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9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2" r:id="rId15"/>
    <p:sldId id="283" r:id="rId16"/>
    <p:sldId id="28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9C3FEA-1053-4E3E-9E98-1343884167A3}" v="165" dt="2023-05-09T19:49:53.8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6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4" Type="http://schemas.openxmlformats.org/officeDocument/2006/relationships/image" Target="../media/image32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4" Type="http://schemas.openxmlformats.org/officeDocument/2006/relationships/image" Target="../media/image36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3.svg"/><Relationship Id="rId5" Type="http://schemas.openxmlformats.org/officeDocument/2006/relationships/image" Target="../media/image42.png"/><Relationship Id="rId4" Type="http://schemas.openxmlformats.org/officeDocument/2006/relationships/image" Target="../media/image41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4" Type="http://schemas.openxmlformats.org/officeDocument/2006/relationships/image" Target="../media/image47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svg"/><Relationship Id="rId1" Type="http://schemas.openxmlformats.org/officeDocument/2006/relationships/image" Target="../media/image48.png"/><Relationship Id="rId4" Type="http://schemas.openxmlformats.org/officeDocument/2006/relationships/image" Target="../media/image5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4" Type="http://schemas.openxmlformats.org/officeDocument/2006/relationships/image" Target="../media/image32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4" Type="http://schemas.openxmlformats.org/officeDocument/2006/relationships/image" Target="../media/image36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3.svg"/><Relationship Id="rId5" Type="http://schemas.openxmlformats.org/officeDocument/2006/relationships/image" Target="../media/image42.png"/><Relationship Id="rId4" Type="http://schemas.openxmlformats.org/officeDocument/2006/relationships/image" Target="../media/image41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4" Type="http://schemas.openxmlformats.org/officeDocument/2006/relationships/image" Target="../media/image47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svg"/><Relationship Id="rId1" Type="http://schemas.openxmlformats.org/officeDocument/2006/relationships/image" Target="../media/image48.png"/><Relationship Id="rId4" Type="http://schemas.openxmlformats.org/officeDocument/2006/relationships/image" Target="../media/image5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B8648EB-9010-453C-AD1E-D09C0DA5221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1B3521F-A3C4-4538-8577-A84BA009A2DB}">
      <dgm:prSet/>
      <dgm:spPr/>
      <dgm:t>
        <a:bodyPr/>
        <a:lstStyle/>
        <a:p>
          <a:r>
            <a:rPr lang="en-US"/>
            <a:t>Part of Marriott International</a:t>
          </a:r>
        </a:p>
      </dgm:t>
    </dgm:pt>
    <dgm:pt modelId="{0E8322EC-DF9C-42EF-A056-65D46E9E8D3F}" type="parTrans" cxnId="{F491C9B1-1CFF-4F42-87E3-967C69BC51FD}">
      <dgm:prSet/>
      <dgm:spPr/>
      <dgm:t>
        <a:bodyPr/>
        <a:lstStyle/>
        <a:p>
          <a:endParaRPr lang="en-US"/>
        </a:p>
      </dgm:t>
    </dgm:pt>
    <dgm:pt modelId="{61228070-4A69-481D-A52A-44012654D6AD}" type="sibTrans" cxnId="{F491C9B1-1CFF-4F42-87E3-967C69BC51FD}">
      <dgm:prSet/>
      <dgm:spPr/>
      <dgm:t>
        <a:bodyPr/>
        <a:lstStyle/>
        <a:p>
          <a:endParaRPr lang="en-US"/>
        </a:p>
      </dgm:t>
    </dgm:pt>
    <dgm:pt modelId="{E8CB92B0-664A-48BB-B2EB-1FDC7B4AAE7F}">
      <dgm:prSet/>
      <dgm:spPr/>
      <dgm:t>
        <a:bodyPr/>
        <a:lstStyle/>
        <a:p>
          <a:r>
            <a:rPr lang="en-US"/>
            <a:t>Luxury brand emphasizing quality service</a:t>
          </a:r>
        </a:p>
      </dgm:t>
    </dgm:pt>
    <dgm:pt modelId="{73254AF9-0BA9-4626-9279-C5D17391B06E}" type="parTrans" cxnId="{914CC411-A8C8-4B11-B351-8992C47399D4}">
      <dgm:prSet/>
      <dgm:spPr/>
      <dgm:t>
        <a:bodyPr/>
        <a:lstStyle/>
        <a:p>
          <a:endParaRPr lang="en-US"/>
        </a:p>
      </dgm:t>
    </dgm:pt>
    <dgm:pt modelId="{BDF1FA01-06AD-4642-8B7A-39CC8C565088}" type="sibTrans" cxnId="{914CC411-A8C8-4B11-B351-8992C47399D4}">
      <dgm:prSet/>
      <dgm:spPr/>
      <dgm:t>
        <a:bodyPr/>
        <a:lstStyle/>
        <a:p>
          <a:endParaRPr lang="en-US"/>
        </a:p>
      </dgm:t>
    </dgm:pt>
    <dgm:pt modelId="{997C7D21-F879-47CF-8FB7-2A5C1FFDEF67}">
      <dgm:prSet/>
      <dgm:spPr/>
      <dgm:t>
        <a:bodyPr/>
        <a:lstStyle/>
        <a:p>
          <a:r>
            <a:rPr lang="en-US"/>
            <a:t>Operates in over 30 countries</a:t>
          </a:r>
        </a:p>
      </dgm:t>
    </dgm:pt>
    <dgm:pt modelId="{5CB89A36-277D-4385-89EA-BA2DC7845449}" type="parTrans" cxnId="{3B3535F6-C3CA-4441-8E23-24FDB8C67719}">
      <dgm:prSet/>
      <dgm:spPr/>
      <dgm:t>
        <a:bodyPr/>
        <a:lstStyle/>
        <a:p>
          <a:endParaRPr lang="en-US"/>
        </a:p>
      </dgm:t>
    </dgm:pt>
    <dgm:pt modelId="{F33C6CA9-407D-42A2-99BF-BB87E81FF992}" type="sibTrans" cxnId="{3B3535F6-C3CA-4441-8E23-24FDB8C67719}">
      <dgm:prSet/>
      <dgm:spPr/>
      <dgm:t>
        <a:bodyPr/>
        <a:lstStyle/>
        <a:p>
          <a:endParaRPr lang="en-US"/>
        </a:p>
      </dgm:t>
    </dgm:pt>
    <dgm:pt modelId="{B78CD4A6-C199-43D4-B3C7-E2E9DBD9EEC0}" type="pres">
      <dgm:prSet presAssocID="{2B8648EB-9010-453C-AD1E-D09C0DA52210}" presName="root" presStyleCnt="0">
        <dgm:presLayoutVars>
          <dgm:dir/>
          <dgm:resizeHandles val="exact"/>
        </dgm:presLayoutVars>
      </dgm:prSet>
      <dgm:spPr/>
    </dgm:pt>
    <dgm:pt modelId="{36F229FD-49DA-458C-9A55-A896B4C20E47}" type="pres">
      <dgm:prSet presAssocID="{51B3521F-A3C4-4538-8577-A84BA009A2DB}" presName="compNode" presStyleCnt="0"/>
      <dgm:spPr/>
    </dgm:pt>
    <dgm:pt modelId="{B119588D-37AA-4F09-B2A9-DBEDED3EF150}" type="pres">
      <dgm:prSet presAssocID="{51B3521F-A3C4-4538-8577-A84BA009A2DB}" presName="bgRect" presStyleLbl="bgShp" presStyleIdx="0" presStyleCnt="3"/>
      <dgm:spPr/>
    </dgm:pt>
    <dgm:pt modelId="{44DC9BCD-FAAD-405B-897B-8D65088DFD93}" type="pres">
      <dgm:prSet presAssocID="{51B3521F-A3C4-4538-8577-A84BA009A2D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0660DB2D-653B-485A-95EB-37E66D60B4F2}" type="pres">
      <dgm:prSet presAssocID="{51B3521F-A3C4-4538-8577-A84BA009A2DB}" presName="spaceRect" presStyleCnt="0"/>
      <dgm:spPr/>
    </dgm:pt>
    <dgm:pt modelId="{A555E982-6881-43DB-AF27-A8CC43BDB0DF}" type="pres">
      <dgm:prSet presAssocID="{51B3521F-A3C4-4538-8577-A84BA009A2DB}" presName="parTx" presStyleLbl="revTx" presStyleIdx="0" presStyleCnt="3">
        <dgm:presLayoutVars>
          <dgm:chMax val="0"/>
          <dgm:chPref val="0"/>
        </dgm:presLayoutVars>
      </dgm:prSet>
      <dgm:spPr/>
    </dgm:pt>
    <dgm:pt modelId="{4DE10CBF-C325-4BC9-B41D-26D84348DF76}" type="pres">
      <dgm:prSet presAssocID="{61228070-4A69-481D-A52A-44012654D6AD}" presName="sibTrans" presStyleCnt="0"/>
      <dgm:spPr/>
    </dgm:pt>
    <dgm:pt modelId="{754A1F3E-F247-4FDA-88F7-CCD45BC863AA}" type="pres">
      <dgm:prSet presAssocID="{E8CB92B0-664A-48BB-B2EB-1FDC7B4AAE7F}" presName="compNode" presStyleCnt="0"/>
      <dgm:spPr/>
    </dgm:pt>
    <dgm:pt modelId="{958AADCB-5498-4625-831F-483EC244A95E}" type="pres">
      <dgm:prSet presAssocID="{E8CB92B0-664A-48BB-B2EB-1FDC7B4AAE7F}" presName="bgRect" presStyleLbl="bgShp" presStyleIdx="1" presStyleCnt="3"/>
      <dgm:spPr/>
    </dgm:pt>
    <dgm:pt modelId="{0950787C-6745-448E-A1BF-5B476A747FBF}" type="pres">
      <dgm:prSet presAssocID="{E8CB92B0-664A-48BB-B2EB-1FDC7B4AAE7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C2F80332-B0F8-49E4-B962-7745F8B1D954}" type="pres">
      <dgm:prSet presAssocID="{E8CB92B0-664A-48BB-B2EB-1FDC7B4AAE7F}" presName="spaceRect" presStyleCnt="0"/>
      <dgm:spPr/>
    </dgm:pt>
    <dgm:pt modelId="{1DE83529-3309-4FFB-96FB-9B3DF40E48FA}" type="pres">
      <dgm:prSet presAssocID="{E8CB92B0-664A-48BB-B2EB-1FDC7B4AAE7F}" presName="parTx" presStyleLbl="revTx" presStyleIdx="1" presStyleCnt="3">
        <dgm:presLayoutVars>
          <dgm:chMax val="0"/>
          <dgm:chPref val="0"/>
        </dgm:presLayoutVars>
      </dgm:prSet>
      <dgm:spPr/>
    </dgm:pt>
    <dgm:pt modelId="{77AFE717-13EE-49A0-B6C2-496141BF7971}" type="pres">
      <dgm:prSet presAssocID="{BDF1FA01-06AD-4642-8B7A-39CC8C565088}" presName="sibTrans" presStyleCnt="0"/>
      <dgm:spPr/>
    </dgm:pt>
    <dgm:pt modelId="{0343F712-A3C7-43FD-91F8-CD33783BE771}" type="pres">
      <dgm:prSet presAssocID="{997C7D21-F879-47CF-8FB7-2A5C1FFDEF67}" presName="compNode" presStyleCnt="0"/>
      <dgm:spPr/>
    </dgm:pt>
    <dgm:pt modelId="{4B9FAC90-9C3A-40AC-B5E1-2133268A4406}" type="pres">
      <dgm:prSet presAssocID="{997C7D21-F879-47CF-8FB7-2A5C1FFDEF67}" presName="bgRect" presStyleLbl="bgShp" presStyleIdx="2" presStyleCnt="3"/>
      <dgm:spPr/>
    </dgm:pt>
    <dgm:pt modelId="{253F5654-75AE-493B-9F4D-E443C73CB35B}" type="pres">
      <dgm:prSet presAssocID="{997C7D21-F879-47CF-8FB7-2A5C1FFDEF6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9AB67D35-479B-4F6A-89AD-C31D4A738B74}" type="pres">
      <dgm:prSet presAssocID="{997C7D21-F879-47CF-8FB7-2A5C1FFDEF67}" presName="spaceRect" presStyleCnt="0"/>
      <dgm:spPr/>
    </dgm:pt>
    <dgm:pt modelId="{FA7E2FED-4FBE-4505-BF52-54465C30EA87}" type="pres">
      <dgm:prSet presAssocID="{997C7D21-F879-47CF-8FB7-2A5C1FFDEF6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B4F5906-D82A-46B6-87FF-268C541595AB}" type="presOf" srcId="{51B3521F-A3C4-4538-8577-A84BA009A2DB}" destId="{A555E982-6881-43DB-AF27-A8CC43BDB0DF}" srcOrd="0" destOrd="0" presId="urn:microsoft.com/office/officeart/2018/2/layout/IconVerticalSolidList"/>
    <dgm:cxn modelId="{94176B0E-A137-4038-8C9C-12E718305E2F}" type="presOf" srcId="{E8CB92B0-664A-48BB-B2EB-1FDC7B4AAE7F}" destId="{1DE83529-3309-4FFB-96FB-9B3DF40E48FA}" srcOrd="0" destOrd="0" presId="urn:microsoft.com/office/officeart/2018/2/layout/IconVerticalSolidList"/>
    <dgm:cxn modelId="{914CC411-A8C8-4B11-B351-8992C47399D4}" srcId="{2B8648EB-9010-453C-AD1E-D09C0DA52210}" destId="{E8CB92B0-664A-48BB-B2EB-1FDC7B4AAE7F}" srcOrd="1" destOrd="0" parTransId="{73254AF9-0BA9-4626-9279-C5D17391B06E}" sibTransId="{BDF1FA01-06AD-4642-8B7A-39CC8C565088}"/>
    <dgm:cxn modelId="{0866B248-8B73-4871-9E9C-7B2345D563BB}" type="presOf" srcId="{2B8648EB-9010-453C-AD1E-D09C0DA52210}" destId="{B78CD4A6-C199-43D4-B3C7-E2E9DBD9EEC0}" srcOrd="0" destOrd="0" presId="urn:microsoft.com/office/officeart/2018/2/layout/IconVerticalSolidList"/>
    <dgm:cxn modelId="{F491C9B1-1CFF-4F42-87E3-967C69BC51FD}" srcId="{2B8648EB-9010-453C-AD1E-D09C0DA52210}" destId="{51B3521F-A3C4-4538-8577-A84BA009A2DB}" srcOrd="0" destOrd="0" parTransId="{0E8322EC-DF9C-42EF-A056-65D46E9E8D3F}" sibTransId="{61228070-4A69-481D-A52A-44012654D6AD}"/>
    <dgm:cxn modelId="{68BD0DDE-5A79-4406-8648-3960C6C112FD}" type="presOf" srcId="{997C7D21-F879-47CF-8FB7-2A5C1FFDEF67}" destId="{FA7E2FED-4FBE-4505-BF52-54465C30EA87}" srcOrd="0" destOrd="0" presId="urn:microsoft.com/office/officeart/2018/2/layout/IconVerticalSolidList"/>
    <dgm:cxn modelId="{3B3535F6-C3CA-4441-8E23-24FDB8C67719}" srcId="{2B8648EB-9010-453C-AD1E-D09C0DA52210}" destId="{997C7D21-F879-47CF-8FB7-2A5C1FFDEF67}" srcOrd="2" destOrd="0" parTransId="{5CB89A36-277D-4385-89EA-BA2DC7845449}" sibTransId="{F33C6CA9-407D-42A2-99BF-BB87E81FF992}"/>
    <dgm:cxn modelId="{6A240882-2000-4986-B2D1-F6A8D520A4F8}" type="presParOf" srcId="{B78CD4A6-C199-43D4-B3C7-E2E9DBD9EEC0}" destId="{36F229FD-49DA-458C-9A55-A896B4C20E47}" srcOrd="0" destOrd="0" presId="urn:microsoft.com/office/officeart/2018/2/layout/IconVerticalSolidList"/>
    <dgm:cxn modelId="{19230DD7-E7C2-427B-A54F-63BB4833AFCB}" type="presParOf" srcId="{36F229FD-49DA-458C-9A55-A896B4C20E47}" destId="{B119588D-37AA-4F09-B2A9-DBEDED3EF150}" srcOrd="0" destOrd="0" presId="urn:microsoft.com/office/officeart/2018/2/layout/IconVerticalSolidList"/>
    <dgm:cxn modelId="{31FEB7AD-A172-472F-BAE0-0F53BD4A9DA9}" type="presParOf" srcId="{36F229FD-49DA-458C-9A55-A896B4C20E47}" destId="{44DC9BCD-FAAD-405B-897B-8D65088DFD93}" srcOrd="1" destOrd="0" presId="urn:microsoft.com/office/officeart/2018/2/layout/IconVerticalSolidList"/>
    <dgm:cxn modelId="{4F4810E8-1725-40F7-ACA6-D07856006380}" type="presParOf" srcId="{36F229FD-49DA-458C-9A55-A896B4C20E47}" destId="{0660DB2D-653B-485A-95EB-37E66D60B4F2}" srcOrd="2" destOrd="0" presId="urn:microsoft.com/office/officeart/2018/2/layout/IconVerticalSolidList"/>
    <dgm:cxn modelId="{9AE9714F-B847-47A3-93B0-DD9431E08E03}" type="presParOf" srcId="{36F229FD-49DA-458C-9A55-A896B4C20E47}" destId="{A555E982-6881-43DB-AF27-A8CC43BDB0DF}" srcOrd="3" destOrd="0" presId="urn:microsoft.com/office/officeart/2018/2/layout/IconVerticalSolidList"/>
    <dgm:cxn modelId="{B3421A5B-206D-465B-859C-01A5F7574C1F}" type="presParOf" srcId="{B78CD4A6-C199-43D4-B3C7-E2E9DBD9EEC0}" destId="{4DE10CBF-C325-4BC9-B41D-26D84348DF76}" srcOrd="1" destOrd="0" presId="urn:microsoft.com/office/officeart/2018/2/layout/IconVerticalSolidList"/>
    <dgm:cxn modelId="{7EFEB342-0555-4E31-818D-DDEF53D4FBED}" type="presParOf" srcId="{B78CD4A6-C199-43D4-B3C7-E2E9DBD9EEC0}" destId="{754A1F3E-F247-4FDA-88F7-CCD45BC863AA}" srcOrd="2" destOrd="0" presId="urn:microsoft.com/office/officeart/2018/2/layout/IconVerticalSolidList"/>
    <dgm:cxn modelId="{41627762-7EAF-4360-891B-F1C931925972}" type="presParOf" srcId="{754A1F3E-F247-4FDA-88F7-CCD45BC863AA}" destId="{958AADCB-5498-4625-831F-483EC244A95E}" srcOrd="0" destOrd="0" presId="urn:microsoft.com/office/officeart/2018/2/layout/IconVerticalSolidList"/>
    <dgm:cxn modelId="{F2595B56-EA83-444A-A5EF-43DEC2FA82DF}" type="presParOf" srcId="{754A1F3E-F247-4FDA-88F7-CCD45BC863AA}" destId="{0950787C-6745-448E-A1BF-5B476A747FBF}" srcOrd="1" destOrd="0" presId="urn:microsoft.com/office/officeart/2018/2/layout/IconVerticalSolidList"/>
    <dgm:cxn modelId="{11ECD168-975A-42D5-B65D-8E9E070A2CD2}" type="presParOf" srcId="{754A1F3E-F247-4FDA-88F7-CCD45BC863AA}" destId="{C2F80332-B0F8-49E4-B962-7745F8B1D954}" srcOrd="2" destOrd="0" presId="urn:microsoft.com/office/officeart/2018/2/layout/IconVerticalSolidList"/>
    <dgm:cxn modelId="{78CAD50B-C5CF-482A-AB81-3CA82097A0B7}" type="presParOf" srcId="{754A1F3E-F247-4FDA-88F7-CCD45BC863AA}" destId="{1DE83529-3309-4FFB-96FB-9B3DF40E48FA}" srcOrd="3" destOrd="0" presId="urn:microsoft.com/office/officeart/2018/2/layout/IconVerticalSolidList"/>
    <dgm:cxn modelId="{876167E6-2643-4A28-878B-A8D506B9FDD3}" type="presParOf" srcId="{B78CD4A6-C199-43D4-B3C7-E2E9DBD9EEC0}" destId="{77AFE717-13EE-49A0-B6C2-496141BF7971}" srcOrd="3" destOrd="0" presId="urn:microsoft.com/office/officeart/2018/2/layout/IconVerticalSolidList"/>
    <dgm:cxn modelId="{B925B128-B9F8-4241-B2CF-30CB38E93AFE}" type="presParOf" srcId="{B78CD4A6-C199-43D4-B3C7-E2E9DBD9EEC0}" destId="{0343F712-A3C7-43FD-91F8-CD33783BE771}" srcOrd="4" destOrd="0" presId="urn:microsoft.com/office/officeart/2018/2/layout/IconVerticalSolidList"/>
    <dgm:cxn modelId="{B14DA468-109E-4FF4-BE82-D8B6C02C54CD}" type="presParOf" srcId="{0343F712-A3C7-43FD-91F8-CD33783BE771}" destId="{4B9FAC90-9C3A-40AC-B5E1-2133268A4406}" srcOrd="0" destOrd="0" presId="urn:microsoft.com/office/officeart/2018/2/layout/IconVerticalSolidList"/>
    <dgm:cxn modelId="{255F9623-365E-4DBA-9975-0ECEB696E690}" type="presParOf" srcId="{0343F712-A3C7-43FD-91F8-CD33783BE771}" destId="{253F5654-75AE-493B-9F4D-E443C73CB35B}" srcOrd="1" destOrd="0" presId="urn:microsoft.com/office/officeart/2018/2/layout/IconVerticalSolidList"/>
    <dgm:cxn modelId="{4BD84A31-F621-4CC5-96F0-0F7A2B99BE2D}" type="presParOf" srcId="{0343F712-A3C7-43FD-91F8-CD33783BE771}" destId="{9AB67D35-479B-4F6A-89AD-C31D4A738B74}" srcOrd="2" destOrd="0" presId="urn:microsoft.com/office/officeart/2018/2/layout/IconVerticalSolidList"/>
    <dgm:cxn modelId="{AFE41CDA-2CCF-4AC2-A865-DC18D3951F76}" type="presParOf" srcId="{0343F712-A3C7-43FD-91F8-CD33783BE771}" destId="{FA7E2FED-4FBE-4505-BF52-54465C30EA8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9809FE0-8B2A-4FF6-98ED-6E383F4F40B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A6D27915-CE00-41AB-9FDB-695D965599A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Exclusive dining, leisure, and cultural experiences</a:t>
          </a:r>
        </a:p>
      </dgm:t>
    </dgm:pt>
    <dgm:pt modelId="{168B31A3-52B5-46E9-9489-79340FDCD917}" type="parTrans" cxnId="{D195C032-C26D-43C4-9EE2-F87758BD133C}">
      <dgm:prSet/>
      <dgm:spPr/>
      <dgm:t>
        <a:bodyPr/>
        <a:lstStyle/>
        <a:p>
          <a:endParaRPr lang="en-US"/>
        </a:p>
      </dgm:t>
    </dgm:pt>
    <dgm:pt modelId="{DB45AEC2-5A6E-4228-8140-1206C66AB0B3}" type="sibTrans" cxnId="{D195C032-C26D-43C4-9EE2-F87758BD133C}">
      <dgm:prSet/>
      <dgm:spPr/>
      <dgm:t>
        <a:bodyPr/>
        <a:lstStyle/>
        <a:p>
          <a:endParaRPr lang="en-US"/>
        </a:p>
      </dgm:t>
    </dgm:pt>
    <dgm:pt modelId="{7EA4E47C-9ECE-40FA-B5D7-B8FF6BF77B4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Wellness facilities: Spa, fitness center</a:t>
          </a:r>
        </a:p>
      </dgm:t>
    </dgm:pt>
    <dgm:pt modelId="{A008EFB3-2D0F-4F75-B1A7-5FE338CB3414}" type="parTrans" cxnId="{CCEAEA4A-7293-455A-A272-C17911EB737A}">
      <dgm:prSet/>
      <dgm:spPr/>
      <dgm:t>
        <a:bodyPr/>
        <a:lstStyle/>
        <a:p>
          <a:endParaRPr lang="en-US"/>
        </a:p>
      </dgm:t>
    </dgm:pt>
    <dgm:pt modelId="{92478799-C5CE-4213-BECB-7C2F651FA8DE}" type="sibTrans" cxnId="{CCEAEA4A-7293-455A-A272-C17911EB737A}">
      <dgm:prSet/>
      <dgm:spPr/>
      <dgm:t>
        <a:bodyPr/>
        <a:lstStyle/>
        <a:p>
          <a:endParaRPr lang="en-US"/>
        </a:p>
      </dgm:t>
    </dgm:pt>
    <dgm:pt modelId="{C28890AF-1492-442E-B3B3-6523194FC05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Business services: Meeting spaces, business centers</a:t>
          </a:r>
        </a:p>
      </dgm:t>
    </dgm:pt>
    <dgm:pt modelId="{3466EA98-045F-4490-804F-A69B521D7573}" type="parTrans" cxnId="{42427E0D-88E6-46B2-B96E-F4039B4665F7}">
      <dgm:prSet/>
      <dgm:spPr/>
      <dgm:t>
        <a:bodyPr/>
        <a:lstStyle/>
        <a:p>
          <a:endParaRPr lang="en-US"/>
        </a:p>
      </dgm:t>
    </dgm:pt>
    <dgm:pt modelId="{C6DB07BC-B34C-40DE-A7F3-07D4C4A4B39B}" type="sibTrans" cxnId="{42427E0D-88E6-46B2-B96E-F4039B4665F7}">
      <dgm:prSet/>
      <dgm:spPr/>
      <dgm:t>
        <a:bodyPr/>
        <a:lstStyle/>
        <a:p>
          <a:endParaRPr lang="en-US"/>
        </a:p>
      </dgm:t>
    </dgm:pt>
    <dgm:pt modelId="{ADCD811C-ADCE-4FB5-A011-EC252D5B17BD}" type="pres">
      <dgm:prSet presAssocID="{19809FE0-8B2A-4FF6-98ED-6E383F4F40BA}" presName="root" presStyleCnt="0">
        <dgm:presLayoutVars>
          <dgm:dir/>
          <dgm:resizeHandles val="exact"/>
        </dgm:presLayoutVars>
      </dgm:prSet>
      <dgm:spPr/>
    </dgm:pt>
    <dgm:pt modelId="{AF990D0D-35C7-4048-9557-3939F439C01A}" type="pres">
      <dgm:prSet presAssocID="{A6D27915-CE00-41AB-9FDB-695D965599A2}" presName="compNode" presStyleCnt="0"/>
      <dgm:spPr/>
    </dgm:pt>
    <dgm:pt modelId="{68E9B1E6-5916-490C-A467-3043ED882630}" type="pres">
      <dgm:prSet presAssocID="{A6D27915-CE00-41AB-9FDB-695D965599A2}" presName="bgRect" presStyleLbl="bgShp" presStyleIdx="0" presStyleCnt="3"/>
      <dgm:spPr/>
    </dgm:pt>
    <dgm:pt modelId="{12834145-5B1E-4278-A81D-83B357FBFC28}" type="pres">
      <dgm:prSet presAssocID="{A6D27915-CE00-41AB-9FDB-695D965599A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 Setting"/>
        </a:ext>
      </dgm:extLst>
    </dgm:pt>
    <dgm:pt modelId="{5294111B-B8A2-4ED3-9A87-6042FCFBE5D3}" type="pres">
      <dgm:prSet presAssocID="{A6D27915-CE00-41AB-9FDB-695D965599A2}" presName="spaceRect" presStyleCnt="0"/>
      <dgm:spPr/>
    </dgm:pt>
    <dgm:pt modelId="{BD24A4C7-0ED1-4773-A32E-E5793EADD85B}" type="pres">
      <dgm:prSet presAssocID="{A6D27915-CE00-41AB-9FDB-695D965599A2}" presName="parTx" presStyleLbl="revTx" presStyleIdx="0" presStyleCnt="3">
        <dgm:presLayoutVars>
          <dgm:chMax val="0"/>
          <dgm:chPref val="0"/>
        </dgm:presLayoutVars>
      </dgm:prSet>
      <dgm:spPr/>
    </dgm:pt>
    <dgm:pt modelId="{89995A4E-51C6-49B2-A2A4-7430062E6B47}" type="pres">
      <dgm:prSet presAssocID="{DB45AEC2-5A6E-4228-8140-1206C66AB0B3}" presName="sibTrans" presStyleCnt="0"/>
      <dgm:spPr/>
    </dgm:pt>
    <dgm:pt modelId="{FBB81568-1855-4DA6-9021-B928B7014FD4}" type="pres">
      <dgm:prSet presAssocID="{7EA4E47C-9ECE-40FA-B5D7-B8FF6BF77B45}" presName="compNode" presStyleCnt="0"/>
      <dgm:spPr/>
    </dgm:pt>
    <dgm:pt modelId="{7C4D2D4F-8230-4966-8939-FC543DDB4742}" type="pres">
      <dgm:prSet presAssocID="{7EA4E47C-9ECE-40FA-B5D7-B8FF6BF77B45}" presName="bgRect" presStyleLbl="bgShp" presStyleIdx="1" presStyleCnt="3"/>
      <dgm:spPr/>
    </dgm:pt>
    <dgm:pt modelId="{1F700996-3FFE-4C43-B2DC-38918A298371}" type="pres">
      <dgm:prSet presAssocID="{7EA4E47C-9ECE-40FA-B5D7-B8FF6BF77B4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E89A6A98-0056-4A4F-BB92-79E6803B4BDD}" type="pres">
      <dgm:prSet presAssocID="{7EA4E47C-9ECE-40FA-B5D7-B8FF6BF77B45}" presName="spaceRect" presStyleCnt="0"/>
      <dgm:spPr/>
    </dgm:pt>
    <dgm:pt modelId="{76260C3C-5E68-44FF-A0A1-EA0C995BC15B}" type="pres">
      <dgm:prSet presAssocID="{7EA4E47C-9ECE-40FA-B5D7-B8FF6BF77B45}" presName="parTx" presStyleLbl="revTx" presStyleIdx="1" presStyleCnt="3">
        <dgm:presLayoutVars>
          <dgm:chMax val="0"/>
          <dgm:chPref val="0"/>
        </dgm:presLayoutVars>
      </dgm:prSet>
      <dgm:spPr/>
    </dgm:pt>
    <dgm:pt modelId="{D220EC10-3743-457A-901B-660C6CAB55B9}" type="pres">
      <dgm:prSet presAssocID="{92478799-C5CE-4213-BECB-7C2F651FA8DE}" presName="sibTrans" presStyleCnt="0"/>
      <dgm:spPr/>
    </dgm:pt>
    <dgm:pt modelId="{D87B3BE7-2D25-4AB2-BB10-14844EA73DFB}" type="pres">
      <dgm:prSet presAssocID="{C28890AF-1492-442E-B3B3-6523194FC058}" presName="compNode" presStyleCnt="0"/>
      <dgm:spPr/>
    </dgm:pt>
    <dgm:pt modelId="{D89FB583-0962-45B1-81D3-A2FACBF4C275}" type="pres">
      <dgm:prSet presAssocID="{C28890AF-1492-442E-B3B3-6523194FC058}" presName="bgRect" presStyleLbl="bgShp" presStyleIdx="2" presStyleCnt="3"/>
      <dgm:spPr/>
    </dgm:pt>
    <dgm:pt modelId="{97142EEC-80DA-4DE9-A464-40778A475229}" type="pres">
      <dgm:prSet presAssocID="{C28890AF-1492-442E-B3B3-6523194FC05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8FED4C1D-37A3-4CE6-9667-C4DF2324268E}" type="pres">
      <dgm:prSet presAssocID="{C28890AF-1492-442E-B3B3-6523194FC058}" presName="spaceRect" presStyleCnt="0"/>
      <dgm:spPr/>
    </dgm:pt>
    <dgm:pt modelId="{32B74F67-4919-477F-A250-DDAA20693A89}" type="pres">
      <dgm:prSet presAssocID="{C28890AF-1492-442E-B3B3-6523194FC05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2427E0D-88E6-46B2-B96E-F4039B4665F7}" srcId="{19809FE0-8B2A-4FF6-98ED-6E383F4F40BA}" destId="{C28890AF-1492-442E-B3B3-6523194FC058}" srcOrd="2" destOrd="0" parTransId="{3466EA98-045F-4490-804F-A69B521D7573}" sibTransId="{C6DB07BC-B34C-40DE-A7F3-07D4C4A4B39B}"/>
    <dgm:cxn modelId="{0506E531-7CBF-40C8-B378-449AE2B337D5}" type="presOf" srcId="{A6D27915-CE00-41AB-9FDB-695D965599A2}" destId="{BD24A4C7-0ED1-4773-A32E-E5793EADD85B}" srcOrd="0" destOrd="0" presId="urn:microsoft.com/office/officeart/2018/2/layout/IconVerticalSolidList"/>
    <dgm:cxn modelId="{D195C032-C26D-43C4-9EE2-F87758BD133C}" srcId="{19809FE0-8B2A-4FF6-98ED-6E383F4F40BA}" destId="{A6D27915-CE00-41AB-9FDB-695D965599A2}" srcOrd="0" destOrd="0" parTransId="{168B31A3-52B5-46E9-9489-79340FDCD917}" sibTransId="{DB45AEC2-5A6E-4228-8140-1206C66AB0B3}"/>
    <dgm:cxn modelId="{CCEAEA4A-7293-455A-A272-C17911EB737A}" srcId="{19809FE0-8B2A-4FF6-98ED-6E383F4F40BA}" destId="{7EA4E47C-9ECE-40FA-B5D7-B8FF6BF77B45}" srcOrd="1" destOrd="0" parTransId="{A008EFB3-2D0F-4F75-B1A7-5FE338CB3414}" sibTransId="{92478799-C5CE-4213-BECB-7C2F651FA8DE}"/>
    <dgm:cxn modelId="{6FD632A3-2A9D-4BF4-8559-6042D91CE291}" type="presOf" srcId="{7EA4E47C-9ECE-40FA-B5D7-B8FF6BF77B45}" destId="{76260C3C-5E68-44FF-A0A1-EA0C995BC15B}" srcOrd="0" destOrd="0" presId="urn:microsoft.com/office/officeart/2018/2/layout/IconVerticalSolidList"/>
    <dgm:cxn modelId="{0D34C8C7-756B-4354-9BDE-F2BEF918D8DC}" type="presOf" srcId="{C28890AF-1492-442E-B3B3-6523194FC058}" destId="{32B74F67-4919-477F-A250-DDAA20693A89}" srcOrd="0" destOrd="0" presId="urn:microsoft.com/office/officeart/2018/2/layout/IconVerticalSolidList"/>
    <dgm:cxn modelId="{D3986BDD-3EE2-40AD-9B2E-54D3DB553B49}" type="presOf" srcId="{19809FE0-8B2A-4FF6-98ED-6E383F4F40BA}" destId="{ADCD811C-ADCE-4FB5-A011-EC252D5B17BD}" srcOrd="0" destOrd="0" presId="urn:microsoft.com/office/officeart/2018/2/layout/IconVerticalSolidList"/>
    <dgm:cxn modelId="{5E2449A4-C679-4524-83C8-3AC57FC84A91}" type="presParOf" srcId="{ADCD811C-ADCE-4FB5-A011-EC252D5B17BD}" destId="{AF990D0D-35C7-4048-9557-3939F439C01A}" srcOrd="0" destOrd="0" presId="urn:microsoft.com/office/officeart/2018/2/layout/IconVerticalSolidList"/>
    <dgm:cxn modelId="{86E40CB8-130C-4C01-AD33-7EE43266B895}" type="presParOf" srcId="{AF990D0D-35C7-4048-9557-3939F439C01A}" destId="{68E9B1E6-5916-490C-A467-3043ED882630}" srcOrd="0" destOrd="0" presId="urn:microsoft.com/office/officeart/2018/2/layout/IconVerticalSolidList"/>
    <dgm:cxn modelId="{8D0FA989-CF0A-4B9A-8599-4D158D029FEE}" type="presParOf" srcId="{AF990D0D-35C7-4048-9557-3939F439C01A}" destId="{12834145-5B1E-4278-A81D-83B357FBFC28}" srcOrd="1" destOrd="0" presId="urn:microsoft.com/office/officeart/2018/2/layout/IconVerticalSolidList"/>
    <dgm:cxn modelId="{27CF84B3-0D28-41C0-8619-44D0C4D83F6E}" type="presParOf" srcId="{AF990D0D-35C7-4048-9557-3939F439C01A}" destId="{5294111B-B8A2-4ED3-9A87-6042FCFBE5D3}" srcOrd="2" destOrd="0" presId="urn:microsoft.com/office/officeart/2018/2/layout/IconVerticalSolidList"/>
    <dgm:cxn modelId="{403086F8-8CB5-425D-B542-3EC959A10155}" type="presParOf" srcId="{AF990D0D-35C7-4048-9557-3939F439C01A}" destId="{BD24A4C7-0ED1-4773-A32E-E5793EADD85B}" srcOrd="3" destOrd="0" presId="urn:microsoft.com/office/officeart/2018/2/layout/IconVerticalSolidList"/>
    <dgm:cxn modelId="{52B6CFE8-7E57-44F9-A686-7E75FB7B1D40}" type="presParOf" srcId="{ADCD811C-ADCE-4FB5-A011-EC252D5B17BD}" destId="{89995A4E-51C6-49B2-A2A4-7430062E6B47}" srcOrd="1" destOrd="0" presId="urn:microsoft.com/office/officeart/2018/2/layout/IconVerticalSolidList"/>
    <dgm:cxn modelId="{B0C1D68C-AEEB-4A3E-A9C5-24E92D15D1C4}" type="presParOf" srcId="{ADCD811C-ADCE-4FB5-A011-EC252D5B17BD}" destId="{FBB81568-1855-4DA6-9021-B928B7014FD4}" srcOrd="2" destOrd="0" presId="urn:microsoft.com/office/officeart/2018/2/layout/IconVerticalSolidList"/>
    <dgm:cxn modelId="{BBEFF30C-9FA1-477E-AA03-49A6C2AEE2C1}" type="presParOf" srcId="{FBB81568-1855-4DA6-9021-B928B7014FD4}" destId="{7C4D2D4F-8230-4966-8939-FC543DDB4742}" srcOrd="0" destOrd="0" presId="urn:microsoft.com/office/officeart/2018/2/layout/IconVerticalSolidList"/>
    <dgm:cxn modelId="{C104221B-FB0A-4A3B-A7FF-EE70AE90EEC7}" type="presParOf" srcId="{FBB81568-1855-4DA6-9021-B928B7014FD4}" destId="{1F700996-3FFE-4C43-B2DC-38918A298371}" srcOrd="1" destOrd="0" presId="urn:microsoft.com/office/officeart/2018/2/layout/IconVerticalSolidList"/>
    <dgm:cxn modelId="{F8890393-B87A-41A6-B08F-CC7A35C846FC}" type="presParOf" srcId="{FBB81568-1855-4DA6-9021-B928B7014FD4}" destId="{E89A6A98-0056-4A4F-BB92-79E6803B4BDD}" srcOrd="2" destOrd="0" presId="urn:microsoft.com/office/officeart/2018/2/layout/IconVerticalSolidList"/>
    <dgm:cxn modelId="{B44BBBD0-2250-4D0B-A3D7-E8265CB2232F}" type="presParOf" srcId="{FBB81568-1855-4DA6-9021-B928B7014FD4}" destId="{76260C3C-5E68-44FF-A0A1-EA0C995BC15B}" srcOrd="3" destOrd="0" presId="urn:microsoft.com/office/officeart/2018/2/layout/IconVerticalSolidList"/>
    <dgm:cxn modelId="{E025B394-A19E-4BBD-B107-E97F51A53F2E}" type="presParOf" srcId="{ADCD811C-ADCE-4FB5-A011-EC252D5B17BD}" destId="{D220EC10-3743-457A-901B-660C6CAB55B9}" srcOrd="3" destOrd="0" presId="urn:microsoft.com/office/officeart/2018/2/layout/IconVerticalSolidList"/>
    <dgm:cxn modelId="{269441F8-DCF5-42B3-B904-AE8FD1540C62}" type="presParOf" srcId="{ADCD811C-ADCE-4FB5-A011-EC252D5B17BD}" destId="{D87B3BE7-2D25-4AB2-BB10-14844EA73DFB}" srcOrd="4" destOrd="0" presId="urn:microsoft.com/office/officeart/2018/2/layout/IconVerticalSolidList"/>
    <dgm:cxn modelId="{1A2DCF4F-52CD-405F-8562-99D917E069EC}" type="presParOf" srcId="{D87B3BE7-2D25-4AB2-BB10-14844EA73DFB}" destId="{D89FB583-0962-45B1-81D3-A2FACBF4C275}" srcOrd="0" destOrd="0" presId="urn:microsoft.com/office/officeart/2018/2/layout/IconVerticalSolidList"/>
    <dgm:cxn modelId="{B9380D60-94EF-46F1-B8D4-B12223BBC1A6}" type="presParOf" srcId="{D87B3BE7-2D25-4AB2-BB10-14844EA73DFB}" destId="{97142EEC-80DA-4DE9-A464-40778A475229}" srcOrd="1" destOrd="0" presId="urn:microsoft.com/office/officeart/2018/2/layout/IconVerticalSolidList"/>
    <dgm:cxn modelId="{E7270C86-CAB4-4AF0-8463-21BCEFE18285}" type="presParOf" srcId="{D87B3BE7-2D25-4AB2-BB10-14844EA73DFB}" destId="{8FED4C1D-37A3-4CE6-9667-C4DF2324268E}" srcOrd="2" destOrd="0" presId="urn:microsoft.com/office/officeart/2018/2/layout/IconVerticalSolidList"/>
    <dgm:cxn modelId="{D834D09A-7B38-4B20-A49C-7FF9792D42F7}" type="presParOf" srcId="{D87B3BE7-2D25-4AB2-BB10-14844EA73DFB}" destId="{32B74F67-4919-477F-A250-DDAA20693A8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7F160CB-5745-402D-854B-7388A83418E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C852CC4-976F-40AA-9BF7-FF91004D2B5B}">
      <dgm:prSet/>
      <dgm:spPr/>
      <dgm:t>
        <a:bodyPr/>
        <a:lstStyle/>
        <a:p>
          <a:r>
            <a:rPr lang="en-US"/>
            <a:t>Essence of the hotel industry</a:t>
          </a:r>
        </a:p>
      </dgm:t>
    </dgm:pt>
    <dgm:pt modelId="{2CB2B99C-9E65-4FAD-9A18-5870CCAEEBFD}" type="parTrans" cxnId="{F364BBB4-BBF6-4B7F-A53C-41EC59EB7243}">
      <dgm:prSet/>
      <dgm:spPr/>
      <dgm:t>
        <a:bodyPr/>
        <a:lstStyle/>
        <a:p>
          <a:endParaRPr lang="en-US"/>
        </a:p>
      </dgm:t>
    </dgm:pt>
    <dgm:pt modelId="{56DAB0AD-F532-4B37-93CA-C80404D8540D}" type="sibTrans" cxnId="{F364BBB4-BBF6-4B7F-A53C-41EC59EB7243}">
      <dgm:prSet/>
      <dgm:spPr/>
      <dgm:t>
        <a:bodyPr/>
        <a:lstStyle/>
        <a:p>
          <a:endParaRPr lang="en-US"/>
        </a:p>
      </dgm:t>
    </dgm:pt>
    <dgm:pt modelId="{4EF3BFC6-5628-4530-9984-CC3AA4B8F797}">
      <dgm:prSet/>
      <dgm:spPr/>
      <dgm:t>
        <a:bodyPr/>
        <a:lstStyle/>
        <a:p>
          <a:r>
            <a:rPr lang="en-US"/>
            <a:t>Creating a welcoming, comfortable experience</a:t>
          </a:r>
        </a:p>
      </dgm:t>
    </dgm:pt>
    <dgm:pt modelId="{0C2B8654-4C6F-4B5B-8D90-DC986B1B5BBF}" type="parTrans" cxnId="{18D671D9-12EE-4DB0-92B9-A8B245B3B11B}">
      <dgm:prSet/>
      <dgm:spPr/>
      <dgm:t>
        <a:bodyPr/>
        <a:lstStyle/>
        <a:p>
          <a:endParaRPr lang="en-US"/>
        </a:p>
      </dgm:t>
    </dgm:pt>
    <dgm:pt modelId="{577EBEAA-8554-4807-85AD-5FE0D1FA36FD}" type="sibTrans" cxnId="{18D671D9-12EE-4DB0-92B9-A8B245B3B11B}">
      <dgm:prSet/>
      <dgm:spPr/>
      <dgm:t>
        <a:bodyPr/>
        <a:lstStyle/>
        <a:p>
          <a:endParaRPr lang="en-US"/>
        </a:p>
      </dgm:t>
    </dgm:pt>
    <dgm:pt modelId="{F67D57A9-EBF9-4B28-8C34-C48689BE6A85}" type="pres">
      <dgm:prSet presAssocID="{17F160CB-5745-402D-854B-7388A83418E7}" presName="root" presStyleCnt="0">
        <dgm:presLayoutVars>
          <dgm:dir/>
          <dgm:resizeHandles val="exact"/>
        </dgm:presLayoutVars>
      </dgm:prSet>
      <dgm:spPr/>
    </dgm:pt>
    <dgm:pt modelId="{B8F8D73B-F6D7-4EAD-8917-4F3781D4A403}" type="pres">
      <dgm:prSet presAssocID="{AC852CC4-976F-40AA-9BF7-FF91004D2B5B}" presName="compNode" presStyleCnt="0"/>
      <dgm:spPr/>
    </dgm:pt>
    <dgm:pt modelId="{C52C0827-E07C-4BD7-BF0D-3497DAA4E3BB}" type="pres">
      <dgm:prSet presAssocID="{AC852CC4-976F-40AA-9BF7-FF91004D2B5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6158287A-54D3-4A7A-880E-BFEC1D6075DE}" type="pres">
      <dgm:prSet presAssocID="{AC852CC4-976F-40AA-9BF7-FF91004D2B5B}" presName="spaceRect" presStyleCnt="0"/>
      <dgm:spPr/>
    </dgm:pt>
    <dgm:pt modelId="{0B9FA1DB-B576-4F0A-B090-7EB9808BF254}" type="pres">
      <dgm:prSet presAssocID="{AC852CC4-976F-40AA-9BF7-FF91004D2B5B}" presName="textRect" presStyleLbl="revTx" presStyleIdx="0" presStyleCnt="2">
        <dgm:presLayoutVars>
          <dgm:chMax val="1"/>
          <dgm:chPref val="1"/>
        </dgm:presLayoutVars>
      </dgm:prSet>
      <dgm:spPr/>
    </dgm:pt>
    <dgm:pt modelId="{EBDC179D-C539-4737-8FBE-3539242E4092}" type="pres">
      <dgm:prSet presAssocID="{56DAB0AD-F532-4B37-93CA-C80404D8540D}" presName="sibTrans" presStyleCnt="0"/>
      <dgm:spPr/>
    </dgm:pt>
    <dgm:pt modelId="{E3634A56-EBD8-427D-93D4-737193B04B12}" type="pres">
      <dgm:prSet presAssocID="{4EF3BFC6-5628-4530-9984-CC3AA4B8F797}" presName="compNode" presStyleCnt="0"/>
      <dgm:spPr/>
    </dgm:pt>
    <dgm:pt modelId="{AD4720D7-3337-4B0B-9D65-9A89FB9080E2}" type="pres">
      <dgm:prSet presAssocID="{4EF3BFC6-5628-4530-9984-CC3AA4B8F79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nglasses Face Outline"/>
        </a:ext>
      </dgm:extLst>
    </dgm:pt>
    <dgm:pt modelId="{2BBEB08C-6EFB-4BDB-8157-165C9369EB4D}" type="pres">
      <dgm:prSet presAssocID="{4EF3BFC6-5628-4530-9984-CC3AA4B8F797}" presName="spaceRect" presStyleCnt="0"/>
      <dgm:spPr/>
    </dgm:pt>
    <dgm:pt modelId="{1286CBF6-ACE3-40C4-AA97-F7CAD82F6707}" type="pres">
      <dgm:prSet presAssocID="{4EF3BFC6-5628-4530-9984-CC3AA4B8F797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F364BBB4-BBF6-4B7F-A53C-41EC59EB7243}" srcId="{17F160CB-5745-402D-854B-7388A83418E7}" destId="{AC852CC4-976F-40AA-9BF7-FF91004D2B5B}" srcOrd="0" destOrd="0" parTransId="{2CB2B99C-9E65-4FAD-9A18-5870CCAEEBFD}" sibTransId="{56DAB0AD-F532-4B37-93CA-C80404D8540D}"/>
    <dgm:cxn modelId="{804ABBBC-437F-4035-967C-C309113C1919}" type="presOf" srcId="{AC852CC4-976F-40AA-9BF7-FF91004D2B5B}" destId="{0B9FA1DB-B576-4F0A-B090-7EB9808BF254}" srcOrd="0" destOrd="0" presId="urn:microsoft.com/office/officeart/2018/2/layout/IconLabelList"/>
    <dgm:cxn modelId="{7CE1EBC0-D77A-436A-99DC-2BF651A25A28}" type="presOf" srcId="{17F160CB-5745-402D-854B-7388A83418E7}" destId="{F67D57A9-EBF9-4B28-8C34-C48689BE6A85}" srcOrd="0" destOrd="0" presId="urn:microsoft.com/office/officeart/2018/2/layout/IconLabelList"/>
    <dgm:cxn modelId="{23E1FFC7-EF9B-4B94-9D14-17C44B3C5CD0}" type="presOf" srcId="{4EF3BFC6-5628-4530-9984-CC3AA4B8F797}" destId="{1286CBF6-ACE3-40C4-AA97-F7CAD82F6707}" srcOrd="0" destOrd="0" presId="urn:microsoft.com/office/officeart/2018/2/layout/IconLabelList"/>
    <dgm:cxn modelId="{18D671D9-12EE-4DB0-92B9-A8B245B3B11B}" srcId="{17F160CB-5745-402D-854B-7388A83418E7}" destId="{4EF3BFC6-5628-4530-9984-CC3AA4B8F797}" srcOrd="1" destOrd="0" parTransId="{0C2B8654-4C6F-4B5B-8D90-DC986B1B5BBF}" sibTransId="{577EBEAA-8554-4807-85AD-5FE0D1FA36FD}"/>
    <dgm:cxn modelId="{5B8CBD31-CA20-47A0-9EBE-BCDEDD201FAA}" type="presParOf" srcId="{F67D57A9-EBF9-4B28-8C34-C48689BE6A85}" destId="{B8F8D73B-F6D7-4EAD-8917-4F3781D4A403}" srcOrd="0" destOrd="0" presId="urn:microsoft.com/office/officeart/2018/2/layout/IconLabelList"/>
    <dgm:cxn modelId="{E93F26FC-F652-469D-B163-61E0A8D7A395}" type="presParOf" srcId="{B8F8D73B-F6D7-4EAD-8917-4F3781D4A403}" destId="{C52C0827-E07C-4BD7-BF0D-3497DAA4E3BB}" srcOrd="0" destOrd="0" presId="urn:microsoft.com/office/officeart/2018/2/layout/IconLabelList"/>
    <dgm:cxn modelId="{97DF7511-E7F1-475B-A63B-C11707246745}" type="presParOf" srcId="{B8F8D73B-F6D7-4EAD-8917-4F3781D4A403}" destId="{6158287A-54D3-4A7A-880E-BFEC1D6075DE}" srcOrd="1" destOrd="0" presId="urn:microsoft.com/office/officeart/2018/2/layout/IconLabelList"/>
    <dgm:cxn modelId="{AD05F383-8D10-415E-AC9A-9BDA48205839}" type="presParOf" srcId="{B8F8D73B-F6D7-4EAD-8917-4F3781D4A403}" destId="{0B9FA1DB-B576-4F0A-B090-7EB9808BF254}" srcOrd="2" destOrd="0" presId="urn:microsoft.com/office/officeart/2018/2/layout/IconLabelList"/>
    <dgm:cxn modelId="{DD0423FE-4517-43B8-B9D4-537A590819AC}" type="presParOf" srcId="{F67D57A9-EBF9-4B28-8C34-C48689BE6A85}" destId="{EBDC179D-C539-4737-8FBE-3539242E4092}" srcOrd="1" destOrd="0" presId="urn:microsoft.com/office/officeart/2018/2/layout/IconLabelList"/>
    <dgm:cxn modelId="{A5B2E554-AB60-492A-9D3E-9D0ECBEA9797}" type="presParOf" srcId="{F67D57A9-EBF9-4B28-8C34-C48689BE6A85}" destId="{E3634A56-EBD8-427D-93D4-737193B04B12}" srcOrd="2" destOrd="0" presId="urn:microsoft.com/office/officeart/2018/2/layout/IconLabelList"/>
    <dgm:cxn modelId="{4D6E8B3B-01FB-49ED-98A0-F414600BC91A}" type="presParOf" srcId="{E3634A56-EBD8-427D-93D4-737193B04B12}" destId="{AD4720D7-3337-4B0B-9D65-9A89FB9080E2}" srcOrd="0" destOrd="0" presId="urn:microsoft.com/office/officeart/2018/2/layout/IconLabelList"/>
    <dgm:cxn modelId="{C946F9AC-772D-43F2-88FE-14B5A86FC154}" type="presParOf" srcId="{E3634A56-EBD8-427D-93D4-737193B04B12}" destId="{2BBEB08C-6EFB-4BDB-8157-165C9369EB4D}" srcOrd="1" destOrd="0" presId="urn:microsoft.com/office/officeart/2018/2/layout/IconLabelList"/>
    <dgm:cxn modelId="{9DB01707-5AC8-4DDF-B0D8-17AF7327327E}" type="presParOf" srcId="{E3634A56-EBD8-427D-93D4-737193B04B12}" destId="{1286CBF6-ACE3-40C4-AA97-F7CAD82F670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5CC1D62-096E-4B6A-AC33-ABDA01C2627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8A7A768-8ED4-4FAB-82D7-56E969566705}">
      <dgm:prSet/>
      <dgm:spPr/>
      <dgm:t>
        <a:bodyPr/>
        <a:lstStyle/>
        <a:p>
          <a:pPr>
            <a:defRPr cap="all"/>
          </a:pPr>
          <a:r>
            <a:rPr lang="en-US"/>
            <a:t>Memorable experiences for guests</a:t>
          </a:r>
        </a:p>
      </dgm:t>
    </dgm:pt>
    <dgm:pt modelId="{7630B16A-E517-47FE-8766-45B14E68FEA2}" type="parTrans" cxnId="{C22BD196-B1DE-4101-99BE-233E8AAFF63F}">
      <dgm:prSet/>
      <dgm:spPr/>
      <dgm:t>
        <a:bodyPr/>
        <a:lstStyle/>
        <a:p>
          <a:endParaRPr lang="en-US"/>
        </a:p>
      </dgm:t>
    </dgm:pt>
    <dgm:pt modelId="{55E03506-0858-4087-B185-FAC43F72D1A6}" type="sibTrans" cxnId="{C22BD196-B1DE-4101-99BE-233E8AAFF63F}">
      <dgm:prSet/>
      <dgm:spPr/>
      <dgm:t>
        <a:bodyPr/>
        <a:lstStyle/>
        <a:p>
          <a:endParaRPr lang="en-US"/>
        </a:p>
      </dgm:t>
    </dgm:pt>
    <dgm:pt modelId="{0C8617BA-536F-4438-ABB7-B75276806F2E}">
      <dgm:prSet/>
      <dgm:spPr/>
      <dgm:t>
        <a:bodyPr/>
        <a:lstStyle/>
        <a:p>
          <a:pPr>
            <a:defRPr cap="all"/>
          </a:pPr>
          <a:r>
            <a:rPr lang="en-US"/>
            <a:t>Reflected in Ritz-Carlton's Gold Standards</a:t>
          </a:r>
        </a:p>
      </dgm:t>
    </dgm:pt>
    <dgm:pt modelId="{CFDF23A7-5216-463F-BF8F-039A1372E68F}" type="parTrans" cxnId="{4D5FE842-3984-4083-A92C-E70A777322C5}">
      <dgm:prSet/>
      <dgm:spPr/>
      <dgm:t>
        <a:bodyPr/>
        <a:lstStyle/>
        <a:p>
          <a:endParaRPr lang="en-US"/>
        </a:p>
      </dgm:t>
    </dgm:pt>
    <dgm:pt modelId="{9C7D2ECD-3C54-452E-9D25-D27393E22727}" type="sibTrans" cxnId="{4D5FE842-3984-4083-A92C-E70A777322C5}">
      <dgm:prSet/>
      <dgm:spPr/>
      <dgm:t>
        <a:bodyPr/>
        <a:lstStyle/>
        <a:p>
          <a:endParaRPr lang="en-US"/>
        </a:p>
      </dgm:t>
    </dgm:pt>
    <dgm:pt modelId="{858D6799-391B-4265-ACF1-58DCDD497511}" type="pres">
      <dgm:prSet presAssocID="{F5CC1D62-096E-4B6A-AC33-ABDA01C26275}" presName="root" presStyleCnt="0">
        <dgm:presLayoutVars>
          <dgm:dir/>
          <dgm:resizeHandles val="exact"/>
        </dgm:presLayoutVars>
      </dgm:prSet>
      <dgm:spPr/>
    </dgm:pt>
    <dgm:pt modelId="{E09446EF-912D-4E84-8DA6-5C1C9D1BCE93}" type="pres">
      <dgm:prSet presAssocID="{E8A7A768-8ED4-4FAB-82D7-56E969566705}" presName="compNode" presStyleCnt="0"/>
      <dgm:spPr/>
    </dgm:pt>
    <dgm:pt modelId="{A238E5A3-EFAA-4B23-8B36-77DB84829D34}" type="pres">
      <dgm:prSet presAssocID="{E8A7A768-8ED4-4FAB-82D7-56E969566705}" presName="iconBgRect" presStyleLbl="bgShp" presStyleIdx="0" presStyleCnt="2"/>
      <dgm:spPr/>
    </dgm:pt>
    <dgm:pt modelId="{25DF885D-F5D9-4C33-B43F-375B429A347F}" type="pres">
      <dgm:prSet presAssocID="{E8A7A768-8ED4-4FAB-82D7-56E96956670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BEB5FBCF-6F0B-4784-B440-49348B2F2EF8}" type="pres">
      <dgm:prSet presAssocID="{E8A7A768-8ED4-4FAB-82D7-56E969566705}" presName="spaceRect" presStyleCnt="0"/>
      <dgm:spPr/>
    </dgm:pt>
    <dgm:pt modelId="{DB358833-47C9-49E8-A935-524ED0AE7456}" type="pres">
      <dgm:prSet presAssocID="{E8A7A768-8ED4-4FAB-82D7-56E969566705}" presName="textRect" presStyleLbl="revTx" presStyleIdx="0" presStyleCnt="2">
        <dgm:presLayoutVars>
          <dgm:chMax val="1"/>
          <dgm:chPref val="1"/>
        </dgm:presLayoutVars>
      </dgm:prSet>
      <dgm:spPr/>
    </dgm:pt>
    <dgm:pt modelId="{BE70C1E7-E3FA-4F81-A8BE-CCD060E47789}" type="pres">
      <dgm:prSet presAssocID="{55E03506-0858-4087-B185-FAC43F72D1A6}" presName="sibTrans" presStyleCnt="0"/>
      <dgm:spPr/>
    </dgm:pt>
    <dgm:pt modelId="{A5FB51AE-BD99-4037-9FE9-68EDDF497B1D}" type="pres">
      <dgm:prSet presAssocID="{0C8617BA-536F-4438-ABB7-B75276806F2E}" presName="compNode" presStyleCnt="0"/>
      <dgm:spPr/>
    </dgm:pt>
    <dgm:pt modelId="{E24CE3BC-F9D1-4DF2-8DDD-10520F11467E}" type="pres">
      <dgm:prSet presAssocID="{0C8617BA-536F-4438-ABB7-B75276806F2E}" presName="iconBgRect" presStyleLbl="bgShp" presStyleIdx="1" presStyleCnt="2"/>
      <dgm:spPr/>
    </dgm:pt>
    <dgm:pt modelId="{DBA05709-3CF3-4192-BA59-395638456A6F}" type="pres">
      <dgm:prSet presAssocID="{0C8617BA-536F-4438-ABB7-B75276806F2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amond"/>
        </a:ext>
      </dgm:extLst>
    </dgm:pt>
    <dgm:pt modelId="{AE6CF52E-8C90-42B4-84F0-2BE6E6924AB5}" type="pres">
      <dgm:prSet presAssocID="{0C8617BA-536F-4438-ABB7-B75276806F2E}" presName="spaceRect" presStyleCnt="0"/>
      <dgm:spPr/>
    </dgm:pt>
    <dgm:pt modelId="{3C657BB3-FD30-4F30-ABC8-F595857109FD}" type="pres">
      <dgm:prSet presAssocID="{0C8617BA-536F-4438-ABB7-B75276806F2E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4D5FE842-3984-4083-A92C-E70A777322C5}" srcId="{F5CC1D62-096E-4B6A-AC33-ABDA01C26275}" destId="{0C8617BA-536F-4438-ABB7-B75276806F2E}" srcOrd="1" destOrd="0" parTransId="{CFDF23A7-5216-463F-BF8F-039A1372E68F}" sibTransId="{9C7D2ECD-3C54-452E-9D25-D27393E22727}"/>
    <dgm:cxn modelId="{C22BD196-B1DE-4101-99BE-233E8AAFF63F}" srcId="{F5CC1D62-096E-4B6A-AC33-ABDA01C26275}" destId="{E8A7A768-8ED4-4FAB-82D7-56E969566705}" srcOrd="0" destOrd="0" parTransId="{7630B16A-E517-47FE-8766-45B14E68FEA2}" sibTransId="{55E03506-0858-4087-B185-FAC43F72D1A6}"/>
    <dgm:cxn modelId="{53935597-36CB-4BE4-B62A-667775A233A1}" type="presOf" srcId="{0C8617BA-536F-4438-ABB7-B75276806F2E}" destId="{3C657BB3-FD30-4F30-ABC8-F595857109FD}" srcOrd="0" destOrd="0" presId="urn:microsoft.com/office/officeart/2018/5/layout/IconCircleLabelList"/>
    <dgm:cxn modelId="{B54D13AE-B59B-49C0-B4B9-DFB2A4A26BE7}" type="presOf" srcId="{F5CC1D62-096E-4B6A-AC33-ABDA01C26275}" destId="{858D6799-391B-4265-ACF1-58DCDD497511}" srcOrd="0" destOrd="0" presId="urn:microsoft.com/office/officeart/2018/5/layout/IconCircleLabelList"/>
    <dgm:cxn modelId="{B2908ABE-9A85-49E3-9235-0048FDEAC94E}" type="presOf" srcId="{E8A7A768-8ED4-4FAB-82D7-56E969566705}" destId="{DB358833-47C9-49E8-A935-524ED0AE7456}" srcOrd="0" destOrd="0" presId="urn:microsoft.com/office/officeart/2018/5/layout/IconCircleLabelList"/>
    <dgm:cxn modelId="{DD054C4B-7CD8-485D-A13C-FF0DD342261F}" type="presParOf" srcId="{858D6799-391B-4265-ACF1-58DCDD497511}" destId="{E09446EF-912D-4E84-8DA6-5C1C9D1BCE93}" srcOrd="0" destOrd="0" presId="urn:microsoft.com/office/officeart/2018/5/layout/IconCircleLabelList"/>
    <dgm:cxn modelId="{64F898C0-2D1D-497A-B4F2-8D02035633DC}" type="presParOf" srcId="{E09446EF-912D-4E84-8DA6-5C1C9D1BCE93}" destId="{A238E5A3-EFAA-4B23-8B36-77DB84829D34}" srcOrd="0" destOrd="0" presId="urn:microsoft.com/office/officeart/2018/5/layout/IconCircleLabelList"/>
    <dgm:cxn modelId="{FDEB3B46-1C79-42AC-ACBE-FE332CC98C22}" type="presParOf" srcId="{E09446EF-912D-4E84-8DA6-5C1C9D1BCE93}" destId="{25DF885D-F5D9-4C33-B43F-375B429A347F}" srcOrd="1" destOrd="0" presId="urn:microsoft.com/office/officeart/2018/5/layout/IconCircleLabelList"/>
    <dgm:cxn modelId="{5DB4308C-EC11-42ED-9C16-B633B6813E1B}" type="presParOf" srcId="{E09446EF-912D-4E84-8DA6-5C1C9D1BCE93}" destId="{BEB5FBCF-6F0B-4784-B440-49348B2F2EF8}" srcOrd="2" destOrd="0" presId="urn:microsoft.com/office/officeart/2018/5/layout/IconCircleLabelList"/>
    <dgm:cxn modelId="{D32F0464-1B43-4D25-B98E-17F356659A7B}" type="presParOf" srcId="{E09446EF-912D-4E84-8DA6-5C1C9D1BCE93}" destId="{DB358833-47C9-49E8-A935-524ED0AE7456}" srcOrd="3" destOrd="0" presId="urn:microsoft.com/office/officeart/2018/5/layout/IconCircleLabelList"/>
    <dgm:cxn modelId="{D92EEFC9-DFB7-4FB4-89F0-340924EB2C17}" type="presParOf" srcId="{858D6799-391B-4265-ACF1-58DCDD497511}" destId="{BE70C1E7-E3FA-4F81-A8BE-CCD060E47789}" srcOrd="1" destOrd="0" presId="urn:microsoft.com/office/officeart/2018/5/layout/IconCircleLabelList"/>
    <dgm:cxn modelId="{DB5FE83E-9EF3-464E-AE74-E950CEE4D4CE}" type="presParOf" srcId="{858D6799-391B-4265-ACF1-58DCDD497511}" destId="{A5FB51AE-BD99-4037-9FE9-68EDDF497B1D}" srcOrd="2" destOrd="0" presId="urn:microsoft.com/office/officeart/2018/5/layout/IconCircleLabelList"/>
    <dgm:cxn modelId="{77DA898A-08FB-41B2-99C8-BCC5839CDBB6}" type="presParOf" srcId="{A5FB51AE-BD99-4037-9FE9-68EDDF497B1D}" destId="{E24CE3BC-F9D1-4DF2-8DDD-10520F11467E}" srcOrd="0" destOrd="0" presId="urn:microsoft.com/office/officeart/2018/5/layout/IconCircleLabelList"/>
    <dgm:cxn modelId="{90A43580-D561-4170-BFCB-0A2F5E139C9B}" type="presParOf" srcId="{A5FB51AE-BD99-4037-9FE9-68EDDF497B1D}" destId="{DBA05709-3CF3-4192-BA59-395638456A6F}" srcOrd="1" destOrd="0" presId="urn:microsoft.com/office/officeart/2018/5/layout/IconCircleLabelList"/>
    <dgm:cxn modelId="{45831EB0-3376-4282-836D-921A0A064A2F}" type="presParOf" srcId="{A5FB51AE-BD99-4037-9FE9-68EDDF497B1D}" destId="{AE6CF52E-8C90-42B4-84F0-2BE6E6924AB5}" srcOrd="2" destOrd="0" presId="urn:microsoft.com/office/officeart/2018/5/layout/IconCircleLabelList"/>
    <dgm:cxn modelId="{517C49E8-9F7E-49F6-8EFD-D3159091DD49}" type="presParOf" srcId="{A5FB51AE-BD99-4037-9FE9-68EDDF497B1D}" destId="{3C657BB3-FD30-4F30-ABC8-F595857109F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C4968F2-3ABD-42F0-B458-F8974B737CD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454408A-4FD7-4A47-A7F9-FC8A873D815C}">
      <dgm:prSet/>
      <dgm:spPr/>
      <dgm:t>
        <a:bodyPr/>
        <a:lstStyle/>
        <a:p>
          <a:r>
            <a:rPr lang="en-US" dirty="0" err="1"/>
            <a:t>Personalised</a:t>
          </a:r>
          <a:r>
            <a:rPr lang="en-US" dirty="0"/>
            <a:t> attention</a:t>
          </a:r>
        </a:p>
      </dgm:t>
    </dgm:pt>
    <dgm:pt modelId="{52E5ACDD-1206-4098-9107-5BB8AB5A389C}" type="parTrans" cxnId="{532CB57B-DB51-4EDD-B314-97AD03F8CFE7}">
      <dgm:prSet/>
      <dgm:spPr/>
      <dgm:t>
        <a:bodyPr/>
        <a:lstStyle/>
        <a:p>
          <a:endParaRPr lang="en-US"/>
        </a:p>
      </dgm:t>
    </dgm:pt>
    <dgm:pt modelId="{9E60DEC8-43C9-4B22-A281-DF86CD3B631A}" type="sibTrans" cxnId="{532CB57B-DB51-4EDD-B314-97AD03F8CFE7}">
      <dgm:prSet/>
      <dgm:spPr/>
      <dgm:t>
        <a:bodyPr/>
        <a:lstStyle/>
        <a:p>
          <a:endParaRPr lang="en-US"/>
        </a:p>
      </dgm:t>
    </dgm:pt>
    <dgm:pt modelId="{E47C40F1-C445-461B-B009-F8E05415CED9}">
      <dgm:prSet/>
      <dgm:spPr/>
      <dgm:t>
        <a:bodyPr/>
        <a:lstStyle/>
        <a:p>
          <a:r>
            <a:rPr lang="en-US"/>
            <a:t>Consistent high-quality service</a:t>
          </a:r>
        </a:p>
      </dgm:t>
    </dgm:pt>
    <dgm:pt modelId="{2FE1E870-C76C-4130-BA37-FFF3F0D8247C}" type="parTrans" cxnId="{2B95173F-0FC8-444D-9402-C1319BAE7192}">
      <dgm:prSet/>
      <dgm:spPr/>
      <dgm:t>
        <a:bodyPr/>
        <a:lstStyle/>
        <a:p>
          <a:endParaRPr lang="en-US"/>
        </a:p>
      </dgm:t>
    </dgm:pt>
    <dgm:pt modelId="{A5D4817B-FC4F-484E-807C-073C8A856074}" type="sibTrans" cxnId="{2B95173F-0FC8-444D-9402-C1319BAE7192}">
      <dgm:prSet/>
      <dgm:spPr/>
      <dgm:t>
        <a:bodyPr/>
        <a:lstStyle/>
        <a:p>
          <a:endParaRPr lang="en-US"/>
        </a:p>
      </dgm:t>
    </dgm:pt>
    <dgm:pt modelId="{BD76966B-F614-4FA6-BEA0-5572A44610BF}">
      <dgm:prSet/>
      <dgm:spPr/>
      <dgm:t>
        <a:bodyPr/>
        <a:lstStyle/>
        <a:p>
          <a:r>
            <a:rPr lang="en-US"/>
            <a:t>Prompt problem resolution</a:t>
          </a:r>
        </a:p>
      </dgm:t>
    </dgm:pt>
    <dgm:pt modelId="{2EB51EE7-3D8A-4CF3-8258-E45F3B2B1B5E}" type="parTrans" cxnId="{00688A86-98C1-4718-9682-417E02DC79A3}">
      <dgm:prSet/>
      <dgm:spPr/>
      <dgm:t>
        <a:bodyPr/>
        <a:lstStyle/>
        <a:p>
          <a:endParaRPr lang="en-US"/>
        </a:p>
      </dgm:t>
    </dgm:pt>
    <dgm:pt modelId="{C4282FCE-4C35-4C3C-86DA-0E5E3F9A249B}" type="sibTrans" cxnId="{00688A86-98C1-4718-9682-417E02DC79A3}">
      <dgm:prSet/>
      <dgm:spPr/>
      <dgm:t>
        <a:bodyPr/>
        <a:lstStyle/>
        <a:p>
          <a:endParaRPr lang="en-US"/>
        </a:p>
      </dgm:t>
    </dgm:pt>
    <dgm:pt modelId="{4917F873-A218-492D-921E-B0EFFF6A2D8C}" type="pres">
      <dgm:prSet presAssocID="{AC4968F2-3ABD-42F0-B458-F8974B737CDA}" presName="root" presStyleCnt="0">
        <dgm:presLayoutVars>
          <dgm:dir/>
          <dgm:resizeHandles val="exact"/>
        </dgm:presLayoutVars>
      </dgm:prSet>
      <dgm:spPr/>
    </dgm:pt>
    <dgm:pt modelId="{4355ED6B-91C4-404C-8104-3C61DB54A2B9}" type="pres">
      <dgm:prSet presAssocID="{6454408A-4FD7-4A47-A7F9-FC8A873D815C}" presName="compNode" presStyleCnt="0"/>
      <dgm:spPr/>
    </dgm:pt>
    <dgm:pt modelId="{EE48E503-DE48-45CC-9E0D-01A7527976A8}" type="pres">
      <dgm:prSet presAssocID="{6454408A-4FD7-4A47-A7F9-FC8A873D815C}" presName="bgRect" presStyleLbl="bgShp" presStyleIdx="0" presStyleCnt="3"/>
      <dgm:spPr/>
    </dgm:pt>
    <dgm:pt modelId="{7975AB41-8E8C-4B13-B15A-3F2A77BB9A2E}" type="pres">
      <dgm:prSet presAssocID="{6454408A-4FD7-4A47-A7F9-FC8A873D815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4E0470F-2EC7-4FBF-9B1F-AED9BDE6186F}" type="pres">
      <dgm:prSet presAssocID="{6454408A-4FD7-4A47-A7F9-FC8A873D815C}" presName="spaceRect" presStyleCnt="0"/>
      <dgm:spPr/>
    </dgm:pt>
    <dgm:pt modelId="{8AC4BE55-E422-4DDC-992C-EEE4B76F9D64}" type="pres">
      <dgm:prSet presAssocID="{6454408A-4FD7-4A47-A7F9-FC8A873D815C}" presName="parTx" presStyleLbl="revTx" presStyleIdx="0" presStyleCnt="3">
        <dgm:presLayoutVars>
          <dgm:chMax val="0"/>
          <dgm:chPref val="0"/>
        </dgm:presLayoutVars>
      </dgm:prSet>
      <dgm:spPr/>
    </dgm:pt>
    <dgm:pt modelId="{4AAA95C8-8E9F-4EA9-B2D6-AD54F053FD66}" type="pres">
      <dgm:prSet presAssocID="{9E60DEC8-43C9-4B22-A281-DF86CD3B631A}" presName="sibTrans" presStyleCnt="0"/>
      <dgm:spPr/>
    </dgm:pt>
    <dgm:pt modelId="{381A1789-17D1-4DCC-AB3F-9DFE2A4DD912}" type="pres">
      <dgm:prSet presAssocID="{E47C40F1-C445-461B-B009-F8E05415CED9}" presName="compNode" presStyleCnt="0"/>
      <dgm:spPr/>
    </dgm:pt>
    <dgm:pt modelId="{8E511C0C-52C9-4957-BF71-ABF9CB71000A}" type="pres">
      <dgm:prSet presAssocID="{E47C40F1-C445-461B-B009-F8E05415CED9}" presName="bgRect" presStyleLbl="bgShp" presStyleIdx="1" presStyleCnt="3"/>
      <dgm:spPr/>
    </dgm:pt>
    <dgm:pt modelId="{F7EED587-54AB-4562-8489-1FCB90FEF9DB}" type="pres">
      <dgm:prSet presAssocID="{E47C40F1-C445-461B-B009-F8E05415CED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81367EBA-6EA7-4810-9AE5-1B5D00E46123}" type="pres">
      <dgm:prSet presAssocID="{E47C40F1-C445-461B-B009-F8E05415CED9}" presName="spaceRect" presStyleCnt="0"/>
      <dgm:spPr/>
    </dgm:pt>
    <dgm:pt modelId="{8DB3A5BB-621E-41BB-8131-F9D4FABEE87A}" type="pres">
      <dgm:prSet presAssocID="{E47C40F1-C445-461B-B009-F8E05415CED9}" presName="parTx" presStyleLbl="revTx" presStyleIdx="1" presStyleCnt="3">
        <dgm:presLayoutVars>
          <dgm:chMax val="0"/>
          <dgm:chPref val="0"/>
        </dgm:presLayoutVars>
      </dgm:prSet>
      <dgm:spPr/>
    </dgm:pt>
    <dgm:pt modelId="{1844587C-6681-40FD-BD52-2ECD4BEA95B6}" type="pres">
      <dgm:prSet presAssocID="{A5D4817B-FC4F-484E-807C-073C8A856074}" presName="sibTrans" presStyleCnt="0"/>
      <dgm:spPr/>
    </dgm:pt>
    <dgm:pt modelId="{7F59090B-544E-4F77-9449-BCED7273422E}" type="pres">
      <dgm:prSet presAssocID="{BD76966B-F614-4FA6-BEA0-5572A44610BF}" presName="compNode" presStyleCnt="0"/>
      <dgm:spPr/>
    </dgm:pt>
    <dgm:pt modelId="{86B011AD-BDB6-49C2-8438-1BD4F0CAFB02}" type="pres">
      <dgm:prSet presAssocID="{BD76966B-F614-4FA6-BEA0-5572A44610BF}" presName="bgRect" presStyleLbl="bgShp" presStyleIdx="2" presStyleCnt="3"/>
      <dgm:spPr/>
    </dgm:pt>
    <dgm:pt modelId="{89F38B81-B3C4-4448-A11C-B5385D18A306}" type="pres">
      <dgm:prSet presAssocID="{BD76966B-F614-4FA6-BEA0-5572A44610B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25ECD8E1-8B7E-41FE-8FC9-D2746A84CDE9}" type="pres">
      <dgm:prSet presAssocID="{BD76966B-F614-4FA6-BEA0-5572A44610BF}" presName="spaceRect" presStyleCnt="0"/>
      <dgm:spPr/>
    </dgm:pt>
    <dgm:pt modelId="{B734E562-D851-464D-A48A-58342F1C04C7}" type="pres">
      <dgm:prSet presAssocID="{BD76966B-F614-4FA6-BEA0-5572A44610B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C0C9421-16A3-4B41-BB8C-84168D10F97F}" type="presOf" srcId="{BD76966B-F614-4FA6-BEA0-5572A44610BF}" destId="{B734E562-D851-464D-A48A-58342F1C04C7}" srcOrd="0" destOrd="0" presId="urn:microsoft.com/office/officeart/2018/2/layout/IconVerticalSolidList"/>
    <dgm:cxn modelId="{2B95173F-0FC8-444D-9402-C1319BAE7192}" srcId="{AC4968F2-3ABD-42F0-B458-F8974B737CDA}" destId="{E47C40F1-C445-461B-B009-F8E05415CED9}" srcOrd="1" destOrd="0" parTransId="{2FE1E870-C76C-4130-BA37-FFF3F0D8247C}" sibTransId="{A5D4817B-FC4F-484E-807C-073C8A856074}"/>
    <dgm:cxn modelId="{50571A7A-F085-4942-9ACE-A4E5FDE78A68}" type="presOf" srcId="{AC4968F2-3ABD-42F0-B458-F8974B737CDA}" destId="{4917F873-A218-492D-921E-B0EFFF6A2D8C}" srcOrd="0" destOrd="0" presId="urn:microsoft.com/office/officeart/2018/2/layout/IconVerticalSolidList"/>
    <dgm:cxn modelId="{532CB57B-DB51-4EDD-B314-97AD03F8CFE7}" srcId="{AC4968F2-3ABD-42F0-B458-F8974B737CDA}" destId="{6454408A-4FD7-4A47-A7F9-FC8A873D815C}" srcOrd="0" destOrd="0" parTransId="{52E5ACDD-1206-4098-9107-5BB8AB5A389C}" sibTransId="{9E60DEC8-43C9-4B22-A281-DF86CD3B631A}"/>
    <dgm:cxn modelId="{A012ED7C-23EE-4F29-A851-01AE3A14A9B2}" type="presOf" srcId="{6454408A-4FD7-4A47-A7F9-FC8A873D815C}" destId="{8AC4BE55-E422-4DDC-992C-EEE4B76F9D64}" srcOrd="0" destOrd="0" presId="urn:microsoft.com/office/officeart/2018/2/layout/IconVerticalSolidList"/>
    <dgm:cxn modelId="{00688A86-98C1-4718-9682-417E02DC79A3}" srcId="{AC4968F2-3ABD-42F0-B458-F8974B737CDA}" destId="{BD76966B-F614-4FA6-BEA0-5572A44610BF}" srcOrd="2" destOrd="0" parTransId="{2EB51EE7-3D8A-4CF3-8258-E45F3B2B1B5E}" sibTransId="{C4282FCE-4C35-4C3C-86DA-0E5E3F9A249B}"/>
    <dgm:cxn modelId="{7D9949EC-47FC-4CF4-86D8-8AA15F39F97F}" type="presOf" srcId="{E47C40F1-C445-461B-B009-F8E05415CED9}" destId="{8DB3A5BB-621E-41BB-8131-F9D4FABEE87A}" srcOrd="0" destOrd="0" presId="urn:microsoft.com/office/officeart/2018/2/layout/IconVerticalSolidList"/>
    <dgm:cxn modelId="{C8038B1C-E6C8-4E89-99F1-8467580481D5}" type="presParOf" srcId="{4917F873-A218-492D-921E-B0EFFF6A2D8C}" destId="{4355ED6B-91C4-404C-8104-3C61DB54A2B9}" srcOrd="0" destOrd="0" presId="urn:microsoft.com/office/officeart/2018/2/layout/IconVerticalSolidList"/>
    <dgm:cxn modelId="{0CDC98FE-4A3E-42CE-B5DF-69DFF220271E}" type="presParOf" srcId="{4355ED6B-91C4-404C-8104-3C61DB54A2B9}" destId="{EE48E503-DE48-45CC-9E0D-01A7527976A8}" srcOrd="0" destOrd="0" presId="urn:microsoft.com/office/officeart/2018/2/layout/IconVerticalSolidList"/>
    <dgm:cxn modelId="{70FFF668-2BCB-4ECA-A595-DCDFE6589432}" type="presParOf" srcId="{4355ED6B-91C4-404C-8104-3C61DB54A2B9}" destId="{7975AB41-8E8C-4B13-B15A-3F2A77BB9A2E}" srcOrd="1" destOrd="0" presId="urn:microsoft.com/office/officeart/2018/2/layout/IconVerticalSolidList"/>
    <dgm:cxn modelId="{5277B4BC-BFD1-4519-8394-B29C0FF5026F}" type="presParOf" srcId="{4355ED6B-91C4-404C-8104-3C61DB54A2B9}" destId="{64E0470F-2EC7-4FBF-9B1F-AED9BDE6186F}" srcOrd="2" destOrd="0" presId="urn:microsoft.com/office/officeart/2018/2/layout/IconVerticalSolidList"/>
    <dgm:cxn modelId="{0C171E6C-32FC-4E96-A495-93C891DBD08A}" type="presParOf" srcId="{4355ED6B-91C4-404C-8104-3C61DB54A2B9}" destId="{8AC4BE55-E422-4DDC-992C-EEE4B76F9D64}" srcOrd="3" destOrd="0" presId="urn:microsoft.com/office/officeart/2018/2/layout/IconVerticalSolidList"/>
    <dgm:cxn modelId="{80A3B75B-1DE3-43E7-AABD-92E502577479}" type="presParOf" srcId="{4917F873-A218-492D-921E-B0EFFF6A2D8C}" destId="{4AAA95C8-8E9F-4EA9-B2D6-AD54F053FD66}" srcOrd="1" destOrd="0" presId="urn:microsoft.com/office/officeart/2018/2/layout/IconVerticalSolidList"/>
    <dgm:cxn modelId="{D6137CE8-4226-4D27-9405-0F70684184BF}" type="presParOf" srcId="{4917F873-A218-492D-921E-B0EFFF6A2D8C}" destId="{381A1789-17D1-4DCC-AB3F-9DFE2A4DD912}" srcOrd="2" destOrd="0" presId="urn:microsoft.com/office/officeart/2018/2/layout/IconVerticalSolidList"/>
    <dgm:cxn modelId="{34782A95-C86D-4F9F-95F8-CAB0AC4E029C}" type="presParOf" srcId="{381A1789-17D1-4DCC-AB3F-9DFE2A4DD912}" destId="{8E511C0C-52C9-4957-BF71-ABF9CB71000A}" srcOrd="0" destOrd="0" presId="urn:microsoft.com/office/officeart/2018/2/layout/IconVerticalSolidList"/>
    <dgm:cxn modelId="{0489E7FE-6732-412B-99EE-2E1ED1B860D9}" type="presParOf" srcId="{381A1789-17D1-4DCC-AB3F-9DFE2A4DD912}" destId="{F7EED587-54AB-4562-8489-1FCB90FEF9DB}" srcOrd="1" destOrd="0" presId="urn:microsoft.com/office/officeart/2018/2/layout/IconVerticalSolidList"/>
    <dgm:cxn modelId="{22C6AC9F-E201-42FD-AC98-F6329A32A3BE}" type="presParOf" srcId="{381A1789-17D1-4DCC-AB3F-9DFE2A4DD912}" destId="{81367EBA-6EA7-4810-9AE5-1B5D00E46123}" srcOrd="2" destOrd="0" presId="urn:microsoft.com/office/officeart/2018/2/layout/IconVerticalSolidList"/>
    <dgm:cxn modelId="{0216F487-1D4B-44A5-A562-F8066CEA74B9}" type="presParOf" srcId="{381A1789-17D1-4DCC-AB3F-9DFE2A4DD912}" destId="{8DB3A5BB-621E-41BB-8131-F9D4FABEE87A}" srcOrd="3" destOrd="0" presId="urn:microsoft.com/office/officeart/2018/2/layout/IconVerticalSolidList"/>
    <dgm:cxn modelId="{62C8FC87-991A-40CD-B5D1-789392298207}" type="presParOf" srcId="{4917F873-A218-492D-921E-B0EFFF6A2D8C}" destId="{1844587C-6681-40FD-BD52-2ECD4BEA95B6}" srcOrd="3" destOrd="0" presId="urn:microsoft.com/office/officeart/2018/2/layout/IconVerticalSolidList"/>
    <dgm:cxn modelId="{F98B5BD4-F779-479A-A1A6-FBC31EE3F642}" type="presParOf" srcId="{4917F873-A218-492D-921E-B0EFFF6A2D8C}" destId="{7F59090B-544E-4F77-9449-BCED7273422E}" srcOrd="4" destOrd="0" presId="urn:microsoft.com/office/officeart/2018/2/layout/IconVerticalSolidList"/>
    <dgm:cxn modelId="{82F941E1-BC55-4B0E-84EC-EA34C7B332D3}" type="presParOf" srcId="{7F59090B-544E-4F77-9449-BCED7273422E}" destId="{86B011AD-BDB6-49C2-8438-1BD4F0CAFB02}" srcOrd="0" destOrd="0" presId="urn:microsoft.com/office/officeart/2018/2/layout/IconVerticalSolidList"/>
    <dgm:cxn modelId="{0CE8FC3F-D161-432B-BA83-CACE294C60E4}" type="presParOf" srcId="{7F59090B-544E-4F77-9449-BCED7273422E}" destId="{89F38B81-B3C4-4448-A11C-B5385D18A306}" srcOrd="1" destOrd="0" presId="urn:microsoft.com/office/officeart/2018/2/layout/IconVerticalSolidList"/>
    <dgm:cxn modelId="{1FECDCC2-F289-495B-BBEF-7AF8F47E4E32}" type="presParOf" srcId="{7F59090B-544E-4F77-9449-BCED7273422E}" destId="{25ECD8E1-8B7E-41FE-8FC9-D2746A84CDE9}" srcOrd="2" destOrd="0" presId="urn:microsoft.com/office/officeart/2018/2/layout/IconVerticalSolidList"/>
    <dgm:cxn modelId="{15E036D3-90ED-41AD-A44E-C31802C54D9D}" type="presParOf" srcId="{7F59090B-544E-4F77-9449-BCED7273422E}" destId="{B734E562-D851-464D-A48A-58342F1C04C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F8248D2-190A-42F2-B1DB-A9F4AC3E79A7}" type="doc">
      <dgm:prSet loTypeId="urn:microsoft.com/office/officeart/2005/8/layout/chevron1" loCatId="process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F2756F3-A966-4425-B871-D417BA6A1292}">
      <dgm:prSet/>
      <dgm:spPr/>
      <dgm:t>
        <a:bodyPr/>
        <a:lstStyle/>
        <a:p>
          <a:pPr>
            <a:defRPr cap="all"/>
          </a:pPr>
          <a:r>
            <a:rPr lang="en-US"/>
            <a:t>Anticipating guest needs and preferences</a:t>
          </a:r>
        </a:p>
      </dgm:t>
    </dgm:pt>
    <dgm:pt modelId="{B5596535-6C54-4B84-8AAE-F9C7C7D05529}" type="parTrans" cxnId="{E36DCE12-21A1-4552-B512-43ADDFF53A9C}">
      <dgm:prSet/>
      <dgm:spPr/>
      <dgm:t>
        <a:bodyPr/>
        <a:lstStyle/>
        <a:p>
          <a:endParaRPr lang="en-US"/>
        </a:p>
      </dgm:t>
    </dgm:pt>
    <dgm:pt modelId="{11DBF229-CB13-4191-90D0-4E7799C3A01B}" type="sibTrans" cxnId="{E36DCE12-21A1-4552-B512-43ADDFF53A9C}">
      <dgm:prSet/>
      <dgm:spPr/>
      <dgm:t>
        <a:bodyPr/>
        <a:lstStyle/>
        <a:p>
          <a:endParaRPr lang="en-US"/>
        </a:p>
      </dgm:t>
    </dgm:pt>
    <dgm:pt modelId="{5D707EEC-E733-4BE1-8ABF-CC1DA1897421}">
      <dgm:prSet/>
      <dgm:spPr/>
      <dgm:t>
        <a:bodyPr/>
        <a:lstStyle/>
        <a:p>
          <a:pPr>
            <a:defRPr cap="all"/>
          </a:pPr>
          <a:r>
            <a:rPr lang="en-US"/>
            <a:t>Employee empowerment to create unique experiences</a:t>
          </a:r>
        </a:p>
      </dgm:t>
    </dgm:pt>
    <dgm:pt modelId="{C6657A54-5D4A-4FF3-8C45-408B4A6BF523}" type="parTrans" cxnId="{ACF21DE1-04F6-4144-B460-E6339AC4B372}">
      <dgm:prSet/>
      <dgm:spPr/>
      <dgm:t>
        <a:bodyPr/>
        <a:lstStyle/>
        <a:p>
          <a:endParaRPr lang="en-US"/>
        </a:p>
      </dgm:t>
    </dgm:pt>
    <dgm:pt modelId="{94F36333-23FC-48BC-9376-8BFE211E5688}" type="sibTrans" cxnId="{ACF21DE1-04F6-4144-B460-E6339AC4B372}">
      <dgm:prSet/>
      <dgm:spPr/>
      <dgm:t>
        <a:bodyPr/>
        <a:lstStyle/>
        <a:p>
          <a:endParaRPr lang="en-US"/>
        </a:p>
      </dgm:t>
    </dgm:pt>
    <dgm:pt modelId="{D5D611D4-AAE7-4F42-8C9E-3DB85B21F413}" type="pres">
      <dgm:prSet presAssocID="{3F8248D2-190A-42F2-B1DB-A9F4AC3E79A7}" presName="Name0" presStyleCnt="0">
        <dgm:presLayoutVars>
          <dgm:dir/>
          <dgm:animLvl val="lvl"/>
          <dgm:resizeHandles val="exact"/>
        </dgm:presLayoutVars>
      </dgm:prSet>
      <dgm:spPr/>
    </dgm:pt>
    <dgm:pt modelId="{FC0D460C-26A5-4D74-A392-D195914D266E}" type="pres">
      <dgm:prSet presAssocID="{DF2756F3-A966-4425-B871-D417BA6A1292}" presName="parTxOnly" presStyleLbl="node1" presStyleIdx="0" presStyleCnt="2">
        <dgm:presLayoutVars>
          <dgm:chMax val="0"/>
          <dgm:chPref val="0"/>
          <dgm:bulletEnabled val="1"/>
        </dgm:presLayoutVars>
      </dgm:prSet>
      <dgm:spPr/>
    </dgm:pt>
    <dgm:pt modelId="{BA87EC24-3D61-48B3-84E6-315D3D617789}" type="pres">
      <dgm:prSet presAssocID="{11DBF229-CB13-4191-90D0-4E7799C3A01B}" presName="parTxOnlySpace" presStyleCnt="0"/>
      <dgm:spPr/>
    </dgm:pt>
    <dgm:pt modelId="{FCADF7E3-59ED-445A-978B-93F2722BB0B7}" type="pres">
      <dgm:prSet presAssocID="{5D707EEC-E733-4BE1-8ABF-CC1DA1897421}" presName="parTxOnly" presStyleLbl="node1" presStyleIdx="1" presStyleCnt="2">
        <dgm:presLayoutVars>
          <dgm:chMax val="0"/>
          <dgm:chPref val="0"/>
          <dgm:bulletEnabled val="1"/>
        </dgm:presLayoutVars>
      </dgm:prSet>
      <dgm:spPr/>
    </dgm:pt>
  </dgm:ptLst>
  <dgm:cxnLst>
    <dgm:cxn modelId="{42903000-5643-44ED-B78E-5E5C8B42300F}" type="presOf" srcId="{5D707EEC-E733-4BE1-8ABF-CC1DA1897421}" destId="{FCADF7E3-59ED-445A-978B-93F2722BB0B7}" srcOrd="0" destOrd="0" presId="urn:microsoft.com/office/officeart/2005/8/layout/chevron1"/>
    <dgm:cxn modelId="{F5E4500D-B33C-4884-96A3-808A17FCE4D5}" type="presOf" srcId="{DF2756F3-A966-4425-B871-D417BA6A1292}" destId="{FC0D460C-26A5-4D74-A392-D195914D266E}" srcOrd="0" destOrd="0" presId="urn:microsoft.com/office/officeart/2005/8/layout/chevron1"/>
    <dgm:cxn modelId="{E36DCE12-21A1-4552-B512-43ADDFF53A9C}" srcId="{3F8248D2-190A-42F2-B1DB-A9F4AC3E79A7}" destId="{DF2756F3-A966-4425-B871-D417BA6A1292}" srcOrd="0" destOrd="0" parTransId="{B5596535-6C54-4B84-8AAE-F9C7C7D05529}" sibTransId="{11DBF229-CB13-4191-90D0-4E7799C3A01B}"/>
    <dgm:cxn modelId="{F82C15C5-CE48-41EC-919D-3C26CE8BFABB}" type="presOf" srcId="{3F8248D2-190A-42F2-B1DB-A9F4AC3E79A7}" destId="{D5D611D4-AAE7-4F42-8C9E-3DB85B21F413}" srcOrd="0" destOrd="0" presId="urn:microsoft.com/office/officeart/2005/8/layout/chevron1"/>
    <dgm:cxn modelId="{ACF21DE1-04F6-4144-B460-E6339AC4B372}" srcId="{3F8248D2-190A-42F2-B1DB-A9F4AC3E79A7}" destId="{5D707EEC-E733-4BE1-8ABF-CC1DA1897421}" srcOrd="1" destOrd="0" parTransId="{C6657A54-5D4A-4FF3-8C45-408B4A6BF523}" sibTransId="{94F36333-23FC-48BC-9376-8BFE211E5688}"/>
    <dgm:cxn modelId="{8EC8EE94-AAC8-42C0-AA1A-AE2380E239E5}" type="presParOf" srcId="{D5D611D4-AAE7-4F42-8C9E-3DB85B21F413}" destId="{FC0D460C-26A5-4D74-A392-D195914D266E}" srcOrd="0" destOrd="0" presId="urn:microsoft.com/office/officeart/2005/8/layout/chevron1"/>
    <dgm:cxn modelId="{FA34F086-A022-4A83-BA13-5D8F78390DC6}" type="presParOf" srcId="{D5D611D4-AAE7-4F42-8C9E-3DB85B21F413}" destId="{BA87EC24-3D61-48B3-84E6-315D3D617789}" srcOrd="1" destOrd="0" presId="urn:microsoft.com/office/officeart/2005/8/layout/chevron1"/>
    <dgm:cxn modelId="{02C09828-3872-49B3-AB00-952EB432B03D}" type="presParOf" srcId="{D5D611D4-AAE7-4F42-8C9E-3DB85B21F413}" destId="{FCADF7E3-59ED-445A-978B-93F2722BB0B7}" srcOrd="2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5500EA5-5EC1-4B87-9CC3-A7EA3F31E32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2" csCatId="colorful" phldr="1"/>
      <dgm:spPr/>
      <dgm:t>
        <a:bodyPr/>
        <a:lstStyle/>
        <a:p>
          <a:endParaRPr lang="en-US"/>
        </a:p>
      </dgm:t>
    </dgm:pt>
    <dgm:pt modelId="{C88158F5-BE93-4C53-AEDF-A4376D51483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Ritz-Carlton's commitment to exceptional service</a:t>
          </a:r>
        </a:p>
      </dgm:t>
    </dgm:pt>
    <dgm:pt modelId="{0FC03AB5-B61A-4762-9545-156458657EC9}" type="parTrans" cxnId="{09C0E70C-53BE-4007-9830-65BEB10487FE}">
      <dgm:prSet/>
      <dgm:spPr/>
      <dgm:t>
        <a:bodyPr/>
        <a:lstStyle/>
        <a:p>
          <a:endParaRPr lang="en-US"/>
        </a:p>
      </dgm:t>
    </dgm:pt>
    <dgm:pt modelId="{B3D06111-9011-4C40-8E38-6C08DDF1CC64}" type="sibTrans" cxnId="{09C0E70C-53BE-4007-9830-65BEB10487FE}">
      <dgm:prSet/>
      <dgm:spPr/>
      <dgm:t>
        <a:bodyPr/>
        <a:lstStyle/>
        <a:p>
          <a:endParaRPr lang="en-US"/>
        </a:p>
      </dgm:t>
    </dgm:pt>
    <dgm:pt modelId="{0D779CC0-B8CE-45F2-9BE1-25EE08DFF4F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Importance of understanding and exceeding guest expectations</a:t>
          </a:r>
        </a:p>
      </dgm:t>
    </dgm:pt>
    <dgm:pt modelId="{FC235CD2-D0B0-4980-9F33-54E70A075A61}" type="parTrans" cxnId="{D92BF4BC-D3E5-4701-8D02-FE730A0F5FAA}">
      <dgm:prSet/>
      <dgm:spPr/>
      <dgm:t>
        <a:bodyPr/>
        <a:lstStyle/>
        <a:p>
          <a:endParaRPr lang="en-US"/>
        </a:p>
      </dgm:t>
    </dgm:pt>
    <dgm:pt modelId="{2E7E8F45-DC17-495F-9C7C-DD91CF76B0F0}" type="sibTrans" cxnId="{D92BF4BC-D3E5-4701-8D02-FE730A0F5FAA}">
      <dgm:prSet/>
      <dgm:spPr/>
      <dgm:t>
        <a:bodyPr/>
        <a:lstStyle/>
        <a:p>
          <a:endParaRPr lang="en-US"/>
        </a:p>
      </dgm:t>
    </dgm:pt>
    <dgm:pt modelId="{86623F66-B914-48CA-A351-C8F36DAB8B37}" type="pres">
      <dgm:prSet presAssocID="{65500EA5-5EC1-4B87-9CC3-A7EA3F31E321}" presName="root" presStyleCnt="0">
        <dgm:presLayoutVars>
          <dgm:dir/>
          <dgm:resizeHandles val="exact"/>
        </dgm:presLayoutVars>
      </dgm:prSet>
      <dgm:spPr/>
    </dgm:pt>
    <dgm:pt modelId="{688CB9E5-AAC5-4641-8895-64365A16501A}" type="pres">
      <dgm:prSet presAssocID="{C88158F5-BE93-4C53-AEDF-A4376D514837}" presName="compNode" presStyleCnt="0"/>
      <dgm:spPr/>
    </dgm:pt>
    <dgm:pt modelId="{7C018E1B-E043-40F0-96E3-B7A2115D3331}" type="pres">
      <dgm:prSet presAssocID="{C88158F5-BE93-4C53-AEDF-A4376D514837}" presName="bgRect" presStyleLbl="bgShp" presStyleIdx="0" presStyleCnt="2"/>
      <dgm:spPr/>
    </dgm:pt>
    <dgm:pt modelId="{270573CB-12DD-4540-B10A-5717382C1F0E}" type="pres">
      <dgm:prSet presAssocID="{C88158F5-BE93-4C53-AEDF-A4376D51483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d"/>
        </a:ext>
      </dgm:extLst>
    </dgm:pt>
    <dgm:pt modelId="{61F772AD-2826-4392-AAAE-AB7D62154BA9}" type="pres">
      <dgm:prSet presAssocID="{C88158F5-BE93-4C53-AEDF-A4376D514837}" presName="spaceRect" presStyleCnt="0"/>
      <dgm:spPr/>
    </dgm:pt>
    <dgm:pt modelId="{37ACDE2A-D955-44A7-A99D-24F574BAF758}" type="pres">
      <dgm:prSet presAssocID="{C88158F5-BE93-4C53-AEDF-A4376D514837}" presName="parTx" presStyleLbl="revTx" presStyleIdx="0" presStyleCnt="2">
        <dgm:presLayoutVars>
          <dgm:chMax val="0"/>
          <dgm:chPref val="0"/>
        </dgm:presLayoutVars>
      </dgm:prSet>
      <dgm:spPr/>
    </dgm:pt>
    <dgm:pt modelId="{CD3E5A9B-F22A-4529-A305-C444C82C313E}" type="pres">
      <dgm:prSet presAssocID="{B3D06111-9011-4C40-8E38-6C08DDF1CC64}" presName="sibTrans" presStyleCnt="0"/>
      <dgm:spPr/>
    </dgm:pt>
    <dgm:pt modelId="{4BDE4269-A78B-4573-B669-8AA075AF51F2}" type="pres">
      <dgm:prSet presAssocID="{0D779CC0-B8CE-45F2-9BE1-25EE08DFF4F3}" presName="compNode" presStyleCnt="0"/>
      <dgm:spPr/>
    </dgm:pt>
    <dgm:pt modelId="{B1557BD9-ADDF-4C83-BB35-17ADADB20530}" type="pres">
      <dgm:prSet presAssocID="{0D779CC0-B8CE-45F2-9BE1-25EE08DFF4F3}" presName="bgRect" presStyleLbl="bgShp" presStyleIdx="1" presStyleCnt="2"/>
      <dgm:spPr/>
    </dgm:pt>
    <dgm:pt modelId="{3077158F-9ED7-454C-A387-3A1A24E45CAD}" type="pres">
      <dgm:prSet presAssocID="{0D779CC0-B8CE-45F2-9BE1-25EE08DFF4F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4CEF664-DE3A-4F54-BE76-7F2CE16131B8}" type="pres">
      <dgm:prSet presAssocID="{0D779CC0-B8CE-45F2-9BE1-25EE08DFF4F3}" presName="spaceRect" presStyleCnt="0"/>
      <dgm:spPr/>
    </dgm:pt>
    <dgm:pt modelId="{3A79DC1E-C3BD-4A41-AB10-72837E3DAF3A}" type="pres">
      <dgm:prSet presAssocID="{0D779CC0-B8CE-45F2-9BE1-25EE08DFF4F3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09C0E70C-53BE-4007-9830-65BEB10487FE}" srcId="{65500EA5-5EC1-4B87-9CC3-A7EA3F31E321}" destId="{C88158F5-BE93-4C53-AEDF-A4376D514837}" srcOrd="0" destOrd="0" parTransId="{0FC03AB5-B61A-4762-9545-156458657EC9}" sibTransId="{B3D06111-9011-4C40-8E38-6C08DDF1CC64}"/>
    <dgm:cxn modelId="{9E51796E-8957-4B10-9533-34D088F30A5C}" type="presOf" srcId="{C88158F5-BE93-4C53-AEDF-A4376D514837}" destId="{37ACDE2A-D955-44A7-A99D-24F574BAF758}" srcOrd="0" destOrd="0" presId="urn:microsoft.com/office/officeart/2018/2/layout/IconVerticalSolidList"/>
    <dgm:cxn modelId="{6D9A9C94-F819-4BAB-BC86-E0D9E510F2A2}" type="presOf" srcId="{0D779CC0-B8CE-45F2-9BE1-25EE08DFF4F3}" destId="{3A79DC1E-C3BD-4A41-AB10-72837E3DAF3A}" srcOrd="0" destOrd="0" presId="urn:microsoft.com/office/officeart/2018/2/layout/IconVerticalSolidList"/>
    <dgm:cxn modelId="{D92BF4BC-D3E5-4701-8D02-FE730A0F5FAA}" srcId="{65500EA5-5EC1-4B87-9CC3-A7EA3F31E321}" destId="{0D779CC0-B8CE-45F2-9BE1-25EE08DFF4F3}" srcOrd="1" destOrd="0" parTransId="{FC235CD2-D0B0-4980-9F33-54E70A075A61}" sibTransId="{2E7E8F45-DC17-495F-9C7C-DD91CF76B0F0}"/>
    <dgm:cxn modelId="{727112E4-29B6-42CB-8983-99A7611FB97F}" type="presOf" srcId="{65500EA5-5EC1-4B87-9CC3-A7EA3F31E321}" destId="{86623F66-B914-48CA-A351-C8F36DAB8B37}" srcOrd="0" destOrd="0" presId="urn:microsoft.com/office/officeart/2018/2/layout/IconVerticalSolidList"/>
    <dgm:cxn modelId="{EB5E7345-92B6-4479-98B0-B665D670B459}" type="presParOf" srcId="{86623F66-B914-48CA-A351-C8F36DAB8B37}" destId="{688CB9E5-AAC5-4641-8895-64365A16501A}" srcOrd="0" destOrd="0" presId="urn:microsoft.com/office/officeart/2018/2/layout/IconVerticalSolidList"/>
    <dgm:cxn modelId="{79FA0E6D-659B-4DE8-BB2E-DEF9DF58950C}" type="presParOf" srcId="{688CB9E5-AAC5-4641-8895-64365A16501A}" destId="{7C018E1B-E043-40F0-96E3-B7A2115D3331}" srcOrd="0" destOrd="0" presId="urn:microsoft.com/office/officeart/2018/2/layout/IconVerticalSolidList"/>
    <dgm:cxn modelId="{BFDB1A56-0ECC-4A1B-9ABC-464D7AF5DEDA}" type="presParOf" srcId="{688CB9E5-AAC5-4641-8895-64365A16501A}" destId="{270573CB-12DD-4540-B10A-5717382C1F0E}" srcOrd="1" destOrd="0" presId="urn:microsoft.com/office/officeart/2018/2/layout/IconVerticalSolidList"/>
    <dgm:cxn modelId="{083A7182-59B7-4894-879F-E4CAC5CADC10}" type="presParOf" srcId="{688CB9E5-AAC5-4641-8895-64365A16501A}" destId="{61F772AD-2826-4392-AAAE-AB7D62154BA9}" srcOrd="2" destOrd="0" presId="urn:microsoft.com/office/officeart/2018/2/layout/IconVerticalSolidList"/>
    <dgm:cxn modelId="{0C664B86-E5A2-4CEC-99C3-AFDE99DD367C}" type="presParOf" srcId="{688CB9E5-AAC5-4641-8895-64365A16501A}" destId="{37ACDE2A-D955-44A7-A99D-24F574BAF758}" srcOrd="3" destOrd="0" presId="urn:microsoft.com/office/officeart/2018/2/layout/IconVerticalSolidList"/>
    <dgm:cxn modelId="{8E97AFCF-C8DD-4AD8-8F1F-F48BBEC14DCD}" type="presParOf" srcId="{86623F66-B914-48CA-A351-C8F36DAB8B37}" destId="{CD3E5A9B-F22A-4529-A305-C444C82C313E}" srcOrd="1" destOrd="0" presId="urn:microsoft.com/office/officeart/2018/2/layout/IconVerticalSolidList"/>
    <dgm:cxn modelId="{E93947C2-3356-400C-B1D6-BEA1B7AD3586}" type="presParOf" srcId="{86623F66-B914-48CA-A351-C8F36DAB8B37}" destId="{4BDE4269-A78B-4573-B669-8AA075AF51F2}" srcOrd="2" destOrd="0" presId="urn:microsoft.com/office/officeart/2018/2/layout/IconVerticalSolidList"/>
    <dgm:cxn modelId="{70D75B44-0E55-4B33-8CDD-93965BA41BDE}" type="presParOf" srcId="{4BDE4269-A78B-4573-B669-8AA075AF51F2}" destId="{B1557BD9-ADDF-4C83-BB35-17ADADB20530}" srcOrd="0" destOrd="0" presId="urn:microsoft.com/office/officeart/2018/2/layout/IconVerticalSolidList"/>
    <dgm:cxn modelId="{B245516E-AE1E-4365-8A45-0487E6C8876A}" type="presParOf" srcId="{4BDE4269-A78B-4573-B669-8AA075AF51F2}" destId="{3077158F-9ED7-454C-A387-3A1A24E45CAD}" srcOrd="1" destOrd="0" presId="urn:microsoft.com/office/officeart/2018/2/layout/IconVerticalSolidList"/>
    <dgm:cxn modelId="{270EC43E-1440-48DC-9E93-D367718CE583}" type="presParOf" srcId="{4BDE4269-A78B-4573-B669-8AA075AF51F2}" destId="{84CEF664-DE3A-4F54-BE76-7F2CE16131B8}" srcOrd="2" destOrd="0" presId="urn:microsoft.com/office/officeart/2018/2/layout/IconVerticalSolidList"/>
    <dgm:cxn modelId="{F63A71E3-C874-45D7-AAF2-77068D938FED}" type="presParOf" srcId="{4BDE4269-A78B-4573-B669-8AA075AF51F2}" destId="{3A79DC1E-C3BD-4A41-AB10-72837E3DAF3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B60FB31-9A9E-46FD-82D2-8FDB04AF5316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09F8287-7B9F-421E-8478-D51848DE003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Differentiation in the luxury hotel market through quality service</a:t>
          </a:r>
        </a:p>
      </dgm:t>
    </dgm:pt>
    <dgm:pt modelId="{764399FA-3C71-424B-A1F5-3CD4974E4BDA}" type="parTrans" cxnId="{85B298D7-43C3-491E-B2C2-6EB84F381B6D}">
      <dgm:prSet/>
      <dgm:spPr/>
      <dgm:t>
        <a:bodyPr/>
        <a:lstStyle/>
        <a:p>
          <a:endParaRPr lang="en-US"/>
        </a:p>
      </dgm:t>
    </dgm:pt>
    <dgm:pt modelId="{0BA9D127-BD1E-4C9D-8F2C-66A9F3806E04}" type="sibTrans" cxnId="{85B298D7-43C3-491E-B2C2-6EB84F381B6D}">
      <dgm:prSet/>
      <dgm:spPr/>
      <dgm:t>
        <a:bodyPr/>
        <a:lstStyle/>
        <a:p>
          <a:endParaRPr lang="en-US"/>
        </a:p>
      </dgm:t>
    </dgm:pt>
    <dgm:pt modelId="{D4B2EA15-F9BE-430B-85CA-2CC9BB30399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Sustained success of the brand</a:t>
          </a:r>
        </a:p>
      </dgm:t>
    </dgm:pt>
    <dgm:pt modelId="{1040F171-82BD-4A5B-8D59-E38B82A35E16}" type="parTrans" cxnId="{E0FB62EF-FFD6-489C-A64A-6896D6F640E3}">
      <dgm:prSet/>
      <dgm:spPr/>
      <dgm:t>
        <a:bodyPr/>
        <a:lstStyle/>
        <a:p>
          <a:endParaRPr lang="en-US"/>
        </a:p>
      </dgm:t>
    </dgm:pt>
    <dgm:pt modelId="{7138198E-2DDF-491A-84E3-B8575B8E58B6}" type="sibTrans" cxnId="{E0FB62EF-FFD6-489C-A64A-6896D6F640E3}">
      <dgm:prSet/>
      <dgm:spPr/>
      <dgm:t>
        <a:bodyPr/>
        <a:lstStyle/>
        <a:p>
          <a:endParaRPr lang="en-US"/>
        </a:p>
      </dgm:t>
    </dgm:pt>
    <dgm:pt modelId="{3A79F19B-8785-44DD-90BD-AADF4FA0D269}" type="pres">
      <dgm:prSet presAssocID="{AB60FB31-9A9E-46FD-82D2-8FDB04AF5316}" presName="root" presStyleCnt="0">
        <dgm:presLayoutVars>
          <dgm:dir/>
          <dgm:resizeHandles val="exact"/>
        </dgm:presLayoutVars>
      </dgm:prSet>
      <dgm:spPr/>
    </dgm:pt>
    <dgm:pt modelId="{77652B4D-DE49-4E70-9392-F6580D8D5335}" type="pres">
      <dgm:prSet presAssocID="{009F8287-7B9F-421E-8478-D51848DE0037}" presName="compNode" presStyleCnt="0"/>
      <dgm:spPr/>
    </dgm:pt>
    <dgm:pt modelId="{9008B56F-46A5-4084-B3C8-3A7610ECCBA0}" type="pres">
      <dgm:prSet presAssocID="{009F8287-7B9F-421E-8478-D51848DE003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B0DCF9BC-21D6-4895-9603-648A14067A19}" type="pres">
      <dgm:prSet presAssocID="{009F8287-7B9F-421E-8478-D51848DE0037}" presName="spaceRect" presStyleCnt="0"/>
      <dgm:spPr/>
    </dgm:pt>
    <dgm:pt modelId="{FD79ADAC-AA61-4B04-A0E7-C43F427DBD68}" type="pres">
      <dgm:prSet presAssocID="{009F8287-7B9F-421E-8478-D51848DE0037}" presName="textRect" presStyleLbl="revTx" presStyleIdx="0" presStyleCnt="2">
        <dgm:presLayoutVars>
          <dgm:chMax val="1"/>
          <dgm:chPref val="1"/>
        </dgm:presLayoutVars>
      </dgm:prSet>
      <dgm:spPr/>
    </dgm:pt>
    <dgm:pt modelId="{0B9C36D2-6879-4F3A-9382-AD75D3959BC5}" type="pres">
      <dgm:prSet presAssocID="{0BA9D127-BD1E-4C9D-8F2C-66A9F3806E04}" presName="sibTrans" presStyleCnt="0"/>
      <dgm:spPr/>
    </dgm:pt>
    <dgm:pt modelId="{77C8E2B3-5965-4C36-9A58-DB7A1BA2C285}" type="pres">
      <dgm:prSet presAssocID="{D4B2EA15-F9BE-430B-85CA-2CC9BB303999}" presName="compNode" presStyleCnt="0"/>
      <dgm:spPr/>
    </dgm:pt>
    <dgm:pt modelId="{0D113D74-895C-47C0-B5BA-8ADB1BD2E3CE}" type="pres">
      <dgm:prSet presAssocID="{D4B2EA15-F9BE-430B-85CA-2CC9BB30399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E61B7BC5-2662-47A6-8678-7973236F56D2}" type="pres">
      <dgm:prSet presAssocID="{D4B2EA15-F9BE-430B-85CA-2CC9BB303999}" presName="spaceRect" presStyleCnt="0"/>
      <dgm:spPr/>
    </dgm:pt>
    <dgm:pt modelId="{133ACAF5-6025-478C-9FE6-821F12F34351}" type="pres">
      <dgm:prSet presAssocID="{D4B2EA15-F9BE-430B-85CA-2CC9BB303999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9899604-C05B-4026-906E-94DC4E810174}" type="presOf" srcId="{AB60FB31-9A9E-46FD-82D2-8FDB04AF5316}" destId="{3A79F19B-8785-44DD-90BD-AADF4FA0D269}" srcOrd="0" destOrd="0" presId="urn:microsoft.com/office/officeart/2018/2/layout/IconLabelList"/>
    <dgm:cxn modelId="{E124874D-7AFE-4964-9210-C7F2AFE0F982}" type="presOf" srcId="{D4B2EA15-F9BE-430B-85CA-2CC9BB303999}" destId="{133ACAF5-6025-478C-9FE6-821F12F34351}" srcOrd="0" destOrd="0" presId="urn:microsoft.com/office/officeart/2018/2/layout/IconLabelList"/>
    <dgm:cxn modelId="{3E59014E-019A-4F36-B82D-0F19A4A933E3}" type="presOf" srcId="{009F8287-7B9F-421E-8478-D51848DE0037}" destId="{FD79ADAC-AA61-4B04-A0E7-C43F427DBD68}" srcOrd="0" destOrd="0" presId="urn:microsoft.com/office/officeart/2018/2/layout/IconLabelList"/>
    <dgm:cxn modelId="{85B298D7-43C3-491E-B2C2-6EB84F381B6D}" srcId="{AB60FB31-9A9E-46FD-82D2-8FDB04AF5316}" destId="{009F8287-7B9F-421E-8478-D51848DE0037}" srcOrd="0" destOrd="0" parTransId="{764399FA-3C71-424B-A1F5-3CD4974E4BDA}" sibTransId="{0BA9D127-BD1E-4C9D-8F2C-66A9F3806E04}"/>
    <dgm:cxn modelId="{E0FB62EF-FFD6-489C-A64A-6896D6F640E3}" srcId="{AB60FB31-9A9E-46FD-82D2-8FDB04AF5316}" destId="{D4B2EA15-F9BE-430B-85CA-2CC9BB303999}" srcOrd="1" destOrd="0" parTransId="{1040F171-82BD-4A5B-8D59-E38B82A35E16}" sibTransId="{7138198E-2DDF-491A-84E3-B8575B8E58B6}"/>
    <dgm:cxn modelId="{7FE9CE9D-0E7C-476F-8D84-1731CE775FA5}" type="presParOf" srcId="{3A79F19B-8785-44DD-90BD-AADF4FA0D269}" destId="{77652B4D-DE49-4E70-9392-F6580D8D5335}" srcOrd="0" destOrd="0" presId="urn:microsoft.com/office/officeart/2018/2/layout/IconLabelList"/>
    <dgm:cxn modelId="{A0CF1726-3670-4A9C-82A4-DB57C14C3848}" type="presParOf" srcId="{77652B4D-DE49-4E70-9392-F6580D8D5335}" destId="{9008B56F-46A5-4084-B3C8-3A7610ECCBA0}" srcOrd="0" destOrd="0" presId="urn:microsoft.com/office/officeart/2018/2/layout/IconLabelList"/>
    <dgm:cxn modelId="{5FD90AEA-77AA-4B13-B332-4E2E70516E95}" type="presParOf" srcId="{77652B4D-DE49-4E70-9392-F6580D8D5335}" destId="{B0DCF9BC-21D6-4895-9603-648A14067A19}" srcOrd="1" destOrd="0" presId="urn:microsoft.com/office/officeart/2018/2/layout/IconLabelList"/>
    <dgm:cxn modelId="{E3336E31-8469-4D99-AEC0-182B035E11F1}" type="presParOf" srcId="{77652B4D-DE49-4E70-9392-F6580D8D5335}" destId="{FD79ADAC-AA61-4B04-A0E7-C43F427DBD68}" srcOrd="2" destOrd="0" presId="urn:microsoft.com/office/officeart/2018/2/layout/IconLabelList"/>
    <dgm:cxn modelId="{6820D93C-00CD-47E6-BC9B-A5FF1EA2B375}" type="presParOf" srcId="{3A79F19B-8785-44DD-90BD-AADF4FA0D269}" destId="{0B9C36D2-6879-4F3A-9382-AD75D3959BC5}" srcOrd="1" destOrd="0" presId="urn:microsoft.com/office/officeart/2018/2/layout/IconLabelList"/>
    <dgm:cxn modelId="{80BA4302-A380-4A56-B14A-DD6304F003D1}" type="presParOf" srcId="{3A79F19B-8785-44DD-90BD-AADF4FA0D269}" destId="{77C8E2B3-5965-4C36-9A58-DB7A1BA2C285}" srcOrd="2" destOrd="0" presId="urn:microsoft.com/office/officeart/2018/2/layout/IconLabelList"/>
    <dgm:cxn modelId="{4C90A96A-14C5-485F-8129-3AC104FBEC1E}" type="presParOf" srcId="{77C8E2B3-5965-4C36-9A58-DB7A1BA2C285}" destId="{0D113D74-895C-47C0-B5BA-8ADB1BD2E3CE}" srcOrd="0" destOrd="0" presId="urn:microsoft.com/office/officeart/2018/2/layout/IconLabelList"/>
    <dgm:cxn modelId="{8621A550-20AF-4195-8269-09C67C0353A1}" type="presParOf" srcId="{77C8E2B3-5965-4C36-9A58-DB7A1BA2C285}" destId="{E61B7BC5-2662-47A6-8678-7973236F56D2}" srcOrd="1" destOrd="0" presId="urn:microsoft.com/office/officeart/2018/2/layout/IconLabelList"/>
    <dgm:cxn modelId="{597B947F-374D-4F5A-B1EE-F9A0F928B0DC}" type="presParOf" srcId="{77C8E2B3-5965-4C36-9A58-DB7A1BA2C285}" destId="{133ACAF5-6025-478C-9FE6-821F12F3435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19588D-37AA-4F09-B2A9-DBEDED3EF150}">
      <dsp:nvSpPr>
        <dsp:cNvPr id="0" name=""/>
        <dsp:cNvSpPr/>
      </dsp:nvSpPr>
      <dsp:spPr>
        <a:xfrm>
          <a:off x="0" y="598"/>
          <a:ext cx="6266011" cy="13995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DC9BCD-FAAD-405B-897B-8D65088DFD93}">
      <dsp:nvSpPr>
        <dsp:cNvPr id="0" name=""/>
        <dsp:cNvSpPr/>
      </dsp:nvSpPr>
      <dsp:spPr>
        <a:xfrm>
          <a:off x="423357" y="315492"/>
          <a:ext cx="769740" cy="76974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55E982-6881-43DB-AF27-A8CC43BDB0DF}">
      <dsp:nvSpPr>
        <dsp:cNvPr id="0" name=""/>
        <dsp:cNvSpPr/>
      </dsp:nvSpPr>
      <dsp:spPr>
        <a:xfrm>
          <a:off x="1616455" y="598"/>
          <a:ext cx="4649555" cy="13995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117" tIns="148117" rIns="148117" bIns="14811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Part of Marriott International</a:t>
          </a:r>
        </a:p>
      </dsp:txBody>
      <dsp:txXfrm>
        <a:off x="1616455" y="598"/>
        <a:ext cx="4649555" cy="1399528"/>
      </dsp:txXfrm>
    </dsp:sp>
    <dsp:sp modelId="{958AADCB-5498-4625-831F-483EC244A95E}">
      <dsp:nvSpPr>
        <dsp:cNvPr id="0" name=""/>
        <dsp:cNvSpPr/>
      </dsp:nvSpPr>
      <dsp:spPr>
        <a:xfrm>
          <a:off x="0" y="1750009"/>
          <a:ext cx="6266011" cy="13995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50787C-6745-448E-A1BF-5B476A747FBF}">
      <dsp:nvSpPr>
        <dsp:cNvPr id="0" name=""/>
        <dsp:cNvSpPr/>
      </dsp:nvSpPr>
      <dsp:spPr>
        <a:xfrm>
          <a:off x="423357" y="2064903"/>
          <a:ext cx="769740" cy="76974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E83529-3309-4FFB-96FB-9B3DF40E48FA}">
      <dsp:nvSpPr>
        <dsp:cNvPr id="0" name=""/>
        <dsp:cNvSpPr/>
      </dsp:nvSpPr>
      <dsp:spPr>
        <a:xfrm>
          <a:off x="1616455" y="1750009"/>
          <a:ext cx="4649555" cy="13995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117" tIns="148117" rIns="148117" bIns="14811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Luxury brand emphasizing quality service</a:t>
          </a:r>
        </a:p>
      </dsp:txBody>
      <dsp:txXfrm>
        <a:off x="1616455" y="1750009"/>
        <a:ext cx="4649555" cy="1399528"/>
      </dsp:txXfrm>
    </dsp:sp>
    <dsp:sp modelId="{4B9FAC90-9C3A-40AC-B5E1-2133268A4406}">
      <dsp:nvSpPr>
        <dsp:cNvPr id="0" name=""/>
        <dsp:cNvSpPr/>
      </dsp:nvSpPr>
      <dsp:spPr>
        <a:xfrm>
          <a:off x="0" y="3499420"/>
          <a:ext cx="6266011" cy="13995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3F5654-75AE-493B-9F4D-E443C73CB35B}">
      <dsp:nvSpPr>
        <dsp:cNvPr id="0" name=""/>
        <dsp:cNvSpPr/>
      </dsp:nvSpPr>
      <dsp:spPr>
        <a:xfrm>
          <a:off x="423357" y="3814314"/>
          <a:ext cx="769740" cy="76974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7E2FED-4FBE-4505-BF52-54465C30EA87}">
      <dsp:nvSpPr>
        <dsp:cNvPr id="0" name=""/>
        <dsp:cNvSpPr/>
      </dsp:nvSpPr>
      <dsp:spPr>
        <a:xfrm>
          <a:off x="1616455" y="3499420"/>
          <a:ext cx="4649555" cy="13995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117" tIns="148117" rIns="148117" bIns="14811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Operates in over 30 countries</a:t>
          </a:r>
        </a:p>
      </dsp:txBody>
      <dsp:txXfrm>
        <a:off x="1616455" y="3499420"/>
        <a:ext cx="4649555" cy="13995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E9B1E6-5916-490C-A467-3043ED882630}">
      <dsp:nvSpPr>
        <dsp:cNvPr id="0" name=""/>
        <dsp:cNvSpPr/>
      </dsp:nvSpPr>
      <dsp:spPr>
        <a:xfrm>
          <a:off x="0" y="495"/>
          <a:ext cx="4403596" cy="11593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834145-5B1E-4278-A81D-83B357FBFC28}">
      <dsp:nvSpPr>
        <dsp:cNvPr id="0" name=""/>
        <dsp:cNvSpPr/>
      </dsp:nvSpPr>
      <dsp:spPr>
        <a:xfrm>
          <a:off x="350706" y="261351"/>
          <a:ext cx="637648" cy="6376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24A4C7-0ED1-4773-A32E-E5793EADD85B}">
      <dsp:nvSpPr>
        <dsp:cNvPr id="0" name=""/>
        <dsp:cNvSpPr/>
      </dsp:nvSpPr>
      <dsp:spPr>
        <a:xfrm>
          <a:off x="1339060" y="495"/>
          <a:ext cx="3064535" cy="1159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99" tIns="122699" rIns="122699" bIns="122699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Exclusive dining, leisure, and cultural experiences</a:t>
          </a:r>
        </a:p>
      </dsp:txBody>
      <dsp:txXfrm>
        <a:off x="1339060" y="495"/>
        <a:ext cx="3064535" cy="1159360"/>
      </dsp:txXfrm>
    </dsp:sp>
    <dsp:sp modelId="{7C4D2D4F-8230-4966-8939-FC543DDB4742}">
      <dsp:nvSpPr>
        <dsp:cNvPr id="0" name=""/>
        <dsp:cNvSpPr/>
      </dsp:nvSpPr>
      <dsp:spPr>
        <a:xfrm>
          <a:off x="0" y="1449695"/>
          <a:ext cx="4403596" cy="11593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700996-3FFE-4C43-B2DC-38918A298371}">
      <dsp:nvSpPr>
        <dsp:cNvPr id="0" name=""/>
        <dsp:cNvSpPr/>
      </dsp:nvSpPr>
      <dsp:spPr>
        <a:xfrm>
          <a:off x="350706" y="1710551"/>
          <a:ext cx="637648" cy="6376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260C3C-5E68-44FF-A0A1-EA0C995BC15B}">
      <dsp:nvSpPr>
        <dsp:cNvPr id="0" name=""/>
        <dsp:cNvSpPr/>
      </dsp:nvSpPr>
      <dsp:spPr>
        <a:xfrm>
          <a:off x="1339060" y="1449695"/>
          <a:ext cx="3064535" cy="1159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99" tIns="122699" rIns="122699" bIns="122699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Wellness facilities: Spa, fitness center</a:t>
          </a:r>
        </a:p>
      </dsp:txBody>
      <dsp:txXfrm>
        <a:off x="1339060" y="1449695"/>
        <a:ext cx="3064535" cy="1159360"/>
      </dsp:txXfrm>
    </dsp:sp>
    <dsp:sp modelId="{D89FB583-0962-45B1-81D3-A2FACBF4C275}">
      <dsp:nvSpPr>
        <dsp:cNvPr id="0" name=""/>
        <dsp:cNvSpPr/>
      </dsp:nvSpPr>
      <dsp:spPr>
        <a:xfrm>
          <a:off x="0" y="2898895"/>
          <a:ext cx="4403596" cy="11593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142EEC-80DA-4DE9-A464-40778A475229}">
      <dsp:nvSpPr>
        <dsp:cNvPr id="0" name=""/>
        <dsp:cNvSpPr/>
      </dsp:nvSpPr>
      <dsp:spPr>
        <a:xfrm>
          <a:off x="350706" y="3159751"/>
          <a:ext cx="637648" cy="6376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B74F67-4919-477F-A250-DDAA20693A89}">
      <dsp:nvSpPr>
        <dsp:cNvPr id="0" name=""/>
        <dsp:cNvSpPr/>
      </dsp:nvSpPr>
      <dsp:spPr>
        <a:xfrm>
          <a:off x="1339060" y="2898895"/>
          <a:ext cx="3064535" cy="1159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99" tIns="122699" rIns="122699" bIns="122699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Business services: Meeting spaces, business centers</a:t>
          </a:r>
        </a:p>
      </dsp:txBody>
      <dsp:txXfrm>
        <a:off x="1339060" y="2898895"/>
        <a:ext cx="3064535" cy="11593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2C0827-E07C-4BD7-BF0D-3497DAA4E3BB}">
      <dsp:nvSpPr>
        <dsp:cNvPr id="0" name=""/>
        <dsp:cNvSpPr/>
      </dsp:nvSpPr>
      <dsp:spPr>
        <a:xfrm>
          <a:off x="1666837" y="290300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9FA1DB-B576-4F0A-B090-7EB9808BF254}">
      <dsp:nvSpPr>
        <dsp:cNvPr id="0" name=""/>
        <dsp:cNvSpPr/>
      </dsp:nvSpPr>
      <dsp:spPr>
        <a:xfrm>
          <a:off x="478837" y="2704449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Essence of the hotel industry</a:t>
          </a:r>
        </a:p>
      </dsp:txBody>
      <dsp:txXfrm>
        <a:off x="478837" y="2704449"/>
        <a:ext cx="4320000" cy="720000"/>
      </dsp:txXfrm>
    </dsp:sp>
    <dsp:sp modelId="{AD4720D7-3337-4B0B-9D65-9A89FB9080E2}">
      <dsp:nvSpPr>
        <dsp:cNvPr id="0" name=""/>
        <dsp:cNvSpPr/>
      </dsp:nvSpPr>
      <dsp:spPr>
        <a:xfrm>
          <a:off x="6742837" y="290300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86CBF6-ACE3-40C4-AA97-F7CAD82F6707}">
      <dsp:nvSpPr>
        <dsp:cNvPr id="0" name=""/>
        <dsp:cNvSpPr/>
      </dsp:nvSpPr>
      <dsp:spPr>
        <a:xfrm>
          <a:off x="5554837" y="2704449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Creating a welcoming, comfortable experience</a:t>
          </a:r>
        </a:p>
      </dsp:txBody>
      <dsp:txXfrm>
        <a:off x="5554837" y="2704449"/>
        <a:ext cx="4320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38E5A3-EFAA-4B23-8B36-77DB84829D34}">
      <dsp:nvSpPr>
        <dsp:cNvPr id="0" name=""/>
        <dsp:cNvSpPr/>
      </dsp:nvSpPr>
      <dsp:spPr>
        <a:xfrm>
          <a:off x="1963837" y="57374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DF885D-F5D9-4C33-B43F-375B429A347F}">
      <dsp:nvSpPr>
        <dsp:cNvPr id="0" name=""/>
        <dsp:cNvSpPr/>
      </dsp:nvSpPr>
      <dsp:spPr>
        <a:xfrm>
          <a:off x="2431837" y="525374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358833-47C9-49E8-A935-524ED0AE7456}">
      <dsp:nvSpPr>
        <dsp:cNvPr id="0" name=""/>
        <dsp:cNvSpPr/>
      </dsp:nvSpPr>
      <dsp:spPr>
        <a:xfrm>
          <a:off x="1261837" y="2937375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Memorable experiences for guests</a:t>
          </a:r>
        </a:p>
      </dsp:txBody>
      <dsp:txXfrm>
        <a:off x="1261837" y="2937375"/>
        <a:ext cx="3600000" cy="720000"/>
      </dsp:txXfrm>
    </dsp:sp>
    <dsp:sp modelId="{E24CE3BC-F9D1-4DF2-8DDD-10520F11467E}">
      <dsp:nvSpPr>
        <dsp:cNvPr id="0" name=""/>
        <dsp:cNvSpPr/>
      </dsp:nvSpPr>
      <dsp:spPr>
        <a:xfrm>
          <a:off x="6193837" y="57374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A05709-3CF3-4192-BA59-395638456A6F}">
      <dsp:nvSpPr>
        <dsp:cNvPr id="0" name=""/>
        <dsp:cNvSpPr/>
      </dsp:nvSpPr>
      <dsp:spPr>
        <a:xfrm>
          <a:off x="6661837" y="525374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657BB3-FD30-4F30-ABC8-F595857109FD}">
      <dsp:nvSpPr>
        <dsp:cNvPr id="0" name=""/>
        <dsp:cNvSpPr/>
      </dsp:nvSpPr>
      <dsp:spPr>
        <a:xfrm>
          <a:off x="5491837" y="2937375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Reflected in Ritz-Carlton's Gold Standards</a:t>
          </a:r>
        </a:p>
      </dsp:txBody>
      <dsp:txXfrm>
        <a:off x="5491837" y="2937375"/>
        <a:ext cx="36000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48E503-DE48-45CC-9E0D-01A7527976A8}">
      <dsp:nvSpPr>
        <dsp:cNvPr id="0" name=""/>
        <dsp:cNvSpPr/>
      </dsp:nvSpPr>
      <dsp:spPr>
        <a:xfrm>
          <a:off x="0" y="598"/>
          <a:ext cx="6266011" cy="13995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75AB41-8E8C-4B13-B15A-3F2A77BB9A2E}">
      <dsp:nvSpPr>
        <dsp:cNvPr id="0" name=""/>
        <dsp:cNvSpPr/>
      </dsp:nvSpPr>
      <dsp:spPr>
        <a:xfrm>
          <a:off x="423357" y="315492"/>
          <a:ext cx="769740" cy="76974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C4BE55-E422-4DDC-992C-EEE4B76F9D64}">
      <dsp:nvSpPr>
        <dsp:cNvPr id="0" name=""/>
        <dsp:cNvSpPr/>
      </dsp:nvSpPr>
      <dsp:spPr>
        <a:xfrm>
          <a:off x="1616455" y="598"/>
          <a:ext cx="4649555" cy="13995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117" tIns="148117" rIns="148117" bIns="14811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 err="1"/>
            <a:t>Personalised</a:t>
          </a:r>
          <a:r>
            <a:rPr lang="en-US" sz="2500" kern="1200" dirty="0"/>
            <a:t> attention</a:t>
          </a:r>
        </a:p>
      </dsp:txBody>
      <dsp:txXfrm>
        <a:off x="1616455" y="598"/>
        <a:ext cx="4649555" cy="1399528"/>
      </dsp:txXfrm>
    </dsp:sp>
    <dsp:sp modelId="{8E511C0C-52C9-4957-BF71-ABF9CB71000A}">
      <dsp:nvSpPr>
        <dsp:cNvPr id="0" name=""/>
        <dsp:cNvSpPr/>
      </dsp:nvSpPr>
      <dsp:spPr>
        <a:xfrm>
          <a:off x="0" y="1750009"/>
          <a:ext cx="6266011" cy="13995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EED587-54AB-4562-8489-1FCB90FEF9DB}">
      <dsp:nvSpPr>
        <dsp:cNvPr id="0" name=""/>
        <dsp:cNvSpPr/>
      </dsp:nvSpPr>
      <dsp:spPr>
        <a:xfrm>
          <a:off x="423357" y="2064903"/>
          <a:ext cx="769740" cy="76974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B3A5BB-621E-41BB-8131-F9D4FABEE87A}">
      <dsp:nvSpPr>
        <dsp:cNvPr id="0" name=""/>
        <dsp:cNvSpPr/>
      </dsp:nvSpPr>
      <dsp:spPr>
        <a:xfrm>
          <a:off x="1616455" y="1750009"/>
          <a:ext cx="4649555" cy="13995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117" tIns="148117" rIns="148117" bIns="14811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Consistent high-quality service</a:t>
          </a:r>
        </a:p>
      </dsp:txBody>
      <dsp:txXfrm>
        <a:off x="1616455" y="1750009"/>
        <a:ext cx="4649555" cy="1399528"/>
      </dsp:txXfrm>
    </dsp:sp>
    <dsp:sp modelId="{86B011AD-BDB6-49C2-8438-1BD4F0CAFB02}">
      <dsp:nvSpPr>
        <dsp:cNvPr id="0" name=""/>
        <dsp:cNvSpPr/>
      </dsp:nvSpPr>
      <dsp:spPr>
        <a:xfrm>
          <a:off x="0" y="3499420"/>
          <a:ext cx="6266011" cy="13995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F38B81-B3C4-4448-A11C-B5385D18A306}">
      <dsp:nvSpPr>
        <dsp:cNvPr id="0" name=""/>
        <dsp:cNvSpPr/>
      </dsp:nvSpPr>
      <dsp:spPr>
        <a:xfrm>
          <a:off x="423357" y="3814314"/>
          <a:ext cx="769740" cy="76974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34E562-D851-464D-A48A-58342F1C04C7}">
      <dsp:nvSpPr>
        <dsp:cNvPr id="0" name=""/>
        <dsp:cNvSpPr/>
      </dsp:nvSpPr>
      <dsp:spPr>
        <a:xfrm>
          <a:off x="1616455" y="3499420"/>
          <a:ext cx="4649555" cy="13995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117" tIns="148117" rIns="148117" bIns="14811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Prompt problem resolution</a:t>
          </a:r>
        </a:p>
      </dsp:txBody>
      <dsp:txXfrm>
        <a:off x="1616455" y="3499420"/>
        <a:ext cx="4649555" cy="139952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0D460C-26A5-4D74-A392-D195914D266E}">
      <dsp:nvSpPr>
        <dsp:cNvPr id="0" name=""/>
        <dsp:cNvSpPr/>
      </dsp:nvSpPr>
      <dsp:spPr>
        <a:xfrm>
          <a:off x="9099" y="769430"/>
          <a:ext cx="5439723" cy="2175889"/>
        </a:xfrm>
        <a:prstGeom prst="chevr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015" tIns="40005" rIns="40005" bIns="40005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000" kern="1200"/>
            <a:t>Anticipating guest needs and preferences</a:t>
          </a:r>
        </a:p>
      </dsp:txBody>
      <dsp:txXfrm>
        <a:off x="1097044" y="769430"/>
        <a:ext cx="3263834" cy="2175889"/>
      </dsp:txXfrm>
    </dsp:sp>
    <dsp:sp modelId="{FCADF7E3-59ED-445A-978B-93F2722BB0B7}">
      <dsp:nvSpPr>
        <dsp:cNvPr id="0" name=""/>
        <dsp:cNvSpPr/>
      </dsp:nvSpPr>
      <dsp:spPr>
        <a:xfrm>
          <a:off x="4904851" y="769430"/>
          <a:ext cx="5439723" cy="2175889"/>
        </a:xfrm>
        <a:prstGeom prst="chevron">
          <a:avLst/>
        </a:prstGeom>
        <a:gradFill rotWithShape="0">
          <a:gsLst>
            <a:gs pos="0">
              <a:schemeClr val="accent5">
                <a:hueOff val="1508988"/>
                <a:satOff val="5430"/>
                <a:lumOff val="-980"/>
                <a:alphaOff val="0"/>
                <a:tint val="96000"/>
                <a:lumMod val="104000"/>
              </a:schemeClr>
            </a:gs>
            <a:gs pos="100000">
              <a:schemeClr val="accent5">
                <a:hueOff val="1508988"/>
                <a:satOff val="5430"/>
                <a:lumOff val="-98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015" tIns="40005" rIns="40005" bIns="40005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000" kern="1200"/>
            <a:t>Employee empowerment to create unique experiences</a:t>
          </a:r>
        </a:p>
      </dsp:txBody>
      <dsp:txXfrm>
        <a:off x="5992796" y="769430"/>
        <a:ext cx="3263834" cy="217588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018E1B-E043-40F0-96E3-B7A2115D3331}">
      <dsp:nvSpPr>
        <dsp:cNvPr id="0" name=""/>
        <dsp:cNvSpPr/>
      </dsp:nvSpPr>
      <dsp:spPr>
        <a:xfrm>
          <a:off x="0" y="603646"/>
          <a:ext cx="10353675" cy="11144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0573CB-12DD-4540-B10A-5717382C1F0E}">
      <dsp:nvSpPr>
        <dsp:cNvPr id="0" name=""/>
        <dsp:cNvSpPr/>
      </dsp:nvSpPr>
      <dsp:spPr>
        <a:xfrm>
          <a:off x="337113" y="854392"/>
          <a:ext cx="612933" cy="6129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ACDE2A-D955-44A7-A99D-24F574BAF758}">
      <dsp:nvSpPr>
        <dsp:cNvPr id="0" name=""/>
        <dsp:cNvSpPr/>
      </dsp:nvSpPr>
      <dsp:spPr>
        <a:xfrm>
          <a:off x="1287160" y="603646"/>
          <a:ext cx="9066514" cy="11144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943" tIns="117943" rIns="117943" bIns="11794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Ritz-Carlton's commitment to exceptional service</a:t>
          </a:r>
        </a:p>
      </dsp:txBody>
      <dsp:txXfrm>
        <a:off x="1287160" y="603646"/>
        <a:ext cx="9066514" cy="1114425"/>
      </dsp:txXfrm>
    </dsp:sp>
    <dsp:sp modelId="{B1557BD9-ADDF-4C83-BB35-17ADADB20530}">
      <dsp:nvSpPr>
        <dsp:cNvPr id="0" name=""/>
        <dsp:cNvSpPr/>
      </dsp:nvSpPr>
      <dsp:spPr>
        <a:xfrm>
          <a:off x="0" y="1996678"/>
          <a:ext cx="10353675" cy="1114425"/>
        </a:xfrm>
        <a:prstGeom prst="roundRect">
          <a:avLst>
            <a:gd name="adj" fmla="val 10000"/>
          </a:avLst>
        </a:prstGeom>
        <a:solidFill>
          <a:schemeClr val="accent2">
            <a:hueOff val="-20122020"/>
            <a:satOff val="-252"/>
            <a:lumOff val="627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77158F-9ED7-454C-A387-3A1A24E45CAD}">
      <dsp:nvSpPr>
        <dsp:cNvPr id="0" name=""/>
        <dsp:cNvSpPr/>
      </dsp:nvSpPr>
      <dsp:spPr>
        <a:xfrm>
          <a:off x="337113" y="2247423"/>
          <a:ext cx="612933" cy="6129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79DC1E-C3BD-4A41-AB10-72837E3DAF3A}">
      <dsp:nvSpPr>
        <dsp:cNvPr id="0" name=""/>
        <dsp:cNvSpPr/>
      </dsp:nvSpPr>
      <dsp:spPr>
        <a:xfrm>
          <a:off x="1287160" y="1996678"/>
          <a:ext cx="9066514" cy="11144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943" tIns="117943" rIns="117943" bIns="11794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Importance of understanding and exceeding guest expectations</a:t>
          </a:r>
        </a:p>
      </dsp:txBody>
      <dsp:txXfrm>
        <a:off x="1287160" y="1996678"/>
        <a:ext cx="9066514" cy="111442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08B56F-46A5-4084-B3C8-3A7610ECCBA0}">
      <dsp:nvSpPr>
        <dsp:cNvPr id="0" name=""/>
        <dsp:cNvSpPr/>
      </dsp:nvSpPr>
      <dsp:spPr>
        <a:xfrm>
          <a:off x="1666837" y="290300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79ADAC-AA61-4B04-A0E7-C43F427DBD68}">
      <dsp:nvSpPr>
        <dsp:cNvPr id="0" name=""/>
        <dsp:cNvSpPr/>
      </dsp:nvSpPr>
      <dsp:spPr>
        <a:xfrm>
          <a:off x="478837" y="2704449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Differentiation in the luxury hotel market through quality service</a:t>
          </a:r>
        </a:p>
      </dsp:txBody>
      <dsp:txXfrm>
        <a:off x="478837" y="2704449"/>
        <a:ext cx="4320000" cy="720000"/>
      </dsp:txXfrm>
    </dsp:sp>
    <dsp:sp modelId="{0D113D74-895C-47C0-B5BA-8ADB1BD2E3CE}">
      <dsp:nvSpPr>
        <dsp:cNvPr id="0" name=""/>
        <dsp:cNvSpPr/>
      </dsp:nvSpPr>
      <dsp:spPr>
        <a:xfrm>
          <a:off x="6742837" y="290300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3ACAF5-6025-478C-9FE6-821F12F34351}">
      <dsp:nvSpPr>
        <dsp:cNvPr id="0" name=""/>
        <dsp:cNvSpPr/>
      </dsp:nvSpPr>
      <dsp:spPr>
        <a:xfrm>
          <a:off x="5554837" y="2704449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Sustained success of the brand</a:t>
          </a:r>
        </a:p>
      </dsp:txBody>
      <dsp:txXfrm>
        <a:off x="5554837" y="2704449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5/18/2023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00967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5/18/2023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72247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5/18/2023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71531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5/18/2023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2385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5/18/2023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73748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5/18/2023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4958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5/18/2023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3056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5/18/2023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22870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5/18/2023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7598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5/18/2023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90142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5/18/2023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49052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5/18/2023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743643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5/18/2023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90652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5/18/2023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55553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5/18/2023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37947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5/18/2023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41803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5/18/2023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1046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5/18/2023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57861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800" i="1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sa/3.0/" TargetMode="External"/><Relationship Id="rId3" Type="http://schemas.openxmlformats.org/officeDocument/2006/relationships/image" Target="../media/image7.jpeg"/><Relationship Id="rId7" Type="http://schemas.openxmlformats.org/officeDocument/2006/relationships/hyperlink" Target="https://centromujer.republica.com/escapate/la-compania-hotelera-ritz-carlton-anuncio-dos-nuevas-propiedades-de-lujo-en-china.html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://ifpnews.com/exclusive/saudi-princes-ministers-detained-five-star-hotel-report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www.jak-ksiegowac.pl/artykul.php?t=Delegacje-pracownicze-krajowe-i-zagraniczne&amp;idc=160" TargetMode="External"/><Relationship Id="rId4" Type="http://schemas.openxmlformats.org/officeDocument/2006/relationships/image" Target="../media/image1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image" Target="../media/image3.png"/><Relationship Id="rId4" Type="http://schemas.openxmlformats.org/officeDocument/2006/relationships/hyperlink" Target="http://www.thefashionjournalist.com/2013/11/places-ritz-carlton-hotel-riyadh-saudi.html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13" Type="http://schemas.openxmlformats.org/officeDocument/2006/relationships/diagramColors" Target="../diagrams/colors2.xml"/><Relationship Id="rId3" Type="http://schemas.openxmlformats.org/officeDocument/2006/relationships/image" Target="../media/image18.jpeg"/><Relationship Id="rId7" Type="http://schemas.openxmlformats.org/officeDocument/2006/relationships/image" Target="../media/image3.png"/><Relationship Id="rId12" Type="http://schemas.openxmlformats.org/officeDocument/2006/relationships/diagramQuickStyle" Target="../diagrams/quickStyle2.xml"/><Relationship Id="rId2" Type="http://schemas.openxmlformats.org/officeDocument/2006/relationships/image" Target="../media/image6.jpeg"/><Relationship Id="rId16" Type="http://schemas.openxmlformats.org/officeDocument/2006/relationships/hyperlink" Target="https://creativecommons.org/licenses/by/3.0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lickr.com/photos/sackerman519/16207651455/" TargetMode="External"/><Relationship Id="rId11" Type="http://schemas.openxmlformats.org/officeDocument/2006/relationships/diagramLayout" Target="../diagrams/layout2.xml"/><Relationship Id="rId5" Type="http://schemas.openxmlformats.org/officeDocument/2006/relationships/image" Target="../media/image19.jpeg"/><Relationship Id="rId15" Type="http://schemas.openxmlformats.org/officeDocument/2006/relationships/hyperlink" Target="https://creativecommons.org/licenses/by-nc-nd/3.0/" TargetMode="External"/><Relationship Id="rId10" Type="http://schemas.openxmlformats.org/officeDocument/2006/relationships/diagramData" Target="../diagrams/data2.xml"/><Relationship Id="rId4" Type="http://schemas.openxmlformats.org/officeDocument/2006/relationships/hyperlink" Target="http://travelerfolio.com/ritz-carlton-singapore/" TargetMode="External"/><Relationship Id="rId9" Type="http://schemas.openxmlformats.org/officeDocument/2006/relationships/hyperlink" Target="https://rachttlg.com/2015/05/25/the-ritz-carlton-hong-kong-spa-organic-salad-bar-review/" TargetMode="External"/><Relationship Id="rId14" Type="http://schemas.microsoft.com/office/2007/relationships/diagramDrawing" Target="../diagrams/drawing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image" Target="../media/image3.png"/><Relationship Id="rId4" Type="http://schemas.openxmlformats.org/officeDocument/2006/relationships/hyperlink" Target="https://www.sustainabletourismworld.com/tourism-tips-how-to-use-texting-to-provide-great-service-to-your-guests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10" Type="http://schemas.openxmlformats.org/officeDocument/2006/relationships/hyperlink" Target="https://creativecommons.org/licenses/by/3.0/" TargetMode="External"/><Relationship Id="rId4" Type="http://schemas.openxmlformats.org/officeDocument/2006/relationships/diagramLayout" Target="../diagrams/layout4.xml"/><Relationship Id="rId9" Type="http://schemas.openxmlformats.org/officeDocument/2006/relationships/hyperlink" Target="http://flickr.com/photos/jasonparis/5523610664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itzcarlton.com(accessed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outdoor, scene, way, road&#10;&#10;Description automatically generated">
            <a:extLst>
              <a:ext uri="{FF2B5EF4-FFF2-40B4-BE49-F238E27FC236}">
                <a16:creationId xmlns:a16="http://schemas.microsoft.com/office/drawing/2014/main" id="{405481C3-3C2B-13F1-0C83-65DF0252FB9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071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>
            <a:normAutofit/>
          </a:bodyPr>
          <a:lstStyle/>
          <a:p>
            <a:r>
              <a:rPr lang="en-US" sz="4200"/>
              <a:t>"The Role and Importance of Quality Service, Hospitality, and Guest Services in the Marriott's Ritz-Carlton Brand"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26D48B-2F6B-B096-4920-3564F67E6239}"/>
              </a:ext>
            </a:extLst>
          </p:cNvPr>
          <p:cNvSpPr txBox="1"/>
          <p:nvPr/>
        </p:nvSpPr>
        <p:spPr>
          <a:xfrm>
            <a:off x="9952284" y="6657945"/>
            <a:ext cx="2239716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pic>
        <p:nvPicPr>
          <p:cNvPr id="6" name="Picture 6" descr="Logo, company name&#10;&#10;Description automatically generated">
            <a:extLst>
              <a:ext uri="{FF2B5EF4-FFF2-40B4-BE49-F238E27FC236}">
                <a16:creationId xmlns:a16="http://schemas.microsoft.com/office/drawing/2014/main" id="{CE8324C7-15FC-C350-D768-9917D5F01F2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577754" y="5127733"/>
            <a:ext cx="2461847" cy="146761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B6670B2-965F-6766-C927-10ECA5304E41}"/>
              </a:ext>
            </a:extLst>
          </p:cNvPr>
          <p:cNvSpPr txBox="1"/>
          <p:nvPr/>
        </p:nvSpPr>
        <p:spPr>
          <a:xfrm>
            <a:off x="9683262" y="6677025"/>
            <a:ext cx="2110154" cy="247162"/>
          </a:xfrm>
          <a:prstGeom prst="rect">
            <a:avLst/>
          </a:prstGeom>
        </p:spPr>
        <p:txBody>
          <a:bodyPr>
            <a:normAutofit fontScale="32500" lnSpcReduction="20000"/>
          </a:bodyPr>
          <a:lstStyle/>
          <a:p>
            <a:r>
              <a:rPr lang="en-US">
                <a:hlinkClick r:id="rId7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8"/>
              </a:rPr>
              <a:t>CC BY-SA-NC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82665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98318E6-69F4-42F4-AB85-F01AA0DAF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5146160" y="609599"/>
            <a:ext cx="5978072" cy="1505804"/>
          </a:xfrm>
        </p:spPr>
        <p:txBody>
          <a:bodyPr>
            <a:normAutofit/>
          </a:bodyPr>
          <a:lstStyle/>
          <a:p>
            <a:r>
              <a:rPr lang="en-US" dirty="0"/>
              <a:t>Content Table</a:t>
            </a:r>
          </a:p>
        </p:txBody>
      </p:sp>
      <p:pic>
        <p:nvPicPr>
          <p:cNvPr id="6" name="Picture 5" descr="Hotel reception bell">
            <a:extLst>
              <a:ext uri="{FF2B5EF4-FFF2-40B4-BE49-F238E27FC236}">
                <a16:creationId xmlns:a16="http://schemas.microsoft.com/office/drawing/2014/main" id="{F2A7C603-C7D6-48AB-7260-4E4850074FC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535" r="29034" b="-3"/>
          <a:stretch/>
        </p:blipFill>
        <p:spPr>
          <a:xfrm>
            <a:off x="-10649" y="1"/>
            <a:ext cx="4571649" cy="6858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59DF61F-9058-49C9-8F75-DC501F983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-10649" y="1"/>
            <a:ext cx="4690532" cy="6858000"/>
          </a:xfrm>
          <a:prstGeom prst="rect">
            <a:avLst/>
          </a:prstGeom>
        </p:spPr>
      </p:pic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5146160" y="1828800"/>
            <a:ext cx="5978072" cy="3477088"/>
          </a:xfrm>
        </p:spPr>
        <p:txBody>
          <a:bodyPr anchor="ctr">
            <a:normAutofit fontScale="92500" lnSpcReduction="20000"/>
          </a:bodyPr>
          <a:lstStyle/>
          <a:p>
            <a:pPr lvl="0" indent="-305435">
              <a:lnSpc>
                <a:spcPct val="100000"/>
              </a:lnSpc>
            </a:pPr>
            <a:r>
              <a:rPr lang="en-US" sz="1500" dirty="0"/>
              <a:t>Introduction to Ritz-Carlton</a:t>
            </a:r>
            <a:endParaRPr lang="en-US"/>
          </a:p>
          <a:p>
            <a:pPr lvl="0" indent="-305435">
              <a:lnSpc>
                <a:spcPct val="100000"/>
              </a:lnSpc>
            </a:pPr>
            <a:r>
              <a:rPr lang="en-US" sz="1500" dirty="0"/>
              <a:t>Brand’s Main Consumers</a:t>
            </a:r>
            <a:endParaRPr lang="en-US" sz="15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lvl="0" indent="-305435">
              <a:lnSpc>
                <a:spcPct val="100000"/>
              </a:lnSpc>
            </a:pPr>
            <a:r>
              <a:rPr lang="en-US" sz="1500" dirty="0"/>
              <a:t>Guest Services and Facilities</a:t>
            </a:r>
            <a:endParaRPr lang="en-US" sz="15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lvl="0" indent="-305435">
              <a:lnSpc>
                <a:spcPct val="100000"/>
              </a:lnSpc>
            </a:pPr>
            <a:r>
              <a:rPr lang="en-US" sz="1500" dirty="0"/>
              <a:t>Guest Services and Facilities</a:t>
            </a:r>
            <a:endParaRPr lang="en-US" sz="15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lvl="0" indent="-305435">
              <a:lnSpc>
                <a:spcPct val="100000"/>
              </a:lnSpc>
            </a:pPr>
            <a:r>
              <a:rPr lang="en-US" sz="1500" dirty="0"/>
              <a:t>Role of Guest Services</a:t>
            </a:r>
            <a:endParaRPr lang="en-US" sz="15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lvl="0" indent="-305435">
              <a:lnSpc>
                <a:spcPct val="100000"/>
              </a:lnSpc>
            </a:pPr>
            <a:r>
              <a:rPr lang="en-US" sz="1500" dirty="0"/>
              <a:t>Function of Guest Services</a:t>
            </a:r>
            <a:endParaRPr lang="en-US" sz="15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lvl="0" indent="-305435">
              <a:lnSpc>
                <a:spcPct val="100000"/>
              </a:lnSpc>
            </a:pPr>
            <a:r>
              <a:rPr lang="en-US" sz="1500" dirty="0"/>
              <a:t>Importance of Hospitality</a:t>
            </a:r>
            <a:endParaRPr lang="en-US" sz="15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lvl="0" indent="-305435">
              <a:lnSpc>
                <a:spcPct val="100000"/>
              </a:lnSpc>
            </a:pPr>
            <a:r>
              <a:rPr lang="en-US" sz="1500" dirty="0"/>
              <a:t>Importance of Hospitality</a:t>
            </a:r>
            <a:endParaRPr lang="en-US" sz="15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lvl="0" indent="-305435">
              <a:lnSpc>
                <a:spcPct val="100000"/>
              </a:lnSpc>
            </a:pPr>
            <a:r>
              <a:rPr lang="en-US" sz="1500" dirty="0"/>
              <a:t>Meeting Guest Expectations</a:t>
            </a:r>
            <a:endParaRPr lang="en-US" sz="15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lvl="0" indent="-305435">
              <a:lnSpc>
                <a:spcPct val="100000"/>
              </a:lnSpc>
            </a:pPr>
            <a:r>
              <a:rPr lang="en-US" sz="1500" dirty="0"/>
              <a:t>Exceeding Guest Expectations</a:t>
            </a:r>
            <a:endParaRPr lang="en-US" sz="15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indent="-305435">
              <a:lnSpc>
                <a:spcPct val="100000"/>
              </a:lnSpc>
            </a:pPr>
            <a:r>
              <a:rPr lang="en-US" sz="150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Conclusion</a:t>
            </a:r>
            <a:endParaRPr lang="en-US" sz="15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indent="-305435">
              <a:lnSpc>
                <a:spcPct val="100000"/>
              </a:lnSpc>
            </a:pPr>
            <a:r>
              <a:rPr lang="en-US" sz="1500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9596537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702B083-54F7-41CA-9C6D-B87D35683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913794" y="609599"/>
            <a:ext cx="2799465" cy="5273675"/>
          </a:xfrm>
        </p:spPr>
        <p:txBody>
          <a:bodyPr>
            <a:normAutofit/>
          </a:bodyPr>
          <a:lstStyle/>
          <a:p>
            <a:pPr algn="l"/>
            <a:r>
              <a:rPr lang="en-US" sz="4400" dirty="0"/>
              <a:t>Introduction to Ritz-Carlton</a:t>
            </a: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92AA17E1-8D32-49FA-8C33-D57631B4E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83806" y="-2"/>
            <a:ext cx="8108194" cy="6858002"/>
          </a:xfrm>
          <a:custGeom>
            <a:avLst/>
            <a:gdLst>
              <a:gd name="connsiteX0" fmla="*/ 4629960 w 8108194"/>
              <a:gd name="connsiteY0" fmla="*/ 0 h 6858002"/>
              <a:gd name="connsiteX1" fmla="*/ 0 w 8108194"/>
              <a:gd name="connsiteY1" fmla="*/ 0 h 6858002"/>
              <a:gd name="connsiteX2" fmla="*/ 0 w 8108194"/>
              <a:gd name="connsiteY2" fmla="*/ 6858002 h 6858002"/>
              <a:gd name="connsiteX3" fmla="*/ 1406984 w 8108194"/>
              <a:gd name="connsiteY3" fmla="*/ 6858002 h 6858002"/>
              <a:gd name="connsiteX4" fmla="*/ 4629960 w 8108194"/>
              <a:gd name="connsiteY4" fmla="*/ 6858002 h 6858002"/>
              <a:gd name="connsiteX5" fmla="*/ 7761129 w 8108194"/>
              <a:gd name="connsiteY5" fmla="*/ 6858002 h 6858002"/>
              <a:gd name="connsiteX6" fmla="*/ 7795626 w 8108194"/>
              <a:gd name="connsiteY6" fmla="*/ 6702327 h 6858002"/>
              <a:gd name="connsiteX7" fmla="*/ 7828504 w 8108194"/>
              <a:gd name="connsiteY7" fmla="*/ 6547336 h 6858002"/>
              <a:gd name="connsiteX8" fmla="*/ 7860686 w 8108194"/>
              <a:gd name="connsiteY8" fmla="*/ 6391660 h 6858002"/>
              <a:gd name="connsiteX9" fmla="*/ 7888239 w 8108194"/>
              <a:gd name="connsiteY9" fmla="*/ 6235297 h 6858002"/>
              <a:gd name="connsiteX10" fmla="*/ 7916023 w 8108194"/>
              <a:gd name="connsiteY10" fmla="*/ 6079621 h 6858002"/>
              <a:gd name="connsiteX11" fmla="*/ 7941955 w 8108194"/>
              <a:gd name="connsiteY11" fmla="*/ 5923258 h 6858002"/>
              <a:gd name="connsiteX12" fmla="*/ 7964181 w 8108194"/>
              <a:gd name="connsiteY12" fmla="*/ 5768953 h 6858002"/>
              <a:gd name="connsiteX13" fmla="*/ 7985250 w 8108194"/>
              <a:gd name="connsiteY13" fmla="*/ 5612591 h 6858002"/>
              <a:gd name="connsiteX14" fmla="*/ 8004468 w 8108194"/>
              <a:gd name="connsiteY14" fmla="*/ 5456914 h 6858002"/>
              <a:gd name="connsiteX15" fmla="*/ 8021137 w 8108194"/>
              <a:gd name="connsiteY15" fmla="*/ 5303981 h 6858002"/>
              <a:gd name="connsiteX16" fmla="*/ 8037808 w 8108194"/>
              <a:gd name="connsiteY16" fmla="*/ 5148990 h 6858002"/>
              <a:gd name="connsiteX17" fmla="*/ 8051700 w 8108194"/>
              <a:gd name="connsiteY17" fmla="*/ 4996057 h 6858002"/>
              <a:gd name="connsiteX18" fmla="*/ 8062581 w 8108194"/>
              <a:gd name="connsiteY18" fmla="*/ 4843123 h 6858002"/>
              <a:gd name="connsiteX19" fmla="*/ 8073927 w 8108194"/>
              <a:gd name="connsiteY19" fmla="*/ 4690876 h 6858002"/>
              <a:gd name="connsiteX20" fmla="*/ 8083419 w 8108194"/>
              <a:gd name="connsiteY20" fmla="*/ 4540000 h 6858002"/>
              <a:gd name="connsiteX21" fmla="*/ 8090134 w 8108194"/>
              <a:gd name="connsiteY21" fmla="*/ 4390495 h 6858002"/>
              <a:gd name="connsiteX22" fmla="*/ 8095922 w 8108194"/>
              <a:gd name="connsiteY22" fmla="*/ 4240991 h 6858002"/>
              <a:gd name="connsiteX23" fmla="*/ 8101479 w 8108194"/>
              <a:gd name="connsiteY23" fmla="*/ 4092858 h 6858002"/>
              <a:gd name="connsiteX24" fmla="*/ 8104026 w 8108194"/>
              <a:gd name="connsiteY24" fmla="*/ 3946783 h 6858002"/>
              <a:gd name="connsiteX25" fmla="*/ 8106804 w 8108194"/>
              <a:gd name="connsiteY25" fmla="*/ 3800707 h 6858002"/>
              <a:gd name="connsiteX26" fmla="*/ 8108194 w 8108194"/>
              <a:gd name="connsiteY26" fmla="*/ 3656689 h 6858002"/>
              <a:gd name="connsiteX27" fmla="*/ 8106804 w 8108194"/>
              <a:gd name="connsiteY27" fmla="*/ 3514043 h 6858002"/>
              <a:gd name="connsiteX28" fmla="*/ 8106804 w 8108194"/>
              <a:gd name="connsiteY28" fmla="*/ 3372768 h 6858002"/>
              <a:gd name="connsiteX29" fmla="*/ 8104026 w 8108194"/>
              <a:gd name="connsiteY29" fmla="*/ 3232865 h 6858002"/>
              <a:gd name="connsiteX30" fmla="*/ 8099859 w 8108194"/>
              <a:gd name="connsiteY30" fmla="*/ 3095705 h 6858002"/>
              <a:gd name="connsiteX31" fmla="*/ 8095922 w 8108194"/>
              <a:gd name="connsiteY31" fmla="*/ 2959917 h 6858002"/>
              <a:gd name="connsiteX32" fmla="*/ 8091523 w 8108194"/>
              <a:gd name="connsiteY32" fmla="*/ 2826871 h 6858002"/>
              <a:gd name="connsiteX33" fmla="*/ 8084809 w 8108194"/>
              <a:gd name="connsiteY33" fmla="*/ 2694512 h 6858002"/>
              <a:gd name="connsiteX34" fmla="*/ 8077631 w 8108194"/>
              <a:gd name="connsiteY34" fmla="*/ 2564211 h 6858002"/>
              <a:gd name="connsiteX35" fmla="*/ 8071149 w 8108194"/>
              <a:gd name="connsiteY35" fmla="*/ 2436652 h 6858002"/>
              <a:gd name="connsiteX36" fmla="*/ 8052857 w 8108194"/>
              <a:gd name="connsiteY36" fmla="*/ 2187706 h 6858002"/>
              <a:gd name="connsiteX37" fmla="*/ 8033409 w 8108194"/>
              <a:gd name="connsiteY37" fmla="*/ 1949048 h 6858002"/>
              <a:gd name="connsiteX38" fmla="*/ 8013034 w 8108194"/>
              <a:gd name="connsiteY38" fmla="*/ 1719991 h 6858002"/>
              <a:gd name="connsiteX39" fmla="*/ 7990575 w 8108194"/>
              <a:gd name="connsiteY39" fmla="*/ 1503278 h 6858002"/>
              <a:gd name="connsiteX40" fmla="*/ 7967191 w 8108194"/>
              <a:gd name="connsiteY40" fmla="*/ 1296166 h 6858002"/>
              <a:gd name="connsiteX41" fmla="*/ 7941955 w 8108194"/>
              <a:gd name="connsiteY41" fmla="*/ 1104142 h 6858002"/>
              <a:gd name="connsiteX42" fmla="*/ 7917180 w 8108194"/>
              <a:gd name="connsiteY42" fmla="*/ 923777 h 6858002"/>
              <a:gd name="connsiteX43" fmla="*/ 7892407 w 8108194"/>
              <a:gd name="connsiteY43" fmla="*/ 757813 h 6858002"/>
              <a:gd name="connsiteX44" fmla="*/ 7869022 w 8108194"/>
              <a:gd name="connsiteY44" fmla="*/ 605566 h 6858002"/>
              <a:gd name="connsiteX45" fmla="*/ 7846795 w 8108194"/>
              <a:gd name="connsiteY45" fmla="*/ 470463 h 6858002"/>
              <a:gd name="connsiteX46" fmla="*/ 7825725 w 8108194"/>
              <a:gd name="connsiteY46" fmla="*/ 348391 h 6858002"/>
              <a:gd name="connsiteX47" fmla="*/ 7808129 w 8108194"/>
              <a:gd name="connsiteY47" fmla="*/ 245521 h 6858002"/>
              <a:gd name="connsiteX48" fmla="*/ 7791459 w 8108194"/>
              <a:gd name="connsiteY48" fmla="*/ 159110 h 6858002"/>
              <a:gd name="connsiteX49" fmla="*/ 7767610 w 8108194"/>
              <a:gd name="connsiteY49" fmla="*/ 40466 h 6858002"/>
              <a:gd name="connsiteX50" fmla="*/ 7759507 w 8108194"/>
              <a:gd name="connsiteY50" fmla="*/ 4 h 6858002"/>
              <a:gd name="connsiteX51" fmla="*/ 7768809 w 8108194"/>
              <a:gd name="connsiteY51" fmla="*/ 4 h 6858002"/>
              <a:gd name="connsiteX52" fmla="*/ 7768809 w 8108194"/>
              <a:gd name="connsiteY52" fmla="*/ 3 h 6858002"/>
              <a:gd name="connsiteX53" fmla="*/ 4629960 w 8108194"/>
              <a:gd name="connsiteY53" fmla="*/ 3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8108194" h="6858002">
                <a:moveTo>
                  <a:pt x="4629960" y="0"/>
                </a:moveTo>
                <a:lnTo>
                  <a:pt x="0" y="0"/>
                </a:lnTo>
                <a:lnTo>
                  <a:pt x="0" y="6858002"/>
                </a:lnTo>
                <a:lnTo>
                  <a:pt x="1406984" y="6858002"/>
                </a:lnTo>
                <a:lnTo>
                  <a:pt x="4629960" y="6858002"/>
                </a:lnTo>
                <a:lnTo>
                  <a:pt x="7761129" y="6858002"/>
                </a:lnTo>
                <a:lnTo>
                  <a:pt x="7795626" y="6702327"/>
                </a:lnTo>
                <a:lnTo>
                  <a:pt x="7828504" y="6547336"/>
                </a:lnTo>
                <a:lnTo>
                  <a:pt x="7860686" y="6391660"/>
                </a:lnTo>
                <a:lnTo>
                  <a:pt x="7888239" y="6235297"/>
                </a:lnTo>
                <a:lnTo>
                  <a:pt x="7916023" y="6079621"/>
                </a:lnTo>
                <a:lnTo>
                  <a:pt x="7941955" y="5923258"/>
                </a:lnTo>
                <a:lnTo>
                  <a:pt x="7964181" y="5768953"/>
                </a:lnTo>
                <a:lnTo>
                  <a:pt x="7985250" y="5612591"/>
                </a:lnTo>
                <a:lnTo>
                  <a:pt x="8004468" y="5456914"/>
                </a:lnTo>
                <a:lnTo>
                  <a:pt x="8021137" y="5303981"/>
                </a:lnTo>
                <a:lnTo>
                  <a:pt x="8037808" y="5148990"/>
                </a:lnTo>
                <a:lnTo>
                  <a:pt x="8051700" y="4996057"/>
                </a:lnTo>
                <a:lnTo>
                  <a:pt x="8062581" y="4843123"/>
                </a:lnTo>
                <a:lnTo>
                  <a:pt x="8073927" y="4690876"/>
                </a:lnTo>
                <a:lnTo>
                  <a:pt x="8083419" y="4540000"/>
                </a:lnTo>
                <a:lnTo>
                  <a:pt x="8090134" y="4390495"/>
                </a:lnTo>
                <a:lnTo>
                  <a:pt x="8095922" y="4240991"/>
                </a:lnTo>
                <a:lnTo>
                  <a:pt x="8101479" y="4092858"/>
                </a:lnTo>
                <a:lnTo>
                  <a:pt x="8104026" y="3946783"/>
                </a:lnTo>
                <a:lnTo>
                  <a:pt x="8106804" y="3800707"/>
                </a:lnTo>
                <a:lnTo>
                  <a:pt x="8108194" y="3656689"/>
                </a:lnTo>
                <a:lnTo>
                  <a:pt x="8106804" y="3514043"/>
                </a:lnTo>
                <a:lnTo>
                  <a:pt x="8106804" y="3372768"/>
                </a:lnTo>
                <a:lnTo>
                  <a:pt x="8104026" y="3232865"/>
                </a:lnTo>
                <a:lnTo>
                  <a:pt x="8099859" y="3095705"/>
                </a:lnTo>
                <a:lnTo>
                  <a:pt x="8095922" y="2959917"/>
                </a:lnTo>
                <a:lnTo>
                  <a:pt x="8091523" y="2826871"/>
                </a:lnTo>
                <a:lnTo>
                  <a:pt x="8084809" y="2694512"/>
                </a:lnTo>
                <a:lnTo>
                  <a:pt x="8077631" y="2564211"/>
                </a:lnTo>
                <a:lnTo>
                  <a:pt x="8071149" y="2436652"/>
                </a:lnTo>
                <a:lnTo>
                  <a:pt x="8052857" y="2187706"/>
                </a:lnTo>
                <a:lnTo>
                  <a:pt x="8033409" y="1949048"/>
                </a:lnTo>
                <a:lnTo>
                  <a:pt x="8013034" y="1719991"/>
                </a:lnTo>
                <a:lnTo>
                  <a:pt x="7990575" y="1503278"/>
                </a:lnTo>
                <a:lnTo>
                  <a:pt x="7967191" y="1296166"/>
                </a:lnTo>
                <a:lnTo>
                  <a:pt x="7941955" y="1104142"/>
                </a:lnTo>
                <a:lnTo>
                  <a:pt x="7917180" y="923777"/>
                </a:lnTo>
                <a:lnTo>
                  <a:pt x="7892407" y="757813"/>
                </a:lnTo>
                <a:lnTo>
                  <a:pt x="7869022" y="605566"/>
                </a:lnTo>
                <a:lnTo>
                  <a:pt x="7846795" y="470463"/>
                </a:lnTo>
                <a:lnTo>
                  <a:pt x="7825725" y="348391"/>
                </a:lnTo>
                <a:lnTo>
                  <a:pt x="7808129" y="245521"/>
                </a:lnTo>
                <a:lnTo>
                  <a:pt x="7791459" y="159110"/>
                </a:lnTo>
                <a:lnTo>
                  <a:pt x="7767610" y="40466"/>
                </a:lnTo>
                <a:lnTo>
                  <a:pt x="7759507" y="4"/>
                </a:lnTo>
                <a:lnTo>
                  <a:pt x="7768809" y="4"/>
                </a:lnTo>
                <a:lnTo>
                  <a:pt x="7768809" y="3"/>
                </a:lnTo>
                <a:lnTo>
                  <a:pt x="4629960" y="3"/>
                </a:lnTo>
                <a:close/>
              </a:path>
            </a:pathLst>
          </a:custGeom>
          <a:ln>
            <a:noFill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6" name="Content Placeholder">
            <a:extLst>
              <a:ext uri="{FF2B5EF4-FFF2-40B4-BE49-F238E27FC236}">
                <a16:creationId xmlns:a16="http://schemas.microsoft.com/office/drawing/2014/main" id="{B6E12C45-FFE2-3FDC-EC1D-2E886677C2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4610752"/>
              </p:ext>
            </p:extLst>
          </p:nvPr>
        </p:nvGraphicFramePr>
        <p:xfrm>
          <a:off x="5282521" y="709683"/>
          <a:ext cx="6266011" cy="48995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592221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8CCEB25-E2E3-481F-A03A-19767D3E7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386257" y="609600"/>
            <a:ext cx="3606287" cy="1509711"/>
          </a:xfrm>
        </p:spPr>
        <p:txBody>
          <a:bodyPr anchor="b">
            <a:normAutofit/>
          </a:bodyPr>
          <a:lstStyle/>
          <a:p>
            <a:pPr algn="l"/>
            <a:r>
              <a:rPr lang="en-US" sz="4400" dirty="0"/>
              <a:t>Brand’s Main Consumers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198688" y="2494449"/>
            <a:ext cx="4145548" cy="4070474"/>
          </a:xfrm>
        </p:spPr>
        <p:txBody>
          <a:bodyPr vert="horz" lIns="91440" tIns="45720" rIns="91440" bIns="45720" rtlCol="0" anchor="t">
            <a:noAutofit/>
          </a:bodyPr>
          <a:lstStyle/>
          <a:p>
            <a:pPr lvl="0" indent="-305435"/>
            <a:r>
              <a:rPr lang="en-US" sz="2800" dirty="0"/>
              <a:t>Affluent business and leisure </a:t>
            </a:r>
            <a:r>
              <a:rPr lang="en-US" sz="2800" dirty="0" err="1"/>
              <a:t>travellers</a:t>
            </a:r>
            <a:endParaRPr lang="en-US" sz="28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lvl="0" indent="-305435"/>
            <a:r>
              <a:rPr lang="en-US" sz="2800" dirty="0"/>
              <a:t>Age group of 40-65</a:t>
            </a:r>
            <a:endParaRPr lang="en-US" sz="28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lvl="0" indent="-305435"/>
            <a:r>
              <a:rPr lang="en-US" sz="2800" dirty="0" err="1"/>
              <a:t>Prioritise</a:t>
            </a:r>
            <a:r>
              <a:rPr lang="en-US" sz="2800" dirty="0"/>
              <a:t> luxury, service, and unique experiences</a:t>
            </a:r>
            <a:endParaRPr lang="en-US" sz="28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552950" y="1"/>
            <a:ext cx="7639050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D029A1B-9283-B9C1-28D3-69BAC4BD226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3326" r="13326"/>
          <a:stretch/>
        </p:blipFill>
        <p:spPr>
          <a:xfrm>
            <a:off x="5064603" y="10"/>
            <a:ext cx="7127397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B92BCE6-CDA4-96CC-FA2D-4359EFAEB383}"/>
              </a:ext>
            </a:extLst>
          </p:cNvPr>
          <p:cNvSpPr txBox="1"/>
          <p:nvPr/>
        </p:nvSpPr>
        <p:spPr>
          <a:xfrm>
            <a:off x="4654550" y="6858000"/>
            <a:ext cx="7537450" cy="3175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US">
                <a:hlinkClick r:id="rId5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6"/>
              </a:rPr>
              <a:t>CC BY-SA-NC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538869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98318E6-69F4-42F4-AB85-F01AA0DAF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5146160" y="609599"/>
            <a:ext cx="5978072" cy="1505804"/>
          </a:xfrm>
        </p:spPr>
        <p:txBody>
          <a:bodyPr>
            <a:normAutofit/>
          </a:bodyPr>
          <a:lstStyle/>
          <a:p>
            <a:r>
              <a:rPr lang="en-US" dirty="0"/>
              <a:t>Guest Services and Facilities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478745D-0F06-D083-326F-7E7B31CDBC5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1233" r="31233"/>
          <a:stretch/>
        </p:blipFill>
        <p:spPr>
          <a:xfrm>
            <a:off x="-10649" y="1"/>
            <a:ext cx="4571649" cy="6858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59DF61F-9058-49C9-8F75-DC501F983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-10649" y="1"/>
            <a:ext cx="4690532" cy="6858000"/>
          </a:xfrm>
          <a:prstGeom prst="rect">
            <a:avLst/>
          </a:prstGeom>
        </p:spPr>
      </p:pic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5146160" y="2286000"/>
            <a:ext cx="5978072" cy="3477088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Personalized service for individual attention</a:t>
            </a:r>
          </a:p>
          <a:p>
            <a:pPr lvl="0"/>
            <a:r>
              <a:rPr lang="en-US" dirty="0"/>
              <a:t>Luxury accommodations with top-notch amenities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95A333B-A080-DB40-1E41-9DFBC20B243C}"/>
              </a:ext>
            </a:extLst>
          </p:cNvPr>
          <p:cNvSpPr txBox="1"/>
          <p:nvPr/>
        </p:nvSpPr>
        <p:spPr>
          <a:xfrm>
            <a:off x="-11113" y="6858000"/>
            <a:ext cx="4572001" cy="317500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r>
              <a:rPr lang="en-US">
                <a:hlinkClick r:id="rId4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6"/>
              </a:rPr>
              <a:t>CC BY-NC-ND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679670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0EF2A0DA-AE81-4A45-972E-646AC2870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7" descr="A picture containing food, shop&#10;&#10;Description automatically generated">
            <a:extLst>
              <a:ext uri="{FF2B5EF4-FFF2-40B4-BE49-F238E27FC236}">
                <a16:creationId xmlns:a16="http://schemas.microsoft.com/office/drawing/2014/main" id="{9CE78666-E00A-7EA9-8668-3A2A38D725F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6010" r="21665"/>
          <a:stretch/>
        </p:blipFill>
        <p:spPr>
          <a:xfrm>
            <a:off x="-8622" y="10"/>
            <a:ext cx="3044952" cy="3383270"/>
          </a:xfrm>
          <a:prstGeom prst="rect">
            <a:avLst/>
          </a:prstGeom>
        </p:spPr>
      </p:pic>
      <p:pic>
        <p:nvPicPr>
          <p:cNvPr id="20" name="Picture 20" descr="A picture containing sky, outdoor, resort&#10;&#10;Description automatically generated">
            <a:extLst>
              <a:ext uri="{FF2B5EF4-FFF2-40B4-BE49-F238E27FC236}">
                <a16:creationId xmlns:a16="http://schemas.microsoft.com/office/drawing/2014/main" id="{666FC3AA-A53D-805A-F429-9548F2F3C60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b="25000"/>
          <a:stretch/>
        </p:blipFill>
        <p:spPr>
          <a:xfrm>
            <a:off x="-10647" y="3429000"/>
            <a:ext cx="6096000" cy="3429000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6257026" y="1"/>
            <a:ext cx="5934973" cy="6858000"/>
          </a:xfrm>
          <a:prstGeom prst="rect">
            <a:avLst/>
          </a:prstGeom>
        </p:spPr>
      </p:pic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6900493" y="609600"/>
            <a:ext cx="4538124" cy="970450"/>
          </a:xfrm>
        </p:spPr>
        <p:txBody>
          <a:bodyPr anchor="b">
            <a:normAutofit/>
          </a:bodyPr>
          <a:lstStyle/>
          <a:p>
            <a:pPr algn="l"/>
            <a:r>
              <a:rPr lang="en-US" sz="3200"/>
              <a:t>Guest Services and Facilities</a:t>
            </a:r>
          </a:p>
        </p:txBody>
      </p:sp>
      <p:pic>
        <p:nvPicPr>
          <p:cNvPr id="14" name="Picture 14" descr="A picture containing indoor, window, furniture&#10;&#10;Description automatically generated">
            <a:extLst>
              <a:ext uri="{FF2B5EF4-FFF2-40B4-BE49-F238E27FC236}">
                <a16:creationId xmlns:a16="http://schemas.microsoft.com/office/drawing/2014/main" id="{C9D31ED2-4598-62FC-B97B-4655F15EDCAF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4643" r="4643"/>
          <a:stretch/>
        </p:blipFill>
        <p:spPr>
          <a:xfrm>
            <a:off x="3094008" y="10"/>
            <a:ext cx="2991346" cy="3383270"/>
          </a:xfrm>
          <a:prstGeom prst="rect">
            <a:avLst/>
          </a:prstGeom>
        </p:spPr>
      </p:pic>
      <p:graphicFrame>
        <p:nvGraphicFramePr>
          <p:cNvPr id="6" name="Content Placeholder">
            <a:extLst>
              <a:ext uri="{FF2B5EF4-FFF2-40B4-BE49-F238E27FC236}">
                <a16:creationId xmlns:a16="http://schemas.microsoft.com/office/drawing/2014/main" id="{4897FE6C-7E9D-1AA9-C2C7-AFFB0635C8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6609164"/>
              </p:ext>
            </p:extLst>
          </p:nvPr>
        </p:nvGraphicFramePr>
        <p:xfrm>
          <a:off x="6900493" y="1732449"/>
          <a:ext cx="4403596" cy="40587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sp>
        <p:nvSpPr>
          <p:cNvPr id="18" name="TextBox 17">
            <a:extLst>
              <a:ext uri="{FF2B5EF4-FFF2-40B4-BE49-F238E27FC236}">
                <a16:creationId xmlns:a16="http://schemas.microsoft.com/office/drawing/2014/main" id="{E6321E4A-D095-B723-39DB-CB77381E62AD}"/>
              </a:ext>
            </a:extLst>
          </p:cNvPr>
          <p:cNvSpPr txBox="1"/>
          <p:nvPr/>
        </p:nvSpPr>
        <p:spPr>
          <a:xfrm>
            <a:off x="498456" y="3183225"/>
            <a:ext cx="253787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A389497-F2D7-AD1B-E667-A775C5D92F5D}"/>
              </a:ext>
            </a:extLst>
          </p:cNvPr>
          <p:cNvSpPr txBox="1"/>
          <p:nvPr/>
        </p:nvSpPr>
        <p:spPr>
          <a:xfrm>
            <a:off x="3845637" y="6657945"/>
            <a:ext cx="2239716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5262DE27-F025-B1D1-F60D-6F1185A4FF96}"/>
              </a:ext>
            </a:extLst>
          </p:cNvPr>
          <p:cNvSpPr txBox="1"/>
          <p:nvPr/>
        </p:nvSpPr>
        <p:spPr>
          <a:xfrm>
            <a:off x="3094038" y="3382963"/>
            <a:ext cx="2990850" cy="317500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>
                <a:hlinkClick r:id="rId9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15"/>
              </a:rPr>
              <a:t>CC BY-NC-ND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661480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98318E6-69F4-42F4-AB85-F01AA0DAF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5146160" y="609599"/>
            <a:ext cx="5978072" cy="1505804"/>
          </a:xfrm>
        </p:spPr>
        <p:txBody>
          <a:bodyPr>
            <a:normAutofit/>
          </a:bodyPr>
          <a:lstStyle/>
          <a:p>
            <a:r>
              <a:rPr lang="en-US" dirty="0"/>
              <a:t>Role of Guest Services</a:t>
            </a:r>
          </a:p>
        </p:txBody>
      </p:sp>
      <p:pic>
        <p:nvPicPr>
          <p:cNvPr id="6" name="Picture 5" descr="Vector illustration of Bench Press shiny badge icon in Brown ...">
            <a:extLst>
              <a:ext uri="{FF2B5EF4-FFF2-40B4-BE49-F238E27FC236}">
                <a16:creationId xmlns:a16="http://schemas.microsoft.com/office/drawing/2014/main" id="{BE803F4B-694A-F148-9CF5-3593917C928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669" r="16669"/>
          <a:stretch/>
        </p:blipFill>
        <p:spPr>
          <a:xfrm>
            <a:off x="-10649" y="1"/>
            <a:ext cx="4571649" cy="6858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59DF61F-9058-49C9-8F75-DC501F983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-10649" y="1"/>
            <a:ext cx="4690532" cy="6858000"/>
          </a:xfrm>
          <a:prstGeom prst="rect">
            <a:avLst/>
          </a:prstGeom>
        </p:spPr>
      </p:pic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5146160" y="2286000"/>
            <a:ext cx="5978072" cy="3477088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Enhance guest satisfaction</a:t>
            </a:r>
          </a:p>
          <a:p>
            <a:pPr lvl="0"/>
            <a:r>
              <a:rPr lang="en-US" dirty="0"/>
              <a:t>Foster loyalty</a:t>
            </a:r>
          </a:p>
          <a:p>
            <a:pPr lvl="0"/>
            <a:r>
              <a:rPr lang="en-US" dirty="0"/>
              <a:t>Differentiate the brand</a:t>
            </a:r>
          </a:p>
        </p:txBody>
      </p:sp>
    </p:spTree>
    <p:extLst>
      <p:ext uri="{BB962C8B-B14F-4D97-AF65-F5344CB8AC3E}">
        <p14:creationId xmlns:p14="http://schemas.microsoft.com/office/powerpoint/2010/main" val="35692864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EF2A0DA-AE81-4A45-972E-646AC2870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B26CB3FC-D8F2-9A2A-053A-A2030864A7C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0334" r="20332" b="-1"/>
          <a:stretch/>
        </p:blipFill>
        <p:spPr>
          <a:xfrm>
            <a:off x="-8622" y="10"/>
            <a:ext cx="6096000" cy="685799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6257026" y="1"/>
            <a:ext cx="5934973" cy="6858000"/>
          </a:xfrm>
          <a:prstGeom prst="rect">
            <a:avLst/>
          </a:prstGeom>
        </p:spPr>
      </p:pic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6900493" y="609600"/>
            <a:ext cx="4538124" cy="970450"/>
          </a:xfrm>
        </p:spPr>
        <p:txBody>
          <a:bodyPr anchor="b">
            <a:noAutofit/>
          </a:bodyPr>
          <a:lstStyle/>
          <a:p>
            <a:pPr algn="l"/>
            <a:r>
              <a:rPr lang="en-US" sz="4000" dirty="0"/>
              <a:t>Function of Guest Services</a:t>
            </a:r>
            <a:endParaRPr lang="en-US" sz="40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6900493" y="1732449"/>
            <a:ext cx="4403596" cy="4058751"/>
          </a:xfrm>
        </p:spPr>
        <p:txBody>
          <a:bodyPr anchor="t">
            <a:normAutofit/>
          </a:bodyPr>
          <a:lstStyle/>
          <a:p>
            <a:pPr lvl="0" indent="-305435"/>
            <a:r>
              <a:rPr lang="en-US" sz="2800" dirty="0"/>
              <a:t>Critical touchpoint between hotel and guests</a:t>
            </a:r>
            <a:endParaRPr lang="en-US" sz="28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lvl="0" indent="-305435"/>
            <a:r>
              <a:rPr lang="en-US" sz="2800" dirty="0"/>
              <a:t>Provide immediate assistance</a:t>
            </a:r>
            <a:endParaRPr lang="en-US" sz="28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lvl="0" indent="-305435"/>
            <a:r>
              <a:rPr lang="en-US" sz="2800" dirty="0"/>
              <a:t>Solve problems</a:t>
            </a:r>
            <a:endParaRPr lang="en-US" sz="28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lvl="0" indent="-305435"/>
            <a:r>
              <a:rPr lang="en-US" sz="2800" dirty="0"/>
              <a:t>Tailor experiences based on individual needs</a:t>
            </a:r>
            <a:endParaRPr lang="en-US" sz="2800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2C1FA58-9C54-0EA9-3A11-8C566DE4BE92}"/>
              </a:ext>
            </a:extLst>
          </p:cNvPr>
          <p:cNvSpPr txBox="1"/>
          <p:nvPr/>
        </p:nvSpPr>
        <p:spPr>
          <a:xfrm>
            <a:off x="3549504" y="6657945"/>
            <a:ext cx="253787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354166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913795" y="609600"/>
            <a:ext cx="10353762" cy="1257300"/>
          </a:xfrm>
        </p:spPr>
        <p:txBody>
          <a:bodyPr>
            <a:normAutofit/>
          </a:bodyPr>
          <a:lstStyle/>
          <a:p>
            <a:r>
              <a:rPr lang="en-US" dirty="0"/>
              <a:t>Importance of Hospitality</a:t>
            </a:r>
          </a:p>
        </p:txBody>
      </p:sp>
      <p:graphicFrame>
        <p:nvGraphicFramePr>
          <p:cNvPr id="6" name="Content Placeholder">
            <a:extLst>
              <a:ext uri="{FF2B5EF4-FFF2-40B4-BE49-F238E27FC236}">
                <a16:creationId xmlns:a16="http://schemas.microsoft.com/office/drawing/2014/main" id="{AEC31704-8942-BD8E-9B1E-EFDAF43126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5044624"/>
              </p:ext>
            </p:extLst>
          </p:nvPr>
        </p:nvGraphicFramePr>
        <p:xfrm>
          <a:off x="914400" y="2076450"/>
          <a:ext cx="10353675" cy="3714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938566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913795" y="609600"/>
            <a:ext cx="10353762" cy="1257300"/>
          </a:xfrm>
        </p:spPr>
        <p:txBody>
          <a:bodyPr>
            <a:normAutofit/>
          </a:bodyPr>
          <a:lstStyle/>
          <a:p>
            <a:r>
              <a:rPr lang="en-US" dirty="0"/>
              <a:t>Importance of Hospitality</a:t>
            </a:r>
          </a:p>
        </p:txBody>
      </p:sp>
      <p:graphicFrame>
        <p:nvGraphicFramePr>
          <p:cNvPr id="6" name="Content Placeholder">
            <a:extLst>
              <a:ext uri="{FF2B5EF4-FFF2-40B4-BE49-F238E27FC236}">
                <a16:creationId xmlns:a16="http://schemas.microsoft.com/office/drawing/2014/main" id="{21BCA3E9-00E8-004B-E522-081FC2476B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3732655"/>
              </p:ext>
            </p:extLst>
          </p:nvPr>
        </p:nvGraphicFramePr>
        <p:xfrm>
          <a:off x="914400" y="2076450"/>
          <a:ext cx="10353675" cy="3714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1" name="Picture 11" descr="Logo&#10;&#10;Description automatically generated">
            <a:extLst>
              <a:ext uri="{FF2B5EF4-FFF2-40B4-BE49-F238E27FC236}">
                <a16:creationId xmlns:a16="http://schemas.microsoft.com/office/drawing/2014/main" id="{C00B38DE-6DA5-E246-D7C0-E735E1EE3D7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6869723" y="2072056"/>
            <a:ext cx="2836984" cy="233875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6ED19C8-1F10-64C3-7584-4DF97558CDF3}"/>
              </a:ext>
            </a:extLst>
          </p:cNvPr>
          <p:cNvSpPr txBox="1"/>
          <p:nvPr/>
        </p:nvSpPr>
        <p:spPr>
          <a:xfrm>
            <a:off x="9355015" y="6474069"/>
            <a:ext cx="2836984" cy="223716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>
                <a:hlinkClick r:id="rId9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10"/>
              </a:rPr>
              <a:t>CC BY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504788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702B083-54F7-41CA-9C6D-B87D35683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913794" y="609599"/>
            <a:ext cx="2799465" cy="5273675"/>
          </a:xfrm>
        </p:spPr>
        <p:txBody>
          <a:bodyPr>
            <a:normAutofit/>
          </a:bodyPr>
          <a:lstStyle/>
          <a:p>
            <a:pPr algn="l"/>
            <a:r>
              <a:rPr lang="en-US" sz="4400" dirty="0"/>
              <a:t>Meeting Guest Expectations</a:t>
            </a: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92AA17E1-8D32-49FA-8C33-D57631B4E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83806" y="-2"/>
            <a:ext cx="8108194" cy="6858002"/>
          </a:xfrm>
          <a:custGeom>
            <a:avLst/>
            <a:gdLst>
              <a:gd name="connsiteX0" fmla="*/ 4629960 w 8108194"/>
              <a:gd name="connsiteY0" fmla="*/ 0 h 6858002"/>
              <a:gd name="connsiteX1" fmla="*/ 0 w 8108194"/>
              <a:gd name="connsiteY1" fmla="*/ 0 h 6858002"/>
              <a:gd name="connsiteX2" fmla="*/ 0 w 8108194"/>
              <a:gd name="connsiteY2" fmla="*/ 6858002 h 6858002"/>
              <a:gd name="connsiteX3" fmla="*/ 1406984 w 8108194"/>
              <a:gd name="connsiteY3" fmla="*/ 6858002 h 6858002"/>
              <a:gd name="connsiteX4" fmla="*/ 4629960 w 8108194"/>
              <a:gd name="connsiteY4" fmla="*/ 6858002 h 6858002"/>
              <a:gd name="connsiteX5" fmla="*/ 7761129 w 8108194"/>
              <a:gd name="connsiteY5" fmla="*/ 6858002 h 6858002"/>
              <a:gd name="connsiteX6" fmla="*/ 7795626 w 8108194"/>
              <a:gd name="connsiteY6" fmla="*/ 6702327 h 6858002"/>
              <a:gd name="connsiteX7" fmla="*/ 7828504 w 8108194"/>
              <a:gd name="connsiteY7" fmla="*/ 6547336 h 6858002"/>
              <a:gd name="connsiteX8" fmla="*/ 7860686 w 8108194"/>
              <a:gd name="connsiteY8" fmla="*/ 6391660 h 6858002"/>
              <a:gd name="connsiteX9" fmla="*/ 7888239 w 8108194"/>
              <a:gd name="connsiteY9" fmla="*/ 6235297 h 6858002"/>
              <a:gd name="connsiteX10" fmla="*/ 7916023 w 8108194"/>
              <a:gd name="connsiteY10" fmla="*/ 6079621 h 6858002"/>
              <a:gd name="connsiteX11" fmla="*/ 7941955 w 8108194"/>
              <a:gd name="connsiteY11" fmla="*/ 5923258 h 6858002"/>
              <a:gd name="connsiteX12" fmla="*/ 7964181 w 8108194"/>
              <a:gd name="connsiteY12" fmla="*/ 5768953 h 6858002"/>
              <a:gd name="connsiteX13" fmla="*/ 7985250 w 8108194"/>
              <a:gd name="connsiteY13" fmla="*/ 5612591 h 6858002"/>
              <a:gd name="connsiteX14" fmla="*/ 8004468 w 8108194"/>
              <a:gd name="connsiteY14" fmla="*/ 5456914 h 6858002"/>
              <a:gd name="connsiteX15" fmla="*/ 8021137 w 8108194"/>
              <a:gd name="connsiteY15" fmla="*/ 5303981 h 6858002"/>
              <a:gd name="connsiteX16" fmla="*/ 8037808 w 8108194"/>
              <a:gd name="connsiteY16" fmla="*/ 5148990 h 6858002"/>
              <a:gd name="connsiteX17" fmla="*/ 8051700 w 8108194"/>
              <a:gd name="connsiteY17" fmla="*/ 4996057 h 6858002"/>
              <a:gd name="connsiteX18" fmla="*/ 8062581 w 8108194"/>
              <a:gd name="connsiteY18" fmla="*/ 4843123 h 6858002"/>
              <a:gd name="connsiteX19" fmla="*/ 8073927 w 8108194"/>
              <a:gd name="connsiteY19" fmla="*/ 4690876 h 6858002"/>
              <a:gd name="connsiteX20" fmla="*/ 8083419 w 8108194"/>
              <a:gd name="connsiteY20" fmla="*/ 4540000 h 6858002"/>
              <a:gd name="connsiteX21" fmla="*/ 8090134 w 8108194"/>
              <a:gd name="connsiteY21" fmla="*/ 4390495 h 6858002"/>
              <a:gd name="connsiteX22" fmla="*/ 8095922 w 8108194"/>
              <a:gd name="connsiteY22" fmla="*/ 4240991 h 6858002"/>
              <a:gd name="connsiteX23" fmla="*/ 8101479 w 8108194"/>
              <a:gd name="connsiteY23" fmla="*/ 4092858 h 6858002"/>
              <a:gd name="connsiteX24" fmla="*/ 8104026 w 8108194"/>
              <a:gd name="connsiteY24" fmla="*/ 3946783 h 6858002"/>
              <a:gd name="connsiteX25" fmla="*/ 8106804 w 8108194"/>
              <a:gd name="connsiteY25" fmla="*/ 3800707 h 6858002"/>
              <a:gd name="connsiteX26" fmla="*/ 8108194 w 8108194"/>
              <a:gd name="connsiteY26" fmla="*/ 3656689 h 6858002"/>
              <a:gd name="connsiteX27" fmla="*/ 8106804 w 8108194"/>
              <a:gd name="connsiteY27" fmla="*/ 3514043 h 6858002"/>
              <a:gd name="connsiteX28" fmla="*/ 8106804 w 8108194"/>
              <a:gd name="connsiteY28" fmla="*/ 3372768 h 6858002"/>
              <a:gd name="connsiteX29" fmla="*/ 8104026 w 8108194"/>
              <a:gd name="connsiteY29" fmla="*/ 3232865 h 6858002"/>
              <a:gd name="connsiteX30" fmla="*/ 8099859 w 8108194"/>
              <a:gd name="connsiteY30" fmla="*/ 3095705 h 6858002"/>
              <a:gd name="connsiteX31" fmla="*/ 8095922 w 8108194"/>
              <a:gd name="connsiteY31" fmla="*/ 2959917 h 6858002"/>
              <a:gd name="connsiteX32" fmla="*/ 8091523 w 8108194"/>
              <a:gd name="connsiteY32" fmla="*/ 2826871 h 6858002"/>
              <a:gd name="connsiteX33" fmla="*/ 8084809 w 8108194"/>
              <a:gd name="connsiteY33" fmla="*/ 2694512 h 6858002"/>
              <a:gd name="connsiteX34" fmla="*/ 8077631 w 8108194"/>
              <a:gd name="connsiteY34" fmla="*/ 2564211 h 6858002"/>
              <a:gd name="connsiteX35" fmla="*/ 8071149 w 8108194"/>
              <a:gd name="connsiteY35" fmla="*/ 2436652 h 6858002"/>
              <a:gd name="connsiteX36" fmla="*/ 8052857 w 8108194"/>
              <a:gd name="connsiteY36" fmla="*/ 2187706 h 6858002"/>
              <a:gd name="connsiteX37" fmla="*/ 8033409 w 8108194"/>
              <a:gd name="connsiteY37" fmla="*/ 1949048 h 6858002"/>
              <a:gd name="connsiteX38" fmla="*/ 8013034 w 8108194"/>
              <a:gd name="connsiteY38" fmla="*/ 1719991 h 6858002"/>
              <a:gd name="connsiteX39" fmla="*/ 7990575 w 8108194"/>
              <a:gd name="connsiteY39" fmla="*/ 1503278 h 6858002"/>
              <a:gd name="connsiteX40" fmla="*/ 7967191 w 8108194"/>
              <a:gd name="connsiteY40" fmla="*/ 1296166 h 6858002"/>
              <a:gd name="connsiteX41" fmla="*/ 7941955 w 8108194"/>
              <a:gd name="connsiteY41" fmla="*/ 1104142 h 6858002"/>
              <a:gd name="connsiteX42" fmla="*/ 7917180 w 8108194"/>
              <a:gd name="connsiteY42" fmla="*/ 923777 h 6858002"/>
              <a:gd name="connsiteX43" fmla="*/ 7892407 w 8108194"/>
              <a:gd name="connsiteY43" fmla="*/ 757813 h 6858002"/>
              <a:gd name="connsiteX44" fmla="*/ 7869022 w 8108194"/>
              <a:gd name="connsiteY44" fmla="*/ 605566 h 6858002"/>
              <a:gd name="connsiteX45" fmla="*/ 7846795 w 8108194"/>
              <a:gd name="connsiteY45" fmla="*/ 470463 h 6858002"/>
              <a:gd name="connsiteX46" fmla="*/ 7825725 w 8108194"/>
              <a:gd name="connsiteY46" fmla="*/ 348391 h 6858002"/>
              <a:gd name="connsiteX47" fmla="*/ 7808129 w 8108194"/>
              <a:gd name="connsiteY47" fmla="*/ 245521 h 6858002"/>
              <a:gd name="connsiteX48" fmla="*/ 7791459 w 8108194"/>
              <a:gd name="connsiteY48" fmla="*/ 159110 h 6858002"/>
              <a:gd name="connsiteX49" fmla="*/ 7767610 w 8108194"/>
              <a:gd name="connsiteY49" fmla="*/ 40466 h 6858002"/>
              <a:gd name="connsiteX50" fmla="*/ 7759507 w 8108194"/>
              <a:gd name="connsiteY50" fmla="*/ 4 h 6858002"/>
              <a:gd name="connsiteX51" fmla="*/ 7768809 w 8108194"/>
              <a:gd name="connsiteY51" fmla="*/ 4 h 6858002"/>
              <a:gd name="connsiteX52" fmla="*/ 7768809 w 8108194"/>
              <a:gd name="connsiteY52" fmla="*/ 3 h 6858002"/>
              <a:gd name="connsiteX53" fmla="*/ 4629960 w 8108194"/>
              <a:gd name="connsiteY53" fmla="*/ 3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8108194" h="6858002">
                <a:moveTo>
                  <a:pt x="4629960" y="0"/>
                </a:moveTo>
                <a:lnTo>
                  <a:pt x="0" y="0"/>
                </a:lnTo>
                <a:lnTo>
                  <a:pt x="0" y="6858002"/>
                </a:lnTo>
                <a:lnTo>
                  <a:pt x="1406984" y="6858002"/>
                </a:lnTo>
                <a:lnTo>
                  <a:pt x="4629960" y="6858002"/>
                </a:lnTo>
                <a:lnTo>
                  <a:pt x="7761129" y="6858002"/>
                </a:lnTo>
                <a:lnTo>
                  <a:pt x="7795626" y="6702327"/>
                </a:lnTo>
                <a:lnTo>
                  <a:pt x="7828504" y="6547336"/>
                </a:lnTo>
                <a:lnTo>
                  <a:pt x="7860686" y="6391660"/>
                </a:lnTo>
                <a:lnTo>
                  <a:pt x="7888239" y="6235297"/>
                </a:lnTo>
                <a:lnTo>
                  <a:pt x="7916023" y="6079621"/>
                </a:lnTo>
                <a:lnTo>
                  <a:pt x="7941955" y="5923258"/>
                </a:lnTo>
                <a:lnTo>
                  <a:pt x="7964181" y="5768953"/>
                </a:lnTo>
                <a:lnTo>
                  <a:pt x="7985250" y="5612591"/>
                </a:lnTo>
                <a:lnTo>
                  <a:pt x="8004468" y="5456914"/>
                </a:lnTo>
                <a:lnTo>
                  <a:pt x="8021137" y="5303981"/>
                </a:lnTo>
                <a:lnTo>
                  <a:pt x="8037808" y="5148990"/>
                </a:lnTo>
                <a:lnTo>
                  <a:pt x="8051700" y="4996057"/>
                </a:lnTo>
                <a:lnTo>
                  <a:pt x="8062581" y="4843123"/>
                </a:lnTo>
                <a:lnTo>
                  <a:pt x="8073927" y="4690876"/>
                </a:lnTo>
                <a:lnTo>
                  <a:pt x="8083419" y="4540000"/>
                </a:lnTo>
                <a:lnTo>
                  <a:pt x="8090134" y="4390495"/>
                </a:lnTo>
                <a:lnTo>
                  <a:pt x="8095922" y="4240991"/>
                </a:lnTo>
                <a:lnTo>
                  <a:pt x="8101479" y="4092858"/>
                </a:lnTo>
                <a:lnTo>
                  <a:pt x="8104026" y="3946783"/>
                </a:lnTo>
                <a:lnTo>
                  <a:pt x="8106804" y="3800707"/>
                </a:lnTo>
                <a:lnTo>
                  <a:pt x="8108194" y="3656689"/>
                </a:lnTo>
                <a:lnTo>
                  <a:pt x="8106804" y="3514043"/>
                </a:lnTo>
                <a:lnTo>
                  <a:pt x="8106804" y="3372768"/>
                </a:lnTo>
                <a:lnTo>
                  <a:pt x="8104026" y="3232865"/>
                </a:lnTo>
                <a:lnTo>
                  <a:pt x="8099859" y="3095705"/>
                </a:lnTo>
                <a:lnTo>
                  <a:pt x="8095922" y="2959917"/>
                </a:lnTo>
                <a:lnTo>
                  <a:pt x="8091523" y="2826871"/>
                </a:lnTo>
                <a:lnTo>
                  <a:pt x="8084809" y="2694512"/>
                </a:lnTo>
                <a:lnTo>
                  <a:pt x="8077631" y="2564211"/>
                </a:lnTo>
                <a:lnTo>
                  <a:pt x="8071149" y="2436652"/>
                </a:lnTo>
                <a:lnTo>
                  <a:pt x="8052857" y="2187706"/>
                </a:lnTo>
                <a:lnTo>
                  <a:pt x="8033409" y="1949048"/>
                </a:lnTo>
                <a:lnTo>
                  <a:pt x="8013034" y="1719991"/>
                </a:lnTo>
                <a:lnTo>
                  <a:pt x="7990575" y="1503278"/>
                </a:lnTo>
                <a:lnTo>
                  <a:pt x="7967191" y="1296166"/>
                </a:lnTo>
                <a:lnTo>
                  <a:pt x="7941955" y="1104142"/>
                </a:lnTo>
                <a:lnTo>
                  <a:pt x="7917180" y="923777"/>
                </a:lnTo>
                <a:lnTo>
                  <a:pt x="7892407" y="757813"/>
                </a:lnTo>
                <a:lnTo>
                  <a:pt x="7869022" y="605566"/>
                </a:lnTo>
                <a:lnTo>
                  <a:pt x="7846795" y="470463"/>
                </a:lnTo>
                <a:lnTo>
                  <a:pt x="7825725" y="348391"/>
                </a:lnTo>
                <a:lnTo>
                  <a:pt x="7808129" y="245521"/>
                </a:lnTo>
                <a:lnTo>
                  <a:pt x="7791459" y="159110"/>
                </a:lnTo>
                <a:lnTo>
                  <a:pt x="7767610" y="40466"/>
                </a:lnTo>
                <a:lnTo>
                  <a:pt x="7759507" y="4"/>
                </a:lnTo>
                <a:lnTo>
                  <a:pt x="7768809" y="4"/>
                </a:lnTo>
                <a:lnTo>
                  <a:pt x="7768809" y="3"/>
                </a:lnTo>
                <a:lnTo>
                  <a:pt x="4629960" y="3"/>
                </a:lnTo>
                <a:close/>
              </a:path>
            </a:pathLst>
          </a:custGeom>
          <a:ln>
            <a:noFill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6" name="Content Placeholder">
            <a:extLst>
              <a:ext uri="{FF2B5EF4-FFF2-40B4-BE49-F238E27FC236}">
                <a16:creationId xmlns:a16="http://schemas.microsoft.com/office/drawing/2014/main" id="{0CA8CF73-147A-5815-3F07-F38701D92A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2450994"/>
              </p:ext>
            </p:extLst>
          </p:nvPr>
        </p:nvGraphicFramePr>
        <p:xfrm>
          <a:off x="5282521" y="709683"/>
          <a:ext cx="6266011" cy="48995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887562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913795" y="609600"/>
            <a:ext cx="10353762" cy="1257300"/>
          </a:xfrm>
        </p:spPr>
        <p:txBody>
          <a:bodyPr>
            <a:normAutofit/>
          </a:bodyPr>
          <a:lstStyle/>
          <a:p>
            <a:r>
              <a:rPr lang="en-US" dirty="0"/>
              <a:t>Exceeding Guest Expectations</a:t>
            </a:r>
          </a:p>
        </p:txBody>
      </p:sp>
      <p:graphicFrame>
        <p:nvGraphicFramePr>
          <p:cNvPr id="6" name="Content Placeholder">
            <a:extLst>
              <a:ext uri="{FF2B5EF4-FFF2-40B4-BE49-F238E27FC236}">
                <a16:creationId xmlns:a16="http://schemas.microsoft.com/office/drawing/2014/main" id="{DA3DABC9-6B30-C94F-D1A3-6D0E4DB0AF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8192013"/>
              </p:ext>
            </p:extLst>
          </p:nvPr>
        </p:nvGraphicFramePr>
        <p:xfrm>
          <a:off x="914400" y="2076450"/>
          <a:ext cx="10353675" cy="3714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420483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913795" y="609600"/>
            <a:ext cx="10353762" cy="1257300"/>
          </a:xfrm>
        </p:spPr>
        <p:txBody>
          <a:bodyPr>
            <a:normAutofit/>
          </a:bodyPr>
          <a:lstStyle/>
          <a:p>
            <a:r>
              <a:rPr lang="en-US" dirty="0"/>
              <a:t>Conclusion</a:t>
            </a:r>
          </a:p>
        </p:txBody>
      </p:sp>
      <p:graphicFrame>
        <p:nvGraphicFramePr>
          <p:cNvPr id="6" name="Content Placeholder">
            <a:extLst>
              <a:ext uri="{FF2B5EF4-FFF2-40B4-BE49-F238E27FC236}">
                <a16:creationId xmlns:a16="http://schemas.microsoft.com/office/drawing/2014/main" id="{A8B18D95-888E-4108-758C-712A01665E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2443441"/>
              </p:ext>
            </p:extLst>
          </p:nvPr>
        </p:nvGraphicFramePr>
        <p:xfrm>
          <a:off x="914400" y="2076450"/>
          <a:ext cx="10353675" cy="3714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061787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913795" y="609600"/>
            <a:ext cx="10353762" cy="1257300"/>
          </a:xfrm>
        </p:spPr>
        <p:txBody>
          <a:bodyPr>
            <a:normAutofit/>
          </a:bodyPr>
          <a:lstStyle/>
          <a:p>
            <a:r>
              <a:rPr lang="en-US" dirty="0"/>
              <a:t>Conclusion</a:t>
            </a:r>
          </a:p>
        </p:txBody>
      </p:sp>
      <p:graphicFrame>
        <p:nvGraphicFramePr>
          <p:cNvPr id="6" name="Content Placeholder">
            <a:extLst>
              <a:ext uri="{FF2B5EF4-FFF2-40B4-BE49-F238E27FC236}">
                <a16:creationId xmlns:a16="http://schemas.microsoft.com/office/drawing/2014/main" id="{C5111B7B-FF87-E642-8E22-1109E57061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0550643"/>
              </p:ext>
            </p:extLst>
          </p:nvPr>
        </p:nvGraphicFramePr>
        <p:xfrm>
          <a:off x="914400" y="2076450"/>
          <a:ext cx="10353675" cy="3714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839014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EB9D55-38C8-45B4-BB2D-4FDBBDB08C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838039-0AD2-D976-FA38-BDDAA50115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0013" y="4790049"/>
            <a:ext cx="9440862" cy="1018534"/>
          </a:xfrm>
          <a:effectLst/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solidFill>
                  <a:schemeClr val="tx1"/>
                </a:solidFill>
              </a:rPr>
              <a:t>Any Questions?</a:t>
            </a:r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B40DDA79-7866-468E-A33D-D8341D900E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67080"/>
          </a:xfrm>
          <a:custGeom>
            <a:avLst/>
            <a:gdLst>
              <a:gd name="connsiteX0" fmla="*/ 0 w 12192000"/>
              <a:gd name="connsiteY0" fmla="*/ 0 h 4567080"/>
              <a:gd name="connsiteX1" fmla="*/ 12192000 w 12192000"/>
              <a:gd name="connsiteY1" fmla="*/ 0 h 4567080"/>
              <a:gd name="connsiteX2" fmla="*/ 12192000 w 12192000"/>
              <a:gd name="connsiteY2" fmla="*/ 4040874 h 4567080"/>
              <a:gd name="connsiteX3" fmla="*/ 11707453 w 12192000"/>
              <a:gd name="connsiteY3" fmla="*/ 4125902 h 4567080"/>
              <a:gd name="connsiteX4" fmla="*/ 6090444 w 12192000"/>
              <a:gd name="connsiteY4" fmla="*/ 4567080 h 4567080"/>
              <a:gd name="connsiteX5" fmla="*/ 473435 w 12192000"/>
              <a:gd name="connsiteY5" fmla="*/ 4125902 h 4567080"/>
              <a:gd name="connsiteX6" fmla="*/ 0 w 12192000"/>
              <a:gd name="connsiteY6" fmla="*/ 4042824 h 4567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4567080">
                <a:moveTo>
                  <a:pt x="0" y="0"/>
                </a:moveTo>
                <a:lnTo>
                  <a:pt x="12192000" y="0"/>
                </a:lnTo>
                <a:lnTo>
                  <a:pt x="12192000" y="4040874"/>
                </a:lnTo>
                <a:lnTo>
                  <a:pt x="11707453" y="4125902"/>
                </a:lnTo>
                <a:cubicBezTo>
                  <a:pt x="9955980" y="4411316"/>
                  <a:pt x="8064085" y="4567080"/>
                  <a:pt x="6090444" y="4567080"/>
                </a:cubicBezTo>
                <a:cubicBezTo>
                  <a:pt x="4116804" y="4567080"/>
                  <a:pt x="2224908" y="4411316"/>
                  <a:pt x="473435" y="4125902"/>
                </a:cubicBezTo>
                <a:lnTo>
                  <a:pt x="0" y="4042824"/>
                </a:lnTo>
                <a:close/>
              </a:path>
            </a:pathLst>
          </a:custGeom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B5B486-C60A-8653-B6F6-D21B2D8823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0013" y="1251284"/>
            <a:ext cx="9440862" cy="2458545"/>
          </a:xfrm>
          <a:effectLst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/>
              <a:t>Thank You!</a:t>
            </a:r>
            <a:br>
              <a:rPr lang="en-US" sz="6000"/>
            </a:br>
            <a:endParaRPr lang="en-US" sz="6000"/>
          </a:p>
        </p:txBody>
      </p:sp>
    </p:spTree>
    <p:extLst>
      <p:ext uri="{BB962C8B-B14F-4D97-AF65-F5344CB8AC3E}">
        <p14:creationId xmlns:p14="http://schemas.microsoft.com/office/powerpoint/2010/main" val="29585915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6153F-128B-2599-DEDF-8FBB4B2C97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</a:rPr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27AE9A-3CA0-74EF-D935-0715BD4A60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076450"/>
            <a:ext cx="10353762" cy="4418133"/>
          </a:xfrm>
        </p:spPr>
        <p:txBody>
          <a:bodyPr>
            <a:normAutofit fontScale="62500" lnSpcReduction="20000"/>
          </a:bodyPr>
          <a:lstStyle/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</a:rPr>
              <a:t>Marriott International. (2023). The Ritz-Carlton. Retrieved from </a:t>
            </a:r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  <a:hlinkClick r:id="rId2"/>
              </a:rPr>
              <a:t>www.ritzcarlton.com(Accessed</a:t>
            </a:r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</a:rPr>
              <a:t>: 19 May 2023)</a:t>
            </a:r>
            <a:endParaRPr lang="en-GB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indent="-305435"/>
            <a:r>
              <a:rPr lang="en-GB" dirty="0" err="1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</a:rPr>
              <a:t>Kandampully</a:t>
            </a:r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</a:rPr>
              <a:t>, J. (2002). Innovation as the core competency of a service organisation: the role of technology, knowledge and networks. European Journal of Innovation Management.</a:t>
            </a:r>
            <a:endParaRPr lang="en-GB" dirty="0"/>
          </a:p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</a:rPr>
              <a:t>Lashley, C. (2000). Towards a theoretical understanding of service. Managing Service Quality: An International Journal.</a:t>
            </a:r>
            <a:endParaRPr lang="en-GB" dirty="0"/>
          </a:p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</a:rPr>
              <a:t>Solomon, M. R. (2016). The art of client service. Kaplan Publishing.</a:t>
            </a:r>
            <a:endParaRPr lang="en-GB" dirty="0"/>
          </a:p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</a:rPr>
              <a:t>Choi, T.Y., &amp; Chu, R. (2001). Determinants of hotel guests' satisfaction and repeat patronage in the Hong Kong hotel industry. International Journal of Hospitality Management</a:t>
            </a:r>
          </a:p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</a:rPr>
              <a:t>Hennig-Thurau, T. (2004). Customer orientation of service employees: Its impact on customer satisfaction, commitment, and retention. International Journal of Service Industry Management.</a:t>
            </a:r>
            <a:endParaRPr lang="en-GB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solidFill>
                <a:srgbClr val="E2E8E4"/>
              </a:solidFill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</a:rPr>
              <a:t>Pratten, J. D. (2003). The importance of waiting staff in restaurant service. British Food Journal.</a:t>
            </a:r>
            <a:endParaRPr lang="en-GB" dirty="0"/>
          </a:p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</a:rPr>
              <a:t>Lovelock, C., &amp; Wirtz, J. (2007). Services Marketing: People, Technology, Strategy. Prentice Hall.</a:t>
            </a:r>
            <a:endParaRPr lang="en-GB" dirty="0"/>
          </a:p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</a:rPr>
              <a:t>Bowen, J., &amp; Chen, S. L. (2001). The relationship between customer loyalty and customer satisfaction. International Journal of Contemporary Hospitality Management.</a:t>
            </a:r>
            <a:endParaRPr lang="en-GB" dirty="0"/>
          </a:p>
          <a:p>
            <a:pPr indent="-305435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ea typeface="+mn-lt"/>
                <a:cs typeface="+mn-lt"/>
              </a:rPr>
              <a:t>Parasuraman, A., Zeithaml, V. A., &amp; Berry, L. L. (1985). A conceptual model of service quality and its implications for future research. Journal of Marketing.</a:t>
            </a:r>
            <a:endParaRPr lang="en-GB" dirty="0"/>
          </a:p>
          <a:p>
            <a:pPr marL="37465" indent="0">
              <a:buNone/>
            </a:pPr>
            <a:endParaRPr lang="en-GB" dirty="0">
              <a:ln>
                <a:solidFill>
                  <a:srgbClr val="000000">
                    <a:lumMod val="75000"/>
                    <a:lumOff val="25000"/>
                    <a:alpha val="10000"/>
                  </a:srgbClr>
                </a:solidFill>
              </a:ln>
              <a:solidFill>
                <a:srgbClr val="E2E8E4"/>
              </a:solidFill>
              <a:effectLst>
                <a:outerShdw blurRad="9525" dist="25400" dir="1464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257409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AnalogousFromLightSeedRightStep">
      <a:dk1>
        <a:srgbClr val="000000"/>
      </a:dk1>
      <a:lt1>
        <a:srgbClr val="FFFFFF"/>
      </a:lt1>
      <a:dk2>
        <a:srgbClr val="412824"/>
      </a:dk2>
      <a:lt2>
        <a:srgbClr val="E2E8E4"/>
      </a:lt2>
      <a:accent1>
        <a:srgbClr val="C593B6"/>
      </a:accent1>
      <a:accent2>
        <a:srgbClr val="BA7F90"/>
      </a:accent2>
      <a:accent3>
        <a:srgbClr val="C59A94"/>
      </a:accent3>
      <a:accent4>
        <a:srgbClr val="BA9F7F"/>
      </a:accent4>
      <a:accent5>
        <a:srgbClr val="A7A57E"/>
      </a:accent5>
      <a:accent6>
        <a:srgbClr val="97AB75"/>
      </a:accent6>
      <a:hlink>
        <a:srgbClr val="568E66"/>
      </a:hlink>
      <a:folHlink>
        <a:srgbClr val="7F7F7F"/>
      </a:folHlink>
    </a:clrScheme>
    <a:fontScheme name="Slate">
      <a:majorFont>
        <a:latin typeface="Goudy Old Style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oudy Old Style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629</Words>
  <Application>Microsoft Office PowerPoint</Application>
  <PresentationFormat>Widescreen</PresentationFormat>
  <Paragraphs>79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Goudy Old Style</vt:lpstr>
      <vt:lpstr>Wingdings 2</vt:lpstr>
      <vt:lpstr>SlateVTI</vt:lpstr>
      <vt:lpstr>"The Role and Importance of Quality Service, Hospitality, and Guest Services in the Marriott's Ritz-Carlton Brand"</vt:lpstr>
      <vt:lpstr>Content Table</vt:lpstr>
      <vt:lpstr>Introduction to Ritz-Carlton</vt:lpstr>
      <vt:lpstr>Brand’s Main Consumers</vt:lpstr>
      <vt:lpstr>Guest Services and Facilities</vt:lpstr>
      <vt:lpstr>Guest Services and Facilities</vt:lpstr>
      <vt:lpstr>Role of Guest Services</vt:lpstr>
      <vt:lpstr>Function of Guest Services</vt:lpstr>
      <vt:lpstr>Importance of Hospitality</vt:lpstr>
      <vt:lpstr>Importance of Hospitality</vt:lpstr>
      <vt:lpstr>Meeting Guest Expectations</vt:lpstr>
      <vt:lpstr>Exceeding Guest Expectations</vt:lpstr>
      <vt:lpstr>Conclusion</vt:lpstr>
      <vt:lpstr>Conclusion</vt:lpstr>
      <vt:lpstr>Thank You!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-;Gabriela David</dc:creator>
  <cp:lastModifiedBy>Gabriela David</cp:lastModifiedBy>
  <cp:revision>69</cp:revision>
  <dcterms:created xsi:type="dcterms:W3CDTF">2023-05-09T19:26:43Z</dcterms:created>
  <dcterms:modified xsi:type="dcterms:W3CDTF">2023-05-18T21:35:42Z</dcterms:modified>
</cp:coreProperties>
</file>