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92" autoAdjust="0"/>
    <p:restoredTop sz="75691" autoAdjust="0"/>
  </p:normalViewPr>
  <p:slideViewPr>
    <p:cSldViewPr snapToGrid="0">
      <p:cViewPr varScale="1">
        <p:scale>
          <a:sx n="86" d="100"/>
          <a:sy n="86" d="100"/>
        </p:scale>
        <p:origin x="75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021B1D-726C-48E5-8B06-B8C9018FC086}" type="datetimeFigureOut">
              <a:rPr lang="en-GB" smtClean="0"/>
              <a:t>10/06/2022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2908B8-5C87-4751-98BA-A4E9B6EE877D}" type="slidenum">
              <a:rPr lang="en-GB" smtClean="0"/>
              <a:t>‹#›</a:t>
            </a:fld>
            <a:endParaRPr lang="en-GB"/>
          </a:p>
        </p:txBody>
      </p:sp>
    </p:spTree>
    <p:extLst>
      <p:ext uri="{BB962C8B-B14F-4D97-AF65-F5344CB8AC3E}">
        <p14:creationId xmlns:p14="http://schemas.microsoft.com/office/powerpoint/2010/main" val="39169788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the previous chapter, it’s clear that outdoor recreation can cause a number of problems, and that these problems must be managed to protect park resources and the quality of the visitor experience. Fortunately, a variety of management practices can be applied, and many of these management practices have been found to be effective. It can be useful to organize these practices into classification systems to illustrate the broad spectrum of alternatives available to outdoor recreation managers, and to encourage comprehensive and creative thinking about recreation management. This chapter identifies and discusses a range of management strategies and tactics/practices, and related concepts. Chapter 4 reviews research designed to assess the effectiveness of these management practices.</a:t>
            </a:r>
          </a:p>
        </p:txBody>
      </p:sp>
      <p:sp>
        <p:nvSpPr>
          <p:cNvPr id="4" name="Slide Number Placeholder 3"/>
          <p:cNvSpPr>
            <a:spLocks noGrp="1"/>
          </p:cNvSpPr>
          <p:nvPr>
            <p:ph type="sldNum" sz="quarter" idx="5"/>
          </p:nvPr>
        </p:nvSpPr>
        <p:spPr/>
        <p:txBody>
          <a:bodyPr/>
          <a:lstStyle/>
          <a:p>
            <a:fld id="{CF2908B8-5C87-4751-98BA-A4E9B6EE877D}" type="slidenum">
              <a:rPr lang="en-GB" smtClean="0"/>
              <a:t>1</a:t>
            </a:fld>
            <a:endParaRPr lang="en-GB"/>
          </a:p>
        </p:txBody>
      </p:sp>
    </p:spTree>
    <p:extLst>
      <p:ext uri="{BB962C8B-B14F-4D97-AF65-F5344CB8AC3E}">
        <p14:creationId xmlns:p14="http://schemas.microsoft.com/office/powerpoint/2010/main" val="2459110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classification system for outdoor recreation is based on management strategies—basic conceptual approaches that relate to achieving desirable objectives (Manning, 1979, 2011). Strategies describe the ways in which management practices work rather than the management practices themselves. Four basic strategies can be identified, as illustrated in Fig. 3.1. Two strategies deal with supply and demand: the supply of recreation opportunities may be increased to accommodate more use and/or spread use more evenly; or the amount of recreation use may be limited through restrictions or other approaches. The other two basic strategies treat supply and demand as fixed, and focus on reducing the impacts of use by modifying visitor </a:t>
            </a:r>
            <a:r>
              <a:rPr lang="en-GB" dirty="0" err="1"/>
              <a:t>behavior</a:t>
            </a:r>
            <a:r>
              <a:rPr lang="en-GB" dirty="0"/>
              <a:t> or enhancing the “resistance” and/or “resilience” of park resources and the visitor experience.</a:t>
            </a:r>
          </a:p>
          <a:p>
            <a:endParaRPr lang="en-GB" dirty="0"/>
          </a:p>
          <a:p>
            <a:r>
              <a:rPr lang="en-GB" dirty="0"/>
              <a:t>Within the first of these basic strategies—increasing the supply of recreation opportunities—there are several distinct sub-strategies. Supply can be increased in terms of time or space. With respect to time, use of parks and related areas is typically highly concentrated in a small percentage of all potentially available days and hours. If some peak use can be shifted to lower use periods, then some of the pressure of overuse might be relieved. This might be accomplished through extension of traditional peak use seasons or encouragement of new off-season activities. Earlier opening and later closing dates, and promotion of winter activities such as ski touring and snowshoeing, are examples of how this strategy might be implemented. Some weekend use might be shifted to weekdays by such means as differential pricing (i.e. charging higher fees for heavily used places and times), while daily use schedules might be expanded by lighted facilities, which are becoming more prevalent in outdoor recreation.</a:t>
            </a:r>
          </a:p>
          <a:p>
            <a:endParaRPr lang="en-GB" dirty="0"/>
          </a:p>
          <a:p>
            <a:r>
              <a:rPr lang="en-GB" dirty="0"/>
              <a:t>The more traditional way to consider increasing supply is through expansion of the area available for recreation. Both real and effective areas should be considered. Increasing the real area available for recreation refers to acquisition of additional acres of parkland, and this can be done through either expanding an existing park unit or creating an entirely new unit within a park system. Effective area refers to managing existing units more intensively to provide additional opportunities for recreation. This can be approached from the standpoint of a higher level of development (e.g. providing more campsites) or increasing the accessibility of existing facilities (e.g. providing more or better roads and trails).</a:t>
            </a:r>
          </a:p>
          <a:p>
            <a:endParaRPr lang="en-GB" dirty="0"/>
          </a:p>
          <a:p>
            <a:r>
              <a:rPr lang="en-GB" dirty="0"/>
              <a:t>Reducing recreation demand or limiting the amount of use parks receive is a second basic strategy for managing outdoor recreation. Again, several sub-strategies are available. An overall limit may be placed on all recreational uses. This limit may be approached indirectly through regulation of lengths of stay, in this way excluding as few users as possible, or more directly through imposition of use ceilings. Alternatively, managers may focus on limiting selected types of uses, which can be demonstrated to have high impacts. Recreation uses with high environmental impacts should be limited or excluded where damage to park resources is apparent, and uses that are high in social impacts should be limited when the quality of the recreation experience declines due to congestion or user conflicts.</a:t>
            </a:r>
          </a:p>
          <a:p>
            <a:endParaRPr lang="en-GB" dirty="0"/>
          </a:p>
          <a:p>
            <a:r>
              <a:rPr lang="en-GB" dirty="0"/>
              <a:t>A third basic strategy for managing recreational use of parks and related areas treats demand and supply as fixed, at least in the short run, and focuses instead on reducing the impact of recreational use through modifying use patterns or activities. Use patterns might be altered with the idea of encouraging either more concentrated use or more dispersed use. Recreation uses may be concentrated in areas where natural resources such as soil and vegetation are relatively resistant to impacts. Recreation uses may also be concentrated on the basis of compatibility with each other; users with similar activities, values and motivations may be grouped or concentrated together. This may be done on the individual park unit level (e.g. through zoning a park) or by park system (e.g. concentrating compatible uses in selected parks).</a:t>
            </a:r>
          </a:p>
          <a:p>
            <a:endParaRPr lang="en-GB" dirty="0"/>
          </a:p>
          <a:p>
            <a:r>
              <a:rPr lang="en-GB" dirty="0"/>
              <a:t>The strategy of dispersing recreation use relies on the philosophy of distributing use so that no one area receives damaging amounts of use. Managers may focus on distributing use over either time or space. As with supply, recreation use may be dispersed over time on a seasonal, weekly, or daily basis. It’s probably more conventional to think of dispersing use over space or a wider geographical area. Again, this can be done on a park unit or park system basis. Recreation uses may also be dispersed through separation of conflicting uses. As above, this may be accomplished on a temporal basis through seasonal, weekly, or daily units of time, or on a spatial basis by park unit or park system levels.</a:t>
            </a:r>
          </a:p>
          <a:p>
            <a:endParaRPr lang="en-GB" dirty="0"/>
          </a:p>
          <a:p>
            <a:r>
              <a:rPr lang="en-GB" dirty="0"/>
              <a:t>Modification of recreation activities is a third sub-strategy under reducing the impact of use. Selected recreation activities or user groups may have to be reassigned elsewhere or eliminated from a park altogether due to excessive environmental or social impacts. An alternative is to modify the character of recreation use. In this way potentially damaging activities might not have to be eliminated, but rather altered with respect to their timing (e.g. limited to the dry season), location (e.g. restricted to areas below treeline), or practices (e.g. elimination of campfires).</a:t>
            </a:r>
          </a:p>
          <a:p>
            <a:endParaRPr lang="en-GB" dirty="0"/>
          </a:p>
          <a:p>
            <a:r>
              <a:rPr lang="en-GB" dirty="0"/>
              <a:t>The last basic strategy for managing recreational use involves enhancing the resistance of parks and/or the visitor experience. Resources may be hardened to bolster their resistance to recreational impacts. This may be done in a semi-natural fashion, through such means as planting hardier species of vegetation, or in a more artificial way, through engineering practices such as surfacing heavily used sites. An additional sub-strategy involves development of recreation facilities, such as campgrounds and trails, to serve as “lightning rods.” In this way recreational use, and its concomitant impacts, are directed away from the resource base and to these developed facilities. A third sub-strategy is to enhance the “resistance” of the recreation experience. This might be done by reducing conflicts among visitors or informing visitors of the conditions they are likely to encounter.</a:t>
            </a:r>
          </a:p>
        </p:txBody>
      </p:sp>
      <p:sp>
        <p:nvSpPr>
          <p:cNvPr id="4" name="Slide Number Placeholder 3"/>
          <p:cNvSpPr>
            <a:spLocks noGrp="1"/>
          </p:cNvSpPr>
          <p:nvPr>
            <p:ph type="sldNum" sz="quarter" idx="5"/>
          </p:nvPr>
        </p:nvSpPr>
        <p:spPr/>
        <p:txBody>
          <a:bodyPr/>
          <a:lstStyle/>
          <a:p>
            <a:fld id="{CF2908B8-5C87-4751-98BA-A4E9B6EE877D}" type="slidenum">
              <a:rPr lang="en-GB" smtClean="0"/>
              <a:t>2</a:t>
            </a:fld>
            <a:endParaRPr lang="en-GB"/>
          </a:p>
        </p:txBody>
      </p:sp>
    </p:spTree>
    <p:extLst>
      <p:ext uri="{BB962C8B-B14F-4D97-AF65-F5344CB8AC3E}">
        <p14:creationId xmlns:p14="http://schemas.microsoft.com/office/powerpoint/2010/main" val="20554426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second classification system for recreation management focuses on tactics or management practices. These are actions or tools applied by managers to accomplish the management strategies described above. Restrictions on length of stay, differential fees, and use permits, for example, are management practices that can be used to advance the strategy of limiting recreation use.</a:t>
            </a:r>
          </a:p>
          <a:p>
            <a:endParaRPr lang="en-GB" dirty="0"/>
          </a:p>
          <a:p>
            <a:r>
              <a:rPr lang="en-GB" dirty="0"/>
              <a:t>Management practices are often classified according to the directness with which they act on visitor </a:t>
            </a:r>
            <a:r>
              <a:rPr lang="en-GB" dirty="0" err="1"/>
              <a:t>behavior</a:t>
            </a:r>
            <a:r>
              <a:rPr lang="en-GB" dirty="0"/>
              <a:t> (Gilbert et al., 1972; Lime, 1977; Peterson and Lime, 1979; Chavez, 1996). As the term suggests, direct management practices act directly on visitor </a:t>
            </a:r>
            <a:r>
              <a:rPr lang="en-GB" dirty="0" err="1"/>
              <a:t>behavior</a:t>
            </a:r>
            <a:r>
              <a:rPr lang="en-GB" dirty="0"/>
              <a:t>, leaving little or no freedom of choice. Indirect management practices attempt to influence the decision factors upon which visitors base their </a:t>
            </a:r>
            <a:r>
              <a:rPr lang="en-GB" dirty="0" err="1"/>
              <a:t>behavior</a:t>
            </a:r>
            <a:r>
              <a:rPr lang="en-GB" dirty="0"/>
              <a:t>. A conceptual diagram illustrating direct and indirect recreation management practices is shown in Fig. 3.2. As an example, a direct management practice aimed at reducing campfires in a wilderness environment would be a regulation barring campfires, and enforcement of this regulation. An indirect management practice would be an education program designed to inform visitors of the undesirable ecological and aesthetic impacts of campfires, and to encourage them to carry and use portable stoves instead. A series of direct and indirect management practices is shown in Table 3.1. Direct and indirect management practices are sometimes referred to as “hard” and “soft” or “heavy-handed” and “light-handed” approaches, respectively (</a:t>
            </a:r>
            <a:r>
              <a:rPr lang="en-GB" dirty="0" err="1"/>
              <a:t>Kuo</a:t>
            </a:r>
            <a:r>
              <a:rPr lang="en-GB" dirty="0"/>
              <a:t>, 2002).</a:t>
            </a:r>
          </a:p>
        </p:txBody>
      </p:sp>
      <p:sp>
        <p:nvSpPr>
          <p:cNvPr id="4" name="Slide Number Placeholder 3"/>
          <p:cNvSpPr>
            <a:spLocks noGrp="1"/>
          </p:cNvSpPr>
          <p:nvPr>
            <p:ph type="sldNum" sz="quarter" idx="5"/>
          </p:nvPr>
        </p:nvSpPr>
        <p:spPr/>
        <p:txBody>
          <a:bodyPr/>
          <a:lstStyle/>
          <a:p>
            <a:fld id="{CF2908B8-5C87-4751-98BA-A4E9B6EE877D}" type="slidenum">
              <a:rPr lang="en-GB" smtClean="0"/>
              <a:t>3</a:t>
            </a:fld>
            <a:endParaRPr lang="en-GB"/>
          </a:p>
        </p:txBody>
      </p:sp>
    </p:spTree>
    <p:extLst>
      <p:ext uri="{BB962C8B-B14F-4D97-AF65-F5344CB8AC3E}">
        <p14:creationId xmlns:p14="http://schemas.microsoft.com/office/powerpoint/2010/main" val="32446407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relative advantages and disadvantages of direct and indirect recreation management practices have received substantial attention in the outdoor recreation literature. Generally, indirect management practices are </a:t>
            </a:r>
            <a:r>
              <a:rPr lang="en-GB" dirty="0" err="1"/>
              <a:t>favored</a:t>
            </a:r>
            <a:r>
              <a:rPr lang="en-GB" dirty="0"/>
              <a:t> when and where they are believed to be effective (Peterson and Lime, 1979; McCool and Christensen, 1996). This is particularly true for wilderness and related types of outdoor recreation opportunities (Clark and </a:t>
            </a:r>
            <a:r>
              <a:rPr lang="en-GB" dirty="0" err="1"/>
              <a:t>Stankey</a:t>
            </a:r>
            <a:r>
              <a:rPr lang="en-GB" dirty="0"/>
              <a:t>, 1979; Lucas, 1982; </a:t>
            </a:r>
            <a:r>
              <a:rPr lang="en-GB" dirty="0" err="1"/>
              <a:t>Hendee</a:t>
            </a:r>
            <a:r>
              <a:rPr lang="en-GB" dirty="0"/>
              <a:t> et al., 1990). Indirect management practices are </a:t>
            </a:r>
            <a:r>
              <a:rPr lang="en-GB" dirty="0" err="1"/>
              <a:t>favored</a:t>
            </a:r>
            <a:r>
              <a:rPr lang="en-GB" dirty="0"/>
              <a:t> for several reasons (McCool and Christensen, 1996):</a:t>
            </a:r>
          </a:p>
          <a:p>
            <a:endParaRPr lang="en-GB" dirty="0"/>
          </a:p>
          <a:p>
            <a:r>
              <a:rPr lang="en-GB" dirty="0"/>
              <a:t>1.  Legislation and management agency policies applied to wilderness and related areas often emphasize provision of recreation opportunities that are “unconfined” and that allow visitors freedom of choice. Thus, direct regulation of visitor </a:t>
            </a:r>
            <a:r>
              <a:rPr lang="en-GB" dirty="0" err="1"/>
              <a:t>behavior</a:t>
            </a:r>
            <a:r>
              <a:rPr lang="en-GB" dirty="0"/>
              <a:t> may be inconsistent with such management objectives.</a:t>
            </a:r>
          </a:p>
          <a:p>
            <a:endParaRPr lang="en-GB" dirty="0"/>
          </a:p>
          <a:p>
            <a:r>
              <a:rPr lang="en-GB" dirty="0"/>
              <a:t>2.  Recreation is a form of leisure activity connoting freedom of choice in thought and actions. Regulations designed to control visitor </a:t>
            </a:r>
            <a:r>
              <a:rPr lang="en-GB" dirty="0" err="1"/>
              <a:t>behavior</a:t>
            </a:r>
            <a:r>
              <a:rPr lang="en-GB" dirty="0"/>
              <a:t> can be seen as antithetical to the very nature of recreation. Especially in the context of wilderness and related areas, recreation and visitor regulation have been described as “inherently contradictory” (Lucas, 1982).</a:t>
            </a:r>
          </a:p>
          <a:p>
            <a:endParaRPr lang="en-GB" dirty="0"/>
          </a:p>
          <a:p>
            <a:r>
              <a:rPr lang="en-GB" dirty="0"/>
              <a:t>3.  Many studies indicate that, given the choice, visitors prefer indirect over direct management practices (Lucas, 1983).</a:t>
            </a:r>
          </a:p>
          <a:p>
            <a:endParaRPr lang="en-GB" dirty="0"/>
          </a:p>
          <a:p>
            <a:r>
              <a:rPr lang="en-GB" dirty="0"/>
              <a:t>4.  Indirect management practices may be more efficient because they do not entail the costs associated with enforcement of rules and regulations.</a:t>
            </a:r>
          </a:p>
          <a:p>
            <a:endParaRPr lang="en-GB" dirty="0"/>
          </a:p>
          <a:p>
            <a:r>
              <a:rPr lang="en-GB" dirty="0"/>
              <a:t>Emphasis on indirect management practices, however, has not been uniformly endorsed (McAvoy and Dustin, 1983a,b; Cole, 1993; </a:t>
            </a:r>
            <a:r>
              <a:rPr lang="en-GB" dirty="0" err="1"/>
              <a:t>Shindler</a:t>
            </a:r>
            <a:r>
              <a:rPr lang="en-GB" dirty="0"/>
              <a:t> and Shelby, 1993). It has been argued that indirect practices may be ineffective. There are likely to be some visitors, for example, who will ignore indirect management efforts, and the actions of a few may hamper attainment of management objectives. It has been argued, in fact, that a direct, regulatory approach to management can ultimately lead to more freedom rather than less (Dustin and McAvoy, 1984). When all visitors are required to conform to mutually agreed-upon </a:t>
            </a:r>
            <a:r>
              <a:rPr lang="en-GB" dirty="0" err="1"/>
              <a:t>behavior</a:t>
            </a:r>
            <a:r>
              <a:rPr lang="en-GB" dirty="0"/>
              <a:t>, management objectives are more likely to be attained and a diversity of recreation opportunities preserved. There is empirical evidence to suggest that, under certain circumstances, direct management practices can enhance the quality of the recreation experience (Frost and McCool, 1988; </a:t>
            </a:r>
            <a:r>
              <a:rPr lang="en-GB" dirty="0" err="1"/>
              <a:t>Swearington</a:t>
            </a:r>
            <a:r>
              <a:rPr lang="en-GB" dirty="0"/>
              <a:t> and Johnson, 1995). Moreover, research suggests that visitors are surprisingly supportive of direct management practices when they are needed to control the impacts of recreation use (Anderson and </a:t>
            </a:r>
            <a:r>
              <a:rPr lang="en-GB" dirty="0" err="1"/>
              <a:t>Manfredo</a:t>
            </a:r>
            <a:r>
              <a:rPr lang="en-GB" dirty="0"/>
              <a:t>, 1986; </a:t>
            </a:r>
            <a:r>
              <a:rPr lang="en-GB" dirty="0" err="1"/>
              <a:t>Shindler</a:t>
            </a:r>
            <a:r>
              <a:rPr lang="en-GB" dirty="0"/>
              <a:t> and Shelby, 1993).</a:t>
            </a:r>
          </a:p>
          <a:p>
            <a:endParaRPr lang="en-GB" dirty="0"/>
          </a:p>
          <a:p>
            <a:r>
              <a:rPr lang="en-GB" dirty="0"/>
              <a:t>An analysis of management problems caused by visitors suggests that both direct and indirect management practices can be applicable depending upon the context (</a:t>
            </a:r>
            <a:r>
              <a:rPr lang="en-GB" dirty="0" err="1"/>
              <a:t>Gramann</a:t>
            </a:r>
            <a:r>
              <a:rPr lang="en-GB" dirty="0"/>
              <a:t> and Vander Stoep, 1987; Alder, 1996). There are several basic reasons why visitors may not conform to desired standards of </a:t>
            </a:r>
            <a:r>
              <a:rPr lang="en-GB" dirty="0" err="1"/>
              <a:t>behavior</a:t>
            </a:r>
            <a:r>
              <a:rPr lang="en-GB" dirty="0"/>
              <a:t>, ranging from lack of knowledge about appropriate </a:t>
            </a:r>
            <a:r>
              <a:rPr lang="en-GB" dirty="0" err="1"/>
              <a:t>behavior</a:t>
            </a:r>
            <a:r>
              <a:rPr lang="en-GB" dirty="0"/>
              <a:t> to wilful rule violations. Indirect management practices, such as information and education programs, seem most appropriate in the case of the former, while direct management practices, such as enforcement of rules and regulations, may be needed in the case of the latter.</a:t>
            </a:r>
          </a:p>
        </p:txBody>
      </p:sp>
      <p:sp>
        <p:nvSpPr>
          <p:cNvPr id="4" name="Slide Number Placeholder 3"/>
          <p:cNvSpPr>
            <a:spLocks noGrp="1"/>
          </p:cNvSpPr>
          <p:nvPr>
            <p:ph type="sldNum" sz="quarter" idx="5"/>
          </p:nvPr>
        </p:nvSpPr>
        <p:spPr/>
        <p:txBody>
          <a:bodyPr/>
          <a:lstStyle/>
          <a:p>
            <a:fld id="{CF2908B8-5C87-4751-98BA-A4E9B6EE877D}" type="slidenum">
              <a:rPr lang="en-GB" smtClean="0"/>
              <a:t>4</a:t>
            </a:fld>
            <a:endParaRPr lang="en-GB"/>
          </a:p>
        </p:txBody>
      </p:sp>
    </p:spTree>
    <p:extLst>
      <p:ext uri="{BB962C8B-B14F-4D97-AF65-F5344CB8AC3E}">
        <p14:creationId xmlns:p14="http://schemas.microsoft.com/office/powerpoint/2010/main" val="20811613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has been suggested that there is really a continuum of management practices ranging from indirect to direct (Hendricks et al., 1993; McCool and Christensen, 1996). For example, an educational program on the ecological and aesthetic impacts of campfires would be found toward the indirect end of such a continuum. A regulation requiring campers to use portable stoves instead of campfires would be a more direct management practice; and aggressive enforcement of this regulation with uniformed rangers would clearly be a very direct management practice. This suggests that management practices might also be viewed as ranging along two dimensions, as illustrated in Fig. 3.3 (McCool and Christensen, 1996).</a:t>
            </a:r>
          </a:p>
          <a:p>
            <a:endParaRPr lang="en-GB" dirty="0"/>
          </a:p>
          <a:p>
            <a:r>
              <a:rPr lang="en-GB" dirty="0"/>
              <a:t>Not only can management practices be direct or indirect, they can also be implemented in an obtrusive or unobtrusive manner. It has also been suggested that direct and indirect management practices are not mutually exclusive and that, in fact, they can often complement each other (Alder, 1996; Cole et al., 1997a). For example, a regulation banning campfires (a direct management practice) should be implemented in conjunction with an educational program explaining the need for such a regulation (an indirect management practice).</a:t>
            </a:r>
          </a:p>
        </p:txBody>
      </p:sp>
      <p:sp>
        <p:nvSpPr>
          <p:cNvPr id="4" name="Slide Number Placeholder 3"/>
          <p:cNvSpPr>
            <a:spLocks noGrp="1"/>
          </p:cNvSpPr>
          <p:nvPr>
            <p:ph type="sldNum" sz="quarter" idx="5"/>
          </p:nvPr>
        </p:nvSpPr>
        <p:spPr/>
        <p:txBody>
          <a:bodyPr/>
          <a:lstStyle/>
          <a:p>
            <a:fld id="{CF2908B8-5C87-4751-98BA-A4E9B6EE877D}" type="slidenum">
              <a:rPr lang="en-GB" smtClean="0"/>
              <a:t>5</a:t>
            </a:fld>
            <a:endParaRPr lang="en-GB"/>
          </a:p>
        </p:txBody>
      </p:sp>
    </p:spTree>
    <p:extLst>
      <p:ext uri="{BB962C8B-B14F-4D97-AF65-F5344CB8AC3E}">
        <p14:creationId xmlns:p14="http://schemas.microsoft.com/office/powerpoint/2010/main" val="22253944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Substantial research and management attention has focused on information and education programs as a recreation management practice, one that is generally seen as an indirect, soft, and light-handed approach. Information and education programs are designed to persuade visitors to adopt </a:t>
            </a:r>
            <a:r>
              <a:rPr lang="en-GB" dirty="0" err="1"/>
              <a:t>behaviors</a:t>
            </a:r>
            <a:r>
              <a:rPr lang="en-GB" dirty="0"/>
              <a:t> that are compatible with recreation management objectives, usually to reduce the ecological and experiential impacts of outdoor recreation. Research suggests that this approach tends to be viewed very </a:t>
            </a:r>
            <a:r>
              <a:rPr lang="en-GB" dirty="0" err="1"/>
              <a:t>favorably</a:t>
            </a:r>
            <a:r>
              <a:rPr lang="en-GB" dirty="0"/>
              <a:t> by recreation visitors (Roggenbuck and Ham, 1986; </a:t>
            </a:r>
            <a:r>
              <a:rPr lang="en-GB" dirty="0" err="1"/>
              <a:t>Stankey</a:t>
            </a:r>
            <a:r>
              <a:rPr lang="en-GB" dirty="0"/>
              <a:t> and Schreyer, 1987; McCool and Lime, 1989; Roggenbuck, 1992; Vander Stoep and Roggenbuck, 1996). Several coordinated national and international information and education programs have been developed in the field of parks and outdoor recreation, including Leave No Trace (LNT) and Global Code of Ethics for Tourism (World Tourism Organization, 2006; Marion and Reid, 2007; Leave No Trace, 2012). The potential effectiveness of these types of programs has been demonstrated in several studies (Dowell and McCool, 1986; Jones and McAvoy, 1988; Cole et al., 1997b; Confer et al., 2000; </a:t>
            </a:r>
            <a:r>
              <a:rPr lang="en-GB" dirty="0" err="1"/>
              <a:t>Lawhon</a:t>
            </a:r>
            <a:r>
              <a:rPr lang="en-GB" dirty="0"/>
              <a:t> et al., 2013; Taff et al., 2014a), and this is discussed more fully in Chapter 4.</a:t>
            </a:r>
          </a:p>
          <a:p>
            <a:endParaRPr lang="en-GB" dirty="0"/>
          </a:p>
          <a:p>
            <a:r>
              <a:rPr lang="en-GB" dirty="0"/>
              <a:t>A conceptual application of information and education to recreation management problems is illustrated in Table 3.2. This classifies problem </a:t>
            </a:r>
            <a:r>
              <a:rPr lang="en-GB" dirty="0" err="1"/>
              <a:t>behaviors</a:t>
            </a:r>
            <a:r>
              <a:rPr lang="en-GB" dirty="0"/>
              <a:t> in outdoor recreation into five basic types and suggests the potential effectiveness of information and education on each. At the two ends of the spectrum, problem </a:t>
            </a:r>
            <a:r>
              <a:rPr lang="en-GB" dirty="0" err="1"/>
              <a:t>behaviors</a:t>
            </a:r>
            <a:r>
              <a:rPr lang="en-GB" dirty="0"/>
              <a:t> can be seen as either deliberately illegal (e.g. theft of cultural artifacts; a small number of visitors may steal artifacts even though they know it is illegal) or unavoidable (e.g. disposal of human waste—production of human waste is unavoidable). In both these instances, information and education may have little or no effectiveness. However, the other three types of problem </a:t>
            </a:r>
            <a:r>
              <a:rPr lang="en-GB" dirty="0" err="1"/>
              <a:t>behaviors</a:t>
            </a:r>
            <a:r>
              <a:rPr lang="en-GB" dirty="0"/>
              <a:t>—careless actions (e.g. littering), unskilled actions (e.g. selecting an inappropriate campsite), and uninformed actions (e.g. using dead snags for firewood)—may be considerably more amenable to information and education programs.</a:t>
            </a:r>
          </a:p>
          <a:p>
            <a:endParaRPr lang="en-GB" dirty="0"/>
          </a:p>
          <a:p>
            <a:r>
              <a:rPr lang="en-GB" dirty="0"/>
              <a:t>Table 3.2 Application of information and education to recreation management problems. (Adapted from </a:t>
            </a:r>
            <a:r>
              <a:rPr lang="en-GB" dirty="0" err="1"/>
              <a:t>Hendee</a:t>
            </a:r>
            <a:r>
              <a:rPr lang="en-GB" dirty="0"/>
              <a:t> et al., 1990; Roggenbuck, 1992; and Vander Stoep and Roggenbuck, 1996.)</a:t>
            </a:r>
          </a:p>
        </p:txBody>
      </p:sp>
      <p:sp>
        <p:nvSpPr>
          <p:cNvPr id="4" name="Slide Number Placeholder 3"/>
          <p:cNvSpPr>
            <a:spLocks noGrp="1"/>
          </p:cNvSpPr>
          <p:nvPr>
            <p:ph type="sldNum" sz="quarter" idx="5"/>
          </p:nvPr>
        </p:nvSpPr>
        <p:spPr/>
        <p:txBody>
          <a:bodyPr/>
          <a:lstStyle/>
          <a:p>
            <a:fld id="{CF2908B8-5C87-4751-98BA-A4E9B6EE877D}" type="slidenum">
              <a:rPr lang="en-GB" smtClean="0"/>
              <a:t>6</a:t>
            </a:fld>
            <a:endParaRPr lang="en-GB"/>
          </a:p>
        </p:txBody>
      </p:sp>
    </p:spTree>
    <p:extLst>
      <p:ext uri="{BB962C8B-B14F-4D97-AF65-F5344CB8AC3E}">
        <p14:creationId xmlns:p14="http://schemas.microsoft.com/office/powerpoint/2010/main" val="40860915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second conceptual approach to the application of information and education is based on theories of moral development and is illustrated in Table 3.3 (Christensen and Dustin, 1989). This approach builds on two prominent theories of moral development (Kohlberg, 1976; Gilligan, 1982). Both theories suggest that people tend to evolve through a series of stages of moral development ranging from those that are very </a:t>
            </a:r>
            <a:r>
              <a:rPr lang="en-GB" dirty="0" err="1"/>
              <a:t>self-centered</a:t>
            </a:r>
            <a:r>
              <a:rPr lang="en-GB" dirty="0"/>
              <a:t> to those that are highly altruistic and are based on principles of justice, fairness, and self-respect. Individual visitors to parks and recreation areas may be found at any of these stages. Management implications of this conceptual approach suggest that information and education programs should be designed to reach visitors at each stage of moral development by tailoring messages accordingly. For example, to reach visitors at lower levels of moral development, managers might emphasize extrinsic rewards and punishments for selected types of </a:t>
            </a:r>
            <a:r>
              <a:rPr lang="en-GB" dirty="0" err="1"/>
              <a:t>behavior</a:t>
            </a:r>
            <a:r>
              <a:rPr lang="en-GB" dirty="0"/>
              <a:t>, while communicating with visitors at higher levels of moral development might be more effective by means of emphasizing the rationale for selected </a:t>
            </a:r>
            <a:r>
              <a:rPr lang="en-GB" dirty="0" err="1"/>
              <a:t>behaviors</a:t>
            </a:r>
            <a:r>
              <a:rPr lang="en-GB" dirty="0"/>
              <a:t> and appealing to one’s sense of altruism, justice, and fairness.</a:t>
            </a:r>
          </a:p>
        </p:txBody>
      </p:sp>
      <p:sp>
        <p:nvSpPr>
          <p:cNvPr id="4" name="Slide Number Placeholder 3"/>
          <p:cNvSpPr>
            <a:spLocks noGrp="1"/>
          </p:cNvSpPr>
          <p:nvPr>
            <p:ph type="sldNum" sz="quarter" idx="5"/>
          </p:nvPr>
        </p:nvSpPr>
        <p:spPr/>
        <p:txBody>
          <a:bodyPr/>
          <a:lstStyle/>
          <a:p>
            <a:fld id="{CF2908B8-5C87-4751-98BA-A4E9B6EE877D}" type="slidenum">
              <a:rPr lang="en-GB" smtClean="0"/>
              <a:t>7</a:t>
            </a:fld>
            <a:endParaRPr lang="en-GB"/>
          </a:p>
        </p:txBody>
      </p:sp>
    </p:spTree>
    <p:extLst>
      <p:ext uri="{BB962C8B-B14F-4D97-AF65-F5344CB8AC3E}">
        <p14:creationId xmlns:p14="http://schemas.microsoft.com/office/powerpoint/2010/main" val="31475789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Communication Theory</a:t>
            </a:r>
          </a:p>
          <a:p>
            <a:r>
              <a:rPr lang="en-GB" dirty="0"/>
              <a:t>Application of communication theory to outdoor recreation suggests that the potential effectiveness of information and education is dependent upon a number of variables associated with visitors and the content and delivery of messages (Roggenbuck and Ham, 1986; </a:t>
            </a:r>
            <a:r>
              <a:rPr lang="en-GB" dirty="0" err="1"/>
              <a:t>Stankey</a:t>
            </a:r>
            <a:r>
              <a:rPr lang="en-GB" dirty="0"/>
              <a:t> and Schreyer, 1987; </a:t>
            </a:r>
            <a:r>
              <a:rPr lang="en-GB" dirty="0" err="1"/>
              <a:t>Manfredo</a:t>
            </a:r>
            <a:r>
              <a:rPr lang="en-GB" dirty="0"/>
              <a:t>, 1989; </a:t>
            </a:r>
            <a:r>
              <a:rPr lang="en-GB" dirty="0" err="1"/>
              <a:t>Manfredo</a:t>
            </a:r>
            <a:r>
              <a:rPr lang="en-GB" dirty="0"/>
              <a:t> and Bright, 1991; </a:t>
            </a:r>
            <a:r>
              <a:rPr lang="en-GB" dirty="0" err="1"/>
              <a:t>Manfredo</a:t>
            </a:r>
            <a:r>
              <a:rPr lang="en-GB" dirty="0"/>
              <a:t> et al., 1992; Roggenbuck, 1992; Bright et al., 1993; Bright and </a:t>
            </a:r>
            <a:r>
              <a:rPr lang="en-GB" dirty="0" err="1"/>
              <a:t>Manfredo</a:t>
            </a:r>
            <a:r>
              <a:rPr lang="en-GB" dirty="0"/>
              <a:t>, 1995; </a:t>
            </a:r>
            <a:r>
              <a:rPr lang="en-GB" dirty="0" err="1"/>
              <a:t>Basman</a:t>
            </a:r>
            <a:r>
              <a:rPr lang="en-GB" dirty="0"/>
              <a:t> et al., 1996; Vander Stoep and Roggenbuck, 1996). For example, visitor </a:t>
            </a:r>
            <a:r>
              <a:rPr lang="en-GB" dirty="0" err="1"/>
              <a:t>behavior</a:t>
            </a:r>
            <a:r>
              <a:rPr lang="en-GB" dirty="0"/>
              <a:t> is at least partially driven by attitudes, beliefs, and normative standards. Information and education programs aimed at connecting with or modifying relevant attitudes, beliefs, or norms may be successful in guiding or changing visitor </a:t>
            </a:r>
            <a:r>
              <a:rPr lang="en-GB" dirty="0" err="1"/>
              <a:t>behavior</a:t>
            </a:r>
            <a:r>
              <a:rPr lang="en-GB" dirty="0"/>
              <a:t>. Moreover, the substance of messages and the media by which they are delivered may also influence the effectiveness of information and education programs.</a:t>
            </a:r>
          </a:p>
          <a:p>
            <a:endParaRPr lang="en-GB" dirty="0"/>
          </a:p>
          <a:p>
            <a:r>
              <a:rPr lang="en-GB" dirty="0"/>
              <a:t>From a theoretical standpoint, information and education can be seen to operate through three basic models (Roggenbuck et al., 1992). The simplest and most direct theoretical model is applied </a:t>
            </a:r>
            <a:r>
              <a:rPr lang="en-GB" dirty="0" err="1"/>
              <a:t>behavior</a:t>
            </a:r>
            <a:r>
              <a:rPr lang="en-GB" dirty="0"/>
              <a:t> analysis. This approach to management focuses directly on visitor </a:t>
            </a:r>
            <a:r>
              <a:rPr lang="en-GB" dirty="0" err="1"/>
              <a:t>behavior</a:t>
            </a:r>
            <a:r>
              <a:rPr lang="en-GB" dirty="0"/>
              <a:t> rather than antecedent variables such as attitudes, beliefs, and norms. For example, visitors can be informed of rewards or punishments that will be administered dependent upon their </a:t>
            </a:r>
            <a:r>
              <a:rPr lang="en-GB" dirty="0" err="1"/>
              <a:t>behavior</a:t>
            </a:r>
            <a:r>
              <a:rPr lang="en-GB" dirty="0"/>
              <a:t>. Since this model does not address underlying </a:t>
            </a:r>
            <a:r>
              <a:rPr lang="en-GB" dirty="0" err="1"/>
              <a:t>behavioral</a:t>
            </a:r>
            <a:r>
              <a:rPr lang="en-GB" dirty="0"/>
              <a:t> variables, its effectiveness may be short term and dependent upon continued management action.</a:t>
            </a:r>
          </a:p>
          <a:p>
            <a:endParaRPr lang="en-GB" dirty="0"/>
          </a:p>
          <a:p>
            <a:r>
              <a:rPr lang="en-GB" dirty="0"/>
              <a:t>A second theoretical model is the central route to persuasion. In this model, relevant beliefs of visitors are modified through delivery of substantive messages. New or modified beliefs then lead to desired changes in </a:t>
            </a:r>
            <a:r>
              <a:rPr lang="en-GB" dirty="0" err="1"/>
              <a:t>behavior</a:t>
            </a:r>
            <a:r>
              <a:rPr lang="en-GB" dirty="0"/>
              <a:t>. While this is a less direct and more complex model, it may result in more lasting </a:t>
            </a:r>
            <a:r>
              <a:rPr lang="en-GB" dirty="0" err="1"/>
              <a:t>behavioral</a:t>
            </a:r>
            <a:r>
              <a:rPr lang="en-GB" dirty="0"/>
              <a:t> modification.</a:t>
            </a:r>
          </a:p>
          <a:p>
            <a:endParaRPr lang="en-GB" dirty="0"/>
          </a:p>
          <a:p>
            <a:r>
              <a:rPr lang="en-GB" dirty="0"/>
              <a:t>A third theoretical model of information and education is the peripheral route to persuasion. This model emphasizes non-substantive elements of information and education messages, such as message source and medium. For example, messages from sources considered by visitors to be authoritative or powerful may influence </a:t>
            </a:r>
            <a:r>
              <a:rPr lang="en-GB" dirty="0" err="1"/>
              <a:t>behavior</a:t>
            </a:r>
            <a:r>
              <a:rPr lang="en-GB" dirty="0"/>
              <a:t> while other messages may be ignored. This model may be especially useful in situations where it is difficult to attract and maintain the attention of visitors, such as at visitor </a:t>
            </a:r>
            <a:r>
              <a:rPr lang="en-GB" dirty="0" err="1"/>
              <a:t>centers</a:t>
            </a:r>
            <a:r>
              <a:rPr lang="en-GB" dirty="0"/>
              <a:t>, entrance stations, and bulletin boards, all of which may offer multiple and competing information and education messages. However, like applied </a:t>
            </a:r>
            <a:r>
              <a:rPr lang="en-GB" dirty="0" err="1"/>
              <a:t>behavior</a:t>
            </a:r>
            <a:r>
              <a:rPr lang="en-GB" dirty="0"/>
              <a:t> analysis, the peripheral route to persuasion may not influence antecedent conditions of </a:t>
            </a:r>
            <a:r>
              <a:rPr lang="en-GB" dirty="0" err="1"/>
              <a:t>behavior</a:t>
            </a:r>
            <a:r>
              <a:rPr lang="en-GB" dirty="0"/>
              <a:t> and, therefore, may not have lasting effects.</a:t>
            </a:r>
          </a:p>
          <a:p>
            <a:endParaRPr lang="en-GB" dirty="0"/>
          </a:p>
          <a:p>
            <a:r>
              <a:rPr lang="en-GB" b="1" dirty="0"/>
              <a:t>Conclusion</a:t>
            </a:r>
          </a:p>
          <a:p>
            <a:r>
              <a:rPr lang="en-GB" dirty="0"/>
              <a:t>It can be useful to think about managing outdoor recreation in terms of strategies and tactics/practices. There are four basic strategies for managing outdoor recreation and many management practices that can be used to implement these strategic approaches. Classification of management practices might be based on many factors or concepts. The approaches described above simply illustrate the array of alternatives available for outdoor recreation management. For any given problem, there are likely at least several potential solutions. Explicit consideration should be given to this variety of approaches rather than relying on those that are familiar or administratively expedient. For the purposes of this book, we classify management strategies into four basic categories: increasing the supply of recreation opportunities, limiting use, reducing the impact of use, and increasing the resistance or durability of resources and the visitor experience. And we classify management practices into six basic categories: information/education; use rationing and allocation; rules/regulations; law enforcement; zoning; and site design/facility development/maintenance.</a:t>
            </a:r>
          </a:p>
        </p:txBody>
      </p:sp>
      <p:sp>
        <p:nvSpPr>
          <p:cNvPr id="4" name="Slide Number Placeholder 3"/>
          <p:cNvSpPr>
            <a:spLocks noGrp="1"/>
          </p:cNvSpPr>
          <p:nvPr>
            <p:ph type="sldNum" sz="quarter" idx="5"/>
          </p:nvPr>
        </p:nvSpPr>
        <p:spPr/>
        <p:txBody>
          <a:bodyPr/>
          <a:lstStyle/>
          <a:p>
            <a:fld id="{CF2908B8-5C87-4751-98BA-A4E9B6EE877D}" type="slidenum">
              <a:rPr lang="en-GB" smtClean="0"/>
              <a:t>8</a:t>
            </a:fld>
            <a:endParaRPr lang="en-GB"/>
          </a:p>
        </p:txBody>
      </p:sp>
    </p:spTree>
    <p:extLst>
      <p:ext uri="{BB962C8B-B14F-4D97-AF65-F5344CB8AC3E}">
        <p14:creationId xmlns:p14="http://schemas.microsoft.com/office/powerpoint/2010/main" val="14368505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B8D15-AB4D-4DF9-908E-9CD097D3971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34E9541-7DFC-427E-A73B-D247798B678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7F6D2E-A764-4D08-81C7-509B1EA3F7EA}"/>
              </a:ext>
            </a:extLst>
          </p:cNvPr>
          <p:cNvSpPr>
            <a:spLocks noGrp="1"/>
          </p:cNvSpPr>
          <p:nvPr>
            <p:ph type="dt" sz="half" idx="10"/>
          </p:nvPr>
        </p:nvSpPr>
        <p:spPr/>
        <p:txBody>
          <a:bodyPr/>
          <a:lstStyle/>
          <a:p>
            <a:fld id="{F87562B9-B058-4397-817E-7DE867006B7D}" type="datetimeFigureOut">
              <a:rPr lang="en-GB" smtClean="0"/>
              <a:t>10/06/2022</a:t>
            </a:fld>
            <a:endParaRPr lang="en-GB"/>
          </a:p>
        </p:txBody>
      </p:sp>
      <p:sp>
        <p:nvSpPr>
          <p:cNvPr id="5" name="Footer Placeholder 4">
            <a:extLst>
              <a:ext uri="{FF2B5EF4-FFF2-40B4-BE49-F238E27FC236}">
                <a16:creationId xmlns:a16="http://schemas.microsoft.com/office/drawing/2014/main" id="{14CAE1E5-B115-42EA-A578-C39F578CBF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60E620-CEE8-4987-809E-FC0AB20E5054}"/>
              </a:ext>
            </a:extLst>
          </p:cNvPr>
          <p:cNvSpPr>
            <a:spLocks noGrp="1"/>
          </p:cNvSpPr>
          <p:nvPr>
            <p:ph type="sldNum" sz="quarter" idx="12"/>
          </p:nvPr>
        </p:nvSpPr>
        <p:spPr/>
        <p:txBody>
          <a:bodyPr/>
          <a:lstStyle/>
          <a:p>
            <a:fld id="{528342E9-66B9-44F9-8EAC-420EF44094F4}" type="slidenum">
              <a:rPr lang="en-GB" smtClean="0"/>
              <a:t>‹#›</a:t>
            </a:fld>
            <a:endParaRPr lang="en-GB"/>
          </a:p>
        </p:txBody>
      </p:sp>
    </p:spTree>
    <p:extLst>
      <p:ext uri="{BB962C8B-B14F-4D97-AF65-F5344CB8AC3E}">
        <p14:creationId xmlns:p14="http://schemas.microsoft.com/office/powerpoint/2010/main" val="11863328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DBB5F-AB52-4B82-8991-061156EE768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4E6037C-77F6-4A0E-BB67-46DD7FB4B7D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4F9110-9646-42E0-B16E-5BF7B813A935}"/>
              </a:ext>
            </a:extLst>
          </p:cNvPr>
          <p:cNvSpPr>
            <a:spLocks noGrp="1"/>
          </p:cNvSpPr>
          <p:nvPr>
            <p:ph type="dt" sz="half" idx="10"/>
          </p:nvPr>
        </p:nvSpPr>
        <p:spPr/>
        <p:txBody>
          <a:bodyPr/>
          <a:lstStyle/>
          <a:p>
            <a:fld id="{F87562B9-B058-4397-817E-7DE867006B7D}" type="datetimeFigureOut">
              <a:rPr lang="en-GB" smtClean="0"/>
              <a:t>10/06/2022</a:t>
            </a:fld>
            <a:endParaRPr lang="en-GB"/>
          </a:p>
        </p:txBody>
      </p:sp>
      <p:sp>
        <p:nvSpPr>
          <p:cNvPr id="5" name="Footer Placeholder 4">
            <a:extLst>
              <a:ext uri="{FF2B5EF4-FFF2-40B4-BE49-F238E27FC236}">
                <a16:creationId xmlns:a16="http://schemas.microsoft.com/office/drawing/2014/main" id="{BD77225D-610F-4640-898B-B87B190B22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6373DB-F8E1-41CA-9137-F63CCCB2688D}"/>
              </a:ext>
            </a:extLst>
          </p:cNvPr>
          <p:cNvSpPr>
            <a:spLocks noGrp="1"/>
          </p:cNvSpPr>
          <p:nvPr>
            <p:ph type="sldNum" sz="quarter" idx="12"/>
          </p:nvPr>
        </p:nvSpPr>
        <p:spPr/>
        <p:txBody>
          <a:bodyPr/>
          <a:lstStyle/>
          <a:p>
            <a:fld id="{528342E9-66B9-44F9-8EAC-420EF44094F4}" type="slidenum">
              <a:rPr lang="en-GB" smtClean="0"/>
              <a:t>‹#›</a:t>
            </a:fld>
            <a:endParaRPr lang="en-GB"/>
          </a:p>
        </p:txBody>
      </p:sp>
    </p:spTree>
    <p:extLst>
      <p:ext uri="{BB962C8B-B14F-4D97-AF65-F5344CB8AC3E}">
        <p14:creationId xmlns:p14="http://schemas.microsoft.com/office/powerpoint/2010/main" val="25279960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0EA3F-3BBB-417E-8231-ACDE5E203C8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3A21684-C4F5-4B7B-BA4A-F76B6CE3B63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B44AF98-9410-4810-BDF4-BF3F822A73CC}"/>
              </a:ext>
            </a:extLst>
          </p:cNvPr>
          <p:cNvSpPr>
            <a:spLocks noGrp="1"/>
          </p:cNvSpPr>
          <p:nvPr>
            <p:ph type="dt" sz="half" idx="10"/>
          </p:nvPr>
        </p:nvSpPr>
        <p:spPr/>
        <p:txBody>
          <a:bodyPr/>
          <a:lstStyle/>
          <a:p>
            <a:fld id="{F87562B9-B058-4397-817E-7DE867006B7D}" type="datetimeFigureOut">
              <a:rPr lang="en-GB" smtClean="0"/>
              <a:t>10/06/2022</a:t>
            </a:fld>
            <a:endParaRPr lang="en-GB"/>
          </a:p>
        </p:txBody>
      </p:sp>
      <p:sp>
        <p:nvSpPr>
          <p:cNvPr id="5" name="Footer Placeholder 4">
            <a:extLst>
              <a:ext uri="{FF2B5EF4-FFF2-40B4-BE49-F238E27FC236}">
                <a16:creationId xmlns:a16="http://schemas.microsoft.com/office/drawing/2014/main" id="{0296BAB9-1C1D-4F0F-9C4C-58A2D17037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08C8B3-A325-49B7-B1BA-CBE002D33850}"/>
              </a:ext>
            </a:extLst>
          </p:cNvPr>
          <p:cNvSpPr>
            <a:spLocks noGrp="1"/>
          </p:cNvSpPr>
          <p:nvPr>
            <p:ph type="sldNum" sz="quarter" idx="12"/>
          </p:nvPr>
        </p:nvSpPr>
        <p:spPr/>
        <p:txBody>
          <a:bodyPr/>
          <a:lstStyle/>
          <a:p>
            <a:fld id="{528342E9-66B9-44F9-8EAC-420EF44094F4}" type="slidenum">
              <a:rPr lang="en-GB" smtClean="0"/>
              <a:t>‹#›</a:t>
            </a:fld>
            <a:endParaRPr lang="en-GB"/>
          </a:p>
        </p:txBody>
      </p:sp>
    </p:spTree>
    <p:extLst>
      <p:ext uri="{BB962C8B-B14F-4D97-AF65-F5344CB8AC3E}">
        <p14:creationId xmlns:p14="http://schemas.microsoft.com/office/powerpoint/2010/main" val="26759557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A41CF-0DCE-4941-BD63-23F5FA8965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FCBF8F4-6C44-48E7-90B1-9B219198340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474C973-14CE-4955-8535-042BDC5CDF8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B88A5B5-EFB3-420E-8AB1-D8B7CC6CC3A0}"/>
              </a:ext>
            </a:extLst>
          </p:cNvPr>
          <p:cNvSpPr>
            <a:spLocks noGrp="1"/>
          </p:cNvSpPr>
          <p:nvPr>
            <p:ph type="dt" sz="half" idx="10"/>
          </p:nvPr>
        </p:nvSpPr>
        <p:spPr/>
        <p:txBody>
          <a:bodyPr/>
          <a:lstStyle/>
          <a:p>
            <a:fld id="{F87562B9-B058-4397-817E-7DE867006B7D}" type="datetimeFigureOut">
              <a:rPr lang="en-GB" smtClean="0"/>
              <a:t>10/06/2022</a:t>
            </a:fld>
            <a:endParaRPr lang="en-GB"/>
          </a:p>
        </p:txBody>
      </p:sp>
      <p:sp>
        <p:nvSpPr>
          <p:cNvPr id="6" name="Footer Placeholder 5">
            <a:extLst>
              <a:ext uri="{FF2B5EF4-FFF2-40B4-BE49-F238E27FC236}">
                <a16:creationId xmlns:a16="http://schemas.microsoft.com/office/drawing/2014/main" id="{808E688D-802D-4DB5-8E78-EE7F6B2CAB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F8B20C-1A98-4F9C-B083-440EDD47278E}"/>
              </a:ext>
            </a:extLst>
          </p:cNvPr>
          <p:cNvSpPr>
            <a:spLocks noGrp="1"/>
          </p:cNvSpPr>
          <p:nvPr>
            <p:ph type="sldNum" sz="quarter" idx="12"/>
          </p:nvPr>
        </p:nvSpPr>
        <p:spPr/>
        <p:txBody>
          <a:bodyPr/>
          <a:lstStyle/>
          <a:p>
            <a:fld id="{528342E9-66B9-44F9-8EAC-420EF44094F4}" type="slidenum">
              <a:rPr lang="en-GB" smtClean="0"/>
              <a:t>‹#›</a:t>
            </a:fld>
            <a:endParaRPr lang="en-GB"/>
          </a:p>
        </p:txBody>
      </p:sp>
    </p:spTree>
    <p:extLst>
      <p:ext uri="{BB962C8B-B14F-4D97-AF65-F5344CB8AC3E}">
        <p14:creationId xmlns:p14="http://schemas.microsoft.com/office/powerpoint/2010/main" val="18280082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343AB-3291-42BD-88CC-995424BF675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F5A8BEC-1090-4521-A9E8-6C746581831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9C5E048-F2B2-4426-9DD2-625A7C46895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5306224-1D84-43E2-9902-8092793D401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CE54A0-E257-440C-8705-7155976B93F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EA6DABA-E002-4CD4-949C-B4E6A3C0B99D}"/>
              </a:ext>
            </a:extLst>
          </p:cNvPr>
          <p:cNvSpPr>
            <a:spLocks noGrp="1"/>
          </p:cNvSpPr>
          <p:nvPr>
            <p:ph type="dt" sz="half" idx="10"/>
          </p:nvPr>
        </p:nvSpPr>
        <p:spPr/>
        <p:txBody>
          <a:bodyPr/>
          <a:lstStyle/>
          <a:p>
            <a:fld id="{F87562B9-B058-4397-817E-7DE867006B7D}" type="datetimeFigureOut">
              <a:rPr lang="en-GB" smtClean="0"/>
              <a:t>10/06/2022</a:t>
            </a:fld>
            <a:endParaRPr lang="en-GB"/>
          </a:p>
        </p:txBody>
      </p:sp>
      <p:sp>
        <p:nvSpPr>
          <p:cNvPr id="8" name="Footer Placeholder 7">
            <a:extLst>
              <a:ext uri="{FF2B5EF4-FFF2-40B4-BE49-F238E27FC236}">
                <a16:creationId xmlns:a16="http://schemas.microsoft.com/office/drawing/2014/main" id="{6B91D0AE-A6F6-4410-8977-15FCF64B504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235FB4C-11E7-4C76-B834-E77D632160E5}"/>
              </a:ext>
            </a:extLst>
          </p:cNvPr>
          <p:cNvSpPr>
            <a:spLocks noGrp="1"/>
          </p:cNvSpPr>
          <p:nvPr>
            <p:ph type="sldNum" sz="quarter" idx="12"/>
          </p:nvPr>
        </p:nvSpPr>
        <p:spPr/>
        <p:txBody>
          <a:bodyPr/>
          <a:lstStyle/>
          <a:p>
            <a:fld id="{528342E9-66B9-44F9-8EAC-420EF44094F4}" type="slidenum">
              <a:rPr lang="en-GB" smtClean="0"/>
              <a:t>‹#›</a:t>
            </a:fld>
            <a:endParaRPr lang="en-GB"/>
          </a:p>
        </p:txBody>
      </p:sp>
    </p:spTree>
    <p:extLst>
      <p:ext uri="{BB962C8B-B14F-4D97-AF65-F5344CB8AC3E}">
        <p14:creationId xmlns:p14="http://schemas.microsoft.com/office/powerpoint/2010/main" val="11127659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A46B9-E693-42E6-984E-D28CAE6EC23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19C98E1-85C8-4A38-B9CB-FAE287363DA9}"/>
              </a:ext>
            </a:extLst>
          </p:cNvPr>
          <p:cNvSpPr>
            <a:spLocks noGrp="1"/>
          </p:cNvSpPr>
          <p:nvPr>
            <p:ph type="dt" sz="half" idx="10"/>
          </p:nvPr>
        </p:nvSpPr>
        <p:spPr/>
        <p:txBody>
          <a:bodyPr/>
          <a:lstStyle/>
          <a:p>
            <a:fld id="{F87562B9-B058-4397-817E-7DE867006B7D}" type="datetimeFigureOut">
              <a:rPr lang="en-GB" smtClean="0"/>
              <a:t>10/06/2022</a:t>
            </a:fld>
            <a:endParaRPr lang="en-GB"/>
          </a:p>
        </p:txBody>
      </p:sp>
      <p:sp>
        <p:nvSpPr>
          <p:cNvPr id="4" name="Footer Placeholder 3">
            <a:extLst>
              <a:ext uri="{FF2B5EF4-FFF2-40B4-BE49-F238E27FC236}">
                <a16:creationId xmlns:a16="http://schemas.microsoft.com/office/drawing/2014/main" id="{423D326F-6104-4E69-B90F-04D60551B02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6D4FB60-5C45-413F-87EE-877DFDCF2322}"/>
              </a:ext>
            </a:extLst>
          </p:cNvPr>
          <p:cNvSpPr>
            <a:spLocks noGrp="1"/>
          </p:cNvSpPr>
          <p:nvPr>
            <p:ph type="sldNum" sz="quarter" idx="12"/>
          </p:nvPr>
        </p:nvSpPr>
        <p:spPr/>
        <p:txBody>
          <a:bodyPr/>
          <a:lstStyle/>
          <a:p>
            <a:fld id="{528342E9-66B9-44F9-8EAC-420EF44094F4}" type="slidenum">
              <a:rPr lang="en-GB" smtClean="0"/>
              <a:t>‹#›</a:t>
            </a:fld>
            <a:endParaRPr lang="en-GB"/>
          </a:p>
        </p:txBody>
      </p:sp>
    </p:spTree>
    <p:extLst>
      <p:ext uri="{BB962C8B-B14F-4D97-AF65-F5344CB8AC3E}">
        <p14:creationId xmlns:p14="http://schemas.microsoft.com/office/powerpoint/2010/main" val="35315042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0DFE31D-7C71-438C-81D2-0396F07BFCF4}"/>
              </a:ext>
            </a:extLst>
          </p:cNvPr>
          <p:cNvSpPr>
            <a:spLocks noGrp="1"/>
          </p:cNvSpPr>
          <p:nvPr>
            <p:ph type="dt" sz="half" idx="10"/>
          </p:nvPr>
        </p:nvSpPr>
        <p:spPr/>
        <p:txBody>
          <a:bodyPr/>
          <a:lstStyle/>
          <a:p>
            <a:fld id="{F87562B9-B058-4397-817E-7DE867006B7D}" type="datetimeFigureOut">
              <a:rPr lang="en-GB" smtClean="0"/>
              <a:t>10/06/2022</a:t>
            </a:fld>
            <a:endParaRPr lang="en-GB"/>
          </a:p>
        </p:txBody>
      </p:sp>
      <p:sp>
        <p:nvSpPr>
          <p:cNvPr id="3" name="Footer Placeholder 2">
            <a:extLst>
              <a:ext uri="{FF2B5EF4-FFF2-40B4-BE49-F238E27FC236}">
                <a16:creationId xmlns:a16="http://schemas.microsoft.com/office/drawing/2014/main" id="{CCB3136A-DEBE-47F5-A5CC-2D5D701351C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66527E9-165B-4F5C-B14D-B8AD08D149F9}"/>
              </a:ext>
            </a:extLst>
          </p:cNvPr>
          <p:cNvSpPr>
            <a:spLocks noGrp="1"/>
          </p:cNvSpPr>
          <p:nvPr>
            <p:ph type="sldNum" sz="quarter" idx="12"/>
          </p:nvPr>
        </p:nvSpPr>
        <p:spPr/>
        <p:txBody>
          <a:bodyPr/>
          <a:lstStyle/>
          <a:p>
            <a:fld id="{528342E9-66B9-44F9-8EAC-420EF44094F4}" type="slidenum">
              <a:rPr lang="en-GB" smtClean="0"/>
              <a:t>‹#›</a:t>
            </a:fld>
            <a:endParaRPr lang="en-GB"/>
          </a:p>
        </p:txBody>
      </p:sp>
    </p:spTree>
    <p:extLst>
      <p:ext uri="{BB962C8B-B14F-4D97-AF65-F5344CB8AC3E}">
        <p14:creationId xmlns:p14="http://schemas.microsoft.com/office/powerpoint/2010/main" val="42815418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59D44-2F04-42B3-B371-68212BA5CDC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7E639F4-18EE-4308-A69F-8F14B0DA303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22D7CEC-C703-40F5-A169-A90515D369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14B4CB-47D8-4154-B1AF-901F10999DA6}"/>
              </a:ext>
            </a:extLst>
          </p:cNvPr>
          <p:cNvSpPr>
            <a:spLocks noGrp="1"/>
          </p:cNvSpPr>
          <p:nvPr>
            <p:ph type="dt" sz="half" idx="10"/>
          </p:nvPr>
        </p:nvSpPr>
        <p:spPr/>
        <p:txBody>
          <a:bodyPr/>
          <a:lstStyle/>
          <a:p>
            <a:fld id="{F87562B9-B058-4397-817E-7DE867006B7D}" type="datetimeFigureOut">
              <a:rPr lang="en-GB" smtClean="0"/>
              <a:t>10/06/2022</a:t>
            </a:fld>
            <a:endParaRPr lang="en-GB"/>
          </a:p>
        </p:txBody>
      </p:sp>
      <p:sp>
        <p:nvSpPr>
          <p:cNvPr id="6" name="Footer Placeholder 5">
            <a:extLst>
              <a:ext uri="{FF2B5EF4-FFF2-40B4-BE49-F238E27FC236}">
                <a16:creationId xmlns:a16="http://schemas.microsoft.com/office/drawing/2014/main" id="{BDE23622-29CE-4C6C-9C76-0DEF409F67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689EA5-8463-4700-8E6C-0B10B961B543}"/>
              </a:ext>
            </a:extLst>
          </p:cNvPr>
          <p:cNvSpPr>
            <a:spLocks noGrp="1"/>
          </p:cNvSpPr>
          <p:nvPr>
            <p:ph type="sldNum" sz="quarter" idx="12"/>
          </p:nvPr>
        </p:nvSpPr>
        <p:spPr/>
        <p:txBody>
          <a:bodyPr/>
          <a:lstStyle/>
          <a:p>
            <a:fld id="{528342E9-66B9-44F9-8EAC-420EF44094F4}" type="slidenum">
              <a:rPr lang="en-GB" smtClean="0"/>
              <a:t>‹#›</a:t>
            </a:fld>
            <a:endParaRPr lang="en-GB"/>
          </a:p>
        </p:txBody>
      </p:sp>
    </p:spTree>
    <p:extLst>
      <p:ext uri="{BB962C8B-B14F-4D97-AF65-F5344CB8AC3E}">
        <p14:creationId xmlns:p14="http://schemas.microsoft.com/office/powerpoint/2010/main" val="1720208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256B8-54E0-4E9C-A3A9-2CB6EFB26BB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EB6B9E8-9676-4254-931D-8B6EA0C2945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541118E-5473-4B16-B834-E92192BF52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5B167EE-07C7-4342-8FB3-D44DD310D06F}"/>
              </a:ext>
            </a:extLst>
          </p:cNvPr>
          <p:cNvSpPr>
            <a:spLocks noGrp="1"/>
          </p:cNvSpPr>
          <p:nvPr>
            <p:ph type="dt" sz="half" idx="10"/>
          </p:nvPr>
        </p:nvSpPr>
        <p:spPr/>
        <p:txBody>
          <a:bodyPr/>
          <a:lstStyle/>
          <a:p>
            <a:fld id="{F87562B9-B058-4397-817E-7DE867006B7D}" type="datetimeFigureOut">
              <a:rPr lang="en-GB" smtClean="0"/>
              <a:t>10/06/2022</a:t>
            </a:fld>
            <a:endParaRPr lang="en-GB"/>
          </a:p>
        </p:txBody>
      </p:sp>
      <p:sp>
        <p:nvSpPr>
          <p:cNvPr id="6" name="Footer Placeholder 5">
            <a:extLst>
              <a:ext uri="{FF2B5EF4-FFF2-40B4-BE49-F238E27FC236}">
                <a16:creationId xmlns:a16="http://schemas.microsoft.com/office/drawing/2014/main" id="{B8F0FD73-F2A2-4365-BE10-1E0DB33EE7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53CF35-17DC-4380-B5DA-35596166F8AB}"/>
              </a:ext>
            </a:extLst>
          </p:cNvPr>
          <p:cNvSpPr>
            <a:spLocks noGrp="1"/>
          </p:cNvSpPr>
          <p:nvPr>
            <p:ph type="sldNum" sz="quarter" idx="12"/>
          </p:nvPr>
        </p:nvSpPr>
        <p:spPr/>
        <p:txBody>
          <a:bodyPr/>
          <a:lstStyle/>
          <a:p>
            <a:fld id="{528342E9-66B9-44F9-8EAC-420EF44094F4}" type="slidenum">
              <a:rPr lang="en-GB" smtClean="0"/>
              <a:t>‹#›</a:t>
            </a:fld>
            <a:endParaRPr lang="en-GB"/>
          </a:p>
        </p:txBody>
      </p:sp>
    </p:spTree>
    <p:extLst>
      <p:ext uri="{BB962C8B-B14F-4D97-AF65-F5344CB8AC3E}">
        <p14:creationId xmlns:p14="http://schemas.microsoft.com/office/powerpoint/2010/main" val="20425783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93BB4-090F-4D22-A96E-F9C8A0747FF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4B222F2-0577-49F5-AAE3-174576A23C0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474C51-4A56-4CD7-8AFE-FB23CBB39627}"/>
              </a:ext>
            </a:extLst>
          </p:cNvPr>
          <p:cNvSpPr>
            <a:spLocks noGrp="1"/>
          </p:cNvSpPr>
          <p:nvPr>
            <p:ph type="dt" sz="half" idx="10"/>
          </p:nvPr>
        </p:nvSpPr>
        <p:spPr/>
        <p:txBody>
          <a:bodyPr/>
          <a:lstStyle/>
          <a:p>
            <a:fld id="{F87562B9-B058-4397-817E-7DE867006B7D}" type="datetimeFigureOut">
              <a:rPr lang="en-GB" smtClean="0"/>
              <a:t>10/06/2022</a:t>
            </a:fld>
            <a:endParaRPr lang="en-GB"/>
          </a:p>
        </p:txBody>
      </p:sp>
      <p:sp>
        <p:nvSpPr>
          <p:cNvPr id="5" name="Footer Placeholder 4">
            <a:extLst>
              <a:ext uri="{FF2B5EF4-FFF2-40B4-BE49-F238E27FC236}">
                <a16:creationId xmlns:a16="http://schemas.microsoft.com/office/drawing/2014/main" id="{46E791D7-F7F1-42EE-82DD-8509F51341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B36E81-87A6-451B-9090-3BCBFB2D483C}"/>
              </a:ext>
            </a:extLst>
          </p:cNvPr>
          <p:cNvSpPr>
            <a:spLocks noGrp="1"/>
          </p:cNvSpPr>
          <p:nvPr>
            <p:ph type="sldNum" sz="quarter" idx="12"/>
          </p:nvPr>
        </p:nvSpPr>
        <p:spPr/>
        <p:txBody>
          <a:bodyPr/>
          <a:lstStyle/>
          <a:p>
            <a:fld id="{528342E9-66B9-44F9-8EAC-420EF44094F4}" type="slidenum">
              <a:rPr lang="en-GB" smtClean="0"/>
              <a:t>‹#›</a:t>
            </a:fld>
            <a:endParaRPr lang="en-GB"/>
          </a:p>
        </p:txBody>
      </p:sp>
    </p:spTree>
    <p:extLst>
      <p:ext uri="{BB962C8B-B14F-4D97-AF65-F5344CB8AC3E}">
        <p14:creationId xmlns:p14="http://schemas.microsoft.com/office/powerpoint/2010/main" val="18538315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C06AD5-8B6C-4103-9AF3-D304B42E2CE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5DC19D5-8473-4ED4-B4A0-5676EA9D842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56CE6C-C40D-498E-B3E6-6FF398E370D5}"/>
              </a:ext>
            </a:extLst>
          </p:cNvPr>
          <p:cNvSpPr>
            <a:spLocks noGrp="1"/>
          </p:cNvSpPr>
          <p:nvPr>
            <p:ph type="dt" sz="half" idx="10"/>
          </p:nvPr>
        </p:nvSpPr>
        <p:spPr/>
        <p:txBody>
          <a:bodyPr/>
          <a:lstStyle/>
          <a:p>
            <a:fld id="{F87562B9-B058-4397-817E-7DE867006B7D}" type="datetimeFigureOut">
              <a:rPr lang="en-GB" smtClean="0"/>
              <a:t>10/06/2022</a:t>
            </a:fld>
            <a:endParaRPr lang="en-GB"/>
          </a:p>
        </p:txBody>
      </p:sp>
      <p:sp>
        <p:nvSpPr>
          <p:cNvPr id="5" name="Footer Placeholder 4">
            <a:extLst>
              <a:ext uri="{FF2B5EF4-FFF2-40B4-BE49-F238E27FC236}">
                <a16:creationId xmlns:a16="http://schemas.microsoft.com/office/drawing/2014/main" id="{1EEF3614-FAF2-40B9-A52A-FDD8196F7F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743574-7407-4244-8813-FC5D30F13D44}"/>
              </a:ext>
            </a:extLst>
          </p:cNvPr>
          <p:cNvSpPr>
            <a:spLocks noGrp="1"/>
          </p:cNvSpPr>
          <p:nvPr>
            <p:ph type="sldNum" sz="quarter" idx="12"/>
          </p:nvPr>
        </p:nvSpPr>
        <p:spPr/>
        <p:txBody>
          <a:bodyPr/>
          <a:lstStyle/>
          <a:p>
            <a:fld id="{528342E9-66B9-44F9-8EAC-420EF44094F4}" type="slidenum">
              <a:rPr lang="en-GB" smtClean="0"/>
              <a:t>‹#›</a:t>
            </a:fld>
            <a:endParaRPr lang="en-GB"/>
          </a:p>
        </p:txBody>
      </p:sp>
    </p:spTree>
    <p:extLst>
      <p:ext uri="{BB962C8B-B14F-4D97-AF65-F5344CB8AC3E}">
        <p14:creationId xmlns:p14="http://schemas.microsoft.com/office/powerpoint/2010/main" val="309696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ED8CB8A-132B-4BC9-8BA2-FFB7ACBBD8A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900B7CA-3B4B-4ABA-9E6A-203528DF8A6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05473D-6156-40C7-815E-35AAF9FF148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87562B9-B058-4397-817E-7DE867006B7D}" type="datetimeFigureOut">
              <a:rPr lang="en-GB" smtClean="0"/>
              <a:t>10/06/2022</a:t>
            </a:fld>
            <a:endParaRPr lang="en-GB"/>
          </a:p>
        </p:txBody>
      </p:sp>
      <p:sp>
        <p:nvSpPr>
          <p:cNvPr id="5" name="Footer Placeholder 4">
            <a:extLst>
              <a:ext uri="{FF2B5EF4-FFF2-40B4-BE49-F238E27FC236}">
                <a16:creationId xmlns:a16="http://schemas.microsoft.com/office/drawing/2014/main" id="{164902AD-584D-475B-AA82-1BD9136274B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6CF3C8F-E8FE-48BB-A3D5-CB967129F4D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28342E9-66B9-44F9-8EAC-420EF44094F4}" type="slidenum">
              <a:rPr lang="en-GB" smtClean="0"/>
              <a:t>‹#›</a:t>
            </a:fld>
            <a:endParaRPr lang="en-GB"/>
          </a:p>
        </p:txBody>
      </p:sp>
    </p:spTree>
    <p:extLst>
      <p:ext uri="{BB962C8B-B14F-4D97-AF65-F5344CB8AC3E}">
        <p14:creationId xmlns:p14="http://schemas.microsoft.com/office/powerpoint/2010/main" val="35005208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47B3D-A429-4B4E-BA85-54A8208E0C28}"/>
              </a:ext>
            </a:extLst>
          </p:cNvPr>
          <p:cNvSpPr>
            <a:spLocks noGrp="1"/>
          </p:cNvSpPr>
          <p:nvPr>
            <p:ph type="ctrTitle"/>
          </p:nvPr>
        </p:nvSpPr>
        <p:spPr/>
        <p:txBody>
          <a:bodyPr/>
          <a:lstStyle/>
          <a:p>
            <a:r>
              <a:rPr lang="en-GB" dirty="0"/>
              <a:t>Outdoor Recreational Management Practices</a:t>
            </a:r>
          </a:p>
        </p:txBody>
      </p:sp>
      <p:sp>
        <p:nvSpPr>
          <p:cNvPr id="3" name="Subtitle 2">
            <a:extLst>
              <a:ext uri="{FF2B5EF4-FFF2-40B4-BE49-F238E27FC236}">
                <a16:creationId xmlns:a16="http://schemas.microsoft.com/office/drawing/2014/main" id="{DD650F3D-A21F-4F56-B25A-28EB45614425}"/>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6011334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CD84A-C06E-4C88-A500-D9C4BDF7FF7B}"/>
              </a:ext>
            </a:extLst>
          </p:cNvPr>
          <p:cNvSpPr>
            <a:spLocks noGrp="1"/>
          </p:cNvSpPr>
          <p:nvPr>
            <p:ph type="title"/>
          </p:nvPr>
        </p:nvSpPr>
        <p:spPr/>
        <p:txBody>
          <a:bodyPr/>
          <a:lstStyle/>
          <a:p>
            <a:r>
              <a:rPr lang="en-GB" dirty="0"/>
              <a:t>Management Strategies</a:t>
            </a:r>
          </a:p>
        </p:txBody>
      </p:sp>
      <p:sp>
        <p:nvSpPr>
          <p:cNvPr id="3" name="Content Placeholder 2">
            <a:extLst>
              <a:ext uri="{FF2B5EF4-FFF2-40B4-BE49-F238E27FC236}">
                <a16:creationId xmlns:a16="http://schemas.microsoft.com/office/drawing/2014/main" id="{26A9E9A0-1CA8-454D-84F5-2B481D93AE67}"/>
              </a:ext>
            </a:extLst>
          </p:cNvPr>
          <p:cNvSpPr>
            <a:spLocks noGrp="1"/>
          </p:cNvSpPr>
          <p:nvPr>
            <p:ph idx="1"/>
          </p:nvPr>
        </p:nvSpPr>
        <p:spPr/>
        <p:txBody>
          <a:bodyPr/>
          <a:lstStyle/>
          <a:p>
            <a:endParaRPr lang="en-GB" dirty="0"/>
          </a:p>
        </p:txBody>
      </p:sp>
      <p:pic>
        <p:nvPicPr>
          <p:cNvPr id="5" name="Picture 4">
            <a:extLst>
              <a:ext uri="{FF2B5EF4-FFF2-40B4-BE49-F238E27FC236}">
                <a16:creationId xmlns:a16="http://schemas.microsoft.com/office/drawing/2014/main" id="{5E3AEF9A-5692-43D6-84D6-6C23D9812C83}"/>
              </a:ext>
            </a:extLst>
          </p:cNvPr>
          <p:cNvPicPr>
            <a:picLocks noChangeAspect="1"/>
          </p:cNvPicPr>
          <p:nvPr/>
        </p:nvPicPr>
        <p:blipFill rotWithShape="1">
          <a:blip r:embed="rId3"/>
          <a:srcRect l="31294" t="38799" r="14135" b="6994"/>
          <a:stretch/>
        </p:blipFill>
        <p:spPr>
          <a:xfrm>
            <a:off x="248922" y="1298925"/>
            <a:ext cx="8919147" cy="5693562"/>
          </a:xfrm>
          <a:prstGeom prst="rect">
            <a:avLst/>
          </a:prstGeom>
        </p:spPr>
      </p:pic>
    </p:spTree>
    <p:extLst>
      <p:ext uri="{BB962C8B-B14F-4D97-AF65-F5344CB8AC3E}">
        <p14:creationId xmlns:p14="http://schemas.microsoft.com/office/powerpoint/2010/main" val="27557113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61F20-80AB-4E75-BE02-56DDC9298F7A}"/>
              </a:ext>
            </a:extLst>
          </p:cNvPr>
          <p:cNvSpPr>
            <a:spLocks noGrp="1"/>
          </p:cNvSpPr>
          <p:nvPr>
            <p:ph type="title"/>
          </p:nvPr>
        </p:nvSpPr>
        <p:spPr/>
        <p:txBody>
          <a:bodyPr/>
          <a:lstStyle/>
          <a:p>
            <a:r>
              <a:rPr lang="en-GB" dirty="0"/>
              <a:t>Management tactics or practices</a:t>
            </a:r>
          </a:p>
        </p:txBody>
      </p:sp>
      <p:sp>
        <p:nvSpPr>
          <p:cNvPr id="3" name="Content Placeholder 2">
            <a:extLst>
              <a:ext uri="{FF2B5EF4-FFF2-40B4-BE49-F238E27FC236}">
                <a16:creationId xmlns:a16="http://schemas.microsoft.com/office/drawing/2014/main" id="{78A89560-0BE5-41CE-8E5C-24A1ABF4F046}"/>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AC5B5F87-FD5E-40BA-AFFD-6E057800F247}"/>
              </a:ext>
            </a:extLst>
          </p:cNvPr>
          <p:cNvPicPr>
            <a:picLocks noChangeAspect="1"/>
          </p:cNvPicPr>
          <p:nvPr/>
        </p:nvPicPr>
        <p:blipFill rotWithShape="1">
          <a:blip r:embed="rId3"/>
          <a:srcRect l="31646" t="36551" r="20596" b="37159"/>
          <a:stretch/>
        </p:blipFill>
        <p:spPr>
          <a:xfrm>
            <a:off x="235713" y="1825624"/>
            <a:ext cx="11540179" cy="4082497"/>
          </a:xfrm>
          <a:prstGeom prst="rect">
            <a:avLst/>
          </a:prstGeom>
        </p:spPr>
      </p:pic>
    </p:spTree>
    <p:extLst>
      <p:ext uri="{BB962C8B-B14F-4D97-AF65-F5344CB8AC3E}">
        <p14:creationId xmlns:p14="http://schemas.microsoft.com/office/powerpoint/2010/main" val="17149579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BAD07-101A-4C93-A493-C735884833A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7C19C8A-FE64-4217-BA2F-3A8ECF50AD89}"/>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75C93617-FC2F-4D0C-877C-0B2A602DC31E}"/>
              </a:ext>
            </a:extLst>
          </p:cNvPr>
          <p:cNvPicPr>
            <a:picLocks noChangeAspect="1"/>
          </p:cNvPicPr>
          <p:nvPr/>
        </p:nvPicPr>
        <p:blipFill rotWithShape="1">
          <a:blip r:embed="rId3"/>
          <a:srcRect l="30873" t="19017" r="6227" b="6339"/>
          <a:stretch/>
        </p:blipFill>
        <p:spPr>
          <a:xfrm>
            <a:off x="1557728" y="110292"/>
            <a:ext cx="8942632" cy="6819889"/>
          </a:xfrm>
          <a:prstGeom prst="rect">
            <a:avLst/>
          </a:prstGeom>
        </p:spPr>
      </p:pic>
    </p:spTree>
    <p:extLst>
      <p:ext uri="{BB962C8B-B14F-4D97-AF65-F5344CB8AC3E}">
        <p14:creationId xmlns:p14="http://schemas.microsoft.com/office/powerpoint/2010/main" val="31086066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68A87-99E3-46A0-8B56-7BCA352AB975}"/>
              </a:ext>
            </a:extLst>
          </p:cNvPr>
          <p:cNvSpPr>
            <a:spLocks noGrp="1"/>
          </p:cNvSpPr>
          <p:nvPr>
            <p:ph type="title"/>
          </p:nvPr>
        </p:nvSpPr>
        <p:spPr/>
        <p:txBody>
          <a:bodyPr/>
          <a:lstStyle/>
          <a:p>
            <a:r>
              <a:rPr lang="en-GB" dirty="0"/>
              <a:t>Management tactics or practices</a:t>
            </a:r>
          </a:p>
        </p:txBody>
      </p:sp>
      <p:pic>
        <p:nvPicPr>
          <p:cNvPr id="5" name="Picture 4">
            <a:extLst>
              <a:ext uri="{FF2B5EF4-FFF2-40B4-BE49-F238E27FC236}">
                <a16:creationId xmlns:a16="http://schemas.microsoft.com/office/drawing/2014/main" id="{C809E54D-85DB-446C-8523-72E9F63FCB69}"/>
              </a:ext>
            </a:extLst>
          </p:cNvPr>
          <p:cNvPicPr>
            <a:picLocks noChangeAspect="1"/>
          </p:cNvPicPr>
          <p:nvPr/>
        </p:nvPicPr>
        <p:blipFill rotWithShape="1">
          <a:blip r:embed="rId3"/>
          <a:srcRect l="31786" t="61093" r="26004" b="5324"/>
          <a:stretch/>
        </p:blipFill>
        <p:spPr>
          <a:xfrm>
            <a:off x="712033" y="1690688"/>
            <a:ext cx="9826052" cy="5023952"/>
          </a:xfrm>
          <a:prstGeom prst="rect">
            <a:avLst/>
          </a:prstGeom>
        </p:spPr>
      </p:pic>
    </p:spTree>
    <p:extLst>
      <p:ext uri="{BB962C8B-B14F-4D97-AF65-F5344CB8AC3E}">
        <p14:creationId xmlns:p14="http://schemas.microsoft.com/office/powerpoint/2010/main" val="22922820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63AC9-1D06-483D-83AD-FCCD65F0521F}"/>
              </a:ext>
            </a:extLst>
          </p:cNvPr>
          <p:cNvSpPr>
            <a:spLocks noGrp="1"/>
          </p:cNvSpPr>
          <p:nvPr>
            <p:ph type="title"/>
          </p:nvPr>
        </p:nvSpPr>
        <p:spPr/>
        <p:txBody>
          <a:bodyPr/>
          <a:lstStyle/>
          <a:p>
            <a:r>
              <a:rPr lang="en-GB" dirty="0"/>
              <a:t>Classification of problem behaviours</a:t>
            </a:r>
          </a:p>
        </p:txBody>
      </p:sp>
      <p:pic>
        <p:nvPicPr>
          <p:cNvPr id="5" name="Picture 4">
            <a:extLst>
              <a:ext uri="{FF2B5EF4-FFF2-40B4-BE49-F238E27FC236}">
                <a16:creationId xmlns:a16="http://schemas.microsoft.com/office/drawing/2014/main" id="{CC9106E9-61B3-4E66-9BEA-89F3D5D44BF7}"/>
              </a:ext>
            </a:extLst>
          </p:cNvPr>
          <p:cNvPicPr>
            <a:picLocks noChangeAspect="1"/>
          </p:cNvPicPr>
          <p:nvPr/>
        </p:nvPicPr>
        <p:blipFill rotWithShape="1">
          <a:blip r:embed="rId3"/>
          <a:srcRect l="30382" t="38470" r="8656" b="34973"/>
          <a:stretch/>
        </p:blipFill>
        <p:spPr>
          <a:xfrm>
            <a:off x="87470" y="2097624"/>
            <a:ext cx="12017060" cy="3364225"/>
          </a:xfrm>
          <a:prstGeom prst="rect">
            <a:avLst/>
          </a:prstGeom>
        </p:spPr>
      </p:pic>
    </p:spTree>
    <p:extLst>
      <p:ext uri="{BB962C8B-B14F-4D97-AF65-F5344CB8AC3E}">
        <p14:creationId xmlns:p14="http://schemas.microsoft.com/office/powerpoint/2010/main" val="10553653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FDCCC-7C55-40A8-A80F-D458F282EF7F}"/>
              </a:ext>
            </a:extLst>
          </p:cNvPr>
          <p:cNvSpPr>
            <a:spLocks noGrp="1"/>
          </p:cNvSpPr>
          <p:nvPr>
            <p:ph type="title"/>
          </p:nvPr>
        </p:nvSpPr>
        <p:spPr/>
        <p:txBody>
          <a:bodyPr/>
          <a:lstStyle/>
          <a:p>
            <a:r>
              <a:rPr lang="en-GB" dirty="0"/>
              <a:t>Theories of moral development</a:t>
            </a:r>
          </a:p>
        </p:txBody>
      </p:sp>
      <p:pic>
        <p:nvPicPr>
          <p:cNvPr id="5" name="Picture 4">
            <a:extLst>
              <a:ext uri="{FF2B5EF4-FFF2-40B4-BE49-F238E27FC236}">
                <a16:creationId xmlns:a16="http://schemas.microsoft.com/office/drawing/2014/main" id="{3A15A903-8E20-4B3D-B931-4B6D21C64D11}"/>
              </a:ext>
            </a:extLst>
          </p:cNvPr>
          <p:cNvPicPr>
            <a:picLocks noChangeAspect="1"/>
          </p:cNvPicPr>
          <p:nvPr/>
        </p:nvPicPr>
        <p:blipFill rotWithShape="1">
          <a:blip r:embed="rId3"/>
          <a:srcRect l="31646" t="47321" r="7392" b="10383"/>
          <a:stretch/>
        </p:blipFill>
        <p:spPr>
          <a:xfrm>
            <a:off x="838200" y="1774466"/>
            <a:ext cx="10258700" cy="4573868"/>
          </a:xfrm>
          <a:prstGeom prst="rect">
            <a:avLst/>
          </a:prstGeom>
        </p:spPr>
      </p:pic>
    </p:spTree>
    <p:extLst>
      <p:ext uri="{BB962C8B-B14F-4D97-AF65-F5344CB8AC3E}">
        <p14:creationId xmlns:p14="http://schemas.microsoft.com/office/powerpoint/2010/main" val="24102873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A10F1-CCD9-4EB6-B22B-1B282892106A}"/>
              </a:ext>
            </a:extLst>
          </p:cNvPr>
          <p:cNvSpPr>
            <a:spLocks noGrp="1"/>
          </p:cNvSpPr>
          <p:nvPr>
            <p:ph type="title"/>
          </p:nvPr>
        </p:nvSpPr>
        <p:spPr/>
        <p:txBody>
          <a:bodyPr/>
          <a:lstStyle/>
          <a:p>
            <a:r>
              <a:rPr lang="en-GB" dirty="0"/>
              <a:t>Theories of moral development</a:t>
            </a:r>
          </a:p>
        </p:txBody>
      </p:sp>
      <p:sp>
        <p:nvSpPr>
          <p:cNvPr id="3" name="Content Placeholder 2">
            <a:extLst>
              <a:ext uri="{FF2B5EF4-FFF2-40B4-BE49-F238E27FC236}">
                <a16:creationId xmlns:a16="http://schemas.microsoft.com/office/drawing/2014/main" id="{E42445F5-D60F-424D-AA83-727F04D6CF81}"/>
              </a:ext>
            </a:extLst>
          </p:cNvPr>
          <p:cNvSpPr>
            <a:spLocks noGrp="1"/>
          </p:cNvSpPr>
          <p:nvPr>
            <p:ph idx="1"/>
          </p:nvPr>
        </p:nvSpPr>
        <p:spPr/>
        <p:txBody>
          <a:bodyPr/>
          <a:lstStyle/>
          <a:p>
            <a:r>
              <a:rPr lang="en-GB" dirty="0"/>
              <a:t>Communication theory </a:t>
            </a:r>
          </a:p>
          <a:p>
            <a:endParaRPr lang="en-GB" dirty="0"/>
          </a:p>
          <a:p>
            <a:r>
              <a:rPr lang="en-GB" dirty="0"/>
              <a:t>Conclusions</a:t>
            </a:r>
          </a:p>
        </p:txBody>
      </p:sp>
    </p:spTree>
    <p:extLst>
      <p:ext uri="{BB962C8B-B14F-4D97-AF65-F5344CB8AC3E}">
        <p14:creationId xmlns:p14="http://schemas.microsoft.com/office/powerpoint/2010/main" val="33629966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79B9A-ED70-458F-8E25-F9FB11EF395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3BCED4B-5354-4259-9345-6ECE2DC24476}"/>
              </a:ext>
            </a:extLst>
          </p:cNvPr>
          <p:cNvSpPr>
            <a:spLocks noGrp="1"/>
          </p:cNvSpPr>
          <p:nvPr>
            <p:ph idx="1"/>
          </p:nvPr>
        </p:nvSpPr>
        <p:spPr/>
        <p:txBody>
          <a:bodyPr>
            <a:normAutofit fontScale="77500" lnSpcReduction="20000"/>
          </a:bodyPr>
          <a:lstStyle/>
          <a:p>
            <a:pPr marL="0" indent="0">
              <a:buNone/>
            </a:pPr>
            <a:r>
              <a:rPr lang="en-GB" dirty="0"/>
              <a:t>Christensen, H. and Dustin, D. (1989) Reaching recreationists at different levels of moral ­development. Journal of Park and Recreation Administration 7, 72–80.</a:t>
            </a:r>
          </a:p>
          <a:p>
            <a:pPr marL="0" indent="0">
              <a:buNone/>
            </a:pPr>
            <a:r>
              <a:rPr lang="en-GB" dirty="0"/>
              <a:t>Manning, R. (1979) Strategies for managing recreational use of national parks. Parks 4, 13–15.</a:t>
            </a:r>
          </a:p>
          <a:p>
            <a:pPr marL="0" indent="0">
              <a:buNone/>
            </a:pPr>
            <a:r>
              <a:rPr lang="en-GB" dirty="0"/>
              <a:t>Manning, R., Anderson, L. and Pettengill, P. (2017). Managing Outdoor Recreation. 2nd Edition. [Insert Publisher Location]: CAB International.</a:t>
            </a:r>
          </a:p>
          <a:p>
            <a:pPr marL="0" indent="0">
              <a:buNone/>
            </a:pPr>
            <a:r>
              <a:rPr lang="en-GB" dirty="0"/>
              <a:t>McCool, S. and Christensen, N. (1996) Alleviating congestion in parks and recreation areas through direct management of visitor </a:t>
            </a:r>
            <a:r>
              <a:rPr lang="en-GB" dirty="0" err="1"/>
              <a:t>behavior</a:t>
            </a:r>
            <a:r>
              <a:rPr lang="en-GB" dirty="0"/>
              <a:t>. Crowding and Congestion in the National Park System: Guidelines for Management and Research 86, 67–83.</a:t>
            </a:r>
          </a:p>
          <a:p>
            <a:pPr marL="0" indent="0">
              <a:buNone/>
            </a:pPr>
            <a:r>
              <a:rPr lang="en-GB" dirty="0"/>
              <a:t>Peterson, G. and Lime, D. (1979) People and their </a:t>
            </a:r>
            <a:r>
              <a:rPr lang="en-GB" dirty="0" err="1"/>
              <a:t>behavior</a:t>
            </a:r>
            <a:r>
              <a:rPr lang="en-GB" dirty="0"/>
              <a:t>: A challenge for recreation management. Journal of Forestry 77, 343–346.</a:t>
            </a:r>
          </a:p>
          <a:p>
            <a:pPr marL="0" indent="0">
              <a:buNone/>
            </a:pPr>
            <a:r>
              <a:rPr lang="en-GB" dirty="0"/>
              <a:t>Vander Stoep, G. and Roggenbuck, J. (1996) Is your park being “loved to death?”: Using communication and other indirect techniques to battle the park “love bug”. Crowding and Congestion in the National Park System: Guidelines for Research and Management, University of Minnesota Agricultural Experiment Station, St. Paul, Minnesota.</a:t>
            </a:r>
          </a:p>
          <a:p>
            <a:pPr marL="0" indent="0">
              <a:buNone/>
            </a:pPr>
            <a:endParaRPr lang="en-GB" dirty="0"/>
          </a:p>
        </p:txBody>
      </p:sp>
    </p:spTree>
    <p:extLst>
      <p:ext uri="{BB962C8B-B14F-4D97-AF65-F5344CB8AC3E}">
        <p14:creationId xmlns:p14="http://schemas.microsoft.com/office/powerpoint/2010/main" val="817382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TotalTime>
  <Words>3842</Words>
  <Application>Microsoft Office PowerPoint</Application>
  <PresentationFormat>Widescreen</PresentationFormat>
  <Paragraphs>77</Paragraphs>
  <Slides>9</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Outdoor Recreational Management Practices</vt:lpstr>
      <vt:lpstr>Management Strategies</vt:lpstr>
      <vt:lpstr>Management tactics or practices</vt:lpstr>
      <vt:lpstr>PowerPoint Presentation</vt:lpstr>
      <vt:lpstr>Management tactics or practices</vt:lpstr>
      <vt:lpstr>Classification of problem behaviours</vt:lpstr>
      <vt:lpstr>Theories of moral development</vt:lpstr>
      <vt:lpstr>Theories of moral development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Outdoor Recreational Management Practices</dc:title>
  <dc:creator>Anthony Burns</dc:creator>
  <cp:lastModifiedBy>Anthony Burns</cp:lastModifiedBy>
  <cp:revision>5</cp:revision>
  <dcterms:created xsi:type="dcterms:W3CDTF">2022-06-10T12:56:22Z</dcterms:created>
  <dcterms:modified xsi:type="dcterms:W3CDTF">2022-06-10T13:21:36Z</dcterms:modified>
</cp:coreProperties>
</file>