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981" r:id="rId1"/>
  </p:sldMasterIdLst>
  <p:notesMasterIdLst>
    <p:notesMasterId r:id="rId11"/>
  </p:notesMasterIdLst>
  <p:sldIdLst>
    <p:sldId id="256" r:id="rId2"/>
    <p:sldId id="257" r:id="rId3"/>
    <p:sldId id="260" r:id="rId4"/>
    <p:sldId id="258" r:id="rId5"/>
    <p:sldId id="262" r:id="rId6"/>
    <p:sldId id="263" r:id="rId7"/>
    <p:sldId id="264" r:id="rId8"/>
    <p:sldId id="265" r:id="rId9"/>
    <p:sldId id="259"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1728"/>
    <p:restoredTop sz="93742"/>
  </p:normalViewPr>
  <p:slideViewPr>
    <p:cSldViewPr snapToGrid="0" snapToObjects="1">
      <p:cViewPr varScale="1">
        <p:scale>
          <a:sx n="89" d="100"/>
          <a:sy n="89" d="100"/>
        </p:scale>
        <p:origin x="176" y="8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D079043-B50C-0B4A-98BA-8A4BB19627E2}" type="datetimeFigureOut">
              <a:rPr lang="en-US" smtClean="0"/>
              <a:t>5/8/18</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CA10DE6-1CF7-6849-B9EF-F9644477A681}" type="slidenum">
              <a:rPr lang="en-US" smtClean="0"/>
              <a:t>‹#›</a:t>
            </a:fld>
            <a:endParaRPr lang="en-US"/>
          </a:p>
        </p:txBody>
      </p:sp>
    </p:spTree>
    <p:extLst>
      <p:ext uri="{BB962C8B-B14F-4D97-AF65-F5344CB8AC3E}">
        <p14:creationId xmlns:p14="http://schemas.microsoft.com/office/powerpoint/2010/main" val="91199755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CA10DE6-1CF7-6849-B9EF-F9644477A681}" type="slidenum">
              <a:rPr lang="en-US" smtClean="0"/>
              <a:t>6</a:t>
            </a:fld>
            <a:endParaRPr lang="en-US"/>
          </a:p>
        </p:txBody>
      </p:sp>
    </p:spTree>
    <p:extLst>
      <p:ext uri="{BB962C8B-B14F-4D97-AF65-F5344CB8AC3E}">
        <p14:creationId xmlns:p14="http://schemas.microsoft.com/office/powerpoint/2010/main" val="27521464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682508A5-3735-9247-A6FA-CCE1EFAD7577}" type="datetimeFigureOut">
              <a:rPr lang="en-US" smtClean="0"/>
              <a:t>5/8/18</a:t>
            </a:fld>
            <a:endParaRPr lang="en-US"/>
          </a:p>
        </p:txBody>
      </p:sp>
      <p:sp>
        <p:nvSpPr>
          <p:cNvPr id="5" name="Footer Placeholder 4"/>
          <p:cNvSpPr>
            <a:spLocks noGrp="1"/>
          </p:cNvSpPr>
          <p:nvPr>
            <p:ph type="ftr" sz="quarter" idx="11"/>
          </p:nvPr>
        </p:nvSpPr>
        <p:spPr>
          <a:xfrm>
            <a:off x="3962399" y="5870575"/>
            <a:ext cx="4893958" cy="377825"/>
          </a:xfrm>
        </p:spPr>
        <p:txBody>
          <a:bodyPr/>
          <a:lstStyle/>
          <a:p>
            <a:endParaRPr lang="en-US"/>
          </a:p>
        </p:txBody>
      </p:sp>
      <p:sp>
        <p:nvSpPr>
          <p:cNvPr id="6" name="Slide Number Placeholder 5"/>
          <p:cNvSpPr>
            <a:spLocks noGrp="1"/>
          </p:cNvSpPr>
          <p:nvPr>
            <p:ph type="sldNum" sz="quarter" idx="12"/>
          </p:nvPr>
        </p:nvSpPr>
        <p:spPr>
          <a:xfrm>
            <a:off x="10608958" y="5870575"/>
            <a:ext cx="551167" cy="377825"/>
          </a:xfrm>
        </p:spPr>
        <p:txBody>
          <a:bodyPr/>
          <a:lstStyle/>
          <a:p>
            <a:fld id="{ACC9927A-4BD1-274B-B058-20E19F1EF38A}" type="slidenum">
              <a:rPr lang="en-US" smtClean="0"/>
              <a:t>‹#›</a:t>
            </a:fld>
            <a:endParaRPr lang="en-US"/>
          </a:p>
        </p:txBody>
      </p:sp>
    </p:spTree>
    <p:extLst>
      <p:ext uri="{BB962C8B-B14F-4D97-AF65-F5344CB8AC3E}">
        <p14:creationId xmlns:p14="http://schemas.microsoft.com/office/powerpoint/2010/main" val="597555772"/>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2508A5-3735-9247-A6FA-CCE1EFAD7577}" type="datetimeFigureOut">
              <a:rPr lang="en-US" smtClean="0"/>
              <a:t>5/8/18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C9927A-4BD1-274B-B058-20E19F1EF38A}" type="slidenum">
              <a:rPr lang="en-US" smtClean="0"/>
              <a:t>‹#›</a:t>
            </a:fld>
            <a:endParaRPr lang="en-US"/>
          </a:p>
        </p:txBody>
      </p:sp>
    </p:spTree>
    <p:extLst>
      <p:ext uri="{BB962C8B-B14F-4D97-AF65-F5344CB8AC3E}">
        <p14:creationId xmlns:p14="http://schemas.microsoft.com/office/powerpoint/2010/main" val="14058310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82508A5-3735-9247-A6FA-CCE1EFAD7577}" type="datetimeFigureOut">
              <a:rPr lang="en-US" smtClean="0"/>
              <a:t>5/8/18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C9927A-4BD1-274B-B058-20E19F1EF38A}" type="slidenum">
              <a:rPr lang="en-US" smtClean="0"/>
              <a:t>‹#›</a:t>
            </a:fld>
            <a:endParaRPr lang="en-US"/>
          </a:p>
        </p:txBody>
      </p:sp>
    </p:spTree>
    <p:extLst>
      <p:ext uri="{BB962C8B-B14F-4D97-AF65-F5344CB8AC3E}">
        <p14:creationId xmlns:p14="http://schemas.microsoft.com/office/powerpoint/2010/main" val="542722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82508A5-3735-9247-A6FA-CCE1EFAD7577}" type="datetimeFigureOut">
              <a:rPr lang="en-US" smtClean="0"/>
              <a:t>5/8/18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CC9927A-4BD1-274B-B058-20E19F1EF38A}" type="slidenum">
              <a:rPr lang="en-US" smtClean="0"/>
              <a:t>‹#›</a:t>
            </a:fld>
            <a:endParaRPr lang="en-US"/>
          </a:p>
        </p:txBody>
      </p:sp>
    </p:spTree>
    <p:extLst>
      <p:ext uri="{BB962C8B-B14F-4D97-AF65-F5344CB8AC3E}">
        <p14:creationId xmlns:p14="http://schemas.microsoft.com/office/powerpoint/2010/main" val="9790037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82508A5-3735-9247-A6FA-CCE1EFAD7577}" type="datetimeFigureOut">
              <a:rPr lang="en-US" smtClean="0"/>
              <a:t>5/8/18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ACC9927A-4BD1-274B-B058-20E19F1EF38A}" type="slidenum">
              <a:rPr lang="en-US" smtClean="0"/>
              <a:t>‹#›</a:t>
            </a:fld>
            <a:endParaRPr lang="en-US"/>
          </a:p>
        </p:txBody>
      </p:sp>
    </p:spTree>
    <p:extLst>
      <p:ext uri="{BB962C8B-B14F-4D97-AF65-F5344CB8AC3E}">
        <p14:creationId xmlns:p14="http://schemas.microsoft.com/office/powerpoint/2010/main" val="36504990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82508A5-3735-9247-A6FA-CCE1EFAD7577}" type="datetimeFigureOut">
              <a:rPr lang="en-US" smtClean="0"/>
              <a:t>5/8/18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ACC9927A-4BD1-274B-B058-20E19F1EF38A}" type="slidenum">
              <a:rPr lang="en-US" smtClean="0"/>
              <a:t>‹#›</a:t>
            </a:fld>
            <a:endParaRPr lang="en-US"/>
          </a:p>
        </p:txBody>
      </p:sp>
    </p:spTree>
    <p:extLst>
      <p:ext uri="{BB962C8B-B14F-4D97-AF65-F5344CB8AC3E}">
        <p14:creationId xmlns:p14="http://schemas.microsoft.com/office/powerpoint/2010/main" val="28033854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682508A5-3735-9247-A6FA-CCE1EFAD7577}" type="datetimeFigureOut">
              <a:rPr lang="en-US" smtClean="0"/>
              <a:t>5/8/18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ACC9927A-4BD1-274B-B058-20E19F1EF38A}" type="slidenum">
              <a:rPr lang="en-US" smtClean="0"/>
              <a:t>‹#›</a:t>
            </a:fld>
            <a:endParaRPr lang="en-US"/>
          </a:p>
        </p:txBody>
      </p:sp>
    </p:spTree>
    <p:extLst>
      <p:ext uri="{BB962C8B-B14F-4D97-AF65-F5344CB8AC3E}">
        <p14:creationId xmlns:p14="http://schemas.microsoft.com/office/powerpoint/2010/main" val="32063195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82508A5-3735-9247-A6FA-CCE1EFAD7577}" type="datetimeFigureOut">
              <a:rPr lang="en-US" smtClean="0"/>
              <a:t>5/8/18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CC9927A-4BD1-274B-B058-20E19F1EF38A}" type="slidenum">
              <a:rPr lang="en-US" smtClean="0"/>
              <a:t>‹#›</a:t>
            </a:fld>
            <a:endParaRPr lang="en-US"/>
          </a:p>
        </p:txBody>
      </p:sp>
    </p:spTree>
    <p:extLst>
      <p:ext uri="{BB962C8B-B14F-4D97-AF65-F5344CB8AC3E}">
        <p14:creationId xmlns:p14="http://schemas.microsoft.com/office/powerpoint/2010/main" val="21545274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82508A5-3735-9247-A6FA-CCE1EFAD7577}" type="datetimeFigureOut">
              <a:rPr lang="en-US" smtClean="0"/>
              <a:t>5/8/18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CC9927A-4BD1-274B-B058-20E19F1EF38A}" type="slidenum">
              <a:rPr lang="en-US" smtClean="0"/>
              <a:t>‹#›</a:t>
            </a:fld>
            <a:endParaRPr lang="en-US"/>
          </a:p>
        </p:txBody>
      </p:sp>
    </p:spTree>
    <p:extLst>
      <p:ext uri="{BB962C8B-B14F-4D97-AF65-F5344CB8AC3E}">
        <p14:creationId xmlns:p14="http://schemas.microsoft.com/office/powerpoint/2010/main" val="2003671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682508A5-3735-9247-A6FA-CCE1EFAD7577}" type="datetimeFigureOut">
              <a:rPr lang="en-US" smtClean="0"/>
              <a:t>5/8/18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CC9927A-4BD1-274B-B058-20E19F1EF38A}" type="slidenum">
              <a:rPr lang="en-US" smtClean="0"/>
              <a:t>‹#›</a:t>
            </a:fld>
            <a:endParaRPr lang="en-US"/>
          </a:p>
        </p:txBody>
      </p:sp>
    </p:spTree>
    <p:extLst>
      <p:ext uri="{BB962C8B-B14F-4D97-AF65-F5344CB8AC3E}">
        <p14:creationId xmlns:p14="http://schemas.microsoft.com/office/powerpoint/2010/main" val="41017102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82508A5-3735-9247-A6FA-CCE1EFAD7577}" type="datetimeFigureOut">
              <a:rPr lang="en-US" smtClean="0"/>
              <a:t>5/8/18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C9927A-4BD1-274B-B058-20E19F1EF38A}" type="slidenum">
              <a:rPr lang="en-US" smtClean="0"/>
              <a:t>‹#›</a:t>
            </a:fld>
            <a:endParaRPr lang="en-US"/>
          </a:p>
        </p:txBody>
      </p:sp>
    </p:spTree>
    <p:extLst>
      <p:ext uri="{BB962C8B-B14F-4D97-AF65-F5344CB8AC3E}">
        <p14:creationId xmlns:p14="http://schemas.microsoft.com/office/powerpoint/2010/main" val="37915203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82508A5-3735-9247-A6FA-CCE1EFAD7577}" type="datetimeFigureOut">
              <a:rPr lang="en-US" smtClean="0"/>
              <a:t>5/8/18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C9927A-4BD1-274B-B058-20E19F1EF38A}" type="slidenum">
              <a:rPr lang="en-US" smtClean="0"/>
              <a:t>‹#›</a:t>
            </a:fld>
            <a:endParaRPr lang="en-US"/>
          </a:p>
        </p:txBody>
      </p:sp>
    </p:spTree>
    <p:extLst>
      <p:ext uri="{BB962C8B-B14F-4D97-AF65-F5344CB8AC3E}">
        <p14:creationId xmlns:p14="http://schemas.microsoft.com/office/powerpoint/2010/main" val="411195974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82508A5-3735-9247-A6FA-CCE1EFAD7577}" type="datetimeFigureOut">
              <a:rPr lang="en-US" smtClean="0"/>
              <a:t>5/8/18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C9927A-4BD1-274B-B058-20E19F1EF38A}" type="slidenum">
              <a:rPr lang="en-US" smtClean="0"/>
              <a:t>‹#›</a:t>
            </a:fld>
            <a:endParaRPr lang="en-US"/>
          </a:p>
        </p:txBody>
      </p:sp>
    </p:spTree>
    <p:extLst>
      <p:ext uri="{BB962C8B-B14F-4D97-AF65-F5344CB8AC3E}">
        <p14:creationId xmlns:p14="http://schemas.microsoft.com/office/powerpoint/2010/main" val="200766520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82508A5-3735-9247-A6FA-CCE1EFAD7577}" type="datetimeFigureOut">
              <a:rPr lang="en-US" smtClean="0"/>
              <a:t>5/8/18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C9927A-4BD1-274B-B058-20E19F1EF38A}" type="slidenum">
              <a:rPr lang="en-US" smtClean="0"/>
              <a:t>‹#›</a:t>
            </a:fld>
            <a:endParaRPr lang="en-US"/>
          </a:p>
        </p:txBody>
      </p:sp>
    </p:spTree>
    <p:extLst>
      <p:ext uri="{BB962C8B-B14F-4D97-AF65-F5344CB8AC3E}">
        <p14:creationId xmlns:p14="http://schemas.microsoft.com/office/powerpoint/2010/main" val="37899833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682508A5-3735-9247-A6FA-CCE1EFAD7577}" type="datetimeFigureOut">
              <a:rPr lang="en-US" smtClean="0"/>
              <a:t>5/8/18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C9927A-4BD1-274B-B058-20E19F1EF38A}" type="slidenum">
              <a:rPr lang="en-US" smtClean="0"/>
              <a:t>‹#›</a:t>
            </a:fld>
            <a:endParaRPr lang="en-US"/>
          </a:p>
        </p:txBody>
      </p:sp>
    </p:spTree>
    <p:extLst>
      <p:ext uri="{BB962C8B-B14F-4D97-AF65-F5344CB8AC3E}">
        <p14:creationId xmlns:p14="http://schemas.microsoft.com/office/powerpoint/2010/main" val="36198630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2508A5-3735-9247-A6FA-CCE1EFAD7577}" type="datetimeFigureOut">
              <a:rPr lang="en-US" smtClean="0"/>
              <a:t>5/8/18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C9927A-4BD1-274B-B058-20E19F1EF38A}" type="slidenum">
              <a:rPr lang="en-US" smtClean="0"/>
              <a:t>‹#›</a:t>
            </a:fld>
            <a:endParaRPr lang="en-US"/>
          </a:p>
        </p:txBody>
      </p:sp>
    </p:spTree>
    <p:extLst>
      <p:ext uri="{BB962C8B-B14F-4D97-AF65-F5344CB8AC3E}">
        <p14:creationId xmlns:p14="http://schemas.microsoft.com/office/powerpoint/2010/main" val="15153819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82508A5-3735-9247-A6FA-CCE1EFAD7577}" type="datetimeFigureOut">
              <a:rPr lang="en-US" smtClean="0"/>
              <a:t>5/8/18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ACC9927A-4BD1-274B-B058-20E19F1EF38A}" type="slidenum">
              <a:rPr lang="en-US" smtClean="0"/>
              <a:t>‹#›</a:t>
            </a:fld>
            <a:endParaRPr lang="en-US"/>
          </a:p>
        </p:txBody>
      </p:sp>
    </p:spTree>
    <p:extLst>
      <p:ext uri="{BB962C8B-B14F-4D97-AF65-F5344CB8AC3E}">
        <p14:creationId xmlns:p14="http://schemas.microsoft.com/office/powerpoint/2010/main" val="30297932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82508A5-3735-9247-A6FA-CCE1EFAD7577}" type="datetimeFigureOut">
              <a:rPr lang="en-US" smtClean="0"/>
              <a:t>5/8/18</a:t>
            </a:fld>
            <a:endParaRPr lang="en-US"/>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CC9927A-4BD1-274B-B058-20E19F1EF38A}" type="slidenum">
              <a:rPr lang="en-US" smtClean="0"/>
              <a:t>‹#›</a:t>
            </a:fld>
            <a:endParaRPr lang="en-US"/>
          </a:p>
        </p:txBody>
      </p:sp>
    </p:spTree>
    <p:extLst>
      <p:ext uri="{BB962C8B-B14F-4D97-AF65-F5344CB8AC3E}">
        <p14:creationId xmlns:p14="http://schemas.microsoft.com/office/powerpoint/2010/main" val="2966170316"/>
      </p:ext>
    </p:extLst>
  </p:cSld>
  <p:clrMap bg1="dk1" tx1="lt1" bg2="dk2" tx2="lt2" accent1="accent1" accent2="accent2" accent3="accent3" accent4="accent4" accent5="accent5" accent6="accent6" hlink="hlink" folHlink="folHlink"/>
  <p:sldLayoutIdLst>
    <p:sldLayoutId id="2147483982" r:id="rId1"/>
    <p:sldLayoutId id="2147483983" r:id="rId2"/>
    <p:sldLayoutId id="2147483984" r:id="rId3"/>
    <p:sldLayoutId id="2147483985" r:id="rId4"/>
    <p:sldLayoutId id="2147483986" r:id="rId5"/>
    <p:sldLayoutId id="2147483987" r:id="rId6"/>
    <p:sldLayoutId id="2147483988" r:id="rId7"/>
    <p:sldLayoutId id="2147483989" r:id="rId8"/>
    <p:sldLayoutId id="2147483990" r:id="rId9"/>
    <p:sldLayoutId id="2147483991" r:id="rId10"/>
    <p:sldLayoutId id="2147483992" r:id="rId11"/>
    <p:sldLayoutId id="2147483993" r:id="rId12"/>
    <p:sldLayoutId id="2147483994" r:id="rId13"/>
    <p:sldLayoutId id="2147483995" r:id="rId14"/>
    <p:sldLayoutId id="2147483996" r:id="rId15"/>
    <p:sldLayoutId id="2147483997" r:id="rId16"/>
    <p:sldLayoutId id="2147483998"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4.tiff"/><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6.tiff"/></Relationships>
</file>

<file path=ppt/slides/_rels/slide7.xml.rels><?xml version="1.0" encoding="UTF-8" standalone="yes"?>
<Relationships xmlns="http://schemas.openxmlformats.org/package/2006/relationships"><Relationship Id="rId2" Type="http://schemas.openxmlformats.org/officeDocument/2006/relationships/image" Target="../media/image7.tif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dera.ioe.ac.uk/14894/7/120508esdgcen_Redacted.pdf" TargetMode="External"/><Relationship Id="rId3" Type="http://schemas.openxmlformats.org/officeDocument/2006/relationships/hyperlink" Target="http://www.dictionary.com/browse/education" TargetMode="External"/><Relationship Id="rId7" Type="http://schemas.openxmlformats.org/officeDocument/2006/relationships/hyperlink" Target="http://www.sd-commission.org.uk/pages/what-is-sustainable-development.html" TargetMode="External"/><Relationship Id="rId2" Type="http://schemas.openxmlformats.org/officeDocument/2006/relationships/hyperlink" Target="https://www.business2community.com/cybersecurity/5-things-avoid-putting-company-social-media-01532998" TargetMode="External"/><Relationship Id="rId1" Type="http://schemas.openxmlformats.org/officeDocument/2006/relationships/slideLayout" Target="../slideLayouts/slideLayout2.xml"/><Relationship Id="rId6" Type="http://schemas.openxmlformats.org/officeDocument/2006/relationships/hyperlink" Target="http://petrosin.com/petrosins-commitment-to-global-citizenship/" TargetMode="External"/><Relationship Id="rId5" Type="http://schemas.openxmlformats.org/officeDocument/2006/relationships/hyperlink" Target="https://corporate-citizenship.com/2015/08/10/sdg-number-10-reducing-inequality-within-and-among-countries/" TargetMode="External"/><Relationship Id="rId4" Type="http://schemas.openxmlformats.org/officeDocument/2006/relationships/hyperlink" Target="http://kattyjg.blogspot.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372843-7FCA-994F-B205-1FE12B823029}"/>
              </a:ext>
            </a:extLst>
          </p:cNvPr>
          <p:cNvSpPr>
            <a:spLocks noGrp="1"/>
          </p:cNvSpPr>
          <p:nvPr>
            <p:ph type="ctrTitle"/>
          </p:nvPr>
        </p:nvSpPr>
        <p:spPr>
          <a:xfrm>
            <a:off x="1751012" y="1171575"/>
            <a:ext cx="8689976" cy="1857376"/>
          </a:xfrm>
        </p:spPr>
        <p:txBody>
          <a:bodyPr>
            <a:normAutofit fontScale="90000"/>
          </a:bodyPr>
          <a:lstStyle/>
          <a:p>
            <a:r>
              <a:rPr lang="en-US" sz="3100" b="1" dirty="0">
                <a:latin typeface="Arial Rounded MT Bold" panose="020F0704030504030204" pitchFamily="34" charset="77"/>
              </a:rPr>
              <a:t>How does the concept of Education for sustainable development and global citizenship contribute to reducing global inequalities</a:t>
            </a:r>
            <a:r>
              <a:rPr lang="en-US" sz="2800" b="1" dirty="0">
                <a:latin typeface="Arial Rounded MT Bold" panose="020F0704030504030204" pitchFamily="34" charset="77"/>
              </a:rPr>
              <a:t>!</a:t>
            </a:r>
          </a:p>
        </p:txBody>
      </p:sp>
      <p:sp>
        <p:nvSpPr>
          <p:cNvPr id="3" name="Subtitle 2">
            <a:extLst>
              <a:ext uri="{FF2B5EF4-FFF2-40B4-BE49-F238E27FC236}">
                <a16:creationId xmlns:a16="http://schemas.microsoft.com/office/drawing/2014/main" id="{D2E097EF-DA36-D34D-A2DA-1F564AF8A103}"/>
              </a:ext>
            </a:extLst>
          </p:cNvPr>
          <p:cNvSpPr>
            <a:spLocks noGrp="1"/>
          </p:cNvSpPr>
          <p:nvPr>
            <p:ph type="subTitle" idx="1"/>
          </p:nvPr>
        </p:nvSpPr>
        <p:spPr>
          <a:xfrm>
            <a:off x="428626" y="4243388"/>
            <a:ext cx="2814637" cy="1585912"/>
          </a:xfrm>
        </p:spPr>
        <p:txBody>
          <a:bodyPr>
            <a:normAutofit/>
          </a:bodyPr>
          <a:lstStyle/>
          <a:p>
            <a:r>
              <a:rPr lang="en-US" b="1" dirty="0">
                <a:solidFill>
                  <a:schemeClr val="tx1"/>
                </a:solidFill>
                <a:latin typeface="Arial Rounded MT Bold" panose="020F0704030504030204" pitchFamily="34" charset="77"/>
              </a:rPr>
              <a:t>Kayleigh Pointon </a:t>
            </a:r>
          </a:p>
          <a:p>
            <a:r>
              <a:rPr lang="en-US" b="1" dirty="0">
                <a:solidFill>
                  <a:schemeClr val="tx1"/>
                </a:solidFill>
                <a:latin typeface="Arial Rounded MT Bold" panose="020F0704030504030204" pitchFamily="34" charset="77"/>
              </a:rPr>
              <a:t>1602543</a:t>
            </a:r>
          </a:p>
          <a:p>
            <a:r>
              <a:rPr lang="en-US" b="1" dirty="0">
                <a:solidFill>
                  <a:schemeClr val="tx1"/>
                </a:solidFill>
                <a:latin typeface="Arial Rounded MT Bold" panose="020F0704030504030204" pitchFamily="34" charset="77"/>
              </a:rPr>
              <a:t>SJS5001</a:t>
            </a:r>
          </a:p>
        </p:txBody>
      </p:sp>
      <p:pic>
        <p:nvPicPr>
          <p:cNvPr id="5" name="Picture 4">
            <a:extLst>
              <a:ext uri="{FF2B5EF4-FFF2-40B4-BE49-F238E27FC236}">
                <a16:creationId xmlns:a16="http://schemas.microsoft.com/office/drawing/2014/main" id="{31B5822F-9595-A64F-84D8-B652CCBAE8F5}"/>
              </a:ext>
            </a:extLst>
          </p:cNvPr>
          <p:cNvPicPr>
            <a:picLocks noChangeAspect="1"/>
          </p:cNvPicPr>
          <p:nvPr/>
        </p:nvPicPr>
        <p:blipFill>
          <a:blip r:embed="rId2"/>
          <a:stretch>
            <a:fillRect/>
          </a:stretch>
        </p:blipFill>
        <p:spPr>
          <a:xfrm>
            <a:off x="7343775" y="3343275"/>
            <a:ext cx="3729037" cy="2428875"/>
          </a:xfrm>
          <a:prstGeom prst="rect">
            <a:avLst/>
          </a:prstGeom>
        </p:spPr>
      </p:pic>
      <p:sp>
        <p:nvSpPr>
          <p:cNvPr id="6" name="TextBox 5">
            <a:extLst>
              <a:ext uri="{FF2B5EF4-FFF2-40B4-BE49-F238E27FC236}">
                <a16:creationId xmlns:a16="http://schemas.microsoft.com/office/drawing/2014/main" id="{F0183DED-6CDE-6741-B9A2-8A0D73A969E7}"/>
              </a:ext>
            </a:extLst>
          </p:cNvPr>
          <p:cNvSpPr txBox="1"/>
          <p:nvPr/>
        </p:nvSpPr>
        <p:spPr>
          <a:xfrm>
            <a:off x="8515350" y="5829300"/>
            <a:ext cx="2557462" cy="369332"/>
          </a:xfrm>
          <a:prstGeom prst="rect">
            <a:avLst/>
          </a:prstGeom>
          <a:noFill/>
        </p:spPr>
        <p:txBody>
          <a:bodyPr wrap="square" rtlCol="0">
            <a:spAutoFit/>
          </a:bodyPr>
          <a:lstStyle/>
          <a:p>
            <a:r>
              <a:rPr lang="en-US" dirty="0"/>
              <a:t>(Petrosin, 2014)</a:t>
            </a:r>
          </a:p>
        </p:txBody>
      </p:sp>
    </p:spTree>
    <p:extLst>
      <p:ext uri="{BB962C8B-B14F-4D97-AF65-F5344CB8AC3E}">
        <p14:creationId xmlns:p14="http://schemas.microsoft.com/office/powerpoint/2010/main" val="350658807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BFCC5-54CC-1B47-9DDA-596DB03051C0}"/>
              </a:ext>
            </a:extLst>
          </p:cNvPr>
          <p:cNvSpPr>
            <a:spLocks noGrp="1"/>
          </p:cNvSpPr>
          <p:nvPr>
            <p:ph type="title"/>
          </p:nvPr>
        </p:nvSpPr>
        <p:spPr>
          <a:xfrm>
            <a:off x="4071938" y="609600"/>
            <a:ext cx="6745288" cy="1456267"/>
          </a:xfrm>
        </p:spPr>
        <p:txBody>
          <a:bodyPr/>
          <a:lstStyle/>
          <a:p>
            <a:r>
              <a:rPr lang="en-US" dirty="0"/>
              <a:t>Introduction </a:t>
            </a:r>
          </a:p>
        </p:txBody>
      </p:sp>
      <p:sp>
        <p:nvSpPr>
          <p:cNvPr id="3" name="Content Placeholder 2">
            <a:extLst>
              <a:ext uri="{FF2B5EF4-FFF2-40B4-BE49-F238E27FC236}">
                <a16:creationId xmlns:a16="http://schemas.microsoft.com/office/drawing/2014/main" id="{9E297D56-6B6E-C540-A83E-7C74D007AD4F}"/>
              </a:ext>
            </a:extLst>
          </p:cNvPr>
          <p:cNvSpPr>
            <a:spLocks noGrp="1"/>
          </p:cNvSpPr>
          <p:nvPr>
            <p:ph idx="1"/>
          </p:nvPr>
        </p:nvSpPr>
        <p:spPr/>
        <p:txBody>
          <a:bodyPr>
            <a:normAutofit fontScale="92500"/>
          </a:bodyPr>
          <a:lstStyle/>
          <a:p>
            <a:pPr>
              <a:buFont typeface="Arial" panose="020B0604020202020204" pitchFamily="34" charset="0"/>
              <a:buChar char="•"/>
            </a:pPr>
            <a:r>
              <a:rPr lang="en-US" sz="2800" dirty="0"/>
              <a:t>Definitions of Education, Sustainable Development and Global Citizenship .</a:t>
            </a:r>
          </a:p>
          <a:p>
            <a:pPr>
              <a:buFont typeface="Arial" panose="020B0604020202020204" pitchFamily="34" charset="0"/>
              <a:buChar char="•"/>
            </a:pPr>
            <a:r>
              <a:rPr lang="en-US" sz="2800" dirty="0"/>
              <a:t>What is Education for Sustainable Development and Global Citizenship.</a:t>
            </a:r>
          </a:p>
          <a:p>
            <a:pPr>
              <a:buFont typeface="Arial" panose="020B0604020202020204" pitchFamily="34" charset="0"/>
              <a:buChar char="•"/>
            </a:pPr>
            <a:r>
              <a:rPr lang="en-US" sz="2800" dirty="0"/>
              <a:t>The importance of ESDGC.</a:t>
            </a:r>
          </a:p>
          <a:p>
            <a:pPr>
              <a:buFont typeface="Arial" panose="020B0604020202020204" pitchFamily="34" charset="0"/>
              <a:buChar char="•"/>
            </a:pPr>
            <a:r>
              <a:rPr lang="en-US" sz="2800" dirty="0"/>
              <a:t>How does the concept Education for Sustainable Development and Global Citizenship contribute to reducing global inequalities.</a:t>
            </a:r>
          </a:p>
          <a:p>
            <a:pPr>
              <a:buFont typeface="Arial" panose="020B0604020202020204" pitchFamily="34" charset="0"/>
              <a:buChar char="•"/>
            </a:pPr>
            <a:r>
              <a:rPr lang="en-US" sz="2800" dirty="0"/>
              <a:t>How society is becoming more connected.</a:t>
            </a:r>
          </a:p>
        </p:txBody>
      </p:sp>
    </p:spTree>
    <p:extLst>
      <p:ext uri="{BB962C8B-B14F-4D97-AF65-F5344CB8AC3E}">
        <p14:creationId xmlns:p14="http://schemas.microsoft.com/office/powerpoint/2010/main" val="305821000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56B06-8F50-1F48-894B-6B9703E39393}"/>
              </a:ext>
            </a:extLst>
          </p:cNvPr>
          <p:cNvSpPr>
            <a:spLocks noGrp="1"/>
          </p:cNvSpPr>
          <p:nvPr>
            <p:ph type="title"/>
          </p:nvPr>
        </p:nvSpPr>
        <p:spPr>
          <a:xfrm>
            <a:off x="338137" y="336550"/>
            <a:ext cx="10515600" cy="6192838"/>
          </a:xfrm>
        </p:spPr>
        <p:txBody>
          <a:bodyPr>
            <a:normAutofit fontScale="90000"/>
          </a:bodyPr>
          <a:lstStyle/>
          <a:p>
            <a:pPr>
              <a:lnSpc>
                <a:spcPct val="100000"/>
              </a:lnSpc>
            </a:pPr>
            <a:br>
              <a:rPr lang="en-US" b="1" dirty="0"/>
            </a:br>
            <a:br>
              <a:rPr lang="en-US" b="1" dirty="0"/>
            </a:br>
            <a:br>
              <a:rPr lang="en-US" b="1" dirty="0"/>
            </a:br>
            <a:br>
              <a:rPr lang="en-US" b="1" dirty="0"/>
            </a:br>
            <a:br>
              <a:rPr lang="en-US" b="1" dirty="0"/>
            </a:br>
            <a:r>
              <a:rPr lang="en-US" b="1" dirty="0"/>
              <a:t>Education</a:t>
            </a:r>
            <a:br>
              <a:rPr lang="en-US" dirty="0"/>
            </a:br>
            <a:r>
              <a:rPr lang="en-US" sz="3200" dirty="0"/>
              <a:t>The process of imparting or acquiring general knowledge, developing the powers of reasoning and judgment and preparing oneself or others for mature life (Dictionary, no date).</a:t>
            </a:r>
            <a:br>
              <a:rPr lang="en-US" dirty="0"/>
            </a:br>
            <a:r>
              <a:rPr lang="en-US" b="1" dirty="0"/>
              <a:t>Sustainable development </a:t>
            </a:r>
            <a:br>
              <a:rPr lang="en-US" dirty="0"/>
            </a:br>
            <a:r>
              <a:rPr lang="en-GB" sz="2800" dirty="0"/>
              <a:t>balance differences and often competing  needs against an awareness of the environmental, social and economic limitations we face as a society ( Sustainable Development commission, 2011).</a:t>
            </a:r>
            <a:br>
              <a:rPr lang="en-US" sz="2800" dirty="0"/>
            </a:br>
            <a:r>
              <a:rPr lang="en-US" b="1" dirty="0"/>
              <a:t>Global Citizenship </a:t>
            </a:r>
            <a:br>
              <a:rPr lang="en-US" b="1" dirty="0"/>
            </a:br>
            <a:r>
              <a:rPr lang="en-US" sz="3100" dirty="0"/>
              <a:t>Understanding the challenges our world faces and contributing to the</a:t>
            </a:r>
            <a:br>
              <a:rPr lang="en-US" sz="3100" dirty="0"/>
            </a:br>
            <a:r>
              <a:rPr lang="en-US" sz="3100" dirty="0"/>
              <a:t>solutions (UCL Global Citizenship programme, 2018).</a:t>
            </a:r>
            <a:br>
              <a:rPr lang="en-US" sz="2800" b="1" dirty="0"/>
            </a:br>
            <a:br>
              <a:rPr lang="en-US" sz="2800" dirty="0"/>
            </a:br>
            <a:br>
              <a:rPr lang="en-US" sz="2800" dirty="0"/>
            </a:br>
            <a:br>
              <a:rPr lang="en-US" sz="2800" dirty="0"/>
            </a:br>
            <a:br>
              <a:rPr lang="en-US" sz="2800" dirty="0"/>
            </a:br>
            <a:br>
              <a:rPr lang="en-US" sz="2800" dirty="0"/>
            </a:br>
            <a:br>
              <a:rPr lang="en-US" sz="2800" dirty="0"/>
            </a:br>
            <a:endParaRPr lang="en-US" sz="2800" dirty="0"/>
          </a:p>
        </p:txBody>
      </p:sp>
    </p:spTree>
    <p:extLst>
      <p:ext uri="{BB962C8B-B14F-4D97-AF65-F5344CB8AC3E}">
        <p14:creationId xmlns:p14="http://schemas.microsoft.com/office/powerpoint/2010/main" val="13779903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94D97F-3C03-DC4E-A662-AEEDCDBC1F91}"/>
              </a:ext>
            </a:extLst>
          </p:cNvPr>
          <p:cNvSpPr>
            <a:spLocks noGrp="1"/>
          </p:cNvSpPr>
          <p:nvPr>
            <p:ph type="title"/>
          </p:nvPr>
        </p:nvSpPr>
        <p:spPr>
          <a:xfrm>
            <a:off x="2200274" y="365125"/>
            <a:ext cx="8572501" cy="1325563"/>
          </a:xfrm>
        </p:spPr>
        <p:txBody>
          <a:bodyPr/>
          <a:lstStyle/>
          <a:p>
            <a:r>
              <a:rPr lang="en-US" dirty="0"/>
              <a:t>What is Education for sustainable development and global citizenship?</a:t>
            </a:r>
          </a:p>
        </p:txBody>
      </p:sp>
      <p:sp>
        <p:nvSpPr>
          <p:cNvPr id="3" name="Content Placeholder 2">
            <a:extLst>
              <a:ext uri="{FF2B5EF4-FFF2-40B4-BE49-F238E27FC236}">
                <a16:creationId xmlns:a16="http://schemas.microsoft.com/office/drawing/2014/main" id="{187EB6E2-3BD1-C445-8F23-B6BB0ECB36D4}"/>
              </a:ext>
            </a:extLst>
          </p:cNvPr>
          <p:cNvSpPr>
            <a:spLocks noGrp="1"/>
          </p:cNvSpPr>
          <p:nvPr>
            <p:ph idx="1"/>
          </p:nvPr>
        </p:nvSpPr>
        <p:spPr>
          <a:xfrm>
            <a:off x="928688" y="1985962"/>
            <a:ext cx="9888538" cy="4529137"/>
          </a:xfrm>
        </p:spPr>
        <p:txBody>
          <a:bodyPr>
            <a:normAutofit fontScale="55000" lnSpcReduction="20000"/>
          </a:bodyPr>
          <a:lstStyle/>
          <a:p>
            <a:r>
              <a:rPr lang="en-US" sz="4000" b="1" dirty="0"/>
              <a:t>Seeks to give learners at all stages of education an understanding of the impact of their choices on other people, the economy and the environment within the world (Welsh Government, 2017).</a:t>
            </a:r>
          </a:p>
          <a:p>
            <a:pPr marL="360000" indent="-360000"/>
            <a:r>
              <a:rPr lang="en-GB" sz="4000" b="1" dirty="0"/>
              <a:t>‘The links between society, economy and environment and between our own lives and those of people throughout the world’ (Welsh Government,2012 ,p.02). </a:t>
            </a:r>
            <a:endParaRPr lang="en-GB" sz="4000" dirty="0"/>
          </a:p>
          <a:p>
            <a:pPr marL="360000" indent="-360000"/>
            <a:r>
              <a:rPr lang="en-GB" sz="4000" b="1" dirty="0"/>
              <a:t>‘The needs and rights of both present and future generations’ (Welsh Government, 2012 ,p.02). </a:t>
            </a:r>
            <a:endParaRPr lang="en-GB" sz="4000" dirty="0"/>
          </a:p>
          <a:p>
            <a:pPr marL="360000" indent="-360000"/>
            <a:r>
              <a:rPr lang="en-GB" sz="4000" b="1" dirty="0"/>
              <a:t>‘The relationship between power, resources and human rights’ (Welsh Government, 2012, p.02).</a:t>
            </a:r>
            <a:endParaRPr lang="en-GB" sz="4000" dirty="0"/>
          </a:p>
          <a:p>
            <a:pPr marL="360000" indent="-360000"/>
            <a:r>
              <a:rPr lang="en-GB" sz="4000" b="1" dirty="0"/>
              <a:t>’The local and global implications of everything we do and the actions that individuals and organisations can take in response to local and global issues’ (Welsh government, 2012, p.02).</a:t>
            </a:r>
            <a:endParaRPr lang="en-GB" sz="4000" dirty="0"/>
          </a:p>
          <a:p>
            <a:endParaRPr lang="en-US" sz="4000" dirty="0"/>
          </a:p>
          <a:p>
            <a:endParaRPr lang="en-US" dirty="0"/>
          </a:p>
        </p:txBody>
      </p:sp>
    </p:spTree>
    <p:extLst>
      <p:ext uri="{BB962C8B-B14F-4D97-AF65-F5344CB8AC3E}">
        <p14:creationId xmlns:p14="http://schemas.microsoft.com/office/powerpoint/2010/main" val="5763840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F7889-5F35-7C45-95CE-D5BB1211150C}"/>
              </a:ext>
            </a:extLst>
          </p:cNvPr>
          <p:cNvSpPr>
            <a:spLocks noGrp="1"/>
          </p:cNvSpPr>
          <p:nvPr>
            <p:ph type="title"/>
          </p:nvPr>
        </p:nvSpPr>
        <p:spPr>
          <a:xfrm>
            <a:off x="1743075" y="609600"/>
            <a:ext cx="9074151" cy="1456267"/>
          </a:xfrm>
        </p:spPr>
        <p:txBody>
          <a:bodyPr>
            <a:normAutofit fontScale="90000"/>
          </a:bodyPr>
          <a:lstStyle/>
          <a:p>
            <a:r>
              <a:rPr lang="en-US" u="sng" dirty="0"/>
              <a:t>The importance of Education for sustainable development and global citizenship </a:t>
            </a:r>
            <a:endParaRPr lang="en-US" dirty="0"/>
          </a:p>
        </p:txBody>
      </p:sp>
      <p:sp>
        <p:nvSpPr>
          <p:cNvPr id="3" name="Content Placeholder 2">
            <a:extLst>
              <a:ext uri="{FF2B5EF4-FFF2-40B4-BE49-F238E27FC236}">
                <a16:creationId xmlns:a16="http://schemas.microsoft.com/office/drawing/2014/main" id="{0612C8E2-EB80-A846-B31B-34B3BDA49E74}"/>
              </a:ext>
            </a:extLst>
          </p:cNvPr>
          <p:cNvSpPr>
            <a:spLocks noGrp="1"/>
          </p:cNvSpPr>
          <p:nvPr>
            <p:ph idx="1"/>
          </p:nvPr>
        </p:nvSpPr>
        <p:spPr>
          <a:xfrm>
            <a:off x="1443038" y="2142067"/>
            <a:ext cx="9374188" cy="3649133"/>
          </a:xfrm>
        </p:spPr>
        <p:txBody>
          <a:bodyPr>
            <a:normAutofit/>
          </a:bodyPr>
          <a:lstStyle/>
          <a:p>
            <a:pPr marL="0" indent="0">
              <a:buNone/>
            </a:pPr>
            <a:r>
              <a:rPr lang="en-US" dirty="0"/>
              <a:t> </a:t>
            </a:r>
            <a:endParaRPr lang="en-US" u="sng" dirty="0"/>
          </a:p>
          <a:p>
            <a:pPr marL="0" indent="0">
              <a:buNone/>
            </a:pPr>
            <a:r>
              <a:rPr lang="en-GB" sz="2800" dirty="0"/>
              <a:t>The fundamental aim of Education for Sustainable Development and Global Citizenship is to equip people with the knowledge and skills to deal with the major challenges that face the world and its inhabitants, such as climate change, fuel and food shortages, biodiversity and species extinction, international wars, terrorism and poverty (Welsh Government, 2012).</a:t>
            </a:r>
          </a:p>
          <a:p>
            <a:endParaRPr lang="en-US" dirty="0"/>
          </a:p>
        </p:txBody>
      </p:sp>
    </p:spTree>
    <p:extLst>
      <p:ext uri="{BB962C8B-B14F-4D97-AF65-F5344CB8AC3E}">
        <p14:creationId xmlns:p14="http://schemas.microsoft.com/office/powerpoint/2010/main" val="27469711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1FDD1C-3CD6-9D4D-A3FF-3C2648F2E228}"/>
              </a:ext>
            </a:extLst>
          </p:cNvPr>
          <p:cNvSpPr>
            <a:spLocks noGrp="1"/>
          </p:cNvSpPr>
          <p:nvPr>
            <p:ph type="title"/>
          </p:nvPr>
        </p:nvSpPr>
        <p:spPr>
          <a:xfrm>
            <a:off x="1528763" y="609600"/>
            <a:ext cx="9288463" cy="1456267"/>
          </a:xfrm>
        </p:spPr>
        <p:txBody>
          <a:bodyPr>
            <a:normAutofit fontScale="90000"/>
          </a:bodyPr>
          <a:lstStyle/>
          <a:p>
            <a:r>
              <a:rPr lang="en-US" sz="3100" b="1" dirty="0">
                <a:latin typeface="+mn-lt"/>
              </a:rPr>
              <a:t>How does the concept Education for sustainable Development and Global Citizenship contribute to reducing global inequalities</a:t>
            </a:r>
          </a:p>
        </p:txBody>
      </p:sp>
      <p:pic>
        <p:nvPicPr>
          <p:cNvPr id="4" name="Content Placeholder 3">
            <a:extLst>
              <a:ext uri="{FF2B5EF4-FFF2-40B4-BE49-F238E27FC236}">
                <a16:creationId xmlns:a16="http://schemas.microsoft.com/office/drawing/2014/main" id="{121EF6A9-18E9-9B4E-B89B-BC689BE0EC6D}"/>
              </a:ext>
            </a:extLst>
          </p:cNvPr>
          <p:cNvPicPr>
            <a:picLocks noGrp="1" noChangeAspect="1"/>
          </p:cNvPicPr>
          <p:nvPr>
            <p:ph idx="1"/>
          </p:nvPr>
        </p:nvPicPr>
        <p:blipFill>
          <a:blip r:embed="rId3"/>
          <a:stretch>
            <a:fillRect/>
          </a:stretch>
        </p:blipFill>
        <p:spPr>
          <a:xfrm>
            <a:off x="7286625" y="3174206"/>
            <a:ext cx="3530601" cy="2155032"/>
          </a:xfrm>
          <a:prstGeom prst="rect">
            <a:avLst/>
          </a:prstGeom>
        </p:spPr>
      </p:pic>
      <p:sp>
        <p:nvSpPr>
          <p:cNvPr id="5" name="TextBox 4">
            <a:extLst>
              <a:ext uri="{FF2B5EF4-FFF2-40B4-BE49-F238E27FC236}">
                <a16:creationId xmlns:a16="http://schemas.microsoft.com/office/drawing/2014/main" id="{6F75A887-75BD-5C44-9D83-E4D1D26DCF61}"/>
              </a:ext>
            </a:extLst>
          </p:cNvPr>
          <p:cNvSpPr txBox="1"/>
          <p:nvPr/>
        </p:nvSpPr>
        <p:spPr>
          <a:xfrm>
            <a:off x="9215438" y="5329238"/>
            <a:ext cx="1601788" cy="369332"/>
          </a:xfrm>
          <a:prstGeom prst="rect">
            <a:avLst/>
          </a:prstGeom>
          <a:noFill/>
        </p:spPr>
        <p:txBody>
          <a:bodyPr wrap="square" rtlCol="0">
            <a:spAutoFit/>
          </a:bodyPr>
          <a:lstStyle/>
          <a:p>
            <a:r>
              <a:rPr lang="en-US" dirty="0"/>
              <a:t>(Kattyjg, 2014)</a:t>
            </a:r>
          </a:p>
        </p:txBody>
      </p:sp>
      <p:pic>
        <p:nvPicPr>
          <p:cNvPr id="6" name="Picture 5">
            <a:extLst>
              <a:ext uri="{FF2B5EF4-FFF2-40B4-BE49-F238E27FC236}">
                <a16:creationId xmlns:a16="http://schemas.microsoft.com/office/drawing/2014/main" id="{C1FD60DF-BA14-6D45-8477-8DB77C2620AD}"/>
              </a:ext>
            </a:extLst>
          </p:cNvPr>
          <p:cNvPicPr>
            <a:picLocks noChangeAspect="1"/>
          </p:cNvPicPr>
          <p:nvPr/>
        </p:nvPicPr>
        <p:blipFill>
          <a:blip r:embed="rId4"/>
          <a:stretch>
            <a:fillRect/>
          </a:stretch>
        </p:blipFill>
        <p:spPr>
          <a:xfrm>
            <a:off x="1839911" y="3174207"/>
            <a:ext cx="3560763" cy="2155032"/>
          </a:xfrm>
          <a:prstGeom prst="rect">
            <a:avLst/>
          </a:prstGeom>
        </p:spPr>
      </p:pic>
      <p:sp>
        <p:nvSpPr>
          <p:cNvPr id="7" name="TextBox 6">
            <a:extLst>
              <a:ext uri="{FF2B5EF4-FFF2-40B4-BE49-F238E27FC236}">
                <a16:creationId xmlns:a16="http://schemas.microsoft.com/office/drawing/2014/main" id="{75BA7716-7B5A-D746-8FC8-0A76ECC99E34}"/>
              </a:ext>
            </a:extLst>
          </p:cNvPr>
          <p:cNvSpPr txBox="1"/>
          <p:nvPr/>
        </p:nvSpPr>
        <p:spPr>
          <a:xfrm>
            <a:off x="3786188" y="5443538"/>
            <a:ext cx="1814512" cy="646331"/>
          </a:xfrm>
          <a:prstGeom prst="rect">
            <a:avLst/>
          </a:prstGeom>
          <a:noFill/>
        </p:spPr>
        <p:txBody>
          <a:bodyPr wrap="square" rtlCol="0">
            <a:spAutoFit/>
          </a:bodyPr>
          <a:lstStyle/>
          <a:p>
            <a:r>
              <a:rPr lang="en-US" dirty="0"/>
              <a:t>(</a:t>
            </a:r>
            <a:r>
              <a:rPr lang="en-US" dirty="0" err="1"/>
              <a:t>Mitun</a:t>
            </a:r>
            <a:r>
              <a:rPr lang="en-US" dirty="0"/>
              <a:t> Majumdar, 2015)</a:t>
            </a:r>
          </a:p>
        </p:txBody>
      </p:sp>
    </p:spTree>
    <p:extLst>
      <p:ext uri="{BB962C8B-B14F-4D97-AF65-F5344CB8AC3E}">
        <p14:creationId xmlns:p14="http://schemas.microsoft.com/office/powerpoint/2010/main" val="15332815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9E1AB3-6B07-3747-B341-4C4C2DCAEED5}"/>
              </a:ext>
            </a:extLst>
          </p:cNvPr>
          <p:cNvSpPr>
            <a:spLocks noGrp="1"/>
          </p:cNvSpPr>
          <p:nvPr>
            <p:ph type="title"/>
          </p:nvPr>
        </p:nvSpPr>
        <p:spPr>
          <a:xfrm>
            <a:off x="1400175" y="609600"/>
            <a:ext cx="9417051" cy="919163"/>
          </a:xfrm>
        </p:spPr>
        <p:txBody>
          <a:bodyPr/>
          <a:lstStyle/>
          <a:p>
            <a:r>
              <a:rPr lang="en-US" b="1" dirty="0"/>
              <a:t>How society is becoming more connected </a:t>
            </a:r>
          </a:p>
        </p:txBody>
      </p:sp>
      <p:sp>
        <p:nvSpPr>
          <p:cNvPr id="3" name="Content Placeholder 2">
            <a:extLst>
              <a:ext uri="{FF2B5EF4-FFF2-40B4-BE49-F238E27FC236}">
                <a16:creationId xmlns:a16="http://schemas.microsoft.com/office/drawing/2014/main" id="{983AE197-4980-1C43-86A9-7D4B46815B4B}"/>
              </a:ext>
            </a:extLst>
          </p:cNvPr>
          <p:cNvSpPr>
            <a:spLocks noGrp="1"/>
          </p:cNvSpPr>
          <p:nvPr>
            <p:ph idx="1"/>
          </p:nvPr>
        </p:nvSpPr>
        <p:spPr>
          <a:xfrm>
            <a:off x="771525" y="2142067"/>
            <a:ext cx="10045701" cy="3649133"/>
          </a:xfrm>
        </p:spPr>
        <p:txBody>
          <a:bodyPr>
            <a:normAutofit/>
          </a:bodyPr>
          <a:lstStyle/>
          <a:p>
            <a:r>
              <a:rPr lang="en-US" sz="3600" dirty="0"/>
              <a:t>Social Media </a:t>
            </a:r>
          </a:p>
          <a:p>
            <a:r>
              <a:rPr lang="en-US" sz="3600" dirty="0"/>
              <a:t>Technology </a:t>
            </a:r>
          </a:p>
          <a:p>
            <a:r>
              <a:rPr lang="en-US" sz="3600" dirty="0"/>
              <a:t>Global sharing</a:t>
            </a:r>
            <a:r>
              <a:rPr lang="en-US" sz="2800" dirty="0"/>
              <a:t> </a:t>
            </a:r>
          </a:p>
          <a:p>
            <a:pPr marL="0" indent="0">
              <a:buNone/>
            </a:pPr>
            <a:r>
              <a:rPr lang="en-US" sz="2800" dirty="0"/>
              <a:t>  </a:t>
            </a:r>
          </a:p>
          <a:p>
            <a:endParaRPr lang="en-US" sz="2800" dirty="0"/>
          </a:p>
          <a:p>
            <a:endParaRPr lang="en-US" sz="2800" dirty="0"/>
          </a:p>
        </p:txBody>
      </p:sp>
      <p:pic>
        <p:nvPicPr>
          <p:cNvPr id="5" name="Picture 4">
            <a:extLst>
              <a:ext uri="{FF2B5EF4-FFF2-40B4-BE49-F238E27FC236}">
                <a16:creationId xmlns:a16="http://schemas.microsoft.com/office/drawing/2014/main" id="{57E5FE92-CC04-0C40-B6A1-11BE1954B300}"/>
              </a:ext>
            </a:extLst>
          </p:cNvPr>
          <p:cNvPicPr>
            <a:picLocks noChangeAspect="1"/>
          </p:cNvPicPr>
          <p:nvPr/>
        </p:nvPicPr>
        <p:blipFill>
          <a:blip r:embed="rId2"/>
          <a:stretch>
            <a:fillRect/>
          </a:stretch>
        </p:blipFill>
        <p:spPr>
          <a:xfrm>
            <a:off x="7354888" y="2014538"/>
            <a:ext cx="3589338" cy="2065337"/>
          </a:xfrm>
          <a:prstGeom prst="rect">
            <a:avLst/>
          </a:prstGeom>
        </p:spPr>
      </p:pic>
      <p:sp>
        <p:nvSpPr>
          <p:cNvPr id="6" name="TextBox 5">
            <a:extLst>
              <a:ext uri="{FF2B5EF4-FFF2-40B4-BE49-F238E27FC236}">
                <a16:creationId xmlns:a16="http://schemas.microsoft.com/office/drawing/2014/main" id="{26A3C815-F366-504C-97CB-93A5017A0A0E}"/>
              </a:ext>
            </a:extLst>
          </p:cNvPr>
          <p:cNvSpPr txBox="1"/>
          <p:nvPr/>
        </p:nvSpPr>
        <p:spPr>
          <a:xfrm>
            <a:off x="8529638" y="4229100"/>
            <a:ext cx="2414588" cy="646331"/>
          </a:xfrm>
          <a:prstGeom prst="rect">
            <a:avLst/>
          </a:prstGeom>
          <a:noFill/>
        </p:spPr>
        <p:txBody>
          <a:bodyPr wrap="square" rtlCol="0">
            <a:spAutoFit/>
          </a:bodyPr>
          <a:lstStyle/>
          <a:p>
            <a:r>
              <a:rPr lang="en-US" dirty="0"/>
              <a:t>(Business 2 community, no date)</a:t>
            </a:r>
          </a:p>
        </p:txBody>
      </p:sp>
    </p:spTree>
    <p:extLst>
      <p:ext uri="{BB962C8B-B14F-4D97-AF65-F5344CB8AC3E}">
        <p14:creationId xmlns:p14="http://schemas.microsoft.com/office/powerpoint/2010/main" val="22536341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86E61-6657-8248-9D02-182813BA222E}"/>
              </a:ext>
            </a:extLst>
          </p:cNvPr>
          <p:cNvSpPr>
            <a:spLocks noGrp="1"/>
          </p:cNvSpPr>
          <p:nvPr>
            <p:ph type="title"/>
          </p:nvPr>
        </p:nvSpPr>
        <p:spPr>
          <a:xfrm>
            <a:off x="3957638" y="609600"/>
            <a:ext cx="2800350" cy="1456267"/>
          </a:xfrm>
        </p:spPr>
        <p:txBody>
          <a:bodyPr>
            <a:normAutofit/>
          </a:bodyPr>
          <a:lstStyle/>
          <a:p>
            <a:r>
              <a:rPr lang="en-US" b="1" dirty="0">
                <a:latin typeface="+mn-lt"/>
              </a:rPr>
              <a:t>Conclusion </a:t>
            </a:r>
          </a:p>
        </p:txBody>
      </p:sp>
      <p:sp>
        <p:nvSpPr>
          <p:cNvPr id="3" name="Content Placeholder 2">
            <a:extLst>
              <a:ext uri="{FF2B5EF4-FFF2-40B4-BE49-F238E27FC236}">
                <a16:creationId xmlns:a16="http://schemas.microsoft.com/office/drawing/2014/main" id="{332AADFD-F554-DE45-86D0-BC3A754C9FD9}"/>
              </a:ext>
            </a:extLst>
          </p:cNvPr>
          <p:cNvSpPr>
            <a:spLocks noGrp="1"/>
          </p:cNvSpPr>
          <p:nvPr>
            <p:ph idx="1"/>
          </p:nvPr>
        </p:nvSpPr>
        <p:spPr/>
        <p:txBody>
          <a:bodyPr>
            <a:noAutofit/>
          </a:bodyPr>
          <a:lstStyle/>
          <a:p>
            <a:pPr marL="0" indent="0" algn="just">
              <a:buNone/>
            </a:pPr>
            <a:r>
              <a:rPr lang="en-US" sz="2800" dirty="0"/>
              <a:t>It is plain to see that there are a number of ways that education for sustainable development and global citizenship contributes to reduce global inequalities, and for learners within education it is important to see how different parts of the world have different language, climates and cultures for example to then have there own choices and decisions for the future. To gain knowledge for future generations is also a vital part in education for sustainable development and global citizenship and to have equal opportunities. With society being more connected today this makes it easier to insure equal opportunities for people.</a:t>
            </a:r>
          </a:p>
        </p:txBody>
      </p:sp>
    </p:spTree>
    <p:extLst>
      <p:ext uri="{BB962C8B-B14F-4D97-AF65-F5344CB8AC3E}">
        <p14:creationId xmlns:p14="http://schemas.microsoft.com/office/powerpoint/2010/main" val="8203132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D5DE10-B5F2-BF4A-9157-B4ED93FA995A}"/>
              </a:ext>
            </a:extLst>
          </p:cNvPr>
          <p:cNvSpPr>
            <a:spLocks noGrp="1"/>
          </p:cNvSpPr>
          <p:nvPr>
            <p:ph type="title"/>
          </p:nvPr>
        </p:nvSpPr>
        <p:spPr>
          <a:xfrm>
            <a:off x="3114674" y="365125"/>
            <a:ext cx="8239125" cy="1325563"/>
          </a:xfrm>
        </p:spPr>
        <p:txBody>
          <a:bodyPr/>
          <a:lstStyle/>
          <a:p>
            <a:r>
              <a:rPr lang="en-US" dirty="0"/>
              <a:t>             References </a:t>
            </a:r>
          </a:p>
        </p:txBody>
      </p:sp>
      <p:sp>
        <p:nvSpPr>
          <p:cNvPr id="3" name="Content Placeholder 2">
            <a:extLst>
              <a:ext uri="{FF2B5EF4-FFF2-40B4-BE49-F238E27FC236}">
                <a16:creationId xmlns:a16="http://schemas.microsoft.com/office/drawing/2014/main" id="{DE9EEEA6-D659-604E-A930-93A33BD6236D}"/>
              </a:ext>
            </a:extLst>
          </p:cNvPr>
          <p:cNvSpPr>
            <a:spLocks noGrp="1"/>
          </p:cNvSpPr>
          <p:nvPr>
            <p:ph idx="1"/>
          </p:nvPr>
        </p:nvSpPr>
        <p:spPr>
          <a:xfrm>
            <a:off x="838200" y="1500188"/>
            <a:ext cx="10515600" cy="5043487"/>
          </a:xfrm>
        </p:spPr>
        <p:txBody>
          <a:bodyPr>
            <a:normAutofit lnSpcReduction="10000"/>
          </a:bodyPr>
          <a:lstStyle/>
          <a:p>
            <a:pPr marL="0" indent="0">
              <a:buNone/>
            </a:pPr>
            <a:r>
              <a:rPr lang="en-US" dirty="0"/>
              <a:t>Business 2 community (no date) Available at: </a:t>
            </a:r>
            <a:r>
              <a:rPr lang="en-US" dirty="0">
                <a:hlinkClick r:id="rId2"/>
              </a:rPr>
              <a:t>https://www.business2community.com/cybersecurity/5-things-avoid-putting-company-social-media-01532998</a:t>
            </a:r>
            <a:r>
              <a:rPr lang="en-US" dirty="0"/>
              <a:t> (Accessed: 6 May 2018)</a:t>
            </a:r>
          </a:p>
          <a:p>
            <a:pPr marL="0" indent="0">
              <a:buNone/>
            </a:pPr>
            <a:r>
              <a:rPr lang="en-US" i="1" dirty="0"/>
              <a:t>Dictionary (no date) Available at: </a:t>
            </a:r>
            <a:r>
              <a:rPr lang="en-US" i="1" dirty="0">
                <a:hlinkClick r:id="rId3"/>
              </a:rPr>
              <a:t>http://www.dictionary.com/browse/education</a:t>
            </a:r>
            <a:r>
              <a:rPr lang="en-US" i="1" dirty="0"/>
              <a:t> (Accessed: 03 May 2018).</a:t>
            </a:r>
          </a:p>
          <a:p>
            <a:pPr marL="0" indent="0">
              <a:buNone/>
            </a:pPr>
            <a:r>
              <a:rPr lang="en-US" i="1" dirty="0"/>
              <a:t>Kattyjg (2014) </a:t>
            </a:r>
            <a:r>
              <a:rPr lang="en-US" dirty="0"/>
              <a:t> </a:t>
            </a:r>
            <a:r>
              <a:rPr lang="en-US" i="1" dirty="0"/>
              <a:t>Creative Approaches in education </a:t>
            </a:r>
            <a:r>
              <a:rPr lang="en-US" dirty="0"/>
              <a:t>Available at: </a:t>
            </a:r>
            <a:r>
              <a:rPr lang="en-US" dirty="0">
                <a:hlinkClick r:id="rId4"/>
              </a:rPr>
              <a:t>http://kattyjg.blogspot.co.uk</a:t>
            </a:r>
            <a:r>
              <a:rPr lang="en-US" dirty="0"/>
              <a:t> (Accessed: 07 May 2018).</a:t>
            </a:r>
          </a:p>
          <a:p>
            <a:pPr marL="0" indent="0">
              <a:buNone/>
            </a:pPr>
            <a:r>
              <a:rPr lang="en-US" dirty="0" err="1"/>
              <a:t>Mitun</a:t>
            </a:r>
            <a:r>
              <a:rPr lang="en-US" dirty="0"/>
              <a:t> Majumdar (2015) </a:t>
            </a:r>
            <a:r>
              <a:rPr lang="en-US" i="1" dirty="0"/>
              <a:t>Reducing inequality within and among countries </a:t>
            </a:r>
            <a:r>
              <a:rPr lang="en-US" dirty="0"/>
              <a:t>Available at: </a:t>
            </a:r>
            <a:r>
              <a:rPr lang="en-US" dirty="0">
                <a:hlinkClick r:id="rId5"/>
              </a:rPr>
              <a:t>https://corporate-citizenship.com/2015/08/10/sdg-number-10-reducing-inequality-within-and-among-countries/</a:t>
            </a:r>
            <a:r>
              <a:rPr lang="en-US" dirty="0"/>
              <a:t> (Accessed: 07 May 2018). </a:t>
            </a:r>
          </a:p>
          <a:p>
            <a:pPr marL="0" indent="0">
              <a:buNone/>
            </a:pPr>
            <a:r>
              <a:rPr lang="en-US" dirty="0"/>
              <a:t>Petrosin (2014) </a:t>
            </a:r>
            <a:r>
              <a:rPr lang="en-US" i="1" dirty="0"/>
              <a:t>Petrosin’s Commitment to Global Citizenship and Corporate Social Responsibility </a:t>
            </a:r>
            <a:r>
              <a:rPr lang="en-US" dirty="0"/>
              <a:t>Available at: </a:t>
            </a:r>
            <a:r>
              <a:rPr lang="en-US" dirty="0">
                <a:hlinkClick r:id="rId6"/>
              </a:rPr>
              <a:t>http://petrosin.com/petrosins-commitment-to-global-citizenship/</a:t>
            </a:r>
            <a:r>
              <a:rPr lang="en-US" dirty="0"/>
              <a:t> (Accessed: 03 May 2018).</a:t>
            </a:r>
          </a:p>
          <a:p>
            <a:pPr marL="0" indent="0">
              <a:buNone/>
            </a:pPr>
            <a:r>
              <a:rPr lang="en-US" i="1" dirty="0"/>
              <a:t>Sustainable Development Commission (2011) Available at: </a:t>
            </a:r>
            <a:r>
              <a:rPr lang="en-US" i="1" dirty="0">
                <a:hlinkClick r:id="rId7"/>
              </a:rPr>
              <a:t>http://www.sd-commission.org.uk/pages/what-is-sustainable-development.html</a:t>
            </a:r>
            <a:r>
              <a:rPr lang="en-US" i="1" dirty="0"/>
              <a:t> (Accessed: 03 May 2018).</a:t>
            </a:r>
          </a:p>
          <a:p>
            <a:pPr marL="0" indent="0">
              <a:buNone/>
            </a:pPr>
            <a:r>
              <a:rPr lang="en-US" dirty="0"/>
              <a:t>Welsh Government (2012)</a:t>
            </a:r>
            <a:r>
              <a:rPr lang="en-US" i="1" dirty="0"/>
              <a:t> Education for Sustainable Development and Global Citizenship </a:t>
            </a:r>
            <a:r>
              <a:rPr lang="en-US" dirty="0"/>
              <a:t>Available at: </a:t>
            </a:r>
            <a:r>
              <a:rPr lang="en-US" dirty="0">
                <a:hlinkClick r:id="rId8"/>
              </a:rPr>
              <a:t>http://dera.ioe.ac.uk/14894/7/120508esdgcen_Redacted.pdf</a:t>
            </a:r>
            <a:r>
              <a:rPr lang="en-US" dirty="0"/>
              <a:t> (Accessed: 03 May 2018).</a:t>
            </a:r>
          </a:p>
          <a:p>
            <a:pPr marL="0" indent="0">
              <a:buNone/>
            </a:pPr>
            <a:r>
              <a:rPr lang="en-US" dirty="0"/>
              <a:t>Welsh Government (2017) </a:t>
            </a:r>
            <a:r>
              <a:rPr lang="en-US" i="1" dirty="0"/>
              <a:t>Learning Wales Available at: http://learning.gov.wales/resources/browse-all/education-for-sustainable-development-and-global-citizenship/?</a:t>
            </a:r>
            <a:r>
              <a:rPr lang="en-US" i="1" dirty="0" err="1"/>
              <a:t>lang</a:t>
            </a:r>
            <a:r>
              <a:rPr lang="en-US" i="1" dirty="0"/>
              <a:t>=</a:t>
            </a:r>
            <a:r>
              <a:rPr lang="en-US" i="1" dirty="0" err="1"/>
              <a:t>en</a:t>
            </a:r>
            <a:r>
              <a:rPr lang="en-US" i="1" dirty="0"/>
              <a:t> (Accessed:03 May 2018)</a:t>
            </a:r>
          </a:p>
        </p:txBody>
      </p:sp>
    </p:spTree>
    <p:extLst>
      <p:ext uri="{BB962C8B-B14F-4D97-AF65-F5344CB8AC3E}">
        <p14:creationId xmlns:p14="http://schemas.microsoft.com/office/powerpoint/2010/main" val="18312850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elestial">
  <a:themeElements>
    <a:clrScheme name="Celestial">
      <a:dk1>
        <a:sysClr val="windowText" lastClr="000000"/>
      </a:dk1>
      <a:lt1>
        <a:sysClr val="window" lastClr="FFFFFF"/>
      </a:lt1>
      <a:dk2>
        <a:srgbClr val="3F296A"/>
      </a:dk2>
      <a:lt2>
        <a:srgbClr val="EBEBEB"/>
      </a:lt2>
      <a:accent1>
        <a:srgbClr val="E84574"/>
      </a:accent1>
      <a:accent2>
        <a:srgbClr val="798FF2"/>
      </a:accent2>
      <a:accent3>
        <a:srgbClr val="95C369"/>
      </a:accent3>
      <a:accent4>
        <a:srgbClr val="EE875A"/>
      </a:accent4>
      <a:accent5>
        <a:srgbClr val="C363E8"/>
      </a:accent5>
      <a:accent6>
        <a:srgbClr val="6AADC8"/>
      </a:accent6>
      <a:hlink>
        <a:srgbClr val="FE80C7"/>
      </a:hlink>
      <a:folHlink>
        <a:srgbClr val="FBA3EC"/>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61DDDE80-2DFA-4F2A-B66F-72059846BDA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{388BF564-E8CC-C342-991A-06B34F970CC8}tf10001058</Template>
  <TotalTime>2422</TotalTime>
  <Words>706</Words>
  <Application>Microsoft Macintosh PowerPoint</Application>
  <PresentationFormat>Widescreen</PresentationFormat>
  <Paragraphs>42</Paragraphs>
  <Slides>9</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Arial Rounded MT Bold</vt:lpstr>
      <vt:lpstr>Calibri</vt:lpstr>
      <vt:lpstr>Calibri Light</vt:lpstr>
      <vt:lpstr>Celestial</vt:lpstr>
      <vt:lpstr>How does the concept of Education for sustainable development and global citizenship contribute to reducing global inequalities!</vt:lpstr>
      <vt:lpstr>Introduction </vt:lpstr>
      <vt:lpstr>     Education The process of imparting or acquiring general knowledge, developing the powers of reasoning and judgment and preparing oneself or others for mature life (Dictionary, no date). Sustainable development  balance differences and often competing  needs against an awareness of the environmental, social and economic limitations we face as a society ( Sustainable Development commission, 2011). Global Citizenship  Understanding the challenges our world faces and contributing to the solutions (UCL Global Citizenship programme, 2018).       </vt:lpstr>
      <vt:lpstr>What is Education for sustainable development and global citizenship?</vt:lpstr>
      <vt:lpstr>The importance of Education for sustainable development and global citizenship </vt:lpstr>
      <vt:lpstr>How does the concept Education for sustainable Development and Global Citizenship contribute to reducing global inequalities</vt:lpstr>
      <vt:lpstr>How society is becoming more connected </vt:lpstr>
      <vt:lpstr>Conclusion </vt:lpstr>
      <vt:lpstr>             References </vt:lpstr>
    </vt:vector>
  </TitlesOfParts>
  <Company/>
  <LinksUpToDate>false</LinksUpToDate>
  <SharedDoc>false</SharedDoc>
  <HyperlinksChanged>false</HyperlinksChanged>
  <AppVersion>16.0012</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does the concept of Education for sustainable development and global citizenship contribute to reducing global inequalities!</dc:title>
  <dc:creator>Microsoft Office User</dc:creator>
  <cp:lastModifiedBy>Microsoft Office User</cp:lastModifiedBy>
  <cp:revision>66</cp:revision>
  <dcterms:created xsi:type="dcterms:W3CDTF">2018-05-03T08:43:14Z</dcterms:created>
  <dcterms:modified xsi:type="dcterms:W3CDTF">2018-05-08T11:50:30Z</dcterms:modified>
</cp:coreProperties>
</file>