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58" r:id="rId5"/>
    <p:sldId id="259" r:id="rId6"/>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țiune fără titlu" id="{0E3D7004-DAB6-43FD-90F2-26E9C40F18BE}">
          <p14:sldIdLst/>
        </p14:section>
        <p14:section name="Secțiune fără titlu" id="{37CDD083-465A-43FA-A639-32D0251B3598}">
          <p14:sldIdLst>
            <p14:sldId id="256"/>
            <p14:sldId id="260"/>
            <p14:sldId id="257"/>
            <p14:sldId id="258"/>
            <p14:sldId id="25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8DA8F9-7388-7B6B-88E6-D6E533A0463E}" v="79" dt="2026-06-27T18:46:55.594"/>
    <p1510:client id="{76278725-7AB6-F764-2A4D-5B8D49F5C11D}" v="39" dt="2026-06-27T18:55:52.8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Dumitru (2538201)" userId="S::2538201@student.uwtsd.ac.uk::6ca5a93b-ae42-4003-b4c6-5af319e7c6ec" providerId="AD" clId="Web-{5E8DA8F9-7388-7B6B-88E6-D6E533A0463E}"/>
    <pc:docChg chg="addSld modSld sldOrd addSection modSection">
      <pc:chgData name="Cristian Dumitru (2538201)" userId="S::2538201@student.uwtsd.ac.uk::6ca5a93b-ae42-4003-b4c6-5af319e7c6ec" providerId="AD" clId="Web-{5E8DA8F9-7388-7B6B-88E6-D6E533A0463E}" dt="2026-06-27T18:46:55.594" v="84"/>
      <pc:docMkLst>
        <pc:docMk/>
      </pc:docMkLst>
      <pc:sldChg chg="addSp delSp modSp">
        <pc:chgData name="Cristian Dumitru (2538201)" userId="S::2538201@student.uwtsd.ac.uk::6ca5a93b-ae42-4003-b4c6-5af319e7c6ec" providerId="AD" clId="Web-{5E8DA8F9-7388-7B6B-88E6-D6E533A0463E}" dt="2026-06-27T18:29:51.371" v="38" actId="14100"/>
        <pc:sldMkLst>
          <pc:docMk/>
          <pc:sldMk cId="2499791184" sldId="256"/>
        </pc:sldMkLst>
        <pc:spChg chg="mod">
          <ac:chgData name="Cristian Dumitru (2538201)" userId="S::2538201@student.uwtsd.ac.uk::6ca5a93b-ae42-4003-b4c6-5af319e7c6ec" providerId="AD" clId="Web-{5E8DA8F9-7388-7B6B-88E6-D6E533A0463E}" dt="2026-06-27T18:25:20.035" v="4" actId="1076"/>
          <ac:spMkLst>
            <pc:docMk/>
            <pc:sldMk cId="2499791184" sldId="256"/>
            <ac:spMk id="2" creationId="{00000000-0000-0000-0000-000000000000}"/>
          </ac:spMkLst>
        </pc:spChg>
        <pc:spChg chg="del mod">
          <ac:chgData name="Cristian Dumitru (2538201)" userId="S::2538201@student.uwtsd.ac.uk::6ca5a93b-ae42-4003-b4c6-5af319e7c6ec" providerId="AD" clId="Web-{5E8DA8F9-7388-7B6B-88E6-D6E533A0463E}" dt="2026-06-27T18:26:56.694" v="9"/>
          <ac:spMkLst>
            <pc:docMk/>
            <pc:sldMk cId="2499791184" sldId="256"/>
            <ac:spMk id="3" creationId="{00000000-0000-0000-0000-000000000000}"/>
          </ac:spMkLst>
        </pc:spChg>
        <pc:spChg chg="add del mod">
          <ac:chgData name="Cristian Dumitru (2538201)" userId="S::2538201@student.uwtsd.ac.uk::6ca5a93b-ae42-4003-b4c6-5af319e7c6ec" providerId="AD" clId="Web-{5E8DA8F9-7388-7B6B-88E6-D6E533A0463E}" dt="2026-06-27T18:29:26.667" v="29"/>
          <ac:spMkLst>
            <pc:docMk/>
            <pc:sldMk cId="2499791184" sldId="256"/>
            <ac:spMk id="7" creationId="{1D657038-EB91-4649-ED49-411F56377269}"/>
          </ac:spMkLst>
        </pc:spChg>
        <pc:spChg chg="add mod">
          <ac:chgData name="Cristian Dumitru (2538201)" userId="S::2538201@student.uwtsd.ac.uk::6ca5a93b-ae42-4003-b4c6-5af319e7c6ec" providerId="AD" clId="Web-{5E8DA8F9-7388-7B6B-88E6-D6E533A0463E}" dt="2026-06-27T18:29:51.371" v="38" actId="14100"/>
          <ac:spMkLst>
            <pc:docMk/>
            <pc:sldMk cId="2499791184" sldId="256"/>
            <ac:spMk id="8" creationId="{1E782FC8-BFE4-9449-D65F-656AECFCEC67}"/>
          </ac:spMkLst>
        </pc:spChg>
        <pc:graphicFrameChg chg="add del mod topLvl modGraphic">
          <ac:chgData name="Cristian Dumitru (2538201)" userId="S::2538201@student.uwtsd.ac.uk::6ca5a93b-ae42-4003-b4c6-5af319e7c6ec" providerId="AD" clId="Web-{5E8DA8F9-7388-7B6B-88E6-D6E533A0463E}" dt="2026-06-27T18:27:37.617" v="12"/>
          <ac:graphicFrameMkLst>
            <pc:docMk/>
            <pc:sldMk cId="2499791184" sldId="256"/>
            <ac:graphicFrameMk id="4" creationId="{918F5BD6-0FA4-804D-25EA-F2A9346DFAD3}"/>
          </ac:graphicFrameMkLst>
        </pc:graphicFrameChg>
        <pc:graphicFrameChg chg="add mod modGraphic">
          <ac:chgData name="Cristian Dumitru (2538201)" userId="S::2538201@student.uwtsd.ac.uk::6ca5a93b-ae42-4003-b4c6-5af319e7c6ec" providerId="AD" clId="Web-{5E8DA8F9-7388-7B6B-88E6-D6E533A0463E}" dt="2026-06-27T18:29:08.901" v="25"/>
          <ac:graphicFrameMkLst>
            <pc:docMk/>
            <pc:sldMk cId="2499791184" sldId="256"/>
            <ac:graphicFrameMk id="6" creationId="{D91E6FE9-822B-5C5B-068A-10CD0D21EBA5}"/>
          </ac:graphicFrameMkLst>
        </pc:graphicFrameChg>
      </pc:sldChg>
      <pc:sldChg chg="addSp delSp modSp new">
        <pc:chgData name="Cristian Dumitru (2538201)" userId="S::2538201@student.uwtsd.ac.uk::6ca5a93b-ae42-4003-b4c6-5af319e7c6ec" providerId="AD" clId="Web-{5E8DA8F9-7388-7B6B-88E6-D6E533A0463E}" dt="2026-06-27T18:45:27.310" v="76" actId="20577"/>
        <pc:sldMkLst>
          <pc:docMk/>
          <pc:sldMk cId="762953871" sldId="257"/>
        </pc:sldMkLst>
        <pc:spChg chg="del">
          <ac:chgData name="Cristian Dumitru (2538201)" userId="S::2538201@student.uwtsd.ac.uk::6ca5a93b-ae42-4003-b4c6-5af319e7c6ec" providerId="AD" clId="Web-{5E8DA8F9-7388-7B6B-88E6-D6E533A0463E}" dt="2026-06-27T18:41:42.567" v="42"/>
          <ac:spMkLst>
            <pc:docMk/>
            <pc:sldMk cId="762953871" sldId="257"/>
            <ac:spMk id="2" creationId="{44BAF226-EE8E-AEE7-3D1C-ECD13BD4A966}"/>
          </ac:spMkLst>
        </pc:spChg>
        <pc:spChg chg="del mod">
          <ac:chgData name="Cristian Dumitru (2538201)" userId="S::2538201@student.uwtsd.ac.uk::6ca5a93b-ae42-4003-b4c6-5af319e7c6ec" providerId="AD" clId="Web-{5E8DA8F9-7388-7B6B-88E6-D6E533A0463E}" dt="2026-06-27T18:42:11.255" v="49"/>
          <ac:spMkLst>
            <pc:docMk/>
            <pc:sldMk cId="762953871" sldId="257"/>
            <ac:spMk id="3" creationId="{97107612-50E9-8BFA-09E3-793AB46E3526}"/>
          </ac:spMkLst>
        </pc:spChg>
        <pc:spChg chg="add mod">
          <ac:chgData name="Cristian Dumitru (2538201)" userId="S::2538201@student.uwtsd.ac.uk::6ca5a93b-ae42-4003-b4c6-5af319e7c6ec" providerId="AD" clId="Web-{5E8DA8F9-7388-7B6B-88E6-D6E533A0463E}" dt="2026-06-27T18:45:27.310" v="76" actId="20577"/>
          <ac:spMkLst>
            <pc:docMk/>
            <pc:sldMk cId="762953871" sldId="257"/>
            <ac:spMk id="5" creationId="{1B6DBBE8-298F-5C7D-DD03-ABF7E657A218}"/>
          </ac:spMkLst>
        </pc:spChg>
      </pc:sldChg>
      <pc:sldChg chg="delSp modSp new">
        <pc:chgData name="Cristian Dumitru (2538201)" userId="S::2538201@student.uwtsd.ac.uk::6ca5a93b-ae42-4003-b4c6-5af319e7c6ec" providerId="AD" clId="Web-{5E8DA8F9-7388-7B6B-88E6-D6E533A0463E}" dt="2026-06-27T18:44:07.883" v="66" actId="20577"/>
        <pc:sldMkLst>
          <pc:docMk/>
          <pc:sldMk cId="1423436412" sldId="258"/>
        </pc:sldMkLst>
        <pc:spChg chg="del">
          <ac:chgData name="Cristian Dumitru (2538201)" userId="S::2538201@student.uwtsd.ac.uk::6ca5a93b-ae42-4003-b4c6-5af319e7c6ec" providerId="AD" clId="Web-{5E8DA8F9-7388-7B6B-88E6-D6E533A0463E}" dt="2026-06-27T18:43:16.413" v="57"/>
          <ac:spMkLst>
            <pc:docMk/>
            <pc:sldMk cId="1423436412" sldId="258"/>
            <ac:spMk id="2" creationId="{EB0E3875-F47C-F509-73A6-26C35DC6F962}"/>
          </ac:spMkLst>
        </pc:spChg>
        <pc:spChg chg="mod">
          <ac:chgData name="Cristian Dumitru (2538201)" userId="S::2538201@student.uwtsd.ac.uk::6ca5a93b-ae42-4003-b4c6-5af319e7c6ec" providerId="AD" clId="Web-{5E8DA8F9-7388-7B6B-88E6-D6E533A0463E}" dt="2026-06-27T18:44:07.883" v="66" actId="20577"/>
          <ac:spMkLst>
            <pc:docMk/>
            <pc:sldMk cId="1423436412" sldId="258"/>
            <ac:spMk id="3" creationId="{11C9F3CB-CCDB-3538-C6A5-6B8041036EC1}"/>
          </ac:spMkLst>
        </pc:spChg>
      </pc:sldChg>
      <pc:sldChg chg="delSp modSp new ord">
        <pc:chgData name="Cristian Dumitru (2538201)" userId="S::2538201@student.uwtsd.ac.uk::6ca5a93b-ae42-4003-b4c6-5af319e7c6ec" providerId="AD" clId="Web-{5E8DA8F9-7388-7B6B-88E6-D6E533A0463E}" dt="2026-06-27T18:45:43.264" v="80" actId="20577"/>
        <pc:sldMkLst>
          <pc:docMk/>
          <pc:sldMk cId="2626301694" sldId="259"/>
        </pc:sldMkLst>
        <pc:spChg chg="del">
          <ac:chgData name="Cristian Dumitru (2538201)" userId="S::2538201@student.uwtsd.ac.uk::6ca5a93b-ae42-4003-b4c6-5af319e7c6ec" providerId="AD" clId="Web-{5E8DA8F9-7388-7B6B-88E6-D6E533A0463E}" dt="2026-06-27T18:44:35.681" v="68"/>
          <ac:spMkLst>
            <pc:docMk/>
            <pc:sldMk cId="2626301694" sldId="259"/>
            <ac:spMk id="2" creationId="{AD2F93B9-0A98-27EE-EFB3-21ABB9EEAC74}"/>
          </ac:spMkLst>
        </pc:spChg>
        <pc:spChg chg="mod">
          <ac:chgData name="Cristian Dumitru (2538201)" userId="S::2538201@student.uwtsd.ac.uk::6ca5a93b-ae42-4003-b4c6-5af319e7c6ec" providerId="AD" clId="Web-{5E8DA8F9-7388-7B6B-88E6-D6E533A0463E}" dt="2026-06-27T18:45:43.264" v="80" actId="20577"/>
          <ac:spMkLst>
            <pc:docMk/>
            <pc:sldMk cId="2626301694" sldId="259"/>
            <ac:spMk id="3" creationId="{65716D48-0CC6-2932-79C8-A7A0C7F191B6}"/>
          </ac:spMkLst>
        </pc:spChg>
      </pc:sldChg>
      <pc:sldChg chg="addSp modSp new">
        <pc:chgData name="Cristian Dumitru (2538201)" userId="S::2538201@student.uwtsd.ac.uk::6ca5a93b-ae42-4003-b4c6-5af319e7c6ec" providerId="AD" clId="Web-{5E8DA8F9-7388-7B6B-88E6-D6E533A0463E}" dt="2026-06-27T18:46:55.594" v="84"/>
        <pc:sldMkLst>
          <pc:docMk/>
          <pc:sldMk cId="1630878050" sldId="260"/>
        </pc:sldMkLst>
        <pc:spChg chg="mod">
          <ac:chgData name="Cristian Dumitru (2538201)" userId="S::2538201@student.uwtsd.ac.uk::6ca5a93b-ae42-4003-b4c6-5af319e7c6ec" providerId="AD" clId="Web-{5E8DA8F9-7388-7B6B-88E6-D6E533A0463E}" dt="2026-06-27T18:46:45.969" v="83" actId="20577"/>
          <ac:spMkLst>
            <pc:docMk/>
            <pc:sldMk cId="1630878050" sldId="260"/>
            <ac:spMk id="3" creationId="{921C8606-F3BF-34B3-45A4-1FCC43C2DAEF}"/>
          </ac:spMkLst>
        </pc:spChg>
        <pc:graphicFrameChg chg="add">
          <ac:chgData name="Cristian Dumitru (2538201)" userId="S::2538201@student.uwtsd.ac.uk::6ca5a93b-ae42-4003-b4c6-5af319e7c6ec" providerId="AD" clId="Web-{5E8DA8F9-7388-7B6B-88E6-D6E533A0463E}" dt="2026-06-27T18:46:55.594" v="84"/>
          <ac:graphicFrameMkLst>
            <pc:docMk/>
            <pc:sldMk cId="1630878050" sldId="260"/>
            <ac:graphicFrameMk id="5" creationId="{ECCE4AFF-A45F-4FDB-AFC7-ED28B71CB624}"/>
          </ac:graphicFrameMkLst>
        </pc:graphicFrameChg>
      </pc:sldChg>
    </pc:docChg>
  </pc:docChgLst>
  <pc:docChgLst>
    <pc:chgData name="Cristian Dumitru (2538201)" userId="S::2538201@student.uwtsd.ac.uk::6ca5a93b-ae42-4003-b4c6-5af319e7c6ec" providerId="AD" clId="Web-{76278725-7AB6-F764-2A4D-5B8D49F5C11D}"/>
    <pc:docChg chg="modSld sldOrd">
      <pc:chgData name="Cristian Dumitru (2538201)" userId="S::2538201@student.uwtsd.ac.uk::6ca5a93b-ae42-4003-b4c6-5af319e7c6ec" providerId="AD" clId="Web-{76278725-7AB6-F764-2A4D-5B8D49F5C11D}" dt="2026-06-27T18:55:52.809" v="33"/>
      <pc:docMkLst>
        <pc:docMk/>
      </pc:docMkLst>
      <pc:sldChg chg="addSp delSp modSp">
        <pc:chgData name="Cristian Dumitru (2538201)" userId="S::2538201@student.uwtsd.ac.uk::6ca5a93b-ae42-4003-b4c6-5af319e7c6ec" providerId="AD" clId="Web-{76278725-7AB6-F764-2A4D-5B8D49F5C11D}" dt="2026-06-27T18:49:06.618" v="30" actId="20577"/>
        <pc:sldMkLst>
          <pc:docMk/>
          <pc:sldMk cId="2499791184" sldId="256"/>
        </pc:sldMkLst>
        <pc:spChg chg="mod">
          <ac:chgData name="Cristian Dumitru (2538201)" userId="S::2538201@student.uwtsd.ac.uk::6ca5a93b-ae42-4003-b4c6-5af319e7c6ec" providerId="AD" clId="Web-{76278725-7AB6-F764-2A4D-5B8D49F5C11D}" dt="2026-06-27T18:48:53.446" v="28" actId="20577"/>
          <ac:spMkLst>
            <pc:docMk/>
            <pc:sldMk cId="2499791184" sldId="256"/>
            <ac:spMk id="2" creationId="{00000000-0000-0000-0000-000000000000}"/>
          </ac:spMkLst>
        </pc:spChg>
        <pc:spChg chg="add mod">
          <ac:chgData name="Cristian Dumitru (2538201)" userId="S::2538201@student.uwtsd.ac.uk::6ca5a93b-ae42-4003-b4c6-5af319e7c6ec" providerId="AD" clId="Web-{76278725-7AB6-F764-2A4D-5B8D49F5C11D}" dt="2026-06-27T18:49:06.618" v="30" actId="20577"/>
          <ac:spMkLst>
            <pc:docMk/>
            <pc:sldMk cId="2499791184" sldId="256"/>
            <ac:spMk id="3" creationId="{445DE643-55AD-3649-F0BD-6B39861EB959}"/>
          </ac:spMkLst>
        </pc:spChg>
        <pc:spChg chg="mod">
          <ac:chgData name="Cristian Dumitru (2538201)" userId="S::2538201@student.uwtsd.ac.uk::6ca5a93b-ae42-4003-b4c6-5af319e7c6ec" providerId="AD" clId="Web-{76278725-7AB6-F764-2A4D-5B8D49F5C11D}" dt="2026-06-27T18:48:39.180" v="26" actId="1076"/>
          <ac:spMkLst>
            <pc:docMk/>
            <pc:sldMk cId="2499791184" sldId="256"/>
            <ac:spMk id="8" creationId="{1E782FC8-BFE4-9449-D65F-656AECFCEC67}"/>
          </ac:spMkLst>
        </pc:spChg>
        <pc:graphicFrameChg chg="del">
          <ac:chgData name="Cristian Dumitru (2538201)" userId="S::2538201@student.uwtsd.ac.uk::6ca5a93b-ae42-4003-b4c6-5af319e7c6ec" providerId="AD" clId="Web-{76278725-7AB6-F764-2A4D-5B8D49F5C11D}" dt="2026-06-27T18:47:13.070" v="0"/>
          <ac:graphicFrameMkLst>
            <pc:docMk/>
            <pc:sldMk cId="2499791184" sldId="256"/>
            <ac:graphicFrameMk id="6" creationId="{D91E6FE9-822B-5C5B-068A-10CD0D21EBA5}"/>
          </ac:graphicFrameMkLst>
        </pc:graphicFrameChg>
      </pc:sldChg>
      <pc:sldChg chg="ord">
        <pc:chgData name="Cristian Dumitru (2538201)" userId="S::2538201@student.uwtsd.ac.uk::6ca5a93b-ae42-4003-b4c6-5af319e7c6ec" providerId="AD" clId="Web-{76278725-7AB6-F764-2A4D-5B8D49F5C11D}" dt="2026-06-27T18:49:59.619" v="32"/>
        <pc:sldMkLst>
          <pc:docMk/>
          <pc:sldMk cId="1423436412" sldId="258"/>
        </pc:sldMkLst>
      </pc:sldChg>
      <pc:sldChg chg="ord">
        <pc:chgData name="Cristian Dumitru (2538201)" userId="S::2538201@student.uwtsd.ac.uk::6ca5a93b-ae42-4003-b4c6-5af319e7c6ec" providerId="AD" clId="Web-{76278725-7AB6-F764-2A4D-5B8D49F5C11D}" dt="2026-06-27T18:49:57.462" v="31"/>
        <pc:sldMkLst>
          <pc:docMk/>
          <pc:sldMk cId="2626301694" sldId="259"/>
        </pc:sldMkLst>
      </pc:sldChg>
      <pc:sldChg chg="delSp modSp ord">
        <pc:chgData name="Cristian Dumitru (2538201)" userId="S::2538201@student.uwtsd.ac.uk::6ca5a93b-ae42-4003-b4c6-5af319e7c6ec" providerId="AD" clId="Web-{76278725-7AB6-F764-2A4D-5B8D49F5C11D}" dt="2026-06-27T18:55:52.809" v="33"/>
        <pc:sldMkLst>
          <pc:docMk/>
          <pc:sldMk cId="1630878050" sldId="260"/>
        </pc:sldMkLst>
        <pc:spChg chg="del">
          <ac:chgData name="Cristian Dumitru (2538201)" userId="S::2538201@student.uwtsd.ac.uk::6ca5a93b-ae42-4003-b4c6-5af319e7c6ec" providerId="AD" clId="Web-{76278725-7AB6-F764-2A4D-5B8D49F5C11D}" dt="2026-06-27T18:47:38.164" v="7"/>
          <ac:spMkLst>
            <pc:docMk/>
            <pc:sldMk cId="1630878050" sldId="260"/>
            <ac:spMk id="2" creationId="{F994B62F-5FD6-BBFB-45C9-CFDDAFF376E6}"/>
          </ac:spMkLst>
        </pc:spChg>
        <pc:spChg chg="del mod">
          <ac:chgData name="Cristian Dumitru (2538201)" userId="S::2538201@student.uwtsd.ac.uk::6ca5a93b-ae42-4003-b4c6-5af319e7c6ec" providerId="AD" clId="Web-{76278725-7AB6-F764-2A4D-5B8D49F5C11D}" dt="2026-06-27T18:47:36.445" v="6"/>
          <ac:spMkLst>
            <pc:docMk/>
            <pc:sldMk cId="1630878050" sldId="260"/>
            <ac:spMk id="3" creationId="{921C8606-F3BF-34B3-45A4-1FCC43C2DAEF}"/>
          </ac:spMkLst>
        </pc:spChg>
        <pc:graphicFrameChg chg="mod modGraphic">
          <ac:chgData name="Cristian Dumitru (2538201)" userId="S::2538201@student.uwtsd.ac.uk::6ca5a93b-ae42-4003-b4c6-5af319e7c6ec" providerId="AD" clId="Web-{76278725-7AB6-F764-2A4D-5B8D49F5C11D}" dt="2026-06-27T18:47:50.351" v="11" actId="1076"/>
          <ac:graphicFrameMkLst>
            <pc:docMk/>
            <pc:sldMk cId="1630878050" sldId="260"/>
            <ac:graphicFrameMk id="5" creationId="{ECCE4AFF-A45F-4FDB-AFC7-ED28B71CB624}"/>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27.06.2026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27.06.2026</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27.06.2026</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27.06.2026</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27.06.2026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27.06.2026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63E8AD-4F80-492A-97A9-79DD5BB5D54F}" type="datetimeFigureOut">
              <a:rPr lang="ro-RO" smtClean="0"/>
              <a:t>27.06.2026</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ctrTitle"/>
          </p:nvPr>
        </p:nvSpPr>
        <p:spPr>
          <a:xfrm>
            <a:off x="616857" y="476477"/>
            <a:ext cx="10290628" cy="754743"/>
          </a:xfrm>
        </p:spPr>
        <p:txBody>
          <a:bodyPr>
            <a:normAutofit/>
          </a:bodyPr>
          <a:lstStyle/>
          <a:p>
            <a:r>
              <a:rPr lang="ro-RO" sz="4000" u="sng">
                <a:ea typeface="+mj-lt"/>
                <a:cs typeface="+mj-lt"/>
              </a:rPr>
              <a:t>Valley Coffee Co. – Last Week’s Sales Report</a:t>
            </a:r>
            <a:endParaRPr lang="en-US" sz="4000"/>
          </a:p>
        </p:txBody>
      </p:sp>
      <p:sp>
        <p:nvSpPr>
          <p:cNvPr id="8" name="TextBox 7">
            <a:extLst>
              <a:ext uri="{FF2B5EF4-FFF2-40B4-BE49-F238E27FC236}">
                <a16:creationId xmlns:a16="http://schemas.microsoft.com/office/drawing/2014/main" id="{1E782FC8-BFE4-9449-D65F-656AECFCEC67}"/>
              </a:ext>
            </a:extLst>
          </p:cNvPr>
          <p:cNvSpPr txBox="1"/>
          <p:nvPr/>
        </p:nvSpPr>
        <p:spPr>
          <a:xfrm>
            <a:off x="532190" y="4924576"/>
            <a:ext cx="6770007"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a:ea typeface="+mn-lt"/>
                <a:cs typeface="+mn-lt"/>
              </a:rPr>
              <a:t>Best-selling product</a:t>
            </a:r>
            <a:r>
              <a:rPr lang="en-US" sz="2000">
                <a:ea typeface="+mn-lt"/>
                <a:cs typeface="+mn-lt"/>
              </a:rPr>
              <a:t>: </a:t>
            </a:r>
            <a:r>
              <a:rPr lang="en-US" sz="2000" b="1">
                <a:ea typeface="+mn-lt"/>
                <a:cs typeface="+mn-lt"/>
              </a:rPr>
              <a:t>Latte</a:t>
            </a:r>
            <a:r>
              <a:rPr lang="en-US" sz="2000">
                <a:ea typeface="+mn-lt"/>
                <a:cs typeface="+mn-lt"/>
              </a:rPr>
              <a:t> (42 units)</a:t>
            </a:r>
            <a:endParaRPr lang="en-US" sz="2000" dirty="0"/>
          </a:p>
          <a:p>
            <a:pPr marL="285750" indent="-285750">
              <a:buFont typeface="Arial"/>
              <a:buChar char="•"/>
            </a:pPr>
            <a:endParaRPr lang="en-US" sz="2000" dirty="0">
              <a:ea typeface="+mn-lt"/>
              <a:cs typeface="+mn-lt"/>
            </a:endParaRPr>
          </a:p>
          <a:p>
            <a:pPr marL="285750" indent="-285750">
              <a:buFont typeface="Arial"/>
              <a:buChar char="•"/>
            </a:pPr>
            <a:r>
              <a:rPr lang="en-US" sz="2000" b="1">
                <a:ea typeface="+mn-lt"/>
                <a:cs typeface="+mn-lt"/>
              </a:rPr>
              <a:t>Least-selling product</a:t>
            </a:r>
            <a:r>
              <a:rPr lang="en-US" sz="2000">
                <a:ea typeface="+mn-lt"/>
                <a:cs typeface="+mn-lt"/>
              </a:rPr>
              <a:t>: </a:t>
            </a:r>
            <a:r>
              <a:rPr lang="en-US" sz="2000" b="1">
                <a:ea typeface="+mn-lt"/>
                <a:cs typeface="+mn-lt"/>
              </a:rPr>
              <a:t>Hot Chocolate</a:t>
            </a:r>
            <a:r>
              <a:rPr lang="en-US" sz="2000">
                <a:ea typeface="+mn-lt"/>
                <a:cs typeface="+mn-lt"/>
              </a:rPr>
              <a:t> (19 units)</a:t>
            </a:r>
            <a:endParaRPr lang="en-US" sz="2000"/>
          </a:p>
          <a:p>
            <a:pPr algn="l"/>
            <a:endParaRPr lang="en-US" dirty="0"/>
          </a:p>
        </p:txBody>
      </p:sp>
      <p:sp>
        <p:nvSpPr>
          <p:cNvPr id="3" name="TextBox 2">
            <a:extLst>
              <a:ext uri="{FF2B5EF4-FFF2-40B4-BE49-F238E27FC236}">
                <a16:creationId xmlns:a16="http://schemas.microsoft.com/office/drawing/2014/main" id="{445DE643-55AD-3649-F0BD-6B39861EB959}"/>
              </a:ext>
            </a:extLst>
          </p:cNvPr>
          <p:cNvSpPr txBox="1"/>
          <p:nvPr/>
        </p:nvSpPr>
        <p:spPr>
          <a:xfrm>
            <a:off x="1320799" y="1718492"/>
            <a:ext cx="763306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ea typeface="+mn-lt"/>
                <a:cs typeface="+mn-lt"/>
              </a:rPr>
              <a:t>Prepared for:</a:t>
            </a:r>
            <a:r>
              <a:rPr lang="en-US" sz="2400" dirty="0">
                <a:ea typeface="+mn-lt"/>
                <a:cs typeface="+mn-lt"/>
              </a:rPr>
              <a:t> </a:t>
            </a:r>
            <a:r>
              <a:rPr lang="en-US" sz="2400" dirty="0" err="1">
                <a:ea typeface="+mn-lt"/>
                <a:cs typeface="+mn-lt"/>
              </a:rPr>
              <a:t>Mr</a:t>
            </a:r>
            <a:r>
              <a:rPr lang="en-US" sz="2400" dirty="0">
                <a:ea typeface="+mn-lt"/>
                <a:cs typeface="+mn-lt"/>
              </a:rPr>
              <a:t> A. Habib, Owner</a:t>
            </a:r>
            <a:endParaRPr lang="en-US" sz="2400" dirty="0"/>
          </a:p>
          <a:p>
            <a:endParaRPr lang="en-US" sz="2400" dirty="0">
              <a:ea typeface="+mn-lt"/>
              <a:cs typeface="+mn-lt"/>
            </a:endParaRPr>
          </a:p>
          <a:p>
            <a:r>
              <a:rPr lang="en-US" sz="2400" b="1">
                <a:ea typeface="+mn-lt"/>
                <a:cs typeface="+mn-lt"/>
              </a:rPr>
              <a:t>Date:</a:t>
            </a:r>
            <a:r>
              <a:rPr lang="en-US" sz="2400">
                <a:ea typeface="+mn-lt"/>
                <a:cs typeface="+mn-lt"/>
              </a:rPr>
              <a:t> 27 June 2026</a:t>
            </a:r>
            <a:endParaRPr lang="en-US" sz="2400" dirty="0">
              <a:ea typeface="+mn-lt"/>
              <a:cs typeface="+mn-lt"/>
            </a:endParaRPr>
          </a:p>
          <a:p>
            <a:endParaRPr lang="en-US" sz="2400" dirty="0"/>
          </a:p>
          <a:p>
            <a:r>
              <a:rPr lang="en-US" sz="2400" b="1">
                <a:ea typeface="+mn-lt"/>
                <a:cs typeface="+mn-lt"/>
              </a:rPr>
              <a:t>Purpose:</a:t>
            </a:r>
            <a:r>
              <a:rPr lang="en-US" sz="2400">
                <a:ea typeface="+mn-lt"/>
                <a:cs typeface="+mn-lt"/>
              </a:rPr>
              <a:t> To identify the best-selling and least-selling products</a:t>
            </a:r>
            <a:endParaRPr lang="en-US" sz="2400"/>
          </a:p>
        </p:txBody>
      </p:sp>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ECCE4AFF-A45F-4FDB-AFC7-ED28B71CB624}"/>
              </a:ext>
            </a:extLst>
          </p:cNvPr>
          <p:cNvGraphicFramePr>
            <a:graphicFrameLocks noGrp="1"/>
          </p:cNvGraphicFramePr>
          <p:nvPr>
            <p:extLst>
              <p:ext uri="{D42A27DB-BD31-4B8C-83A1-F6EECF244321}">
                <p14:modId xmlns:p14="http://schemas.microsoft.com/office/powerpoint/2010/main" val="2947702688"/>
              </p:ext>
            </p:extLst>
          </p:nvPr>
        </p:nvGraphicFramePr>
        <p:xfrm>
          <a:off x="442685" y="791028"/>
          <a:ext cx="10913712" cy="4793474"/>
        </p:xfrm>
        <a:graphic>
          <a:graphicData uri="http://schemas.openxmlformats.org/drawingml/2006/table">
            <a:tbl>
              <a:tblPr bandRow="1">
                <a:tableStyleId>{5C22544A-7EE6-4342-B048-85BDC9FD1C3A}</a:tableStyleId>
              </a:tblPr>
              <a:tblGrid>
                <a:gridCol w="1364214">
                  <a:extLst>
                    <a:ext uri="{9D8B030D-6E8A-4147-A177-3AD203B41FA5}">
                      <a16:colId xmlns:a16="http://schemas.microsoft.com/office/drawing/2014/main" val="3451271047"/>
                    </a:ext>
                  </a:extLst>
                </a:gridCol>
                <a:gridCol w="1364214">
                  <a:extLst>
                    <a:ext uri="{9D8B030D-6E8A-4147-A177-3AD203B41FA5}">
                      <a16:colId xmlns:a16="http://schemas.microsoft.com/office/drawing/2014/main" val="466002289"/>
                    </a:ext>
                  </a:extLst>
                </a:gridCol>
                <a:gridCol w="1364214">
                  <a:extLst>
                    <a:ext uri="{9D8B030D-6E8A-4147-A177-3AD203B41FA5}">
                      <a16:colId xmlns:a16="http://schemas.microsoft.com/office/drawing/2014/main" val="2517369814"/>
                    </a:ext>
                  </a:extLst>
                </a:gridCol>
                <a:gridCol w="1364214">
                  <a:extLst>
                    <a:ext uri="{9D8B030D-6E8A-4147-A177-3AD203B41FA5}">
                      <a16:colId xmlns:a16="http://schemas.microsoft.com/office/drawing/2014/main" val="3536397492"/>
                    </a:ext>
                  </a:extLst>
                </a:gridCol>
                <a:gridCol w="1364214">
                  <a:extLst>
                    <a:ext uri="{9D8B030D-6E8A-4147-A177-3AD203B41FA5}">
                      <a16:colId xmlns:a16="http://schemas.microsoft.com/office/drawing/2014/main" val="2985720548"/>
                    </a:ext>
                  </a:extLst>
                </a:gridCol>
                <a:gridCol w="1364214">
                  <a:extLst>
                    <a:ext uri="{9D8B030D-6E8A-4147-A177-3AD203B41FA5}">
                      <a16:colId xmlns:a16="http://schemas.microsoft.com/office/drawing/2014/main" val="2321287982"/>
                    </a:ext>
                  </a:extLst>
                </a:gridCol>
                <a:gridCol w="1364214">
                  <a:extLst>
                    <a:ext uri="{9D8B030D-6E8A-4147-A177-3AD203B41FA5}">
                      <a16:colId xmlns:a16="http://schemas.microsoft.com/office/drawing/2014/main" val="2477742613"/>
                    </a:ext>
                  </a:extLst>
                </a:gridCol>
                <a:gridCol w="1364214">
                  <a:extLst>
                    <a:ext uri="{9D8B030D-6E8A-4147-A177-3AD203B41FA5}">
                      <a16:colId xmlns:a16="http://schemas.microsoft.com/office/drawing/2014/main" val="1973714712"/>
                    </a:ext>
                  </a:extLst>
                </a:gridCol>
              </a:tblGrid>
              <a:tr h="998991">
                <a:tc>
                  <a:txBody>
                    <a:bodyPr/>
                    <a:lstStyle/>
                    <a:p>
                      <a:pPr algn="l">
                        <a:buNone/>
                      </a:pPr>
                      <a:r>
                        <a:rPr lang="en-US">
                          <a:effectLst/>
                        </a:rPr>
                        <a:t>Product</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lgn="l">
                        <a:buNone/>
                      </a:pPr>
                      <a:r>
                        <a:rPr lang="en-US">
                          <a:effectLst/>
                        </a:rPr>
                        <a:t>Mon</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lgn="l">
                        <a:buNone/>
                      </a:pPr>
                      <a:r>
                        <a:rPr lang="en-US">
                          <a:effectLst/>
                        </a:rPr>
                        <a:t>Tue</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lgn="l">
                        <a:buNone/>
                      </a:pPr>
                      <a:r>
                        <a:rPr lang="en-US">
                          <a:effectLst/>
                        </a:rPr>
                        <a:t>Wed</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lgn="l">
                        <a:buNone/>
                      </a:pPr>
                      <a:r>
                        <a:rPr lang="en-US">
                          <a:effectLst/>
                        </a:rPr>
                        <a:t>Thu</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lgn="l">
                        <a:buNone/>
                      </a:pPr>
                      <a:r>
                        <a:rPr lang="en-US">
                          <a:effectLst/>
                        </a:rPr>
                        <a:t>Fri</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lgn="l">
                        <a:buNone/>
                      </a:pPr>
                      <a:r>
                        <a:rPr lang="en-US">
                          <a:effectLst/>
                        </a:rPr>
                        <a:t>Sat</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lgn="l">
                        <a:buNone/>
                      </a:pPr>
                      <a:r>
                        <a:rPr lang="en-US" b="1">
                          <a:effectLst/>
                        </a:rPr>
                        <a:t>Total Sold</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309621906"/>
                  </a:ext>
                </a:extLst>
              </a:tr>
              <a:tr h="604431">
                <a:tc>
                  <a:txBody>
                    <a:bodyPr/>
                    <a:lstStyle/>
                    <a:p>
                      <a:pPr>
                        <a:buNone/>
                      </a:pPr>
                      <a:r>
                        <a:rPr lang="en-US">
                          <a:effectLst/>
                        </a:rPr>
                        <a:t>Latte</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6</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7</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5</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9</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8</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5</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b="1">
                          <a:effectLst/>
                        </a:rPr>
                        <a:t>42</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2732352116"/>
                  </a:ext>
                </a:extLst>
              </a:tr>
              <a:tr h="990595">
                <a:tc>
                  <a:txBody>
                    <a:bodyPr/>
                    <a:lstStyle/>
                    <a:p>
                      <a:pPr>
                        <a:buNone/>
                      </a:pPr>
                      <a:r>
                        <a:rPr lang="en-US">
                          <a:effectLst/>
                        </a:rPr>
                        <a:t>Cappuccino</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5</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6</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6</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8</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7</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4</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b="1">
                          <a:effectLst/>
                        </a:rPr>
                        <a:t>38</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2383039991"/>
                  </a:ext>
                </a:extLst>
              </a:tr>
              <a:tr h="604431">
                <a:tc>
                  <a:txBody>
                    <a:bodyPr/>
                    <a:lstStyle/>
                    <a:p>
                      <a:pPr>
                        <a:buNone/>
                      </a:pPr>
                      <a:r>
                        <a:rPr lang="en-US">
                          <a:effectLst/>
                        </a:rPr>
                        <a:t>Americano</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4</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3</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5</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5</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5</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3</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b="1">
                          <a:effectLst/>
                        </a:rPr>
                        <a:t>27</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207037730"/>
                  </a:ext>
                </a:extLst>
              </a:tr>
              <a:tr h="604431">
                <a:tc>
                  <a:txBody>
                    <a:bodyPr/>
                    <a:lstStyle/>
                    <a:p>
                      <a:pPr>
                        <a:buNone/>
                      </a:pPr>
                      <a:r>
                        <a:rPr lang="en-US">
                          <a:effectLst/>
                        </a:rPr>
                        <a:t>Tea</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5</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4</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6</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7</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6</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3</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b="1">
                          <a:effectLst/>
                        </a:rPr>
                        <a:t>33</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1975246736"/>
                  </a:ext>
                </a:extLst>
              </a:tr>
              <a:tr h="990595">
                <a:tc>
                  <a:txBody>
                    <a:bodyPr/>
                    <a:lstStyle/>
                    <a:p>
                      <a:pPr>
                        <a:buNone/>
                      </a:pPr>
                      <a:r>
                        <a:rPr lang="en-US">
                          <a:effectLst/>
                        </a:rPr>
                        <a:t>Hot Chocolate</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3</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2</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2</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4</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3</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a:effectLst/>
                        </a:rPr>
                        <a:t>2</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a:buNone/>
                      </a:pPr>
                      <a:r>
                        <a:rPr lang="en-US" b="1">
                          <a:effectLst/>
                        </a:rPr>
                        <a:t>19</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2077480829"/>
                  </a:ext>
                </a:extLst>
              </a:tr>
            </a:tbl>
          </a:graphicData>
        </a:graphic>
      </p:graphicFrame>
    </p:spTree>
    <p:extLst>
      <p:ext uri="{BB962C8B-B14F-4D97-AF65-F5344CB8AC3E}">
        <p14:creationId xmlns:p14="http://schemas.microsoft.com/office/powerpoint/2010/main" val="1630878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B6DBBE8-298F-5C7D-DD03-ABF7E657A218}"/>
              </a:ext>
            </a:extLst>
          </p:cNvPr>
          <p:cNvSpPr>
            <a:spLocks noGrp="1"/>
          </p:cNvSpPr>
          <p:nvPr>
            <p:ph idx="1"/>
          </p:nvPr>
        </p:nvSpPr>
        <p:spPr>
          <a:xfrm>
            <a:off x="293915" y="330654"/>
            <a:ext cx="10515600" cy="4351338"/>
          </a:xfrm>
        </p:spPr>
        <p:txBody>
          <a:bodyPr vert="horz" lIns="91440" tIns="45720" rIns="91440" bIns="45720" rtlCol="0" anchor="t">
            <a:noAutofit/>
          </a:bodyPr>
          <a:lstStyle/>
          <a:p>
            <a:r>
              <a:rPr lang="en-US" sz="2000"/>
              <a:t>1. Why I chose this scenario</a:t>
            </a:r>
          </a:p>
          <a:p>
            <a:r>
              <a:rPr lang="en-US" sz="2000" dirty="0">
                <a:ea typeface="+mn-lt"/>
                <a:cs typeface="+mn-lt"/>
              </a:rPr>
              <a:t>I selected </a:t>
            </a:r>
            <a:r>
              <a:rPr lang="en-US" sz="2000" b="1" dirty="0">
                <a:ea typeface="+mn-lt"/>
                <a:cs typeface="+mn-lt"/>
              </a:rPr>
              <a:t>Scenario 1: Valley Coffee Co. Weekly Sales</a:t>
            </a:r>
            <a:r>
              <a:rPr lang="en-US" sz="2000" dirty="0">
                <a:ea typeface="+mn-lt"/>
                <a:cs typeface="+mn-lt"/>
              </a:rPr>
              <a:t> because it is clear, practical, and matches the requirements of the DS2 task. The scenario describes a real business need: the café owner wants simple, easy-to-understand information to see which products are performing well and which are not. The data provided is straightforward, with no complex figures or extra details, which makes it manageable to </a:t>
            </a:r>
            <a:r>
              <a:rPr lang="en-US" sz="2000" dirty="0" err="1">
                <a:ea typeface="+mn-lt"/>
                <a:cs typeface="+mn-lt"/>
              </a:rPr>
              <a:t>organise</a:t>
            </a:r>
            <a:r>
              <a:rPr lang="en-US" sz="2000" dirty="0">
                <a:ea typeface="+mn-lt"/>
                <a:cs typeface="+mn-lt"/>
              </a:rPr>
              <a:t> and present. This scenario also allows me to demonstrate my skills in selecting the right tool, structuring information, and presenting results clearly — all of which are required for the assessment.</a:t>
            </a:r>
            <a:endParaRPr lang="en-US" sz="2000"/>
          </a:p>
          <a:p>
            <a:r>
              <a:rPr lang="en-US" sz="2000"/>
              <a:t>2. Why I chose PowerPoint as my tool</a:t>
            </a:r>
          </a:p>
          <a:p>
            <a:r>
              <a:rPr lang="en-US" sz="2000" dirty="0">
                <a:ea typeface="+mn-lt"/>
                <a:cs typeface="+mn-lt"/>
              </a:rPr>
              <a:t>I chose </a:t>
            </a:r>
            <a:r>
              <a:rPr lang="en-US" sz="2000" b="1" dirty="0">
                <a:ea typeface="+mn-lt"/>
                <a:cs typeface="+mn-lt"/>
              </a:rPr>
              <a:t>PowerPoint</a:t>
            </a:r>
            <a:r>
              <a:rPr lang="en-US" sz="2000" dirty="0">
                <a:ea typeface="+mn-lt"/>
                <a:cs typeface="+mn-lt"/>
              </a:rPr>
              <a:t> instead of Excel for this task for several reasons. First, PowerPoint is designed to create clear, visual summaries that can be understood at a glance. It allows me to combine text, tables, and charts all on one single slide, which is ideal for </a:t>
            </a:r>
            <a:r>
              <a:rPr lang="en-US" sz="2000" dirty="0" err="1">
                <a:ea typeface="+mn-lt"/>
                <a:cs typeface="+mn-lt"/>
              </a:rPr>
              <a:t>Mr</a:t>
            </a:r>
            <a:r>
              <a:rPr lang="en-US" sz="2000" dirty="0">
                <a:ea typeface="+mn-lt"/>
                <a:cs typeface="+mn-lt"/>
              </a:rPr>
              <a:t> Habib — he does not need to look through multiple sheets or understand complex formulas. Second, it is simple to format and highlight important information so the key answers stand out immediately. While Excel is good for calculations, PowerPoint is better for presenting final results in a professional way that is easy to share and read.</a:t>
            </a:r>
            <a:endParaRPr lang="en-US" sz="2000" dirty="0"/>
          </a:p>
          <a:p>
            <a:r>
              <a:rPr lang="en-US" sz="2000"/>
              <a:t>3. How I developed and created the digital artefact</a:t>
            </a:r>
          </a:p>
          <a:p>
            <a:r>
              <a:rPr lang="en-US" sz="2000">
                <a:ea typeface="+mn-lt"/>
                <a:cs typeface="+mn-lt"/>
              </a:rPr>
              <a:t>I followed a clear step-by-step process to make sure the work was accurate and useful:</a:t>
            </a:r>
            <a:endParaRPr lang="en-US" sz="2000"/>
          </a:p>
          <a:p>
            <a:endParaRPr lang="en-US" dirty="0"/>
          </a:p>
        </p:txBody>
      </p:sp>
    </p:spTree>
    <p:extLst>
      <p:ext uri="{BB962C8B-B14F-4D97-AF65-F5344CB8AC3E}">
        <p14:creationId xmlns:p14="http://schemas.microsoft.com/office/powerpoint/2010/main" val="762953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C9F3CB-CCDB-3538-C6A5-6B8041036EC1}"/>
              </a:ext>
            </a:extLst>
          </p:cNvPr>
          <p:cNvSpPr>
            <a:spLocks noGrp="1"/>
          </p:cNvSpPr>
          <p:nvPr>
            <p:ph idx="1"/>
          </p:nvPr>
        </p:nvSpPr>
        <p:spPr>
          <a:xfrm>
            <a:off x="264886" y="446768"/>
            <a:ext cx="10515600" cy="6078538"/>
          </a:xfrm>
        </p:spPr>
        <p:txBody>
          <a:bodyPr vert="horz" lIns="91440" tIns="45720" rIns="91440" bIns="45720" rtlCol="0" anchor="t">
            <a:noAutofit/>
          </a:bodyPr>
          <a:lstStyle/>
          <a:p>
            <a:r>
              <a:rPr lang="en-US" sz="1800" b="1" dirty="0">
                <a:ea typeface="+mn-lt"/>
                <a:cs typeface="+mn-lt"/>
              </a:rPr>
              <a:t>Step 1: </a:t>
            </a:r>
            <a:r>
              <a:rPr lang="en-US" sz="1800" b="1" dirty="0" err="1">
                <a:ea typeface="+mn-lt"/>
                <a:cs typeface="+mn-lt"/>
              </a:rPr>
              <a:t>Organising</a:t>
            </a:r>
            <a:r>
              <a:rPr lang="en-US" sz="1800" b="1" dirty="0">
                <a:ea typeface="+mn-lt"/>
                <a:cs typeface="+mn-lt"/>
              </a:rPr>
              <a:t> the raw data</a:t>
            </a:r>
            <a:endParaRPr lang="en-US" sz="1800"/>
          </a:p>
          <a:p>
            <a:r>
              <a:rPr lang="en-US" sz="1800">
                <a:ea typeface="+mn-lt"/>
                <a:cs typeface="+mn-lt"/>
              </a:rPr>
              <a:t>I started by taking the information from the email and listing it into a table. I arranged the days across the top and the products down the side, so it was easy to read and check. This made sure no numbers were missed or mixed up.</a:t>
            </a:r>
            <a:endParaRPr lang="en-US" sz="1800"/>
          </a:p>
          <a:p>
            <a:r>
              <a:rPr lang="en-US" sz="1800" b="1">
                <a:ea typeface="+mn-lt"/>
                <a:cs typeface="+mn-lt"/>
              </a:rPr>
              <a:t>Step 2: Calculating total sales</a:t>
            </a:r>
            <a:endParaRPr lang="en-US" sz="1800"/>
          </a:p>
          <a:p>
            <a:r>
              <a:rPr lang="en-US" sz="1800">
                <a:ea typeface="+mn-lt"/>
                <a:cs typeface="+mn-lt"/>
              </a:rPr>
              <a:t>To find out which products sold most and least, I added up the sales for each product across all seven days. I did this carefully to avoid mistakes:</a:t>
            </a:r>
            <a:endParaRPr lang="en-US" sz="1800"/>
          </a:p>
          <a:p>
            <a:r>
              <a:rPr lang="en-US" sz="1800">
                <a:ea typeface="+mn-lt"/>
                <a:cs typeface="+mn-lt"/>
              </a:rPr>
              <a:t>Latte: 6 + 7 + 5 + 9 + 8 + 5 + 2 = 42</a:t>
            </a:r>
            <a:endParaRPr lang="en-US" sz="1800"/>
          </a:p>
          <a:p>
            <a:r>
              <a:rPr lang="en-US" sz="1800">
                <a:ea typeface="+mn-lt"/>
                <a:cs typeface="+mn-lt"/>
              </a:rPr>
              <a:t>Cappuccino: 5 + 6 + 6 + 8 + 7 + 4 + 2 = 38</a:t>
            </a:r>
            <a:endParaRPr lang="en-US" sz="1800"/>
          </a:p>
          <a:p>
            <a:r>
              <a:rPr lang="en-US" sz="1800">
                <a:ea typeface="+mn-lt"/>
                <a:cs typeface="+mn-lt"/>
              </a:rPr>
              <a:t>Tea: 5 + 4 + 6 + 7 + 6 + 3 + 2 = 33</a:t>
            </a:r>
            <a:endParaRPr lang="en-US" sz="1800"/>
          </a:p>
          <a:p>
            <a:r>
              <a:rPr lang="en-US" sz="1800">
                <a:ea typeface="+mn-lt"/>
                <a:cs typeface="+mn-lt"/>
              </a:rPr>
              <a:t>Americano: 4 + 3 + 5 + 5 + 5 + 3 + 2 = 27</a:t>
            </a:r>
            <a:endParaRPr lang="en-US" sz="1800"/>
          </a:p>
          <a:p>
            <a:r>
              <a:rPr lang="en-US" sz="1800">
                <a:ea typeface="+mn-lt"/>
                <a:cs typeface="+mn-lt"/>
              </a:rPr>
              <a:t>Hot Chocolate: 3 + 2 + 2 + 4 + 3 + 2 + 3 = 19</a:t>
            </a:r>
            <a:endParaRPr lang="en-US" sz="1800"/>
          </a:p>
          <a:p>
            <a:r>
              <a:rPr lang="en-US" sz="1800" b="1">
                <a:ea typeface="+mn-lt"/>
                <a:cs typeface="+mn-lt"/>
              </a:rPr>
              <a:t>Step 3: Choosing the right visual</a:t>
            </a:r>
            <a:endParaRPr lang="en-US" sz="1800"/>
          </a:p>
          <a:p>
            <a:r>
              <a:rPr lang="en-US" sz="1800">
                <a:ea typeface="+mn-lt"/>
                <a:cs typeface="+mn-lt"/>
              </a:rPr>
              <a:t>I decided to use a column chart because it is the simplest way to compare numbers. Each column represents one product, and the height shows how many were sold. This makes it much easier to see differences than just reading numbers in a list.</a:t>
            </a:r>
            <a:endParaRPr lang="en-US" sz="1800"/>
          </a:p>
          <a:p>
            <a:endParaRPr lang="en-US" dirty="0"/>
          </a:p>
        </p:txBody>
      </p:sp>
    </p:spTree>
    <p:extLst>
      <p:ext uri="{BB962C8B-B14F-4D97-AF65-F5344CB8AC3E}">
        <p14:creationId xmlns:p14="http://schemas.microsoft.com/office/powerpoint/2010/main" val="1423436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716D48-0CC6-2932-79C8-A7A0C7F191B6}"/>
              </a:ext>
            </a:extLst>
          </p:cNvPr>
          <p:cNvSpPr>
            <a:spLocks noGrp="1"/>
          </p:cNvSpPr>
          <p:nvPr>
            <p:ph idx="1"/>
          </p:nvPr>
        </p:nvSpPr>
        <p:spPr>
          <a:xfrm>
            <a:off x="649514" y="606425"/>
            <a:ext cx="10515600" cy="4351338"/>
          </a:xfrm>
        </p:spPr>
        <p:txBody>
          <a:bodyPr vert="horz" lIns="91440" tIns="45720" rIns="91440" bIns="45720" rtlCol="0" anchor="t">
            <a:normAutofit/>
          </a:bodyPr>
          <a:lstStyle/>
          <a:p>
            <a:r>
              <a:rPr lang="en-US" sz="1800" b="1">
                <a:ea typeface="+mn-lt"/>
                <a:cs typeface="+mn-lt"/>
              </a:rPr>
              <a:t>Step 4: Designing the layout</a:t>
            </a:r>
            <a:endParaRPr lang="en-US" sz="1800" dirty="0">
              <a:ea typeface="+mn-lt"/>
              <a:cs typeface="+mn-lt"/>
            </a:endParaRPr>
          </a:p>
          <a:p>
            <a:r>
              <a:rPr lang="en-US" sz="1800" dirty="0">
                <a:ea typeface="+mn-lt"/>
                <a:cs typeface="+mn-lt"/>
              </a:rPr>
              <a:t>I kept the design simple and professional. I used clear headings, bold text for totals, and clear labels so </a:t>
            </a:r>
            <a:r>
              <a:rPr lang="en-US" sz="1800" dirty="0" err="1">
                <a:ea typeface="+mn-lt"/>
                <a:cs typeface="+mn-lt"/>
              </a:rPr>
              <a:t>Mr</a:t>
            </a:r>
            <a:r>
              <a:rPr lang="en-US" sz="1800" dirty="0">
                <a:ea typeface="+mn-lt"/>
                <a:cs typeface="+mn-lt"/>
              </a:rPr>
              <a:t> Habib can find the information quickly. I placed the key findings at the bottom so they are the first conclusion he sees.</a:t>
            </a:r>
          </a:p>
          <a:p>
            <a:r>
              <a:rPr lang="en-US" sz="1800" b="1">
                <a:ea typeface="+mn-lt"/>
                <a:cs typeface="+mn-lt"/>
              </a:rPr>
              <a:t>Step 5: Checking and improving the work</a:t>
            </a:r>
            <a:endParaRPr lang="en-US" sz="1800" dirty="0">
              <a:ea typeface="+mn-lt"/>
              <a:cs typeface="+mn-lt"/>
            </a:endParaRPr>
          </a:p>
          <a:p>
            <a:r>
              <a:rPr lang="en-US" sz="1800">
                <a:ea typeface="+mn-lt"/>
                <a:cs typeface="+mn-lt"/>
              </a:rPr>
              <a:t>I reviewed the table and totals twice to make sure there were no errors. I also simplified the layout by removing any unnecessary details, so the slide is not overcrowded. I highlighted the highest and lowest totals to make the answers even clearer.</a:t>
            </a:r>
            <a:endParaRPr lang="en-US" sz="1800" dirty="0">
              <a:ea typeface="+mn-lt"/>
              <a:cs typeface="+mn-lt"/>
            </a:endParaRPr>
          </a:p>
          <a:p>
            <a:r>
              <a:rPr lang="en-US" sz="1800"/>
              <a:t>What the results show</a:t>
            </a:r>
          </a:p>
          <a:p>
            <a:r>
              <a:rPr lang="en-US" sz="1800" dirty="0">
                <a:ea typeface="+mn-lt"/>
                <a:cs typeface="+mn-lt"/>
              </a:rPr>
              <a:t>From this report, </a:t>
            </a:r>
            <a:r>
              <a:rPr lang="en-US" sz="1800" dirty="0" err="1">
                <a:ea typeface="+mn-lt"/>
                <a:cs typeface="+mn-lt"/>
              </a:rPr>
              <a:t>Mr</a:t>
            </a:r>
            <a:r>
              <a:rPr lang="en-US" sz="1800" dirty="0">
                <a:ea typeface="+mn-lt"/>
                <a:cs typeface="+mn-lt"/>
              </a:rPr>
              <a:t> Habib can immediately see that </a:t>
            </a:r>
            <a:r>
              <a:rPr lang="en-US" sz="1800" b="1" dirty="0">
                <a:ea typeface="+mn-lt"/>
                <a:cs typeface="+mn-lt"/>
              </a:rPr>
              <a:t>Latte</a:t>
            </a:r>
            <a:r>
              <a:rPr lang="en-US" sz="1800" dirty="0">
                <a:ea typeface="+mn-lt"/>
                <a:cs typeface="+mn-lt"/>
              </a:rPr>
              <a:t> is the most popular product — it sells consistently well every day, especially on busy days like Thursday and Friday. </a:t>
            </a:r>
            <a:r>
              <a:rPr lang="en-US" sz="1800" b="1" dirty="0">
                <a:ea typeface="+mn-lt"/>
                <a:cs typeface="+mn-lt"/>
              </a:rPr>
              <a:t>Hot Chocolate</a:t>
            </a:r>
            <a:r>
              <a:rPr lang="en-US" sz="1800" dirty="0">
                <a:ea typeface="+mn-lt"/>
                <a:cs typeface="+mn-lt"/>
              </a:rPr>
              <a:t> is the least popular, selling fewer units overall, though sales stay steady on Sundays. This information can help him make decisions, such as ordering stock correctly or thinking about ways to promote lower-selling items if he wants to increase sales.</a:t>
            </a:r>
          </a:p>
          <a:p>
            <a:endParaRPr lang="en-US" dirty="0"/>
          </a:p>
        </p:txBody>
      </p:sp>
    </p:spTree>
    <p:extLst>
      <p:ext uri="{BB962C8B-B14F-4D97-AF65-F5344CB8AC3E}">
        <p14:creationId xmlns:p14="http://schemas.microsoft.com/office/powerpoint/2010/main" val="2626301694"/>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Temă Office</vt:lpstr>
      <vt:lpstr>Valley Coffee Co. – Last Week’s Sales Report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cp:revision>
  <dcterms:created xsi:type="dcterms:W3CDTF">2026-06-27T18:25:01Z</dcterms:created>
  <dcterms:modified xsi:type="dcterms:W3CDTF">2026-06-27T18:55:53Z</dcterms:modified>
</cp:coreProperties>
</file>