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1" r:id="rId3"/>
    <p:sldId id="262" r:id="rId4"/>
    <p:sldId id="263" r:id="rId5"/>
    <p:sldId id="273" r:id="rId6"/>
    <p:sldId id="264" r:id="rId7"/>
    <p:sldId id="260" r:id="rId8"/>
    <p:sldId id="266" r:id="rId9"/>
    <p:sldId id="267" r:id="rId10"/>
    <p:sldId id="268" r:id="rId11"/>
    <p:sldId id="269" r:id="rId12"/>
    <p:sldId id="272" r:id="rId13"/>
    <p:sldId id="270" r:id="rId14"/>
    <p:sldId id="271" r:id="rId15"/>
    <p:sldId id="265" r:id="rId16"/>
    <p:sldId id="258" r:id="rId17"/>
    <p:sldId id="274" r:id="rId18"/>
    <p:sldId id="259" r:id="rId19"/>
    <p:sldId id="25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64"/>
    <p:restoredTop sz="96327"/>
  </p:normalViewPr>
  <p:slideViewPr>
    <p:cSldViewPr snapToGrid="0">
      <p:cViewPr varScale="1">
        <p:scale>
          <a:sx n="88" d="100"/>
          <a:sy n="88" d="100"/>
        </p:scale>
        <p:origin x="176"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E7E1B6-A901-45B1-8B70-9CC45986B72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BD8532A-9DAB-4390-9F2D-0170A70E910C}">
      <dgm:prSet/>
      <dgm:spPr/>
      <dgm:t>
        <a:bodyPr/>
        <a:lstStyle/>
        <a:p>
          <a:r>
            <a:rPr lang="en-GB"/>
            <a:t>Financial incentives like bursaries and retention payments have boosted applications in shortage subjects and contributed to short-term recruitment "green shoots". </a:t>
          </a:r>
          <a:endParaRPr lang="en-US"/>
        </a:p>
      </dgm:t>
    </dgm:pt>
    <dgm:pt modelId="{EFF59780-5631-44BA-9C87-FD5B2957898D}" type="parTrans" cxnId="{97ADFAFA-AF19-49C7-9867-41143659C825}">
      <dgm:prSet/>
      <dgm:spPr/>
      <dgm:t>
        <a:bodyPr/>
        <a:lstStyle/>
        <a:p>
          <a:endParaRPr lang="en-US"/>
        </a:p>
      </dgm:t>
    </dgm:pt>
    <dgm:pt modelId="{D32EE35E-5EE8-412E-9305-F96C6DC401DA}" type="sibTrans" cxnId="{97ADFAFA-AF19-49C7-9867-41143659C825}">
      <dgm:prSet/>
      <dgm:spPr/>
      <dgm:t>
        <a:bodyPr/>
        <a:lstStyle/>
        <a:p>
          <a:endParaRPr lang="en-US"/>
        </a:p>
      </dgm:t>
    </dgm:pt>
    <dgm:pt modelId="{92701ECC-98BB-48B1-BEB0-5DE96C684D28}">
      <dgm:prSet/>
      <dgm:spPr/>
      <dgm:t>
        <a:bodyPr/>
        <a:lstStyle/>
        <a:p>
          <a:r>
            <a:rPr lang="en-GB"/>
            <a:t>However, retention rates remain low, with a third of new teachers leaving within five years, and core issues of pay, workload, and support unresolved.</a:t>
          </a:r>
          <a:endParaRPr lang="en-US"/>
        </a:p>
      </dgm:t>
    </dgm:pt>
    <dgm:pt modelId="{1136CFE6-5B31-4D44-BED6-7C2A20869029}" type="parTrans" cxnId="{F851B2F4-00FE-47A7-836C-55B28784E9B6}">
      <dgm:prSet/>
      <dgm:spPr/>
      <dgm:t>
        <a:bodyPr/>
        <a:lstStyle/>
        <a:p>
          <a:endParaRPr lang="en-US"/>
        </a:p>
      </dgm:t>
    </dgm:pt>
    <dgm:pt modelId="{6B0D4037-3F5F-4B12-AC7F-A4A7CCE09C89}" type="sibTrans" cxnId="{F851B2F4-00FE-47A7-836C-55B28784E9B6}">
      <dgm:prSet/>
      <dgm:spPr/>
      <dgm:t>
        <a:bodyPr/>
        <a:lstStyle/>
        <a:p>
          <a:endParaRPr lang="en-US"/>
        </a:p>
      </dgm:t>
    </dgm:pt>
    <dgm:pt modelId="{A78DBD66-8B07-4C48-8B42-E0D96F3072CE}" type="pres">
      <dgm:prSet presAssocID="{02E7E1B6-A901-45B1-8B70-9CC45986B723}" presName="hierChild1" presStyleCnt="0">
        <dgm:presLayoutVars>
          <dgm:chPref val="1"/>
          <dgm:dir/>
          <dgm:animOne val="branch"/>
          <dgm:animLvl val="lvl"/>
          <dgm:resizeHandles/>
        </dgm:presLayoutVars>
      </dgm:prSet>
      <dgm:spPr/>
    </dgm:pt>
    <dgm:pt modelId="{F46588D8-AA0C-D046-8331-40776BA441E2}" type="pres">
      <dgm:prSet presAssocID="{BBD8532A-9DAB-4390-9F2D-0170A70E910C}" presName="hierRoot1" presStyleCnt="0"/>
      <dgm:spPr/>
    </dgm:pt>
    <dgm:pt modelId="{EEDD67DD-E1E9-F54B-A333-010733011547}" type="pres">
      <dgm:prSet presAssocID="{BBD8532A-9DAB-4390-9F2D-0170A70E910C}" presName="composite" presStyleCnt="0"/>
      <dgm:spPr/>
    </dgm:pt>
    <dgm:pt modelId="{2C10B807-97D4-E142-88AC-F7B134DDACE7}" type="pres">
      <dgm:prSet presAssocID="{BBD8532A-9DAB-4390-9F2D-0170A70E910C}" presName="background" presStyleLbl="node0" presStyleIdx="0" presStyleCnt="2"/>
      <dgm:spPr/>
    </dgm:pt>
    <dgm:pt modelId="{1CAC840B-EE62-9943-BD66-D8522E121670}" type="pres">
      <dgm:prSet presAssocID="{BBD8532A-9DAB-4390-9F2D-0170A70E910C}" presName="text" presStyleLbl="fgAcc0" presStyleIdx="0" presStyleCnt="2">
        <dgm:presLayoutVars>
          <dgm:chPref val="3"/>
        </dgm:presLayoutVars>
      </dgm:prSet>
      <dgm:spPr/>
    </dgm:pt>
    <dgm:pt modelId="{BB0BE2FD-9F72-9340-8A5B-572BB17CE910}" type="pres">
      <dgm:prSet presAssocID="{BBD8532A-9DAB-4390-9F2D-0170A70E910C}" presName="hierChild2" presStyleCnt="0"/>
      <dgm:spPr/>
    </dgm:pt>
    <dgm:pt modelId="{20171A71-CD0D-4340-AD26-6496C90A8FDF}" type="pres">
      <dgm:prSet presAssocID="{92701ECC-98BB-48B1-BEB0-5DE96C684D28}" presName="hierRoot1" presStyleCnt="0"/>
      <dgm:spPr/>
    </dgm:pt>
    <dgm:pt modelId="{57D6E3EF-E60C-504C-AB5B-0C3D321DE869}" type="pres">
      <dgm:prSet presAssocID="{92701ECC-98BB-48B1-BEB0-5DE96C684D28}" presName="composite" presStyleCnt="0"/>
      <dgm:spPr/>
    </dgm:pt>
    <dgm:pt modelId="{5BC21CD3-A39F-1D4F-9197-71970E7B4121}" type="pres">
      <dgm:prSet presAssocID="{92701ECC-98BB-48B1-BEB0-5DE96C684D28}" presName="background" presStyleLbl="node0" presStyleIdx="1" presStyleCnt="2"/>
      <dgm:spPr/>
    </dgm:pt>
    <dgm:pt modelId="{0824AAB6-EE84-9948-A18C-EA02E541792F}" type="pres">
      <dgm:prSet presAssocID="{92701ECC-98BB-48B1-BEB0-5DE96C684D28}" presName="text" presStyleLbl="fgAcc0" presStyleIdx="1" presStyleCnt="2">
        <dgm:presLayoutVars>
          <dgm:chPref val="3"/>
        </dgm:presLayoutVars>
      </dgm:prSet>
      <dgm:spPr/>
    </dgm:pt>
    <dgm:pt modelId="{925A6742-927F-1A46-8FF3-02BF5BAACC4B}" type="pres">
      <dgm:prSet presAssocID="{92701ECC-98BB-48B1-BEB0-5DE96C684D28}" presName="hierChild2" presStyleCnt="0"/>
      <dgm:spPr/>
    </dgm:pt>
  </dgm:ptLst>
  <dgm:cxnLst>
    <dgm:cxn modelId="{85670527-EDF2-604E-9728-7A845BED330B}" type="presOf" srcId="{92701ECC-98BB-48B1-BEB0-5DE96C684D28}" destId="{0824AAB6-EE84-9948-A18C-EA02E541792F}" srcOrd="0" destOrd="0" presId="urn:microsoft.com/office/officeart/2005/8/layout/hierarchy1"/>
    <dgm:cxn modelId="{FCDB9C54-9EA6-9E4E-B8E7-FE8A743002FE}" type="presOf" srcId="{BBD8532A-9DAB-4390-9F2D-0170A70E910C}" destId="{1CAC840B-EE62-9943-BD66-D8522E121670}" srcOrd="0" destOrd="0" presId="urn:microsoft.com/office/officeart/2005/8/layout/hierarchy1"/>
    <dgm:cxn modelId="{835FFFB9-8205-0C48-956C-B8BAC7985593}" type="presOf" srcId="{02E7E1B6-A901-45B1-8B70-9CC45986B723}" destId="{A78DBD66-8B07-4C48-8B42-E0D96F3072CE}" srcOrd="0" destOrd="0" presId="urn:microsoft.com/office/officeart/2005/8/layout/hierarchy1"/>
    <dgm:cxn modelId="{F851B2F4-00FE-47A7-836C-55B28784E9B6}" srcId="{02E7E1B6-A901-45B1-8B70-9CC45986B723}" destId="{92701ECC-98BB-48B1-BEB0-5DE96C684D28}" srcOrd="1" destOrd="0" parTransId="{1136CFE6-5B31-4D44-BED6-7C2A20869029}" sibTransId="{6B0D4037-3F5F-4B12-AC7F-A4A7CCE09C89}"/>
    <dgm:cxn modelId="{97ADFAFA-AF19-49C7-9867-41143659C825}" srcId="{02E7E1B6-A901-45B1-8B70-9CC45986B723}" destId="{BBD8532A-9DAB-4390-9F2D-0170A70E910C}" srcOrd="0" destOrd="0" parTransId="{EFF59780-5631-44BA-9C87-FD5B2957898D}" sibTransId="{D32EE35E-5EE8-412E-9305-F96C6DC401DA}"/>
    <dgm:cxn modelId="{0F1E4DE3-D24A-824B-A97D-7555F0AFD9BE}" type="presParOf" srcId="{A78DBD66-8B07-4C48-8B42-E0D96F3072CE}" destId="{F46588D8-AA0C-D046-8331-40776BA441E2}" srcOrd="0" destOrd="0" presId="urn:microsoft.com/office/officeart/2005/8/layout/hierarchy1"/>
    <dgm:cxn modelId="{7113010E-D561-124F-880D-92F21E235532}" type="presParOf" srcId="{F46588D8-AA0C-D046-8331-40776BA441E2}" destId="{EEDD67DD-E1E9-F54B-A333-010733011547}" srcOrd="0" destOrd="0" presId="urn:microsoft.com/office/officeart/2005/8/layout/hierarchy1"/>
    <dgm:cxn modelId="{B7F87B0A-44B2-7B47-823B-0F0AE0EDF29F}" type="presParOf" srcId="{EEDD67DD-E1E9-F54B-A333-010733011547}" destId="{2C10B807-97D4-E142-88AC-F7B134DDACE7}" srcOrd="0" destOrd="0" presId="urn:microsoft.com/office/officeart/2005/8/layout/hierarchy1"/>
    <dgm:cxn modelId="{82E1C0B2-CF1B-8D46-AB9C-356D55AF768D}" type="presParOf" srcId="{EEDD67DD-E1E9-F54B-A333-010733011547}" destId="{1CAC840B-EE62-9943-BD66-D8522E121670}" srcOrd="1" destOrd="0" presId="urn:microsoft.com/office/officeart/2005/8/layout/hierarchy1"/>
    <dgm:cxn modelId="{7AF57223-4423-774D-880D-F02DCD9BB28B}" type="presParOf" srcId="{F46588D8-AA0C-D046-8331-40776BA441E2}" destId="{BB0BE2FD-9F72-9340-8A5B-572BB17CE910}" srcOrd="1" destOrd="0" presId="urn:microsoft.com/office/officeart/2005/8/layout/hierarchy1"/>
    <dgm:cxn modelId="{FA238370-7A26-C248-B7FE-936094C603F1}" type="presParOf" srcId="{A78DBD66-8B07-4C48-8B42-E0D96F3072CE}" destId="{20171A71-CD0D-4340-AD26-6496C90A8FDF}" srcOrd="1" destOrd="0" presId="urn:microsoft.com/office/officeart/2005/8/layout/hierarchy1"/>
    <dgm:cxn modelId="{328E9C71-6274-F849-8AEF-9CA73C0C0F9B}" type="presParOf" srcId="{20171A71-CD0D-4340-AD26-6496C90A8FDF}" destId="{57D6E3EF-E60C-504C-AB5B-0C3D321DE869}" srcOrd="0" destOrd="0" presId="urn:microsoft.com/office/officeart/2005/8/layout/hierarchy1"/>
    <dgm:cxn modelId="{30D8FC56-EA48-B243-A239-A47D754885B7}" type="presParOf" srcId="{57D6E3EF-E60C-504C-AB5B-0C3D321DE869}" destId="{5BC21CD3-A39F-1D4F-9197-71970E7B4121}" srcOrd="0" destOrd="0" presId="urn:microsoft.com/office/officeart/2005/8/layout/hierarchy1"/>
    <dgm:cxn modelId="{0572E142-EC32-EC4E-95A9-F69D8BE9681A}" type="presParOf" srcId="{57D6E3EF-E60C-504C-AB5B-0C3D321DE869}" destId="{0824AAB6-EE84-9948-A18C-EA02E541792F}" srcOrd="1" destOrd="0" presId="urn:microsoft.com/office/officeart/2005/8/layout/hierarchy1"/>
    <dgm:cxn modelId="{0BD991FA-CDC7-9E48-882F-7EB6C76EAB2B}" type="presParOf" srcId="{20171A71-CD0D-4340-AD26-6496C90A8FDF}" destId="{925A6742-927F-1A46-8FF3-02BF5BAACC4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0B807-97D4-E142-88AC-F7B134DDACE7}">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AC840B-EE62-9943-BD66-D8522E121670}">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Financial incentives like bursaries and retention payments have boosted applications in shortage subjects and contributed to short-term recruitment "green shoots". </a:t>
          </a:r>
          <a:endParaRPr lang="en-US" sz="2600" kern="1200"/>
        </a:p>
      </dsp:txBody>
      <dsp:txXfrm>
        <a:off x="602678" y="725825"/>
        <a:ext cx="4463730" cy="2771523"/>
      </dsp:txXfrm>
    </dsp:sp>
    <dsp:sp modelId="{5BC21CD3-A39F-1D4F-9197-71970E7B4121}">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24AAB6-EE84-9948-A18C-EA02E541792F}">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However, retention rates remain low, with a third of new teachers leaving within five years, and core issues of pay, workload, and support unresolved.</a:t>
          </a:r>
          <a:endParaRPr lang="en-US" sz="2600" kern="1200"/>
        </a:p>
      </dsp:txBody>
      <dsp:txXfrm>
        <a:off x="6269123" y="725825"/>
        <a:ext cx="4463730" cy="277152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7EEE7-89D9-A635-AD62-7D105AE6904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DE105FD-8DD3-B076-4EDE-FC1DCD425B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391AD66-CCAF-560B-92E2-B955942B6928}"/>
              </a:ext>
            </a:extLst>
          </p:cNvPr>
          <p:cNvSpPr>
            <a:spLocks noGrp="1"/>
          </p:cNvSpPr>
          <p:nvPr>
            <p:ph type="dt" sz="half" idx="10"/>
          </p:nvPr>
        </p:nvSpPr>
        <p:spPr/>
        <p:txBody>
          <a:bodyPr/>
          <a:lstStyle/>
          <a:p>
            <a:fld id="{D4CDE405-0267-CA43-849E-0CE5FEBD6AD0}" type="datetimeFigureOut">
              <a:rPr lang="en-US" smtClean="0"/>
              <a:t>11/12/25</a:t>
            </a:fld>
            <a:endParaRPr lang="en-US"/>
          </a:p>
        </p:txBody>
      </p:sp>
      <p:sp>
        <p:nvSpPr>
          <p:cNvPr id="5" name="Footer Placeholder 4">
            <a:extLst>
              <a:ext uri="{FF2B5EF4-FFF2-40B4-BE49-F238E27FC236}">
                <a16:creationId xmlns:a16="http://schemas.microsoft.com/office/drawing/2014/main" id="{4B30CC2A-A8AC-D58B-E7B3-0CA40117D1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80C443-CD1B-C9F1-B3F4-5FC03D620A9C}"/>
              </a:ext>
            </a:extLst>
          </p:cNvPr>
          <p:cNvSpPr>
            <a:spLocks noGrp="1"/>
          </p:cNvSpPr>
          <p:nvPr>
            <p:ph type="sldNum" sz="quarter" idx="12"/>
          </p:nvPr>
        </p:nvSpPr>
        <p:spPr/>
        <p:txBody>
          <a:bodyPr/>
          <a:lstStyle/>
          <a:p>
            <a:fld id="{EF4DE550-17B6-1146-95F2-2C595621B46D}" type="slidenum">
              <a:rPr lang="en-US" smtClean="0"/>
              <a:t>‹#›</a:t>
            </a:fld>
            <a:endParaRPr lang="en-US"/>
          </a:p>
        </p:txBody>
      </p:sp>
    </p:spTree>
    <p:extLst>
      <p:ext uri="{BB962C8B-B14F-4D97-AF65-F5344CB8AC3E}">
        <p14:creationId xmlns:p14="http://schemas.microsoft.com/office/powerpoint/2010/main" val="1212129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BCBE3-AF78-282E-0D13-368207DF472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7089670-5CCC-20AE-8F7B-91A6343FAAE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AF84FB-676C-BC7C-7878-5D2487F663E7}"/>
              </a:ext>
            </a:extLst>
          </p:cNvPr>
          <p:cNvSpPr>
            <a:spLocks noGrp="1"/>
          </p:cNvSpPr>
          <p:nvPr>
            <p:ph type="dt" sz="half" idx="10"/>
          </p:nvPr>
        </p:nvSpPr>
        <p:spPr/>
        <p:txBody>
          <a:bodyPr/>
          <a:lstStyle/>
          <a:p>
            <a:fld id="{D4CDE405-0267-CA43-849E-0CE5FEBD6AD0}" type="datetimeFigureOut">
              <a:rPr lang="en-US" smtClean="0"/>
              <a:t>11/12/25</a:t>
            </a:fld>
            <a:endParaRPr lang="en-US"/>
          </a:p>
        </p:txBody>
      </p:sp>
      <p:sp>
        <p:nvSpPr>
          <p:cNvPr id="5" name="Footer Placeholder 4">
            <a:extLst>
              <a:ext uri="{FF2B5EF4-FFF2-40B4-BE49-F238E27FC236}">
                <a16:creationId xmlns:a16="http://schemas.microsoft.com/office/drawing/2014/main" id="{4A7964DB-7944-31A0-C0A1-BC890C751A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7DE8B9-2EDD-BB39-E7E6-DE0B1D24D7C9}"/>
              </a:ext>
            </a:extLst>
          </p:cNvPr>
          <p:cNvSpPr>
            <a:spLocks noGrp="1"/>
          </p:cNvSpPr>
          <p:nvPr>
            <p:ph type="sldNum" sz="quarter" idx="12"/>
          </p:nvPr>
        </p:nvSpPr>
        <p:spPr/>
        <p:txBody>
          <a:bodyPr/>
          <a:lstStyle/>
          <a:p>
            <a:fld id="{EF4DE550-17B6-1146-95F2-2C595621B46D}" type="slidenum">
              <a:rPr lang="en-US" smtClean="0"/>
              <a:t>‹#›</a:t>
            </a:fld>
            <a:endParaRPr lang="en-US"/>
          </a:p>
        </p:txBody>
      </p:sp>
    </p:spTree>
    <p:extLst>
      <p:ext uri="{BB962C8B-B14F-4D97-AF65-F5344CB8AC3E}">
        <p14:creationId xmlns:p14="http://schemas.microsoft.com/office/powerpoint/2010/main" val="515181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A23F2-94F2-4D5A-BCB2-5E7903BC107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42E597-A932-06C0-0592-38A1FF86D9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1498588-1064-B056-752D-2FB20D723E1A}"/>
              </a:ext>
            </a:extLst>
          </p:cNvPr>
          <p:cNvSpPr>
            <a:spLocks noGrp="1"/>
          </p:cNvSpPr>
          <p:nvPr>
            <p:ph type="dt" sz="half" idx="10"/>
          </p:nvPr>
        </p:nvSpPr>
        <p:spPr/>
        <p:txBody>
          <a:bodyPr/>
          <a:lstStyle/>
          <a:p>
            <a:fld id="{D4CDE405-0267-CA43-849E-0CE5FEBD6AD0}" type="datetimeFigureOut">
              <a:rPr lang="en-US" smtClean="0"/>
              <a:t>11/12/25</a:t>
            </a:fld>
            <a:endParaRPr lang="en-US"/>
          </a:p>
        </p:txBody>
      </p:sp>
      <p:sp>
        <p:nvSpPr>
          <p:cNvPr id="5" name="Footer Placeholder 4">
            <a:extLst>
              <a:ext uri="{FF2B5EF4-FFF2-40B4-BE49-F238E27FC236}">
                <a16:creationId xmlns:a16="http://schemas.microsoft.com/office/drawing/2014/main" id="{201E01E5-95DB-05C9-761B-8734E87F90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B3C1A0-2736-9718-1123-6AB1BB0FC5AA}"/>
              </a:ext>
            </a:extLst>
          </p:cNvPr>
          <p:cNvSpPr>
            <a:spLocks noGrp="1"/>
          </p:cNvSpPr>
          <p:nvPr>
            <p:ph type="sldNum" sz="quarter" idx="12"/>
          </p:nvPr>
        </p:nvSpPr>
        <p:spPr/>
        <p:txBody>
          <a:bodyPr/>
          <a:lstStyle/>
          <a:p>
            <a:fld id="{EF4DE550-17B6-1146-95F2-2C595621B46D}" type="slidenum">
              <a:rPr lang="en-US" smtClean="0"/>
              <a:t>‹#›</a:t>
            </a:fld>
            <a:endParaRPr lang="en-US"/>
          </a:p>
        </p:txBody>
      </p:sp>
    </p:spTree>
    <p:extLst>
      <p:ext uri="{BB962C8B-B14F-4D97-AF65-F5344CB8AC3E}">
        <p14:creationId xmlns:p14="http://schemas.microsoft.com/office/powerpoint/2010/main" val="2402654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4EA6-2B4E-1159-9B3F-4A13A51AC35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068E3E5-AD78-63E7-FDB3-200FF3ED203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0354339-292C-8511-1D38-01D90FE9207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40A08A4-5739-C946-90A8-3BC064B46BC5}"/>
              </a:ext>
            </a:extLst>
          </p:cNvPr>
          <p:cNvSpPr>
            <a:spLocks noGrp="1"/>
          </p:cNvSpPr>
          <p:nvPr>
            <p:ph type="dt" sz="half" idx="10"/>
          </p:nvPr>
        </p:nvSpPr>
        <p:spPr/>
        <p:txBody>
          <a:bodyPr/>
          <a:lstStyle/>
          <a:p>
            <a:fld id="{D4CDE405-0267-CA43-849E-0CE5FEBD6AD0}" type="datetimeFigureOut">
              <a:rPr lang="en-US" smtClean="0"/>
              <a:t>11/12/25</a:t>
            </a:fld>
            <a:endParaRPr lang="en-US"/>
          </a:p>
        </p:txBody>
      </p:sp>
      <p:sp>
        <p:nvSpPr>
          <p:cNvPr id="6" name="Footer Placeholder 5">
            <a:extLst>
              <a:ext uri="{FF2B5EF4-FFF2-40B4-BE49-F238E27FC236}">
                <a16:creationId xmlns:a16="http://schemas.microsoft.com/office/drawing/2014/main" id="{46C75365-1815-C964-F187-1F4F4FFC0A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1603E8-BA16-E011-C5C4-AE1318F97B13}"/>
              </a:ext>
            </a:extLst>
          </p:cNvPr>
          <p:cNvSpPr>
            <a:spLocks noGrp="1"/>
          </p:cNvSpPr>
          <p:nvPr>
            <p:ph type="sldNum" sz="quarter" idx="12"/>
          </p:nvPr>
        </p:nvSpPr>
        <p:spPr/>
        <p:txBody>
          <a:bodyPr/>
          <a:lstStyle/>
          <a:p>
            <a:fld id="{EF4DE550-17B6-1146-95F2-2C595621B46D}" type="slidenum">
              <a:rPr lang="en-US" smtClean="0"/>
              <a:t>‹#›</a:t>
            </a:fld>
            <a:endParaRPr lang="en-US"/>
          </a:p>
        </p:txBody>
      </p:sp>
    </p:spTree>
    <p:extLst>
      <p:ext uri="{BB962C8B-B14F-4D97-AF65-F5344CB8AC3E}">
        <p14:creationId xmlns:p14="http://schemas.microsoft.com/office/powerpoint/2010/main" val="339260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FD1DD-C2AE-9476-3A09-2AF6E574082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1243A27-1C61-1CB1-E8D5-BAC304A57F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B67BC83-18BC-E7FD-C0DB-6ED92E6304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D7D669C-4AD4-9F28-D058-58DBA3C3D7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98E9E65-17C1-E7F4-7C7C-8E03936185C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00C7C39-15A4-357E-C03D-3534735A17EC}"/>
              </a:ext>
            </a:extLst>
          </p:cNvPr>
          <p:cNvSpPr>
            <a:spLocks noGrp="1"/>
          </p:cNvSpPr>
          <p:nvPr>
            <p:ph type="dt" sz="half" idx="10"/>
          </p:nvPr>
        </p:nvSpPr>
        <p:spPr/>
        <p:txBody>
          <a:bodyPr/>
          <a:lstStyle/>
          <a:p>
            <a:fld id="{D4CDE405-0267-CA43-849E-0CE5FEBD6AD0}" type="datetimeFigureOut">
              <a:rPr lang="en-US" smtClean="0"/>
              <a:t>11/12/25</a:t>
            </a:fld>
            <a:endParaRPr lang="en-US"/>
          </a:p>
        </p:txBody>
      </p:sp>
      <p:sp>
        <p:nvSpPr>
          <p:cNvPr id="8" name="Footer Placeholder 7">
            <a:extLst>
              <a:ext uri="{FF2B5EF4-FFF2-40B4-BE49-F238E27FC236}">
                <a16:creationId xmlns:a16="http://schemas.microsoft.com/office/drawing/2014/main" id="{32F743A0-851D-C0B1-04BD-E3A066A4F52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935AA06-974F-EEDB-7BA3-6C85AE166402}"/>
              </a:ext>
            </a:extLst>
          </p:cNvPr>
          <p:cNvSpPr>
            <a:spLocks noGrp="1"/>
          </p:cNvSpPr>
          <p:nvPr>
            <p:ph type="sldNum" sz="quarter" idx="12"/>
          </p:nvPr>
        </p:nvSpPr>
        <p:spPr/>
        <p:txBody>
          <a:bodyPr/>
          <a:lstStyle/>
          <a:p>
            <a:fld id="{EF4DE550-17B6-1146-95F2-2C595621B46D}" type="slidenum">
              <a:rPr lang="en-US" smtClean="0"/>
              <a:t>‹#›</a:t>
            </a:fld>
            <a:endParaRPr lang="en-US"/>
          </a:p>
        </p:txBody>
      </p:sp>
    </p:spTree>
    <p:extLst>
      <p:ext uri="{BB962C8B-B14F-4D97-AF65-F5344CB8AC3E}">
        <p14:creationId xmlns:p14="http://schemas.microsoft.com/office/powerpoint/2010/main" val="3773530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97C16-1146-1F82-BD0F-CD60F96C3DF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AAD13A9-14BA-5BD2-2BEA-EF55FA51E4F6}"/>
              </a:ext>
            </a:extLst>
          </p:cNvPr>
          <p:cNvSpPr>
            <a:spLocks noGrp="1"/>
          </p:cNvSpPr>
          <p:nvPr>
            <p:ph type="dt" sz="half" idx="10"/>
          </p:nvPr>
        </p:nvSpPr>
        <p:spPr/>
        <p:txBody>
          <a:bodyPr/>
          <a:lstStyle/>
          <a:p>
            <a:fld id="{D4CDE405-0267-CA43-849E-0CE5FEBD6AD0}" type="datetimeFigureOut">
              <a:rPr lang="en-US" smtClean="0"/>
              <a:t>11/12/25</a:t>
            </a:fld>
            <a:endParaRPr lang="en-US"/>
          </a:p>
        </p:txBody>
      </p:sp>
      <p:sp>
        <p:nvSpPr>
          <p:cNvPr id="4" name="Footer Placeholder 3">
            <a:extLst>
              <a:ext uri="{FF2B5EF4-FFF2-40B4-BE49-F238E27FC236}">
                <a16:creationId xmlns:a16="http://schemas.microsoft.com/office/drawing/2014/main" id="{AFF2F703-1EA3-00A6-2F58-7EC45B78B5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72AA73-7E71-9906-112F-D6793BF9900C}"/>
              </a:ext>
            </a:extLst>
          </p:cNvPr>
          <p:cNvSpPr>
            <a:spLocks noGrp="1"/>
          </p:cNvSpPr>
          <p:nvPr>
            <p:ph type="sldNum" sz="quarter" idx="12"/>
          </p:nvPr>
        </p:nvSpPr>
        <p:spPr/>
        <p:txBody>
          <a:bodyPr/>
          <a:lstStyle/>
          <a:p>
            <a:fld id="{EF4DE550-17B6-1146-95F2-2C595621B46D}" type="slidenum">
              <a:rPr lang="en-US" smtClean="0"/>
              <a:t>‹#›</a:t>
            </a:fld>
            <a:endParaRPr lang="en-US"/>
          </a:p>
        </p:txBody>
      </p:sp>
    </p:spTree>
    <p:extLst>
      <p:ext uri="{BB962C8B-B14F-4D97-AF65-F5344CB8AC3E}">
        <p14:creationId xmlns:p14="http://schemas.microsoft.com/office/powerpoint/2010/main" val="3821064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ECA9D-F3B7-954A-055E-D950168505E7}"/>
              </a:ext>
            </a:extLst>
          </p:cNvPr>
          <p:cNvSpPr>
            <a:spLocks noGrp="1"/>
          </p:cNvSpPr>
          <p:nvPr>
            <p:ph type="dt" sz="half" idx="10"/>
          </p:nvPr>
        </p:nvSpPr>
        <p:spPr/>
        <p:txBody>
          <a:bodyPr/>
          <a:lstStyle/>
          <a:p>
            <a:fld id="{D4CDE405-0267-CA43-849E-0CE5FEBD6AD0}" type="datetimeFigureOut">
              <a:rPr lang="en-US" smtClean="0"/>
              <a:t>11/12/25</a:t>
            </a:fld>
            <a:endParaRPr lang="en-US"/>
          </a:p>
        </p:txBody>
      </p:sp>
      <p:sp>
        <p:nvSpPr>
          <p:cNvPr id="3" name="Footer Placeholder 2">
            <a:extLst>
              <a:ext uri="{FF2B5EF4-FFF2-40B4-BE49-F238E27FC236}">
                <a16:creationId xmlns:a16="http://schemas.microsoft.com/office/drawing/2014/main" id="{546794F8-3DCF-3F87-FACA-8DF8A22BE24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3102867-D756-0BC2-371E-AF76E537E177}"/>
              </a:ext>
            </a:extLst>
          </p:cNvPr>
          <p:cNvSpPr>
            <a:spLocks noGrp="1"/>
          </p:cNvSpPr>
          <p:nvPr>
            <p:ph type="sldNum" sz="quarter" idx="12"/>
          </p:nvPr>
        </p:nvSpPr>
        <p:spPr/>
        <p:txBody>
          <a:bodyPr/>
          <a:lstStyle/>
          <a:p>
            <a:fld id="{EF4DE550-17B6-1146-95F2-2C595621B46D}" type="slidenum">
              <a:rPr lang="en-US" smtClean="0"/>
              <a:t>‹#›</a:t>
            </a:fld>
            <a:endParaRPr lang="en-US"/>
          </a:p>
        </p:txBody>
      </p:sp>
    </p:spTree>
    <p:extLst>
      <p:ext uri="{BB962C8B-B14F-4D97-AF65-F5344CB8AC3E}">
        <p14:creationId xmlns:p14="http://schemas.microsoft.com/office/powerpoint/2010/main" val="3140782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D3AEF-7362-3FB8-29ED-76DE3BE77DA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9D9AD4-B1DB-6D29-DFA7-D4FA175A9C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6B88A59-5515-71B2-7E47-1B9379DE53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871DB8-ED44-3776-FACE-F5F58A2EB26A}"/>
              </a:ext>
            </a:extLst>
          </p:cNvPr>
          <p:cNvSpPr>
            <a:spLocks noGrp="1"/>
          </p:cNvSpPr>
          <p:nvPr>
            <p:ph type="dt" sz="half" idx="10"/>
          </p:nvPr>
        </p:nvSpPr>
        <p:spPr/>
        <p:txBody>
          <a:bodyPr/>
          <a:lstStyle/>
          <a:p>
            <a:fld id="{D4CDE405-0267-CA43-849E-0CE5FEBD6AD0}" type="datetimeFigureOut">
              <a:rPr lang="en-US" smtClean="0"/>
              <a:t>11/12/25</a:t>
            </a:fld>
            <a:endParaRPr lang="en-US"/>
          </a:p>
        </p:txBody>
      </p:sp>
      <p:sp>
        <p:nvSpPr>
          <p:cNvPr id="6" name="Footer Placeholder 5">
            <a:extLst>
              <a:ext uri="{FF2B5EF4-FFF2-40B4-BE49-F238E27FC236}">
                <a16:creationId xmlns:a16="http://schemas.microsoft.com/office/drawing/2014/main" id="{5436897A-7AE2-6B05-CFCD-431ED83FC6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7BDF4B-C13F-6246-ECFB-06BB77277621}"/>
              </a:ext>
            </a:extLst>
          </p:cNvPr>
          <p:cNvSpPr>
            <a:spLocks noGrp="1"/>
          </p:cNvSpPr>
          <p:nvPr>
            <p:ph type="sldNum" sz="quarter" idx="12"/>
          </p:nvPr>
        </p:nvSpPr>
        <p:spPr/>
        <p:txBody>
          <a:bodyPr/>
          <a:lstStyle/>
          <a:p>
            <a:fld id="{EF4DE550-17B6-1146-95F2-2C595621B46D}" type="slidenum">
              <a:rPr lang="en-US" smtClean="0"/>
              <a:t>‹#›</a:t>
            </a:fld>
            <a:endParaRPr lang="en-US"/>
          </a:p>
        </p:txBody>
      </p:sp>
    </p:spTree>
    <p:extLst>
      <p:ext uri="{BB962C8B-B14F-4D97-AF65-F5344CB8AC3E}">
        <p14:creationId xmlns:p14="http://schemas.microsoft.com/office/powerpoint/2010/main" val="459867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70B3F-1712-F62E-3213-D6E04D7594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21A17A5-3556-D01E-23B3-8D551F72EC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6B2DCDC-54E7-5048-89C1-2E7F6F0CAB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7522B19-FE43-1450-2495-0AF55E7DCDAD}"/>
              </a:ext>
            </a:extLst>
          </p:cNvPr>
          <p:cNvSpPr>
            <a:spLocks noGrp="1"/>
          </p:cNvSpPr>
          <p:nvPr>
            <p:ph type="dt" sz="half" idx="10"/>
          </p:nvPr>
        </p:nvSpPr>
        <p:spPr/>
        <p:txBody>
          <a:bodyPr/>
          <a:lstStyle/>
          <a:p>
            <a:fld id="{D4CDE405-0267-CA43-849E-0CE5FEBD6AD0}" type="datetimeFigureOut">
              <a:rPr lang="en-US" smtClean="0"/>
              <a:t>11/12/25</a:t>
            </a:fld>
            <a:endParaRPr lang="en-US"/>
          </a:p>
        </p:txBody>
      </p:sp>
      <p:sp>
        <p:nvSpPr>
          <p:cNvPr id="6" name="Footer Placeholder 5">
            <a:extLst>
              <a:ext uri="{FF2B5EF4-FFF2-40B4-BE49-F238E27FC236}">
                <a16:creationId xmlns:a16="http://schemas.microsoft.com/office/drawing/2014/main" id="{01189B7B-5DAD-3BA3-AA93-DD5A600852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DEA6CD-C6DF-C2E5-5FA2-EA62F8DD5D6A}"/>
              </a:ext>
            </a:extLst>
          </p:cNvPr>
          <p:cNvSpPr>
            <a:spLocks noGrp="1"/>
          </p:cNvSpPr>
          <p:nvPr>
            <p:ph type="sldNum" sz="quarter" idx="12"/>
          </p:nvPr>
        </p:nvSpPr>
        <p:spPr/>
        <p:txBody>
          <a:bodyPr/>
          <a:lstStyle/>
          <a:p>
            <a:fld id="{EF4DE550-17B6-1146-95F2-2C595621B46D}" type="slidenum">
              <a:rPr lang="en-US" smtClean="0"/>
              <a:t>‹#›</a:t>
            </a:fld>
            <a:endParaRPr lang="en-US"/>
          </a:p>
        </p:txBody>
      </p:sp>
    </p:spTree>
    <p:extLst>
      <p:ext uri="{BB962C8B-B14F-4D97-AF65-F5344CB8AC3E}">
        <p14:creationId xmlns:p14="http://schemas.microsoft.com/office/powerpoint/2010/main" val="771525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D23DF-A9BC-43DF-1A6A-6E2CB5438AA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8143F31-A506-BEAE-815D-44D2FE15FBA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123E7B6-97E0-6EB6-F5AC-68CE5DBB4D93}"/>
              </a:ext>
            </a:extLst>
          </p:cNvPr>
          <p:cNvSpPr>
            <a:spLocks noGrp="1"/>
          </p:cNvSpPr>
          <p:nvPr>
            <p:ph type="dt" sz="half" idx="10"/>
          </p:nvPr>
        </p:nvSpPr>
        <p:spPr/>
        <p:txBody>
          <a:bodyPr/>
          <a:lstStyle/>
          <a:p>
            <a:fld id="{D4CDE405-0267-CA43-849E-0CE5FEBD6AD0}" type="datetimeFigureOut">
              <a:rPr lang="en-US" smtClean="0"/>
              <a:t>11/12/25</a:t>
            </a:fld>
            <a:endParaRPr lang="en-US"/>
          </a:p>
        </p:txBody>
      </p:sp>
      <p:sp>
        <p:nvSpPr>
          <p:cNvPr id="5" name="Footer Placeholder 4">
            <a:extLst>
              <a:ext uri="{FF2B5EF4-FFF2-40B4-BE49-F238E27FC236}">
                <a16:creationId xmlns:a16="http://schemas.microsoft.com/office/drawing/2014/main" id="{060A3D5F-24C1-4500-44AD-1BB9F3A26B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9BABF0-D793-3A24-09E8-5A931E1D81F4}"/>
              </a:ext>
            </a:extLst>
          </p:cNvPr>
          <p:cNvSpPr>
            <a:spLocks noGrp="1"/>
          </p:cNvSpPr>
          <p:nvPr>
            <p:ph type="sldNum" sz="quarter" idx="12"/>
          </p:nvPr>
        </p:nvSpPr>
        <p:spPr/>
        <p:txBody>
          <a:bodyPr/>
          <a:lstStyle/>
          <a:p>
            <a:fld id="{EF4DE550-17B6-1146-95F2-2C595621B46D}" type="slidenum">
              <a:rPr lang="en-US" smtClean="0"/>
              <a:t>‹#›</a:t>
            </a:fld>
            <a:endParaRPr lang="en-US"/>
          </a:p>
        </p:txBody>
      </p:sp>
    </p:spTree>
    <p:extLst>
      <p:ext uri="{BB962C8B-B14F-4D97-AF65-F5344CB8AC3E}">
        <p14:creationId xmlns:p14="http://schemas.microsoft.com/office/powerpoint/2010/main" val="1441929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23912F-40AF-39E1-3C6D-2678FA23BFD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916E71A-CA9B-31ED-C3A9-4DA724D6B9A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6ACD5CE-4812-04FA-A1B4-9890D598CFF3}"/>
              </a:ext>
            </a:extLst>
          </p:cNvPr>
          <p:cNvSpPr>
            <a:spLocks noGrp="1"/>
          </p:cNvSpPr>
          <p:nvPr>
            <p:ph type="dt" sz="half" idx="10"/>
          </p:nvPr>
        </p:nvSpPr>
        <p:spPr/>
        <p:txBody>
          <a:bodyPr/>
          <a:lstStyle/>
          <a:p>
            <a:fld id="{D4CDE405-0267-CA43-849E-0CE5FEBD6AD0}" type="datetimeFigureOut">
              <a:rPr lang="en-US" smtClean="0"/>
              <a:t>11/12/25</a:t>
            </a:fld>
            <a:endParaRPr lang="en-US"/>
          </a:p>
        </p:txBody>
      </p:sp>
      <p:sp>
        <p:nvSpPr>
          <p:cNvPr id="5" name="Footer Placeholder 4">
            <a:extLst>
              <a:ext uri="{FF2B5EF4-FFF2-40B4-BE49-F238E27FC236}">
                <a16:creationId xmlns:a16="http://schemas.microsoft.com/office/drawing/2014/main" id="{C48F32DC-25A1-4F7B-7E90-A28D9614E2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36402C-173F-1B32-4550-3FD0D8D98F6E}"/>
              </a:ext>
            </a:extLst>
          </p:cNvPr>
          <p:cNvSpPr>
            <a:spLocks noGrp="1"/>
          </p:cNvSpPr>
          <p:nvPr>
            <p:ph type="sldNum" sz="quarter" idx="12"/>
          </p:nvPr>
        </p:nvSpPr>
        <p:spPr/>
        <p:txBody>
          <a:bodyPr/>
          <a:lstStyle/>
          <a:p>
            <a:fld id="{EF4DE550-17B6-1146-95F2-2C595621B46D}" type="slidenum">
              <a:rPr lang="en-US" smtClean="0"/>
              <a:t>‹#›</a:t>
            </a:fld>
            <a:endParaRPr lang="en-US"/>
          </a:p>
        </p:txBody>
      </p:sp>
    </p:spTree>
    <p:extLst>
      <p:ext uri="{BB962C8B-B14F-4D97-AF65-F5344CB8AC3E}">
        <p14:creationId xmlns:p14="http://schemas.microsoft.com/office/powerpoint/2010/main" val="1895811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54D32D-3382-4C87-C98B-F414D4EB8C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1E3843-6464-EB66-D273-6FFBABFD04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B4717E-0EF6-DB53-ED94-2492155138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CDE405-0267-CA43-849E-0CE5FEBD6AD0}" type="datetimeFigureOut">
              <a:rPr lang="en-US" smtClean="0"/>
              <a:t>11/12/25</a:t>
            </a:fld>
            <a:endParaRPr lang="en-US"/>
          </a:p>
        </p:txBody>
      </p:sp>
      <p:sp>
        <p:nvSpPr>
          <p:cNvPr id="5" name="Footer Placeholder 4">
            <a:extLst>
              <a:ext uri="{FF2B5EF4-FFF2-40B4-BE49-F238E27FC236}">
                <a16:creationId xmlns:a16="http://schemas.microsoft.com/office/drawing/2014/main" id="{3C399EFA-DA9B-4A3B-7D2F-597628FAFC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B8805EC-956F-ACA2-247E-64459A0136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4DE550-17B6-1146-95F2-2C595621B46D}" type="slidenum">
              <a:rPr lang="en-US" smtClean="0"/>
              <a:t>‹#›</a:t>
            </a:fld>
            <a:endParaRPr lang="en-US"/>
          </a:p>
        </p:txBody>
      </p:sp>
    </p:spTree>
    <p:extLst>
      <p:ext uri="{BB962C8B-B14F-4D97-AF65-F5344CB8AC3E}">
        <p14:creationId xmlns:p14="http://schemas.microsoft.com/office/powerpoint/2010/main" val="7646890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news.sky.com/story/government-offers-trainee-teachers-up-to-31-000-tax-free-incentives-to-boost-recruitment-13446276"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wales/initial-teacher-education-ite-priority-subject-incentive-guidance-students-2024-2025" TargetMode="External"/><Relationship Id="rId2" Type="http://schemas.openxmlformats.org/officeDocument/2006/relationships/hyperlink" Target="https://getintoteaching.education.gov.uk/funding-and-support/scholarships-and-bursaries?funding_widget%5Bsubject%5D=design_and_technology&amp;button=#funding-widg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nfer.ac.uk/blogs/nfer-dashboard-highlights-why-teacher-shortages-are-a-key-challenge-facing-government-s-opportunity-missio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ardiffmet.ac.uk/news/2025/new-report-highlights-growing-concern-over-teaching-profession-in-wales.php" TargetMode="External"/><Relationship Id="rId2" Type="http://schemas.openxmlformats.org/officeDocument/2006/relationships/hyperlink" Target="https://www.gov.wales/sites/default/files/publications/2024-11/Incentives%20to%20recruit%20and%20retain%20teachers%20in%20Wales.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nfer.ac.uk/media/4zznpygz/teacher_labour_market_in_wales_annual_report_2022.pdf" TargetMode="External"/><Relationship Id="rId2" Type="http://schemas.openxmlformats.org/officeDocument/2006/relationships/hyperlink" Target="https://annual-report.estyn.gov.wales/app/uploads/2025/02/recruitment-and-retention-2025-02-11.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tZWM5uTMJ-8?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hansard.parliament.uk/Lords/2023-09-06/debates/B2E156DF-40BB-414B-B35C-F8254A1B4074/TeacherShortage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schoolsweek.co.uk/record-rate-of-teacher-departures-as-40000-leave-sector-last-year/" TargetMode="External"/><Relationship Id="rId2" Type="http://schemas.openxmlformats.org/officeDocument/2006/relationships/hyperlink" Target="https://www.theguardian.com/education/2023/sep/12/only-half-of-required-number-of-trainee-secondary-teachers-in-england-recruited" TargetMode="Externa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hyperlink" Target="https://www.nasuwt.org.uk/article-listing/recruitment-and-retention-crisis-cannot-be-ignored.html#:~:text=Nearly%20three%2Dquarters%20of%20teachers,The%20Teachers'%20Union%20revealed%20tod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lassroom">
            <a:extLst>
              <a:ext uri="{FF2B5EF4-FFF2-40B4-BE49-F238E27FC236}">
                <a16:creationId xmlns:a16="http://schemas.microsoft.com/office/drawing/2014/main" id="{CC718749-D8A7-3DE6-658C-40E3B404DE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239" y="1525536"/>
            <a:ext cx="3775459" cy="3775459"/>
          </a:xfrm>
          <a:prstGeom prst="rect">
            <a:avLst/>
          </a:prstGeom>
        </p:spPr>
      </p:pic>
      <p:sp>
        <p:nvSpPr>
          <p:cNvPr id="24" name="Freeform: Shape 23">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ight Triangle 2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B815F-6320-B982-88DE-FC9C1F3F8D40}"/>
              </a:ext>
            </a:extLst>
          </p:cNvPr>
          <p:cNvSpPr>
            <a:spLocks noGrp="1"/>
          </p:cNvSpPr>
          <p:nvPr>
            <p:ph type="ctrTitle"/>
          </p:nvPr>
        </p:nvSpPr>
        <p:spPr>
          <a:xfrm>
            <a:off x="5775961" y="962526"/>
            <a:ext cx="5384800" cy="3210689"/>
          </a:xfrm>
        </p:spPr>
        <p:txBody>
          <a:bodyPr anchor="b">
            <a:normAutofit/>
          </a:bodyPr>
          <a:lstStyle/>
          <a:p>
            <a:pPr algn="l"/>
            <a:r>
              <a:rPr lang="en-US" sz="3400"/>
              <a:t>Is there a teacher recruitment and retention crisis in the UK?</a:t>
            </a:r>
            <a:br>
              <a:rPr lang="en-US" sz="3400"/>
            </a:br>
            <a:br>
              <a:rPr lang="en-US" sz="3400"/>
            </a:br>
            <a:r>
              <a:rPr lang="en-US" sz="3400"/>
              <a:t>If so…What is the best way to tackle this? </a:t>
            </a:r>
          </a:p>
        </p:txBody>
      </p:sp>
      <p:sp>
        <p:nvSpPr>
          <p:cNvPr id="3" name="Subtitle 2">
            <a:extLst>
              <a:ext uri="{FF2B5EF4-FFF2-40B4-BE49-F238E27FC236}">
                <a16:creationId xmlns:a16="http://schemas.microsoft.com/office/drawing/2014/main" id="{F0FA7E7B-5700-1A99-E720-694DD341C75E}"/>
              </a:ext>
            </a:extLst>
          </p:cNvPr>
          <p:cNvSpPr>
            <a:spLocks noGrp="1"/>
          </p:cNvSpPr>
          <p:nvPr>
            <p:ph type="subTitle" idx="1"/>
          </p:nvPr>
        </p:nvSpPr>
        <p:spPr>
          <a:xfrm>
            <a:off x="5775961" y="4269462"/>
            <a:ext cx="4048760" cy="1095017"/>
          </a:xfrm>
        </p:spPr>
        <p:txBody>
          <a:bodyPr anchor="t">
            <a:normAutofit/>
          </a:bodyPr>
          <a:lstStyle/>
          <a:p>
            <a:pPr algn="l"/>
            <a:r>
              <a:rPr lang="en-US" sz="2000" dirty="0"/>
              <a:t>Week 7 </a:t>
            </a:r>
          </a:p>
        </p:txBody>
      </p:sp>
    </p:spTree>
    <p:extLst>
      <p:ext uri="{BB962C8B-B14F-4D97-AF65-F5344CB8AC3E}">
        <p14:creationId xmlns:p14="http://schemas.microsoft.com/office/powerpoint/2010/main" val="3028347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9FDD4DB5-4087-E412-5D13-50BB559DCA06}"/>
              </a:ext>
            </a:extLst>
          </p:cNvPr>
          <p:cNvPicPr>
            <a:picLocks noChangeAspect="1"/>
          </p:cNvPicPr>
          <p:nvPr/>
        </p:nvPicPr>
        <p:blipFill>
          <a:blip r:embed="rId2"/>
          <a:srcRect l="31295" r="16045"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43017A-C2D0-AA1D-FF09-BED6C960E8EB}"/>
              </a:ext>
            </a:extLst>
          </p:cNvPr>
          <p:cNvSpPr>
            <a:spLocks noGrp="1"/>
          </p:cNvSpPr>
          <p:nvPr>
            <p:ph type="title"/>
          </p:nvPr>
        </p:nvSpPr>
        <p:spPr>
          <a:xfrm>
            <a:off x="6115317" y="405685"/>
            <a:ext cx="5464968" cy="1559301"/>
          </a:xfrm>
        </p:spPr>
        <p:txBody>
          <a:bodyPr>
            <a:normAutofit/>
          </a:bodyPr>
          <a:lstStyle/>
          <a:p>
            <a:endParaRPr lang="en-US" sz="4000"/>
          </a:p>
        </p:txBody>
      </p:sp>
      <p:sp>
        <p:nvSpPr>
          <p:cNvPr id="3" name="Content Placeholder 2">
            <a:extLst>
              <a:ext uri="{FF2B5EF4-FFF2-40B4-BE49-F238E27FC236}">
                <a16:creationId xmlns:a16="http://schemas.microsoft.com/office/drawing/2014/main" id="{3C01881C-DD0C-030E-EC55-BDE69902ACB6}"/>
              </a:ext>
            </a:extLst>
          </p:cNvPr>
          <p:cNvSpPr>
            <a:spLocks noGrp="1"/>
          </p:cNvSpPr>
          <p:nvPr>
            <p:ph idx="1"/>
          </p:nvPr>
        </p:nvSpPr>
        <p:spPr>
          <a:xfrm>
            <a:off x="6115317" y="405685"/>
            <a:ext cx="5800912" cy="5834393"/>
          </a:xfrm>
        </p:spPr>
        <p:txBody>
          <a:bodyPr anchor="ctr">
            <a:normAutofit/>
          </a:bodyPr>
          <a:lstStyle/>
          <a:p>
            <a:r>
              <a:rPr lang="en-GB" sz="2000" dirty="0"/>
              <a:t>Persistent regional disparities, high attrition, and failure to meet targets for secondary trainees (e.g., only 62% of targets for secondary teachers reached last year).​</a:t>
            </a:r>
          </a:p>
          <a:p>
            <a:r>
              <a:rPr lang="en-GB" sz="2000" dirty="0"/>
              <a:t>Ongoing policy responses include new bursaries (up to £31,000 tax-free for shortage subjects), retention payments, and a two-year Early Career Framework induction period.​</a:t>
            </a:r>
          </a:p>
          <a:p>
            <a:r>
              <a:rPr lang="en-GB" sz="2000" dirty="0"/>
              <a:t>Media and watchdogs highlight high vacancy rates and calls for improved pay and workload reforms.​</a:t>
            </a:r>
          </a:p>
          <a:p>
            <a:pPr marL="0" indent="0">
              <a:buNone/>
            </a:pPr>
            <a:endParaRPr lang="en-GB" sz="2000" dirty="0"/>
          </a:p>
          <a:p>
            <a:r>
              <a:rPr lang="en-GB" sz="2000" dirty="0"/>
              <a:t>Act 'now or never' to hit 6,500 teachers target, report warns</a:t>
            </a:r>
          </a:p>
          <a:p>
            <a:r>
              <a:rPr lang="en-GB" sz="2000" dirty="0"/>
              <a:t>https://</a:t>
            </a:r>
            <a:r>
              <a:rPr lang="en-GB" sz="2000" dirty="0" err="1"/>
              <a:t>www.bbc.co.uk</a:t>
            </a:r>
            <a:r>
              <a:rPr lang="en-GB" sz="2000" dirty="0"/>
              <a:t>/news/articles/cgm1nwmm144o</a:t>
            </a:r>
          </a:p>
          <a:p>
            <a:pPr marL="0" indent="0">
              <a:buNone/>
            </a:pPr>
            <a:endParaRPr lang="en-US" sz="1400" dirty="0"/>
          </a:p>
        </p:txBody>
      </p:sp>
    </p:spTree>
    <p:extLst>
      <p:ext uri="{BB962C8B-B14F-4D97-AF65-F5344CB8AC3E}">
        <p14:creationId xmlns:p14="http://schemas.microsoft.com/office/powerpoint/2010/main" val="1453607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E899E-382C-1143-22AF-BA4DC3CA459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6A61D27-A862-95BA-E84D-9062DC07C945}"/>
              </a:ext>
            </a:extLst>
          </p:cNvPr>
          <p:cNvSpPr>
            <a:spLocks noGrp="1"/>
          </p:cNvSpPr>
          <p:nvPr>
            <p:ph idx="1"/>
          </p:nvPr>
        </p:nvSpPr>
        <p:spPr>
          <a:xfrm>
            <a:off x="838200" y="972457"/>
            <a:ext cx="10515600" cy="5204506"/>
          </a:xfrm>
        </p:spPr>
        <p:txBody>
          <a:bodyPr>
            <a:normAutofit fontScale="92500" lnSpcReduction="20000"/>
          </a:bodyPr>
          <a:lstStyle/>
          <a:p>
            <a:r>
              <a:rPr lang="en-GB" dirty="0"/>
              <a:t>The Covid-19 pandemic initially led to a surge in teacher applications in 2020, with UCAS reporting a 32% increase in applications for TT programmes.</a:t>
            </a:r>
          </a:p>
          <a:p>
            <a:r>
              <a:rPr lang="en-GB" dirty="0"/>
              <a:t>However, this was followed by significant burnout and increased workloads as teachers managed remote learning, hybrid teaching, and Covid-19 safety measures. </a:t>
            </a:r>
          </a:p>
          <a:p>
            <a:r>
              <a:rPr lang="en-GB" dirty="0"/>
              <a:t>By late 2021, surveys showed that approximately 44% of teachers considering leaving the profession within five years due to pandemic-related stress. </a:t>
            </a:r>
          </a:p>
          <a:p>
            <a:r>
              <a:rPr lang="en-GB" dirty="0"/>
              <a:t>The UK government faced teacher recruitment challenges and consistently missed teacher recruitment targets in key subjects like mathematics, physics, and computing between 2020-2024. </a:t>
            </a:r>
          </a:p>
          <a:p>
            <a:r>
              <a:rPr lang="en-GB" dirty="0"/>
              <a:t>The DfE showed in the academic year 2022/23 recruitment for secondary school teacher training met only 59% of its target for postgraduate secondary trainees, down from 79% in 2021/22.</a:t>
            </a:r>
            <a:endParaRPr lang="en-US" dirty="0"/>
          </a:p>
        </p:txBody>
      </p:sp>
    </p:spTree>
    <p:extLst>
      <p:ext uri="{BB962C8B-B14F-4D97-AF65-F5344CB8AC3E}">
        <p14:creationId xmlns:p14="http://schemas.microsoft.com/office/powerpoint/2010/main" val="1063775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C1A72BC-8927-A0A5-7A7D-C0CBF4999DD4}"/>
              </a:ext>
            </a:extLst>
          </p:cNvPr>
          <p:cNvPicPr>
            <a:picLocks noChangeAspect="1"/>
          </p:cNvPicPr>
          <p:nvPr/>
        </p:nvPicPr>
        <p:blipFill>
          <a:blip r:embed="rId2"/>
          <a:srcRect l="46238" r="9387"/>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22CF8-16E0-EE16-6078-3BE810887377}"/>
              </a:ext>
            </a:extLst>
          </p:cNvPr>
          <p:cNvSpPr>
            <a:spLocks noGrp="1"/>
          </p:cNvSpPr>
          <p:nvPr>
            <p:ph type="title"/>
          </p:nvPr>
        </p:nvSpPr>
        <p:spPr>
          <a:xfrm>
            <a:off x="6115317" y="405685"/>
            <a:ext cx="5464968" cy="1559301"/>
          </a:xfrm>
        </p:spPr>
        <p:txBody>
          <a:bodyPr>
            <a:normAutofit/>
          </a:bodyPr>
          <a:lstStyle/>
          <a:p>
            <a:r>
              <a:rPr lang="en-US" sz="4000"/>
              <a:t>Teachers planning to leave?</a:t>
            </a:r>
          </a:p>
        </p:txBody>
      </p:sp>
      <p:sp>
        <p:nvSpPr>
          <p:cNvPr id="3" name="Content Placeholder 2">
            <a:extLst>
              <a:ext uri="{FF2B5EF4-FFF2-40B4-BE49-F238E27FC236}">
                <a16:creationId xmlns:a16="http://schemas.microsoft.com/office/drawing/2014/main" id="{93001932-24AF-69FE-A4DE-5673929E3C18}"/>
              </a:ext>
            </a:extLst>
          </p:cNvPr>
          <p:cNvSpPr>
            <a:spLocks noGrp="1"/>
          </p:cNvSpPr>
          <p:nvPr>
            <p:ph idx="1"/>
          </p:nvPr>
        </p:nvSpPr>
        <p:spPr>
          <a:xfrm>
            <a:off x="6115317" y="2743200"/>
            <a:ext cx="5247340" cy="3496878"/>
          </a:xfrm>
        </p:spPr>
        <p:txBody>
          <a:bodyPr anchor="ctr">
            <a:normAutofit/>
          </a:bodyPr>
          <a:lstStyle/>
          <a:p>
            <a:pPr fontAlgn="base"/>
            <a:r>
              <a:rPr lang="en-GB" sz="1600"/>
              <a:t>A National Education Union (NEU) poll showed nearly half of teachers in England planned to quit within the next five years.</a:t>
            </a:r>
          </a:p>
          <a:p>
            <a:pPr fontAlgn="base"/>
            <a:r>
              <a:rPr lang="en-GB" sz="1600"/>
              <a:t>Ahead of the National Education Union (NEU) annual conference in Bournemouth, it published data on Monday revealing that 44% of teachers plan to leave the profession by 2027.</a:t>
            </a:r>
          </a:p>
          <a:p>
            <a:pPr fontAlgn="base"/>
            <a:r>
              <a:rPr lang="en-GB" sz="1600"/>
              <a:t>In a survey of 1,788 teachers, a fifth (22%) said they would leave within two years. Teachers said their heavy workload was a significant factor in their decision to leave. </a:t>
            </a:r>
          </a:p>
          <a:p>
            <a:pPr fontAlgn="base"/>
            <a:r>
              <a:rPr lang="en-GB" sz="1600"/>
              <a:t>More than half of respondents (52%) said the workload was “unmanageable” or “unmanageable most of the time”, up from 35% in 2021.</a:t>
            </a:r>
          </a:p>
          <a:p>
            <a:endParaRPr lang="en-US" sz="1600"/>
          </a:p>
        </p:txBody>
      </p:sp>
    </p:spTree>
    <p:extLst>
      <p:ext uri="{BB962C8B-B14F-4D97-AF65-F5344CB8AC3E}">
        <p14:creationId xmlns:p14="http://schemas.microsoft.com/office/powerpoint/2010/main" val="506720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A752541-47E1-DB5B-8E32-DE27E509D822}"/>
              </a:ext>
            </a:extLst>
          </p:cNvPr>
          <p:cNvSpPr>
            <a:spLocks noGrp="1"/>
          </p:cNvSpPr>
          <p:nvPr>
            <p:ph type="title"/>
          </p:nvPr>
        </p:nvSpPr>
        <p:spPr>
          <a:xfrm>
            <a:off x="640080" y="1243013"/>
            <a:ext cx="3855720" cy="4371974"/>
          </a:xfrm>
        </p:spPr>
        <p:txBody>
          <a:bodyPr>
            <a:normAutofit/>
          </a:bodyPr>
          <a:lstStyle/>
          <a:p>
            <a:r>
              <a:rPr lang="en-US" sz="3600" dirty="0">
                <a:solidFill>
                  <a:schemeClr val="tx2"/>
                </a:solidFill>
              </a:rPr>
              <a:t>Why???</a:t>
            </a:r>
          </a:p>
        </p:txBody>
      </p:sp>
      <p:sp>
        <p:nvSpPr>
          <p:cNvPr id="3" name="Content Placeholder 2">
            <a:extLst>
              <a:ext uri="{FF2B5EF4-FFF2-40B4-BE49-F238E27FC236}">
                <a16:creationId xmlns:a16="http://schemas.microsoft.com/office/drawing/2014/main" id="{692A390D-9C59-0E36-3CC4-90FFA92A364C}"/>
              </a:ext>
            </a:extLst>
          </p:cNvPr>
          <p:cNvSpPr>
            <a:spLocks noGrp="1"/>
          </p:cNvSpPr>
          <p:nvPr>
            <p:ph idx="1"/>
          </p:nvPr>
        </p:nvSpPr>
        <p:spPr>
          <a:xfrm>
            <a:off x="5215811" y="804671"/>
            <a:ext cx="6700417" cy="5755785"/>
          </a:xfrm>
        </p:spPr>
        <p:txBody>
          <a:bodyPr anchor="ctr">
            <a:normAutofit/>
          </a:bodyPr>
          <a:lstStyle/>
          <a:p>
            <a:pPr fontAlgn="base"/>
            <a:r>
              <a:rPr lang="en-GB" sz="2000" dirty="0">
                <a:solidFill>
                  <a:schemeClr val="tx2"/>
                </a:solidFill>
              </a:rPr>
              <a:t>For those planning to leave within two years, workload was the key motivation for 65% of respondents, while concerns about the level of trust in teachers from the public and government were also a significant factor.</a:t>
            </a:r>
          </a:p>
          <a:p>
            <a:pPr fontAlgn="base"/>
            <a:r>
              <a:rPr lang="en-GB" sz="2000" dirty="0">
                <a:solidFill>
                  <a:schemeClr val="tx2"/>
                </a:solidFill>
              </a:rPr>
              <a:t>Teachers also cited pay and accountability as reasons to consider leaving. </a:t>
            </a:r>
          </a:p>
          <a:p>
            <a:pPr lvl="1" fontAlgn="base"/>
            <a:r>
              <a:rPr lang="en-GB" sz="1600" dirty="0">
                <a:solidFill>
                  <a:schemeClr val="tx2"/>
                </a:solidFill>
              </a:rPr>
              <a:t>“I am desperate to get out of education due to workload, constant monitoring and paperwork,” one teacher said.</a:t>
            </a:r>
          </a:p>
          <a:p>
            <a:pPr fontAlgn="base"/>
            <a:r>
              <a:rPr lang="en-GB" sz="2000" dirty="0">
                <a:solidFill>
                  <a:schemeClr val="tx2"/>
                </a:solidFill>
              </a:rPr>
              <a:t>Teachers said schools were finding it difficult to fill vacancies, leading to a doubling up of roles, with 73% reporting the issue had got worse since the start of the pandemic. </a:t>
            </a:r>
          </a:p>
          <a:p>
            <a:pPr lvl="1" fontAlgn="base"/>
            <a:r>
              <a:rPr lang="en-GB" sz="1600" dirty="0">
                <a:solidFill>
                  <a:schemeClr val="tx2"/>
                </a:solidFill>
              </a:rPr>
              <a:t>“People leave and then their responsibilities [are] added to another role,” one teacher said.</a:t>
            </a:r>
          </a:p>
          <a:p>
            <a:pPr fontAlgn="base"/>
            <a:r>
              <a:rPr lang="en-GB" sz="2000" dirty="0">
                <a:solidFill>
                  <a:schemeClr val="tx2"/>
                </a:solidFill>
              </a:rPr>
              <a:t>Another described how “everything is pared to the bone”. “We have increased leadership responsibilities but our time to carry this out has been axed,” they added. </a:t>
            </a:r>
          </a:p>
          <a:p>
            <a:pPr lvl="1" fontAlgn="base"/>
            <a:r>
              <a:rPr lang="en-GB" sz="1600" dirty="0">
                <a:solidFill>
                  <a:schemeClr val="tx2"/>
                </a:solidFill>
              </a:rPr>
              <a:t>“Classes are covered by teaching assistants on a regular basis, as if this is perfectly satisfactory.”</a:t>
            </a:r>
          </a:p>
          <a:p>
            <a:pPr fontAlgn="base"/>
            <a:endParaRPr lang="en-GB" sz="2000" dirty="0">
              <a:solidFill>
                <a:schemeClr val="tx2"/>
              </a:solidFill>
            </a:endParaRPr>
          </a:p>
          <a:p>
            <a:endParaRPr lang="en-US" sz="1700" dirty="0">
              <a:solidFill>
                <a:schemeClr val="tx2"/>
              </a:solidFill>
            </a:endParaRPr>
          </a:p>
        </p:txBody>
      </p:sp>
    </p:spTree>
    <p:extLst>
      <p:ext uri="{BB962C8B-B14F-4D97-AF65-F5344CB8AC3E}">
        <p14:creationId xmlns:p14="http://schemas.microsoft.com/office/powerpoint/2010/main" val="1879872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1387022-C58E-0BE6-01B4-9FE773CA9521}"/>
              </a:ext>
            </a:extLst>
          </p:cNvPr>
          <p:cNvSpPr>
            <a:spLocks noGrp="1"/>
          </p:cNvSpPr>
          <p:nvPr>
            <p:ph type="title"/>
          </p:nvPr>
        </p:nvSpPr>
        <p:spPr>
          <a:xfrm>
            <a:off x="804671" y="1243012"/>
            <a:ext cx="4117917" cy="5259387"/>
          </a:xfrm>
        </p:spPr>
        <p:txBody>
          <a:bodyPr>
            <a:normAutofit/>
          </a:bodyPr>
          <a:lstStyle/>
          <a:p>
            <a:r>
              <a:rPr lang="en-GB" sz="2300" dirty="0">
                <a:solidFill>
                  <a:schemeClr val="tx2"/>
                </a:solidFill>
              </a:rPr>
              <a:t>Government offers trainee teachers up to £31,000 tax-free incentives to boost recruitment</a:t>
            </a:r>
            <a:br>
              <a:rPr lang="en-GB" sz="2300" dirty="0">
                <a:solidFill>
                  <a:schemeClr val="tx2"/>
                </a:solidFill>
              </a:rPr>
            </a:br>
            <a:br>
              <a:rPr lang="en-GB" sz="2300" dirty="0">
                <a:solidFill>
                  <a:schemeClr val="tx2"/>
                </a:solidFill>
              </a:rPr>
            </a:br>
            <a:r>
              <a:rPr lang="en-GB" sz="2300" dirty="0">
                <a:solidFill>
                  <a:schemeClr val="tx2"/>
                </a:solidFill>
              </a:rPr>
              <a:t>The Department for Education wants to attract more people with science and engineering backgrounds into teaching, all while grappling with a major recruitment and retention challenge.</a:t>
            </a:r>
            <a:br>
              <a:rPr lang="en-GB" sz="2300" dirty="0">
                <a:solidFill>
                  <a:schemeClr val="tx2"/>
                </a:solidFill>
              </a:rPr>
            </a:br>
            <a:br>
              <a:rPr lang="en-GB" sz="2300" dirty="0">
                <a:solidFill>
                  <a:schemeClr val="tx2"/>
                </a:solidFill>
              </a:rPr>
            </a:br>
            <a:endParaRPr lang="en-US" sz="2300" dirty="0">
              <a:solidFill>
                <a:schemeClr val="tx2"/>
              </a:solidFill>
            </a:endParaRP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80B73D99-EDF4-35E8-ADBF-94935F8D1643}"/>
              </a:ext>
            </a:extLst>
          </p:cNvPr>
          <p:cNvSpPr>
            <a:spLocks noGrp="1"/>
          </p:cNvSpPr>
          <p:nvPr>
            <p:ph idx="1"/>
          </p:nvPr>
        </p:nvSpPr>
        <p:spPr>
          <a:xfrm>
            <a:off x="6632812" y="1032987"/>
            <a:ext cx="4919108" cy="4792027"/>
          </a:xfrm>
        </p:spPr>
        <p:txBody>
          <a:bodyPr anchor="ctr">
            <a:normAutofit/>
          </a:bodyPr>
          <a:lstStyle/>
          <a:p>
            <a:endParaRPr lang="en-US" sz="2000">
              <a:solidFill>
                <a:schemeClr val="tx2"/>
              </a:solidFill>
            </a:endParaRPr>
          </a:p>
          <a:p>
            <a:endParaRPr lang="en-US" sz="2000">
              <a:solidFill>
                <a:schemeClr val="tx2"/>
              </a:solidFill>
            </a:endParaRPr>
          </a:p>
          <a:p>
            <a:endParaRPr lang="en-US" sz="2000">
              <a:solidFill>
                <a:schemeClr val="tx2"/>
              </a:solidFill>
            </a:endParaRPr>
          </a:p>
          <a:p>
            <a:r>
              <a:rPr lang="en-US" sz="2000">
                <a:solidFill>
                  <a:schemeClr val="tx2"/>
                </a:solidFill>
                <a:hlinkClick r:id="rId2"/>
              </a:rPr>
              <a:t>https://news.sky.com/story/government-offers-trainee-teachers-up-to-31-000-tax-free-incentives-to-boost-recruitment-13446276</a:t>
            </a:r>
            <a:endParaRPr lang="en-US" sz="2000">
              <a:solidFill>
                <a:schemeClr val="tx2"/>
              </a:solidFill>
            </a:endParaRPr>
          </a:p>
          <a:p>
            <a:r>
              <a:rPr lang="en-US" sz="2000">
                <a:solidFill>
                  <a:schemeClr val="tx2"/>
                </a:solidFill>
              </a:rPr>
              <a:t>October 2025</a:t>
            </a:r>
          </a:p>
          <a:p>
            <a:r>
              <a:rPr lang="en-US" sz="2000">
                <a:solidFill>
                  <a:schemeClr val="tx2"/>
                </a:solidFill>
              </a:rPr>
              <a:t>Video clip. </a:t>
            </a:r>
          </a:p>
        </p:txBody>
      </p:sp>
    </p:spTree>
    <p:extLst>
      <p:ext uri="{BB962C8B-B14F-4D97-AF65-F5344CB8AC3E}">
        <p14:creationId xmlns:p14="http://schemas.microsoft.com/office/powerpoint/2010/main" val="4188607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12DB5F4-E2D4-8FD9-2CBD-BF92AD0695F0}"/>
              </a:ext>
            </a:extLst>
          </p:cNvPr>
          <p:cNvSpPr>
            <a:spLocks noGrp="1"/>
          </p:cNvSpPr>
          <p:nvPr>
            <p:ph type="title"/>
          </p:nvPr>
        </p:nvSpPr>
        <p:spPr>
          <a:xfrm>
            <a:off x="640080" y="1243013"/>
            <a:ext cx="3855720" cy="4371974"/>
          </a:xfrm>
        </p:spPr>
        <p:txBody>
          <a:bodyPr>
            <a:normAutofit/>
          </a:bodyPr>
          <a:lstStyle/>
          <a:p>
            <a:r>
              <a:rPr lang="en-US" sz="3600" b="1">
                <a:solidFill>
                  <a:schemeClr val="tx2"/>
                </a:solidFill>
              </a:rPr>
              <a:t>Bursaries and Scholarships… 20k+ for priority subjects (e.g. Design Technology – Food Tech) / not for PE or Drama!</a:t>
            </a:r>
            <a:br>
              <a:rPr lang="en-US" sz="3600" b="1">
                <a:solidFill>
                  <a:schemeClr val="tx2"/>
                </a:solidFill>
              </a:rPr>
            </a:br>
            <a:endParaRPr lang="en-US" sz="3600">
              <a:solidFill>
                <a:schemeClr val="tx2"/>
              </a:solidFill>
            </a:endParaRPr>
          </a:p>
        </p:txBody>
      </p:sp>
      <p:sp>
        <p:nvSpPr>
          <p:cNvPr id="3" name="Content Placeholder 2">
            <a:extLst>
              <a:ext uri="{FF2B5EF4-FFF2-40B4-BE49-F238E27FC236}">
                <a16:creationId xmlns:a16="http://schemas.microsoft.com/office/drawing/2014/main" id="{3C1B4587-5006-DC65-8842-CDFD89988554}"/>
              </a:ext>
            </a:extLst>
          </p:cNvPr>
          <p:cNvSpPr>
            <a:spLocks noGrp="1"/>
          </p:cNvSpPr>
          <p:nvPr>
            <p:ph idx="1"/>
          </p:nvPr>
        </p:nvSpPr>
        <p:spPr>
          <a:xfrm>
            <a:off x="6172200" y="804672"/>
            <a:ext cx="5221224" cy="5230368"/>
          </a:xfrm>
        </p:spPr>
        <p:txBody>
          <a:bodyPr anchor="ctr">
            <a:normAutofit/>
          </a:bodyPr>
          <a:lstStyle/>
          <a:p>
            <a:endParaRPr lang="en-US" sz="1800">
              <a:solidFill>
                <a:schemeClr val="tx2"/>
              </a:solidFill>
              <a:hlinkClick r:id="rId2"/>
            </a:endParaRPr>
          </a:p>
          <a:p>
            <a:r>
              <a:rPr lang="en-US" sz="1800">
                <a:solidFill>
                  <a:schemeClr val="tx2"/>
                </a:solidFill>
                <a:hlinkClick r:id="rId2"/>
              </a:rPr>
              <a:t>https://getintoteaching.education.gov.uk/funding-and-support/scholarships-and-bursaries?funding_widget%5Bsubject%5D=design_and_technology&amp;button=#funding-widget</a:t>
            </a:r>
            <a:endParaRPr lang="en-US" sz="1800">
              <a:solidFill>
                <a:schemeClr val="tx2"/>
              </a:solidFill>
            </a:endParaRPr>
          </a:p>
          <a:p>
            <a:pPr marL="0" indent="0">
              <a:buNone/>
            </a:pPr>
            <a:endParaRPr lang="en-US" sz="1800">
              <a:solidFill>
                <a:schemeClr val="tx2"/>
              </a:solidFill>
            </a:endParaRPr>
          </a:p>
          <a:p>
            <a:r>
              <a:rPr lang="en-US" sz="1800">
                <a:solidFill>
                  <a:schemeClr val="tx2"/>
                </a:solidFill>
                <a:hlinkClick r:id="rId3"/>
              </a:rPr>
              <a:t>https://www.gov.wales/initial-teacher-education-ite-priority-subject-incentive-guidance-students-2024-2025</a:t>
            </a:r>
            <a:endParaRPr lang="en-US" sz="1800">
              <a:solidFill>
                <a:schemeClr val="tx2"/>
              </a:solidFill>
            </a:endParaRPr>
          </a:p>
          <a:p>
            <a:endParaRPr lang="en-US" sz="1800">
              <a:solidFill>
                <a:schemeClr val="tx2"/>
              </a:solidFill>
            </a:endParaRPr>
          </a:p>
        </p:txBody>
      </p:sp>
    </p:spTree>
    <p:extLst>
      <p:ext uri="{BB962C8B-B14F-4D97-AF65-F5344CB8AC3E}">
        <p14:creationId xmlns:p14="http://schemas.microsoft.com/office/powerpoint/2010/main" val="2709178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93D8561-58F9-7683-E1E2-3FFE0DE9E616}"/>
              </a:ext>
            </a:extLst>
          </p:cNvPr>
          <p:cNvSpPr>
            <a:spLocks noGrp="1"/>
          </p:cNvSpPr>
          <p:nvPr>
            <p:ph type="title"/>
          </p:nvPr>
        </p:nvSpPr>
        <p:spPr>
          <a:xfrm>
            <a:off x="838200" y="713312"/>
            <a:ext cx="9641114" cy="5431376"/>
          </a:xfrm>
        </p:spPr>
        <p:txBody>
          <a:bodyPr>
            <a:normAutofit/>
          </a:bodyPr>
          <a:lstStyle/>
          <a:p>
            <a:r>
              <a:rPr lang="en-GB" sz="3700" dirty="0"/>
              <a:t>Task:</a:t>
            </a:r>
            <a:br>
              <a:rPr lang="en-GB" sz="3700" dirty="0"/>
            </a:br>
            <a:r>
              <a:rPr lang="en-GB" sz="3700" dirty="0"/>
              <a:t>Assess the effectiveness of current financial incentives and the Early Career Framework. Have they improved recruitment and retention rates?</a:t>
            </a:r>
            <a:endParaRPr lang="en-US" sz="3700" dirty="0"/>
          </a:p>
        </p:txBody>
      </p:sp>
      <p:sp>
        <p:nvSpPr>
          <p:cNvPr id="3" name="Content Placeholder 2">
            <a:extLst>
              <a:ext uri="{FF2B5EF4-FFF2-40B4-BE49-F238E27FC236}">
                <a16:creationId xmlns:a16="http://schemas.microsoft.com/office/drawing/2014/main" id="{62E6FB5B-E788-E7FB-838F-1463528540D2}"/>
              </a:ext>
            </a:extLst>
          </p:cNvPr>
          <p:cNvSpPr>
            <a:spLocks noGrp="1"/>
          </p:cNvSpPr>
          <p:nvPr>
            <p:ph idx="1"/>
          </p:nvPr>
        </p:nvSpPr>
        <p:spPr>
          <a:xfrm>
            <a:off x="6095999" y="713313"/>
            <a:ext cx="5257801" cy="5431376"/>
          </a:xfrm>
        </p:spPr>
        <p:txBody>
          <a:bodyPr anchor="ctr">
            <a:normAutofit/>
          </a:bodyPr>
          <a:lstStyle/>
          <a:p>
            <a:pPr marL="0" indent="0">
              <a:buNone/>
            </a:pPr>
            <a:endParaRPr lang="en-US" sz="2000"/>
          </a:p>
          <a:p>
            <a:endParaRPr lang="en-US" sz="2000"/>
          </a:p>
          <a:p>
            <a:endParaRPr lang="en-US" sz="2000"/>
          </a:p>
        </p:txBody>
      </p:sp>
    </p:spTree>
    <p:extLst>
      <p:ext uri="{BB962C8B-B14F-4D97-AF65-F5344CB8AC3E}">
        <p14:creationId xmlns:p14="http://schemas.microsoft.com/office/powerpoint/2010/main" val="1549326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F971625-8904-4D31-437E-4D1283D28998}"/>
              </a:ext>
            </a:extLst>
          </p:cNvPr>
          <p:cNvSpPr>
            <a:spLocks noGrp="1"/>
          </p:cNvSpPr>
          <p:nvPr>
            <p:ph type="title"/>
          </p:nvPr>
        </p:nvSpPr>
        <p:spPr>
          <a:xfrm>
            <a:off x="1143000" y="990599"/>
            <a:ext cx="9906000" cy="685800"/>
          </a:xfrm>
        </p:spPr>
        <p:txBody>
          <a:bodyPr anchor="t">
            <a:normAutofit/>
          </a:bodyPr>
          <a:lstStyle/>
          <a:p>
            <a:r>
              <a:rPr lang="en-US" sz="4000"/>
              <a:t>Has it worked?</a:t>
            </a:r>
          </a:p>
        </p:txBody>
      </p:sp>
      <p:graphicFrame>
        <p:nvGraphicFramePr>
          <p:cNvPr id="5" name="Content Placeholder 2">
            <a:extLst>
              <a:ext uri="{FF2B5EF4-FFF2-40B4-BE49-F238E27FC236}">
                <a16:creationId xmlns:a16="http://schemas.microsoft.com/office/drawing/2014/main" id="{348D56A2-65FA-CDB2-60CC-3FF5357CFCFE}"/>
              </a:ext>
            </a:extLst>
          </p:cNvPr>
          <p:cNvGraphicFramePr>
            <a:graphicFrameLocks noGrp="1"/>
          </p:cNvGraphicFramePr>
          <p:nvPr>
            <p:ph idx="1"/>
            <p:extLst>
              <p:ext uri="{D42A27DB-BD31-4B8C-83A1-F6EECF244321}">
                <p14:modId xmlns:p14="http://schemas.microsoft.com/office/powerpoint/2010/main" val="1747812957"/>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5646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081598-F880-B324-FD3F-457BBC8D9985}"/>
              </a:ext>
            </a:extLst>
          </p:cNvPr>
          <p:cNvSpPr>
            <a:spLocks noGrp="1"/>
          </p:cNvSpPr>
          <p:nvPr>
            <p:ph type="title"/>
          </p:nvPr>
        </p:nvSpPr>
        <p:spPr>
          <a:xfrm>
            <a:off x="599609" y="679731"/>
            <a:ext cx="4171994" cy="3736540"/>
          </a:xfrm>
        </p:spPr>
        <p:txBody>
          <a:bodyPr vert="horz" lIns="91440" tIns="45720" rIns="91440" bIns="45720" rtlCol="0" anchor="b">
            <a:normAutofit/>
          </a:bodyPr>
          <a:lstStyle/>
          <a:p>
            <a:r>
              <a:rPr lang="en-US" sz="5100" kern="1200">
                <a:solidFill>
                  <a:schemeClr val="tx1"/>
                </a:solidFill>
                <a:latin typeface="+mj-lt"/>
                <a:ea typeface="+mj-ea"/>
                <a:cs typeface="+mj-cs"/>
              </a:rPr>
              <a:t>Which areas of the UK struggle to recruit teachers?</a:t>
            </a:r>
          </a:p>
        </p:txBody>
      </p:sp>
      <p:grpSp>
        <p:nvGrpSpPr>
          <p:cNvPr id="24" name="Group 23">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5" name="Straight Connector 2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choolhouse">
            <a:extLst>
              <a:ext uri="{FF2B5EF4-FFF2-40B4-BE49-F238E27FC236}">
                <a16:creationId xmlns:a16="http://schemas.microsoft.com/office/drawing/2014/main" id="{6E65B78E-E002-7C96-F410-A5C449AF7B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0572" y="569297"/>
            <a:ext cx="5608830" cy="5608830"/>
          </a:xfrm>
          <a:prstGeom prst="rect">
            <a:avLst/>
          </a:prstGeom>
        </p:spPr>
      </p:pic>
    </p:spTree>
    <p:extLst>
      <p:ext uri="{BB962C8B-B14F-4D97-AF65-F5344CB8AC3E}">
        <p14:creationId xmlns:p14="http://schemas.microsoft.com/office/powerpoint/2010/main" val="3956720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D1370A-8214-C248-1154-ABB6B48567FB}"/>
              </a:ext>
            </a:extLst>
          </p:cNvPr>
          <p:cNvSpPr>
            <a:spLocks noGrp="1"/>
          </p:cNvSpPr>
          <p:nvPr>
            <p:ph type="title"/>
          </p:nvPr>
        </p:nvSpPr>
        <p:spPr>
          <a:xfrm>
            <a:off x="838201" y="365125"/>
            <a:ext cx="5251316" cy="1807305"/>
          </a:xfrm>
        </p:spPr>
        <p:txBody>
          <a:bodyPr>
            <a:normAutofit/>
          </a:bodyPr>
          <a:lstStyle/>
          <a:p>
            <a:endParaRPr lang="en-US"/>
          </a:p>
        </p:txBody>
      </p:sp>
      <p:sp>
        <p:nvSpPr>
          <p:cNvPr id="3" name="Content Placeholder 2">
            <a:extLst>
              <a:ext uri="{FF2B5EF4-FFF2-40B4-BE49-F238E27FC236}">
                <a16:creationId xmlns:a16="http://schemas.microsoft.com/office/drawing/2014/main" id="{BBEBE13D-4E23-6F44-0EBE-3BA5BFED7D0F}"/>
              </a:ext>
            </a:extLst>
          </p:cNvPr>
          <p:cNvSpPr>
            <a:spLocks noGrp="1"/>
          </p:cNvSpPr>
          <p:nvPr>
            <p:ph idx="1"/>
          </p:nvPr>
        </p:nvSpPr>
        <p:spPr>
          <a:xfrm>
            <a:off x="838200" y="667657"/>
            <a:ext cx="5664200" cy="5509306"/>
          </a:xfrm>
        </p:spPr>
        <p:txBody>
          <a:bodyPr>
            <a:normAutofit/>
          </a:bodyPr>
          <a:lstStyle/>
          <a:p>
            <a:r>
              <a:rPr lang="en-GB" sz="2000" dirty="0"/>
              <a:t>The gap between recruitment and retention in disadvantaged vs. affluent areas is widening, according to the National Foundation for Educational Research and Sutton Trust.​</a:t>
            </a:r>
          </a:p>
          <a:p>
            <a:r>
              <a:rPr lang="en-GB" sz="2000" dirty="0"/>
              <a:t>Job vacancy surveys and longitudinal research confirm that London, the South East, and the South West face notable challenges due to housing costs and salary-to-living cost ratios.​</a:t>
            </a:r>
          </a:p>
          <a:p>
            <a:r>
              <a:rPr lang="en-GB" sz="2000" dirty="0"/>
              <a:t>Teach First polling shows nearly a third of poorer pupils nationally are denied access to properly qualified teachers, especially in specialist fields.</a:t>
            </a:r>
          </a:p>
          <a:p>
            <a:r>
              <a:rPr lang="en-GB" sz="1600" dirty="0">
                <a:hlinkClick r:id="rId2"/>
              </a:rPr>
              <a:t>https://www.nfer.ac.uk/blogs/nfer-dashboard-highlights-why-teacher-shortages-are-a-key-challenge-facing-government-s-opportunity-mission/</a:t>
            </a:r>
            <a:endParaRPr lang="en-GB" sz="1600" dirty="0"/>
          </a:p>
          <a:p>
            <a:endParaRPr lang="en-GB" sz="1600" dirty="0"/>
          </a:p>
          <a:p>
            <a:pPr marL="0" indent="0">
              <a:buNone/>
            </a:pPr>
            <a:endParaRPr lang="en-US" sz="1600" dirty="0"/>
          </a:p>
        </p:txBody>
      </p:sp>
      <p:pic>
        <p:nvPicPr>
          <p:cNvPr id="5" name="Picture 4" descr="Houses in an area">
            <a:extLst>
              <a:ext uri="{FF2B5EF4-FFF2-40B4-BE49-F238E27FC236}">
                <a16:creationId xmlns:a16="http://schemas.microsoft.com/office/drawing/2014/main" id="{3AEED11E-FB9C-67B4-B905-FF2B987E4F85}"/>
              </a:ext>
            </a:extLst>
          </p:cNvPr>
          <p:cNvPicPr>
            <a:picLocks noChangeAspect="1"/>
          </p:cNvPicPr>
          <p:nvPr/>
        </p:nvPicPr>
        <p:blipFill>
          <a:blip r:embed="rId3"/>
          <a:srcRect l="16227" r="25736"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383972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enic view of plateaus against the hazy blue sky">
            <a:extLst>
              <a:ext uri="{FF2B5EF4-FFF2-40B4-BE49-F238E27FC236}">
                <a16:creationId xmlns:a16="http://schemas.microsoft.com/office/drawing/2014/main" id="{57902BB6-A4CF-3590-333E-00CE49C6DF08}"/>
              </a:ext>
            </a:extLst>
          </p:cNvPr>
          <p:cNvPicPr>
            <a:picLocks noChangeAspect="1"/>
          </p:cNvPicPr>
          <p:nvPr/>
        </p:nvPicPr>
        <p:blipFill>
          <a:blip r:embed="rId2"/>
          <a:srcRect l="20665" r="11573" b="-1"/>
          <a:stretch>
            <a:fillRect/>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4">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EB3CD5-DF17-6FC4-A413-2E3A6690A38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Task: What about Wales specifically?</a:t>
            </a:r>
          </a:p>
        </p:txBody>
      </p:sp>
      <p:sp>
        <p:nvSpPr>
          <p:cNvPr id="29" name="Rectangle 2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72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F0E363-2810-3C66-B9CF-AE643C15EDB7}"/>
              </a:ext>
            </a:extLst>
          </p:cNvPr>
          <p:cNvSpPr>
            <a:spLocks noGrp="1"/>
          </p:cNvSpPr>
          <p:nvPr>
            <p:ph type="title"/>
          </p:nvPr>
        </p:nvSpPr>
        <p:spPr>
          <a:xfrm>
            <a:off x="686834" y="1153572"/>
            <a:ext cx="3200400" cy="4461163"/>
          </a:xfrm>
        </p:spPr>
        <p:txBody>
          <a:bodyPr>
            <a:normAutofit/>
          </a:bodyPr>
          <a:lstStyle/>
          <a:p>
            <a:r>
              <a:rPr lang="en-US">
                <a:solidFill>
                  <a:srgbClr val="FFFFFF"/>
                </a:solidFill>
              </a:rPr>
              <a:t>Wales:</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6F4D1BC-4386-F28F-F0C2-7B446D9E613D}"/>
              </a:ext>
            </a:extLst>
          </p:cNvPr>
          <p:cNvSpPr>
            <a:spLocks noGrp="1"/>
          </p:cNvSpPr>
          <p:nvPr>
            <p:ph idx="1"/>
          </p:nvPr>
        </p:nvSpPr>
        <p:spPr>
          <a:xfrm>
            <a:off x="4167272" y="591344"/>
            <a:ext cx="7661871" cy="6491627"/>
          </a:xfrm>
        </p:spPr>
        <p:txBody>
          <a:bodyPr anchor="ctr">
            <a:normAutofit/>
          </a:bodyPr>
          <a:lstStyle/>
          <a:p>
            <a:r>
              <a:rPr lang="en-GB" sz="2000" b="1" dirty="0"/>
              <a:t>Regional Evidence</a:t>
            </a:r>
          </a:p>
          <a:p>
            <a:r>
              <a:rPr lang="en-GB" sz="2000" b="1" dirty="0"/>
              <a:t>Rural Areas (North and West Wales):</a:t>
            </a:r>
            <a:br>
              <a:rPr lang="en-GB" sz="2000" dirty="0"/>
            </a:br>
            <a:r>
              <a:rPr lang="en-GB" sz="2000" dirty="0"/>
              <a:t>Recruitment is especially difficult in rural regions, with North and West Wales repeatedly highlighted for teacher shortages, especially in secondary school subjects (maths, sciences, Welsh, modern foreign languages). </a:t>
            </a:r>
          </a:p>
          <a:p>
            <a:r>
              <a:rPr lang="en-GB" sz="2000" dirty="0"/>
              <a:t>Fewer candidates are willing to relocate or train in these areas, leading to persistent vacancies.​</a:t>
            </a:r>
          </a:p>
          <a:p>
            <a:r>
              <a:rPr lang="en-GB" sz="1500" dirty="0">
                <a:hlinkClick r:id="rId2"/>
              </a:rPr>
              <a:t>https://www.gov.wales/sites/default/files/publications/2024-11/Incentives%20to%20recruit%20and%20retain%20teachers%20in%20Wales.pdf</a:t>
            </a:r>
            <a:endParaRPr lang="en-GB" sz="1500" dirty="0"/>
          </a:p>
          <a:p>
            <a:endParaRPr lang="en-GB" sz="1500" b="1" dirty="0"/>
          </a:p>
          <a:p>
            <a:r>
              <a:rPr lang="en-GB" sz="2000" b="1" dirty="0"/>
              <a:t>Urban Centres Outside Cardiff and Swansea:</a:t>
            </a:r>
            <a:br>
              <a:rPr lang="en-GB" sz="2000" dirty="0"/>
            </a:br>
            <a:r>
              <a:rPr lang="en-GB" sz="2000" dirty="0"/>
              <a:t>Towns and cities like Newport, Caerphilly, Wrexham, and Neath Port Talbot regularly report greater difficulty filling teaching posts. </a:t>
            </a:r>
          </a:p>
          <a:p>
            <a:r>
              <a:rPr lang="en-GB" sz="2000" dirty="0"/>
              <a:t>These areas, while urban, do not benefit from the same draw as the largest Welsh cities, making recruitment and retention harder.</a:t>
            </a:r>
          </a:p>
          <a:p>
            <a:r>
              <a:rPr lang="en-GB" sz="1500" dirty="0"/>
              <a:t>​</a:t>
            </a:r>
            <a:r>
              <a:rPr lang="en-GB" sz="1500" dirty="0">
                <a:hlinkClick r:id="rId3"/>
              </a:rPr>
              <a:t>https://www.cardiffmet.ac.uk/news/2025/new-report-highlights-growing-concern-over-teaching-profession-in-wales.php</a:t>
            </a:r>
            <a:endParaRPr lang="en-GB" sz="1500" dirty="0"/>
          </a:p>
          <a:p>
            <a:pPr marL="0" indent="0">
              <a:buNone/>
            </a:pPr>
            <a:endParaRPr lang="en-GB" sz="1500" dirty="0"/>
          </a:p>
          <a:p>
            <a:endParaRPr lang="en-US" sz="1500" dirty="0"/>
          </a:p>
        </p:txBody>
      </p:sp>
    </p:spTree>
    <p:extLst>
      <p:ext uri="{BB962C8B-B14F-4D97-AF65-F5344CB8AC3E}">
        <p14:creationId xmlns:p14="http://schemas.microsoft.com/office/powerpoint/2010/main" val="1926846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271EEF-56F2-CACA-3A68-A1A605C63889}"/>
              </a:ext>
            </a:extLst>
          </p:cNvPr>
          <p:cNvSpPr>
            <a:spLocks noGrp="1"/>
          </p:cNvSpPr>
          <p:nvPr>
            <p:ph type="title"/>
          </p:nvPr>
        </p:nvSpPr>
        <p:spPr>
          <a:xfrm>
            <a:off x="838200" y="365125"/>
            <a:ext cx="10515600" cy="1325563"/>
          </a:xfrm>
        </p:spPr>
        <p:txBody>
          <a:bodyPr>
            <a:normAutofit/>
          </a:bodyPr>
          <a:lstStyle/>
          <a:p>
            <a:r>
              <a:rPr lang="en-US" dirty="0"/>
              <a:t>Continued:</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E7A6A2E-2259-94FB-1145-E0E6886223DD}"/>
              </a:ext>
            </a:extLst>
          </p:cNvPr>
          <p:cNvSpPr>
            <a:spLocks noGrp="1"/>
          </p:cNvSpPr>
          <p:nvPr>
            <p:ph idx="1"/>
          </p:nvPr>
        </p:nvSpPr>
        <p:spPr>
          <a:xfrm>
            <a:off x="838200" y="1825625"/>
            <a:ext cx="10515600" cy="4351338"/>
          </a:xfrm>
        </p:spPr>
        <p:txBody>
          <a:bodyPr>
            <a:normAutofit/>
          </a:bodyPr>
          <a:lstStyle/>
          <a:p>
            <a:r>
              <a:rPr lang="en-GB" sz="1800" b="1"/>
              <a:t>Welsh-Medium Schools:</a:t>
            </a:r>
            <a:br>
              <a:rPr lang="en-GB" sz="1800"/>
            </a:br>
            <a:r>
              <a:rPr lang="en-GB" sz="1800"/>
              <a:t>Welsh-speaking and bilingual schools struggle to find qualified teachers, especially for specialist subjects. The number trained to teach through the medium of Welsh has consistently fallen short of government targets, posing a serious issue for policy ambitions (such as reaching one million Welsh speakers).​</a:t>
            </a:r>
          </a:p>
          <a:p>
            <a:r>
              <a:rPr lang="en-GB" sz="1800">
                <a:hlinkClick r:id="rId2"/>
              </a:rPr>
              <a:t>https://annual-report.estyn.gov.wales/app/uploads/2025/02/recruitment-and-retention-2025-02-11.pdf</a:t>
            </a:r>
            <a:endParaRPr lang="en-GB" sz="1800"/>
          </a:p>
          <a:p>
            <a:pPr marL="0" indent="0">
              <a:buNone/>
            </a:pPr>
            <a:endParaRPr lang="en-GB" sz="1800" b="1"/>
          </a:p>
          <a:p>
            <a:r>
              <a:rPr lang="en-GB" sz="1800" b="1"/>
              <a:t>Disadvantaged Communities:</a:t>
            </a:r>
            <a:br>
              <a:rPr lang="en-GB" sz="1800"/>
            </a:br>
            <a:r>
              <a:rPr lang="en-GB" sz="1800"/>
              <a:t>Schools in poorer areas face higher teacher turnover and lower numbers of suitable applicants. The proportion of unfilled vacancies and leaving rates is greater in communities with more pupils eligible for free school meals</a:t>
            </a:r>
          </a:p>
          <a:p>
            <a:r>
              <a:rPr lang="en-GB" sz="1800">
                <a:hlinkClick r:id="rId3"/>
              </a:rPr>
              <a:t>https://www.nfer.ac.uk/media/4zznpygz/teacher_labour_market_in_wales_annual_report_2022.pdf</a:t>
            </a:r>
            <a:endParaRPr lang="en-GB" sz="1800"/>
          </a:p>
          <a:p>
            <a:pPr marL="0" indent="0">
              <a:buNone/>
            </a:pPr>
            <a:endParaRPr lang="en-GB" sz="1800"/>
          </a:p>
          <a:p>
            <a:endParaRPr lang="en-US" sz="1800"/>
          </a:p>
        </p:txBody>
      </p:sp>
    </p:spTree>
    <p:extLst>
      <p:ext uri="{BB962C8B-B14F-4D97-AF65-F5344CB8AC3E}">
        <p14:creationId xmlns:p14="http://schemas.microsoft.com/office/powerpoint/2010/main" val="31478904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9519A39-A4B7-0947-8BC7-87ABE83D017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000" b="1" kern="1200">
                <a:solidFill>
                  <a:schemeClr val="tx1"/>
                </a:solidFill>
                <a:latin typeface="+mj-lt"/>
                <a:ea typeface="+mj-ea"/>
                <a:cs typeface="+mj-cs"/>
              </a:rPr>
              <a:t>Teaching Vacancies - teachers and senior leaders give their point of view</a:t>
            </a:r>
            <a:br>
              <a:rPr lang="en-US" sz="3000" b="1" kern="1200">
                <a:solidFill>
                  <a:schemeClr val="tx1"/>
                </a:solidFill>
                <a:latin typeface="+mj-lt"/>
                <a:ea typeface="+mj-ea"/>
                <a:cs typeface="+mj-cs"/>
              </a:rPr>
            </a:br>
            <a:r>
              <a:rPr lang="en-US" sz="3000" b="1" kern="1200">
                <a:solidFill>
                  <a:schemeClr val="tx1"/>
                </a:solidFill>
                <a:latin typeface="+mj-lt"/>
                <a:ea typeface="+mj-ea"/>
                <a:cs typeface="+mj-cs"/>
              </a:rPr>
              <a:t>Free recruitment service Dept of Education.</a:t>
            </a:r>
            <a:endParaRPr lang="en-US" sz="3000" kern="120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Online Media 3" descr="Teaching Vacancies -  teachers and senior leaders give their point of view">
            <a:hlinkClick r:id="" action="ppaction://media"/>
            <a:extLst>
              <a:ext uri="{FF2B5EF4-FFF2-40B4-BE49-F238E27FC236}">
                <a16:creationId xmlns:a16="http://schemas.microsoft.com/office/drawing/2014/main" id="{F80350BD-3ABD-1DC3-3DF9-BF6CF08C0ECB}"/>
              </a:ext>
            </a:extLst>
          </p:cNvPr>
          <p:cNvPicPr>
            <a:picLocks noGrp="1" noRot="1" noChangeAspect="1"/>
          </p:cNvPicPr>
          <p:nvPr>
            <p:ph idx="1"/>
            <a:videoFile r:link="rId1"/>
          </p:nvPr>
        </p:nvPicPr>
        <p:blipFill>
          <a:blip r:embed="rId3"/>
          <a:stretch>
            <a:fillRect/>
          </a:stretch>
        </p:blipFill>
        <p:spPr>
          <a:xfrm>
            <a:off x="5414356" y="1542878"/>
            <a:ext cx="6408836" cy="3620992"/>
          </a:xfrm>
          <a:prstGeom prst="rect">
            <a:avLst/>
          </a:prstGeom>
        </p:spPr>
      </p:pic>
    </p:spTree>
    <p:extLst>
      <p:ext uri="{BB962C8B-B14F-4D97-AF65-F5344CB8AC3E}">
        <p14:creationId xmlns:p14="http://schemas.microsoft.com/office/powerpoint/2010/main" val="3702873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7F894-3BA9-B550-4ED0-C56B9CBF7D45}"/>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B2DBE740-E28B-7F6A-9F27-2691AAC4D8A0}"/>
              </a:ext>
            </a:extLst>
          </p:cNvPr>
          <p:cNvSpPr>
            <a:spLocks noGrp="1"/>
          </p:cNvSpPr>
          <p:nvPr>
            <p:ph idx="1"/>
          </p:nvPr>
        </p:nvSpPr>
        <p:spPr>
          <a:xfrm>
            <a:off x="838200" y="1190555"/>
            <a:ext cx="10515600" cy="5302320"/>
          </a:xfrm>
        </p:spPr>
        <p:txBody>
          <a:bodyPr>
            <a:normAutofit/>
          </a:bodyPr>
          <a:lstStyle/>
          <a:p>
            <a:pPr marL="0" indent="0" algn="l">
              <a:buNone/>
            </a:pPr>
            <a:r>
              <a:rPr lang="en-GB" sz="4000" b="1" dirty="0">
                <a:latin typeface="Arial" panose="020B0604020202020204" pitchFamily="34" charset="0"/>
                <a:cs typeface="Arial" panose="020B0604020202020204" pitchFamily="34" charset="0"/>
              </a:rPr>
              <a:t>Articles provided on Moodle:</a:t>
            </a:r>
          </a:p>
          <a:p>
            <a:pPr marL="0" indent="0" algn="l">
              <a:buNone/>
            </a:pPr>
            <a:endParaRPr lang="en-GB" sz="4000" b="1" dirty="0">
              <a:latin typeface="Arial" panose="020B0604020202020204" pitchFamily="34" charset="0"/>
              <a:cs typeface="Arial" panose="020B0604020202020204" pitchFamily="34" charset="0"/>
            </a:endParaRPr>
          </a:p>
          <a:p>
            <a:pPr marL="0" indent="0">
              <a:buNone/>
            </a:pPr>
            <a:r>
              <a:rPr lang="en-GB" dirty="0">
                <a:effectLst/>
                <a:latin typeface="Arial" panose="020B0604020202020204" pitchFamily="34" charset="0"/>
                <a:cs typeface="Arial" panose="020B0604020202020204" pitchFamily="34" charset="0"/>
              </a:rPr>
              <a:t>1. Teacher Recruitment and Retention: A Critical Review of International Evidence of Most Promising Interventions (See et al., 2020)</a:t>
            </a:r>
            <a:endParaRPr lang="en-GB" dirty="0">
              <a:latin typeface="Arial" panose="020B0604020202020204" pitchFamily="34" charset="0"/>
              <a:cs typeface="Arial" panose="020B0604020202020204" pitchFamily="34" charset="0"/>
            </a:endParaRPr>
          </a:p>
          <a:p>
            <a:pPr marL="0" indent="0">
              <a:buNone/>
            </a:pPr>
            <a:r>
              <a:rPr lang="en-GB" dirty="0">
                <a:effectLst/>
                <a:latin typeface="Arial" panose="020B0604020202020204" pitchFamily="34" charset="0"/>
                <a:cs typeface="Arial" panose="020B0604020202020204" pitchFamily="34" charset="0"/>
              </a:rPr>
              <a:t>2. Teacher Recruitment and Retention: Local Strategies, Global Inspiration (Williams et al., 2022)</a:t>
            </a:r>
          </a:p>
          <a:p>
            <a:pPr marL="0" indent="0">
              <a:buNone/>
            </a:pPr>
            <a:r>
              <a:rPr lang="en-GB" dirty="0">
                <a:effectLst/>
                <a:latin typeface="Arial" panose="020B0604020202020204" pitchFamily="34" charset="0"/>
                <a:cs typeface="Arial" panose="020B0604020202020204" pitchFamily="34" charset="0"/>
              </a:rPr>
              <a:t>3. Addressing the Post-Pandemic Teacher Supply Challenge in England (National Foundation for Education Research, 2023)</a:t>
            </a:r>
          </a:p>
          <a:p>
            <a:pPr marL="0" indent="0" algn="l">
              <a:buNone/>
            </a:pPr>
            <a:endParaRPr lang="en-GB" sz="3500"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3918782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E9AFA893-A468-D81D-0D46-D92C0F62666F}"/>
              </a:ext>
            </a:extLst>
          </p:cNvPr>
          <p:cNvPicPr>
            <a:picLocks noChangeAspect="1"/>
          </p:cNvPicPr>
          <p:nvPr/>
        </p:nvPicPr>
        <p:blipFill>
          <a:blip r:embed="rId2"/>
          <a:srcRect l="5649" r="2325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90F853-B4CD-6C68-0E0D-92074F2B5D4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a:solidFill>
                  <a:schemeClr val="bg1"/>
                </a:solidFill>
              </a:rPr>
              <a:t>What is the best way to tackle the recruitment crisis?</a:t>
            </a:r>
          </a:p>
        </p:txBody>
      </p:sp>
      <p:sp>
        <p:nvSpPr>
          <p:cNvPr id="3" name="Content Placeholder 2">
            <a:extLst>
              <a:ext uri="{FF2B5EF4-FFF2-40B4-BE49-F238E27FC236}">
                <a16:creationId xmlns:a16="http://schemas.microsoft.com/office/drawing/2014/main" id="{3EC5F58B-170D-FC35-9196-62BA8427F88B}"/>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solidFill>
                  <a:schemeClr val="bg1"/>
                </a:solidFill>
              </a:rPr>
              <a:t>Use resources on Moodle plus others to form your answer.</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9395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B4BE6-E34C-1AB5-C3D0-E3396AB7D3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43856FA-9D2B-7157-353A-91642104CDF1}"/>
              </a:ext>
            </a:extLst>
          </p:cNvPr>
          <p:cNvSpPr>
            <a:spLocks noGrp="1"/>
          </p:cNvSpPr>
          <p:nvPr>
            <p:ph idx="1"/>
          </p:nvPr>
        </p:nvSpPr>
        <p:spPr/>
        <p:txBody>
          <a:bodyPr>
            <a:normAutofit/>
          </a:bodyPr>
          <a:lstStyle/>
          <a:p>
            <a:pPr marL="0" indent="0" algn="l">
              <a:buNone/>
            </a:pPr>
            <a:r>
              <a:rPr lang="en-GB" b="1" i="0" dirty="0">
                <a:effectLst/>
                <a:latin typeface="National"/>
              </a:rPr>
              <a:t>Parliamentary Debate: Teacher Shortages - Volume 832: debated on Wednesday 6 September 2023:</a:t>
            </a:r>
            <a:endParaRPr lang="en-US" b="1" dirty="0"/>
          </a:p>
          <a:p>
            <a:r>
              <a:rPr lang="en-US" dirty="0">
                <a:hlinkClick r:id="rId2"/>
              </a:rPr>
              <a:t>https://hansard.parliament.uk/Lords/2023-09-06/debates/B2E156DF-40BB-414B-B35C-F8254A1B4074/TeacherShortages</a:t>
            </a:r>
            <a:endParaRPr lang="en-US" dirty="0"/>
          </a:p>
          <a:p>
            <a:pPr marL="0" indent="0">
              <a:buNone/>
            </a:pPr>
            <a:endParaRPr lang="en-US" sz="4000" dirty="0"/>
          </a:p>
          <a:p>
            <a:endParaRPr lang="en-US" dirty="0"/>
          </a:p>
          <a:p>
            <a:endParaRPr lang="en-US" dirty="0"/>
          </a:p>
        </p:txBody>
      </p:sp>
    </p:spTree>
    <p:extLst>
      <p:ext uri="{BB962C8B-B14F-4D97-AF65-F5344CB8AC3E}">
        <p14:creationId xmlns:p14="http://schemas.microsoft.com/office/powerpoint/2010/main" val="2813359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4B3AB-BA43-A348-FC47-DDA295176EDA}"/>
              </a:ext>
            </a:extLst>
          </p:cNvPr>
          <p:cNvSpPr>
            <a:spLocks noGrp="1"/>
          </p:cNvSpPr>
          <p:nvPr>
            <p:ph type="title"/>
          </p:nvPr>
        </p:nvSpPr>
        <p:spPr>
          <a:xfrm>
            <a:off x="761803" y="350196"/>
            <a:ext cx="4646904" cy="1624520"/>
          </a:xfrm>
        </p:spPr>
        <p:txBody>
          <a:bodyPr anchor="ctr">
            <a:normAutofit/>
          </a:bodyPr>
          <a:lstStyle/>
          <a:p>
            <a:r>
              <a:rPr lang="en-US" sz="4000" dirty="0"/>
              <a:t>Newspaper Articles:</a:t>
            </a:r>
          </a:p>
        </p:txBody>
      </p:sp>
      <p:sp>
        <p:nvSpPr>
          <p:cNvPr id="3" name="Content Placeholder 2">
            <a:extLst>
              <a:ext uri="{FF2B5EF4-FFF2-40B4-BE49-F238E27FC236}">
                <a16:creationId xmlns:a16="http://schemas.microsoft.com/office/drawing/2014/main" id="{B36F1FC2-4289-8510-913C-773E6CE5FE06}"/>
              </a:ext>
            </a:extLst>
          </p:cNvPr>
          <p:cNvSpPr>
            <a:spLocks noGrp="1"/>
          </p:cNvSpPr>
          <p:nvPr>
            <p:ph idx="1"/>
          </p:nvPr>
        </p:nvSpPr>
        <p:spPr>
          <a:xfrm>
            <a:off x="761802" y="2187146"/>
            <a:ext cx="4646905" cy="4670854"/>
          </a:xfrm>
        </p:spPr>
        <p:txBody>
          <a:bodyPr anchor="ctr">
            <a:normAutofit/>
          </a:bodyPr>
          <a:lstStyle/>
          <a:p>
            <a:r>
              <a:rPr lang="en-US" sz="1600" dirty="0">
                <a:hlinkClick r:id="rId2"/>
              </a:rPr>
              <a:t>https://www.theguardian.com/education/2023/sep/12/only-half-of-required-number-of-trainee-secondary-teachers-in-england-recruited</a:t>
            </a:r>
            <a:endParaRPr lang="en-US" sz="1600" dirty="0"/>
          </a:p>
          <a:p>
            <a:endParaRPr lang="en-US" sz="1600" dirty="0"/>
          </a:p>
          <a:p>
            <a:r>
              <a:rPr lang="en-GB" sz="1600" b="0" i="0" dirty="0">
                <a:effectLst/>
                <a:latin typeface="National"/>
                <a:hlinkClick r:id="rId3"/>
              </a:rPr>
              <a:t>https://schoolsweek.co.uk/record-rate-of-teacher-departures-as-40000-leave-sector-last-year/</a:t>
            </a:r>
            <a:endParaRPr lang="en-GB" sz="1600" b="0" i="0" dirty="0">
              <a:effectLst/>
              <a:latin typeface="National"/>
            </a:endParaRPr>
          </a:p>
          <a:p>
            <a:pPr marL="0" indent="0">
              <a:buNone/>
            </a:pPr>
            <a:endParaRPr lang="en-GB" sz="1600" b="0" i="0" dirty="0">
              <a:effectLst/>
              <a:latin typeface="National"/>
            </a:endParaRPr>
          </a:p>
          <a:p>
            <a:r>
              <a:rPr lang="en-GB" sz="1600" b="0" i="0" dirty="0">
                <a:effectLst/>
                <a:latin typeface="National"/>
                <a:hlinkClick r:id="rId4"/>
              </a:rPr>
              <a:t>https://www.nasuwt.org.uk/article-listing/recruitment-and-retention-crisis-cannot-be-ignored.html#:~:text=Nearly%20three%2Dquarters%20of%20teachers,The%20Teachers'%20Union%20revealed%20today</a:t>
            </a:r>
            <a:r>
              <a:rPr lang="en-GB" sz="1600" b="0" i="0" dirty="0">
                <a:effectLst/>
                <a:latin typeface="National"/>
              </a:rPr>
              <a:t>.</a:t>
            </a:r>
          </a:p>
          <a:p>
            <a:pPr marL="0" indent="0">
              <a:buNone/>
            </a:pPr>
            <a:endParaRPr lang="en-GB" sz="1600" b="0" i="0" dirty="0">
              <a:effectLst/>
              <a:latin typeface="National"/>
            </a:endParaRPr>
          </a:p>
          <a:p>
            <a:endParaRPr lang="en-US" sz="1600" dirty="0"/>
          </a:p>
          <a:p>
            <a:endParaRPr lang="en-US" sz="1600" dirty="0"/>
          </a:p>
        </p:txBody>
      </p:sp>
      <p:pic>
        <p:nvPicPr>
          <p:cNvPr id="5" name="Picture 4" descr="Rolls of Newspaper">
            <a:extLst>
              <a:ext uri="{FF2B5EF4-FFF2-40B4-BE49-F238E27FC236}">
                <a16:creationId xmlns:a16="http://schemas.microsoft.com/office/drawing/2014/main" id="{F268D5BD-7F9B-16A6-D0E9-C1B4F06D1A77}"/>
              </a:ext>
            </a:extLst>
          </p:cNvPr>
          <p:cNvPicPr>
            <a:picLocks noChangeAspect="1"/>
          </p:cNvPicPr>
          <p:nvPr/>
        </p:nvPicPr>
        <p:blipFill rotWithShape="1">
          <a:blip r:embed="rId5"/>
          <a:srcRect l="36468" r="4132" b="-2"/>
          <a:stretch/>
        </p:blipFill>
        <p:spPr>
          <a:xfrm>
            <a:off x="6096000" y="1"/>
            <a:ext cx="6102825" cy="6858000"/>
          </a:xfrm>
          <a:prstGeom prst="rect">
            <a:avLst/>
          </a:prstGeom>
        </p:spPr>
      </p:pic>
    </p:spTree>
    <p:extLst>
      <p:ext uri="{BB962C8B-B14F-4D97-AF65-F5344CB8AC3E}">
        <p14:creationId xmlns:p14="http://schemas.microsoft.com/office/powerpoint/2010/main" val="39218374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TotalTime>
  <Words>1422</Words>
  <Application>Microsoft Macintosh PowerPoint</Application>
  <PresentationFormat>Widescreen</PresentationFormat>
  <Paragraphs>83</Paragraphs>
  <Slides>19</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National</vt:lpstr>
      <vt:lpstr>Office Theme</vt:lpstr>
      <vt:lpstr>Is there a teacher recruitment and retention crisis in the UK?  If so…What is the best way to tackle this? </vt:lpstr>
      <vt:lpstr>PowerPoint Presentation</vt:lpstr>
      <vt:lpstr>PowerPoint Presentation</vt:lpstr>
      <vt:lpstr>Teachers planning to leave?</vt:lpstr>
      <vt:lpstr>Why???</vt:lpstr>
      <vt:lpstr>Government offers trainee teachers up to £31,000 tax-free incentives to boost recruitment  The Department for Education wants to attract more people with science and engineering backgrounds into teaching, all while grappling with a major recruitment and retention challenge.  </vt:lpstr>
      <vt:lpstr>Bursaries and Scholarships… 20k+ for priority subjects (e.g. Design Technology – Food Tech) / not for PE or Drama! </vt:lpstr>
      <vt:lpstr>Task: Assess the effectiveness of current financial incentives and the Early Career Framework. Have they improved recruitment and retention rates?</vt:lpstr>
      <vt:lpstr>Has it worked?</vt:lpstr>
      <vt:lpstr>Which areas of the UK struggle to recruit teachers?</vt:lpstr>
      <vt:lpstr>PowerPoint Presentation</vt:lpstr>
      <vt:lpstr>Task: What about Wales specifically?</vt:lpstr>
      <vt:lpstr>Wales:</vt:lpstr>
      <vt:lpstr>Continued:</vt:lpstr>
      <vt:lpstr>Teaching Vacancies - teachers and senior leaders give their point of view Free recruitment service Dept of Education.</vt:lpstr>
      <vt:lpstr>PowerPoint Presentation</vt:lpstr>
      <vt:lpstr>What is the best way to tackle the recruitment crisis?</vt:lpstr>
      <vt:lpstr>PowerPoint Presentation</vt:lpstr>
      <vt:lpstr>Newspaper Articles: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Connaughton</dc:creator>
  <cp:lastModifiedBy>Alison Connaughton</cp:lastModifiedBy>
  <cp:revision>6</cp:revision>
  <dcterms:created xsi:type="dcterms:W3CDTF">2023-11-20T14:55:01Z</dcterms:created>
  <dcterms:modified xsi:type="dcterms:W3CDTF">2025-11-12T15:48:06Z</dcterms:modified>
</cp:coreProperties>
</file>