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840" r:id="rId1"/>
  </p:sldMasterIdLst>
  <p:sldIdLst>
    <p:sldId id="256" r:id="rId2"/>
    <p:sldId id="257" r:id="rId3"/>
    <p:sldId id="258" r:id="rId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015" autoAdjust="0"/>
    <p:restoredTop sz="94660"/>
  </p:normalViewPr>
  <p:slideViewPr>
    <p:cSldViewPr snapToGrid="0">
      <p:cViewPr varScale="1">
        <p:scale>
          <a:sx n="89" d="100"/>
          <a:sy n="89" d="100"/>
        </p:scale>
        <p:origin x="120" y="12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9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5" Type="http://schemas.microsoft.com/office/2007/relationships/hdphoto" Target="../media/hdphoto1.wdp"/><Relationship Id="rId4" Type="http://schemas.openxmlformats.org/officeDocument/2006/relationships/image" Target="../media/image2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20834" y="134694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6200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920834" y="4299696"/>
            <a:ext cx="10222992" cy="80683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175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920834" y="1484779"/>
            <a:ext cx="10222992" cy="274320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10" name="Group 9"/>
          <p:cNvGrpSpPr/>
          <p:nvPr/>
        </p:nvGrpSpPr>
        <p:grpSpPr>
          <a:xfrm>
            <a:off x="9649215" y="4068923"/>
            <a:ext cx="1080904" cy="1080902"/>
            <a:chOff x="9685338" y="4460675"/>
            <a:chExt cx="1080904" cy="1080902"/>
          </a:xfrm>
        </p:grpSpPr>
        <p:sp>
          <p:nvSpPr>
            <p:cNvPr id="11" name="Oval 10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2" name="Oval 11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51560" y="1432223"/>
            <a:ext cx="9966960" cy="3035808"/>
          </a:xfrm>
        </p:spPr>
        <p:txBody>
          <a:bodyPr anchor="ctr">
            <a:noAutofit/>
          </a:bodyPr>
          <a:lstStyle>
            <a:lvl1pPr algn="l">
              <a:lnSpc>
                <a:spcPct val="80000"/>
              </a:lnSpc>
              <a:defRPr sz="9600" cap="all" baseline="0">
                <a:blipFill dpi="0" rotWithShape="1">
                  <a:blip r:embed="rId4"/>
                  <a:srcRect/>
                  <a:tile tx="6350" ty="-127000" sx="65000" sy="64000" flip="none" algn="tl"/>
                </a:blip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69848" y="4389120"/>
            <a:ext cx="7891272" cy="1069848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1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284890-85D2-4D7B-8EF5-15A9C1DB8F42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592733" y="4289334"/>
            <a:ext cx="1193868" cy="640080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5661D-6934-4B32-B92C-470368BF1EC6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4917989"/>
            <a:ext cx="12192000" cy="1940010"/>
          </a:xfrm>
          <a:prstGeom prst="rect">
            <a:avLst/>
          </a:prstGeom>
          <a:blipFill dpi="0" rotWithShape="1">
            <a:blip r:embed="rId2">
              <a:alphaModFix amt="85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67128" y="1225296"/>
            <a:ext cx="9281160" cy="3520440"/>
          </a:xfrm>
        </p:spPr>
        <p:txBody>
          <a:bodyPr anchor="ctr">
            <a:normAutofit/>
          </a:bodyPr>
          <a:lstStyle>
            <a:lvl1pPr>
              <a:lnSpc>
                <a:spcPct val="80000"/>
              </a:lnSpc>
              <a:defRPr sz="80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65774" y="5020056"/>
            <a:ext cx="9052560" cy="1066800"/>
          </a:xfrm>
        </p:spPr>
        <p:txBody>
          <a:bodyPr anchor="t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593667" y="6272784"/>
            <a:ext cx="2644309" cy="365125"/>
          </a:xfrm>
        </p:spPr>
        <p:txBody>
          <a:bodyPr/>
          <a:lstStyle/>
          <a:p>
            <a:fld id="{C6F822A4-8DA6-4447-9B1F-C5DB58435268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182708" y="6272784"/>
            <a:ext cx="6327648" cy="365125"/>
          </a:xfrm>
        </p:spPr>
        <p:txBody>
          <a:bodyPr/>
          <a:lstStyle/>
          <a:p>
            <a:endParaRPr lang="en-US" dirty="0"/>
          </a:p>
        </p:txBody>
      </p:sp>
      <p:grpSp>
        <p:nvGrpSpPr>
          <p:cNvPr id="8" name="Group 7"/>
          <p:cNvGrpSpPr/>
          <p:nvPr/>
        </p:nvGrpSpPr>
        <p:grpSpPr>
          <a:xfrm>
            <a:off x="897399" y="2325848"/>
            <a:ext cx="1080904" cy="1080902"/>
            <a:chOff x="9685338" y="4460675"/>
            <a:chExt cx="1080904" cy="1080902"/>
          </a:xfrm>
        </p:grpSpPr>
        <p:sp>
          <p:nvSpPr>
            <p:cNvPr id="9" name="Oval 8"/>
            <p:cNvSpPr/>
            <p:nvPr/>
          </p:nvSpPr>
          <p:spPr>
            <a:xfrm>
              <a:off x="9685338" y="4460675"/>
              <a:ext cx="1080904" cy="1080902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</a14:imgLayer>
                    </a14:imgProps>
                  </a:ext>
                </a:extLst>
              </a:blip>
              <a:srcRect/>
              <a:tile tx="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9793429" y="4568765"/>
              <a:ext cx="864723" cy="864722"/>
            </a:xfrm>
            <a:prstGeom prst="ellipse">
              <a:avLst/>
            </a:prstGeom>
            <a:noFill/>
            <a:ln w="254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43702" y="2506133"/>
            <a:ext cx="1188298" cy="720332"/>
          </a:xfrm>
        </p:spPr>
        <p:txBody>
          <a:bodyPr/>
          <a:lstStyle>
            <a:lvl1pPr>
              <a:defRPr sz="2800"/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9848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64224" y="2194560"/>
            <a:ext cx="4754880" cy="39776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48D31E-DCDA-41A7-9C67-C4B11B94D21D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4224" y="2048256"/>
            <a:ext cx="4754880" cy="640080"/>
          </a:xfrm>
        </p:spPr>
        <p:txBody>
          <a:bodyPr anchor="ctr">
            <a:normAutofit/>
          </a:bodyPr>
          <a:lstStyle>
            <a:lvl1pPr marL="0" indent="0">
              <a:buNone/>
              <a:defRPr sz="2000" b="1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4224" y="2743200"/>
            <a:ext cx="4754880" cy="3291840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3762C0-B258-48F1-ADE6-176B4174CCDD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7919A6-33EB-49BD-A62F-1FA56B9F9712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4E7D1B-D673-4CF6-8672-009D42ABD2A0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0"/>
            <a:ext cx="6711696" cy="5020056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16AA21-1863-4931-97CB-99D0A168701B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10" name="Oval 9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1" name="Oval 10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8303740" y="0"/>
            <a:ext cx="3888259" cy="6857999"/>
          </a:xfrm>
          <a:prstGeom prst="rect">
            <a:avLst/>
          </a:prstGeom>
          <a:blipFill dpi="0" rotWithShape="1">
            <a:blip r:embed="rId2">
              <a:alphaModFix amt="60000"/>
              <a:lum bright="70000" contrast="-70000"/>
              <a:extLst>
                <a:ext uri="{BEBA8EAE-BF5A-486C-A8C5-ECC9F3942E4B}">
                  <a14:imgProps xmlns:a14="http://schemas.microsoft.com/office/drawing/2010/main">
                    <a14:imgLayer r:embed="rId3">
                      <a14:imgEffect>
                        <a14:sharpenSoften amount="61000"/>
                      </a14:imgEffect>
                    </a14:imgLayer>
                  </a14:imgProps>
                </a:ex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tile tx="0" ty="-704850" sx="92000" sy="89000" flip="xy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49640" y="685800"/>
            <a:ext cx="3200400" cy="1737360"/>
          </a:xfrm>
        </p:spPr>
        <p:txBody>
          <a:bodyPr anchor="b">
            <a:normAutofit/>
          </a:bodyPr>
          <a:lstStyle>
            <a:lvl1pPr>
              <a:defRPr sz="3200" b="1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303740" cy="6858000"/>
          </a:xfrm>
          <a:solidFill>
            <a:schemeClr val="tx2">
              <a:lumMod val="20000"/>
              <a:lumOff val="8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549640" y="2423160"/>
            <a:ext cx="3200400" cy="329184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40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72C379-9A7C-4C87-A116-CBE9F58B04C5}" type="datetimeFigureOut">
              <a:rPr lang="en-US" dirty="0"/>
              <a:t>10/25/2019</a:t>
            </a:fld>
            <a:endParaRPr lang="en-US" dirty="0"/>
          </a:p>
        </p:txBody>
      </p:sp>
      <p:grpSp>
        <p:nvGrpSpPr>
          <p:cNvPr id="8" name="Group 7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9" name="Oval 8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4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5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10" name="Oval 9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ysClr val="window" lastClr="FFFFFF"/>
              </a:solidFill>
              <a:prstDash val="solid"/>
            </a:ln>
            <a:effectLst/>
          </p:spPr>
        </p:sp>
      </p:grp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157CC2-0FC8-4686-B024-99790E0F5162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533400"/>
            <a:ext cx="2552700" cy="5638800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66800" y="533400"/>
            <a:ext cx="7505700" cy="5638800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764DA5-CD3D-4590-A511-FCD3BC7A793E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microsoft.com/office/2007/relationships/hdphoto" Target="../media/hdphoto1.wdp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60934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121408"/>
            <a:ext cx="10058400" cy="40507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964424" y="6272784"/>
            <a:ext cx="32735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2"/>
                </a:solidFill>
              </a:defRPr>
            </a:lvl1pPr>
          </a:lstStyle>
          <a:p>
            <a:fld id="{8664C608-40B1-4030-A28D-5B74BC98ADCE}" type="datetimeFigureOut">
              <a:rPr lang="en-US" dirty="0"/>
              <a:t>10/25/2019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88136" y="6272784"/>
            <a:ext cx="632764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grpSp>
        <p:nvGrpSpPr>
          <p:cNvPr id="7" name="Group 6"/>
          <p:cNvGrpSpPr>
            <a:grpSpLocks noChangeAspect="1"/>
          </p:cNvGrpSpPr>
          <p:nvPr/>
        </p:nvGrpSpPr>
        <p:grpSpPr>
          <a:xfrm>
            <a:off x="11401725" y="6229681"/>
            <a:ext cx="457200" cy="457200"/>
            <a:chOff x="11361456" y="6195813"/>
            <a:chExt cx="548640" cy="548640"/>
          </a:xfrm>
        </p:grpSpPr>
        <p:sp>
          <p:nvSpPr>
            <p:cNvPr id="8" name="Oval 7"/>
            <p:cNvSpPr/>
            <p:nvPr/>
          </p:nvSpPr>
          <p:spPr>
            <a:xfrm>
              <a:off x="11361456" y="6195813"/>
              <a:ext cx="548640" cy="548640"/>
            </a:xfrm>
            <a:prstGeom prst="ellipse">
              <a:avLst/>
            </a:prstGeom>
            <a:blipFill dpi="0" rotWithShape="1">
              <a:blip r:embed="rId13">
                <a:duotone>
                  <a:schemeClr val="accent1">
                    <a:shade val="45000"/>
                    <a:satMod val="135000"/>
                  </a:schemeClr>
                  <a:prstClr val="white"/>
                </a:duotone>
                <a:extLst>
                  <a:ext uri="{BEBA8EAE-BF5A-486C-A8C5-ECC9F3942E4B}">
                    <a14:imgProps xmlns:a14="http://schemas.microsoft.com/office/drawing/2010/main">
                      <a14:imgLayer r:embed="rId14">
                        <a14:imgEffect>
                          <a14:saturation sat="95000"/>
                        </a14:imgEffect>
                        <a14:imgEffect>
                          <a14:brightnessContrast bright="-40000" contrast="20000"/>
                        </a14:imgEffect>
                      </a14:imgLayer>
                    </a14:imgProps>
                  </a:ext>
                </a:extLst>
              </a:blip>
              <a:srcRect/>
              <a:tile tx="50800" ty="0" sx="85000" sy="85000" flip="none" algn="tl"/>
            </a:blipFill>
            <a:ln w="25400" cap="flat" cmpd="sng" algn="ctr">
              <a:noFill/>
              <a:prstDash val="solid"/>
            </a:ln>
            <a:effectLst/>
          </p:spPr>
        </p:sp>
        <p:sp>
          <p:nvSpPr>
            <p:cNvPr id="9" name="Oval 8"/>
            <p:cNvSpPr/>
            <p:nvPr/>
          </p:nvSpPr>
          <p:spPr>
            <a:xfrm>
              <a:off x="11396488" y="6230844"/>
              <a:ext cx="478576" cy="478578"/>
            </a:xfrm>
            <a:prstGeom prst="ellipse">
              <a:avLst/>
            </a:prstGeom>
            <a:noFill/>
            <a:ln w="12700" cap="flat" cmpd="sng" algn="ctr">
              <a:solidFill>
                <a:srgbClr val="FFFFFF"/>
              </a:solidFill>
              <a:prstDash val="solid"/>
            </a:ln>
            <a:effectLst/>
          </p:spPr>
        </p:sp>
      </p:grp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311128" y="6272784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400" b="1">
                <a:solidFill>
                  <a:srgbClr val="FFFFFF"/>
                </a:solidFill>
                <a:latin typeface="+mj-lt"/>
              </a:defRPr>
            </a:lvl1pPr>
          </a:lstStyle>
          <a:p>
            <a:fld id="{4FAB73BC-B049-4115-A692-8D63A059BFB8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5400" kern="1200" cap="all" baseline="0">
          <a:blipFill>
            <a:blip r:embed="rId1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tile tx="6350" ty="-127000" sx="65000" sy="64000" flip="none" algn="tl"/>
          </a:blip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400"/>
        </a:spcBef>
        <a:spcAft>
          <a:spcPts val="200"/>
        </a:spcAft>
        <a:buClr>
          <a:schemeClr val="accent1">
            <a:lumMod val="75000"/>
          </a:schemeClr>
        </a:buClr>
        <a:buSzPct val="85000"/>
        <a:buFont typeface="Wingdings" pitchFamily="2" charset="2"/>
        <a:buChar char="§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Summary of week 1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People’s World’s: Live’s and Livelihoods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355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10058400" cy="1258107"/>
          </a:xfrm>
        </p:spPr>
        <p:txBody>
          <a:bodyPr>
            <a:normAutofit/>
          </a:bodyPr>
          <a:lstStyle/>
          <a:p>
            <a:r>
              <a:rPr lang="en-GB" sz="3200" dirty="0" smtClean="0"/>
              <a:t>History of the trends in studying hunter Gatherer societies: 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9848" y="1463040"/>
            <a:ext cx="10058400" cy="4709160"/>
          </a:xfrm>
        </p:spPr>
        <p:txBody>
          <a:bodyPr>
            <a:normAutofit/>
          </a:bodyPr>
          <a:lstStyle/>
          <a:p>
            <a:r>
              <a:rPr lang="en-GB" dirty="0"/>
              <a:t>C</a:t>
            </a:r>
            <a:r>
              <a:rPr lang="en-GB" dirty="0" smtClean="0"/>
              <a:t>lassical evolutionary </a:t>
            </a:r>
            <a:r>
              <a:rPr lang="en-GB" dirty="0" smtClean="0"/>
              <a:t>schemes, </a:t>
            </a:r>
            <a:r>
              <a:rPr lang="en-GB" dirty="0" smtClean="0"/>
              <a:t>structural functionalism and later symbolic and interpretative anthropology have all in common the notion of separating mind from the body, and likewise, nature from culture</a:t>
            </a:r>
            <a:r>
              <a:rPr lang="en-GB" dirty="0" smtClean="0"/>
              <a:t>. This mode of conceptualizing the world has directed the study of hunter-gatherer societies. </a:t>
            </a:r>
            <a:endParaRPr lang="en-GB" dirty="0" smtClean="0"/>
          </a:p>
          <a:p>
            <a:r>
              <a:rPr lang="en-GB" dirty="0"/>
              <a:t>New ideas and emphases have given more agency to hunter gatherer societies themselves. </a:t>
            </a:r>
            <a:r>
              <a:rPr lang="en-GB" dirty="0" smtClean="0"/>
              <a:t>Today </a:t>
            </a:r>
            <a:r>
              <a:rPr lang="en-GB" dirty="0" smtClean="0"/>
              <a:t>the study of </a:t>
            </a:r>
            <a:r>
              <a:rPr lang="en-GB" dirty="0" smtClean="0"/>
              <a:t>hunter-gatherer </a:t>
            </a:r>
            <a:r>
              <a:rPr lang="en-GB" dirty="0" smtClean="0"/>
              <a:t>societies looks at the wider political and economic impacts to hunter-gatherer societies</a:t>
            </a:r>
            <a:r>
              <a:rPr lang="en-GB" dirty="0" smtClean="0"/>
              <a:t>, </a:t>
            </a:r>
            <a:r>
              <a:rPr lang="en-GB" dirty="0" smtClean="0"/>
              <a:t>as well as stresses the need to move away from human exceptionalism (e.g. Tim </a:t>
            </a:r>
            <a:r>
              <a:rPr lang="en-GB" dirty="0" err="1" smtClean="0"/>
              <a:t>Ingold</a:t>
            </a:r>
            <a:r>
              <a:rPr lang="en-GB" dirty="0" smtClean="0"/>
              <a:t>, Anna Tsing). </a:t>
            </a:r>
          </a:p>
          <a:p>
            <a:r>
              <a:rPr lang="en-GB" dirty="0" smtClean="0"/>
              <a:t>Should </a:t>
            </a:r>
            <a:r>
              <a:rPr lang="en-GB" dirty="0" smtClean="0"/>
              <a:t>hunter-gatherer societies </a:t>
            </a:r>
            <a:r>
              <a:rPr lang="en-GB" dirty="0" smtClean="0"/>
              <a:t>even be </a:t>
            </a:r>
            <a:r>
              <a:rPr lang="en-GB" dirty="0" smtClean="0"/>
              <a:t>studied at all, or is it already time to move beyond objectivism inherent in the very act of observing and writing, and allow hunter gatherers to tell their own stories?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268735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9848" y="484632"/>
            <a:ext cx="9504919" cy="978408"/>
          </a:xfrm>
        </p:spPr>
        <p:txBody>
          <a:bodyPr>
            <a:normAutofit/>
          </a:bodyPr>
          <a:lstStyle/>
          <a:p>
            <a:r>
              <a:rPr lang="en-GB" sz="4800" dirty="0" smtClean="0"/>
              <a:t>       Examples of comparison</a:t>
            </a:r>
            <a:endParaRPr lang="en-GB" sz="480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Mbuti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Forest is a family, damp  and cool</a:t>
            </a:r>
          </a:p>
          <a:p>
            <a:r>
              <a:rPr lang="en-GB" dirty="0" smtClean="0"/>
              <a:t>Spirits do not reside in the forest, but the relationship is that of kinship</a:t>
            </a:r>
          </a:p>
          <a:p>
            <a:r>
              <a:rPr lang="en-GB" dirty="0" smtClean="0"/>
              <a:t>The </a:t>
            </a:r>
            <a:r>
              <a:rPr lang="en-GB" dirty="0" err="1" smtClean="0"/>
              <a:t>Molimo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 smtClean="0"/>
              <a:t>San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dirty="0" smtClean="0"/>
              <a:t>The Kalahari land is hot and dry. Follow seasons. </a:t>
            </a:r>
          </a:p>
          <a:p>
            <a:r>
              <a:rPr lang="en-GB" dirty="0" smtClean="0"/>
              <a:t>Spirits are ancestors who want company</a:t>
            </a:r>
          </a:p>
          <a:p>
            <a:r>
              <a:rPr lang="en-GB" dirty="0" smtClean="0"/>
              <a:t>The !</a:t>
            </a:r>
            <a:r>
              <a:rPr lang="en-GB" dirty="0" err="1" smtClean="0"/>
              <a:t>kia</a:t>
            </a:r>
            <a:r>
              <a:rPr lang="en-GB" dirty="0" smtClean="0"/>
              <a:t> and </a:t>
            </a:r>
            <a:r>
              <a:rPr lang="en-GB" dirty="0" err="1" smtClean="0"/>
              <a:t>num</a:t>
            </a:r>
            <a:r>
              <a:rPr lang="en-GB" dirty="0" smtClean="0"/>
              <a:t> energy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756301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Wood Type">
  <a:themeElements>
    <a:clrScheme name="Wood Type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Wood Type">
      <a:majorFont>
        <a:latin typeface="Rockwell Condensed" panose="02060603050405020104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微軟正黑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Rockwell" panose="02060603020205020403"/>
        <a:ea typeface=""/>
        <a:cs typeface=""/>
        <a:font script="Grek" typeface="Cambria"/>
        <a:font script="Cyrl" typeface="Cambria"/>
        <a:font script="Jpan" typeface="HG明朝B"/>
        <a:font script="Hang" typeface="바탕"/>
        <a:font script="Hans" typeface="方正姚体"/>
        <a:font script="Hant" typeface="標楷體"/>
        <a:font script="Arab" typeface="Times New Roman"/>
        <a:font script="Hebr" typeface="David"/>
        <a:font script="Thai" typeface="Jasmine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Wood Type">
      <a: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70000"/>
                <a:shade val="63000"/>
              </a:schemeClr>
              <a:schemeClr val="phClr">
                <a:tint val="10000"/>
                <a:satMod val="150000"/>
              </a:schemeClr>
            </a:duotone>
          </a:blip>
          <a:tile tx="0" ty="0" sx="60000" sy="59000" flip="none" algn="tl"/>
        </a:blipFill>
        <a:blipFill rotWithShape="1">
          <a:blip xmlns:r="http://schemas.openxmlformats.org/officeDocument/2006/relationships" r:embed="rId1">
            <a:duotone>
              <a:schemeClr val="phClr">
                <a:shade val="36000"/>
                <a:satMod val="120000"/>
              </a:schemeClr>
              <a:schemeClr val="phClr">
                <a:tint val="40000"/>
              </a:schemeClr>
            </a:duotone>
          </a:blip>
          <a:tile tx="0" ty="0" sx="60000" sy="59000" flip="none" algn="tl"/>
        </a:blip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softEdge rad="12700"/>
          </a:effectLst>
        </a:effectStyle>
        <a:effectStyle>
          <a:effectLst>
            <a:outerShdw blurRad="50800" dist="19050" dir="5400000" algn="tl" rotWithShape="0">
              <a:srgbClr val="000000">
                <a:alpha val="60000"/>
              </a:srgbClr>
            </a:outerShdw>
            <a:softEdge rad="12700"/>
          </a:effectLst>
        </a:effectStyle>
      </a:effectStyleLst>
      <a:bgFillStyleLst>
        <a:solidFill>
          <a:schemeClr val="phClr"/>
        </a:solidFill>
        <a:solidFill>
          <a:schemeClr val="phClr">
            <a:shade val="97000"/>
            <a:satMod val="15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75000"/>
                <a:shade val="58000"/>
                <a:satMod val="120000"/>
              </a:schemeClr>
              <a:schemeClr val="phClr">
                <a:tint val="50000"/>
                <a:shade val="96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ood Type" id="{7ACABC62-BF99-48CF-A9DC-4DB89C7B13DC}" vid="{142A1326-48AB-42A9-8428-CB14AA30176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TM03090434[[fn=Wood Type]]</Template>
  <TotalTime>30</TotalTime>
  <Words>211</Words>
  <Application>Microsoft Office PowerPoint</Application>
  <PresentationFormat>Widescreen</PresentationFormat>
  <Paragraphs>15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Rockwell</vt:lpstr>
      <vt:lpstr>Rockwell Condensed</vt:lpstr>
      <vt:lpstr>Wingdings</vt:lpstr>
      <vt:lpstr>Wood Type</vt:lpstr>
      <vt:lpstr>Summary of week 1</vt:lpstr>
      <vt:lpstr>History of the trends in studying hunter Gatherer societies: </vt:lpstr>
      <vt:lpstr>       Examples of comparison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Summary of week 1</dc:title>
  <dc:creator>Trainer01</dc:creator>
  <cp:lastModifiedBy>Trainer01</cp:lastModifiedBy>
  <cp:revision>6</cp:revision>
  <dcterms:created xsi:type="dcterms:W3CDTF">2019-10-25T10:42:42Z</dcterms:created>
  <dcterms:modified xsi:type="dcterms:W3CDTF">2019-10-25T12:32:19Z</dcterms:modified>
</cp:coreProperties>
</file>