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878" r:id="rId1"/>
  </p:sldMasterIdLst>
  <p:notesMasterIdLst>
    <p:notesMasterId r:id="rId17"/>
  </p:notesMasterIdLst>
  <p:sldIdLst>
    <p:sldId id="323" r:id="rId2"/>
    <p:sldId id="256" r:id="rId3"/>
    <p:sldId id="322" r:id="rId4"/>
    <p:sldId id="309" r:id="rId5"/>
    <p:sldId id="313" r:id="rId6"/>
    <p:sldId id="314" r:id="rId7"/>
    <p:sldId id="319" r:id="rId8"/>
    <p:sldId id="311" r:id="rId9"/>
    <p:sldId id="320" r:id="rId10"/>
    <p:sldId id="310" r:id="rId11"/>
    <p:sldId id="321" r:id="rId12"/>
    <p:sldId id="315" r:id="rId13"/>
    <p:sldId id="316" r:id="rId14"/>
    <p:sldId id="317" r:id="rId15"/>
    <p:sldId id="318" r:id="rId16"/>
  </p:sldIdLst>
  <p:sldSz cx="9144000" cy="5143500" type="screen16x9"/>
  <p:notesSz cx="6858000" cy="9144000"/>
  <p:embeddedFontLst>
    <p:embeddedFont>
      <p:font typeface="Barlow" panose="00000500000000000000" pitchFamily="2" charset="0"/>
      <p:regular r:id="rId18"/>
      <p:bold r:id="rId19"/>
      <p:italic r:id="rId20"/>
      <p:boldItalic r:id="rId21"/>
    </p:embeddedFont>
    <p:embeddedFont>
      <p:font typeface="Times" panose="02020603050405020304" pitchFamily="18" charset="0"/>
      <p:regular r:id="rId22"/>
      <p:bold r:id="rId23"/>
      <p:italic r:id="rId24"/>
      <p:boldItalic r:id="rId2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E88E6D2-F2CD-414D-9543-37EC005F84FF}">
          <p14:sldIdLst>
            <p14:sldId id="323"/>
            <p14:sldId id="256"/>
            <p14:sldId id="322"/>
            <p14:sldId id="309"/>
            <p14:sldId id="313"/>
            <p14:sldId id="314"/>
            <p14:sldId id="319"/>
            <p14:sldId id="311"/>
            <p14:sldId id="320"/>
            <p14:sldId id="310"/>
            <p14:sldId id="321"/>
            <p14:sldId id="315"/>
            <p14:sldId id="316"/>
            <p14:sldId id="317"/>
            <p14:sldId id="31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4C11C1-989D-4FAE-9C44-446CB5D73AA8}" v="472" dt="2024-07-24T12:24:38.670"/>
  </p1510:revLst>
</p1510:revInfo>
</file>

<file path=ppt/tableStyles.xml><?xml version="1.0" encoding="utf-8"?>
<a:tblStyleLst xmlns:a="http://schemas.openxmlformats.org/drawingml/2006/main" def="{0C1568CA-E96E-4E2B-AC40-197B2B70671E}">
  <a:tblStyle styleId="{0C1568CA-E96E-4E2B-AC40-197B2B70671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76" autoAdjust="0"/>
    <p:restoredTop sz="94660"/>
  </p:normalViewPr>
  <p:slideViewPr>
    <p:cSldViewPr snapToGrid="0">
      <p:cViewPr varScale="1">
        <p:scale>
          <a:sx n="117" d="100"/>
          <a:sy n="117" d="100"/>
        </p:scale>
        <p:origin x="92" y="2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 Id="rId30"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F0B3A4-6AC7-0B42-85D1-1E7B5EA4FD3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25E4B0F-FDAC-9C44-8524-188DC3F6482B}">
      <dgm:prSet custT="1"/>
      <dgm:spPr/>
      <dgm:t>
        <a:bodyPr/>
        <a:lstStyle/>
        <a:p>
          <a:r>
            <a:rPr lang="en-GB" sz="1400" b="0" i="0" dirty="0">
              <a:latin typeface="Times" panose="02020603050405020304" pitchFamily="18" charset="0"/>
              <a:cs typeface="Times" panose="02020603050405020304" pitchFamily="18" charset="0"/>
            </a:rPr>
            <a:t>British meetings are informal and collaborative. German meetings are formal with hierarchical decision-making</a:t>
          </a:r>
        </a:p>
        <a:p>
          <a:endParaRPr lang="en-US" sz="1400" dirty="0">
            <a:latin typeface="Times" panose="02020603050405020304" pitchFamily="18" charset="0"/>
            <a:cs typeface="Times" panose="02020603050405020304" pitchFamily="18" charset="0"/>
          </a:endParaRPr>
        </a:p>
      </dgm:t>
    </dgm:pt>
    <dgm:pt modelId="{4A8F3D52-5125-DD46-948F-FEC2B47D602C}" type="parTrans" cxnId="{0D41C11C-B2FB-3340-9F73-EE2E5572F4F6}">
      <dgm:prSet/>
      <dgm:spPr/>
      <dgm:t>
        <a:bodyPr/>
        <a:lstStyle/>
        <a:p>
          <a:endParaRPr lang="en-US"/>
        </a:p>
      </dgm:t>
    </dgm:pt>
    <dgm:pt modelId="{2E3822B5-5017-7E47-974D-0B87FDD83D71}" type="sibTrans" cxnId="{0D41C11C-B2FB-3340-9F73-EE2E5572F4F6}">
      <dgm:prSet/>
      <dgm:spPr/>
      <dgm:t>
        <a:bodyPr/>
        <a:lstStyle/>
        <a:p>
          <a:endParaRPr lang="en-US"/>
        </a:p>
      </dgm:t>
    </dgm:pt>
    <dgm:pt modelId="{5BAD5537-1AE5-CB43-96C3-8B6A746B1046}">
      <dgm:prSet custT="1"/>
      <dgm:spPr/>
      <dgm:t>
        <a:bodyPr/>
        <a:lstStyle/>
        <a:p>
          <a:r>
            <a:rPr lang="en-GB" sz="1400" b="0" i="0" dirty="0">
              <a:latin typeface="Times" panose="02020603050405020304" pitchFamily="18" charset="0"/>
              <a:cs typeface="Times" panose="02020603050405020304" pitchFamily="18" charset="0"/>
            </a:rPr>
            <a:t>Germans tend to be more punctual and reliable in their work, while Brits tend to be more laid back and flexible</a:t>
          </a:r>
        </a:p>
        <a:p>
          <a:r>
            <a:rPr lang="en-GB" sz="1400" b="0" i="0" dirty="0">
              <a:latin typeface="Times" panose="02020603050405020304" pitchFamily="18" charset="0"/>
              <a:cs typeface="Times" panose="02020603050405020304" pitchFamily="18" charset="0"/>
            </a:rPr>
            <a:t>Germans are more likely to use titles and surnames, while the British are more likely to use first names</a:t>
          </a:r>
          <a:endParaRPr lang="en-US" sz="1400" dirty="0">
            <a:latin typeface="Times" panose="02020603050405020304" pitchFamily="18" charset="0"/>
            <a:cs typeface="Times" panose="02020603050405020304" pitchFamily="18" charset="0"/>
          </a:endParaRPr>
        </a:p>
      </dgm:t>
    </dgm:pt>
    <dgm:pt modelId="{6B7C78DA-C061-E44B-8A81-D48DE85A2F66}" type="parTrans" cxnId="{9BFAA971-1140-3E46-8894-4868F4FB8028}">
      <dgm:prSet/>
      <dgm:spPr/>
      <dgm:t>
        <a:bodyPr/>
        <a:lstStyle/>
        <a:p>
          <a:endParaRPr lang="en-US"/>
        </a:p>
      </dgm:t>
    </dgm:pt>
    <dgm:pt modelId="{DC4357ED-5975-0C4A-BFBA-64C794AEFC11}" type="sibTrans" cxnId="{9BFAA971-1140-3E46-8894-4868F4FB8028}">
      <dgm:prSet/>
      <dgm:spPr/>
      <dgm:t>
        <a:bodyPr/>
        <a:lstStyle/>
        <a:p>
          <a:endParaRPr lang="en-US"/>
        </a:p>
      </dgm:t>
    </dgm:pt>
    <dgm:pt modelId="{D76302A3-11D4-DF42-BD6C-D9C6CC6C31B6}">
      <dgm:prSet custT="1"/>
      <dgm:spPr/>
      <dgm:t>
        <a:bodyPr/>
        <a:lstStyle/>
        <a:p>
          <a:endParaRPr lang="en-US" sz="1400" dirty="0">
            <a:latin typeface="Times" panose="02020603050405020304" pitchFamily="18" charset="0"/>
            <a:cs typeface="Times" panose="02020603050405020304" pitchFamily="18" charset="0"/>
          </a:endParaRPr>
        </a:p>
      </dgm:t>
    </dgm:pt>
    <dgm:pt modelId="{F8F2EF0D-48B3-C942-AC0C-18DD6A5C5194}" type="parTrans" cxnId="{ABE2FB3A-AAD8-C84C-B926-421BC7D0AD17}">
      <dgm:prSet/>
      <dgm:spPr/>
      <dgm:t>
        <a:bodyPr/>
        <a:lstStyle/>
        <a:p>
          <a:endParaRPr lang="en-US"/>
        </a:p>
      </dgm:t>
    </dgm:pt>
    <dgm:pt modelId="{B7A69DEF-F5DB-CF42-9A07-F671638B5C45}" type="sibTrans" cxnId="{ABE2FB3A-AAD8-C84C-B926-421BC7D0AD17}">
      <dgm:prSet/>
      <dgm:spPr/>
      <dgm:t>
        <a:bodyPr/>
        <a:lstStyle/>
        <a:p>
          <a:endParaRPr lang="en-US"/>
        </a:p>
      </dgm:t>
    </dgm:pt>
    <dgm:pt modelId="{9BA84FF6-2F81-A34D-9F2F-4594D98DE875}">
      <dgm:prSet custT="1"/>
      <dgm:spPr/>
      <dgm:t>
        <a:bodyPr/>
        <a:lstStyle/>
        <a:p>
          <a:r>
            <a:rPr lang="en-GB" sz="1400" b="0" i="0" dirty="0">
              <a:latin typeface="Times" panose="02020603050405020304" pitchFamily="18" charset="0"/>
              <a:cs typeface="Times" panose="02020603050405020304" pitchFamily="18" charset="0"/>
            </a:rPr>
            <a:t> British business communication tends to be more indirect and polite, often using soft language to convey messages. In contrast, German business communication is typically direct and focuses on clarity and efficiency. (Becker</a:t>
          </a:r>
          <a:r>
            <a:rPr lang="en-GB" sz="1400" b="0" i="0">
              <a:latin typeface="Times" panose="02020603050405020304" pitchFamily="18" charset="0"/>
              <a:cs typeface="Times" panose="02020603050405020304" pitchFamily="18" charset="0"/>
            </a:rPr>
            <a:t>, 2024)</a:t>
          </a:r>
          <a:endParaRPr lang="en-GB" sz="1400" b="0" i="0" dirty="0">
            <a:latin typeface="Times" panose="02020603050405020304" pitchFamily="18" charset="0"/>
            <a:cs typeface="Times" panose="02020603050405020304" pitchFamily="18" charset="0"/>
          </a:endParaRPr>
        </a:p>
        <a:p>
          <a:r>
            <a:rPr lang="en-GB" sz="1400" b="0" i="0" dirty="0">
              <a:latin typeface="Times" panose="02020603050405020304" pitchFamily="18" charset="0"/>
              <a:cs typeface="Times" panose="02020603050405020304" pitchFamily="18" charset="0"/>
            </a:rPr>
            <a:t>British meetings often start with some small talk to build rapport before diving into the main agenda. In contrast, German meetings tend to go straight to the point with a focus on efficiency and thorough preparation.</a:t>
          </a:r>
          <a:endParaRPr lang="en-US" sz="1400" dirty="0">
            <a:latin typeface="Times" panose="02020603050405020304" pitchFamily="18" charset="0"/>
            <a:cs typeface="Times" panose="02020603050405020304" pitchFamily="18" charset="0"/>
          </a:endParaRPr>
        </a:p>
      </dgm:t>
    </dgm:pt>
    <dgm:pt modelId="{6AAE92E2-5D8D-4A4C-A939-11316BB36522}" type="parTrans" cxnId="{EE7E2DC6-2593-1D44-AC3F-1D04F6068D91}">
      <dgm:prSet/>
      <dgm:spPr/>
      <dgm:t>
        <a:bodyPr/>
        <a:lstStyle/>
        <a:p>
          <a:endParaRPr lang="en-US"/>
        </a:p>
      </dgm:t>
    </dgm:pt>
    <dgm:pt modelId="{38375EF1-B890-1545-9DD2-FA206EC73FE5}" type="sibTrans" cxnId="{EE7E2DC6-2593-1D44-AC3F-1D04F6068D91}">
      <dgm:prSet/>
      <dgm:spPr/>
      <dgm:t>
        <a:bodyPr/>
        <a:lstStyle/>
        <a:p>
          <a:endParaRPr lang="en-US"/>
        </a:p>
      </dgm:t>
    </dgm:pt>
    <dgm:pt modelId="{5BE9EA1A-D706-CE4D-B954-2FC89F18A59E}">
      <dgm:prSet custT="1"/>
      <dgm:spPr/>
      <dgm:t>
        <a:bodyPr/>
        <a:lstStyle/>
        <a:p>
          <a:endParaRPr lang="en-US" sz="1200" dirty="0"/>
        </a:p>
      </dgm:t>
    </dgm:pt>
    <dgm:pt modelId="{BE27C122-1384-7541-9D26-6DD45EBB4418}" type="parTrans" cxnId="{451EC93D-D81C-6D47-BD2E-90B74F69831F}">
      <dgm:prSet/>
      <dgm:spPr/>
      <dgm:t>
        <a:bodyPr/>
        <a:lstStyle/>
        <a:p>
          <a:endParaRPr lang="en-US"/>
        </a:p>
      </dgm:t>
    </dgm:pt>
    <dgm:pt modelId="{AA7C4F18-9694-9A48-8B1D-1A4FFFAE286A}" type="sibTrans" cxnId="{451EC93D-D81C-6D47-BD2E-90B74F69831F}">
      <dgm:prSet/>
      <dgm:spPr/>
      <dgm:t>
        <a:bodyPr/>
        <a:lstStyle/>
        <a:p>
          <a:endParaRPr lang="en-US"/>
        </a:p>
      </dgm:t>
    </dgm:pt>
    <dgm:pt modelId="{03F707C8-706F-0B45-854F-1E91D9EF2DF9}">
      <dgm:prSet custT="1"/>
      <dgm:spPr/>
      <dgm:t>
        <a:bodyPr/>
        <a:lstStyle/>
        <a:p>
          <a:endParaRPr lang="en-US" sz="1400" dirty="0">
            <a:latin typeface="Times" panose="02020603050405020304" pitchFamily="18" charset="0"/>
            <a:cs typeface="Times" panose="02020603050405020304" pitchFamily="18" charset="0"/>
          </a:endParaRPr>
        </a:p>
      </dgm:t>
    </dgm:pt>
    <dgm:pt modelId="{9E5BEE7E-3D3B-504D-A02D-E87606F02853}" type="parTrans" cxnId="{A86F516D-CB74-EF4C-A402-F10B8FABA187}">
      <dgm:prSet/>
      <dgm:spPr/>
      <dgm:t>
        <a:bodyPr/>
        <a:lstStyle/>
        <a:p>
          <a:endParaRPr lang="en-US"/>
        </a:p>
      </dgm:t>
    </dgm:pt>
    <dgm:pt modelId="{DA33E095-B17A-4C41-944A-B2EE9AE5054E}" type="sibTrans" cxnId="{A86F516D-CB74-EF4C-A402-F10B8FABA187}">
      <dgm:prSet/>
      <dgm:spPr/>
      <dgm:t>
        <a:bodyPr/>
        <a:lstStyle/>
        <a:p>
          <a:endParaRPr lang="en-US"/>
        </a:p>
      </dgm:t>
    </dgm:pt>
    <dgm:pt modelId="{EA8B3CC6-433D-E643-B5DB-6D626BE2B63B}" type="pres">
      <dgm:prSet presAssocID="{EFF0B3A4-6AC7-0B42-85D1-1E7B5EA4FD36}" presName="vert0" presStyleCnt="0">
        <dgm:presLayoutVars>
          <dgm:dir/>
          <dgm:animOne val="branch"/>
          <dgm:animLvl val="lvl"/>
        </dgm:presLayoutVars>
      </dgm:prSet>
      <dgm:spPr/>
    </dgm:pt>
    <dgm:pt modelId="{39CD580C-FCC8-BC4F-82F1-93567A6A5C72}" type="pres">
      <dgm:prSet presAssocID="{D25E4B0F-FDAC-9C44-8524-188DC3F6482B}" presName="thickLine" presStyleLbl="alignNode1" presStyleIdx="0" presStyleCnt="6"/>
      <dgm:spPr/>
    </dgm:pt>
    <dgm:pt modelId="{999F2009-D7B6-A941-B107-22642AAA3577}" type="pres">
      <dgm:prSet presAssocID="{D25E4B0F-FDAC-9C44-8524-188DC3F6482B}" presName="horz1" presStyleCnt="0"/>
      <dgm:spPr/>
    </dgm:pt>
    <dgm:pt modelId="{B991A33A-C027-EE48-B4EB-C403BDBADD3F}" type="pres">
      <dgm:prSet presAssocID="{D25E4B0F-FDAC-9C44-8524-188DC3F6482B}" presName="tx1" presStyleLbl="revTx" presStyleIdx="0" presStyleCnt="6"/>
      <dgm:spPr/>
    </dgm:pt>
    <dgm:pt modelId="{370DAD65-3F4F-054E-93E7-F81EE3A8E3DC}" type="pres">
      <dgm:prSet presAssocID="{D25E4B0F-FDAC-9C44-8524-188DC3F6482B}" presName="vert1" presStyleCnt="0"/>
      <dgm:spPr/>
    </dgm:pt>
    <dgm:pt modelId="{5F7DBA9E-8CC7-674F-AA95-FB168EAD8D53}" type="pres">
      <dgm:prSet presAssocID="{5BAD5537-1AE5-CB43-96C3-8B6A746B1046}" presName="thickLine" presStyleLbl="alignNode1" presStyleIdx="1" presStyleCnt="6"/>
      <dgm:spPr/>
    </dgm:pt>
    <dgm:pt modelId="{B5598276-AC74-6549-90B8-470B5C6F78D4}" type="pres">
      <dgm:prSet presAssocID="{5BAD5537-1AE5-CB43-96C3-8B6A746B1046}" presName="horz1" presStyleCnt="0"/>
      <dgm:spPr/>
    </dgm:pt>
    <dgm:pt modelId="{07BEE217-935B-694F-AF38-07F0C5292514}" type="pres">
      <dgm:prSet presAssocID="{5BAD5537-1AE5-CB43-96C3-8B6A746B1046}" presName="tx1" presStyleLbl="revTx" presStyleIdx="1" presStyleCnt="6"/>
      <dgm:spPr/>
    </dgm:pt>
    <dgm:pt modelId="{843EB84A-28A0-B945-B9AD-A713583B9557}" type="pres">
      <dgm:prSet presAssocID="{5BAD5537-1AE5-CB43-96C3-8B6A746B1046}" presName="vert1" presStyleCnt="0"/>
      <dgm:spPr/>
    </dgm:pt>
    <dgm:pt modelId="{71B2B51C-020D-7F46-A54F-6AB2523EABA5}" type="pres">
      <dgm:prSet presAssocID="{D76302A3-11D4-DF42-BD6C-D9C6CC6C31B6}" presName="thickLine" presStyleLbl="alignNode1" presStyleIdx="2" presStyleCnt="6"/>
      <dgm:spPr/>
    </dgm:pt>
    <dgm:pt modelId="{82840223-FA76-0842-98CD-F3267A34528B}" type="pres">
      <dgm:prSet presAssocID="{D76302A3-11D4-DF42-BD6C-D9C6CC6C31B6}" presName="horz1" presStyleCnt="0"/>
      <dgm:spPr/>
    </dgm:pt>
    <dgm:pt modelId="{DBF3A5E2-01DD-774F-AFF7-54BADC51A248}" type="pres">
      <dgm:prSet presAssocID="{D76302A3-11D4-DF42-BD6C-D9C6CC6C31B6}" presName="tx1" presStyleLbl="revTx" presStyleIdx="2" presStyleCnt="6"/>
      <dgm:spPr/>
    </dgm:pt>
    <dgm:pt modelId="{91365CB5-2470-5249-A7B0-DC8307BC7D80}" type="pres">
      <dgm:prSet presAssocID="{D76302A3-11D4-DF42-BD6C-D9C6CC6C31B6}" presName="vert1" presStyleCnt="0"/>
      <dgm:spPr/>
    </dgm:pt>
    <dgm:pt modelId="{54F5CDC6-884E-F246-8186-32BF155906B6}" type="pres">
      <dgm:prSet presAssocID="{9BA84FF6-2F81-A34D-9F2F-4594D98DE875}" presName="thickLine" presStyleLbl="alignNode1" presStyleIdx="3" presStyleCnt="6"/>
      <dgm:spPr/>
    </dgm:pt>
    <dgm:pt modelId="{7864241C-6626-A146-B6AC-6BA729632FB9}" type="pres">
      <dgm:prSet presAssocID="{9BA84FF6-2F81-A34D-9F2F-4594D98DE875}" presName="horz1" presStyleCnt="0"/>
      <dgm:spPr/>
    </dgm:pt>
    <dgm:pt modelId="{F34B412F-5846-D94A-A5D9-86753F2E9CC8}" type="pres">
      <dgm:prSet presAssocID="{9BA84FF6-2F81-A34D-9F2F-4594D98DE875}" presName="tx1" presStyleLbl="revTx" presStyleIdx="3" presStyleCnt="6" custScaleY="137090"/>
      <dgm:spPr/>
    </dgm:pt>
    <dgm:pt modelId="{78D4BFB6-3D85-3441-AA20-81A98B290B2F}" type="pres">
      <dgm:prSet presAssocID="{9BA84FF6-2F81-A34D-9F2F-4594D98DE875}" presName="vert1" presStyleCnt="0"/>
      <dgm:spPr/>
    </dgm:pt>
    <dgm:pt modelId="{C9836ED8-03BE-9842-960A-9AD8F0D62EE1}" type="pres">
      <dgm:prSet presAssocID="{5BE9EA1A-D706-CE4D-B954-2FC89F18A59E}" presName="thickLine" presStyleLbl="alignNode1" presStyleIdx="4" presStyleCnt="6"/>
      <dgm:spPr/>
    </dgm:pt>
    <dgm:pt modelId="{1EB2DF01-5745-6443-B982-8DE497BD32D0}" type="pres">
      <dgm:prSet presAssocID="{5BE9EA1A-D706-CE4D-B954-2FC89F18A59E}" presName="horz1" presStyleCnt="0"/>
      <dgm:spPr/>
    </dgm:pt>
    <dgm:pt modelId="{97D0D58D-FF0E-054B-9728-5E69F7321A8D}" type="pres">
      <dgm:prSet presAssocID="{5BE9EA1A-D706-CE4D-B954-2FC89F18A59E}" presName="tx1" presStyleLbl="revTx" presStyleIdx="4" presStyleCnt="6" custLinFactNeighborY="33999"/>
      <dgm:spPr/>
    </dgm:pt>
    <dgm:pt modelId="{8F6108A1-AC4D-B747-9821-597ECEECDC58}" type="pres">
      <dgm:prSet presAssocID="{5BE9EA1A-D706-CE4D-B954-2FC89F18A59E}" presName="vert1" presStyleCnt="0"/>
      <dgm:spPr/>
    </dgm:pt>
    <dgm:pt modelId="{0FB54FF0-C72C-3D4B-A262-CC8FF3D18FE9}" type="pres">
      <dgm:prSet presAssocID="{03F707C8-706F-0B45-854F-1E91D9EF2DF9}" presName="thickLine" presStyleLbl="alignNode1" presStyleIdx="5" presStyleCnt="6" custLinFactNeighborY="41541"/>
      <dgm:spPr/>
    </dgm:pt>
    <dgm:pt modelId="{07D53D2E-3EC0-4540-807B-D556A2DC2461}" type="pres">
      <dgm:prSet presAssocID="{03F707C8-706F-0B45-854F-1E91D9EF2DF9}" presName="horz1" presStyleCnt="0"/>
      <dgm:spPr/>
    </dgm:pt>
    <dgm:pt modelId="{F3FA1066-84DE-E746-9953-9B09C8409280}" type="pres">
      <dgm:prSet presAssocID="{03F707C8-706F-0B45-854F-1E91D9EF2DF9}" presName="tx1" presStyleLbl="revTx" presStyleIdx="5" presStyleCnt="6"/>
      <dgm:spPr/>
    </dgm:pt>
    <dgm:pt modelId="{F19D3167-2E18-1D49-8BCD-A6FD96552C9E}" type="pres">
      <dgm:prSet presAssocID="{03F707C8-706F-0B45-854F-1E91D9EF2DF9}" presName="vert1" presStyleCnt="0"/>
      <dgm:spPr/>
    </dgm:pt>
  </dgm:ptLst>
  <dgm:cxnLst>
    <dgm:cxn modelId="{0D41C11C-B2FB-3340-9F73-EE2E5572F4F6}" srcId="{EFF0B3A4-6AC7-0B42-85D1-1E7B5EA4FD36}" destId="{D25E4B0F-FDAC-9C44-8524-188DC3F6482B}" srcOrd="0" destOrd="0" parTransId="{4A8F3D52-5125-DD46-948F-FEC2B47D602C}" sibTransId="{2E3822B5-5017-7E47-974D-0B87FDD83D71}"/>
    <dgm:cxn modelId="{C8F81723-0CBF-6F4C-B5EE-20375922995B}" type="presOf" srcId="{9BA84FF6-2F81-A34D-9F2F-4594D98DE875}" destId="{F34B412F-5846-D94A-A5D9-86753F2E9CC8}" srcOrd="0" destOrd="0" presId="urn:microsoft.com/office/officeart/2008/layout/LinedList"/>
    <dgm:cxn modelId="{ABE2FB3A-AAD8-C84C-B926-421BC7D0AD17}" srcId="{EFF0B3A4-6AC7-0B42-85D1-1E7B5EA4FD36}" destId="{D76302A3-11D4-DF42-BD6C-D9C6CC6C31B6}" srcOrd="2" destOrd="0" parTransId="{F8F2EF0D-48B3-C942-AC0C-18DD6A5C5194}" sibTransId="{B7A69DEF-F5DB-CF42-9A07-F671638B5C45}"/>
    <dgm:cxn modelId="{451EC93D-D81C-6D47-BD2E-90B74F69831F}" srcId="{EFF0B3A4-6AC7-0B42-85D1-1E7B5EA4FD36}" destId="{5BE9EA1A-D706-CE4D-B954-2FC89F18A59E}" srcOrd="4" destOrd="0" parTransId="{BE27C122-1384-7541-9D26-6DD45EBB4418}" sibTransId="{AA7C4F18-9694-9A48-8B1D-1A4FFFAE286A}"/>
    <dgm:cxn modelId="{9CE7A840-C4AF-634E-8B64-1BE2AF21C6F8}" type="presOf" srcId="{5BAD5537-1AE5-CB43-96C3-8B6A746B1046}" destId="{07BEE217-935B-694F-AF38-07F0C5292514}" srcOrd="0" destOrd="0" presId="urn:microsoft.com/office/officeart/2008/layout/LinedList"/>
    <dgm:cxn modelId="{A86F516D-CB74-EF4C-A402-F10B8FABA187}" srcId="{EFF0B3A4-6AC7-0B42-85D1-1E7B5EA4FD36}" destId="{03F707C8-706F-0B45-854F-1E91D9EF2DF9}" srcOrd="5" destOrd="0" parTransId="{9E5BEE7E-3D3B-504D-A02D-E87606F02853}" sibTransId="{DA33E095-B17A-4C41-944A-B2EE9AE5054E}"/>
    <dgm:cxn modelId="{9BFAA971-1140-3E46-8894-4868F4FB8028}" srcId="{EFF0B3A4-6AC7-0B42-85D1-1E7B5EA4FD36}" destId="{5BAD5537-1AE5-CB43-96C3-8B6A746B1046}" srcOrd="1" destOrd="0" parTransId="{6B7C78DA-C061-E44B-8A81-D48DE85A2F66}" sibTransId="{DC4357ED-5975-0C4A-BFBA-64C794AEFC11}"/>
    <dgm:cxn modelId="{661BD990-36F8-C741-9AA4-74778946932F}" type="presOf" srcId="{5BE9EA1A-D706-CE4D-B954-2FC89F18A59E}" destId="{97D0D58D-FF0E-054B-9728-5E69F7321A8D}" srcOrd="0" destOrd="0" presId="urn:microsoft.com/office/officeart/2008/layout/LinedList"/>
    <dgm:cxn modelId="{46ADB397-865C-3A47-9273-5E02DC449FD5}" type="presOf" srcId="{03F707C8-706F-0B45-854F-1E91D9EF2DF9}" destId="{F3FA1066-84DE-E746-9953-9B09C8409280}" srcOrd="0" destOrd="0" presId="urn:microsoft.com/office/officeart/2008/layout/LinedList"/>
    <dgm:cxn modelId="{3D57C1B5-8458-5C4D-A29D-F9F5562744C6}" type="presOf" srcId="{D76302A3-11D4-DF42-BD6C-D9C6CC6C31B6}" destId="{DBF3A5E2-01DD-774F-AFF7-54BADC51A248}" srcOrd="0" destOrd="0" presId="urn:microsoft.com/office/officeart/2008/layout/LinedList"/>
    <dgm:cxn modelId="{EE7E2DC6-2593-1D44-AC3F-1D04F6068D91}" srcId="{EFF0B3A4-6AC7-0B42-85D1-1E7B5EA4FD36}" destId="{9BA84FF6-2F81-A34D-9F2F-4594D98DE875}" srcOrd="3" destOrd="0" parTransId="{6AAE92E2-5D8D-4A4C-A939-11316BB36522}" sibTransId="{38375EF1-B890-1545-9DD2-FA206EC73FE5}"/>
    <dgm:cxn modelId="{DF8787DC-4282-9846-963C-2AC85A0BABAE}" type="presOf" srcId="{D25E4B0F-FDAC-9C44-8524-188DC3F6482B}" destId="{B991A33A-C027-EE48-B4EB-C403BDBADD3F}" srcOrd="0" destOrd="0" presId="urn:microsoft.com/office/officeart/2008/layout/LinedList"/>
    <dgm:cxn modelId="{CA9F3BEA-A120-4E4A-8FCE-4E9A3DDBC2BE}" type="presOf" srcId="{EFF0B3A4-6AC7-0B42-85D1-1E7B5EA4FD36}" destId="{EA8B3CC6-433D-E643-B5DB-6D626BE2B63B}" srcOrd="0" destOrd="0" presId="urn:microsoft.com/office/officeart/2008/layout/LinedList"/>
    <dgm:cxn modelId="{CACFBD8C-223E-6449-A0D7-58BDA36F3CA5}" type="presParOf" srcId="{EA8B3CC6-433D-E643-B5DB-6D626BE2B63B}" destId="{39CD580C-FCC8-BC4F-82F1-93567A6A5C72}" srcOrd="0" destOrd="0" presId="urn:microsoft.com/office/officeart/2008/layout/LinedList"/>
    <dgm:cxn modelId="{CA1D919C-A170-6245-B580-96560CA3958D}" type="presParOf" srcId="{EA8B3CC6-433D-E643-B5DB-6D626BE2B63B}" destId="{999F2009-D7B6-A941-B107-22642AAA3577}" srcOrd="1" destOrd="0" presId="urn:microsoft.com/office/officeart/2008/layout/LinedList"/>
    <dgm:cxn modelId="{E1329EE2-74A3-6542-B274-7F5CC688E92B}" type="presParOf" srcId="{999F2009-D7B6-A941-B107-22642AAA3577}" destId="{B991A33A-C027-EE48-B4EB-C403BDBADD3F}" srcOrd="0" destOrd="0" presId="urn:microsoft.com/office/officeart/2008/layout/LinedList"/>
    <dgm:cxn modelId="{1F8A3BDF-17F6-984A-A0A6-D90F6ABD0AF9}" type="presParOf" srcId="{999F2009-D7B6-A941-B107-22642AAA3577}" destId="{370DAD65-3F4F-054E-93E7-F81EE3A8E3DC}" srcOrd="1" destOrd="0" presId="urn:microsoft.com/office/officeart/2008/layout/LinedList"/>
    <dgm:cxn modelId="{FA5BFDD3-F978-BA48-A707-9911CBB80DF2}" type="presParOf" srcId="{EA8B3CC6-433D-E643-B5DB-6D626BE2B63B}" destId="{5F7DBA9E-8CC7-674F-AA95-FB168EAD8D53}" srcOrd="2" destOrd="0" presId="urn:microsoft.com/office/officeart/2008/layout/LinedList"/>
    <dgm:cxn modelId="{6AA55615-E416-E946-8070-B1290942F840}" type="presParOf" srcId="{EA8B3CC6-433D-E643-B5DB-6D626BE2B63B}" destId="{B5598276-AC74-6549-90B8-470B5C6F78D4}" srcOrd="3" destOrd="0" presId="urn:microsoft.com/office/officeart/2008/layout/LinedList"/>
    <dgm:cxn modelId="{77704606-7618-6141-AF28-D4685AECAD8D}" type="presParOf" srcId="{B5598276-AC74-6549-90B8-470B5C6F78D4}" destId="{07BEE217-935B-694F-AF38-07F0C5292514}" srcOrd="0" destOrd="0" presId="urn:microsoft.com/office/officeart/2008/layout/LinedList"/>
    <dgm:cxn modelId="{56412DFE-B8BA-BB43-9D7B-214AA41785CA}" type="presParOf" srcId="{B5598276-AC74-6549-90B8-470B5C6F78D4}" destId="{843EB84A-28A0-B945-B9AD-A713583B9557}" srcOrd="1" destOrd="0" presId="urn:microsoft.com/office/officeart/2008/layout/LinedList"/>
    <dgm:cxn modelId="{66F3FF4C-6144-274F-8967-DD1EB1180F60}" type="presParOf" srcId="{EA8B3CC6-433D-E643-B5DB-6D626BE2B63B}" destId="{71B2B51C-020D-7F46-A54F-6AB2523EABA5}" srcOrd="4" destOrd="0" presId="urn:microsoft.com/office/officeart/2008/layout/LinedList"/>
    <dgm:cxn modelId="{A781E4A9-00E3-6745-849F-90A774F970DE}" type="presParOf" srcId="{EA8B3CC6-433D-E643-B5DB-6D626BE2B63B}" destId="{82840223-FA76-0842-98CD-F3267A34528B}" srcOrd="5" destOrd="0" presId="urn:microsoft.com/office/officeart/2008/layout/LinedList"/>
    <dgm:cxn modelId="{D96591D4-528F-B341-84C8-60523A344075}" type="presParOf" srcId="{82840223-FA76-0842-98CD-F3267A34528B}" destId="{DBF3A5E2-01DD-774F-AFF7-54BADC51A248}" srcOrd="0" destOrd="0" presId="urn:microsoft.com/office/officeart/2008/layout/LinedList"/>
    <dgm:cxn modelId="{F87A7582-CFBB-294B-8A84-DA369C7EF187}" type="presParOf" srcId="{82840223-FA76-0842-98CD-F3267A34528B}" destId="{91365CB5-2470-5249-A7B0-DC8307BC7D80}" srcOrd="1" destOrd="0" presId="urn:microsoft.com/office/officeart/2008/layout/LinedList"/>
    <dgm:cxn modelId="{7865341A-F22B-B94C-99FC-E80B8D7F08AA}" type="presParOf" srcId="{EA8B3CC6-433D-E643-B5DB-6D626BE2B63B}" destId="{54F5CDC6-884E-F246-8186-32BF155906B6}" srcOrd="6" destOrd="0" presId="urn:microsoft.com/office/officeart/2008/layout/LinedList"/>
    <dgm:cxn modelId="{4044113E-11D4-2F49-9A1F-CB72EB575D8A}" type="presParOf" srcId="{EA8B3CC6-433D-E643-B5DB-6D626BE2B63B}" destId="{7864241C-6626-A146-B6AC-6BA729632FB9}" srcOrd="7" destOrd="0" presId="urn:microsoft.com/office/officeart/2008/layout/LinedList"/>
    <dgm:cxn modelId="{5237BDCC-B9B6-B344-867D-6C3E054A3E8F}" type="presParOf" srcId="{7864241C-6626-A146-B6AC-6BA729632FB9}" destId="{F34B412F-5846-D94A-A5D9-86753F2E9CC8}" srcOrd="0" destOrd="0" presId="urn:microsoft.com/office/officeart/2008/layout/LinedList"/>
    <dgm:cxn modelId="{563601AA-95BD-714F-8029-4DEBA410A266}" type="presParOf" srcId="{7864241C-6626-A146-B6AC-6BA729632FB9}" destId="{78D4BFB6-3D85-3441-AA20-81A98B290B2F}" srcOrd="1" destOrd="0" presId="urn:microsoft.com/office/officeart/2008/layout/LinedList"/>
    <dgm:cxn modelId="{D6B56520-A495-5241-BEEE-5EA15D03C967}" type="presParOf" srcId="{EA8B3CC6-433D-E643-B5DB-6D626BE2B63B}" destId="{C9836ED8-03BE-9842-960A-9AD8F0D62EE1}" srcOrd="8" destOrd="0" presId="urn:microsoft.com/office/officeart/2008/layout/LinedList"/>
    <dgm:cxn modelId="{FAFE68E1-1E03-5043-95EC-B46D266EF416}" type="presParOf" srcId="{EA8B3CC6-433D-E643-B5DB-6D626BE2B63B}" destId="{1EB2DF01-5745-6443-B982-8DE497BD32D0}" srcOrd="9" destOrd="0" presId="urn:microsoft.com/office/officeart/2008/layout/LinedList"/>
    <dgm:cxn modelId="{2E7ACA5B-FFBD-0B4D-B63F-0A69CC6520A4}" type="presParOf" srcId="{1EB2DF01-5745-6443-B982-8DE497BD32D0}" destId="{97D0D58D-FF0E-054B-9728-5E69F7321A8D}" srcOrd="0" destOrd="0" presId="urn:microsoft.com/office/officeart/2008/layout/LinedList"/>
    <dgm:cxn modelId="{573C9144-AA42-1241-8191-15D95FC236D2}" type="presParOf" srcId="{1EB2DF01-5745-6443-B982-8DE497BD32D0}" destId="{8F6108A1-AC4D-B747-9821-597ECEECDC58}" srcOrd="1" destOrd="0" presId="urn:microsoft.com/office/officeart/2008/layout/LinedList"/>
    <dgm:cxn modelId="{22010D93-B019-DB44-ADCE-86D4BC05A7CF}" type="presParOf" srcId="{EA8B3CC6-433D-E643-B5DB-6D626BE2B63B}" destId="{0FB54FF0-C72C-3D4B-A262-CC8FF3D18FE9}" srcOrd="10" destOrd="0" presId="urn:microsoft.com/office/officeart/2008/layout/LinedList"/>
    <dgm:cxn modelId="{9CBD784B-9FA5-E143-B450-7E9785046D15}" type="presParOf" srcId="{EA8B3CC6-433D-E643-B5DB-6D626BE2B63B}" destId="{07D53D2E-3EC0-4540-807B-D556A2DC2461}" srcOrd="11" destOrd="0" presId="urn:microsoft.com/office/officeart/2008/layout/LinedList"/>
    <dgm:cxn modelId="{7EEED0F4-87FA-BA44-95D9-39F8BDCEC7C6}" type="presParOf" srcId="{07D53D2E-3EC0-4540-807B-D556A2DC2461}" destId="{F3FA1066-84DE-E746-9953-9B09C8409280}" srcOrd="0" destOrd="0" presId="urn:microsoft.com/office/officeart/2008/layout/LinedList"/>
    <dgm:cxn modelId="{1C407071-564D-9F4C-93BC-0EA00EA0EDE9}" type="presParOf" srcId="{07D53D2E-3EC0-4540-807B-D556A2DC2461}" destId="{F19D3167-2E18-1D49-8BCD-A6FD96552C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24AB17-BEAF-A744-A0C1-A3648768FEFC}"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US"/>
        </a:p>
      </dgm:t>
    </dgm:pt>
    <dgm:pt modelId="{EFCCB9A2-9950-334E-AD2A-F73923BA552D}">
      <dgm:prSet custT="1"/>
      <dgm:spPr/>
      <dgm:t>
        <a:bodyPr/>
        <a:lstStyle/>
        <a:p>
          <a:pPr>
            <a:lnSpc>
              <a:spcPct val="100000"/>
            </a:lnSpc>
          </a:pPr>
          <a:r>
            <a:rPr lang="en-GB" sz="1400" b="0" i="0" dirty="0">
              <a:latin typeface="Times" panose="02020603050405020304" pitchFamily="18" charset="0"/>
              <a:cs typeface="Times" panose="02020603050405020304" pitchFamily="18" charset="0"/>
            </a:rPr>
            <a:t>British leadership is participative and collaborative. Managers in the UK often seek input from employees. This approach fosters inclusivity and teamwork.</a:t>
          </a:r>
          <a:endParaRPr lang="en-US" sz="1400" dirty="0">
            <a:latin typeface="Times" panose="02020603050405020304" pitchFamily="18" charset="0"/>
            <a:cs typeface="Times" panose="02020603050405020304" pitchFamily="18" charset="0"/>
          </a:endParaRPr>
        </a:p>
      </dgm:t>
    </dgm:pt>
    <dgm:pt modelId="{6EFB48DD-D9BA-6840-9785-E5FBE7D075C0}" type="parTrans" cxnId="{A4C1AF18-53E3-6B47-B083-4DB2073C3BA6}">
      <dgm:prSet/>
      <dgm:spPr/>
      <dgm:t>
        <a:bodyPr/>
        <a:lstStyle/>
        <a:p>
          <a:endParaRPr lang="en-US"/>
        </a:p>
      </dgm:t>
    </dgm:pt>
    <dgm:pt modelId="{315E8198-61A6-6D41-8A0B-C2C0C4D900A5}" type="sibTrans" cxnId="{A4C1AF18-53E3-6B47-B083-4DB2073C3BA6}">
      <dgm:prSet/>
      <dgm:spPr/>
      <dgm:t>
        <a:bodyPr/>
        <a:lstStyle/>
        <a:p>
          <a:endParaRPr lang="en-US"/>
        </a:p>
      </dgm:t>
    </dgm:pt>
    <dgm:pt modelId="{FA396DD3-4055-7B4E-B9DC-9893E3D29C19}">
      <dgm:prSet custT="1"/>
      <dgm:spPr/>
      <dgm:t>
        <a:bodyPr/>
        <a:lstStyle/>
        <a:p>
          <a:pPr>
            <a:lnSpc>
              <a:spcPct val="100000"/>
            </a:lnSpc>
          </a:pPr>
          <a:r>
            <a:rPr lang="en-GB" sz="1400" b="0" i="0" dirty="0">
              <a:latin typeface="Times" panose="02020603050405020304" pitchFamily="18" charset="0"/>
              <a:cs typeface="Times" panose="02020603050405020304" pitchFamily="18" charset="0"/>
            </a:rPr>
            <a:t>German leadership is hierarchical and authoritative. There are clear distinctions between managers and subordinates in Germany. German managers provide precise instructions and maintain control.</a:t>
          </a:r>
          <a:endParaRPr lang="en-US" sz="1400" dirty="0">
            <a:latin typeface="Times" panose="02020603050405020304" pitchFamily="18" charset="0"/>
            <a:cs typeface="Times" panose="02020603050405020304" pitchFamily="18" charset="0"/>
          </a:endParaRPr>
        </a:p>
      </dgm:t>
    </dgm:pt>
    <dgm:pt modelId="{7DEFE92E-EDF2-E844-BC5A-7CEC70E755D2}" type="parTrans" cxnId="{94BF3D1C-2FF3-D947-B606-26A134DCF6C1}">
      <dgm:prSet/>
      <dgm:spPr/>
      <dgm:t>
        <a:bodyPr/>
        <a:lstStyle/>
        <a:p>
          <a:endParaRPr lang="en-US"/>
        </a:p>
      </dgm:t>
    </dgm:pt>
    <dgm:pt modelId="{09324B25-B7CF-AC48-9738-582EC3928F88}" type="sibTrans" cxnId="{94BF3D1C-2FF3-D947-B606-26A134DCF6C1}">
      <dgm:prSet/>
      <dgm:spPr/>
      <dgm:t>
        <a:bodyPr/>
        <a:lstStyle/>
        <a:p>
          <a:endParaRPr lang="en-US"/>
        </a:p>
      </dgm:t>
    </dgm:pt>
    <dgm:pt modelId="{3824A2B7-3C1A-934A-8621-3EBC1319AD51}">
      <dgm:prSet custT="1"/>
      <dgm:spPr/>
      <dgm:t>
        <a:bodyPr/>
        <a:lstStyle/>
        <a:p>
          <a:pPr>
            <a:lnSpc>
              <a:spcPct val="100000"/>
            </a:lnSpc>
          </a:pPr>
          <a:r>
            <a:rPr lang="en-GB" sz="1400" b="0" i="0" dirty="0">
              <a:latin typeface="Times" panose="02020603050405020304" pitchFamily="18" charset="0"/>
              <a:cs typeface="Times" panose="02020603050405020304" pitchFamily="18" charset="0"/>
            </a:rPr>
            <a:t>Employees in Germany follow directives diligently. British employees expect empowerment. German employees anticipate structured guidance (Becker, 2024).</a:t>
          </a:r>
          <a:endParaRPr lang="en-US" sz="1400" dirty="0">
            <a:latin typeface="Times" panose="02020603050405020304" pitchFamily="18" charset="0"/>
            <a:cs typeface="Times" panose="02020603050405020304" pitchFamily="18" charset="0"/>
          </a:endParaRPr>
        </a:p>
      </dgm:t>
    </dgm:pt>
    <dgm:pt modelId="{C7EB5943-CD48-254D-8517-626689DABC22}" type="parTrans" cxnId="{6473447B-4ED0-084A-8203-47FB568592F7}">
      <dgm:prSet/>
      <dgm:spPr/>
      <dgm:t>
        <a:bodyPr/>
        <a:lstStyle/>
        <a:p>
          <a:endParaRPr lang="en-US"/>
        </a:p>
      </dgm:t>
    </dgm:pt>
    <dgm:pt modelId="{1A62024F-0CE6-424B-BA7F-C8D80BE7C0D2}" type="sibTrans" cxnId="{6473447B-4ED0-084A-8203-47FB568592F7}">
      <dgm:prSet/>
      <dgm:spPr/>
      <dgm:t>
        <a:bodyPr/>
        <a:lstStyle/>
        <a:p>
          <a:endParaRPr lang="en-US"/>
        </a:p>
      </dgm:t>
    </dgm:pt>
    <dgm:pt modelId="{5741456B-CF16-49B8-839C-E8F22E05D131}" type="pres">
      <dgm:prSet presAssocID="{F224AB17-BEAF-A744-A0C1-A3648768FEFC}" presName="root" presStyleCnt="0">
        <dgm:presLayoutVars>
          <dgm:dir/>
          <dgm:resizeHandles val="exact"/>
        </dgm:presLayoutVars>
      </dgm:prSet>
      <dgm:spPr/>
    </dgm:pt>
    <dgm:pt modelId="{9C0AF147-82A8-43E1-AFE7-0B00CD1C18EF}" type="pres">
      <dgm:prSet presAssocID="{EFCCB9A2-9950-334E-AD2A-F73923BA552D}" presName="compNode" presStyleCnt="0"/>
      <dgm:spPr/>
    </dgm:pt>
    <dgm:pt modelId="{5A4BD2F7-D11E-4F53-9C77-0B1A117CEF2F}" type="pres">
      <dgm:prSet presAssocID="{EFCCB9A2-9950-334E-AD2A-F73923BA552D}" presName="bgRect" presStyleLbl="bgShp" presStyleIdx="0" presStyleCnt="3">
        <dgm:style>
          <a:lnRef idx="2">
            <a:schemeClr val="accent1"/>
          </a:lnRef>
          <a:fillRef idx="1">
            <a:schemeClr val="lt1"/>
          </a:fillRef>
          <a:effectRef idx="0">
            <a:schemeClr val="accent1"/>
          </a:effectRef>
          <a:fontRef idx="minor">
            <a:schemeClr val="dk1"/>
          </a:fontRef>
        </dgm:style>
      </dgm:prSet>
      <dgm:spPr/>
    </dgm:pt>
    <dgm:pt modelId="{9F8C8C89-36F0-4A06-98A5-9F10FEACBFCE}" type="pres">
      <dgm:prSet presAssocID="{EFCCB9A2-9950-334E-AD2A-F73923BA552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B0BF245D-D913-4EDB-94ED-40BA02B20078}" type="pres">
      <dgm:prSet presAssocID="{EFCCB9A2-9950-334E-AD2A-F73923BA552D}" presName="spaceRect" presStyleCnt="0"/>
      <dgm:spPr/>
    </dgm:pt>
    <dgm:pt modelId="{AF079DC7-70E2-49EE-9A6F-26FC73230BE5}" type="pres">
      <dgm:prSet presAssocID="{EFCCB9A2-9950-334E-AD2A-F73923BA552D}" presName="parTx" presStyleLbl="revTx" presStyleIdx="0" presStyleCnt="3">
        <dgm:presLayoutVars>
          <dgm:chMax val="0"/>
          <dgm:chPref val="0"/>
        </dgm:presLayoutVars>
      </dgm:prSet>
      <dgm:spPr/>
    </dgm:pt>
    <dgm:pt modelId="{BAB33059-4076-4540-BB63-CD01B8E8AECB}" type="pres">
      <dgm:prSet presAssocID="{315E8198-61A6-6D41-8A0B-C2C0C4D900A5}" presName="sibTrans" presStyleCnt="0"/>
      <dgm:spPr/>
    </dgm:pt>
    <dgm:pt modelId="{BF0EE9AC-F9AC-4D38-8769-DD47F986843F}" type="pres">
      <dgm:prSet presAssocID="{FA396DD3-4055-7B4E-B9DC-9893E3D29C19}" presName="compNode" presStyleCnt="0"/>
      <dgm:spPr/>
    </dgm:pt>
    <dgm:pt modelId="{CC15E84A-AD61-4AC9-AFEC-5AF333666135}" type="pres">
      <dgm:prSet presAssocID="{FA396DD3-4055-7B4E-B9DC-9893E3D29C19}" presName="bgRect" presStyleLbl="bgShp" presStyleIdx="1" presStyleCnt="3">
        <dgm:style>
          <a:lnRef idx="2">
            <a:schemeClr val="accent1"/>
          </a:lnRef>
          <a:fillRef idx="1">
            <a:schemeClr val="lt1"/>
          </a:fillRef>
          <a:effectRef idx="0">
            <a:schemeClr val="accent1"/>
          </a:effectRef>
          <a:fontRef idx="minor">
            <a:schemeClr val="dk1"/>
          </a:fontRef>
        </dgm:style>
      </dgm:prSet>
      <dgm:spPr/>
    </dgm:pt>
    <dgm:pt modelId="{2FFD6A79-E3AF-4340-A5CE-5378F349A275}" type="pres">
      <dgm:prSet presAssocID="{FA396DD3-4055-7B4E-B9DC-9893E3D29C1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ptain"/>
        </a:ext>
      </dgm:extLst>
    </dgm:pt>
    <dgm:pt modelId="{82E0D39E-2665-4A9C-B276-CF77DB637C3C}" type="pres">
      <dgm:prSet presAssocID="{FA396DD3-4055-7B4E-B9DC-9893E3D29C19}" presName="spaceRect" presStyleCnt="0"/>
      <dgm:spPr/>
    </dgm:pt>
    <dgm:pt modelId="{07758BF3-17BA-4936-BF57-A529CD301515}" type="pres">
      <dgm:prSet presAssocID="{FA396DD3-4055-7B4E-B9DC-9893E3D29C19}" presName="parTx" presStyleLbl="revTx" presStyleIdx="1" presStyleCnt="3">
        <dgm:presLayoutVars>
          <dgm:chMax val="0"/>
          <dgm:chPref val="0"/>
        </dgm:presLayoutVars>
      </dgm:prSet>
      <dgm:spPr/>
    </dgm:pt>
    <dgm:pt modelId="{A4547006-8F39-40D6-93E2-33BC2A68BD3E}" type="pres">
      <dgm:prSet presAssocID="{09324B25-B7CF-AC48-9738-582EC3928F88}" presName="sibTrans" presStyleCnt="0"/>
      <dgm:spPr/>
    </dgm:pt>
    <dgm:pt modelId="{6BD0B9E9-729C-495E-A7E5-B957695555E5}" type="pres">
      <dgm:prSet presAssocID="{3824A2B7-3C1A-934A-8621-3EBC1319AD51}" presName="compNode" presStyleCnt="0"/>
      <dgm:spPr/>
    </dgm:pt>
    <dgm:pt modelId="{B8BB93B6-194F-47FF-A7BB-D8C1E61AD6EA}" type="pres">
      <dgm:prSet presAssocID="{3824A2B7-3C1A-934A-8621-3EBC1319AD51}" presName="bgRect" presStyleLbl="bgShp" presStyleIdx="2" presStyleCnt="3">
        <dgm:style>
          <a:lnRef idx="2">
            <a:schemeClr val="accent1"/>
          </a:lnRef>
          <a:fillRef idx="1">
            <a:schemeClr val="lt1"/>
          </a:fillRef>
          <a:effectRef idx="0">
            <a:schemeClr val="accent1"/>
          </a:effectRef>
          <a:fontRef idx="minor">
            <a:schemeClr val="dk1"/>
          </a:fontRef>
        </dgm:style>
      </dgm:prSet>
      <dgm:spPr/>
    </dgm:pt>
    <dgm:pt modelId="{DEF24D55-8885-40DE-8D0B-265C3C77247D}" type="pres">
      <dgm:prSet presAssocID="{3824A2B7-3C1A-934A-8621-3EBC1319AD5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CCA778FC-D4C1-4CC7-9BD4-3EE1519443D3}" type="pres">
      <dgm:prSet presAssocID="{3824A2B7-3C1A-934A-8621-3EBC1319AD51}" presName="spaceRect" presStyleCnt="0"/>
      <dgm:spPr/>
    </dgm:pt>
    <dgm:pt modelId="{8E342877-FBB5-421A-9F7D-B6C64BC8EE62}" type="pres">
      <dgm:prSet presAssocID="{3824A2B7-3C1A-934A-8621-3EBC1319AD51}" presName="parTx" presStyleLbl="revTx" presStyleIdx="2" presStyleCnt="3">
        <dgm:presLayoutVars>
          <dgm:chMax val="0"/>
          <dgm:chPref val="0"/>
        </dgm:presLayoutVars>
      </dgm:prSet>
      <dgm:spPr/>
    </dgm:pt>
  </dgm:ptLst>
  <dgm:cxnLst>
    <dgm:cxn modelId="{CE27100D-7063-4956-9EBE-5A24D03800B9}" type="presOf" srcId="{EFCCB9A2-9950-334E-AD2A-F73923BA552D}" destId="{AF079DC7-70E2-49EE-9A6F-26FC73230BE5}" srcOrd="0" destOrd="0" presId="urn:microsoft.com/office/officeart/2018/2/layout/IconVerticalSolidList"/>
    <dgm:cxn modelId="{A4C1AF18-53E3-6B47-B083-4DB2073C3BA6}" srcId="{F224AB17-BEAF-A744-A0C1-A3648768FEFC}" destId="{EFCCB9A2-9950-334E-AD2A-F73923BA552D}" srcOrd="0" destOrd="0" parTransId="{6EFB48DD-D9BA-6840-9785-E5FBE7D075C0}" sibTransId="{315E8198-61A6-6D41-8A0B-C2C0C4D900A5}"/>
    <dgm:cxn modelId="{94BF3D1C-2FF3-D947-B606-26A134DCF6C1}" srcId="{F224AB17-BEAF-A744-A0C1-A3648768FEFC}" destId="{FA396DD3-4055-7B4E-B9DC-9893E3D29C19}" srcOrd="1" destOrd="0" parTransId="{7DEFE92E-EDF2-E844-BC5A-7CEC70E755D2}" sibTransId="{09324B25-B7CF-AC48-9738-582EC3928F88}"/>
    <dgm:cxn modelId="{6473447B-4ED0-084A-8203-47FB568592F7}" srcId="{F224AB17-BEAF-A744-A0C1-A3648768FEFC}" destId="{3824A2B7-3C1A-934A-8621-3EBC1319AD51}" srcOrd="2" destOrd="0" parTransId="{C7EB5943-CD48-254D-8517-626689DABC22}" sibTransId="{1A62024F-0CE6-424B-BA7F-C8D80BE7C0D2}"/>
    <dgm:cxn modelId="{D8AEE5AD-5BBC-4748-A5EE-716E741D1DF7}" type="presOf" srcId="{F224AB17-BEAF-A744-A0C1-A3648768FEFC}" destId="{5741456B-CF16-49B8-839C-E8F22E05D131}" srcOrd="0" destOrd="0" presId="urn:microsoft.com/office/officeart/2018/2/layout/IconVerticalSolidList"/>
    <dgm:cxn modelId="{671DE7BB-BE9B-4EC8-9F45-F31988C9C90B}" type="presOf" srcId="{3824A2B7-3C1A-934A-8621-3EBC1319AD51}" destId="{8E342877-FBB5-421A-9F7D-B6C64BC8EE62}" srcOrd="0" destOrd="0" presId="urn:microsoft.com/office/officeart/2018/2/layout/IconVerticalSolidList"/>
    <dgm:cxn modelId="{6D6FB8ED-2793-4B51-BB26-C255F934741B}" type="presOf" srcId="{FA396DD3-4055-7B4E-B9DC-9893E3D29C19}" destId="{07758BF3-17BA-4936-BF57-A529CD301515}" srcOrd="0" destOrd="0" presId="urn:microsoft.com/office/officeart/2018/2/layout/IconVerticalSolidList"/>
    <dgm:cxn modelId="{741F00E2-9D5C-44E1-BA35-119777447880}" type="presParOf" srcId="{5741456B-CF16-49B8-839C-E8F22E05D131}" destId="{9C0AF147-82A8-43E1-AFE7-0B00CD1C18EF}" srcOrd="0" destOrd="0" presId="urn:microsoft.com/office/officeart/2018/2/layout/IconVerticalSolidList"/>
    <dgm:cxn modelId="{546B86D0-9687-443F-9DF4-9B8548E2A632}" type="presParOf" srcId="{9C0AF147-82A8-43E1-AFE7-0B00CD1C18EF}" destId="{5A4BD2F7-D11E-4F53-9C77-0B1A117CEF2F}" srcOrd="0" destOrd="0" presId="urn:microsoft.com/office/officeart/2018/2/layout/IconVerticalSolidList"/>
    <dgm:cxn modelId="{EA386F54-66C2-44CC-85B4-94E021989F94}" type="presParOf" srcId="{9C0AF147-82A8-43E1-AFE7-0B00CD1C18EF}" destId="{9F8C8C89-36F0-4A06-98A5-9F10FEACBFCE}" srcOrd="1" destOrd="0" presId="urn:microsoft.com/office/officeart/2018/2/layout/IconVerticalSolidList"/>
    <dgm:cxn modelId="{E09D446C-A817-46E0-B334-63DC2D72ABE5}" type="presParOf" srcId="{9C0AF147-82A8-43E1-AFE7-0B00CD1C18EF}" destId="{B0BF245D-D913-4EDB-94ED-40BA02B20078}" srcOrd="2" destOrd="0" presId="urn:microsoft.com/office/officeart/2018/2/layout/IconVerticalSolidList"/>
    <dgm:cxn modelId="{58D232E2-2F9F-4904-AE59-0459E91855D9}" type="presParOf" srcId="{9C0AF147-82A8-43E1-AFE7-0B00CD1C18EF}" destId="{AF079DC7-70E2-49EE-9A6F-26FC73230BE5}" srcOrd="3" destOrd="0" presId="urn:microsoft.com/office/officeart/2018/2/layout/IconVerticalSolidList"/>
    <dgm:cxn modelId="{1DFC5724-4BBE-4043-8E32-6F2B0904079C}" type="presParOf" srcId="{5741456B-CF16-49B8-839C-E8F22E05D131}" destId="{BAB33059-4076-4540-BB63-CD01B8E8AECB}" srcOrd="1" destOrd="0" presId="urn:microsoft.com/office/officeart/2018/2/layout/IconVerticalSolidList"/>
    <dgm:cxn modelId="{35D993C0-B055-4F50-9C85-442D95F59AC5}" type="presParOf" srcId="{5741456B-CF16-49B8-839C-E8F22E05D131}" destId="{BF0EE9AC-F9AC-4D38-8769-DD47F986843F}" srcOrd="2" destOrd="0" presId="urn:microsoft.com/office/officeart/2018/2/layout/IconVerticalSolidList"/>
    <dgm:cxn modelId="{B24CB281-6177-45D6-A3F0-71535D8243E5}" type="presParOf" srcId="{BF0EE9AC-F9AC-4D38-8769-DD47F986843F}" destId="{CC15E84A-AD61-4AC9-AFEC-5AF333666135}" srcOrd="0" destOrd="0" presId="urn:microsoft.com/office/officeart/2018/2/layout/IconVerticalSolidList"/>
    <dgm:cxn modelId="{B32F00A3-DEA9-4DDA-AB77-EBBD4DB96AC1}" type="presParOf" srcId="{BF0EE9AC-F9AC-4D38-8769-DD47F986843F}" destId="{2FFD6A79-E3AF-4340-A5CE-5378F349A275}" srcOrd="1" destOrd="0" presId="urn:microsoft.com/office/officeart/2018/2/layout/IconVerticalSolidList"/>
    <dgm:cxn modelId="{39F4B339-0EFD-4116-A962-2C9068DCCD1E}" type="presParOf" srcId="{BF0EE9AC-F9AC-4D38-8769-DD47F986843F}" destId="{82E0D39E-2665-4A9C-B276-CF77DB637C3C}" srcOrd="2" destOrd="0" presId="urn:microsoft.com/office/officeart/2018/2/layout/IconVerticalSolidList"/>
    <dgm:cxn modelId="{992F0F2E-7BA6-452D-BB23-37DFACC23002}" type="presParOf" srcId="{BF0EE9AC-F9AC-4D38-8769-DD47F986843F}" destId="{07758BF3-17BA-4936-BF57-A529CD301515}" srcOrd="3" destOrd="0" presId="urn:microsoft.com/office/officeart/2018/2/layout/IconVerticalSolidList"/>
    <dgm:cxn modelId="{0F2DFF83-F12D-4172-936F-2F9BD4852994}" type="presParOf" srcId="{5741456B-CF16-49B8-839C-E8F22E05D131}" destId="{A4547006-8F39-40D6-93E2-33BC2A68BD3E}" srcOrd="3" destOrd="0" presId="urn:microsoft.com/office/officeart/2018/2/layout/IconVerticalSolidList"/>
    <dgm:cxn modelId="{B1467D26-1CA6-4738-8FA2-1BBC4219F2A7}" type="presParOf" srcId="{5741456B-CF16-49B8-839C-E8F22E05D131}" destId="{6BD0B9E9-729C-495E-A7E5-B957695555E5}" srcOrd="4" destOrd="0" presId="urn:microsoft.com/office/officeart/2018/2/layout/IconVerticalSolidList"/>
    <dgm:cxn modelId="{18570B11-8F9D-4CC0-87B4-2F6C6871718F}" type="presParOf" srcId="{6BD0B9E9-729C-495E-A7E5-B957695555E5}" destId="{B8BB93B6-194F-47FF-A7BB-D8C1E61AD6EA}" srcOrd="0" destOrd="0" presId="urn:microsoft.com/office/officeart/2018/2/layout/IconVerticalSolidList"/>
    <dgm:cxn modelId="{7C5ADDFF-B630-473F-9F2C-6FD417153FB6}" type="presParOf" srcId="{6BD0B9E9-729C-495E-A7E5-B957695555E5}" destId="{DEF24D55-8885-40DE-8D0B-265C3C77247D}" srcOrd="1" destOrd="0" presId="urn:microsoft.com/office/officeart/2018/2/layout/IconVerticalSolidList"/>
    <dgm:cxn modelId="{CE9FEB0D-A0CF-41B1-B102-2B039475C9A9}" type="presParOf" srcId="{6BD0B9E9-729C-495E-A7E5-B957695555E5}" destId="{CCA778FC-D4C1-4CC7-9BD4-3EE1519443D3}" srcOrd="2" destOrd="0" presId="urn:microsoft.com/office/officeart/2018/2/layout/IconVerticalSolidList"/>
    <dgm:cxn modelId="{4E910F18-5EEE-4B1C-A02B-86C341A0C646}" type="presParOf" srcId="{6BD0B9E9-729C-495E-A7E5-B957695555E5}" destId="{8E342877-FBB5-421A-9F7D-B6C64BC8EE6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50388E-36BC-6B45-B379-B1A11B74A945}" type="doc">
      <dgm:prSet loTypeId="urn:microsoft.com/office/officeart/2005/8/layout/default" loCatId="list" qsTypeId="urn:microsoft.com/office/officeart/2005/8/quickstyle/simple1" qsCatId="simple" csTypeId="urn:microsoft.com/office/officeart/2005/8/colors/accent3_5" csCatId="accent3" phldr="1"/>
      <dgm:spPr/>
      <dgm:t>
        <a:bodyPr/>
        <a:lstStyle/>
        <a:p>
          <a:endParaRPr lang="en-US"/>
        </a:p>
      </dgm:t>
    </dgm:pt>
    <dgm:pt modelId="{10BCD795-519A-144A-98F4-33ABF8AC7BD9}">
      <dgm:prSet>
        <dgm:style>
          <a:lnRef idx="1">
            <a:schemeClr val="accent4"/>
          </a:lnRef>
          <a:fillRef idx="2">
            <a:schemeClr val="accent4"/>
          </a:fillRef>
          <a:effectRef idx="1">
            <a:schemeClr val="accent4"/>
          </a:effectRef>
          <a:fontRef idx="minor">
            <a:schemeClr val="dk1"/>
          </a:fontRef>
        </dgm:style>
      </dgm:prSet>
      <dgm:spPr/>
      <dgm:t>
        <a:bodyPr/>
        <a:lstStyle/>
        <a:p>
          <a:r>
            <a:rPr lang="en-GB" b="0" i="0" dirty="0">
              <a:latin typeface="Times" panose="02020603050405020304" pitchFamily="18" charset="0"/>
              <a:cs typeface="Times" panose="02020603050405020304" pitchFamily="18" charset="0"/>
            </a:rPr>
            <a:t>In British companies, meetings are informal and collaborative, with managers seeking team input. Punctuality is valued but flexible, fostering a relaxed atmosphere where employees expect empowerment.</a:t>
          </a:r>
          <a:endParaRPr lang="en-US" dirty="0">
            <a:latin typeface="Times" panose="02020603050405020304" pitchFamily="18" charset="0"/>
            <a:cs typeface="Times" panose="02020603050405020304" pitchFamily="18" charset="0"/>
          </a:endParaRPr>
        </a:p>
      </dgm:t>
    </dgm:pt>
    <dgm:pt modelId="{84577A41-0AA5-7843-BD6C-E05390191B50}" type="parTrans" cxnId="{86F9C9C2-E127-424A-B35C-DB4C80F6435B}">
      <dgm:prSet/>
      <dgm:spPr/>
      <dgm:t>
        <a:bodyPr/>
        <a:lstStyle/>
        <a:p>
          <a:endParaRPr lang="en-US"/>
        </a:p>
      </dgm:t>
    </dgm:pt>
    <dgm:pt modelId="{9EC2A9E6-F651-004E-BD33-87FC22808FAB}" type="sibTrans" cxnId="{86F9C9C2-E127-424A-B35C-DB4C80F6435B}">
      <dgm:prSet/>
      <dgm:spPr/>
      <dgm:t>
        <a:bodyPr/>
        <a:lstStyle/>
        <a:p>
          <a:endParaRPr lang="en-US"/>
        </a:p>
      </dgm:t>
    </dgm:pt>
    <dgm:pt modelId="{CCF59166-3868-B04E-A7C8-D7F1E11185F8}">
      <dgm:prSet>
        <dgm:style>
          <a:lnRef idx="1">
            <a:schemeClr val="accent2"/>
          </a:lnRef>
          <a:fillRef idx="2">
            <a:schemeClr val="accent2"/>
          </a:fillRef>
          <a:effectRef idx="1">
            <a:schemeClr val="accent2"/>
          </a:effectRef>
          <a:fontRef idx="minor">
            <a:schemeClr val="dk1"/>
          </a:fontRef>
        </dgm:style>
      </dgm:prSet>
      <dgm:spPr/>
      <dgm:t>
        <a:bodyPr/>
        <a:lstStyle/>
        <a:p>
          <a:r>
            <a:rPr lang="en-GB" b="0" i="0" dirty="0">
              <a:latin typeface="Times" panose="02020603050405020304" pitchFamily="18" charset="0"/>
              <a:cs typeface="Times" panose="02020603050405020304" pitchFamily="18" charset="0"/>
            </a:rPr>
            <a:t>German companies conduct formal, hierarchical meetings with strict adherence to schedules and detailed agendas. Managers provide precise instructions, maintaining clear role distinctions, and employees follow directives diligently.</a:t>
          </a:r>
          <a:endParaRPr lang="en-US" dirty="0">
            <a:latin typeface="Times" panose="02020603050405020304" pitchFamily="18" charset="0"/>
            <a:cs typeface="Times" panose="02020603050405020304" pitchFamily="18" charset="0"/>
          </a:endParaRPr>
        </a:p>
      </dgm:t>
    </dgm:pt>
    <dgm:pt modelId="{684D9A21-AE4F-1647-9075-87FBD1C2F3F2}" type="parTrans" cxnId="{ABDAC9E5-EB4C-C14C-B047-26E278752FBD}">
      <dgm:prSet/>
      <dgm:spPr/>
      <dgm:t>
        <a:bodyPr/>
        <a:lstStyle/>
        <a:p>
          <a:endParaRPr lang="en-US"/>
        </a:p>
      </dgm:t>
    </dgm:pt>
    <dgm:pt modelId="{9447BAE8-830B-594F-9283-8A966D9D4783}" type="sibTrans" cxnId="{ABDAC9E5-EB4C-C14C-B047-26E278752FBD}">
      <dgm:prSet/>
      <dgm:spPr/>
      <dgm:t>
        <a:bodyPr/>
        <a:lstStyle/>
        <a:p>
          <a:endParaRPr lang="en-US"/>
        </a:p>
      </dgm:t>
    </dgm:pt>
    <dgm:pt modelId="{49A26AC1-90E6-1A44-8FC5-E0496968B114}" type="pres">
      <dgm:prSet presAssocID="{4350388E-36BC-6B45-B379-B1A11B74A945}" presName="diagram" presStyleCnt="0">
        <dgm:presLayoutVars>
          <dgm:dir/>
          <dgm:resizeHandles val="exact"/>
        </dgm:presLayoutVars>
      </dgm:prSet>
      <dgm:spPr/>
    </dgm:pt>
    <dgm:pt modelId="{782DC658-0141-654B-B61A-63563C1A54E2}" type="pres">
      <dgm:prSet presAssocID="{10BCD795-519A-144A-98F4-33ABF8AC7BD9}" presName="node" presStyleLbl="node1" presStyleIdx="0" presStyleCnt="2">
        <dgm:presLayoutVars>
          <dgm:bulletEnabled val="1"/>
        </dgm:presLayoutVars>
      </dgm:prSet>
      <dgm:spPr/>
    </dgm:pt>
    <dgm:pt modelId="{3E6EF6DC-A1A3-9C48-A150-82AE104DFE59}" type="pres">
      <dgm:prSet presAssocID="{9EC2A9E6-F651-004E-BD33-87FC22808FAB}" presName="sibTrans" presStyleCnt="0"/>
      <dgm:spPr/>
    </dgm:pt>
    <dgm:pt modelId="{17633B1B-6C38-134A-A44F-6D3D21BECFC1}" type="pres">
      <dgm:prSet presAssocID="{CCF59166-3868-B04E-A7C8-D7F1E11185F8}" presName="node" presStyleLbl="node1" presStyleIdx="1" presStyleCnt="2">
        <dgm:presLayoutVars>
          <dgm:bulletEnabled val="1"/>
        </dgm:presLayoutVars>
      </dgm:prSet>
      <dgm:spPr/>
    </dgm:pt>
  </dgm:ptLst>
  <dgm:cxnLst>
    <dgm:cxn modelId="{6E78203F-6C07-CD42-ACBC-91A27A418200}" type="presOf" srcId="{CCF59166-3868-B04E-A7C8-D7F1E11185F8}" destId="{17633B1B-6C38-134A-A44F-6D3D21BECFC1}" srcOrd="0" destOrd="0" presId="urn:microsoft.com/office/officeart/2005/8/layout/default"/>
    <dgm:cxn modelId="{A91AC192-02DD-AF4F-B897-DC72B9370D01}" type="presOf" srcId="{4350388E-36BC-6B45-B379-B1A11B74A945}" destId="{49A26AC1-90E6-1A44-8FC5-E0496968B114}" srcOrd="0" destOrd="0" presId="urn:microsoft.com/office/officeart/2005/8/layout/default"/>
    <dgm:cxn modelId="{86F9C9C2-E127-424A-B35C-DB4C80F6435B}" srcId="{4350388E-36BC-6B45-B379-B1A11B74A945}" destId="{10BCD795-519A-144A-98F4-33ABF8AC7BD9}" srcOrd="0" destOrd="0" parTransId="{84577A41-0AA5-7843-BD6C-E05390191B50}" sibTransId="{9EC2A9E6-F651-004E-BD33-87FC22808FAB}"/>
    <dgm:cxn modelId="{ABDAC9E5-EB4C-C14C-B047-26E278752FBD}" srcId="{4350388E-36BC-6B45-B379-B1A11B74A945}" destId="{CCF59166-3868-B04E-A7C8-D7F1E11185F8}" srcOrd="1" destOrd="0" parTransId="{684D9A21-AE4F-1647-9075-87FBD1C2F3F2}" sibTransId="{9447BAE8-830B-594F-9283-8A966D9D4783}"/>
    <dgm:cxn modelId="{8DE92DEA-2658-774E-B57C-61AE5C0A82DD}" type="presOf" srcId="{10BCD795-519A-144A-98F4-33ABF8AC7BD9}" destId="{782DC658-0141-654B-B61A-63563C1A54E2}" srcOrd="0" destOrd="0" presId="urn:microsoft.com/office/officeart/2005/8/layout/default"/>
    <dgm:cxn modelId="{DE6F6DFD-16C9-344A-907A-59F15C306158}" type="presParOf" srcId="{49A26AC1-90E6-1A44-8FC5-E0496968B114}" destId="{782DC658-0141-654B-B61A-63563C1A54E2}" srcOrd="0" destOrd="0" presId="urn:microsoft.com/office/officeart/2005/8/layout/default"/>
    <dgm:cxn modelId="{34EB77A4-8C7C-3743-9145-F0ACFE9C32FE}" type="presParOf" srcId="{49A26AC1-90E6-1A44-8FC5-E0496968B114}" destId="{3E6EF6DC-A1A3-9C48-A150-82AE104DFE59}" srcOrd="1" destOrd="0" presId="urn:microsoft.com/office/officeart/2005/8/layout/default"/>
    <dgm:cxn modelId="{3CFC50ED-F763-5F49-81C8-C55EE29F2F2F}" type="presParOf" srcId="{49A26AC1-90E6-1A44-8FC5-E0496968B114}" destId="{17633B1B-6C38-134A-A44F-6D3D21BECFC1}"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20C74D-E022-488C-B0D1-8160EFE1F49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454C6B6-E1BB-4443-8983-1C540C8936D0}">
      <dgm:prSet phldrT="[Text]"/>
      <dgm:spPr/>
      <dgm:t>
        <a:bodyPr/>
        <a:lstStyle/>
        <a:p>
          <a:r>
            <a:rPr lang="en-GB" b="1" i="1" dirty="0">
              <a:latin typeface="Times" panose="02020603050405020304" pitchFamily="18" charset="0"/>
              <a:cs typeface="Times" panose="02020603050405020304" pitchFamily="18" charset="0"/>
            </a:rPr>
            <a:t>UK (Low-Context): </a:t>
          </a:r>
        </a:p>
      </dgm:t>
    </dgm:pt>
    <dgm:pt modelId="{E720EB5F-AA07-4D59-B689-0B64B3C7626D}" type="parTrans" cxnId="{BA9E5AF8-F0BD-490E-A127-E34D520198E9}">
      <dgm:prSet/>
      <dgm:spPr/>
      <dgm:t>
        <a:bodyPr/>
        <a:lstStyle/>
        <a:p>
          <a:endParaRPr lang="en-GB"/>
        </a:p>
      </dgm:t>
    </dgm:pt>
    <dgm:pt modelId="{402D2521-ABCB-4F04-BC25-DF1A40CF8827}" type="sibTrans" cxnId="{BA9E5AF8-F0BD-490E-A127-E34D520198E9}">
      <dgm:prSet/>
      <dgm:spPr/>
      <dgm:t>
        <a:bodyPr/>
        <a:lstStyle/>
        <a:p>
          <a:endParaRPr lang="en-GB"/>
        </a:p>
      </dgm:t>
    </dgm:pt>
    <dgm:pt modelId="{99BE1880-1AD0-435A-9E74-35BB36B08CB8}">
      <dgm:prSet/>
      <dgm:spPr/>
      <dgm:t>
        <a:bodyPr/>
        <a:lstStyle/>
        <a:p>
          <a:r>
            <a:rPr lang="en-GB" dirty="0">
              <a:latin typeface="Times" panose="02020603050405020304" pitchFamily="18" charset="0"/>
              <a:cs typeface="Times" panose="02020603050405020304" pitchFamily="18" charset="0"/>
            </a:rPr>
            <a:t>British communication tends to be low-context, favouring explicit and straightforward messaging. This approach emphasises clear and direct communication, often using simple language and avoiding ambiguity.</a:t>
          </a:r>
        </a:p>
      </dgm:t>
    </dgm:pt>
    <dgm:pt modelId="{532F6198-C0E3-4D35-AAD8-5430897EAF41}" type="parTrans" cxnId="{599B8E37-9CB0-4045-B775-041CA3749DBB}">
      <dgm:prSet/>
      <dgm:spPr/>
      <dgm:t>
        <a:bodyPr/>
        <a:lstStyle/>
        <a:p>
          <a:endParaRPr lang="en-GB"/>
        </a:p>
      </dgm:t>
    </dgm:pt>
    <dgm:pt modelId="{3C278B08-09F3-4A7D-A88C-8CF9CA82F1A4}" type="sibTrans" cxnId="{599B8E37-9CB0-4045-B775-041CA3749DBB}">
      <dgm:prSet/>
      <dgm:spPr/>
      <dgm:t>
        <a:bodyPr/>
        <a:lstStyle/>
        <a:p>
          <a:endParaRPr lang="en-GB"/>
        </a:p>
      </dgm:t>
    </dgm:pt>
    <dgm:pt modelId="{062EEA20-B8F0-4732-9876-01F59FF0F2FB}">
      <dgm:prSet/>
      <dgm:spPr/>
      <dgm:t>
        <a:bodyPr/>
        <a:lstStyle/>
        <a:p>
          <a:r>
            <a:rPr lang="en-GB" b="1" i="1" dirty="0">
              <a:latin typeface="Times" panose="02020603050405020304" pitchFamily="18" charset="0"/>
              <a:cs typeface="Times" panose="02020603050405020304" pitchFamily="18" charset="0"/>
            </a:rPr>
            <a:t>Germany (Low-Context): </a:t>
          </a:r>
        </a:p>
      </dgm:t>
    </dgm:pt>
    <dgm:pt modelId="{562FCD23-F34C-4B23-BE30-1829368AC98A}" type="parTrans" cxnId="{6F0A6938-8046-4C69-A1A5-D122FB7E98E8}">
      <dgm:prSet/>
      <dgm:spPr/>
      <dgm:t>
        <a:bodyPr/>
        <a:lstStyle/>
        <a:p>
          <a:endParaRPr lang="en-GB"/>
        </a:p>
      </dgm:t>
    </dgm:pt>
    <dgm:pt modelId="{F6CD11C4-F85E-4C2A-B743-13E1AFEB2201}" type="sibTrans" cxnId="{6F0A6938-8046-4C69-A1A5-D122FB7E98E8}">
      <dgm:prSet/>
      <dgm:spPr/>
      <dgm:t>
        <a:bodyPr/>
        <a:lstStyle/>
        <a:p>
          <a:endParaRPr lang="en-GB"/>
        </a:p>
      </dgm:t>
    </dgm:pt>
    <dgm:pt modelId="{3984D984-0103-40AB-8216-9231AAAD058C}">
      <dgm:prSet/>
      <dgm:spPr/>
      <dgm:t>
        <a:bodyPr/>
        <a:lstStyle/>
        <a:p>
          <a:r>
            <a:rPr lang="en-GB" dirty="0">
              <a:latin typeface="Times" panose="02020603050405020304" pitchFamily="18" charset="0"/>
              <a:cs typeface="Times" panose="02020603050405020304" pitchFamily="18" charset="0"/>
            </a:rPr>
            <a:t>German communication is also low-context but tends to be more formal and detailed. Germans may perceive British informality as a lack of seriousness, while Britons might find German directness overly blunt (Kittler, et al., 2011 ).</a:t>
          </a:r>
        </a:p>
      </dgm:t>
    </dgm:pt>
    <dgm:pt modelId="{89162C57-5B68-48D7-8C24-D413A9BC1D78}" type="parTrans" cxnId="{BFE37B52-1EBB-46AD-9C99-10A8221FC8D1}">
      <dgm:prSet/>
      <dgm:spPr/>
      <dgm:t>
        <a:bodyPr/>
        <a:lstStyle/>
        <a:p>
          <a:endParaRPr lang="en-GB"/>
        </a:p>
      </dgm:t>
    </dgm:pt>
    <dgm:pt modelId="{75B00CCF-A641-4BBF-8A7B-2BE2D7A000CF}" type="sibTrans" cxnId="{BFE37B52-1EBB-46AD-9C99-10A8221FC8D1}">
      <dgm:prSet/>
      <dgm:spPr/>
      <dgm:t>
        <a:bodyPr/>
        <a:lstStyle/>
        <a:p>
          <a:endParaRPr lang="en-GB"/>
        </a:p>
      </dgm:t>
    </dgm:pt>
    <dgm:pt modelId="{35058960-DE55-4E11-A42D-85C2D93A7E2A}" type="pres">
      <dgm:prSet presAssocID="{C720C74D-E022-488C-B0D1-8160EFE1F498}" presName="linear" presStyleCnt="0">
        <dgm:presLayoutVars>
          <dgm:dir/>
          <dgm:animLvl val="lvl"/>
          <dgm:resizeHandles val="exact"/>
        </dgm:presLayoutVars>
      </dgm:prSet>
      <dgm:spPr/>
    </dgm:pt>
    <dgm:pt modelId="{6DA7195B-E93D-45C5-B685-2E6D4B291BB6}" type="pres">
      <dgm:prSet presAssocID="{D454C6B6-E1BB-4443-8983-1C540C8936D0}" presName="parentLin" presStyleCnt="0"/>
      <dgm:spPr/>
    </dgm:pt>
    <dgm:pt modelId="{42EA2683-4013-4844-8DC7-0921B00E929F}" type="pres">
      <dgm:prSet presAssocID="{D454C6B6-E1BB-4443-8983-1C540C8936D0}" presName="parentLeftMargin" presStyleLbl="node1" presStyleIdx="0" presStyleCnt="2"/>
      <dgm:spPr/>
    </dgm:pt>
    <dgm:pt modelId="{2DF797FA-B66E-4987-B977-028ADDB4D036}" type="pres">
      <dgm:prSet presAssocID="{D454C6B6-E1BB-4443-8983-1C540C8936D0}" presName="parentText" presStyleLbl="node1" presStyleIdx="0" presStyleCnt="2">
        <dgm:presLayoutVars>
          <dgm:chMax val="0"/>
          <dgm:bulletEnabled val="1"/>
        </dgm:presLayoutVars>
      </dgm:prSet>
      <dgm:spPr/>
    </dgm:pt>
    <dgm:pt modelId="{832D19AB-E9B7-44DB-A1C3-1B5E148C53B7}" type="pres">
      <dgm:prSet presAssocID="{D454C6B6-E1BB-4443-8983-1C540C8936D0}" presName="negativeSpace" presStyleCnt="0"/>
      <dgm:spPr/>
    </dgm:pt>
    <dgm:pt modelId="{838CE2F7-180F-46D6-9677-FFF6ED50F058}" type="pres">
      <dgm:prSet presAssocID="{D454C6B6-E1BB-4443-8983-1C540C8936D0}" presName="childText" presStyleLbl="conFgAcc1" presStyleIdx="0" presStyleCnt="2">
        <dgm:presLayoutVars>
          <dgm:bulletEnabled val="1"/>
        </dgm:presLayoutVars>
      </dgm:prSet>
      <dgm:spPr/>
    </dgm:pt>
    <dgm:pt modelId="{3F5B5600-DE8E-4E73-A1D7-90479E8F3E02}" type="pres">
      <dgm:prSet presAssocID="{402D2521-ABCB-4F04-BC25-DF1A40CF8827}" presName="spaceBetweenRectangles" presStyleCnt="0"/>
      <dgm:spPr/>
    </dgm:pt>
    <dgm:pt modelId="{75A68B16-3CE3-48F9-B36C-3799C3D83EF2}" type="pres">
      <dgm:prSet presAssocID="{062EEA20-B8F0-4732-9876-01F59FF0F2FB}" presName="parentLin" presStyleCnt="0"/>
      <dgm:spPr/>
    </dgm:pt>
    <dgm:pt modelId="{646BF7A1-B28A-4E70-963E-6EF29C575A0B}" type="pres">
      <dgm:prSet presAssocID="{062EEA20-B8F0-4732-9876-01F59FF0F2FB}" presName="parentLeftMargin" presStyleLbl="node1" presStyleIdx="0" presStyleCnt="2"/>
      <dgm:spPr/>
    </dgm:pt>
    <dgm:pt modelId="{65D1030F-F8B0-49B3-A13E-99DB7D74CCF1}" type="pres">
      <dgm:prSet presAssocID="{062EEA20-B8F0-4732-9876-01F59FF0F2FB}" presName="parentText" presStyleLbl="node1" presStyleIdx="1" presStyleCnt="2">
        <dgm:presLayoutVars>
          <dgm:chMax val="0"/>
          <dgm:bulletEnabled val="1"/>
        </dgm:presLayoutVars>
      </dgm:prSet>
      <dgm:spPr/>
    </dgm:pt>
    <dgm:pt modelId="{B5AC2A98-3AF9-425E-B3CA-5946DCF5C1E8}" type="pres">
      <dgm:prSet presAssocID="{062EEA20-B8F0-4732-9876-01F59FF0F2FB}" presName="negativeSpace" presStyleCnt="0"/>
      <dgm:spPr/>
    </dgm:pt>
    <dgm:pt modelId="{C9C8C40E-383B-4252-B72A-21F76C871F7A}" type="pres">
      <dgm:prSet presAssocID="{062EEA20-B8F0-4732-9876-01F59FF0F2FB}" presName="childText" presStyleLbl="conFgAcc1" presStyleIdx="1" presStyleCnt="2">
        <dgm:presLayoutVars>
          <dgm:bulletEnabled val="1"/>
        </dgm:presLayoutVars>
      </dgm:prSet>
      <dgm:spPr/>
    </dgm:pt>
  </dgm:ptLst>
  <dgm:cxnLst>
    <dgm:cxn modelId="{599B8E37-9CB0-4045-B775-041CA3749DBB}" srcId="{D454C6B6-E1BB-4443-8983-1C540C8936D0}" destId="{99BE1880-1AD0-435A-9E74-35BB36B08CB8}" srcOrd="0" destOrd="0" parTransId="{532F6198-C0E3-4D35-AAD8-5430897EAF41}" sibTransId="{3C278B08-09F3-4A7D-A88C-8CF9CA82F1A4}"/>
    <dgm:cxn modelId="{6F0A6938-8046-4C69-A1A5-D122FB7E98E8}" srcId="{C720C74D-E022-488C-B0D1-8160EFE1F498}" destId="{062EEA20-B8F0-4732-9876-01F59FF0F2FB}" srcOrd="1" destOrd="0" parTransId="{562FCD23-F34C-4B23-BE30-1829368AC98A}" sibTransId="{F6CD11C4-F85E-4C2A-B743-13E1AFEB2201}"/>
    <dgm:cxn modelId="{DD1F1667-94A5-4AD9-945A-67B51B18CB29}" type="presOf" srcId="{D454C6B6-E1BB-4443-8983-1C540C8936D0}" destId="{42EA2683-4013-4844-8DC7-0921B00E929F}" srcOrd="0" destOrd="0" presId="urn:microsoft.com/office/officeart/2005/8/layout/list1"/>
    <dgm:cxn modelId="{BFE37B52-1EBB-46AD-9C99-10A8221FC8D1}" srcId="{062EEA20-B8F0-4732-9876-01F59FF0F2FB}" destId="{3984D984-0103-40AB-8216-9231AAAD058C}" srcOrd="0" destOrd="0" parTransId="{89162C57-5B68-48D7-8C24-D413A9BC1D78}" sibTransId="{75B00CCF-A641-4BBF-8A7B-2BE2D7A000CF}"/>
    <dgm:cxn modelId="{00324759-55E8-47E7-A244-A53223F04F10}" type="presOf" srcId="{D454C6B6-E1BB-4443-8983-1C540C8936D0}" destId="{2DF797FA-B66E-4987-B977-028ADDB4D036}" srcOrd="1" destOrd="0" presId="urn:microsoft.com/office/officeart/2005/8/layout/list1"/>
    <dgm:cxn modelId="{7202468C-CDB5-450A-B045-A07E41CADBC3}" type="presOf" srcId="{062EEA20-B8F0-4732-9876-01F59FF0F2FB}" destId="{65D1030F-F8B0-49B3-A13E-99DB7D74CCF1}" srcOrd="1" destOrd="0" presId="urn:microsoft.com/office/officeart/2005/8/layout/list1"/>
    <dgm:cxn modelId="{8F581A97-A8D2-44F2-8C7F-332DD54C93C3}" type="presOf" srcId="{C720C74D-E022-488C-B0D1-8160EFE1F498}" destId="{35058960-DE55-4E11-A42D-85C2D93A7E2A}" srcOrd="0" destOrd="0" presId="urn:microsoft.com/office/officeart/2005/8/layout/list1"/>
    <dgm:cxn modelId="{DCF31ED3-1AF4-40A4-9D87-E97171811CA7}" type="presOf" srcId="{99BE1880-1AD0-435A-9E74-35BB36B08CB8}" destId="{838CE2F7-180F-46D6-9677-FFF6ED50F058}" srcOrd="0" destOrd="0" presId="urn:microsoft.com/office/officeart/2005/8/layout/list1"/>
    <dgm:cxn modelId="{9516F1D9-3DD4-4CD0-94C3-A45340B6B8AE}" type="presOf" srcId="{062EEA20-B8F0-4732-9876-01F59FF0F2FB}" destId="{646BF7A1-B28A-4E70-963E-6EF29C575A0B}" srcOrd="0" destOrd="0" presId="urn:microsoft.com/office/officeart/2005/8/layout/list1"/>
    <dgm:cxn modelId="{BA9E5AF8-F0BD-490E-A127-E34D520198E9}" srcId="{C720C74D-E022-488C-B0D1-8160EFE1F498}" destId="{D454C6B6-E1BB-4443-8983-1C540C8936D0}" srcOrd="0" destOrd="0" parTransId="{E720EB5F-AA07-4D59-B689-0B64B3C7626D}" sibTransId="{402D2521-ABCB-4F04-BC25-DF1A40CF8827}"/>
    <dgm:cxn modelId="{2C6BC2FE-78E6-443F-B104-877791D5CB2E}" type="presOf" srcId="{3984D984-0103-40AB-8216-9231AAAD058C}" destId="{C9C8C40E-383B-4252-B72A-21F76C871F7A}" srcOrd="0" destOrd="0" presId="urn:microsoft.com/office/officeart/2005/8/layout/list1"/>
    <dgm:cxn modelId="{EEA42170-AF28-461E-98F4-8E69587ECFF0}" type="presParOf" srcId="{35058960-DE55-4E11-A42D-85C2D93A7E2A}" destId="{6DA7195B-E93D-45C5-B685-2E6D4B291BB6}" srcOrd="0" destOrd="0" presId="urn:microsoft.com/office/officeart/2005/8/layout/list1"/>
    <dgm:cxn modelId="{F21A8D4E-A766-49C3-AB35-60C68106A503}" type="presParOf" srcId="{6DA7195B-E93D-45C5-B685-2E6D4B291BB6}" destId="{42EA2683-4013-4844-8DC7-0921B00E929F}" srcOrd="0" destOrd="0" presId="urn:microsoft.com/office/officeart/2005/8/layout/list1"/>
    <dgm:cxn modelId="{D2A20044-5FEB-4B0D-9F7E-76D2FDE5E598}" type="presParOf" srcId="{6DA7195B-E93D-45C5-B685-2E6D4B291BB6}" destId="{2DF797FA-B66E-4987-B977-028ADDB4D036}" srcOrd="1" destOrd="0" presId="urn:microsoft.com/office/officeart/2005/8/layout/list1"/>
    <dgm:cxn modelId="{DE98AA19-BCF8-47C4-9E44-EEAB09FD3C28}" type="presParOf" srcId="{35058960-DE55-4E11-A42D-85C2D93A7E2A}" destId="{832D19AB-E9B7-44DB-A1C3-1B5E148C53B7}" srcOrd="1" destOrd="0" presId="urn:microsoft.com/office/officeart/2005/8/layout/list1"/>
    <dgm:cxn modelId="{968CAD0C-0CBB-4A08-8802-B5A4DE64BAA0}" type="presParOf" srcId="{35058960-DE55-4E11-A42D-85C2D93A7E2A}" destId="{838CE2F7-180F-46D6-9677-FFF6ED50F058}" srcOrd="2" destOrd="0" presId="urn:microsoft.com/office/officeart/2005/8/layout/list1"/>
    <dgm:cxn modelId="{98683C9D-36B6-48BA-B020-697289F04B4E}" type="presParOf" srcId="{35058960-DE55-4E11-A42D-85C2D93A7E2A}" destId="{3F5B5600-DE8E-4E73-A1D7-90479E8F3E02}" srcOrd="3" destOrd="0" presId="urn:microsoft.com/office/officeart/2005/8/layout/list1"/>
    <dgm:cxn modelId="{7392DC50-0191-4D6C-A280-EB557C8F22DC}" type="presParOf" srcId="{35058960-DE55-4E11-A42D-85C2D93A7E2A}" destId="{75A68B16-3CE3-48F9-B36C-3799C3D83EF2}" srcOrd="4" destOrd="0" presId="urn:microsoft.com/office/officeart/2005/8/layout/list1"/>
    <dgm:cxn modelId="{FA2F527D-AE66-4352-A870-AD3DABC310B5}" type="presParOf" srcId="{75A68B16-3CE3-48F9-B36C-3799C3D83EF2}" destId="{646BF7A1-B28A-4E70-963E-6EF29C575A0B}" srcOrd="0" destOrd="0" presId="urn:microsoft.com/office/officeart/2005/8/layout/list1"/>
    <dgm:cxn modelId="{35A6ACE2-8F93-48F8-8596-2EE285089ED6}" type="presParOf" srcId="{75A68B16-3CE3-48F9-B36C-3799C3D83EF2}" destId="{65D1030F-F8B0-49B3-A13E-99DB7D74CCF1}" srcOrd="1" destOrd="0" presId="urn:microsoft.com/office/officeart/2005/8/layout/list1"/>
    <dgm:cxn modelId="{50895986-996F-40B5-BD26-A99AF7E17463}" type="presParOf" srcId="{35058960-DE55-4E11-A42D-85C2D93A7E2A}" destId="{B5AC2A98-3AF9-425E-B3CA-5946DCF5C1E8}" srcOrd="5" destOrd="0" presId="urn:microsoft.com/office/officeart/2005/8/layout/list1"/>
    <dgm:cxn modelId="{34E35261-0E1A-4A11-9FC6-D2CCB66BC188}" type="presParOf" srcId="{35058960-DE55-4E11-A42D-85C2D93A7E2A}" destId="{C9C8C40E-383B-4252-B72A-21F76C871F7A}"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2F6CC7-1047-498B-B368-5D842E4096A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881E10E0-A35C-45D2-A15B-A7767D321A7C}">
      <dgm:prSet custT="1"/>
      <dgm:spPr/>
      <dgm:t>
        <a:bodyPr/>
        <a:lstStyle/>
        <a:p>
          <a:r>
            <a:rPr lang="en-GB" sz="1400" b="0" i="0" dirty="0">
              <a:latin typeface="Times" panose="02020603050405020304" pitchFamily="18" charset="0"/>
              <a:cs typeface="Times" panose="02020603050405020304" pitchFamily="18" charset="0"/>
            </a:rPr>
            <a:t>The company should focus on adapting to formal communication and hierarchical decision-making since it is challenging for British companies in Germany (Brierley et al., 2012)</a:t>
          </a:r>
        </a:p>
        <a:p>
          <a:r>
            <a:rPr lang="en-GB" sz="1400" b="0" i="0" dirty="0">
              <a:latin typeface="Times" panose="02020603050405020304" pitchFamily="18" charset="0"/>
              <a:cs typeface="Times" panose="02020603050405020304" pitchFamily="18" charset="0"/>
            </a:rPr>
            <a:t>Based on my experience, I would say that Germans have a weakness in the sales department, which may prove to be a strength for the British.</a:t>
          </a:r>
          <a:endParaRPr lang="en-GB" sz="1400" dirty="0">
            <a:latin typeface="Times" panose="02020603050405020304" pitchFamily="18" charset="0"/>
            <a:cs typeface="Times" panose="02020603050405020304" pitchFamily="18" charset="0"/>
          </a:endParaRPr>
        </a:p>
      </dgm:t>
    </dgm:pt>
    <dgm:pt modelId="{7848BB28-01EA-4B88-9B05-C835DF5CFDAB}" type="parTrans" cxnId="{D782729A-FA4E-41F8-A9A1-DEBC37424284}">
      <dgm:prSet/>
      <dgm:spPr/>
      <dgm:t>
        <a:bodyPr/>
        <a:lstStyle/>
        <a:p>
          <a:endParaRPr lang="en-GB"/>
        </a:p>
      </dgm:t>
    </dgm:pt>
    <dgm:pt modelId="{626B5680-EFE9-409A-BB79-3121458E04BF}" type="sibTrans" cxnId="{D782729A-FA4E-41F8-A9A1-DEBC37424284}">
      <dgm:prSet/>
      <dgm:spPr/>
      <dgm:t>
        <a:bodyPr/>
        <a:lstStyle/>
        <a:p>
          <a:endParaRPr lang="en-GB"/>
        </a:p>
      </dgm:t>
    </dgm:pt>
    <dgm:pt modelId="{EC7CF3E9-3D31-4537-BDBB-BFC875D25378}">
      <dgm:prSet custT="1"/>
      <dgm:spPr/>
      <dgm:t>
        <a:bodyPr/>
        <a:lstStyle/>
        <a:p>
          <a:endParaRPr lang="en-GB" sz="1400" dirty="0">
            <a:latin typeface="Times" panose="02020603050405020304" pitchFamily="18" charset="0"/>
            <a:cs typeface="Times" panose="02020603050405020304" pitchFamily="18" charset="0"/>
          </a:endParaRPr>
        </a:p>
      </dgm:t>
    </dgm:pt>
    <dgm:pt modelId="{894F0049-4FCB-49A7-B12F-767CC236AB36}" type="parTrans" cxnId="{FAF5C97F-38F1-449B-A6A9-285CC1C32010}">
      <dgm:prSet/>
      <dgm:spPr/>
      <dgm:t>
        <a:bodyPr/>
        <a:lstStyle/>
        <a:p>
          <a:endParaRPr lang="en-GB"/>
        </a:p>
      </dgm:t>
    </dgm:pt>
    <dgm:pt modelId="{E6FF1D4C-588A-4387-8262-8AFB24C12C7B}" type="sibTrans" cxnId="{FAF5C97F-38F1-449B-A6A9-285CC1C32010}">
      <dgm:prSet/>
      <dgm:spPr/>
      <dgm:t>
        <a:bodyPr/>
        <a:lstStyle/>
        <a:p>
          <a:endParaRPr lang="en-GB"/>
        </a:p>
      </dgm:t>
    </dgm:pt>
    <dgm:pt modelId="{B194D030-7686-4FD4-8D53-54A8B0367AD4}">
      <dgm:prSet custT="1"/>
      <dgm:spPr/>
      <dgm:t>
        <a:bodyPr/>
        <a:lstStyle/>
        <a:p>
          <a:r>
            <a:rPr lang="en-GB" sz="1400" b="0" i="0" dirty="0">
              <a:latin typeface="Times" panose="02020603050405020304" pitchFamily="18" charset="0"/>
              <a:cs typeface="Times" panose="02020603050405020304" pitchFamily="18" charset="0"/>
            </a:rPr>
            <a:t>They can focus on balancing the etiquette of both cultures. British informality might be seen as a lack of seriousness; German precision as overly rigid. Indirectness and authority attitudes may cause miscommunications (Brierley et al., 2012)</a:t>
          </a:r>
        </a:p>
        <a:p>
          <a:endParaRPr lang="en-GB" sz="1400" b="0" i="0" dirty="0">
            <a:latin typeface="Times" panose="02020603050405020304" pitchFamily="18" charset="0"/>
            <a:cs typeface="Times" panose="02020603050405020304" pitchFamily="18" charset="0"/>
          </a:endParaRPr>
        </a:p>
        <a:p>
          <a:endParaRPr lang="en-GB" sz="1400" dirty="0">
            <a:latin typeface="Times" panose="02020603050405020304" pitchFamily="18" charset="0"/>
            <a:cs typeface="Times" panose="02020603050405020304" pitchFamily="18" charset="0"/>
          </a:endParaRPr>
        </a:p>
      </dgm:t>
    </dgm:pt>
    <dgm:pt modelId="{EBB194D7-C7D1-4039-BA67-B97BFDBCAEBC}" type="parTrans" cxnId="{2BBCBC8F-1343-4A2A-9FB9-F5BCCB625DC6}">
      <dgm:prSet/>
      <dgm:spPr/>
      <dgm:t>
        <a:bodyPr/>
        <a:lstStyle/>
        <a:p>
          <a:endParaRPr lang="en-GB"/>
        </a:p>
      </dgm:t>
    </dgm:pt>
    <dgm:pt modelId="{8BA1ADC8-E0CD-458E-8CDB-134629E9B334}" type="sibTrans" cxnId="{2BBCBC8F-1343-4A2A-9FB9-F5BCCB625DC6}">
      <dgm:prSet/>
      <dgm:spPr/>
      <dgm:t>
        <a:bodyPr/>
        <a:lstStyle/>
        <a:p>
          <a:endParaRPr lang="en-GB"/>
        </a:p>
      </dgm:t>
    </dgm:pt>
    <dgm:pt modelId="{D92C3E3C-6225-4C04-AF85-D06DBC7C8ECB}">
      <dgm:prSet custT="1"/>
      <dgm:spPr/>
      <dgm:t>
        <a:bodyPr/>
        <a:lstStyle/>
        <a:p>
          <a:r>
            <a:rPr lang="en-GB" sz="1400" b="0" i="0" dirty="0">
              <a:latin typeface="Times" panose="02020603050405020304" pitchFamily="18" charset="0"/>
              <a:cs typeface="Times" panose="02020603050405020304" pitchFamily="18" charset="0"/>
            </a:rPr>
            <a:t>A common form of communication is needed. Language barriers complicate communication, requiring cultural sensitivity training and language support (Becker, 2024).</a:t>
          </a:r>
        </a:p>
        <a:p>
          <a:r>
            <a:rPr lang="en-GB" sz="1400" b="0" i="0" dirty="0">
              <a:latin typeface="Times" panose="02020603050405020304" pitchFamily="18" charset="0"/>
              <a:cs typeface="Times" panose="02020603050405020304" pitchFamily="18" charset="0"/>
            </a:rPr>
            <a:t>Differences can lead to misunderstandings: Germans may see British flexibility as disorganisation; Britons may view German rigidity as overly strict (</a:t>
          </a:r>
          <a:r>
            <a:rPr lang="en-GB" sz="1400" b="0" i="0" dirty="0" err="1">
              <a:latin typeface="Times" panose="02020603050405020304" pitchFamily="18" charset="0"/>
              <a:cs typeface="Times" panose="02020603050405020304" pitchFamily="18" charset="0"/>
            </a:rPr>
            <a:t>Meirovich</a:t>
          </a:r>
          <a:r>
            <a:rPr lang="en-GB" sz="1400" b="0" i="0" dirty="0">
              <a:latin typeface="Times" panose="02020603050405020304" pitchFamily="18" charset="0"/>
              <a:cs typeface="Times" panose="02020603050405020304" pitchFamily="18" charset="0"/>
            </a:rPr>
            <a:t>, 2012).</a:t>
          </a:r>
        </a:p>
        <a:p>
          <a:endParaRPr lang="en-GB" sz="1400" b="0" i="0" dirty="0">
            <a:latin typeface="Times" panose="02020603050405020304" pitchFamily="18" charset="0"/>
            <a:cs typeface="Times" panose="02020603050405020304" pitchFamily="18" charset="0"/>
          </a:endParaRPr>
        </a:p>
        <a:p>
          <a:endParaRPr lang="en-GB" sz="1400" dirty="0">
            <a:latin typeface="Times" panose="02020603050405020304" pitchFamily="18" charset="0"/>
            <a:cs typeface="Times" panose="02020603050405020304" pitchFamily="18" charset="0"/>
          </a:endParaRPr>
        </a:p>
      </dgm:t>
    </dgm:pt>
    <dgm:pt modelId="{5D1FEC1E-615C-45D8-8D00-2310D188147D}" type="parTrans" cxnId="{059661E8-8290-407B-AF75-4A4DD2DC4E0D}">
      <dgm:prSet/>
      <dgm:spPr/>
      <dgm:t>
        <a:bodyPr/>
        <a:lstStyle/>
        <a:p>
          <a:endParaRPr lang="en-GB"/>
        </a:p>
      </dgm:t>
    </dgm:pt>
    <dgm:pt modelId="{D3F293EB-8DBE-449F-8273-A46CC1C57CBA}" type="sibTrans" cxnId="{059661E8-8290-407B-AF75-4A4DD2DC4E0D}">
      <dgm:prSet/>
      <dgm:spPr/>
      <dgm:t>
        <a:bodyPr/>
        <a:lstStyle/>
        <a:p>
          <a:endParaRPr lang="en-GB"/>
        </a:p>
      </dgm:t>
    </dgm:pt>
    <dgm:pt modelId="{84B522C4-8E68-BE4C-B81C-1759B9B34790}" type="pres">
      <dgm:prSet presAssocID="{402F6CC7-1047-498B-B368-5D842E4096AE}" presName="vert0" presStyleCnt="0">
        <dgm:presLayoutVars>
          <dgm:dir/>
          <dgm:animOne val="branch"/>
          <dgm:animLvl val="lvl"/>
        </dgm:presLayoutVars>
      </dgm:prSet>
      <dgm:spPr/>
    </dgm:pt>
    <dgm:pt modelId="{1CC9AA28-B9E7-7944-9C4A-A85649026AAF}" type="pres">
      <dgm:prSet presAssocID="{881E10E0-A35C-45D2-A15B-A7767D321A7C}" presName="thickLine" presStyleLbl="alignNode1" presStyleIdx="0" presStyleCnt="4"/>
      <dgm:spPr/>
    </dgm:pt>
    <dgm:pt modelId="{18D2BE0C-0BA7-2E46-97BD-E21E261BF1D2}" type="pres">
      <dgm:prSet presAssocID="{881E10E0-A35C-45D2-A15B-A7767D321A7C}" presName="horz1" presStyleCnt="0"/>
      <dgm:spPr/>
    </dgm:pt>
    <dgm:pt modelId="{AF03ACB0-97C2-F94E-808E-4754546B6345}" type="pres">
      <dgm:prSet presAssocID="{881E10E0-A35C-45D2-A15B-A7767D321A7C}" presName="tx1" presStyleLbl="revTx" presStyleIdx="0" presStyleCnt="4" custScaleY="96838"/>
      <dgm:spPr/>
    </dgm:pt>
    <dgm:pt modelId="{B917F187-53BA-8E4E-8450-1F03244B97CF}" type="pres">
      <dgm:prSet presAssocID="{881E10E0-A35C-45D2-A15B-A7767D321A7C}" presName="vert1" presStyleCnt="0"/>
      <dgm:spPr/>
    </dgm:pt>
    <dgm:pt modelId="{ED9A2B44-04AF-8144-B2D4-FF29191A0AC0}" type="pres">
      <dgm:prSet presAssocID="{EC7CF3E9-3D31-4537-BDBB-BFC875D25378}" presName="thickLine" presStyleLbl="alignNode1" presStyleIdx="1" presStyleCnt="4"/>
      <dgm:spPr/>
    </dgm:pt>
    <dgm:pt modelId="{FE3C95D4-60BC-CC43-88FA-CE5C3D4F5461}" type="pres">
      <dgm:prSet presAssocID="{EC7CF3E9-3D31-4537-BDBB-BFC875D25378}" presName="horz1" presStyleCnt="0"/>
      <dgm:spPr/>
    </dgm:pt>
    <dgm:pt modelId="{7081E8F0-D2F7-8941-ACAA-4896EDD78866}" type="pres">
      <dgm:prSet presAssocID="{EC7CF3E9-3D31-4537-BDBB-BFC875D25378}" presName="tx1" presStyleLbl="revTx" presStyleIdx="1" presStyleCnt="4"/>
      <dgm:spPr/>
    </dgm:pt>
    <dgm:pt modelId="{5D3FB82D-D61F-AC48-9748-BA41AA8D484D}" type="pres">
      <dgm:prSet presAssocID="{EC7CF3E9-3D31-4537-BDBB-BFC875D25378}" presName="vert1" presStyleCnt="0"/>
      <dgm:spPr/>
    </dgm:pt>
    <dgm:pt modelId="{3976D1FE-7778-5D4B-93F9-CD5550F9A44B}" type="pres">
      <dgm:prSet presAssocID="{B194D030-7686-4FD4-8D53-54A8B0367AD4}" presName="thickLine" presStyleLbl="alignNode1" presStyleIdx="2" presStyleCnt="4" custLinFactNeighborY="-12682"/>
      <dgm:spPr/>
    </dgm:pt>
    <dgm:pt modelId="{F48402E2-33D6-874A-889F-6F530D0F19CC}" type="pres">
      <dgm:prSet presAssocID="{B194D030-7686-4FD4-8D53-54A8B0367AD4}" presName="horz1" presStyleCnt="0"/>
      <dgm:spPr/>
    </dgm:pt>
    <dgm:pt modelId="{87E16FB7-5700-4C47-BD6E-0C0BFBE8CA01}" type="pres">
      <dgm:prSet presAssocID="{B194D030-7686-4FD4-8D53-54A8B0367AD4}" presName="tx1" presStyleLbl="revTx" presStyleIdx="2" presStyleCnt="4" custLinFactNeighborX="0" custLinFactNeighborY="-12682"/>
      <dgm:spPr/>
    </dgm:pt>
    <dgm:pt modelId="{46CA84EA-F97C-B04D-9A61-33CAF1048AA8}" type="pres">
      <dgm:prSet presAssocID="{B194D030-7686-4FD4-8D53-54A8B0367AD4}" presName="vert1" presStyleCnt="0"/>
      <dgm:spPr/>
    </dgm:pt>
    <dgm:pt modelId="{942D2D22-5148-7F4F-98E2-D0E532AB2D97}" type="pres">
      <dgm:prSet presAssocID="{D92C3E3C-6225-4C04-AF85-D06DBC7C8ECB}" presName="thickLine" presStyleLbl="alignNode1" presStyleIdx="3" presStyleCnt="4" custLinFactNeighborX="0" custLinFactNeighborY="7133"/>
      <dgm:spPr/>
    </dgm:pt>
    <dgm:pt modelId="{1AF03350-C126-BE40-8BE4-10B7316CF650}" type="pres">
      <dgm:prSet presAssocID="{D92C3E3C-6225-4C04-AF85-D06DBC7C8ECB}" presName="horz1" presStyleCnt="0"/>
      <dgm:spPr/>
    </dgm:pt>
    <dgm:pt modelId="{612F2124-516F-A748-BAFF-2DB1DB0373F8}" type="pres">
      <dgm:prSet presAssocID="{D92C3E3C-6225-4C04-AF85-D06DBC7C8ECB}" presName="tx1" presStyleLbl="revTx" presStyleIdx="3" presStyleCnt="4" custLinFactNeighborY="9511"/>
      <dgm:spPr/>
    </dgm:pt>
    <dgm:pt modelId="{B235AD3E-325D-BB41-8A02-28966EABA84C}" type="pres">
      <dgm:prSet presAssocID="{D92C3E3C-6225-4C04-AF85-D06DBC7C8ECB}" presName="vert1" presStyleCnt="0"/>
      <dgm:spPr/>
    </dgm:pt>
  </dgm:ptLst>
  <dgm:cxnLst>
    <dgm:cxn modelId="{ED713013-B433-BC47-9527-F05987C5BF9B}" type="presOf" srcId="{EC7CF3E9-3D31-4537-BDBB-BFC875D25378}" destId="{7081E8F0-D2F7-8941-ACAA-4896EDD78866}" srcOrd="0" destOrd="0" presId="urn:microsoft.com/office/officeart/2008/layout/LinedList"/>
    <dgm:cxn modelId="{C7EEF62A-FA26-6045-AE12-1D64C256A546}" type="presOf" srcId="{881E10E0-A35C-45D2-A15B-A7767D321A7C}" destId="{AF03ACB0-97C2-F94E-808E-4754546B6345}" srcOrd="0" destOrd="0" presId="urn:microsoft.com/office/officeart/2008/layout/LinedList"/>
    <dgm:cxn modelId="{FAF5C97F-38F1-449B-A6A9-285CC1C32010}" srcId="{402F6CC7-1047-498B-B368-5D842E4096AE}" destId="{EC7CF3E9-3D31-4537-BDBB-BFC875D25378}" srcOrd="1" destOrd="0" parTransId="{894F0049-4FCB-49A7-B12F-767CC236AB36}" sibTransId="{E6FF1D4C-588A-4387-8262-8AFB24C12C7B}"/>
    <dgm:cxn modelId="{2BBCBC8F-1343-4A2A-9FB9-F5BCCB625DC6}" srcId="{402F6CC7-1047-498B-B368-5D842E4096AE}" destId="{B194D030-7686-4FD4-8D53-54A8B0367AD4}" srcOrd="2" destOrd="0" parTransId="{EBB194D7-C7D1-4039-BA67-B97BFDBCAEBC}" sibTransId="{8BA1ADC8-E0CD-458E-8CDB-134629E9B334}"/>
    <dgm:cxn modelId="{D782729A-FA4E-41F8-A9A1-DEBC37424284}" srcId="{402F6CC7-1047-498B-B368-5D842E4096AE}" destId="{881E10E0-A35C-45D2-A15B-A7767D321A7C}" srcOrd="0" destOrd="0" parTransId="{7848BB28-01EA-4B88-9B05-C835DF5CFDAB}" sibTransId="{626B5680-EFE9-409A-BB79-3121458E04BF}"/>
    <dgm:cxn modelId="{51DFABB9-B6F9-6546-A692-3D977C4FF267}" type="presOf" srcId="{D92C3E3C-6225-4C04-AF85-D06DBC7C8ECB}" destId="{612F2124-516F-A748-BAFF-2DB1DB0373F8}" srcOrd="0" destOrd="0" presId="urn:microsoft.com/office/officeart/2008/layout/LinedList"/>
    <dgm:cxn modelId="{0AB5EDBF-3317-1345-91D7-9311917CBD59}" type="presOf" srcId="{402F6CC7-1047-498B-B368-5D842E4096AE}" destId="{84B522C4-8E68-BE4C-B81C-1759B9B34790}" srcOrd="0" destOrd="0" presId="urn:microsoft.com/office/officeart/2008/layout/LinedList"/>
    <dgm:cxn modelId="{059661E8-8290-407B-AF75-4A4DD2DC4E0D}" srcId="{402F6CC7-1047-498B-B368-5D842E4096AE}" destId="{D92C3E3C-6225-4C04-AF85-D06DBC7C8ECB}" srcOrd="3" destOrd="0" parTransId="{5D1FEC1E-615C-45D8-8D00-2310D188147D}" sibTransId="{D3F293EB-8DBE-449F-8273-A46CC1C57CBA}"/>
    <dgm:cxn modelId="{621062EB-70C9-DD47-9B2A-C32BF8ED59AD}" type="presOf" srcId="{B194D030-7686-4FD4-8D53-54A8B0367AD4}" destId="{87E16FB7-5700-4C47-BD6E-0C0BFBE8CA01}" srcOrd="0" destOrd="0" presId="urn:microsoft.com/office/officeart/2008/layout/LinedList"/>
    <dgm:cxn modelId="{48C29393-B392-784B-9D17-956CE87E686F}" type="presParOf" srcId="{84B522C4-8E68-BE4C-B81C-1759B9B34790}" destId="{1CC9AA28-B9E7-7944-9C4A-A85649026AAF}" srcOrd="0" destOrd="0" presId="urn:microsoft.com/office/officeart/2008/layout/LinedList"/>
    <dgm:cxn modelId="{3BFC098D-BC9B-5040-A13F-2B0B774E2E03}" type="presParOf" srcId="{84B522C4-8E68-BE4C-B81C-1759B9B34790}" destId="{18D2BE0C-0BA7-2E46-97BD-E21E261BF1D2}" srcOrd="1" destOrd="0" presId="urn:microsoft.com/office/officeart/2008/layout/LinedList"/>
    <dgm:cxn modelId="{103B9269-91DC-024D-BBBA-6983932917BD}" type="presParOf" srcId="{18D2BE0C-0BA7-2E46-97BD-E21E261BF1D2}" destId="{AF03ACB0-97C2-F94E-808E-4754546B6345}" srcOrd="0" destOrd="0" presId="urn:microsoft.com/office/officeart/2008/layout/LinedList"/>
    <dgm:cxn modelId="{EF36E347-2CD6-BA4A-9A42-43A731411490}" type="presParOf" srcId="{18D2BE0C-0BA7-2E46-97BD-E21E261BF1D2}" destId="{B917F187-53BA-8E4E-8450-1F03244B97CF}" srcOrd="1" destOrd="0" presId="urn:microsoft.com/office/officeart/2008/layout/LinedList"/>
    <dgm:cxn modelId="{C45F1A37-4BBD-AA4E-A011-B54CE16F220C}" type="presParOf" srcId="{84B522C4-8E68-BE4C-B81C-1759B9B34790}" destId="{ED9A2B44-04AF-8144-B2D4-FF29191A0AC0}" srcOrd="2" destOrd="0" presId="urn:microsoft.com/office/officeart/2008/layout/LinedList"/>
    <dgm:cxn modelId="{16E4AF61-8DCC-6C41-9ACD-C9E82C582B27}" type="presParOf" srcId="{84B522C4-8E68-BE4C-B81C-1759B9B34790}" destId="{FE3C95D4-60BC-CC43-88FA-CE5C3D4F5461}" srcOrd="3" destOrd="0" presId="urn:microsoft.com/office/officeart/2008/layout/LinedList"/>
    <dgm:cxn modelId="{FEFAC8BA-D143-254E-AF99-FE1D07923701}" type="presParOf" srcId="{FE3C95D4-60BC-CC43-88FA-CE5C3D4F5461}" destId="{7081E8F0-D2F7-8941-ACAA-4896EDD78866}" srcOrd="0" destOrd="0" presId="urn:microsoft.com/office/officeart/2008/layout/LinedList"/>
    <dgm:cxn modelId="{AF4F03B5-89E2-5B4E-9795-B5D93C99405C}" type="presParOf" srcId="{FE3C95D4-60BC-CC43-88FA-CE5C3D4F5461}" destId="{5D3FB82D-D61F-AC48-9748-BA41AA8D484D}" srcOrd="1" destOrd="0" presId="urn:microsoft.com/office/officeart/2008/layout/LinedList"/>
    <dgm:cxn modelId="{7A3B026E-1C14-DA45-828D-9191E7124FAB}" type="presParOf" srcId="{84B522C4-8E68-BE4C-B81C-1759B9B34790}" destId="{3976D1FE-7778-5D4B-93F9-CD5550F9A44B}" srcOrd="4" destOrd="0" presId="urn:microsoft.com/office/officeart/2008/layout/LinedList"/>
    <dgm:cxn modelId="{1A892A3C-935F-744E-9DD3-9EB3098A6DEF}" type="presParOf" srcId="{84B522C4-8E68-BE4C-B81C-1759B9B34790}" destId="{F48402E2-33D6-874A-889F-6F530D0F19CC}" srcOrd="5" destOrd="0" presId="urn:microsoft.com/office/officeart/2008/layout/LinedList"/>
    <dgm:cxn modelId="{BF488564-0E47-3441-8F53-8E99F5D5A4F5}" type="presParOf" srcId="{F48402E2-33D6-874A-889F-6F530D0F19CC}" destId="{87E16FB7-5700-4C47-BD6E-0C0BFBE8CA01}" srcOrd="0" destOrd="0" presId="urn:microsoft.com/office/officeart/2008/layout/LinedList"/>
    <dgm:cxn modelId="{82D28C9A-752F-3043-829D-982A48C4DF2C}" type="presParOf" srcId="{F48402E2-33D6-874A-889F-6F530D0F19CC}" destId="{46CA84EA-F97C-B04D-9A61-33CAF1048AA8}" srcOrd="1" destOrd="0" presId="urn:microsoft.com/office/officeart/2008/layout/LinedList"/>
    <dgm:cxn modelId="{BE842643-905B-774F-8DB6-F06EC7BF8240}" type="presParOf" srcId="{84B522C4-8E68-BE4C-B81C-1759B9B34790}" destId="{942D2D22-5148-7F4F-98E2-D0E532AB2D97}" srcOrd="6" destOrd="0" presId="urn:microsoft.com/office/officeart/2008/layout/LinedList"/>
    <dgm:cxn modelId="{AABBC890-91E3-F14C-8335-4C621F179C0A}" type="presParOf" srcId="{84B522C4-8E68-BE4C-B81C-1759B9B34790}" destId="{1AF03350-C126-BE40-8BE4-10B7316CF650}" srcOrd="7" destOrd="0" presId="urn:microsoft.com/office/officeart/2008/layout/LinedList"/>
    <dgm:cxn modelId="{89C6C409-7D22-2D41-A680-243588B8C950}" type="presParOf" srcId="{1AF03350-C126-BE40-8BE4-10B7316CF650}" destId="{612F2124-516F-A748-BAFF-2DB1DB0373F8}" srcOrd="0" destOrd="0" presId="urn:microsoft.com/office/officeart/2008/layout/LinedList"/>
    <dgm:cxn modelId="{3F1E4921-B666-F04D-9097-C02176878D1A}" type="presParOf" srcId="{1AF03350-C126-BE40-8BE4-10B7316CF650}" destId="{B235AD3E-325D-BB41-8A02-28966EABA84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BAAA66-EAB3-4291-B99A-3DAD390BEC87}" type="doc">
      <dgm:prSet loTypeId="urn:microsoft.com/office/officeart/2016/7/layout/VerticalHollowActionList" loCatId="List" qsTypeId="urn:microsoft.com/office/officeart/2005/8/quickstyle/simple1" qsCatId="simple" csTypeId="urn:microsoft.com/office/officeart/2005/8/colors/accent1_2" csCatId="accent1" phldr="1"/>
      <dgm:spPr/>
      <dgm:t>
        <a:bodyPr/>
        <a:lstStyle/>
        <a:p>
          <a:endParaRPr lang="en-US"/>
        </a:p>
      </dgm:t>
    </dgm:pt>
    <dgm:pt modelId="{6B856DEE-AF18-4FD7-9484-7ACBE8E616FC}">
      <dgm:prSet/>
      <dgm:spPr/>
      <dgm:t>
        <a:bodyPr/>
        <a:lstStyle/>
        <a:p>
          <a:r>
            <a:rPr lang="en-US" dirty="0">
              <a:latin typeface="Times" panose="02020603050405020304" pitchFamily="18" charset="0"/>
              <a:cs typeface="Times" panose="02020603050405020304" pitchFamily="18" charset="0"/>
            </a:rPr>
            <a:t>Implement</a:t>
          </a:r>
        </a:p>
      </dgm:t>
    </dgm:pt>
    <dgm:pt modelId="{57C97886-0E3C-4B95-A639-06F6766212B4}" type="parTrans" cxnId="{B922E0EB-45FA-4AFC-B083-1E3FC5156810}">
      <dgm:prSet/>
      <dgm:spPr/>
      <dgm:t>
        <a:bodyPr/>
        <a:lstStyle/>
        <a:p>
          <a:endParaRPr lang="en-US"/>
        </a:p>
      </dgm:t>
    </dgm:pt>
    <dgm:pt modelId="{CE43BB55-8816-4293-B7CE-FDEA3D546FB7}" type="sibTrans" cxnId="{B922E0EB-45FA-4AFC-B083-1E3FC5156810}">
      <dgm:prSet/>
      <dgm:spPr/>
      <dgm:t>
        <a:bodyPr/>
        <a:lstStyle/>
        <a:p>
          <a:endParaRPr lang="en-US"/>
        </a:p>
      </dgm:t>
    </dgm:pt>
    <dgm:pt modelId="{4AFE8A5B-1940-4719-87BC-7207291F48D5}">
      <dgm:prSet custT="1"/>
      <dgm:spPr>
        <a:solidFill>
          <a:schemeClr val="accent1"/>
        </a:solidFill>
      </dgm:spPr>
      <dgm:t>
        <a:bodyPr/>
        <a:lstStyle/>
        <a:p>
          <a:r>
            <a:rPr lang="en-US" sz="1400" kern="1200" dirty="0">
              <a:latin typeface="Times" panose="02020603050405020304" pitchFamily="18" charset="0"/>
              <a:cs typeface="Times" panose="02020603050405020304" pitchFamily="18" charset="0"/>
            </a:rPr>
            <a:t>Implement cross-cultural training programs to educate British and </a:t>
          </a:r>
          <a:r>
            <a:rPr lang="en-US" sz="1400" kern="1200" dirty="0">
              <a:solidFill>
                <a:prstClr val="white"/>
              </a:solidFill>
              <a:latin typeface="Times" panose="02020603050405020304" pitchFamily="18" charset="0"/>
              <a:ea typeface="+mn-ea"/>
              <a:cs typeface="Times" panose="02020603050405020304" pitchFamily="18" charset="0"/>
            </a:rPr>
            <a:t>German</a:t>
          </a:r>
          <a:r>
            <a:rPr lang="en-US" sz="1400" kern="1200" dirty="0">
              <a:latin typeface="Times" panose="02020603050405020304" pitchFamily="18" charset="0"/>
              <a:cs typeface="Times" panose="02020603050405020304" pitchFamily="18" charset="0"/>
            </a:rPr>
            <a:t> employees on business etiquette and communication styles.</a:t>
          </a:r>
        </a:p>
      </dgm:t>
    </dgm:pt>
    <dgm:pt modelId="{8D250E71-E096-4A54-947B-62C7083AF3B3}" type="parTrans" cxnId="{69BCDC84-AEF0-44E2-B160-AAA006532ADA}">
      <dgm:prSet/>
      <dgm:spPr/>
      <dgm:t>
        <a:bodyPr/>
        <a:lstStyle/>
        <a:p>
          <a:endParaRPr lang="en-US"/>
        </a:p>
      </dgm:t>
    </dgm:pt>
    <dgm:pt modelId="{F97737BB-333E-4834-89B4-769F18B9C627}" type="sibTrans" cxnId="{69BCDC84-AEF0-44E2-B160-AAA006532ADA}">
      <dgm:prSet/>
      <dgm:spPr/>
      <dgm:t>
        <a:bodyPr/>
        <a:lstStyle/>
        <a:p>
          <a:endParaRPr lang="en-US"/>
        </a:p>
      </dgm:t>
    </dgm:pt>
    <dgm:pt modelId="{5642641A-ABC1-4AE1-A581-FEC04D205FD8}">
      <dgm:prSet/>
      <dgm:spPr/>
      <dgm:t>
        <a:bodyPr/>
        <a:lstStyle/>
        <a:p>
          <a:r>
            <a:rPr lang="en-US" dirty="0">
              <a:latin typeface="Times" panose="02020603050405020304" pitchFamily="18" charset="0"/>
              <a:cs typeface="Times" panose="02020603050405020304" pitchFamily="18" charset="0"/>
            </a:rPr>
            <a:t>Encourage</a:t>
          </a:r>
        </a:p>
      </dgm:t>
    </dgm:pt>
    <dgm:pt modelId="{6311A20D-FDE7-4ABB-95C9-FC2990F5F4FA}" type="parTrans" cxnId="{7DF49F56-0E88-4F2E-B230-3CE3D8384BD1}">
      <dgm:prSet/>
      <dgm:spPr/>
      <dgm:t>
        <a:bodyPr/>
        <a:lstStyle/>
        <a:p>
          <a:endParaRPr lang="en-US"/>
        </a:p>
      </dgm:t>
    </dgm:pt>
    <dgm:pt modelId="{F38BD3E5-88BC-472B-9204-E1D1CF41C97C}" type="sibTrans" cxnId="{7DF49F56-0E88-4F2E-B230-3CE3D8384BD1}">
      <dgm:prSet/>
      <dgm:spPr/>
      <dgm:t>
        <a:bodyPr/>
        <a:lstStyle/>
        <a:p>
          <a:endParaRPr lang="en-US"/>
        </a:p>
      </dgm:t>
    </dgm:pt>
    <dgm:pt modelId="{921BE2C8-EF4B-404B-9E0C-C719CD509DF9}">
      <dgm:prSet custT="1"/>
      <dgm:spPr>
        <a:solidFill>
          <a:schemeClr val="accent1"/>
        </a:solidFill>
      </dgm:spPr>
      <dgm:t>
        <a:bodyPr/>
        <a:lstStyle/>
        <a:p>
          <a:r>
            <a:rPr lang="en-US" sz="1400" dirty="0">
              <a:latin typeface="Times" panose="02020603050405020304" pitchFamily="18" charset="0"/>
              <a:cs typeface="Times" panose="02020603050405020304" pitchFamily="18" charset="0"/>
            </a:rPr>
            <a:t>Encourage flexible management approaches that blend British inclusivity with German structure.</a:t>
          </a:r>
        </a:p>
      </dgm:t>
    </dgm:pt>
    <dgm:pt modelId="{3A2CBAD8-914E-4351-91EF-3C86E3A41EFE}" type="parTrans" cxnId="{E96E64AF-CC0D-409C-9099-7C6015F9875B}">
      <dgm:prSet/>
      <dgm:spPr/>
      <dgm:t>
        <a:bodyPr/>
        <a:lstStyle/>
        <a:p>
          <a:endParaRPr lang="en-US"/>
        </a:p>
      </dgm:t>
    </dgm:pt>
    <dgm:pt modelId="{68EF095C-4EEE-48F6-B5A6-BBB55F1BF47E}" type="sibTrans" cxnId="{E96E64AF-CC0D-409C-9099-7C6015F9875B}">
      <dgm:prSet/>
      <dgm:spPr/>
      <dgm:t>
        <a:bodyPr/>
        <a:lstStyle/>
        <a:p>
          <a:endParaRPr lang="en-US"/>
        </a:p>
      </dgm:t>
    </dgm:pt>
    <dgm:pt modelId="{47A6BEAA-6319-4EA6-9D87-A5C7C5912305}">
      <dgm:prSet/>
      <dgm:spPr/>
      <dgm:t>
        <a:bodyPr/>
        <a:lstStyle/>
        <a:p>
          <a:r>
            <a:rPr lang="en-US" dirty="0">
              <a:latin typeface="Times" panose="02020603050405020304" pitchFamily="18" charset="0"/>
              <a:cs typeface="Times" panose="02020603050405020304" pitchFamily="18" charset="0"/>
            </a:rPr>
            <a:t>Promote</a:t>
          </a:r>
        </a:p>
      </dgm:t>
    </dgm:pt>
    <dgm:pt modelId="{038B976F-17F7-4D1F-9890-A1B8570EE63E}" type="parTrans" cxnId="{C00ED315-C9DC-4F17-952A-1E0199D410D7}">
      <dgm:prSet/>
      <dgm:spPr/>
      <dgm:t>
        <a:bodyPr/>
        <a:lstStyle/>
        <a:p>
          <a:endParaRPr lang="en-US"/>
        </a:p>
      </dgm:t>
    </dgm:pt>
    <dgm:pt modelId="{95CE14FF-E524-4BA8-ADE1-AA9C3EDC716C}" type="sibTrans" cxnId="{C00ED315-C9DC-4F17-952A-1E0199D410D7}">
      <dgm:prSet/>
      <dgm:spPr/>
      <dgm:t>
        <a:bodyPr/>
        <a:lstStyle/>
        <a:p>
          <a:endParaRPr lang="en-US"/>
        </a:p>
      </dgm:t>
    </dgm:pt>
    <dgm:pt modelId="{FB2E0F33-AC3B-4A01-9DB0-F9409C51A4E2}">
      <dgm:prSet custT="1"/>
      <dgm:spPr>
        <a:solidFill>
          <a:schemeClr val="accent1"/>
        </a:solidFill>
      </dgm:spPr>
      <dgm:t>
        <a:bodyPr/>
        <a:lstStyle/>
        <a:p>
          <a:r>
            <a:rPr lang="en-US" sz="1400" dirty="0">
              <a:latin typeface="Times" panose="02020603050405020304" pitchFamily="18" charset="0"/>
              <a:cs typeface="Times" panose="02020603050405020304" pitchFamily="18" charset="0"/>
            </a:rPr>
            <a:t>Promote language training to enhance proficiency and reduce misunderstandings.</a:t>
          </a:r>
        </a:p>
      </dgm:t>
    </dgm:pt>
    <dgm:pt modelId="{6661F05B-CC35-43F2-A020-47DA03C137C3}" type="parTrans" cxnId="{1414555C-81A0-4F23-B86C-1D688DFCEBFD}">
      <dgm:prSet/>
      <dgm:spPr/>
      <dgm:t>
        <a:bodyPr/>
        <a:lstStyle/>
        <a:p>
          <a:endParaRPr lang="en-US"/>
        </a:p>
      </dgm:t>
    </dgm:pt>
    <dgm:pt modelId="{16FD051B-1230-47E3-A1AE-34684C9E10A1}" type="sibTrans" cxnId="{1414555C-81A0-4F23-B86C-1D688DFCEBFD}">
      <dgm:prSet/>
      <dgm:spPr/>
      <dgm:t>
        <a:bodyPr/>
        <a:lstStyle/>
        <a:p>
          <a:endParaRPr lang="en-US"/>
        </a:p>
      </dgm:t>
    </dgm:pt>
    <dgm:pt modelId="{41C60CF3-CC45-4475-9E87-C2AC07FAC493}">
      <dgm:prSet/>
      <dgm:spPr/>
      <dgm:t>
        <a:bodyPr/>
        <a:lstStyle/>
        <a:p>
          <a:r>
            <a:rPr lang="en-US" dirty="0">
              <a:latin typeface="Times" panose="02020603050405020304" pitchFamily="18" charset="0"/>
              <a:cs typeface="Times" panose="02020603050405020304" pitchFamily="18" charset="0"/>
            </a:rPr>
            <a:t>Establish</a:t>
          </a:r>
        </a:p>
      </dgm:t>
    </dgm:pt>
    <dgm:pt modelId="{728249E5-3A2E-4ABA-89D6-501D023EF7D2}" type="parTrans" cxnId="{E75816A9-1099-4E4A-8D29-30058A7C6E23}">
      <dgm:prSet/>
      <dgm:spPr/>
      <dgm:t>
        <a:bodyPr/>
        <a:lstStyle/>
        <a:p>
          <a:endParaRPr lang="en-US"/>
        </a:p>
      </dgm:t>
    </dgm:pt>
    <dgm:pt modelId="{007F609F-1644-4683-8CE8-3FA2808B912F}" type="sibTrans" cxnId="{E75816A9-1099-4E4A-8D29-30058A7C6E23}">
      <dgm:prSet/>
      <dgm:spPr/>
      <dgm:t>
        <a:bodyPr/>
        <a:lstStyle/>
        <a:p>
          <a:endParaRPr lang="en-US"/>
        </a:p>
      </dgm:t>
    </dgm:pt>
    <dgm:pt modelId="{07BF15A8-181E-4FA1-8E20-5092F954748D}">
      <dgm:prSet custT="1"/>
      <dgm:spPr>
        <a:solidFill>
          <a:schemeClr val="accent1"/>
        </a:solidFill>
      </dgm:spPr>
      <dgm:t>
        <a:bodyPr/>
        <a:lstStyle/>
        <a:p>
          <a:r>
            <a:rPr lang="en-US" sz="1400" dirty="0">
              <a:latin typeface="Times" panose="02020603050405020304" pitchFamily="18" charset="0"/>
              <a:cs typeface="Times" panose="02020603050405020304" pitchFamily="18" charset="0"/>
            </a:rPr>
            <a:t>Establish clear communication protocols respecting both formal and informal styles.</a:t>
          </a:r>
        </a:p>
      </dgm:t>
    </dgm:pt>
    <dgm:pt modelId="{3B1A60E4-C5A8-4A5A-9FE0-BF5D900153BF}" type="parTrans" cxnId="{135E39AF-CF4F-40D0-86A3-E0848BBF30A1}">
      <dgm:prSet/>
      <dgm:spPr/>
      <dgm:t>
        <a:bodyPr/>
        <a:lstStyle/>
        <a:p>
          <a:endParaRPr lang="en-US"/>
        </a:p>
      </dgm:t>
    </dgm:pt>
    <dgm:pt modelId="{C7FA05EB-883F-4783-9E8C-019ABC44131A}" type="sibTrans" cxnId="{135E39AF-CF4F-40D0-86A3-E0848BBF30A1}">
      <dgm:prSet/>
      <dgm:spPr/>
      <dgm:t>
        <a:bodyPr/>
        <a:lstStyle/>
        <a:p>
          <a:endParaRPr lang="en-US"/>
        </a:p>
      </dgm:t>
    </dgm:pt>
    <dgm:pt modelId="{C74C85EA-6128-46F1-B8E3-803B4EDFE3AC}">
      <dgm:prSet/>
      <dgm:spPr/>
      <dgm:t>
        <a:bodyPr/>
        <a:lstStyle/>
        <a:p>
          <a:r>
            <a:rPr lang="en-US" dirty="0">
              <a:latin typeface="Times" panose="02020603050405020304" pitchFamily="18" charset="0"/>
              <a:cs typeface="Times" panose="02020603050405020304" pitchFamily="18" charset="0"/>
            </a:rPr>
            <a:t>Conduct</a:t>
          </a:r>
        </a:p>
      </dgm:t>
    </dgm:pt>
    <dgm:pt modelId="{D16DEB7F-383D-43D3-A2C6-64B9E844C956}" type="parTrans" cxnId="{409CA852-E568-40C5-A9EC-FEA40AFF1725}">
      <dgm:prSet/>
      <dgm:spPr/>
      <dgm:t>
        <a:bodyPr/>
        <a:lstStyle/>
        <a:p>
          <a:endParaRPr lang="en-US"/>
        </a:p>
      </dgm:t>
    </dgm:pt>
    <dgm:pt modelId="{C29FC3D4-E593-4240-9026-27E484367C50}" type="sibTrans" cxnId="{409CA852-E568-40C5-A9EC-FEA40AFF1725}">
      <dgm:prSet/>
      <dgm:spPr/>
      <dgm:t>
        <a:bodyPr/>
        <a:lstStyle/>
        <a:p>
          <a:endParaRPr lang="en-US"/>
        </a:p>
      </dgm:t>
    </dgm:pt>
    <dgm:pt modelId="{F8D8E138-A45A-435D-A7A8-8EDB3F63CBFC}">
      <dgm:prSet custT="1"/>
      <dgm:spPr>
        <a:solidFill>
          <a:schemeClr val="accent1"/>
        </a:solidFill>
      </dgm:spPr>
      <dgm:t>
        <a:bodyPr/>
        <a:lstStyle/>
        <a:p>
          <a:r>
            <a:rPr lang="en-US" sz="1400" dirty="0">
              <a:latin typeface="Times" panose="02020603050405020304" pitchFamily="18" charset="0"/>
              <a:cs typeface="Times" panose="02020603050405020304" pitchFamily="18" charset="0"/>
            </a:rPr>
            <a:t>Conduct regular feedback sessions to address emerging cultural conflicts for smoother collaboration and integration.</a:t>
          </a:r>
        </a:p>
      </dgm:t>
    </dgm:pt>
    <dgm:pt modelId="{F64F68A0-EAE0-41AD-B7F6-C0161DBAF338}" type="parTrans" cxnId="{A09422FC-C560-4A2F-B7B8-D3567BBC6551}">
      <dgm:prSet/>
      <dgm:spPr/>
      <dgm:t>
        <a:bodyPr/>
        <a:lstStyle/>
        <a:p>
          <a:endParaRPr lang="en-US"/>
        </a:p>
      </dgm:t>
    </dgm:pt>
    <dgm:pt modelId="{65F84806-04BA-47EC-AA31-E4A9458DF942}" type="sibTrans" cxnId="{A09422FC-C560-4A2F-B7B8-D3567BBC6551}">
      <dgm:prSet/>
      <dgm:spPr/>
      <dgm:t>
        <a:bodyPr/>
        <a:lstStyle/>
        <a:p>
          <a:endParaRPr lang="en-US"/>
        </a:p>
      </dgm:t>
    </dgm:pt>
    <dgm:pt modelId="{E43EDE9B-5538-4DC9-97F8-012DDDF6C0FB}" type="pres">
      <dgm:prSet presAssocID="{71BAAA66-EAB3-4291-B99A-3DAD390BEC87}" presName="Name0" presStyleCnt="0">
        <dgm:presLayoutVars>
          <dgm:dir/>
          <dgm:animLvl val="lvl"/>
          <dgm:resizeHandles val="exact"/>
        </dgm:presLayoutVars>
      </dgm:prSet>
      <dgm:spPr/>
    </dgm:pt>
    <dgm:pt modelId="{230040D3-DC4E-4B63-A764-4A33CFC43DA0}" type="pres">
      <dgm:prSet presAssocID="{6B856DEE-AF18-4FD7-9484-7ACBE8E616FC}" presName="linNode" presStyleCnt="0"/>
      <dgm:spPr/>
    </dgm:pt>
    <dgm:pt modelId="{832C0ED7-DC96-411D-BADD-F3B6399825F9}" type="pres">
      <dgm:prSet presAssocID="{6B856DEE-AF18-4FD7-9484-7ACBE8E616FC}" presName="parentText" presStyleLbl="solidFgAcc1" presStyleIdx="0" presStyleCnt="5">
        <dgm:presLayoutVars>
          <dgm:chMax val="1"/>
          <dgm:bulletEnabled/>
        </dgm:presLayoutVars>
      </dgm:prSet>
      <dgm:spPr/>
    </dgm:pt>
    <dgm:pt modelId="{3EDF0E58-952A-4F64-90E2-75879CE3A650}" type="pres">
      <dgm:prSet presAssocID="{6B856DEE-AF18-4FD7-9484-7ACBE8E616FC}" presName="descendantText" presStyleLbl="alignNode1" presStyleIdx="0" presStyleCnt="5">
        <dgm:presLayoutVars>
          <dgm:bulletEnabled/>
        </dgm:presLayoutVars>
      </dgm:prSet>
      <dgm:spPr/>
    </dgm:pt>
    <dgm:pt modelId="{D22A4C3D-C504-4070-A2D1-535A8F7FB34C}" type="pres">
      <dgm:prSet presAssocID="{CE43BB55-8816-4293-B7CE-FDEA3D546FB7}" presName="sp" presStyleCnt="0"/>
      <dgm:spPr/>
    </dgm:pt>
    <dgm:pt modelId="{196E2618-C949-46FD-9611-3B78BF41F724}" type="pres">
      <dgm:prSet presAssocID="{5642641A-ABC1-4AE1-A581-FEC04D205FD8}" presName="linNode" presStyleCnt="0"/>
      <dgm:spPr/>
    </dgm:pt>
    <dgm:pt modelId="{F9DE96C2-B6EB-4EBE-BF44-01AF1466ECC9}" type="pres">
      <dgm:prSet presAssocID="{5642641A-ABC1-4AE1-A581-FEC04D205FD8}" presName="parentText" presStyleLbl="solidFgAcc1" presStyleIdx="1" presStyleCnt="5">
        <dgm:presLayoutVars>
          <dgm:chMax val="1"/>
          <dgm:bulletEnabled/>
        </dgm:presLayoutVars>
      </dgm:prSet>
      <dgm:spPr/>
    </dgm:pt>
    <dgm:pt modelId="{B69FE17D-52C4-472B-80BF-5ABE94F9537D}" type="pres">
      <dgm:prSet presAssocID="{5642641A-ABC1-4AE1-A581-FEC04D205FD8}" presName="descendantText" presStyleLbl="alignNode1" presStyleIdx="1" presStyleCnt="5" custLinFactNeighborX="2847">
        <dgm:presLayoutVars>
          <dgm:bulletEnabled/>
        </dgm:presLayoutVars>
      </dgm:prSet>
      <dgm:spPr/>
    </dgm:pt>
    <dgm:pt modelId="{CB51A18D-13CA-42B4-8211-EC00D4EFEC45}" type="pres">
      <dgm:prSet presAssocID="{F38BD3E5-88BC-472B-9204-E1D1CF41C97C}" presName="sp" presStyleCnt="0"/>
      <dgm:spPr/>
    </dgm:pt>
    <dgm:pt modelId="{1D46ACDB-1078-464B-B9D8-5094D0AE39A5}" type="pres">
      <dgm:prSet presAssocID="{47A6BEAA-6319-4EA6-9D87-A5C7C5912305}" presName="linNode" presStyleCnt="0"/>
      <dgm:spPr/>
    </dgm:pt>
    <dgm:pt modelId="{8B28EE95-5889-4342-A951-9D7EB98A4A9B}" type="pres">
      <dgm:prSet presAssocID="{47A6BEAA-6319-4EA6-9D87-A5C7C5912305}" presName="parentText" presStyleLbl="solidFgAcc1" presStyleIdx="2" presStyleCnt="5">
        <dgm:presLayoutVars>
          <dgm:chMax val="1"/>
          <dgm:bulletEnabled/>
        </dgm:presLayoutVars>
      </dgm:prSet>
      <dgm:spPr/>
    </dgm:pt>
    <dgm:pt modelId="{D77B2248-B91F-4314-8BD5-7C9C6BE8C293}" type="pres">
      <dgm:prSet presAssocID="{47A6BEAA-6319-4EA6-9D87-A5C7C5912305}" presName="descendantText" presStyleLbl="alignNode1" presStyleIdx="2" presStyleCnt="5">
        <dgm:presLayoutVars>
          <dgm:bulletEnabled/>
        </dgm:presLayoutVars>
      </dgm:prSet>
      <dgm:spPr/>
    </dgm:pt>
    <dgm:pt modelId="{144B88F9-83CE-4D6D-9D27-9A97E85CB5C5}" type="pres">
      <dgm:prSet presAssocID="{95CE14FF-E524-4BA8-ADE1-AA9C3EDC716C}" presName="sp" presStyleCnt="0"/>
      <dgm:spPr/>
    </dgm:pt>
    <dgm:pt modelId="{B0D262FC-5BD9-4318-86FE-BC8ADB3DE9D6}" type="pres">
      <dgm:prSet presAssocID="{41C60CF3-CC45-4475-9E87-C2AC07FAC493}" presName="linNode" presStyleCnt="0"/>
      <dgm:spPr/>
    </dgm:pt>
    <dgm:pt modelId="{61C82DDD-10E6-4529-A1E3-2269339F0F2A}" type="pres">
      <dgm:prSet presAssocID="{41C60CF3-CC45-4475-9E87-C2AC07FAC493}" presName="parentText" presStyleLbl="solidFgAcc1" presStyleIdx="3" presStyleCnt="5">
        <dgm:presLayoutVars>
          <dgm:chMax val="1"/>
          <dgm:bulletEnabled/>
        </dgm:presLayoutVars>
      </dgm:prSet>
      <dgm:spPr/>
    </dgm:pt>
    <dgm:pt modelId="{2D44034B-F876-443B-80FB-883865A54BE0}" type="pres">
      <dgm:prSet presAssocID="{41C60CF3-CC45-4475-9E87-C2AC07FAC493}" presName="descendantText" presStyleLbl="alignNode1" presStyleIdx="3" presStyleCnt="5">
        <dgm:presLayoutVars>
          <dgm:bulletEnabled/>
        </dgm:presLayoutVars>
      </dgm:prSet>
      <dgm:spPr/>
    </dgm:pt>
    <dgm:pt modelId="{AD050BBF-3522-4026-A5E5-712736319FA3}" type="pres">
      <dgm:prSet presAssocID="{007F609F-1644-4683-8CE8-3FA2808B912F}" presName="sp" presStyleCnt="0"/>
      <dgm:spPr/>
    </dgm:pt>
    <dgm:pt modelId="{2D915654-E0D1-44AB-93EE-6AD53635031A}" type="pres">
      <dgm:prSet presAssocID="{C74C85EA-6128-46F1-B8E3-803B4EDFE3AC}" presName="linNode" presStyleCnt="0"/>
      <dgm:spPr/>
    </dgm:pt>
    <dgm:pt modelId="{8705EF86-49F8-4AD8-87D1-8B1C9992737D}" type="pres">
      <dgm:prSet presAssocID="{C74C85EA-6128-46F1-B8E3-803B4EDFE3AC}" presName="parentText" presStyleLbl="solidFgAcc1" presStyleIdx="4" presStyleCnt="5">
        <dgm:presLayoutVars>
          <dgm:chMax val="1"/>
          <dgm:bulletEnabled/>
        </dgm:presLayoutVars>
      </dgm:prSet>
      <dgm:spPr/>
    </dgm:pt>
    <dgm:pt modelId="{F4753A38-EA6E-4BD8-A1C4-6CF1BA61A7E3}" type="pres">
      <dgm:prSet presAssocID="{C74C85EA-6128-46F1-B8E3-803B4EDFE3AC}" presName="descendantText" presStyleLbl="alignNode1" presStyleIdx="4" presStyleCnt="5" custLinFactNeighborX="8542" custLinFactNeighborY="2089">
        <dgm:presLayoutVars>
          <dgm:bulletEnabled/>
        </dgm:presLayoutVars>
      </dgm:prSet>
      <dgm:spPr/>
    </dgm:pt>
  </dgm:ptLst>
  <dgm:cxnLst>
    <dgm:cxn modelId="{C00ED315-C9DC-4F17-952A-1E0199D410D7}" srcId="{71BAAA66-EAB3-4291-B99A-3DAD390BEC87}" destId="{47A6BEAA-6319-4EA6-9D87-A5C7C5912305}" srcOrd="2" destOrd="0" parTransId="{038B976F-17F7-4D1F-9890-A1B8570EE63E}" sibTransId="{95CE14FF-E524-4BA8-ADE1-AA9C3EDC716C}"/>
    <dgm:cxn modelId="{75418428-B059-427A-82FB-08ABEB3E9754}" type="presOf" srcId="{07BF15A8-181E-4FA1-8E20-5092F954748D}" destId="{2D44034B-F876-443B-80FB-883865A54BE0}" srcOrd="0" destOrd="0" presId="urn:microsoft.com/office/officeart/2016/7/layout/VerticalHollowActionList"/>
    <dgm:cxn modelId="{1414555C-81A0-4F23-B86C-1D688DFCEBFD}" srcId="{47A6BEAA-6319-4EA6-9D87-A5C7C5912305}" destId="{FB2E0F33-AC3B-4A01-9DB0-F9409C51A4E2}" srcOrd="0" destOrd="0" parTransId="{6661F05B-CC35-43F2-A020-47DA03C137C3}" sibTransId="{16FD051B-1230-47E3-A1AE-34684C9E10A1}"/>
    <dgm:cxn modelId="{60DCEA64-F182-4A9E-9D59-1CE8624EA69D}" type="presOf" srcId="{921BE2C8-EF4B-404B-9E0C-C719CD509DF9}" destId="{B69FE17D-52C4-472B-80BF-5ABE94F9537D}" srcOrd="0" destOrd="0" presId="urn:microsoft.com/office/officeart/2016/7/layout/VerticalHollowActionList"/>
    <dgm:cxn modelId="{9FB44970-1F06-4045-9184-C2894567517B}" type="presOf" srcId="{41C60CF3-CC45-4475-9E87-C2AC07FAC493}" destId="{61C82DDD-10E6-4529-A1E3-2269339F0F2A}" srcOrd="0" destOrd="0" presId="urn:microsoft.com/office/officeart/2016/7/layout/VerticalHollowActionList"/>
    <dgm:cxn modelId="{409CA852-E568-40C5-A9EC-FEA40AFF1725}" srcId="{71BAAA66-EAB3-4291-B99A-3DAD390BEC87}" destId="{C74C85EA-6128-46F1-B8E3-803B4EDFE3AC}" srcOrd="4" destOrd="0" parTransId="{D16DEB7F-383D-43D3-A2C6-64B9E844C956}" sibTransId="{C29FC3D4-E593-4240-9026-27E484367C50}"/>
    <dgm:cxn modelId="{7DF49F56-0E88-4F2E-B230-3CE3D8384BD1}" srcId="{71BAAA66-EAB3-4291-B99A-3DAD390BEC87}" destId="{5642641A-ABC1-4AE1-A581-FEC04D205FD8}" srcOrd="1" destOrd="0" parTransId="{6311A20D-FDE7-4ABB-95C9-FC2990F5F4FA}" sibTransId="{F38BD3E5-88BC-472B-9204-E1D1CF41C97C}"/>
    <dgm:cxn modelId="{69BCDC84-AEF0-44E2-B160-AAA006532ADA}" srcId="{6B856DEE-AF18-4FD7-9484-7ACBE8E616FC}" destId="{4AFE8A5B-1940-4719-87BC-7207291F48D5}" srcOrd="0" destOrd="0" parTransId="{8D250E71-E096-4A54-947B-62C7083AF3B3}" sibTransId="{F97737BB-333E-4834-89B4-769F18B9C627}"/>
    <dgm:cxn modelId="{47CD4195-98AC-494F-BB88-AB74E91F7F94}" type="presOf" srcId="{4AFE8A5B-1940-4719-87BC-7207291F48D5}" destId="{3EDF0E58-952A-4F64-90E2-75879CE3A650}" srcOrd="0" destOrd="0" presId="urn:microsoft.com/office/officeart/2016/7/layout/VerticalHollowActionList"/>
    <dgm:cxn modelId="{55A3EE95-E85B-4B60-957C-B8B43E70A770}" type="presOf" srcId="{47A6BEAA-6319-4EA6-9D87-A5C7C5912305}" destId="{8B28EE95-5889-4342-A951-9D7EB98A4A9B}" srcOrd="0" destOrd="0" presId="urn:microsoft.com/office/officeart/2016/7/layout/VerticalHollowActionList"/>
    <dgm:cxn modelId="{FB6EFCA4-6CD7-4871-9ED6-471AB2AE1D96}" type="presOf" srcId="{5642641A-ABC1-4AE1-A581-FEC04D205FD8}" destId="{F9DE96C2-B6EB-4EBE-BF44-01AF1466ECC9}" srcOrd="0" destOrd="0" presId="urn:microsoft.com/office/officeart/2016/7/layout/VerticalHollowActionList"/>
    <dgm:cxn modelId="{E75816A9-1099-4E4A-8D29-30058A7C6E23}" srcId="{71BAAA66-EAB3-4291-B99A-3DAD390BEC87}" destId="{41C60CF3-CC45-4475-9E87-C2AC07FAC493}" srcOrd="3" destOrd="0" parTransId="{728249E5-3A2E-4ABA-89D6-501D023EF7D2}" sibTransId="{007F609F-1644-4683-8CE8-3FA2808B912F}"/>
    <dgm:cxn modelId="{4B2962AA-E3EC-4500-8CC9-5D6B231F2BB8}" type="presOf" srcId="{C74C85EA-6128-46F1-B8E3-803B4EDFE3AC}" destId="{8705EF86-49F8-4AD8-87D1-8B1C9992737D}" srcOrd="0" destOrd="0" presId="urn:microsoft.com/office/officeart/2016/7/layout/VerticalHollowActionList"/>
    <dgm:cxn modelId="{135E39AF-CF4F-40D0-86A3-E0848BBF30A1}" srcId="{41C60CF3-CC45-4475-9E87-C2AC07FAC493}" destId="{07BF15A8-181E-4FA1-8E20-5092F954748D}" srcOrd="0" destOrd="0" parTransId="{3B1A60E4-C5A8-4A5A-9FE0-BF5D900153BF}" sibTransId="{C7FA05EB-883F-4783-9E8C-019ABC44131A}"/>
    <dgm:cxn modelId="{E96E64AF-CC0D-409C-9099-7C6015F9875B}" srcId="{5642641A-ABC1-4AE1-A581-FEC04D205FD8}" destId="{921BE2C8-EF4B-404B-9E0C-C719CD509DF9}" srcOrd="0" destOrd="0" parTransId="{3A2CBAD8-914E-4351-91EF-3C86E3A41EFE}" sibTransId="{68EF095C-4EEE-48F6-B5A6-BBB55F1BF47E}"/>
    <dgm:cxn modelId="{26C022B5-1A30-4BE5-B016-3323DFA0695B}" type="presOf" srcId="{6B856DEE-AF18-4FD7-9484-7ACBE8E616FC}" destId="{832C0ED7-DC96-411D-BADD-F3B6399825F9}" srcOrd="0" destOrd="0" presId="urn:microsoft.com/office/officeart/2016/7/layout/VerticalHollowActionList"/>
    <dgm:cxn modelId="{57752DBB-E92C-46DC-825D-2AE6DF0533E2}" type="presOf" srcId="{F8D8E138-A45A-435D-A7A8-8EDB3F63CBFC}" destId="{F4753A38-EA6E-4BD8-A1C4-6CF1BA61A7E3}" srcOrd="0" destOrd="0" presId="urn:microsoft.com/office/officeart/2016/7/layout/VerticalHollowActionList"/>
    <dgm:cxn modelId="{34DABFBF-901F-4189-95E7-50A27A29F4DB}" type="presOf" srcId="{71BAAA66-EAB3-4291-B99A-3DAD390BEC87}" destId="{E43EDE9B-5538-4DC9-97F8-012DDDF6C0FB}" srcOrd="0" destOrd="0" presId="urn:microsoft.com/office/officeart/2016/7/layout/VerticalHollowActionList"/>
    <dgm:cxn modelId="{B922E0EB-45FA-4AFC-B083-1E3FC5156810}" srcId="{71BAAA66-EAB3-4291-B99A-3DAD390BEC87}" destId="{6B856DEE-AF18-4FD7-9484-7ACBE8E616FC}" srcOrd="0" destOrd="0" parTransId="{57C97886-0E3C-4B95-A639-06F6766212B4}" sibTransId="{CE43BB55-8816-4293-B7CE-FDEA3D546FB7}"/>
    <dgm:cxn modelId="{61C1B4EC-24F9-463B-B9CE-91211C8A958E}" type="presOf" srcId="{FB2E0F33-AC3B-4A01-9DB0-F9409C51A4E2}" destId="{D77B2248-B91F-4314-8BD5-7C9C6BE8C293}" srcOrd="0" destOrd="0" presId="urn:microsoft.com/office/officeart/2016/7/layout/VerticalHollowActionList"/>
    <dgm:cxn modelId="{A09422FC-C560-4A2F-B7B8-D3567BBC6551}" srcId="{C74C85EA-6128-46F1-B8E3-803B4EDFE3AC}" destId="{F8D8E138-A45A-435D-A7A8-8EDB3F63CBFC}" srcOrd="0" destOrd="0" parTransId="{F64F68A0-EAE0-41AD-B7F6-C0161DBAF338}" sibTransId="{65F84806-04BA-47EC-AA31-E4A9458DF942}"/>
    <dgm:cxn modelId="{216CAB06-8C0C-46AC-BD85-DE86FCBF99F2}" type="presParOf" srcId="{E43EDE9B-5538-4DC9-97F8-012DDDF6C0FB}" destId="{230040D3-DC4E-4B63-A764-4A33CFC43DA0}" srcOrd="0" destOrd="0" presId="urn:microsoft.com/office/officeart/2016/7/layout/VerticalHollowActionList"/>
    <dgm:cxn modelId="{18F02626-BC71-4449-9F7E-773E02D5F8C8}" type="presParOf" srcId="{230040D3-DC4E-4B63-A764-4A33CFC43DA0}" destId="{832C0ED7-DC96-411D-BADD-F3B6399825F9}" srcOrd="0" destOrd="0" presId="urn:microsoft.com/office/officeart/2016/7/layout/VerticalHollowActionList"/>
    <dgm:cxn modelId="{EDE20124-EA10-4D69-A7B5-37C1EE5FAAB9}" type="presParOf" srcId="{230040D3-DC4E-4B63-A764-4A33CFC43DA0}" destId="{3EDF0E58-952A-4F64-90E2-75879CE3A650}" srcOrd="1" destOrd="0" presId="urn:microsoft.com/office/officeart/2016/7/layout/VerticalHollowActionList"/>
    <dgm:cxn modelId="{EA17EB97-9F88-4AF2-A4F5-E859A298B4D7}" type="presParOf" srcId="{E43EDE9B-5538-4DC9-97F8-012DDDF6C0FB}" destId="{D22A4C3D-C504-4070-A2D1-535A8F7FB34C}" srcOrd="1" destOrd="0" presId="urn:microsoft.com/office/officeart/2016/7/layout/VerticalHollowActionList"/>
    <dgm:cxn modelId="{6E996A37-203B-423F-ADF9-788956ADA0A6}" type="presParOf" srcId="{E43EDE9B-5538-4DC9-97F8-012DDDF6C0FB}" destId="{196E2618-C949-46FD-9611-3B78BF41F724}" srcOrd="2" destOrd="0" presId="urn:microsoft.com/office/officeart/2016/7/layout/VerticalHollowActionList"/>
    <dgm:cxn modelId="{EC0075D9-95CA-459A-806E-9FA75EE766E0}" type="presParOf" srcId="{196E2618-C949-46FD-9611-3B78BF41F724}" destId="{F9DE96C2-B6EB-4EBE-BF44-01AF1466ECC9}" srcOrd="0" destOrd="0" presId="urn:microsoft.com/office/officeart/2016/7/layout/VerticalHollowActionList"/>
    <dgm:cxn modelId="{4DF6AF57-78D6-4947-9AB1-6748111CB00B}" type="presParOf" srcId="{196E2618-C949-46FD-9611-3B78BF41F724}" destId="{B69FE17D-52C4-472B-80BF-5ABE94F9537D}" srcOrd="1" destOrd="0" presId="urn:microsoft.com/office/officeart/2016/7/layout/VerticalHollowActionList"/>
    <dgm:cxn modelId="{B32D8EA9-49D4-4B61-91DE-AF38E3F6AA0F}" type="presParOf" srcId="{E43EDE9B-5538-4DC9-97F8-012DDDF6C0FB}" destId="{CB51A18D-13CA-42B4-8211-EC00D4EFEC45}" srcOrd="3" destOrd="0" presId="urn:microsoft.com/office/officeart/2016/7/layout/VerticalHollowActionList"/>
    <dgm:cxn modelId="{739C39D7-9BAC-41E7-943F-1B7F41F8BF19}" type="presParOf" srcId="{E43EDE9B-5538-4DC9-97F8-012DDDF6C0FB}" destId="{1D46ACDB-1078-464B-B9D8-5094D0AE39A5}" srcOrd="4" destOrd="0" presId="urn:microsoft.com/office/officeart/2016/7/layout/VerticalHollowActionList"/>
    <dgm:cxn modelId="{29F58EB6-C1F7-4BE4-A627-66C8F17F7A7F}" type="presParOf" srcId="{1D46ACDB-1078-464B-B9D8-5094D0AE39A5}" destId="{8B28EE95-5889-4342-A951-9D7EB98A4A9B}" srcOrd="0" destOrd="0" presId="urn:microsoft.com/office/officeart/2016/7/layout/VerticalHollowActionList"/>
    <dgm:cxn modelId="{885586E6-9F9C-4920-B595-56727E53B0DC}" type="presParOf" srcId="{1D46ACDB-1078-464B-B9D8-5094D0AE39A5}" destId="{D77B2248-B91F-4314-8BD5-7C9C6BE8C293}" srcOrd="1" destOrd="0" presId="urn:microsoft.com/office/officeart/2016/7/layout/VerticalHollowActionList"/>
    <dgm:cxn modelId="{EFAF1A05-D0ED-4EC2-BBAB-FA1666E7FC08}" type="presParOf" srcId="{E43EDE9B-5538-4DC9-97F8-012DDDF6C0FB}" destId="{144B88F9-83CE-4D6D-9D27-9A97E85CB5C5}" srcOrd="5" destOrd="0" presId="urn:microsoft.com/office/officeart/2016/7/layout/VerticalHollowActionList"/>
    <dgm:cxn modelId="{86A7D16F-FF37-412A-AD9F-AB1CB45685FD}" type="presParOf" srcId="{E43EDE9B-5538-4DC9-97F8-012DDDF6C0FB}" destId="{B0D262FC-5BD9-4318-86FE-BC8ADB3DE9D6}" srcOrd="6" destOrd="0" presId="urn:microsoft.com/office/officeart/2016/7/layout/VerticalHollowActionList"/>
    <dgm:cxn modelId="{9EFAF88A-F7E7-45CD-B007-6B4D4C3CCEAC}" type="presParOf" srcId="{B0D262FC-5BD9-4318-86FE-BC8ADB3DE9D6}" destId="{61C82DDD-10E6-4529-A1E3-2269339F0F2A}" srcOrd="0" destOrd="0" presId="urn:microsoft.com/office/officeart/2016/7/layout/VerticalHollowActionList"/>
    <dgm:cxn modelId="{689085AD-690A-430A-87CE-43045501D8F8}" type="presParOf" srcId="{B0D262FC-5BD9-4318-86FE-BC8ADB3DE9D6}" destId="{2D44034B-F876-443B-80FB-883865A54BE0}" srcOrd="1" destOrd="0" presId="urn:microsoft.com/office/officeart/2016/7/layout/VerticalHollowActionList"/>
    <dgm:cxn modelId="{4963D9BE-B769-4B63-9565-E5B4EF51516B}" type="presParOf" srcId="{E43EDE9B-5538-4DC9-97F8-012DDDF6C0FB}" destId="{AD050BBF-3522-4026-A5E5-712736319FA3}" srcOrd="7" destOrd="0" presId="urn:microsoft.com/office/officeart/2016/7/layout/VerticalHollowActionList"/>
    <dgm:cxn modelId="{91CB8BB8-DAFB-4732-85E4-BD0B447D44DA}" type="presParOf" srcId="{E43EDE9B-5538-4DC9-97F8-012DDDF6C0FB}" destId="{2D915654-E0D1-44AB-93EE-6AD53635031A}" srcOrd="8" destOrd="0" presId="urn:microsoft.com/office/officeart/2016/7/layout/VerticalHollowActionList"/>
    <dgm:cxn modelId="{8782A9D2-5CAA-41B9-8872-81C95C699C10}" type="presParOf" srcId="{2D915654-E0D1-44AB-93EE-6AD53635031A}" destId="{8705EF86-49F8-4AD8-87D1-8B1C9992737D}" srcOrd="0" destOrd="0" presId="urn:microsoft.com/office/officeart/2016/7/layout/VerticalHollowActionList"/>
    <dgm:cxn modelId="{694F1653-0B4B-4B45-AF34-457CDE83A6AA}" type="presParOf" srcId="{2D915654-E0D1-44AB-93EE-6AD53635031A}" destId="{F4753A38-EA6E-4BD8-A1C4-6CF1BA61A7E3}"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D580C-FCC8-BC4F-82F1-93567A6A5C72}">
      <dsp:nvSpPr>
        <dsp:cNvPr id="0" name=""/>
        <dsp:cNvSpPr/>
      </dsp:nvSpPr>
      <dsp:spPr>
        <a:xfrm>
          <a:off x="0" y="2137"/>
          <a:ext cx="634324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91A33A-C027-EE48-B4EB-C403BDBADD3F}">
      <dsp:nvSpPr>
        <dsp:cNvPr id="0" name=""/>
        <dsp:cNvSpPr/>
      </dsp:nvSpPr>
      <dsp:spPr>
        <a:xfrm>
          <a:off x="0" y="2137"/>
          <a:ext cx="6343242" cy="466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dirty="0">
              <a:latin typeface="Times" panose="02020603050405020304" pitchFamily="18" charset="0"/>
              <a:cs typeface="Times" panose="02020603050405020304" pitchFamily="18" charset="0"/>
            </a:rPr>
            <a:t>British meetings are informal and collaborative. German meetings are formal with hierarchical decision-making</a:t>
          </a:r>
        </a:p>
        <a:p>
          <a:pPr marL="0" lvl="0" indent="0" algn="l" defTabSz="622300">
            <a:lnSpc>
              <a:spcPct val="90000"/>
            </a:lnSpc>
            <a:spcBef>
              <a:spcPct val="0"/>
            </a:spcBef>
            <a:spcAft>
              <a:spcPct val="35000"/>
            </a:spcAft>
            <a:buNone/>
          </a:pPr>
          <a:endParaRPr lang="en-US" sz="1400" kern="1200" dirty="0">
            <a:latin typeface="Times" panose="02020603050405020304" pitchFamily="18" charset="0"/>
            <a:cs typeface="Times" panose="02020603050405020304" pitchFamily="18" charset="0"/>
          </a:endParaRPr>
        </a:p>
      </dsp:txBody>
      <dsp:txXfrm>
        <a:off x="0" y="2137"/>
        <a:ext cx="6343242" cy="466550"/>
      </dsp:txXfrm>
    </dsp:sp>
    <dsp:sp modelId="{5F7DBA9E-8CC7-674F-AA95-FB168EAD8D53}">
      <dsp:nvSpPr>
        <dsp:cNvPr id="0" name=""/>
        <dsp:cNvSpPr/>
      </dsp:nvSpPr>
      <dsp:spPr>
        <a:xfrm>
          <a:off x="0" y="468687"/>
          <a:ext cx="634324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BEE217-935B-694F-AF38-07F0C5292514}">
      <dsp:nvSpPr>
        <dsp:cNvPr id="0" name=""/>
        <dsp:cNvSpPr/>
      </dsp:nvSpPr>
      <dsp:spPr>
        <a:xfrm>
          <a:off x="0" y="468687"/>
          <a:ext cx="6343242" cy="466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dirty="0">
              <a:latin typeface="Times" panose="02020603050405020304" pitchFamily="18" charset="0"/>
              <a:cs typeface="Times" panose="02020603050405020304" pitchFamily="18" charset="0"/>
            </a:rPr>
            <a:t>Germans tend to be more punctual and reliable in their work, while Brits tend to be more laid back and flexible</a:t>
          </a:r>
        </a:p>
        <a:p>
          <a:pPr marL="0" lvl="0" indent="0" algn="l" defTabSz="622300">
            <a:lnSpc>
              <a:spcPct val="90000"/>
            </a:lnSpc>
            <a:spcBef>
              <a:spcPct val="0"/>
            </a:spcBef>
            <a:spcAft>
              <a:spcPct val="35000"/>
            </a:spcAft>
            <a:buNone/>
          </a:pPr>
          <a:r>
            <a:rPr lang="en-GB" sz="1400" b="0" i="0" kern="1200" dirty="0">
              <a:latin typeface="Times" panose="02020603050405020304" pitchFamily="18" charset="0"/>
              <a:cs typeface="Times" panose="02020603050405020304" pitchFamily="18" charset="0"/>
            </a:rPr>
            <a:t>Germans are more likely to use titles and surnames, while the British are more likely to use first names</a:t>
          </a:r>
          <a:endParaRPr lang="en-US" sz="1400" kern="1200" dirty="0">
            <a:latin typeface="Times" panose="02020603050405020304" pitchFamily="18" charset="0"/>
            <a:cs typeface="Times" panose="02020603050405020304" pitchFamily="18" charset="0"/>
          </a:endParaRPr>
        </a:p>
      </dsp:txBody>
      <dsp:txXfrm>
        <a:off x="0" y="468687"/>
        <a:ext cx="6343242" cy="466550"/>
      </dsp:txXfrm>
    </dsp:sp>
    <dsp:sp modelId="{71B2B51C-020D-7F46-A54F-6AB2523EABA5}">
      <dsp:nvSpPr>
        <dsp:cNvPr id="0" name=""/>
        <dsp:cNvSpPr/>
      </dsp:nvSpPr>
      <dsp:spPr>
        <a:xfrm>
          <a:off x="0" y="935238"/>
          <a:ext cx="634324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F3A5E2-01DD-774F-AFF7-54BADC51A248}">
      <dsp:nvSpPr>
        <dsp:cNvPr id="0" name=""/>
        <dsp:cNvSpPr/>
      </dsp:nvSpPr>
      <dsp:spPr>
        <a:xfrm>
          <a:off x="0" y="935238"/>
          <a:ext cx="6343242" cy="466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US" sz="1400" kern="1200" dirty="0">
            <a:latin typeface="Times" panose="02020603050405020304" pitchFamily="18" charset="0"/>
            <a:cs typeface="Times" panose="02020603050405020304" pitchFamily="18" charset="0"/>
          </a:endParaRPr>
        </a:p>
      </dsp:txBody>
      <dsp:txXfrm>
        <a:off x="0" y="935238"/>
        <a:ext cx="6343242" cy="466550"/>
      </dsp:txXfrm>
    </dsp:sp>
    <dsp:sp modelId="{54F5CDC6-884E-F246-8186-32BF155906B6}">
      <dsp:nvSpPr>
        <dsp:cNvPr id="0" name=""/>
        <dsp:cNvSpPr/>
      </dsp:nvSpPr>
      <dsp:spPr>
        <a:xfrm>
          <a:off x="0" y="1401789"/>
          <a:ext cx="634324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4B412F-5846-D94A-A5D9-86753F2E9CC8}">
      <dsp:nvSpPr>
        <dsp:cNvPr id="0" name=""/>
        <dsp:cNvSpPr/>
      </dsp:nvSpPr>
      <dsp:spPr>
        <a:xfrm>
          <a:off x="0" y="1401789"/>
          <a:ext cx="6337047" cy="6395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dirty="0">
              <a:latin typeface="Times" panose="02020603050405020304" pitchFamily="18" charset="0"/>
              <a:cs typeface="Times" panose="02020603050405020304" pitchFamily="18" charset="0"/>
            </a:rPr>
            <a:t> British business communication tends to be more indirect and polite, often using soft language to convey messages. In contrast, German business communication is typically direct and focuses on clarity and efficiency. (Becker</a:t>
          </a:r>
          <a:r>
            <a:rPr lang="en-GB" sz="1400" b="0" i="0" kern="1200">
              <a:latin typeface="Times" panose="02020603050405020304" pitchFamily="18" charset="0"/>
              <a:cs typeface="Times" panose="02020603050405020304" pitchFamily="18" charset="0"/>
            </a:rPr>
            <a:t>, 2024)</a:t>
          </a:r>
          <a:endParaRPr lang="en-GB" sz="1400" b="0" i="0" kern="1200" dirty="0">
            <a:latin typeface="Times" panose="02020603050405020304" pitchFamily="18" charset="0"/>
            <a:cs typeface="Times" panose="02020603050405020304" pitchFamily="18" charset="0"/>
          </a:endParaRPr>
        </a:p>
        <a:p>
          <a:pPr marL="0" lvl="0" indent="0" algn="l" defTabSz="622300">
            <a:lnSpc>
              <a:spcPct val="90000"/>
            </a:lnSpc>
            <a:spcBef>
              <a:spcPct val="0"/>
            </a:spcBef>
            <a:spcAft>
              <a:spcPct val="35000"/>
            </a:spcAft>
            <a:buNone/>
          </a:pPr>
          <a:r>
            <a:rPr lang="en-GB" sz="1400" b="0" i="0" kern="1200" dirty="0">
              <a:latin typeface="Times" panose="02020603050405020304" pitchFamily="18" charset="0"/>
              <a:cs typeface="Times" panose="02020603050405020304" pitchFamily="18" charset="0"/>
            </a:rPr>
            <a:t>British meetings often start with some small talk to build rapport before diving into the main agenda. In contrast, German meetings tend to go straight to the point with a focus on efficiency and thorough preparation.</a:t>
          </a:r>
          <a:endParaRPr lang="en-US" sz="1400" kern="1200" dirty="0">
            <a:latin typeface="Times" panose="02020603050405020304" pitchFamily="18" charset="0"/>
            <a:cs typeface="Times" panose="02020603050405020304" pitchFamily="18" charset="0"/>
          </a:endParaRPr>
        </a:p>
      </dsp:txBody>
      <dsp:txXfrm>
        <a:off x="0" y="1401789"/>
        <a:ext cx="6337047" cy="639594"/>
      </dsp:txXfrm>
    </dsp:sp>
    <dsp:sp modelId="{C9836ED8-03BE-9842-960A-9AD8F0D62EE1}">
      <dsp:nvSpPr>
        <dsp:cNvPr id="0" name=""/>
        <dsp:cNvSpPr/>
      </dsp:nvSpPr>
      <dsp:spPr>
        <a:xfrm>
          <a:off x="0" y="2041383"/>
          <a:ext cx="634324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0D58D-FF0E-054B-9728-5E69F7321A8D}">
      <dsp:nvSpPr>
        <dsp:cNvPr id="0" name=""/>
        <dsp:cNvSpPr/>
      </dsp:nvSpPr>
      <dsp:spPr>
        <a:xfrm>
          <a:off x="0" y="2200005"/>
          <a:ext cx="6343242" cy="466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kern="1200" dirty="0"/>
        </a:p>
      </dsp:txBody>
      <dsp:txXfrm>
        <a:off x="0" y="2200005"/>
        <a:ext cx="6343242" cy="466550"/>
      </dsp:txXfrm>
    </dsp:sp>
    <dsp:sp modelId="{0FB54FF0-C72C-3D4B-A262-CC8FF3D18FE9}">
      <dsp:nvSpPr>
        <dsp:cNvPr id="0" name=""/>
        <dsp:cNvSpPr/>
      </dsp:nvSpPr>
      <dsp:spPr>
        <a:xfrm>
          <a:off x="0" y="2701743"/>
          <a:ext cx="634324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FA1066-84DE-E746-9953-9B09C8409280}">
      <dsp:nvSpPr>
        <dsp:cNvPr id="0" name=""/>
        <dsp:cNvSpPr/>
      </dsp:nvSpPr>
      <dsp:spPr>
        <a:xfrm>
          <a:off x="0" y="2507934"/>
          <a:ext cx="6343242" cy="466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US" sz="1400" kern="1200" dirty="0">
            <a:latin typeface="Times" panose="02020603050405020304" pitchFamily="18" charset="0"/>
            <a:cs typeface="Times" panose="02020603050405020304" pitchFamily="18" charset="0"/>
          </a:endParaRPr>
        </a:p>
      </dsp:txBody>
      <dsp:txXfrm>
        <a:off x="0" y="2507934"/>
        <a:ext cx="6343242" cy="4665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BD2F7-D11E-4F53-9C77-0B1A117CEF2F}">
      <dsp:nvSpPr>
        <dsp:cNvPr id="0" name=""/>
        <dsp:cNvSpPr/>
      </dsp:nvSpPr>
      <dsp:spPr>
        <a:xfrm>
          <a:off x="0" y="1826"/>
          <a:ext cx="5966777" cy="831906"/>
        </a:xfrm>
        <a:prstGeom prst="roundRect">
          <a:avLst>
            <a:gd name="adj" fmla="val 10000"/>
          </a:avLst>
        </a:prstGeom>
        <a:solidFill>
          <a:schemeClr val="lt1"/>
        </a:solidFill>
        <a:ln w="19050" cap="flat" cmpd="sng" algn="ctr">
          <a:solidFill>
            <a:schemeClr val="accent1"/>
          </a:solidFill>
          <a:prstDash val="solid"/>
          <a:miter lim="800000"/>
        </a:ln>
        <a:effectLst/>
      </dsp:spPr>
      <dsp:style>
        <a:lnRef idx="2">
          <a:schemeClr val="accent1"/>
        </a:lnRef>
        <a:fillRef idx="1">
          <a:schemeClr val="lt1"/>
        </a:fillRef>
        <a:effectRef idx="0">
          <a:schemeClr val="accent1"/>
        </a:effectRef>
        <a:fontRef idx="minor">
          <a:schemeClr val="dk1"/>
        </a:fontRef>
      </dsp:style>
    </dsp:sp>
    <dsp:sp modelId="{9F8C8C89-36F0-4A06-98A5-9F10FEACBFCE}">
      <dsp:nvSpPr>
        <dsp:cNvPr id="0" name=""/>
        <dsp:cNvSpPr/>
      </dsp:nvSpPr>
      <dsp:spPr>
        <a:xfrm>
          <a:off x="251651" y="189005"/>
          <a:ext cx="457995" cy="457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079DC7-70E2-49EE-9A6F-26FC73230BE5}">
      <dsp:nvSpPr>
        <dsp:cNvPr id="0" name=""/>
        <dsp:cNvSpPr/>
      </dsp:nvSpPr>
      <dsp:spPr>
        <a:xfrm>
          <a:off x="961299" y="1826"/>
          <a:ext cx="4890690" cy="832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130" tIns="88130" rIns="88130" bIns="88130" numCol="1" spcCol="1270" anchor="ctr" anchorCtr="0">
          <a:noAutofit/>
        </a:bodyPr>
        <a:lstStyle/>
        <a:p>
          <a:pPr marL="0" lvl="0" indent="0" algn="l" defTabSz="622300">
            <a:lnSpc>
              <a:spcPct val="100000"/>
            </a:lnSpc>
            <a:spcBef>
              <a:spcPct val="0"/>
            </a:spcBef>
            <a:spcAft>
              <a:spcPct val="35000"/>
            </a:spcAft>
            <a:buNone/>
          </a:pPr>
          <a:r>
            <a:rPr lang="en-GB" sz="1400" b="0" i="0" kern="1200" dirty="0">
              <a:latin typeface="Times" panose="02020603050405020304" pitchFamily="18" charset="0"/>
              <a:cs typeface="Times" panose="02020603050405020304" pitchFamily="18" charset="0"/>
            </a:rPr>
            <a:t>British leadership is participative and collaborative. Managers in the UK often seek input from employees. This approach fosters inclusivity and teamwork.</a:t>
          </a:r>
          <a:endParaRPr lang="en-US" sz="1400" kern="1200" dirty="0">
            <a:latin typeface="Times" panose="02020603050405020304" pitchFamily="18" charset="0"/>
            <a:cs typeface="Times" panose="02020603050405020304" pitchFamily="18" charset="0"/>
          </a:endParaRPr>
        </a:p>
      </dsp:txBody>
      <dsp:txXfrm>
        <a:off x="961299" y="1826"/>
        <a:ext cx="4890690" cy="832719"/>
      </dsp:txXfrm>
    </dsp:sp>
    <dsp:sp modelId="{CC15E84A-AD61-4AC9-AFEC-5AF333666135}">
      <dsp:nvSpPr>
        <dsp:cNvPr id="0" name=""/>
        <dsp:cNvSpPr/>
      </dsp:nvSpPr>
      <dsp:spPr>
        <a:xfrm>
          <a:off x="0" y="1005360"/>
          <a:ext cx="5966777" cy="831906"/>
        </a:xfrm>
        <a:prstGeom prst="roundRect">
          <a:avLst>
            <a:gd name="adj" fmla="val 10000"/>
          </a:avLst>
        </a:prstGeom>
        <a:solidFill>
          <a:schemeClr val="lt1"/>
        </a:solidFill>
        <a:ln w="19050" cap="flat" cmpd="sng" algn="ctr">
          <a:solidFill>
            <a:schemeClr val="accent1"/>
          </a:solidFill>
          <a:prstDash val="solid"/>
          <a:miter lim="800000"/>
        </a:ln>
        <a:effectLst/>
      </dsp:spPr>
      <dsp:style>
        <a:lnRef idx="2">
          <a:schemeClr val="accent1"/>
        </a:lnRef>
        <a:fillRef idx="1">
          <a:schemeClr val="lt1"/>
        </a:fillRef>
        <a:effectRef idx="0">
          <a:schemeClr val="accent1"/>
        </a:effectRef>
        <a:fontRef idx="minor">
          <a:schemeClr val="dk1"/>
        </a:fontRef>
      </dsp:style>
    </dsp:sp>
    <dsp:sp modelId="{2FFD6A79-E3AF-4340-A5CE-5378F349A275}">
      <dsp:nvSpPr>
        <dsp:cNvPr id="0" name=""/>
        <dsp:cNvSpPr/>
      </dsp:nvSpPr>
      <dsp:spPr>
        <a:xfrm>
          <a:off x="251651" y="1192539"/>
          <a:ext cx="457995" cy="457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758BF3-17BA-4936-BF57-A529CD301515}">
      <dsp:nvSpPr>
        <dsp:cNvPr id="0" name=""/>
        <dsp:cNvSpPr/>
      </dsp:nvSpPr>
      <dsp:spPr>
        <a:xfrm>
          <a:off x="961299" y="1005360"/>
          <a:ext cx="4890690" cy="832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130" tIns="88130" rIns="88130" bIns="88130" numCol="1" spcCol="1270" anchor="ctr" anchorCtr="0">
          <a:noAutofit/>
        </a:bodyPr>
        <a:lstStyle/>
        <a:p>
          <a:pPr marL="0" lvl="0" indent="0" algn="l" defTabSz="622300">
            <a:lnSpc>
              <a:spcPct val="100000"/>
            </a:lnSpc>
            <a:spcBef>
              <a:spcPct val="0"/>
            </a:spcBef>
            <a:spcAft>
              <a:spcPct val="35000"/>
            </a:spcAft>
            <a:buNone/>
          </a:pPr>
          <a:r>
            <a:rPr lang="en-GB" sz="1400" b="0" i="0" kern="1200" dirty="0">
              <a:latin typeface="Times" panose="02020603050405020304" pitchFamily="18" charset="0"/>
              <a:cs typeface="Times" panose="02020603050405020304" pitchFamily="18" charset="0"/>
            </a:rPr>
            <a:t>German leadership is hierarchical and authoritative. There are clear distinctions between managers and subordinates in Germany. German managers provide precise instructions and maintain control.</a:t>
          </a:r>
          <a:endParaRPr lang="en-US" sz="1400" kern="1200" dirty="0">
            <a:latin typeface="Times" panose="02020603050405020304" pitchFamily="18" charset="0"/>
            <a:cs typeface="Times" panose="02020603050405020304" pitchFamily="18" charset="0"/>
          </a:endParaRPr>
        </a:p>
      </dsp:txBody>
      <dsp:txXfrm>
        <a:off x="961299" y="1005360"/>
        <a:ext cx="4890690" cy="832719"/>
      </dsp:txXfrm>
    </dsp:sp>
    <dsp:sp modelId="{B8BB93B6-194F-47FF-A7BB-D8C1E61AD6EA}">
      <dsp:nvSpPr>
        <dsp:cNvPr id="0" name=""/>
        <dsp:cNvSpPr/>
      </dsp:nvSpPr>
      <dsp:spPr>
        <a:xfrm>
          <a:off x="0" y="2008894"/>
          <a:ext cx="5966777" cy="831906"/>
        </a:xfrm>
        <a:prstGeom prst="roundRect">
          <a:avLst>
            <a:gd name="adj" fmla="val 10000"/>
          </a:avLst>
        </a:prstGeom>
        <a:solidFill>
          <a:schemeClr val="lt1"/>
        </a:solidFill>
        <a:ln w="19050" cap="flat" cmpd="sng" algn="ctr">
          <a:solidFill>
            <a:schemeClr val="accent1"/>
          </a:solidFill>
          <a:prstDash val="solid"/>
          <a:miter lim="800000"/>
        </a:ln>
        <a:effectLst/>
      </dsp:spPr>
      <dsp:style>
        <a:lnRef idx="2">
          <a:schemeClr val="accent1"/>
        </a:lnRef>
        <a:fillRef idx="1">
          <a:schemeClr val="lt1"/>
        </a:fillRef>
        <a:effectRef idx="0">
          <a:schemeClr val="accent1"/>
        </a:effectRef>
        <a:fontRef idx="minor">
          <a:schemeClr val="dk1"/>
        </a:fontRef>
      </dsp:style>
    </dsp:sp>
    <dsp:sp modelId="{DEF24D55-8885-40DE-8D0B-265C3C77247D}">
      <dsp:nvSpPr>
        <dsp:cNvPr id="0" name=""/>
        <dsp:cNvSpPr/>
      </dsp:nvSpPr>
      <dsp:spPr>
        <a:xfrm>
          <a:off x="251651" y="2196073"/>
          <a:ext cx="457995" cy="457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342877-FBB5-421A-9F7D-B6C64BC8EE62}">
      <dsp:nvSpPr>
        <dsp:cNvPr id="0" name=""/>
        <dsp:cNvSpPr/>
      </dsp:nvSpPr>
      <dsp:spPr>
        <a:xfrm>
          <a:off x="961299" y="2008894"/>
          <a:ext cx="4890690" cy="8327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130" tIns="88130" rIns="88130" bIns="88130" numCol="1" spcCol="1270" anchor="ctr" anchorCtr="0">
          <a:noAutofit/>
        </a:bodyPr>
        <a:lstStyle/>
        <a:p>
          <a:pPr marL="0" lvl="0" indent="0" algn="l" defTabSz="622300">
            <a:lnSpc>
              <a:spcPct val="100000"/>
            </a:lnSpc>
            <a:spcBef>
              <a:spcPct val="0"/>
            </a:spcBef>
            <a:spcAft>
              <a:spcPct val="35000"/>
            </a:spcAft>
            <a:buNone/>
          </a:pPr>
          <a:r>
            <a:rPr lang="en-GB" sz="1400" b="0" i="0" kern="1200" dirty="0">
              <a:latin typeface="Times" panose="02020603050405020304" pitchFamily="18" charset="0"/>
              <a:cs typeface="Times" panose="02020603050405020304" pitchFamily="18" charset="0"/>
            </a:rPr>
            <a:t>Employees in Germany follow directives diligently. British employees expect empowerment. German employees anticipate structured guidance (Becker, 2024).</a:t>
          </a:r>
          <a:endParaRPr lang="en-US" sz="1400" kern="1200" dirty="0">
            <a:latin typeface="Times" panose="02020603050405020304" pitchFamily="18" charset="0"/>
            <a:cs typeface="Times" panose="02020603050405020304" pitchFamily="18" charset="0"/>
          </a:endParaRPr>
        </a:p>
      </dsp:txBody>
      <dsp:txXfrm>
        <a:off x="961299" y="2008894"/>
        <a:ext cx="4890690" cy="8327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DC658-0141-654B-B61A-63563C1A54E2}">
      <dsp:nvSpPr>
        <dsp:cNvPr id="0" name=""/>
        <dsp:cNvSpPr/>
      </dsp:nvSpPr>
      <dsp:spPr>
        <a:xfrm>
          <a:off x="729" y="363965"/>
          <a:ext cx="2845334" cy="1707200"/>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1270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latin typeface="Times" panose="02020603050405020304" pitchFamily="18" charset="0"/>
              <a:cs typeface="Times" panose="02020603050405020304" pitchFamily="18" charset="0"/>
            </a:rPr>
            <a:t>In British companies, meetings are informal and collaborative, with managers seeking team input. Punctuality is valued but flexible, fostering a relaxed atmosphere where employees expect empowerment.</a:t>
          </a:r>
          <a:endParaRPr lang="en-US" sz="1500" kern="1200" dirty="0">
            <a:latin typeface="Times" panose="02020603050405020304" pitchFamily="18" charset="0"/>
            <a:cs typeface="Times" panose="02020603050405020304" pitchFamily="18" charset="0"/>
          </a:endParaRPr>
        </a:p>
      </dsp:txBody>
      <dsp:txXfrm>
        <a:off x="729" y="363965"/>
        <a:ext cx="2845334" cy="1707200"/>
      </dsp:txXfrm>
    </dsp:sp>
    <dsp:sp modelId="{17633B1B-6C38-134A-A44F-6D3D21BECFC1}">
      <dsp:nvSpPr>
        <dsp:cNvPr id="0" name=""/>
        <dsp:cNvSpPr/>
      </dsp:nvSpPr>
      <dsp:spPr>
        <a:xfrm>
          <a:off x="3130597" y="363965"/>
          <a:ext cx="2845334" cy="1707200"/>
        </a:xfrm>
        <a:prstGeom prst="rect">
          <a:avLst/>
        </a:prstGeom>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12700" cap="flat" cmpd="sng" algn="ctr">
          <a:solidFill>
            <a:schemeClr val="accent2"/>
          </a:solidFill>
          <a:prstDash val="solid"/>
          <a:miter lim="800000"/>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latin typeface="Times" panose="02020603050405020304" pitchFamily="18" charset="0"/>
              <a:cs typeface="Times" panose="02020603050405020304" pitchFamily="18" charset="0"/>
            </a:rPr>
            <a:t>German companies conduct formal, hierarchical meetings with strict adherence to schedules and detailed agendas. Managers provide precise instructions, maintaining clear role distinctions, and employees follow directives diligently.</a:t>
          </a:r>
          <a:endParaRPr lang="en-US" sz="1500" kern="1200" dirty="0">
            <a:latin typeface="Times" panose="02020603050405020304" pitchFamily="18" charset="0"/>
            <a:cs typeface="Times" panose="02020603050405020304" pitchFamily="18" charset="0"/>
          </a:endParaRPr>
        </a:p>
      </dsp:txBody>
      <dsp:txXfrm>
        <a:off x="3130597" y="363965"/>
        <a:ext cx="2845334" cy="1707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CE2F7-180F-46D6-9677-FFF6ED50F058}">
      <dsp:nvSpPr>
        <dsp:cNvPr id="0" name=""/>
        <dsp:cNvSpPr/>
      </dsp:nvSpPr>
      <dsp:spPr>
        <a:xfrm>
          <a:off x="0" y="407077"/>
          <a:ext cx="5966372" cy="131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63057" tIns="333248" rIns="463057"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Times" panose="02020603050405020304" pitchFamily="18" charset="0"/>
              <a:cs typeface="Times" panose="02020603050405020304" pitchFamily="18" charset="0"/>
            </a:rPr>
            <a:t>British communication tends to be low-context, favouring explicit and straightforward messaging. This approach emphasises clear and direct communication, often using simple language and avoiding ambiguity.</a:t>
          </a:r>
        </a:p>
      </dsp:txBody>
      <dsp:txXfrm>
        <a:off x="0" y="407077"/>
        <a:ext cx="5966372" cy="1310400"/>
      </dsp:txXfrm>
    </dsp:sp>
    <dsp:sp modelId="{2DF797FA-B66E-4987-B977-028ADDB4D036}">
      <dsp:nvSpPr>
        <dsp:cNvPr id="0" name=""/>
        <dsp:cNvSpPr/>
      </dsp:nvSpPr>
      <dsp:spPr>
        <a:xfrm>
          <a:off x="298318" y="170917"/>
          <a:ext cx="4176460" cy="4723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860" tIns="0" rIns="157860" bIns="0" numCol="1" spcCol="1270" anchor="ctr" anchorCtr="0">
          <a:noAutofit/>
        </a:bodyPr>
        <a:lstStyle/>
        <a:p>
          <a:pPr marL="0" lvl="0" indent="0" algn="l" defTabSz="711200">
            <a:lnSpc>
              <a:spcPct val="90000"/>
            </a:lnSpc>
            <a:spcBef>
              <a:spcPct val="0"/>
            </a:spcBef>
            <a:spcAft>
              <a:spcPct val="35000"/>
            </a:spcAft>
            <a:buNone/>
          </a:pPr>
          <a:r>
            <a:rPr lang="en-GB" sz="1600" b="1" i="1" kern="1200" dirty="0">
              <a:latin typeface="Times" panose="02020603050405020304" pitchFamily="18" charset="0"/>
              <a:cs typeface="Times" panose="02020603050405020304" pitchFamily="18" charset="0"/>
            </a:rPr>
            <a:t>UK (Low-Context): </a:t>
          </a:r>
        </a:p>
      </dsp:txBody>
      <dsp:txXfrm>
        <a:off x="321375" y="193974"/>
        <a:ext cx="4130346" cy="426206"/>
      </dsp:txXfrm>
    </dsp:sp>
    <dsp:sp modelId="{C9C8C40E-383B-4252-B72A-21F76C871F7A}">
      <dsp:nvSpPr>
        <dsp:cNvPr id="0" name=""/>
        <dsp:cNvSpPr/>
      </dsp:nvSpPr>
      <dsp:spPr>
        <a:xfrm>
          <a:off x="0" y="2040037"/>
          <a:ext cx="5966372" cy="1310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63057" tIns="333248" rIns="463057"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Times" panose="02020603050405020304" pitchFamily="18" charset="0"/>
              <a:cs typeface="Times" panose="02020603050405020304" pitchFamily="18" charset="0"/>
            </a:rPr>
            <a:t>German communication is also low-context but tends to be more formal and detailed. Germans may perceive British informality as a lack of seriousness, while Britons might find German directness overly blunt (Kittler, et al., 2011 ).</a:t>
          </a:r>
        </a:p>
      </dsp:txBody>
      <dsp:txXfrm>
        <a:off x="0" y="2040037"/>
        <a:ext cx="5966372" cy="1310400"/>
      </dsp:txXfrm>
    </dsp:sp>
    <dsp:sp modelId="{65D1030F-F8B0-49B3-A13E-99DB7D74CCF1}">
      <dsp:nvSpPr>
        <dsp:cNvPr id="0" name=""/>
        <dsp:cNvSpPr/>
      </dsp:nvSpPr>
      <dsp:spPr>
        <a:xfrm>
          <a:off x="298318" y="1803877"/>
          <a:ext cx="4176460" cy="4723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7860" tIns="0" rIns="157860" bIns="0" numCol="1" spcCol="1270" anchor="ctr" anchorCtr="0">
          <a:noAutofit/>
        </a:bodyPr>
        <a:lstStyle/>
        <a:p>
          <a:pPr marL="0" lvl="0" indent="0" algn="l" defTabSz="711200">
            <a:lnSpc>
              <a:spcPct val="90000"/>
            </a:lnSpc>
            <a:spcBef>
              <a:spcPct val="0"/>
            </a:spcBef>
            <a:spcAft>
              <a:spcPct val="35000"/>
            </a:spcAft>
            <a:buNone/>
          </a:pPr>
          <a:r>
            <a:rPr lang="en-GB" sz="1600" b="1" i="1" kern="1200" dirty="0">
              <a:latin typeface="Times" panose="02020603050405020304" pitchFamily="18" charset="0"/>
              <a:cs typeface="Times" panose="02020603050405020304" pitchFamily="18" charset="0"/>
            </a:rPr>
            <a:t>Germany (Low-Context): </a:t>
          </a:r>
        </a:p>
      </dsp:txBody>
      <dsp:txXfrm>
        <a:off x="321375" y="1826934"/>
        <a:ext cx="4130346" cy="4262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9AA28-B9E7-7944-9C4A-A85649026AAF}">
      <dsp:nvSpPr>
        <dsp:cNvPr id="0" name=""/>
        <dsp:cNvSpPr/>
      </dsp:nvSpPr>
      <dsp:spPr>
        <a:xfrm>
          <a:off x="0" y="210"/>
          <a:ext cx="609872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03ACB0-97C2-F94E-808E-4754546B6345}">
      <dsp:nvSpPr>
        <dsp:cNvPr id="0" name=""/>
        <dsp:cNvSpPr/>
      </dsp:nvSpPr>
      <dsp:spPr>
        <a:xfrm>
          <a:off x="0" y="210"/>
          <a:ext cx="6098721" cy="664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dirty="0">
              <a:latin typeface="Times" panose="02020603050405020304" pitchFamily="18" charset="0"/>
              <a:cs typeface="Times" panose="02020603050405020304" pitchFamily="18" charset="0"/>
            </a:rPr>
            <a:t>The company should focus on adapting to formal communication and hierarchical decision-making since it is challenging for British companies in Germany (Brierley et al., 2012)</a:t>
          </a:r>
        </a:p>
        <a:p>
          <a:pPr marL="0" lvl="0" indent="0" algn="l" defTabSz="622300">
            <a:lnSpc>
              <a:spcPct val="90000"/>
            </a:lnSpc>
            <a:spcBef>
              <a:spcPct val="0"/>
            </a:spcBef>
            <a:spcAft>
              <a:spcPct val="35000"/>
            </a:spcAft>
            <a:buNone/>
          </a:pPr>
          <a:r>
            <a:rPr lang="en-GB" sz="1400" b="0" i="0" kern="1200" dirty="0">
              <a:latin typeface="Times" panose="02020603050405020304" pitchFamily="18" charset="0"/>
              <a:cs typeface="Times" panose="02020603050405020304" pitchFamily="18" charset="0"/>
            </a:rPr>
            <a:t>Based on my experience, I would say that Germans have a weakness in the sales department, which may prove to be a strength for the British.</a:t>
          </a:r>
          <a:endParaRPr lang="en-GB" sz="1400" kern="1200" dirty="0">
            <a:latin typeface="Times" panose="02020603050405020304" pitchFamily="18" charset="0"/>
            <a:cs typeface="Times" panose="02020603050405020304" pitchFamily="18" charset="0"/>
          </a:endParaRPr>
        </a:p>
      </dsp:txBody>
      <dsp:txXfrm>
        <a:off x="0" y="210"/>
        <a:ext cx="6098721" cy="664983"/>
      </dsp:txXfrm>
    </dsp:sp>
    <dsp:sp modelId="{ED9A2B44-04AF-8144-B2D4-FF29191A0AC0}">
      <dsp:nvSpPr>
        <dsp:cNvPr id="0" name=""/>
        <dsp:cNvSpPr/>
      </dsp:nvSpPr>
      <dsp:spPr>
        <a:xfrm>
          <a:off x="0" y="665193"/>
          <a:ext cx="609872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81E8F0-D2F7-8941-ACAA-4896EDD78866}">
      <dsp:nvSpPr>
        <dsp:cNvPr id="0" name=""/>
        <dsp:cNvSpPr/>
      </dsp:nvSpPr>
      <dsp:spPr>
        <a:xfrm>
          <a:off x="0" y="665193"/>
          <a:ext cx="6098721" cy="686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GB" sz="1400" kern="1200" dirty="0">
            <a:latin typeface="Times" panose="02020603050405020304" pitchFamily="18" charset="0"/>
            <a:cs typeface="Times" panose="02020603050405020304" pitchFamily="18" charset="0"/>
          </a:endParaRPr>
        </a:p>
      </dsp:txBody>
      <dsp:txXfrm>
        <a:off x="0" y="665193"/>
        <a:ext cx="6098721" cy="686696"/>
      </dsp:txXfrm>
    </dsp:sp>
    <dsp:sp modelId="{3976D1FE-7778-5D4B-93F9-CD5550F9A44B}">
      <dsp:nvSpPr>
        <dsp:cNvPr id="0" name=""/>
        <dsp:cNvSpPr/>
      </dsp:nvSpPr>
      <dsp:spPr>
        <a:xfrm>
          <a:off x="0" y="1264803"/>
          <a:ext cx="609872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16FB7-5700-4C47-BD6E-0C0BFBE8CA01}">
      <dsp:nvSpPr>
        <dsp:cNvPr id="0" name=""/>
        <dsp:cNvSpPr/>
      </dsp:nvSpPr>
      <dsp:spPr>
        <a:xfrm>
          <a:off x="0" y="1264803"/>
          <a:ext cx="6098721" cy="686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dirty="0">
              <a:latin typeface="Times" panose="02020603050405020304" pitchFamily="18" charset="0"/>
              <a:cs typeface="Times" panose="02020603050405020304" pitchFamily="18" charset="0"/>
            </a:rPr>
            <a:t>They can focus on balancing the etiquette of both cultures. British informality might be seen as a lack of seriousness; German precision as overly rigid. Indirectness and authority attitudes may cause miscommunications (Brierley et al., 2012)</a:t>
          </a:r>
        </a:p>
        <a:p>
          <a:pPr marL="0" lvl="0" indent="0" algn="l" defTabSz="622300">
            <a:lnSpc>
              <a:spcPct val="90000"/>
            </a:lnSpc>
            <a:spcBef>
              <a:spcPct val="0"/>
            </a:spcBef>
            <a:spcAft>
              <a:spcPct val="35000"/>
            </a:spcAft>
            <a:buNone/>
          </a:pPr>
          <a:endParaRPr lang="en-GB" sz="1400" b="0" i="0" kern="1200" dirty="0">
            <a:latin typeface="Times" panose="02020603050405020304" pitchFamily="18" charset="0"/>
            <a:cs typeface="Times" panose="02020603050405020304" pitchFamily="18" charset="0"/>
          </a:endParaRPr>
        </a:p>
        <a:p>
          <a:pPr marL="0" lvl="0" indent="0" algn="l" defTabSz="622300">
            <a:lnSpc>
              <a:spcPct val="90000"/>
            </a:lnSpc>
            <a:spcBef>
              <a:spcPct val="0"/>
            </a:spcBef>
            <a:spcAft>
              <a:spcPct val="35000"/>
            </a:spcAft>
            <a:buNone/>
          </a:pPr>
          <a:endParaRPr lang="en-GB" sz="1400" kern="1200" dirty="0">
            <a:latin typeface="Times" panose="02020603050405020304" pitchFamily="18" charset="0"/>
            <a:cs typeface="Times" panose="02020603050405020304" pitchFamily="18" charset="0"/>
          </a:endParaRPr>
        </a:p>
      </dsp:txBody>
      <dsp:txXfrm>
        <a:off x="0" y="1264803"/>
        <a:ext cx="6098721" cy="686696"/>
      </dsp:txXfrm>
    </dsp:sp>
    <dsp:sp modelId="{942D2D22-5148-7F4F-98E2-D0E532AB2D97}">
      <dsp:nvSpPr>
        <dsp:cNvPr id="0" name=""/>
        <dsp:cNvSpPr/>
      </dsp:nvSpPr>
      <dsp:spPr>
        <a:xfrm>
          <a:off x="0" y="2087569"/>
          <a:ext cx="609872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2F2124-516F-A748-BAFF-2DB1DB0373F8}">
      <dsp:nvSpPr>
        <dsp:cNvPr id="0" name=""/>
        <dsp:cNvSpPr/>
      </dsp:nvSpPr>
      <dsp:spPr>
        <a:xfrm>
          <a:off x="0" y="2038798"/>
          <a:ext cx="6098721" cy="686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0" i="0" kern="1200" dirty="0">
              <a:latin typeface="Times" panose="02020603050405020304" pitchFamily="18" charset="0"/>
              <a:cs typeface="Times" panose="02020603050405020304" pitchFamily="18" charset="0"/>
            </a:rPr>
            <a:t>A common form of communication is needed. Language barriers complicate communication, requiring cultural sensitivity training and language support (Becker, 2024).</a:t>
          </a:r>
        </a:p>
        <a:p>
          <a:pPr marL="0" lvl="0" indent="0" algn="l" defTabSz="622300">
            <a:lnSpc>
              <a:spcPct val="90000"/>
            </a:lnSpc>
            <a:spcBef>
              <a:spcPct val="0"/>
            </a:spcBef>
            <a:spcAft>
              <a:spcPct val="35000"/>
            </a:spcAft>
            <a:buNone/>
          </a:pPr>
          <a:r>
            <a:rPr lang="en-GB" sz="1400" b="0" i="0" kern="1200" dirty="0">
              <a:latin typeface="Times" panose="02020603050405020304" pitchFamily="18" charset="0"/>
              <a:cs typeface="Times" panose="02020603050405020304" pitchFamily="18" charset="0"/>
            </a:rPr>
            <a:t>Differences can lead to misunderstandings: Germans may see British flexibility as disorganisation; Britons may view German rigidity as overly strict (</a:t>
          </a:r>
          <a:r>
            <a:rPr lang="en-GB" sz="1400" b="0" i="0" kern="1200" dirty="0" err="1">
              <a:latin typeface="Times" panose="02020603050405020304" pitchFamily="18" charset="0"/>
              <a:cs typeface="Times" panose="02020603050405020304" pitchFamily="18" charset="0"/>
            </a:rPr>
            <a:t>Meirovich</a:t>
          </a:r>
          <a:r>
            <a:rPr lang="en-GB" sz="1400" b="0" i="0" kern="1200" dirty="0">
              <a:latin typeface="Times" panose="02020603050405020304" pitchFamily="18" charset="0"/>
              <a:cs typeface="Times" panose="02020603050405020304" pitchFamily="18" charset="0"/>
            </a:rPr>
            <a:t>, 2012).</a:t>
          </a:r>
        </a:p>
        <a:p>
          <a:pPr marL="0" lvl="0" indent="0" algn="l" defTabSz="622300">
            <a:lnSpc>
              <a:spcPct val="90000"/>
            </a:lnSpc>
            <a:spcBef>
              <a:spcPct val="0"/>
            </a:spcBef>
            <a:spcAft>
              <a:spcPct val="35000"/>
            </a:spcAft>
            <a:buNone/>
          </a:pPr>
          <a:endParaRPr lang="en-GB" sz="1400" b="0" i="0" kern="1200" dirty="0">
            <a:latin typeface="Times" panose="02020603050405020304" pitchFamily="18" charset="0"/>
            <a:cs typeface="Times" panose="02020603050405020304" pitchFamily="18" charset="0"/>
          </a:endParaRPr>
        </a:p>
        <a:p>
          <a:pPr marL="0" lvl="0" indent="0" algn="l" defTabSz="622300">
            <a:lnSpc>
              <a:spcPct val="90000"/>
            </a:lnSpc>
            <a:spcBef>
              <a:spcPct val="0"/>
            </a:spcBef>
            <a:spcAft>
              <a:spcPct val="35000"/>
            </a:spcAft>
            <a:buNone/>
          </a:pPr>
          <a:endParaRPr lang="en-GB" sz="1400" kern="1200" dirty="0">
            <a:latin typeface="Times" panose="02020603050405020304" pitchFamily="18" charset="0"/>
            <a:cs typeface="Times" panose="02020603050405020304" pitchFamily="18" charset="0"/>
          </a:endParaRPr>
        </a:p>
      </dsp:txBody>
      <dsp:txXfrm>
        <a:off x="0" y="2038798"/>
        <a:ext cx="6098721" cy="6866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F0E58-952A-4F64-90E2-75879CE3A650}">
      <dsp:nvSpPr>
        <dsp:cNvPr id="0" name=""/>
        <dsp:cNvSpPr/>
      </dsp:nvSpPr>
      <dsp:spPr>
        <a:xfrm>
          <a:off x="1146951" y="1187"/>
          <a:ext cx="4587804" cy="521020"/>
        </a:xfrm>
        <a:prstGeom prst="rect">
          <a:avLst/>
        </a:prstGeom>
        <a:solidFill>
          <a:schemeClr val="accent1"/>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16" tIns="132339" rIns="89016" bIns="132339"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panose="02020603050405020304" pitchFamily="18" charset="0"/>
              <a:cs typeface="Times" panose="02020603050405020304" pitchFamily="18" charset="0"/>
            </a:rPr>
            <a:t>Implement cross-cultural training programs to educate British and </a:t>
          </a:r>
          <a:r>
            <a:rPr lang="en-US" sz="1400" kern="1200" dirty="0">
              <a:solidFill>
                <a:prstClr val="white"/>
              </a:solidFill>
              <a:latin typeface="Times" panose="02020603050405020304" pitchFamily="18" charset="0"/>
              <a:ea typeface="+mn-ea"/>
              <a:cs typeface="Times" panose="02020603050405020304" pitchFamily="18" charset="0"/>
            </a:rPr>
            <a:t>German</a:t>
          </a:r>
          <a:r>
            <a:rPr lang="en-US" sz="1400" kern="1200" dirty="0">
              <a:latin typeface="Times" panose="02020603050405020304" pitchFamily="18" charset="0"/>
              <a:cs typeface="Times" panose="02020603050405020304" pitchFamily="18" charset="0"/>
            </a:rPr>
            <a:t> employees on business etiquette and communication styles.</a:t>
          </a:r>
        </a:p>
      </dsp:txBody>
      <dsp:txXfrm>
        <a:off x="1146951" y="1187"/>
        <a:ext cx="4587804" cy="521020"/>
      </dsp:txXfrm>
    </dsp:sp>
    <dsp:sp modelId="{832C0ED7-DC96-411D-BADD-F3B6399825F9}">
      <dsp:nvSpPr>
        <dsp:cNvPr id="0" name=""/>
        <dsp:cNvSpPr/>
      </dsp:nvSpPr>
      <dsp:spPr>
        <a:xfrm>
          <a:off x="0" y="1187"/>
          <a:ext cx="1146951" cy="521020"/>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693" tIns="51465" rIns="60693" bIns="51465"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panose="02020603050405020304" pitchFamily="18" charset="0"/>
              <a:cs typeface="Times" panose="02020603050405020304" pitchFamily="18" charset="0"/>
            </a:rPr>
            <a:t>Implement</a:t>
          </a:r>
        </a:p>
      </dsp:txBody>
      <dsp:txXfrm>
        <a:off x="0" y="1187"/>
        <a:ext cx="1146951" cy="521020"/>
      </dsp:txXfrm>
    </dsp:sp>
    <dsp:sp modelId="{B69FE17D-52C4-472B-80BF-5ABE94F9537D}">
      <dsp:nvSpPr>
        <dsp:cNvPr id="0" name=""/>
        <dsp:cNvSpPr/>
      </dsp:nvSpPr>
      <dsp:spPr>
        <a:xfrm>
          <a:off x="1146951" y="553469"/>
          <a:ext cx="4587804" cy="521020"/>
        </a:xfrm>
        <a:prstGeom prst="rect">
          <a:avLst/>
        </a:prstGeom>
        <a:solidFill>
          <a:schemeClr val="accent1"/>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16" tIns="132339" rIns="89016" bIns="132339"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panose="02020603050405020304" pitchFamily="18" charset="0"/>
              <a:cs typeface="Times" panose="02020603050405020304" pitchFamily="18" charset="0"/>
            </a:rPr>
            <a:t>Encourage flexible management approaches that blend British inclusivity with German structure.</a:t>
          </a:r>
        </a:p>
      </dsp:txBody>
      <dsp:txXfrm>
        <a:off x="1146951" y="553469"/>
        <a:ext cx="4587804" cy="521020"/>
      </dsp:txXfrm>
    </dsp:sp>
    <dsp:sp modelId="{F9DE96C2-B6EB-4EBE-BF44-01AF1466ECC9}">
      <dsp:nvSpPr>
        <dsp:cNvPr id="0" name=""/>
        <dsp:cNvSpPr/>
      </dsp:nvSpPr>
      <dsp:spPr>
        <a:xfrm>
          <a:off x="0" y="553469"/>
          <a:ext cx="1146951" cy="521020"/>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693" tIns="51465" rIns="60693" bIns="51465"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panose="02020603050405020304" pitchFamily="18" charset="0"/>
              <a:cs typeface="Times" panose="02020603050405020304" pitchFamily="18" charset="0"/>
            </a:rPr>
            <a:t>Encourage</a:t>
          </a:r>
        </a:p>
      </dsp:txBody>
      <dsp:txXfrm>
        <a:off x="0" y="553469"/>
        <a:ext cx="1146951" cy="521020"/>
      </dsp:txXfrm>
    </dsp:sp>
    <dsp:sp modelId="{D77B2248-B91F-4314-8BD5-7C9C6BE8C293}">
      <dsp:nvSpPr>
        <dsp:cNvPr id="0" name=""/>
        <dsp:cNvSpPr/>
      </dsp:nvSpPr>
      <dsp:spPr>
        <a:xfrm>
          <a:off x="1146951" y="1105751"/>
          <a:ext cx="4587804" cy="521020"/>
        </a:xfrm>
        <a:prstGeom prst="rect">
          <a:avLst/>
        </a:prstGeom>
        <a:solidFill>
          <a:schemeClr val="accent1"/>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16" tIns="132339" rIns="89016" bIns="132339"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panose="02020603050405020304" pitchFamily="18" charset="0"/>
              <a:cs typeface="Times" panose="02020603050405020304" pitchFamily="18" charset="0"/>
            </a:rPr>
            <a:t>Promote language training to enhance proficiency and reduce misunderstandings.</a:t>
          </a:r>
        </a:p>
      </dsp:txBody>
      <dsp:txXfrm>
        <a:off x="1146951" y="1105751"/>
        <a:ext cx="4587804" cy="521020"/>
      </dsp:txXfrm>
    </dsp:sp>
    <dsp:sp modelId="{8B28EE95-5889-4342-A951-9D7EB98A4A9B}">
      <dsp:nvSpPr>
        <dsp:cNvPr id="0" name=""/>
        <dsp:cNvSpPr/>
      </dsp:nvSpPr>
      <dsp:spPr>
        <a:xfrm>
          <a:off x="0" y="1105751"/>
          <a:ext cx="1146951" cy="521020"/>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693" tIns="51465" rIns="60693" bIns="51465"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panose="02020603050405020304" pitchFamily="18" charset="0"/>
              <a:cs typeface="Times" panose="02020603050405020304" pitchFamily="18" charset="0"/>
            </a:rPr>
            <a:t>Promote</a:t>
          </a:r>
        </a:p>
      </dsp:txBody>
      <dsp:txXfrm>
        <a:off x="0" y="1105751"/>
        <a:ext cx="1146951" cy="521020"/>
      </dsp:txXfrm>
    </dsp:sp>
    <dsp:sp modelId="{2D44034B-F876-443B-80FB-883865A54BE0}">
      <dsp:nvSpPr>
        <dsp:cNvPr id="0" name=""/>
        <dsp:cNvSpPr/>
      </dsp:nvSpPr>
      <dsp:spPr>
        <a:xfrm>
          <a:off x="1146951" y="1658033"/>
          <a:ext cx="4587804" cy="521020"/>
        </a:xfrm>
        <a:prstGeom prst="rect">
          <a:avLst/>
        </a:prstGeom>
        <a:solidFill>
          <a:schemeClr val="accent1"/>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16" tIns="132339" rIns="89016" bIns="132339"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panose="02020603050405020304" pitchFamily="18" charset="0"/>
              <a:cs typeface="Times" panose="02020603050405020304" pitchFamily="18" charset="0"/>
            </a:rPr>
            <a:t>Establish clear communication protocols respecting both formal and informal styles.</a:t>
          </a:r>
        </a:p>
      </dsp:txBody>
      <dsp:txXfrm>
        <a:off x="1146951" y="1658033"/>
        <a:ext cx="4587804" cy="521020"/>
      </dsp:txXfrm>
    </dsp:sp>
    <dsp:sp modelId="{61C82DDD-10E6-4529-A1E3-2269339F0F2A}">
      <dsp:nvSpPr>
        <dsp:cNvPr id="0" name=""/>
        <dsp:cNvSpPr/>
      </dsp:nvSpPr>
      <dsp:spPr>
        <a:xfrm>
          <a:off x="0" y="1658033"/>
          <a:ext cx="1146951" cy="521020"/>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693" tIns="51465" rIns="60693" bIns="51465"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panose="02020603050405020304" pitchFamily="18" charset="0"/>
              <a:cs typeface="Times" panose="02020603050405020304" pitchFamily="18" charset="0"/>
            </a:rPr>
            <a:t>Establish</a:t>
          </a:r>
        </a:p>
      </dsp:txBody>
      <dsp:txXfrm>
        <a:off x="0" y="1658033"/>
        <a:ext cx="1146951" cy="521020"/>
      </dsp:txXfrm>
    </dsp:sp>
    <dsp:sp modelId="{F4753A38-EA6E-4BD8-A1C4-6CF1BA61A7E3}">
      <dsp:nvSpPr>
        <dsp:cNvPr id="0" name=""/>
        <dsp:cNvSpPr/>
      </dsp:nvSpPr>
      <dsp:spPr>
        <a:xfrm>
          <a:off x="1146951" y="2211503"/>
          <a:ext cx="4587804" cy="521020"/>
        </a:xfrm>
        <a:prstGeom prst="rect">
          <a:avLst/>
        </a:prstGeom>
        <a:solidFill>
          <a:schemeClr val="accent1"/>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16" tIns="132339" rIns="89016" bIns="132339"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panose="02020603050405020304" pitchFamily="18" charset="0"/>
              <a:cs typeface="Times" panose="02020603050405020304" pitchFamily="18" charset="0"/>
            </a:rPr>
            <a:t>Conduct regular feedback sessions to address emerging cultural conflicts for smoother collaboration and integration.</a:t>
          </a:r>
        </a:p>
      </dsp:txBody>
      <dsp:txXfrm>
        <a:off x="1146951" y="2211503"/>
        <a:ext cx="4587804" cy="521020"/>
      </dsp:txXfrm>
    </dsp:sp>
    <dsp:sp modelId="{8705EF86-49F8-4AD8-87D1-8B1C9992737D}">
      <dsp:nvSpPr>
        <dsp:cNvPr id="0" name=""/>
        <dsp:cNvSpPr/>
      </dsp:nvSpPr>
      <dsp:spPr>
        <a:xfrm>
          <a:off x="0" y="2210315"/>
          <a:ext cx="1146951" cy="521020"/>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693" tIns="51465" rIns="60693" bIns="51465"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panose="02020603050405020304" pitchFamily="18" charset="0"/>
              <a:cs typeface="Times" panose="02020603050405020304" pitchFamily="18" charset="0"/>
            </a:rPr>
            <a:t>Conduct</a:t>
          </a:r>
        </a:p>
      </dsp:txBody>
      <dsp:txXfrm>
        <a:off x="0" y="2210315"/>
        <a:ext cx="1146951" cy="52102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66747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6222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01551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94942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80355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74945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983018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561669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629475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94429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37261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04300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FA0711-5C90-468B-8EBA-8A20F5747E86}"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176684122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FA0711-5C90-468B-8EBA-8A20F5747E86}"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325135514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FA0711-5C90-468B-8EBA-8A20F5747E86}"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43393796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FA0711-5C90-468B-8EBA-8A20F5747E86}" type="datetimeFigureOut">
              <a:rPr lang="en-GB" smtClean="0"/>
              <a:t>24/07/2024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17604100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FA0711-5C90-468B-8EBA-8A20F5747E86}" type="datetimeFigureOut">
              <a:rPr lang="en-GB" smtClean="0"/>
              <a:t>24/07/2024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405196818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FA0711-5C90-468B-8EBA-8A20F5747E86}" type="datetimeFigureOut">
              <a:rPr lang="en-GB" smtClean="0"/>
              <a:t>24/07/2024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351938389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FA0711-5C90-468B-8EBA-8A20F5747E86}" type="datetimeFigureOut">
              <a:rPr lang="en-GB" smtClean="0"/>
              <a:t>24/07/2024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814434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7FA0711-5C90-468B-8EBA-8A20F5747E86}" type="datetimeFigureOut">
              <a:rPr lang="en-GB" smtClean="0"/>
              <a:t>24/07/2024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307325184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17FA0711-5C90-468B-8EBA-8A20F5747E86}" type="datetimeFigureOut">
              <a:rPr lang="en-GB" smtClean="0"/>
              <a:t>24/07/2024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336313832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FA0711-5C90-468B-8EBA-8A20F5747E86}"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4094659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FA0711-5C90-468B-8EBA-8A20F5747E86}"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AB6D4-F87A-4794-B6DC-F47034584213}" type="slidenum">
              <a:rPr lang="en-GB" smtClean="0"/>
              <a:t>‹#›</a:t>
            </a:fld>
            <a:endParaRPr lang="en-GB"/>
          </a:p>
        </p:txBody>
      </p:sp>
    </p:spTree>
    <p:extLst>
      <p:ext uri="{BB962C8B-B14F-4D97-AF65-F5344CB8AC3E}">
        <p14:creationId xmlns:p14="http://schemas.microsoft.com/office/powerpoint/2010/main" val="42594355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8"/>
        <p:cNvGrpSpPr/>
        <p:nvPr/>
      </p:nvGrpSpPr>
      <p:grpSpPr>
        <a:xfrm>
          <a:off x="0" y="0"/>
          <a:ext cx="0" cy="0"/>
          <a:chOff x="0" y="0"/>
          <a:chExt cx="0" cy="0"/>
        </a:xfrm>
      </p:grpSpPr>
      <p:sp>
        <p:nvSpPr>
          <p:cNvPr id="19" name="Google Shape;19;p4"/>
          <p:cNvSpPr txBox="1">
            <a:spLocks noGrp="1"/>
          </p:cNvSpPr>
          <p:nvPr>
            <p:ph type="body" idx="1"/>
          </p:nvPr>
        </p:nvSpPr>
        <p:spPr>
          <a:xfrm>
            <a:off x="713225" y="1152475"/>
            <a:ext cx="77175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Font typeface="Barlow"/>
              <a:buChar char="●"/>
              <a:defRPr sz="1200"/>
            </a:lvl1pPr>
            <a:lvl2pPr marL="914400" lvl="1" indent="-317500">
              <a:spcBef>
                <a:spcPts val="1600"/>
              </a:spcBef>
              <a:spcAft>
                <a:spcPts val="0"/>
              </a:spcAft>
              <a:buSzPts val="1400"/>
              <a:buFont typeface="Barlow"/>
              <a:buChar char="○"/>
              <a:defRPr sz="1200"/>
            </a:lvl2pPr>
            <a:lvl3pPr marL="1371600" lvl="2" indent="-317500">
              <a:spcBef>
                <a:spcPts val="1600"/>
              </a:spcBef>
              <a:spcAft>
                <a:spcPts val="0"/>
              </a:spcAft>
              <a:buClr>
                <a:schemeClr val="lt1"/>
              </a:buClr>
              <a:buSzPts val="1400"/>
              <a:buFont typeface="Barlow"/>
              <a:buChar char="■"/>
              <a:defRPr/>
            </a:lvl3pPr>
            <a:lvl4pPr marL="1828800" lvl="3" indent="-317500">
              <a:spcBef>
                <a:spcPts val="1600"/>
              </a:spcBef>
              <a:spcAft>
                <a:spcPts val="0"/>
              </a:spcAft>
              <a:buClr>
                <a:schemeClr val="lt1"/>
              </a:buClr>
              <a:buSzPts val="1400"/>
              <a:buFont typeface="Barlow"/>
              <a:buChar char="●"/>
              <a:defRPr/>
            </a:lvl4pPr>
            <a:lvl5pPr marL="2286000" lvl="4" indent="-317500">
              <a:spcBef>
                <a:spcPts val="1600"/>
              </a:spcBef>
              <a:spcAft>
                <a:spcPts val="0"/>
              </a:spcAft>
              <a:buClr>
                <a:schemeClr val="lt1"/>
              </a:buClr>
              <a:buSzPts val="1400"/>
              <a:buFont typeface="Barlow"/>
              <a:buChar char="○"/>
              <a:defRPr/>
            </a:lvl5pPr>
            <a:lvl6pPr marL="2743200" lvl="5" indent="-317500">
              <a:spcBef>
                <a:spcPts val="1600"/>
              </a:spcBef>
              <a:spcAft>
                <a:spcPts val="0"/>
              </a:spcAft>
              <a:buClr>
                <a:schemeClr val="lt1"/>
              </a:buClr>
              <a:buSzPts val="1400"/>
              <a:buFont typeface="Barlow"/>
              <a:buChar char="■"/>
              <a:defRPr/>
            </a:lvl6pPr>
            <a:lvl7pPr marL="3200400" lvl="6" indent="-317500">
              <a:spcBef>
                <a:spcPts val="1600"/>
              </a:spcBef>
              <a:spcAft>
                <a:spcPts val="0"/>
              </a:spcAft>
              <a:buClr>
                <a:schemeClr val="lt1"/>
              </a:buClr>
              <a:buSzPts val="1400"/>
              <a:buFont typeface="Barlow"/>
              <a:buChar char="●"/>
              <a:defRPr/>
            </a:lvl7pPr>
            <a:lvl8pPr marL="3657600" lvl="7" indent="-317500">
              <a:spcBef>
                <a:spcPts val="1600"/>
              </a:spcBef>
              <a:spcAft>
                <a:spcPts val="0"/>
              </a:spcAft>
              <a:buClr>
                <a:schemeClr val="lt1"/>
              </a:buClr>
              <a:buSzPts val="1400"/>
              <a:buFont typeface="Barlow"/>
              <a:buChar char="○"/>
              <a:defRPr/>
            </a:lvl8pPr>
            <a:lvl9pPr marL="4114800" lvl="8" indent="-317500">
              <a:spcBef>
                <a:spcPts val="1600"/>
              </a:spcBef>
              <a:spcAft>
                <a:spcPts val="1600"/>
              </a:spcAft>
              <a:buClr>
                <a:schemeClr val="lt1"/>
              </a:buClr>
              <a:buSzPts val="1400"/>
              <a:buFont typeface="Barlow"/>
              <a:buChar char="■"/>
              <a:defRPr/>
            </a:lvl9pPr>
          </a:lstStyle>
          <a:p>
            <a:endParaRPr/>
          </a:p>
        </p:txBody>
      </p:sp>
      <p:sp>
        <p:nvSpPr>
          <p:cNvPr id="20" name="Google Shape;20;p4"/>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extLst>
      <p:ext uri="{BB962C8B-B14F-4D97-AF65-F5344CB8AC3E}">
        <p14:creationId xmlns:p14="http://schemas.microsoft.com/office/powerpoint/2010/main" val="2188006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1156525" y="1340400"/>
            <a:ext cx="42321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solidFill>
                  <a:schemeClr val="accent1"/>
                </a:solidFill>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1156525" y="2096100"/>
            <a:ext cx="4232100" cy="2011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400">
                <a:solidFill>
                  <a:schemeClr val="accent2"/>
                </a:solidFill>
              </a:defRPr>
            </a:lvl1pPr>
            <a:lvl2pPr marL="914400" lvl="1" indent="-304800">
              <a:spcBef>
                <a:spcPts val="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Tree>
    <p:extLst>
      <p:ext uri="{BB962C8B-B14F-4D97-AF65-F5344CB8AC3E}">
        <p14:creationId xmlns:p14="http://schemas.microsoft.com/office/powerpoint/2010/main" val="981662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fld id="{17FA0711-5C90-468B-8EBA-8A20F5747E86}" type="datetimeFigureOut">
              <a:rPr lang="en-GB" smtClean="0"/>
              <a:t>24/07/2024</a:t>
            </a:fld>
            <a:endParaRPr lang="en-GB"/>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fld id="{766AB6D4-F87A-4794-B6DC-F47034584213}" type="slidenum">
              <a:rPr lang="en-GB" smtClean="0"/>
              <a:t>‹#›</a:t>
            </a:fld>
            <a:endParaRPr lang="en-GB"/>
          </a:p>
        </p:txBody>
      </p:sp>
    </p:spTree>
    <p:extLst>
      <p:ext uri="{BB962C8B-B14F-4D97-AF65-F5344CB8AC3E}">
        <p14:creationId xmlns:p14="http://schemas.microsoft.com/office/powerpoint/2010/main" val="3731887564"/>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 id="2147483890" r:id="rId12"/>
    <p:sldLayoutId id="2147483891" r:id="rId13"/>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lasses on top of a book">
            <a:extLst>
              <a:ext uri="{FF2B5EF4-FFF2-40B4-BE49-F238E27FC236}">
                <a16:creationId xmlns:a16="http://schemas.microsoft.com/office/drawing/2014/main" id="{98C46920-C9B5-90F9-E6D8-7E956678314D}"/>
              </a:ext>
            </a:extLst>
          </p:cNvPr>
          <p:cNvPicPr>
            <a:picLocks noChangeAspect="1"/>
          </p:cNvPicPr>
          <p:nvPr/>
        </p:nvPicPr>
        <p:blipFill>
          <a:blip r:embed="rId2"/>
          <a:srcRect r="6587" b="-2"/>
          <a:stretch/>
        </p:blipFill>
        <p:spPr>
          <a:xfrm>
            <a:off x="-2284" y="10"/>
            <a:ext cx="7252212" cy="51434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51435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2694708E-CFB7-3D25-45CD-66E06379F615}"/>
              </a:ext>
            </a:extLst>
          </p:cNvPr>
          <p:cNvSpPr>
            <a:spLocks noGrp="1"/>
          </p:cNvSpPr>
          <p:nvPr>
            <p:ph type="title"/>
          </p:nvPr>
        </p:nvSpPr>
        <p:spPr>
          <a:xfrm>
            <a:off x="4512128" y="519969"/>
            <a:ext cx="4514851" cy="1424934"/>
          </a:xfrm>
        </p:spPr>
        <p:txBody>
          <a:bodyPr vert="horz" lIns="91440" tIns="45720" rIns="91440" bIns="45720" rtlCol="0" anchor="ctr">
            <a:normAutofit fontScale="90000"/>
          </a:bodyPr>
          <a:lstStyle/>
          <a:p>
            <a:pPr defTabSz="914400">
              <a:spcBef>
                <a:spcPct val="0"/>
              </a:spcBef>
            </a:pPr>
            <a:br>
              <a:rPr lang="en-US" sz="3000" dirty="0">
                <a:solidFill>
                  <a:schemeClr val="tx1"/>
                </a:solidFill>
              </a:rPr>
            </a:br>
            <a:br>
              <a:rPr lang="en-US" sz="3000" dirty="0">
                <a:solidFill>
                  <a:schemeClr val="tx1"/>
                </a:solidFill>
              </a:rPr>
            </a:br>
            <a:r>
              <a:rPr lang="en-US" sz="4000" dirty="0">
                <a:solidFill>
                  <a:schemeClr val="tx1"/>
                </a:solidFill>
                <a:latin typeface="Times" panose="02020603050405020304" pitchFamily="18" charset="0"/>
                <a:cs typeface="Times" panose="02020603050405020304" pitchFamily="18" charset="0"/>
              </a:rPr>
              <a:t>Individual Presentation </a:t>
            </a:r>
            <a:br>
              <a:rPr lang="en-US" sz="4000" dirty="0">
                <a:solidFill>
                  <a:schemeClr val="tx1"/>
                </a:solidFill>
                <a:latin typeface="Times" panose="02020603050405020304" pitchFamily="18" charset="0"/>
                <a:cs typeface="Times" panose="02020603050405020304" pitchFamily="18" charset="0"/>
              </a:rPr>
            </a:br>
            <a:r>
              <a:rPr lang="en-US" sz="4000" dirty="0">
                <a:solidFill>
                  <a:schemeClr val="tx1"/>
                </a:solidFill>
                <a:latin typeface="Times" panose="02020603050405020304" pitchFamily="18" charset="0"/>
                <a:cs typeface="Times" panose="02020603050405020304" pitchFamily="18" charset="0"/>
              </a:rPr>
              <a:t>International Business Communication </a:t>
            </a:r>
            <a:br>
              <a:rPr lang="en-US" sz="4000" dirty="0">
                <a:solidFill>
                  <a:schemeClr val="tx1"/>
                </a:solidFill>
              </a:rPr>
            </a:br>
            <a:endParaRPr lang="en-US" sz="3000" dirty="0">
              <a:solidFill>
                <a:schemeClr val="tx1"/>
              </a:solidFill>
            </a:endParaRPr>
          </a:p>
        </p:txBody>
      </p:sp>
      <p:sp>
        <p:nvSpPr>
          <p:cNvPr id="2" name="Text Placeholder 1">
            <a:extLst>
              <a:ext uri="{FF2B5EF4-FFF2-40B4-BE49-F238E27FC236}">
                <a16:creationId xmlns:a16="http://schemas.microsoft.com/office/drawing/2014/main" id="{56B2C3ED-423F-5AE6-18D3-79F3BF07553B}"/>
              </a:ext>
            </a:extLst>
          </p:cNvPr>
          <p:cNvSpPr>
            <a:spLocks noGrp="1"/>
          </p:cNvSpPr>
          <p:nvPr>
            <p:ph type="body" idx="1"/>
          </p:nvPr>
        </p:nvSpPr>
        <p:spPr>
          <a:xfrm>
            <a:off x="4860472" y="3444724"/>
            <a:ext cx="3943349" cy="1282221"/>
          </a:xfrm>
        </p:spPr>
        <p:txBody>
          <a:bodyPr vert="horz" lIns="91440" tIns="45720" rIns="91440" bIns="45720" rtlCol="0">
            <a:normAutofit/>
          </a:bodyPr>
          <a:lstStyle/>
          <a:p>
            <a:pPr marL="285750" indent="0" defTabSz="914400">
              <a:spcAft>
                <a:spcPts val="600"/>
              </a:spcAft>
              <a:buNone/>
            </a:pPr>
            <a:r>
              <a:rPr kumimoji="0" lang="en-US" sz="1500" b="1" i="0" u="none" strike="noStrike" cap="all" spc="0" normalizeH="0" baseline="0" noProof="0" dirty="0">
                <a:ln>
                  <a:noFill/>
                </a:ln>
                <a:effectLst/>
                <a:uLnTx/>
                <a:uFillTx/>
                <a:latin typeface="Times" panose="02020603050405020304" pitchFamily="18" charset="0"/>
                <a:cs typeface="Times" panose="02020603050405020304" pitchFamily="18" charset="0"/>
              </a:rPr>
              <a:t>Lecturer: Dr Laila </a:t>
            </a:r>
            <a:r>
              <a:rPr kumimoji="0" lang="en-US" sz="1500" b="1" i="0" u="none" strike="noStrike" cap="all" spc="0" normalizeH="0" baseline="0" noProof="0" dirty="0" err="1">
                <a:ln>
                  <a:noFill/>
                </a:ln>
                <a:effectLst/>
                <a:uLnTx/>
                <a:uFillTx/>
                <a:latin typeface="Times" panose="02020603050405020304" pitchFamily="18" charset="0"/>
                <a:cs typeface="Times" panose="02020603050405020304" pitchFamily="18" charset="0"/>
              </a:rPr>
              <a:t>Maazouz</a:t>
            </a:r>
            <a:endParaRPr kumimoji="0" lang="en-US" sz="1500" b="1" i="0" u="none" strike="noStrike" cap="all" spc="0" normalizeH="0" baseline="0" noProof="0" dirty="0">
              <a:ln>
                <a:noFill/>
              </a:ln>
              <a:effectLst/>
              <a:uLnTx/>
              <a:uFillTx/>
              <a:latin typeface="Times" panose="02020603050405020304" pitchFamily="18" charset="0"/>
              <a:cs typeface="Times" panose="02020603050405020304" pitchFamily="18" charset="0"/>
            </a:endParaRPr>
          </a:p>
          <a:p>
            <a:pPr marL="285750" indent="0" defTabSz="914400">
              <a:spcAft>
                <a:spcPts val="600"/>
              </a:spcAft>
              <a:buNone/>
            </a:pPr>
            <a:r>
              <a:rPr kumimoji="0" lang="en-US" sz="1500" b="1" i="0" u="none" strike="noStrike" cap="all" spc="0" normalizeH="0" baseline="0" noProof="0" dirty="0">
                <a:ln>
                  <a:noFill/>
                </a:ln>
                <a:effectLst/>
                <a:uLnTx/>
                <a:uFillTx/>
                <a:latin typeface="Times" panose="02020603050405020304" pitchFamily="18" charset="0"/>
                <a:cs typeface="Times" panose="02020603050405020304" pitchFamily="18" charset="0"/>
              </a:rPr>
              <a:t>Student: Silvia Bounegru </a:t>
            </a:r>
          </a:p>
          <a:p>
            <a:pPr marL="285750" indent="0" defTabSz="914400">
              <a:spcAft>
                <a:spcPts val="600"/>
              </a:spcAft>
              <a:buNone/>
            </a:pPr>
            <a:r>
              <a:rPr kumimoji="0" lang="en-US" sz="1500" b="1" i="0" u="none" strike="noStrike" cap="all" spc="0" normalizeH="0" baseline="0" noProof="0" dirty="0">
                <a:ln>
                  <a:noFill/>
                </a:ln>
                <a:effectLst/>
                <a:uLnTx/>
                <a:uFillTx/>
                <a:latin typeface="Times" panose="02020603050405020304" pitchFamily="18" charset="0"/>
                <a:cs typeface="Times" panose="02020603050405020304" pitchFamily="18" charset="0"/>
              </a:rPr>
              <a:t>Student ID: 2132530</a:t>
            </a:r>
            <a:endParaRPr lang="en-US" sz="1500" b="1" dirty="0">
              <a:latin typeface="Times" panose="02020603050405020304" pitchFamily="18" charset="0"/>
              <a:cs typeface="Times" panose="02020603050405020304" pitchFamily="18" charset="0"/>
            </a:endParaRPr>
          </a:p>
        </p:txBody>
      </p:sp>
    </p:spTree>
    <p:extLst>
      <p:ext uri="{BB962C8B-B14F-4D97-AF65-F5344CB8AC3E}">
        <p14:creationId xmlns:p14="http://schemas.microsoft.com/office/powerpoint/2010/main" val="3083769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84"/>
        <p:cNvGrpSpPr/>
        <p:nvPr/>
      </p:nvGrpSpPr>
      <p:grpSpPr>
        <a:xfrm>
          <a:off x="0" y="0"/>
          <a:ext cx="0" cy="0"/>
          <a:chOff x="0" y="0"/>
          <a:chExt cx="0" cy="0"/>
        </a:xfrm>
      </p:grpSpPr>
      <p:pic>
        <p:nvPicPr>
          <p:cNvPr id="187" name="Picture 186">
            <a:extLst>
              <a:ext uri="{FF2B5EF4-FFF2-40B4-BE49-F238E27FC236}">
                <a16:creationId xmlns:a16="http://schemas.microsoft.com/office/drawing/2014/main" id="{AF8EE5CA-0989-82BF-26AE-066116C9A487}"/>
              </a:ext>
            </a:extLst>
          </p:cNvPr>
          <p:cNvPicPr>
            <a:picLocks noChangeAspect="1"/>
          </p:cNvPicPr>
          <p:nvPr/>
        </p:nvPicPr>
        <p:blipFill>
          <a:blip r:embed="rId3"/>
          <a:srcRect l="2359" r="2" b="2"/>
          <a:stretch/>
        </p:blipFill>
        <p:spPr>
          <a:xfrm>
            <a:off x="119762" y="10"/>
            <a:ext cx="9024237" cy="5143490"/>
          </a:xfrm>
          <a:prstGeom prst="rect">
            <a:avLst/>
          </a:prstGeom>
        </p:spPr>
      </p:pic>
      <p:sp>
        <p:nvSpPr>
          <p:cNvPr id="185" name="Google Shape;185;p30"/>
          <p:cNvSpPr txBox="1">
            <a:spLocks noGrp="1"/>
          </p:cNvSpPr>
          <p:nvPr>
            <p:ph type="ctrTitle"/>
          </p:nvPr>
        </p:nvSpPr>
        <p:spPr>
          <a:xfrm>
            <a:off x="473529" y="582385"/>
            <a:ext cx="7603671" cy="1535906"/>
          </a:xfrm>
          <a:prstGeom prst="rect">
            <a:avLst/>
          </a:prstGeom>
          <a:noFill/>
        </p:spPr>
        <p:txBody>
          <a:bodyPr spcFirstLastPara="1" lIns="91425" tIns="91425" rIns="91425" bIns="91425" anchorCtr="0">
            <a:normAutofit/>
          </a:bodyPr>
          <a:lstStyle/>
          <a:p>
            <a:pPr marL="0" lvl="0" indent="0" algn="l" rtl="0">
              <a:spcBef>
                <a:spcPts val="0"/>
              </a:spcBef>
              <a:spcAft>
                <a:spcPts val="0"/>
              </a:spcAft>
              <a:buNone/>
            </a:pPr>
            <a:r>
              <a:rPr lang="en-GB" sz="4800" b="1" dirty="0">
                <a:ln w="22225">
                  <a:solidFill>
                    <a:schemeClr val="accent2"/>
                  </a:solidFill>
                  <a:prstDash val="solid"/>
                </a:ln>
                <a:solidFill>
                  <a:schemeClr val="accent2">
                    <a:lumMod val="40000"/>
                    <a:lumOff val="60000"/>
                  </a:schemeClr>
                </a:solidFill>
                <a:latin typeface="Times" panose="02020603050405020304" pitchFamily="18" charset="0"/>
                <a:cs typeface="Times" panose="02020603050405020304" pitchFamily="18" charset="0"/>
              </a:rPr>
              <a:t>Tesco's German Expansion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85"/>
                                        </p:tgtEl>
                                        <p:attrNameLst>
                                          <p:attrName>style.visibility</p:attrName>
                                        </p:attrNameLst>
                                      </p:cBhvr>
                                      <p:to>
                                        <p:strVal val="visible"/>
                                      </p:to>
                                    </p:set>
                                    <p:animEffect transition="in" filter="fade">
                                      <p:cBhvr>
                                        <p:cTn id="7" dur="700"/>
                                        <p:tgtEl>
                                          <p:spTgt spid="1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13"/>
        <p:cNvGrpSpPr/>
        <p:nvPr/>
      </p:nvGrpSpPr>
      <p:grpSpPr>
        <a:xfrm>
          <a:off x="0" y="0"/>
          <a:ext cx="0" cy="0"/>
          <a:chOff x="0" y="0"/>
          <a:chExt cx="0" cy="0"/>
        </a:xfrm>
      </p:grpSpPr>
      <p:sp useBgFill="1">
        <p:nvSpPr>
          <p:cNvPr id="220" name="Rectangle 21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2" name="Freeform: Shape 221">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8496" y="242639"/>
            <a:ext cx="3242924" cy="4659561"/>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4" name="Right Triangle 22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2501900"/>
            <a:ext cx="2468880" cy="24003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6" name="Rectangle 225">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467456"/>
            <a:ext cx="8178790" cy="4205911"/>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4" name="Google Shape;214;p33"/>
          <p:cNvSpPr txBox="1">
            <a:spLocks noGrp="1"/>
          </p:cNvSpPr>
          <p:nvPr>
            <p:ph type="title"/>
          </p:nvPr>
        </p:nvSpPr>
        <p:spPr>
          <a:xfrm>
            <a:off x="6021969" y="604773"/>
            <a:ext cx="2515977" cy="2135559"/>
          </a:xfrm>
          <a:prstGeom prst="rect">
            <a:avLst/>
          </a:prstGeom>
        </p:spPr>
        <p:txBody>
          <a:bodyPr spcFirstLastPara="1" vert="horz" lIns="91440" tIns="45720" rIns="91440" bIns="45720" rtlCol="0" anchor="b" anchorCtr="0">
            <a:normAutofit/>
          </a:bodyPr>
          <a:lstStyle/>
          <a:p>
            <a:pPr marL="0" lvl="0" indent="0" defTabSz="914400">
              <a:spcBef>
                <a:spcPct val="0"/>
              </a:spcBef>
              <a:spcAft>
                <a:spcPts val="0"/>
              </a:spcAft>
            </a:pPr>
            <a:r>
              <a:rPr lang="en-US" sz="4000" kern="1200" dirty="0">
                <a:solidFill>
                  <a:schemeClr val="tx1"/>
                </a:solidFill>
                <a:latin typeface="Times" panose="02020603050405020304" pitchFamily="18" charset="0"/>
                <a:cs typeface="Times" panose="02020603050405020304" pitchFamily="18" charset="0"/>
              </a:rPr>
              <a:t>Main content</a:t>
            </a:r>
          </a:p>
        </p:txBody>
      </p:sp>
      <p:graphicFrame>
        <p:nvGraphicFramePr>
          <p:cNvPr id="2" name="Table 1">
            <a:extLst>
              <a:ext uri="{FF2B5EF4-FFF2-40B4-BE49-F238E27FC236}">
                <a16:creationId xmlns:a16="http://schemas.microsoft.com/office/drawing/2014/main" id="{26AD0FEA-FC99-EBB4-DC9E-0B9CF6F1A94C}"/>
              </a:ext>
            </a:extLst>
          </p:cNvPr>
          <p:cNvGraphicFramePr>
            <a:graphicFrameLocks noGrp="1"/>
          </p:cNvGraphicFramePr>
          <p:nvPr>
            <p:extLst>
              <p:ext uri="{D42A27DB-BD31-4B8C-83A1-F6EECF244321}">
                <p14:modId xmlns:p14="http://schemas.microsoft.com/office/powerpoint/2010/main" val="3934615679"/>
              </p:ext>
            </p:extLst>
          </p:nvPr>
        </p:nvGraphicFramePr>
        <p:xfrm>
          <a:off x="972418" y="955093"/>
          <a:ext cx="4203477" cy="3220176"/>
        </p:xfrm>
        <a:graphic>
          <a:graphicData uri="http://schemas.openxmlformats.org/drawingml/2006/table">
            <a:tbl>
              <a:tblPr firstRow="1" bandRow="1">
                <a:noFill/>
                <a:tableStyleId>{69012ECD-51FC-41F1-AA8D-1B2483CD663E}</a:tableStyleId>
              </a:tblPr>
              <a:tblGrid>
                <a:gridCol w="620328">
                  <a:extLst>
                    <a:ext uri="{9D8B030D-6E8A-4147-A177-3AD203B41FA5}">
                      <a16:colId xmlns:a16="http://schemas.microsoft.com/office/drawing/2014/main" val="1005875920"/>
                    </a:ext>
                  </a:extLst>
                </a:gridCol>
                <a:gridCol w="3583149">
                  <a:extLst>
                    <a:ext uri="{9D8B030D-6E8A-4147-A177-3AD203B41FA5}">
                      <a16:colId xmlns:a16="http://schemas.microsoft.com/office/drawing/2014/main" val="1521519669"/>
                    </a:ext>
                  </a:extLst>
                </a:gridCol>
              </a:tblGrid>
              <a:tr h="399282">
                <a:tc>
                  <a:txBody>
                    <a:bodyPr/>
                    <a:lstStyle/>
                    <a:p>
                      <a:endParaRPr lang="en-GB" sz="1500" b="0" cap="none" spc="60" dirty="0">
                        <a:solidFill>
                          <a:schemeClr val="bg1"/>
                        </a:solidFill>
                      </a:endParaRPr>
                    </a:p>
                  </a:txBody>
                  <a:tcPr marL="90864" marR="90864" marT="89421" marB="45432" anchor="ctr">
                    <a:lnL w="12700" cmpd="sng">
                      <a:noFill/>
                    </a:lnL>
                    <a:lnR w="12700" cmpd="sng">
                      <a:noFill/>
                    </a:lnR>
                    <a:lnT w="19050" cap="flat" cmpd="sng" algn="ctr">
                      <a:noFill/>
                      <a:prstDash val="solid"/>
                    </a:lnT>
                    <a:lnB w="38100" cmpd="sng">
                      <a:noFill/>
                    </a:lnB>
                    <a:solidFill>
                      <a:schemeClr val="accent1"/>
                    </a:solidFill>
                  </a:tcPr>
                </a:tc>
                <a:tc>
                  <a:txBody>
                    <a:bodyPr/>
                    <a:lstStyle/>
                    <a:p>
                      <a:r>
                        <a:rPr lang="en-GB" sz="1500" b="0" cap="none" spc="60" dirty="0">
                          <a:solidFill>
                            <a:schemeClr val="bg1"/>
                          </a:solidFill>
                          <a:latin typeface="Times" panose="02020603050405020304" pitchFamily="18" charset="0"/>
                          <a:cs typeface="Times" panose="02020603050405020304" pitchFamily="18" charset="0"/>
                        </a:rPr>
                        <a:t>Content</a:t>
                      </a:r>
                    </a:p>
                  </a:txBody>
                  <a:tcPr marL="90864" marR="90864" marT="89421" marB="45432"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4155761462"/>
                  </a:ext>
                </a:extLst>
              </a:tr>
              <a:tr h="373357">
                <a:tc>
                  <a:txBody>
                    <a:bodyPr/>
                    <a:lstStyle/>
                    <a:p>
                      <a:r>
                        <a:rPr lang="en-GB" sz="1400" cap="none" spc="0" dirty="0">
                          <a:solidFill>
                            <a:schemeClr val="tx1"/>
                          </a:solidFill>
                        </a:rPr>
                        <a:t>1</a:t>
                      </a:r>
                    </a:p>
                  </a:txBody>
                  <a:tcPr marL="90864" marR="90864" marT="89421" marB="45432" anchor="ctr">
                    <a:lnL w="12700" cmpd="sng">
                      <a:noFill/>
                      <a:prstDash val="solid"/>
                    </a:lnL>
                    <a:lnR w="12700" cmpd="sng">
                      <a:noFill/>
                      <a:prstDash val="solid"/>
                    </a:lnR>
                    <a:lnT w="38100" cmpd="sng">
                      <a:noFill/>
                    </a:lnT>
                    <a:lnB w="12700" cap="flat" cmpd="sng" algn="ctr">
                      <a:noFill/>
                      <a:prstDash val="solid"/>
                    </a:lnB>
                    <a:noFill/>
                  </a:tcPr>
                </a:tc>
                <a:tc>
                  <a:txBody>
                    <a:bodyPr/>
                    <a:lstStyle/>
                    <a:p>
                      <a:r>
                        <a:rPr lang="en-GB" sz="1400" cap="none" spc="0" dirty="0">
                          <a:solidFill>
                            <a:schemeClr val="tx1"/>
                          </a:solidFill>
                          <a:latin typeface="Times" panose="02020603050405020304" pitchFamily="18" charset="0"/>
                          <a:cs typeface="Times" panose="02020603050405020304" pitchFamily="18" charset="0"/>
                        </a:rPr>
                        <a:t>Introduction to the Context</a:t>
                      </a:r>
                    </a:p>
                  </a:txBody>
                  <a:tcPr marL="90864" marR="90864" marT="89421" marB="45432" anchor="ctr">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1208500415"/>
                  </a:ext>
                </a:extLst>
              </a:tr>
              <a:tr h="373357">
                <a:tc>
                  <a:txBody>
                    <a:bodyPr/>
                    <a:lstStyle/>
                    <a:p>
                      <a:r>
                        <a:rPr lang="en-GB" sz="1400" cap="none" spc="0">
                          <a:solidFill>
                            <a:schemeClr val="tx1"/>
                          </a:solidFill>
                        </a:rPr>
                        <a:t>2</a:t>
                      </a:r>
                    </a:p>
                  </a:txBody>
                  <a:tcPr marL="90864" marR="90864" marT="89421" marB="4543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GB" sz="1400" cap="none" spc="0" dirty="0">
                          <a:solidFill>
                            <a:schemeClr val="tx1"/>
                          </a:solidFill>
                          <a:latin typeface="Times" panose="02020603050405020304" pitchFamily="18" charset="0"/>
                          <a:cs typeface="Times" panose="02020603050405020304" pitchFamily="18" charset="0"/>
                        </a:rPr>
                        <a:t>Introducing the German culture </a:t>
                      </a:r>
                    </a:p>
                  </a:txBody>
                  <a:tcPr marL="90864" marR="90864" marT="89421" marB="4543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079731099"/>
                  </a:ext>
                </a:extLst>
              </a:tr>
              <a:tr h="373357">
                <a:tc>
                  <a:txBody>
                    <a:bodyPr/>
                    <a:lstStyle/>
                    <a:p>
                      <a:r>
                        <a:rPr lang="en-GB" sz="1400" cap="none" spc="0">
                          <a:solidFill>
                            <a:schemeClr val="tx1"/>
                          </a:solidFill>
                        </a:rPr>
                        <a:t>3</a:t>
                      </a:r>
                    </a:p>
                  </a:txBody>
                  <a:tcPr marL="90864" marR="90864" marT="89421" marB="45432"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GB" sz="1400" cap="none" spc="0" dirty="0">
                          <a:solidFill>
                            <a:schemeClr val="tx1"/>
                          </a:solidFill>
                          <a:latin typeface="Times" panose="02020603050405020304" pitchFamily="18" charset="0"/>
                          <a:cs typeface="Times" panose="02020603050405020304" pitchFamily="18" charset="0"/>
                        </a:rPr>
                        <a:t>Cultural sensitivity in Germany </a:t>
                      </a:r>
                    </a:p>
                  </a:txBody>
                  <a:tcPr marL="90864" marR="90864" marT="89421" marB="45432"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903451330"/>
                  </a:ext>
                </a:extLst>
              </a:tr>
              <a:tr h="580752">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1400" cap="none" spc="0">
                          <a:solidFill>
                            <a:schemeClr val="tx1"/>
                          </a:solidFill>
                        </a:rPr>
                        <a:t>4</a:t>
                      </a:r>
                    </a:p>
                  </a:txBody>
                  <a:tcPr marL="90864" marR="90864" marT="89421" marB="4543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1400" cap="none" spc="0" dirty="0">
                          <a:solidFill>
                            <a:schemeClr val="tx1"/>
                          </a:solidFill>
                          <a:latin typeface="Times" panose="02020603050405020304" pitchFamily="18" charset="0"/>
                          <a:cs typeface="Times" panose="02020603050405020304" pitchFamily="18" charset="0"/>
                        </a:rPr>
                        <a:t>Hofstede Cultural Dimensions: UK and Germany </a:t>
                      </a:r>
                    </a:p>
                  </a:txBody>
                  <a:tcPr marL="90864" marR="90864" marT="89421" marB="4543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595104007"/>
                  </a:ext>
                </a:extLst>
              </a:tr>
              <a:tr h="373357">
                <a:tc>
                  <a:txBody>
                    <a:bodyPr/>
                    <a:lstStyle/>
                    <a:p>
                      <a:r>
                        <a:rPr lang="en-GB" sz="1400" cap="none" spc="0">
                          <a:solidFill>
                            <a:schemeClr val="tx1"/>
                          </a:solidFill>
                        </a:rPr>
                        <a:t>5</a:t>
                      </a:r>
                    </a:p>
                  </a:txBody>
                  <a:tcPr marL="90864" marR="90864" marT="89421" marB="45432"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GB" sz="1400" cap="none" spc="0" dirty="0">
                          <a:solidFill>
                            <a:schemeClr val="tx1"/>
                          </a:solidFill>
                          <a:latin typeface="Times" panose="02020603050405020304" pitchFamily="18" charset="0"/>
                          <a:cs typeface="Times" panose="02020603050405020304" pitchFamily="18" charset="0"/>
                        </a:rPr>
                        <a:t>Recommendations and Solutions</a:t>
                      </a:r>
                    </a:p>
                  </a:txBody>
                  <a:tcPr marL="90864" marR="90864" marT="89421" marB="45432"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191598579"/>
                  </a:ext>
                </a:extLst>
              </a:tr>
              <a:tr h="373357">
                <a:tc>
                  <a:txBody>
                    <a:bodyPr/>
                    <a:lstStyle/>
                    <a:p>
                      <a:r>
                        <a:rPr lang="en-GB" sz="1400" cap="none" spc="0">
                          <a:solidFill>
                            <a:schemeClr val="tx1"/>
                          </a:solidFill>
                        </a:rPr>
                        <a:t>6</a:t>
                      </a:r>
                    </a:p>
                  </a:txBody>
                  <a:tcPr marL="90864" marR="90864" marT="89421" marB="4543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GB" sz="1400" cap="none" spc="0" dirty="0">
                          <a:solidFill>
                            <a:schemeClr val="tx1"/>
                          </a:solidFill>
                          <a:latin typeface="Times" panose="02020603050405020304" pitchFamily="18" charset="0"/>
                          <a:cs typeface="Times" panose="02020603050405020304" pitchFamily="18" charset="0"/>
                        </a:rPr>
                        <a:t>Conclusion</a:t>
                      </a:r>
                    </a:p>
                  </a:txBody>
                  <a:tcPr marL="90864" marR="90864" marT="89421" marB="4543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29443799"/>
                  </a:ext>
                </a:extLst>
              </a:tr>
              <a:tr h="373357">
                <a:tc>
                  <a:txBody>
                    <a:bodyPr/>
                    <a:lstStyle/>
                    <a:p>
                      <a:r>
                        <a:rPr lang="en-GB" sz="1400" cap="none" spc="0">
                          <a:solidFill>
                            <a:schemeClr val="tx1"/>
                          </a:solidFill>
                        </a:rPr>
                        <a:t>7</a:t>
                      </a:r>
                    </a:p>
                  </a:txBody>
                  <a:tcPr marL="90864" marR="90864" marT="89421" marB="45432"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400" cap="none" spc="0" dirty="0">
                          <a:solidFill>
                            <a:schemeClr val="tx1"/>
                          </a:solidFill>
                          <a:latin typeface="Times" panose="02020603050405020304" pitchFamily="18" charset="0"/>
                          <a:cs typeface="Times" panose="02020603050405020304" pitchFamily="18" charset="0"/>
                        </a:rPr>
                        <a:t>References</a:t>
                      </a:r>
                    </a:p>
                  </a:txBody>
                  <a:tcPr marL="90864" marR="90864" marT="89421" marB="45432"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39129625"/>
                  </a:ext>
                </a:extLst>
              </a:tr>
            </a:tbl>
          </a:graphicData>
        </a:graphic>
      </p:graphicFrame>
    </p:spTree>
    <p:extLst>
      <p:ext uri="{BB962C8B-B14F-4D97-AF65-F5344CB8AC3E}">
        <p14:creationId xmlns:p14="http://schemas.microsoft.com/office/powerpoint/2010/main" val="1431482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497518" y="414306"/>
            <a:ext cx="647009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latin typeface="Times" panose="02020603050405020304" pitchFamily="18" charset="0"/>
                <a:cs typeface="Times" panose="02020603050405020304" pitchFamily="18" charset="0"/>
              </a:rPr>
              <a:t>Introduction to the Context  </a:t>
            </a:r>
          </a:p>
        </p:txBody>
      </p:sp>
      <p:sp>
        <p:nvSpPr>
          <p:cNvPr id="215" name="Google Shape;215;p33"/>
          <p:cNvSpPr txBox="1">
            <a:spLocks noGrp="1"/>
          </p:cNvSpPr>
          <p:nvPr>
            <p:ph type="body" idx="1"/>
          </p:nvPr>
        </p:nvSpPr>
        <p:spPr>
          <a:xfrm>
            <a:off x="351996" y="1161995"/>
            <a:ext cx="5401103" cy="3214062"/>
          </a:xfrm>
          <a:prstGeom prst="rect">
            <a:avLst/>
          </a:prstGeom>
        </p:spPr>
        <p:txBody>
          <a:bodyPr spcFirstLastPara="1" wrap="square" lIns="91425" tIns="91425" rIns="91425" bIns="91425" anchor="t" anchorCtr="0">
            <a:noAutofit/>
          </a:bodyPr>
          <a:lstStyle/>
          <a:p>
            <a:pPr marL="285750" indent="-285750" algn="just">
              <a:buClr>
                <a:schemeClr val="dk1"/>
              </a:buClr>
              <a:buSzPts val="1100"/>
            </a:pPr>
            <a:r>
              <a:rPr lang="en-GB" sz="1600" dirty="0">
                <a:solidFill>
                  <a:schemeClr val="tx1"/>
                </a:solidFill>
                <a:latin typeface="Times" panose="02020603050405020304" pitchFamily="18" charset="0"/>
                <a:cs typeface="Times" panose="02020603050405020304" pitchFamily="18" charset="0"/>
              </a:rPr>
              <a:t>Tesco PLC, among the largest retailers in the UK, is considering opening a management office in Germany. </a:t>
            </a:r>
          </a:p>
          <a:p>
            <a:pPr marL="285750" indent="-285750" algn="just">
              <a:buClr>
                <a:schemeClr val="dk1"/>
              </a:buClr>
              <a:buSzPts val="1100"/>
            </a:pPr>
            <a:r>
              <a:rPr lang="en-GB" sz="1600" dirty="0">
                <a:solidFill>
                  <a:schemeClr val="tx1"/>
                </a:solidFill>
                <a:latin typeface="Times" panose="02020603050405020304" pitchFamily="18" charset="0"/>
                <a:cs typeface="Times" panose="02020603050405020304" pitchFamily="18" charset="0"/>
              </a:rPr>
              <a:t>This strategy will assist Tesco in strengthening its position in the EU market and expanding its international trade opportunities. </a:t>
            </a:r>
          </a:p>
          <a:p>
            <a:pPr marL="285750" indent="-285750" algn="just">
              <a:buClr>
                <a:schemeClr val="dk1"/>
              </a:buClr>
              <a:buSzPts val="1100"/>
            </a:pPr>
            <a:r>
              <a:rPr lang="en-GB" sz="1600" dirty="0">
                <a:solidFill>
                  <a:schemeClr val="tx1"/>
                </a:solidFill>
                <a:latin typeface="Times" panose="02020603050405020304" pitchFamily="18" charset="0"/>
                <a:cs typeface="Times" panose="02020603050405020304" pitchFamily="18" charset="0"/>
              </a:rPr>
              <a:t>This venture must recognise and appreciate the cultural differences between the UK and Germany in order to succeed. </a:t>
            </a:r>
          </a:p>
          <a:p>
            <a:pPr marL="285750" indent="-285750" algn="just">
              <a:buClr>
                <a:schemeClr val="dk1"/>
              </a:buClr>
              <a:buSzPts val="1100"/>
            </a:pPr>
            <a:r>
              <a:rPr lang="en-GB" sz="1600" dirty="0">
                <a:solidFill>
                  <a:schemeClr val="tx1"/>
                </a:solidFill>
                <a:latin typeface="Times" panose="02020603050405020304" pitchFamily="18" charset="0"/>
                <a:cs typeface="Times" panose="02020603050405020304" pitchFamily="18" charset="0"/>
              </a:rPr>
              <a:t>TESCO’s core purpose is “To serve our customers, communities and planet a little better daily.”(Tesco, 2024)</a:t>
            </a: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a:extLst>
              <a:ext uri="{FF2B5EF4-FFF2-40B4-BE49-F238E27FC236}">
                <a16:creationId xmlns:a16="http://schemas.microsoft.com/office/drawing/2014/main" id="{9C833B27-6EA0-3F38-D7D2-18F6AE982DEF}"/>
              </a:ext>
            </a:extLst>
          </p:cNvPr>
          <p:cNvSpPr/>
          <p:nvPr/>
        </p:nvSpPr>
        <p:spPr>
          <a:xfrm>
            <a:off x="6495393" y="0"/>
            <a:ext cx="2672132" cy="5143500"/>
          </a:xfrm>
          <a:prstGeom prst="rect">
            <a:avLst/>
          </a:prstGeom>
          <a:solidFill>
            <a:srgbClr val="FFFFFF"/>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 close up of a logo&#10;&#10;Description automatically generated">
            <a:extLst>
              <a:ext uri="{FF2B5EF4-FFF2-40B4-BE49-F238E27FC236}">
                <a16:creationId xmlns:a16="http://schemas.microsoft.com/office/drawing/2014/main" id="{D436CBD6-A9FD-C4C8-A3CE-6F9E51620412}"/>
              </a:ext>
            </a:extLst>
          </p:cNvPr>
          <p:cNvPicPr>
            <a:picLocks noChangeAspect="1"/>
          </p:cNvPicPr>
          <p:nvPr/>
        </p:nvPicPr>
        <p:blipFill>
          <a:blip r:embed="rId3"/>
          <a:stretch>
            <a:fillRect/>
          </a:stretch>
        </p:blipFill>
        <p:spPr>
          <a:xfrm>
            <a:off x="6015035" y="1645380"/>
            <a:ext cx="2672133" cy="807410"/>
          </a:xfrm>
          <a:prstGeom prst="rect">
            <a:avLst/>
          </a:prstGeom>
        </p:spPr>
      </p:pic>
    </p:spTree>
    <p:extLst>
      <p:ext uri="{BB962C8B-B14F-4D97-AF65-F5344CB8AC3E}">
        <p14:creationId xmlns:p14="http://schemas.microsoft.com/office/powerpoint/2010/main" val="3668230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288068" y="1145316"/>
            <a:ext cx="5826982" cy="623869"/>
          </a:xfrm>
          <a:prstGeom prst="rect">
            <a:avLst/>
          </a:prstGeom>
        </p:spPr>
        <p:txBody>
          <a:bodyPr spcFirstLastPara="1" wrap="square" lIns="91425" tIns="91425" rIns="91425" bIns="91425" anchor="b" anchorCtr="0">
            <a:noAutofit/>
          </a:bodyPr>
          <a:lstStyle/>
          <a:p>
            <a:pPr marL="0" lvl="0" indent="0" rtl="0">
              <a:spcBef>
                <a:spcPts val="0"/>
              </a:spcBef>
              <a:spcAft>
                <a:spcPts val="0"/>
              </a:spcAft>
              <a:buNone/>
            </a:pPr>
            <a:r>
              <a:rPr lang="en-GB" sz="3200" dirty="0">
                <a:latin typeface="Times" panose="02020603050405020304" pitchFamily="18" charset="0"/>
                <a:cs typeface="Times" panose="02020603050405020304" pitchFamily="18" charset="0"/>
              </a:rPr>
              <a:t>Introducing the German culture </a:t>
            </a:r>
            <a:br>
              <a:rPr lang="en-GB" sz="2400" dirty="0"/>
            </a:br>
            <a:br>
              <a:rPr lang="en-GB" sz="2400" dirty="0"/>
            </a:br>
            <a:r>
              <a:rPr lang="en-GB" sz="1600" dirty="0">
                <a:latin typeface="Times" panose="02020603050405020304" pitchFamily="18" charset="0"/>
                <a:cs typeface="Times" panose="02020603050405020304" pitchFamily="18" charset="0"/>
              </a:rPr>
              <a:t>Business Etiquette and Practices  UK vs Germany</a:t>
            </a:r>
            <a:endParaRPr sz="2400" dirty="0">
              <a:latin typeface="Times" panose="02020603050405020304" pitchFamily="18" charset="0"/>
              <a:cs typeface="Times" panose="02020603050405020304" pitchFamily="18" charset="0"/>
            </a:endParaRPr>
          </a:p>
        </p:txBody>
      </p:sp>
      <p:graphicFrame>
        <p:nvGraphicFramePr>
          <p:cNvPr id="2" name="Diagram 1">
            <a:extLst>
              <a:ext uri="{FF2B5EF4-FFF2-40B4-BE49-F238E27FC236}">
                <a16:creationId xmlns:a16="http://schemas.microsoft.com/office/drawing/2014/main" id="{7DFCB0E6-0200-D433-0A5E-0F822D7D5C74}"/>
              </a:ext>
            </a:extLst>
          </p:cNvPr>
          <p:cNvGraphicFramePr/>
          <p:nvPr>
            <p:extLst>
              <p:ext uri="{D42A27DB-BD31-4B8C-83A1-F6EECF244321}">
                <p14:modId xmlns:p14="http://schemas.microsoft.com/office/powerpoint/2010/main" val="3958240095"/>
              </p:ext>
            </p:extLst>
          </p:nvPr>
        </p:nvGraphicFramePr>
        <p:xfrm>
          <a:off x="388883" y="1845749"/>
          <a:ext cx="6343242" cy="2976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08556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289508" y="190499"/>
            <a:ext cx="6099160" cy="144281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3200" dirty="0">
                <a:latin typeface="Times" panose="02020603050405020304" pitchFamily="18" charset="0"/>
                <a:cs typeface="Times" panose="02020603050405020304" pitchFamily="18" charset="0"/>
              </a:rPr>
              <a:t>Introducing the German culture </a:t>
            </a:r>
            <a:br>
              <a:rPr lang="en-GB" sz="3200" dirty="0">
                <a:latin typeface="Times" panose="02020603050405020304" pitchFamily="18" charset="0"/>
                <a:cs typeface="Times" panose="02020603050405020304" pitchFamily="18" charset="0"/>
              </a:rPr>
            </a:br>
            <a:br>
              <a:rPr lang="en-GB" sz="3200" dirty="0">
                <a:latin typeface="Times" panose="02020603050405020304" pitchFamily="18" charset="0"/>
                <a:cs typeface="Times" panose="02020603050405020304" pitchFamily="18" charset="0"/>
              </a:rPr>
            </a:br>
            <a:r>
              <a:rPr lang="en-GB" sz="1600" dirty="0">
                <a:latin typeface="Times" panose="02020603050405020304" pitchFamily="18" charset="0"/>
                <a:cs typeface="Times" panose="02020603050405020304" pitchFamily="18" charset="0"/>
              </a:rPr>
              <a:t>Leadership and Management Styles </a:t>
            </a:r>
            <a:endParaRPr sz="1600" dirty="0">
              <a:latin typeface="Times" panose="02020603050405020304" pitchFamily="18" charset="0"/>
              <a:cs typeface="Times" panose="02020603050405020304" pitchFamily="18" charset="0"/>
            </a:endParaRPr>
          </a:p>
        </p:txBody>
      </p:sp>
      <p:graphicFrame>
        <p:nvGraphicFramePr>
          <p:cNvPr id="2" name="Diagram 1">
            <a:extLst>
              <a:ext uri="{FF2B5EF4-FFF2-40B4-BE49-F238E27FC236}">
                <a16:creationId xmlns:a16="http://schemas.microsoft.com/office/drawing/2014/main" id="{0FFCF679-5561-6CA1-12EE-B0E37BD313F1}"/>
              </a:ext>
            </a:extLst>
          </p:cNvPr>
          <p:cNvGraphicFramePr/>
          <p:nvPr>
            <p:extLst>
              <p:ext uri="{D42A27DB-BD31-4B8C-83A1-F6EECF244321}">
                <p14:modId xmlns:p14="http://schemas.microsoft.com/office/powerpoint/2010/main" val="2488600194"/>
              </p:ext>
            </p:extLst>
          </p:nvPr>
        </p:nvGraphicFramePr>
        <p:xfrm>
          <a:off x="289508" y="1633309"/>
          <a:ext cx="5966777" cy="28434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27760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468364" y="734711"/>
            <a:ext cx="6263761" cy="1102178"/>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latin typeface="Times" panose="02020603050405020304" pitchFamily="18" charset="0"/>
                <a:cs typeface="Times" panose="02020603050405020304" pitchFamily="18" charset="0"/>
              </a:rPr>
              <a:t>Introducing the German culture</a:t>
            </a:r>
            <a:br>
              <a:rPr lang="en-GB" dirty="0">
                <a:latin typeface="Times" panose="02020603050405020304" pitchFamily="18" charset="0"/>
                <a:cs typeface="Times" panose="02020603050405020304" pitchFamily="18" charset="0"/>
              </a:rPr>
            </a:br>
            <a:br>
              <a:rPr lang="en-GB" dirty="0">
                <a:latin typeface="Times" panose="02020603050405020304" pitchFamily="18" charset="0"/>
                <a:cs typeface="Times" panose="02020603050405020304" pitchFamily="18" charset="0"/>
              </a:rPr>
            </a:br>
            <a:r>
              <a:rPr lang="en-GB" sz="1600" dirty="0">
                <a:latin typeface="Times" panose="02020603050405020304" pitchFamily="18" charset="0"/>
                <a:cs typeface="Times" panose="02020603050405020304" pitchFamily="18" charset="0"/>
              </a:rPr>
              <a:t>Some Examples</a:t>
            </a:r>
            <a:endParaRPr sz="1600" dirty="0">
              <a:latin typeface="Times" panose="02020603050405020304" pitchFamily="18" charset="0"/>
              <a:cs typeface="Times" panose="02020603050405020304" pitchFamily="18" charset="0"/>
            </a:endParaRPr>
          </a:p>
        </p:txBody>
      </p:sp>
      <p:graphicFrame>
        <p:nvGraphicFramePr>
          <p:cNvPr id="2" name="Diagram 1">
            <a:extLst>
              <a:ext uri="{FF2B5EF4-FFF2-40B4-BE49-F238E27FC236}">
                <a16:creationId xmlns:a16="http://schemas.microsoft.com/office/drawing/2014/main" id="{3CC71FB0-24E6-A42D-0C98-368588329ACC}"/>
              </a:ext>
            </a:extLst>
          </p:cNvPr>
          <p:cNvGraphicFramePr/>
          <p:nvPr>
            <p:extLst>
              <p:ext uri="{D42A27DB-BD31-4B8C-83A1-F6EECF244321}">
                <p14:modId xmlns:p14="http://schemas.microsoft.com/office/powerpoint/2010/main" val="3168977079"/>
              </p:ext>
            </p:extLst>
          </p:nvPr>
        </p:nvGraphicFramePr>
        <p:xfrm>
          <a:off x="375152" y="1836889"/>
          <a:ext cx="5976661" cy="24351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4930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507999" y="213759"/>
            <a:ext cx="4896972"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800" dirty="0">
                <a:latin typeface="Times" panose="02020603050405020304" pitchFamily="18" charset="0"/>
                <a:cs typeface="Times" panose="02020603050405020304" pitchFamily="18" charset="0"/>
              </a:rPr>
              <a:t>Cultural sensitivity in Germany – (Communication Styles)</a:t>
            </a:r>
            <a:endParaRPr sz="2800" dirty="0">
              <a:latin typeface="Times" panose="02020603050405020304" pitchFamily="18" charset="0"/>
              <a:cs typeface="Times" panose="02020603050405020304" pitchFamily="18" charset="0"/>
            </a:endParaRPr>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 name="Table 3">
            <a:extLst>
              <a:ext uri="{FF2B5EF4-FFF2-40B4-BE49-F238E27FC236}">
                <a16:creationId xmlns:a16="http://schemas.microsoft.com/office/drawing/2014/main" id="{F657EA91-B999-C91C-3FFF-C3E23F6FD01C}"/>
              </a:ext>
            </a:extLst>
          </p:cNvPr>
          <p:cNvGraphicFramePr>
            <a:graphicFrameLocks noGrp="1"/>
          </p:cNvGraphicFramePr>
          <p:nvPr>
            <p:extLst>
              <p:ext uri="{D42A27DB-BD31-4B8C-83A1-F6EECF244321}">
                <p14:modId xmlns:p14="http://schemas.microsoft.com/office/powerpoint/2010/main" val="2765428430"/>
              </p:ext>
            </p:extLst>
          </p:nvPr>
        </p:nvGraphicFramePr>
        <p:xfrm>
          <a:off x="507999" y="1469571"/>
          <a:ext cx="5913822" cy="2955472"/>
        </p:xfrm>
        <a:graphic>
          <a:graphicData uri="http://schemas.openxmlformats.org/drawingml/2006/table">
            <a:tbl>
              <a:tblPr firstRow="1">
                <a:tableStyleId>{69012ECD-51FC-41F1-AA8D-1B2483CD663E}</a:tableStyleId>
              </a:tblPr>
              <a:tblGrid>
                <a:gridCol w="3012967">
                  <a:extLst>
                    <a:ext uri="{9D8B030D-6E8A-4147-A177-3AD203B41FA5}">
                      <a16:colId xmlns:a16="http://schemas.microsoft.com/office/drawing/2014/main" val="3508041505"/>
                    </a:ext>
                  </a:extLst>
                </a:gridCol>
                <a:gridCol w="2900855">
                  <a:extLst>
                    <a:ext uri="{9D8B030D-6E8A-4147-A177-3AD203B41FA5}">
                      <a16:colId xmlns:a16="http://schemas.microsoft.com/office/drawing/2014/main" val="1831985832"/>
                    </a:ext>
                  </a:extLst>
                </a:gridCol>
              </a:tblGrid>
              <a:tr h="505150">
                <a:tc>
                  <a:txBody>
                    <a:bodyPr/>
                    <a:lstStyle/>
                    <a:p>
                      <a:pPr marL="0" marR="0" algn="ctr">
                        <a:lnSpc>
                          <a:spcPct val="150000"/>
                        </a:lnSpc>
                        <a:spcBef>
                          <a:spcPts val="0"/>
                        </a:spcBef>
                        <a:spcAft>
                          <a:spcPts val="0"/>
                        </a:spcAft>
                      </a:pPr>
                      <a:r>
                        <a:rPr lang="en-GB" sz="1800" kern="100" dirty="0">
                          <a:effectLst/>
                          <a:latin typeface="Times" panose="02020603050405020304" pitchFamily="18" charset="0"/>
                          <a:cs typeface="Times" panose="02020603050405020304" pitchFamily="18" charset="0"/>
                        </a:rPr>
                        <a:t>High-Context Cultures</a:t>
                      </a:r>
                      <a:endParaRPr lang="en-GB" sz="18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marL="0" marR="0" algn="ctr">
                        <a:lnSpc>
                          <a:spcPct val="150000"/>
                        </a:lnSpc>
                        <a:spcBef>
                          <a:spcPts val="0"/>
                        </a:spcBef>
                        <a:spcAft>
                          <a:spcPts val="0"/>
                        </a:spcAft>
                      </a:pPr>
                      <a:r>
                        <a:rPr lang="en-GB" sz="1800" kern="100" dirty="0">
                          <a:effectLst/>
                          <a:latin typeface="Times" panose="02020603050405020304" pitchFamily="18" charset="0"/>
                          <a:cs typeface="Times" panose="02020603050405020304" pitchFamily="18" charset="0"/>
                        </a:rPr>
                        <a:t>Low-Context Cultures</a:t>
                      </a:r>
                      <a:endParaRPr lang="en-GB" sz="18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177096995"/>
                  </a:ext>
                </a:extLst>
              </a:tr>
              <a:tr h="2450322">
                <a:tc>
                  <a:txBody>
                    <a:bodyPr/>
                    <a:lstStyle/>
                    <a:p>
                      <a:pPr marL="0" marR="0" algn="l">
                        <a:lnSpc>
                          <a:spcPct val="120000"/>
                        </a:lnSpc>
                        <a:spcBef>
                          <a:spcPts val="0"/>
                        </a:spcBef>
                        <a:spcAft>
                          <a:spcPts val="0"/>
                        </a:spcAft>
                      </a:pPr>
                      <a:r>
                        <a:rPr lang="en-GB" sz="1600" kern="100" dirty="0">
                          <a:effectLst/>
                          <a:latin typeface="Times" panose="02020603050405020304" pitchFamily="18" charset="0"/>
                          <a:cs typeface="Times" panose="02020603050405020304" pitchFamily="18" charset="0"/>
                        </a:rPr>
                        <a:t>Communication relies heavily on implicit understanding and context. This means that much information is conveyed through nonverbal cues, shared knowledge, and social norms (Jackson, 2020).</a:t>
                      </a:r>
                      <a:endParaRPr lang="en-GB" sz="16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l">
                        <a:lnSpc>
                          <a:spcPct val="120000"/>
                        </a:lnSpc>
                        <a:spcBef>
                          <a:spcPts val="0"/>
                        </a:spcBef>
                        <a:spcAft>
                          <a:spcPts val="0"/>
                        </a:spcAft>
                      </a:pPr>
                      <a:r>
                        <a:rPr lang="en-GB" sz="1600" kern="100" dirty="0">
                          <a:effectLst/>
                          <a:latin typeface="Times" panose="02020603050405020304" pitchFamily="18" charset="0"/>
                          <a:cs typeface="Times" panose="02020603050405020304" pitchFamily="18" charset="0"/>
                        </a:rPr>
                        <a:t>Prioritise direct and clear information exchange. Communication is explicit, focusing on conveying information directly and concisely (Hall, 1976).</a:t>
                      </a:r>
                      <a:endParaRPr lang="en-GB" sz="16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14305060"/>
                  </a:ext>
                </a:extLst>
              </a:tr>
            </a:tbl>
          </a:graphicData>
        </a:graphic>
      </p:graphicFrame>
    </p:spTree>
    <p:extLst>
      <p:ext uri="{BB962C8B-B14F-4D97-AF65-F5344CB8AC3E}">
        <p14:creationId xmlns:p14="http://schemas.microsoft.com/office/powerpoint/2010/main" val="2561518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507998" y="213759"/>
            <a:ext cx="5130801"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2800" dirty="0">
                <a:latin typeface="Times" panose="02020603050405020304" pitchFamily="18" charset="0"/>
                <a:cs typeface="Times" panose="02020603050405020304" pitchFamily="18" charset="0"/>
              </a:rPr>
              <a:t>Cultural sensitivity in Germany – (Communication Styles)</a:t>
            </a:r>
            <a:endParaRPr sz="2800" dirty="0">
              <a:latin typeface="Times" panose="02020603050405020304" pitchFamily="18" charset="0"/>
              <a:cs typeface="Times" panose="02020603050405020304" pitchFamily="18" charset="0"/>
            </a:endParaRPr>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2" name="Diagram 1">
            <a:extLst>
              <a:ext uri="{FF2B5EF4-FFF2-40B4-BE49-F238E27FC236}">
                <a16:creationId xmlns:a16="http://schemas.microsoft.com/office/drawing/2014/main" id="{7C121631-C30C-6651-C21E-3EBB46B79626}"/>
              </a:ext>
            </a:extLst>
          </p:cNvPr>
          <p:cNvGraphicFramePr/>
          <p:nvPr>
            <p:extLst>
              <p:ext uri="{D42A27DB-BD31-4B8C-83A1-F6EECF244321}">
                <p14:modId xmlns:p14="http://schemas.microsoft.com/office/powerpoint/2010/main" val="2634741173"/>
              </p:ext>
            </p:extLst>
          </p:nvPr>
        </p:nvGraphicFramePr>
        <p:xfrm>
          <a:off x="508001" y="1324303"/>
          <a:ext cx="5966372" cy="3521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1926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824088" y="907950"/>
            <a:ext cx="5565825"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3200" dirty="0">
                <a:latin typeface="Times" panose="02020603050405020304" pitchFamily="18" charset="0"/>
                <a:cs typeface="Times" panose="02020603050405020304" pitchFamily="18" charset="0"/>
              </a:rPr>
              <a:t>Hofstede Cultural Dimensions: UK and Germany  </a:t>
            </a:r>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 name="Table 3">
            <a:extLst>
              <a:ext uri="{FF2B5EF4-FFF2-40B4-BE49-F238E27FC236}">
                <a16:creationId xmlns:a16="http://schemas.microsoft.com/office/drawing/2014/main" id="{F657EA91-B999-C91C-3FFF-C3E23F6FD01C}"/>
              </a:ext>
            </a:extLst>
          </p:cNvPr>
          <p:cNvGraphicFramePr>
            <a:graphicFrameLocks noGrp="1"/>
          </p:cNvGraphicFramePr>
          <p:nvPr>
            <p:extLst>
              <p:ext uri="{D42A27DB-BD31-4B8C-83A1-F6EECF244321}">
                <p14:modId xmlns:p14="http://schemas.microsoft.com/office/powerpoint/2010/main" val="139899423"/>
              </p:ext>
            </p:extLst>
          </p:nvPr>
        </p:nvGraphicFramePr>
        <p:xfrm>
          <a:off x="824089" y="2000313"/>
          <a:ext cx="5513650" cy="2571599"/>
        </p:xfrm>
        <a:graphic>
          <a:graphicData uri="http://schemas.openxmlformats.org/drawingml/2006/table">
            <a:tbl>
              <a:tblPr firstRow="1" firstCol="1">
                <a:tableStyleId>{69012ECD-51FC-41F1-AA8D-1B2483CD663E}</a:tableStyleId>
              </a:tblPr>
              <a:tblGrid>
                <a:gridCol w="1304942">
                  <a:extLst>
                    <a:ext uri="{9D8B030D-6E8A-4147-A177-3AD203B41FA5}">
                      <a16:colId xmlns:a16="http://schemas.microsoft.com/office/drawing/2014/main" val="168557268"/>
                    </a:ext>
                  </a:extLst>
                </a:gridCol>
                <a:gridCol w="1858100">
                  <a:extLst>
                    <a:ext uri="{9D8B030D-6E8A-4147-A177-3AD203B41FA5}">
                      <a16:colId xmlns:a16="http://schemas.microsoft.com/office/drawing/2014/main" val="3508041505"/>
                    </a:ext>
                  </a:extLst>
                </a:gridCol>
                <a:gridCol w="2350608">
                  <a:extLst>
                    <a:ext uri="{9D8B030D-6E8A-4147-A177-3AD203B41FA5}">
                      <a16:colId xmlns:a16="http://schemas.microsoft.com/office/drawing/2014/main" val="1831985832"/>
                    </a:ext>
                  </a:extLst>
                </a:gridCol>
              </a:tblGrid>
              <a:tr h="452863">
                <a:tc>
                  <a:txBody>
                    <a:bodyPr/>
                    <a:lstStyle/>
                    <a:p>
                      <a:pPr marL="0" marR="0" algn="ctr">
                        <a:lnSpc>
                          <a:spcPct val="150000"/>
                        </a:lnSpc>
                        <a:spcBef>
                          <a:spcPts val="0"/>
                        </a:spcBef>
                        <a:spcAft>
                          <a:spcPts val="0"/>
                        </a:spcAft>
                      </a:pPr>
                      <a:r>
                        <a:rPr lang="en-GB" sz="1600" kern="100" dirty="0">
                          <a:effectLst/>
                          <a:latin typeface="Times" panose="02020603050405020304" pitchFamily="18" charset="0"/>
                          <a:cs typeface="Times" panose="02020603050405020304" pitchFamily="18" charset="0"/>
                        </a:rPr>
                        <a:t>Aspects</a:t>
                      </a:r>
                      <a:endParaRPr lang="en-GB" sz="16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600" kern="100" dirty="0">
                          <a:effectLst/>
                          <a:latin typeface="Times" panose="02020603050405020304" pitchFamily="18" charset="0"/>
                          <a:cs typeface="Times" panose="02020603050405020304" pitchFamily="18" charset="0"/>
                        </a:rPr>
                        <a:t>UK</a:t>
                      </a:r>
                      <a:endParaRPr lang="en-GB" sz="16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600" kern="100" dirty="0">
                          <a:effectLst/>
                          <a:latin typeface="Times" panose="02020603050405020304" pitchFamily="18" charset="0"/>
                          <a:cs typeface="Times" panose="02020603050405020304" pitchFamily="18" charset="0"/>
                        </a:rPr>
                        <a:t>Germany</a:t>
                      </a:r>
                      <a:endParaRPr lang="en-GB" sz="16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7096995"/>
                  </a:ext>
                </a:extLst>
              </a:tr>
              <a:tr h="641142">
                <a:tc>
                  <a:txBody>
                    <a:bodyPr/>
                    <a:lstStyle/>
                    <a:p>
                      <a:pPr marL="0" marR="0" algn="l">
                        <a:lnSpc>
                          <a:spcPct val="150000"/>
                        </a:lnSpc>
                        <a:spcBef>
                          <a:spcPts val="0"/>
                        </a:spcBef>
                        <a:spcAft>
                          <a:spcPts val="0"/>
                        </a:spcAft>
                      </a:pPr>
                      <a:r>
                        <a:rPr lang="en-GB" sz="1400" kern="100" dirty="0">
                          <a:effectLst/>
                          <a:latin typeface="Times" panose="02020603050405020304" pitchFamily="18" charset="0"/>
                          <a:cs typeface="Times" panose="02020603050405020304" pitchFamily="18" charset="0"/>
                        </a:rPr>
                        <a:t>Power Distance</a:t>
                      </a:r>
                      <a:endParaRPr lang="en-GB" sz="14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l">
                        <a:lnSpc>
                          <a:spcPct val="150000"/>
                        </a:lnSpc>
                        <a:spcBef>
                          <a:spcPts val="0"/>
                        </a:spcBef>
                        <a:spcAft>
                          <a:spcPts val="0"/>
                        </a:spcAft>
                      </a:pPr>
                      <a:r>
                        <a:rPr lang="en-GB" sz="1400" kern="100" dirty="0">
                          <a:effectLst/>
                          <a:latin typeface="Times" panose="02020603050405020304" pitchFamily="18" charset="0"/>
                          <a:cs typeface="Times" panose="02020603050405020304" pitchFamily="18" charset="0"/>
                        </a:rPr>
                        <a:t>Lower (more egalitarian)</a:t>
                      </a:r>
                      <a:endParaRPr lang="en-GB" sz="14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l">
                        <a:lnSpc>
                          <a:spcPct val="150000"/>
                        </a:lnSpc>
                        <a:spcBef>
                          <a:spcPts val="0"/>
                        </a:spcBef>
                        <a:spcAft>
                          <a:spcPts val="0"/>
                        </a:spcAft>
                      </a:pPr>
                      <a:r>
                        <a:rPr lang="en-GB" sz="1400" kern="100" dirty="0">
                          <a:effectLst/>
                          <a:latin typeface="Times" panose="02020603050405020304" pitchFamily="18" charset="0"/>
                          <a:cs typeface="Times" panose="02020603050405020304" pitchFamily="18" charset="0"/>
                        </a:rPr>
                        <a:t>Higher (less egalitarian)</a:t>
                      </a:r>
                      <a:endParaRPr lang="en-GB" sz="14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14305060"/>
                  </a:ext>
                </a:extLst>
              </a:tr>
              <a:tr h="1477594">
                <a:tc>
                  <a:txBody>
                    <a:bodyPr/>
                    <a:lstStyle/>
                    <a:p>
                      <a:pPr marL="0" marR="0" algn="l">
                        <a:lnSpc>
                          <a:spcPct val="150000"/>
                        </a:lnSpc>
                        <a:spcBef>
                          <a:spcPts val="0"/>
                        </a:spcBef>
                        <a:spcAft>
                          <a:spcPts val="0"/>
                        </a:spcAft>
                      </a:pPr>
                      <a:r>
                        <a:rPr lang="en-GB" sz="1400" kern="100" dirty="0">
                          <a:effectLst/>
                          <a:latin typeface="Times" panose="02020603050405020304" pitchFamily="18" charset="0"/>
                          <a:cs typeface="Times" panose="02020603050405020304" pitchFamily="18" charset="0"/>
                        </a:rPr>
                        <a:t>Individualism</a:t>
                      </a:r>
                      <a:endParaRPr lang="en-GB" sz="14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l">
                        <a:lnSpc>
                          <a:spcPct val="150000"/>
                        </a:lnSpc>
                        <a:spcBef>
                          <a:spcPts val="0"/>
                        </a:spcBef>
                        <a:spcAft>
                          <a:spcPts val="0"/>
                        </a:spcAft>
                      </a:pPr>
                      <a:r>
                        <a:rPr lang="en-GB" sz="1400" kern="100" dirty="0">
                          <a:effectLst/>
                          <a:latin typeface="Times" panose="02020603050405020304" pitchFamily="18" charset="0"/>
                          <a:cs typeface="Times" panose="02020603050405020304" pitchFamily="18" charset="0"/>
                        </a:rPr>
                        <a:t>High (but slightly lower than the UK)</a:t>
                      </a:r>
                      <a:endParaRPr lang="en-GB" sz="14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50000"/>
                        </a:lnSpc>
                        <a:spcBef>
                          <a:spcPts val="0"/>
                        </a:spcBef>
                        <a:spcAft>
                          <a:spcPts val="0"/>
                        </a:spcAft>
                        <a:buClr>
                          <a:srgbClr val="000000"/>
                        </a:buClr>
                        <a:buSzTx/>
                        <a:buFont typeface="Arial"/>
                        <a:buNone/>
                        <a:tabLst/>
                        <a:defRPr/>
                      </a:pPr>
                      <a:r>
                        <a:rPr lang="en-GB" sz="1400" kern="100" dirty="0">
                          <a:effectLst/>
                          <a:latin typeface="Times" panose="02020603050405020304" pitchFamily="18" charset="0"/>
                          <a:cs typeface="Times" panose="02020603050405020304" pitchFamily="18" charset="0"/>
                        </a:rPr>
                        <a:t>Higher (greater focus on personal achievement) </a:t>
                      </a:r>
                      <a:endParaRPr lang="en-GB" sz="1400" kern="100" dirty="0">
                        <a:effectLst/>
                        <a:latin typeface="Times" panose="02020603050405020304" pitchFamily="18" charset="0"/>
                        <a:ea typeface="Calibri" panose="020F0502020204030204" pitchFamily="34" charset="0"/>
                        <a:cs typeface="Times" panose="02020603050405020304" pitchFamily="18" charset="0"/>
                      </a:endParaRPr>
                    </a:p>
                    <a:p>
                      <a:pPr marL="0" marR="0" algn="l">
                        <a:lnSpc>
                          <a:spcPct val="150000"/>
                        </a:lnSpc>
                        <a:spcBef>
                          <a:spcPts val="0"/>
                        </a:spcBef>
                        <a:spcAft>
                          <a:spcPts val="0"/>
                        </a:spcAft>
                      </a:pPr>
                      <a:endParaRPr lang="en-GB" sz="14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85764000"/>
                  </a:ext>
                </a:extLst>
              </a:tr>
            </a:tbl>
          </a:graphicData>
        </a:graphic>
      </p:graphicFrame>
    </p:spTree>
    <p:extLst>
      <p:ext uri="{BB962C8B-B14F-4D97-AF65-F5344CB8AC3E}">
        <p14:creationId xmlns:p14="http://schemas.microsoft.com/office/powerpoint/2010/main" val="3968398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503381" y="608593"/>
            <a:ext cx="5325918"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3200" dirty="0">
                <a:latin typeface="Times" panose="02020603050405020304" pitchFamily="18" charset="0"/>
                <a:cs typeface="Times" panose="02020603050405020304" pitchFamily="18" charset="0"/>
              </a:rPr>
              <a:t>Hofstede Cultural Dimensions: UK and Germany  </a:t>
            </a:r>
          </a:p>
        </p:txBody>
      </p:sp>
      <p:sp>
        <p:nvSpPr>
          <p:cNvPr id="3" name="Text Placeholder 2">
            <a:extLst>
              <a:ext uri="{FF2B5EF4-FFF2-40B4-BE49-F238E27FC236}">
                <a16:creationId xmlns:a16="http://schemas.microsoft.com/office/drawing/2014/main" id="{88400355-6BD2-C4C8-5EA2-0058B2CFB701}"/>
              </a:ext>
            </a:extLst>
          </p:cNvPr>
          <p:cNvSpPr>
            <a:spLocks noGrp="1"/>
          </p:cNvSpPr>
          <p:nvPr>
            <p:ph type="body" idx="1"/>
          </p:nvPr>
        </p:nvSpPr>
        <p:spPr>
          <a:xfrm>
            <a:off x="1390568" y="3919522"/>
            <a:ext cx="4232100" cy="287014"/>
          </a:xfrm>
        </p:spPr>
        <p:txBody>
          <a:bodyPr/>
          <a:lstStyle/>
          <a:p>
            <a:pPr marL="152400" indent="0">
              <a:buNone/>
            </a:pPr>
            <a:r>
              <a:rPr lang="en-GB" sz="1400" kern="100" dirty="0">
                <a:effectLst/>
              </a:rPr>
              <a:t>           (Hofstede Insights, 2024)</a:t>
            </a:r>
            <a:endParaRPr lang="en-GB" dirty="0"/>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 name="Table 3">
            <a:extLst>
              <a:ext uri="{FF2B5EF4-FFF2-40B4-BE49-F238E27FC236}">
                <a16:creationId xmlns:a16="http://schemas.microsoft.com/office/drawing/2014/main" id="{F657EA91-B999-C91C-3FFF-C3E23F6FD01C}"/>
              </a:ext>
            </a:extLst>
          </p:cNvPr>
          <p:cNvGraphicFramePr>
            <a:graphicFrameLocks noGrp="1"/>
          </p:cNvGraphicFramePr>
          <p:nvPr>
            <p:extLst>
              <p:ext uri="{D42A27DB-BD31-4B8C-83A1-F6EECF244321}">
                <p14:modId xmlns:p14="http://schemas.microsoft.com/office/powerpoint/2010/main" val="1166705316"/>
              </p:ext>
            </p:extLst>
          </p:nvPr>
        </p:nvGraphicFramePr>
        <p:xfrm>
          <a:off x="582935" y="1939522"/>
          <a:ext cx="5166809" cy="1839686"/>
        </p:xfrm>
        <a:graphic>
          <a:graphicData uri="http://schemas.openxmlformats.org/drawingml/2006/table">
            <a:tbl>
              <a:tblPr firstRow="1" firstCol="1">
                <a:tableStyleId>{69012ECD-51FC-41F1-AA8D-1B2483CD663E}</a:tableStyleId>
              </a:tblPr>
              <a:tblGrid>
                <a:gridCol w="1222854">
                  <a:extLst>
                    <a:ext uri="{9D8B030D-6E8A-4147-A177-3AD203B41FA5}">
                      <a16:colId xmlns:a16="http://schemas.microsoft.com/office/drawing/2014/main" val="168557268"/>
                    </a:ext>
                  </a:extLst>
                </a:gridCol>
                <a:gridCol w="1741214">
                  <a:extLst>
                    <a:ext uri="{9D8B030D-6E8A-4147-A177-3AD203B41FA5}">
                      <a16:colId xmlns:a16="http://schemas.microsoft.com/office/drawing/2014/main" val="3508041505"/>
                    </a:ext>
                  </a:extLst>
                </a:gridCol>
                <a:gridCol w="2202741">
                  <a:extLst>
                    <a:ext uri="{9D8B030D-6E8A-4147-A177-3AD203B41FA5}">
                      <a16:colId xmlns:a16="http://schemas.microsoft.com/office/drawing/2014/main" val="1831985832"/>
                    </a:ext>
                  </a:extLst>
                </a:gridCol>
              </a:tblGrid>
              <a:tr h="481550">
                <a:tc>
                  <a:txBody>
                    <a:bodyPr/>
                    <a:lstStyle/>
                    <a:p>
                      <a:pPr marL="0" marR="0" algn="ctr">
                        <a:lnSpc>
                          <a:spcPct val="150000"/>
                        </a:lnSpc>
                        <a:spcBef>
                          <a:spcPts val="0"/>
                        </a:spcBef>
                        <a:spcAft>
                          <a:spcPts val="0"/>
                        </a:spcAft>
                      </a:pPr>
                      <a:r>
                        <a:rPr lang="en-GB" sz="1600" kern="100" dirty="0">
                          <a:effectLst/>
                          <a:latin typeface="Times" panose="02020603050405020304" pitchFamily="18" charset="0"/>
                          <a:cs typeface="Times" panose="02020603050405020304" pitchFamily="18" charset="0"/>
                        </a:rPr>
                        <a:t>Aspects</a:t>
                      </a:r>
                      <a:endParaRPr lang="en-GB" sz="16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600" kern="100" dirty="0">
                          <a:effectLst/>
                          <a:latin typeface="Times" panose="02020603050405020304" pitchFamily="18" charset="0"/>
                          <a:cs typeface="Times" panose="02020603050405020304" pitchFamily="18" charset="0"/>
                        </a:rPr>
                        <a:t>UK</a:t>
                      </a:r>
                      <a:endParaRPr lang="en-GB" sz="16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600" kern="100" dirty="0">
                          <a:effectLst/>
                          <a:latin typeface="Times" panose="02020603050405020304" pitchFamily="18" charset="0"/>
                          <a:cs typeface="Times" panose="02020603050405020304" pitchFamily="18" charset="0"/>
                        </a:rPr>
                        <a:t>Germany</a:t>
                      </a:r>
                      <a:endParaRPr lang="en-GB" sz="16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7096995"/>
                  </a:ext>
                </a:extLst>
              </a:tr>
              <a:tr h="1358136">
                <a:tc>
                  <a:txBody>
                    <a:bodyPr/>
                    <a:lstStyle/>
                    <a:p>
                      <a:pPr marL="0" marR="0" algn="l">
                        <a:lnSpc>
                          <a:spcPct val="150000"/>
                        </a:lnSpc>
                        <a:spcBef>
                          <a:spcPts val="0"/>
                        </a:spcBef>
                        <a:spcAft>
                          <a:spcPts val="0"/>
                        </a:spcAft>
                      </a:pPr>
                      <a:r>
                        <a:rPr lang="en-GB" sz="1400" kern="100" dirty="0">
                          <a:effectLst/>
                          <a:latin typeface="Times" panose="02020603050405020304" pitchFamily="18" charset="0"/>
                          <a:cs typeface="Times" panose="02020603050405020304" pitchFamily="18" charset="0"/>
                        </a:rPr>
                        <a:t>Uncertainty Avoidance</a:t>
                      </a:r>
                      <a:endParaRPr lang="en-GB" sz="14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l">
                        <a:lnSpc>
                          <a:spcPct val="150000"/>
                        </a:lnSpc>
                        <a:spcBef>
                          <a:spcPts val="0"/>
                        </a:spcBef>
                        <a:spcAft>
                          <a:spcPts val="0"/>
                        </a:spcAft>
                      </a:pPr>
                      <a:r>
                        <a:rPr lang="en-GB" sz="1400" kern="100" dirty="0">
                          <a:effectLst/>
                          <a:latin typeface="Times" panose="02020603050405020304" pitchFamily="18" charset="0"/>
                          <a:cs typeface="Times" panose="02020603050405020304" pitchFamily="18" charset="0"/>
                        </a:rPr>
                        <a:t>Lower (comfortable with ambiguity) (Halder et al., 2020)</a:t>
                      </a:r>
                      <a:endParaRPr lang="en-GB" sz="14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algn="l">
                        <a:lnSpc>
                          <a:spcPct val="150000"/>
                        </a:lnSpc>
                        <a:spcBef>
                          <a:spcPts val="0"/>
                        </a:spcBef>
                        <a:spcAft>
                          <a:spcPts val="0"/>
                        </a:spcAft>
                      </a:pPr>
                      <a:r>
                        <a:rPr lang="en-GB" sz="1400" kern="100" dirty="0">
                          <a:effectLst/>
                          <a:latin typeface="Times" panose="02020603050405020304" pitchFamily="18" charset="0"/>
                          <a:cs typeface="Times" panose="02020603050405020304" pitchFamily="18" charset="0"/>
                        </a:rPr>
                        <a:t>Higher (preference for clear rules and structured environments) </a:t>
                      </a:r>
                      <a:endParaRPr lang="en-GB" sz="1400" kern="100" dirty="0">
                        <a:effectLst/>
                        <a:latin typeface="Times" panose="02020603050405020304" pitchFamily="18" charset="0"/>
                        <a:ea typeface="Calibri" panose="020F0502020204030204" pitchFamily="34" charset="0"/>
                        <a:cs typeface="Times"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94570982"/>
                  </a:ext>
                </a:extLst>
              </a:tr>
            </a:tbl>
          </a:graphicData>
        </a:graphic>
      </p:graphicFrame>
    </p:spTree>
    <p:extLst>
      <p:ext uri="{BB962C8B-B14F-4D97-AF65-F5344CB8AC3E}">
        <p14:creationId xmlns:p14="http://schemas.microsoft.com/office/powerpoint/2010/main" val="329963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A24A3E5-2F0A-03BA-9A89-B9E8585490A7}"/>
              </a:ext>
            </a:extLst>
          </p:cNvPr>
          <p:cNvGraphicFramePr/>
          <p:nvPr>
            <p:extLst>
              <p:ext uri="{D42A27DB-BD31-4B8C-83A1-F6EECF244321}">
                <p14:modId xmlns:p14="http://schemas.microsoft.com/office/powerpoint/2010/main" val="357577888"/>
              </p:ext>
            </p:extLst>
          </p:nvPr>
        </p:nvGraphicFramePr>
        <p:xfrm>
          <a:off x="381520" y="1132055"/>
          <a:ext cx="6098721" cy="2725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Google Shape;214;p33">
            <a:extLst>
              <a:ext uri="{FF2B5EF4-FFF2-40B4-BE49-F238E27FC236}">
                <a16:creationId xmlns:a16="http://schemas.microsoft.com/office/drawing/2014/main" id="{E67D3A60-072C-703D-C1A2-FDFB1EDBE482}"/>
              </a:ext>
            </a:extLst>
          </p:cNvPr>
          <p:cNvSpPr txBox="1">
            <a:spLocks/>
          </p:cNvSpPr>
          <p:nvPr/>
        </p:nvSpPr>
        <p:spPr>
          <a:xfrm>
            <a:off x="280567" y="87085"/>
            <a:ext cx="6300628" cy="780384"/>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400"/>
              <a:buFont typeface="Montserrat"/>
              <a:buNone/>
              <a:defRPr sz="2800" b="1" i="0" u="none" strike="noStrike" cap="none">
                <a:solidFill>
                  <a:schemeClr val="accent1"/>
                </a:solidFill>
                <a:latin typeface="Montserrat"/>
                <a:ea typeface="Montserrat"/>
                <a:cs typeface="Montserrat"/>
                <a:sym typeface="Montserrat"/>
              </a:defRPr>
            </a:lvl1pPr>
            <a:lvl2pPr marR="0" lvl="1"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2pPr>
            <a:lvl3pPr marR="0" lvl="2"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3pPr>
            <a:lvl4pPr marR="0" lvl="3"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4pPr>
            <a:lvl5pPr marR="0" lvl="4"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5pPr>
            <a:lvl6pPr marR="0" lvl="5"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6pPr>
            <a:lvl7pPr marR="0" lvl="6"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7pPr>
            <a:lvl8pPr marR="0" lvl="7"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8pPr>
            <a:lvl9pPr marR="0" lvl="8"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9pPr>
          </a:lstStyle>
          <a:p>
            <a:r>
              <a:rPr lang="en-GB" sz="3200" dirty="0">
                <a:latin typeface="Times" panose="02020603050405020304" pitchFamily="18" charset="0"/>
                <a:cs typeface="Times" panose="02020603050405020304" pitchFamily="18" charset="0"/>
              </a:rPr>
              <a:t>Recommendations and Solutions </a:t>
            </a:r>
          </a:p>
        </p:txBody>
      </p:sp>
      <p:cxnSp>
        <p:nvCxnSpPr>
          <p:cNvPr id="7" name="Straight Connector 6">
            <a:extLst>
              <a:ext uri="{FF2B5EF4-FFF2-40B4-BE49-F238E27FC236}">
                <a16:creationId xmlns:a16="http://schemas.microsoft.com/office/drawing/2014/main" id="{216CC0ED-A4C2-001D-20A6-01B4A83D74DB}"/>
              </a:ext>
            </a:extLst>
          </p:cNvPr>
          <p:cNvCxnSpPr>
            <a:cxnSpLocks/>
          </p:cNvCxnSpPr>
          <p:nvPr/>
        </p:nvCxnSpPr>
        <p:spPr>
          <a:xfrm>
            <a:off x="381520" y="3815443"/>
            <a:ext cx="6098721"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9480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598311" y="391886"/>
            <a:ext cx="6071910" cy="940203"/>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latin typeface="Times" panose="02020603050405020304" pitchFamily="18" charset="0"/>
                <a:cs typeface="Times" panose="02020603050405020304" pitchFamily="18" charset="0"/>
              </a:rPr>
              <a:t>Recommendations and Solutions – Cont. </a:t>
            </a:r>
            <a:endParaRPr dirty="0">
              <a:latin typeface="Times" panose="02020603050405020304" pitchFamily="18" charset="0"/>
              <a:cs typeface="Times" panose="02020603050405020304" pitchFamily="18" charset="0"/>
            </a:endParaRPr>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Google Shape;214;p33">
            <a:extLst>
              <a:ext uri="{FF2B5EF4-FFF2-40B4-BE49-F238E27FC236}">
                <a16:creationId xmlns:a16="http://schemas.microsoft.com/office/drawing/2014/main" id="{FF742010-DA85-1943-6DF4-4DBAB9FA8624}"/>
              </a:ext>
            </a:extLst>
          </p:cNvPr>
          <p:cNvSpPr txBox="1">
            <a:spLocks/>
          </p:cNvSpPr>
          <p:nvPr/>
        </p:nvSpPr>
        <p:spPr>
          <a:xfrm>
            <a:off x="672714" y="1285800"/>
            <a:ext cx="5734756" cy="623869"/>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400"/>
              <a:buFont typeface="Montserrat"/>
              <a:buNone/>
              <a:defRPr sz="2800" b="1" i="0" u="none" strike="noStrike" cap="none">
                <a:solidFill>
                  <a:schemeClr val="accent1"/>
                </a:solidFill>
                <a:latin typeface="Montserrat"/>
                <a:ea typeface="Montserrat"/>
                <a:cs typeface="Montserrat"/>
                <a:sym typeface="Montserrat"/>
              </a:defRPr>
            </a:lvl1pPr>
            <a:lvl2pPr marR="0" lvl="1"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2pPr>
            <a:lvl3pPr marR="0" lvl="2"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3pPr>
            <a:lvl4pPr marR="0" lvl="3"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4pPr>
            <a:lvl5pPr marR="0" lvl="4"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5pPr>
            <a:lvl6pPr marR="0" lvl="5"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6pPr>
            <a:lvl7pPr marR="0" lvl="6"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7pPr>
            <a:lvl8pPr marR="0" lvl="7"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8pPr>
            <a:lvl9pPr marR="0" lvl="8" algn="l" rtl="0">
              <a:lnSpc>
                <a:spcPct val="100000"/>
              </a:lnSpc>
              <a:spcBef>
                <a:spcPts val="0"/>
              </a:spcBef>
              <a:spcAft>
                <a:spcPts val="0"/>
              </a:spcAft>
              <a:buClr>
                <a:schemeClr val="dk1"/>
              </a:buClr>
              <a:buSzPts val="2400"/>
              <a:buFont typeface="Montserrat"/>
              <a:buNone/>
              <a:defRPr sz="2400" b="1" i="0" u="none" strike="noStrike" cap="none">
                <a:solidFill>
                  <a:schemeClr val="dk1"/>
                </a:solidFill>
                <a:latin typeface="Montserrat"/>
                <a:ea typeface="Montserrat"/>
                <a:cs typeface="Montserrat"/>
                <a:sym typeface="Montserrat"/>
              </a:defRPr>
            </a:lvl9pPr>
          </a:lstStyle>
          <a:p>
            <a:r>
              <a:rPr lang="en-GB" sz="1600" b="0" dirty="0">
                <a:latin typeface="Times" panose="02020603050405020304" pitchFamily="18" charset="0"/>
                <a:cs typeface="Times" panose="02020603050405020304" pitchFamily="18" charset="0"/>
              </a:rPr>
              <a:t>The solutions could be as follows - </a:t>
            </a:r>
          </a:p>
        </p:txBody>
      </p:sp>
      <p:graphicFrame>
        <p:nvGraphicFramePr>
          <p:cNvPr id="219" name="Diagram 1">
            <a:extLst>
              <a:ext uri="{FF2B5EF4-FFF2-40B4-BE49-F238E27FC236}">
                <a16:creationId xmlns:a16="http://schemas.microsoft.com/office/drawing/2014/main" id="{901E5CF0-2322-C5F7-C26F-0B4480DCDA37}"/>
              </a:ext>
            </a:extLst>
          </p:cNvPr>
          <p:cNvGraphicFramePr/>
          <p:nvPr>
            <p:extLst>
              <p:ext uri="{D42A27DB-BD31-4B8C-83A1-F6EECF244321}">
                <p14:modId xmlns:p14="http://schemas.microsoft.com/office/powerpoint/2010/main" val="1881761113"/>
              </p:ext>
            </p:extLst>
          </p:nvPr>
        </p:nvGraphicFramePr>
        <p:xfrm>
          <a:off x="734618" y="1867570"/>
          <a:ext cx="5734756" cy="2732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2505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824089" y="365320"/>
            <a:ext cx="4896972"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latin typeface="Times" panose="02020603050405020304" pitchFamily="18" charset="0"/>
                <a:cs typeface="Times" panose="02020603050405020304" pitchFamily="18" charset="0"/>
              </a:rPr>
              <a:t>Conclusion  </a:t>
            </a:r>
            <a:endParaRPr dirty="0">
              <a:latin typeface="Times" panose="02020603050405020304" pitchFamily="18" charset="0"/>
              <a:cs typeface="Times" panose="02020603050405020304" pitchFamily="18" charset="0"/>
            </a:endParaRPr>
          </a:p>
        </p:txBody>
      </p:sp>
      <p:sp>
        <p:nvSpPr>
          <p:cNvPr id="215" name="Google Shape;215;p33"/>
          <p:cNvSpPr txBox="1">
            <a:spLocks noGrp="1"/>
          </p:cNvSpPr>
          <p:nvPr>
            <p:ph type="body" idx="1"/>
          </p:nvPr>
        </p:nvSpPr>
        <p:spPr>
          <a:xfrm>
            <a:off x="824089" y="1039378"/>
            <a:ext cx="5707340" cy="2011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600" dirty="0">
                <a:solidFill>
                  <a:schemeClr val="accent2">
                    <a:lumMod val="75000"/>
                  </a:schemeClr>
                </a:solidFill>
                <a:latin typeface="Times" panose="02020603050405020304" pitchFamily="18" charset="0"/>
                <a:cs typeface="Times" panose="02020603050405020304" pitchFamily="18" charset="0"/>
              </a:rPr>
              <a:t>Understanding cultural differences in leadership, communication, and business practices is crucial for Tesco’s successful expansion into Germany. Emphasising cultural awareness through training and adaptable management strategies can bridge gaps. With proper preparation, Tesco can navigate potential challenges, fostering a collaborative and efficient international business environment. Shared values such as trust, commitment, adaptability and communication are increasingly critical to preventing cultural conflicts.</a:t>
            </a:r>
            <a:endParaRPr sz="1600" dirty="0">
              <a:solidFill>
                <a:schemeClr val="accent2">
                  <a:lumMod val="75000"/>
                </a:schemeClr>
              </a:solidFill>
              <a:latin typeface="Times" panose="02020603050405020304" pitchFamily="18" charset="0"/>
              <a:cs typeface="Times" panose="02020603050405020304" pitchFamily="18" charset="0"/>
            </a:endParaRPr>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4071437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D838C93-040D-6F21-51FA-AF3F9021EE9C}"/>
              </a:ext>
            </a:extLst>
          </p:cNvPr>
          <p:cNvSpPr>
            <a:spLocks noGrp="1"/>
          </p:cNvSpPr>
          <p:nvPr>
            <p:ph type="body" idx="1"/>
          </p:nvPr>
        </p:nvSpPr>
        <p:spPr>
          <a:xfrm>
            <a:off x="315310" y="921255"/>
            <a:ext cx="8115415" cy="3416400"/>
          </a:xfrm>
        </p:spPr>
        <p:txBody>
          <a:bodyPr/>
          <a:lstStyle/>
          <a:p>
            <a:pPr marL="171450" indent="-171450" algn="just">
              <a:lnSpc>
                <a:spcPct val="110000"/>
              </a:lnSpc>
              <a:spcAft>
                <a:spcPts val="300"/>
              </a:spcAft>
              <a:buFont typeface="Courier New" panose="02070309020205020404" pitchFamily="49" charset="0"/>
              <a:buChar char="o"/>
            </a:pPr>
            <a:r>
              <a:rPr lang="en-GB" sz="1100" kern="100" dirty="0">
                <a:latin typeface="Times" panose="02020603050405020304" pitchFamily="18" charset="0"/>
                <a:ea typeface="Calibri" panose="020F0502020204030204" pitchFamily="34" charset="0"/>
                <a:cs typeface="Times" panose="02020603050405020304" pitchFamily="18" charset="0"/>
              </a:rPr>
              <a:t>Halder, P., Hansen, E.N., Kangas, J. and Laukkanen, T. (2020). How national culture and ethics matter in consumers’ green consumption values. </a:t>
            </a:r>
            <a:r>
              <a:rPr lang="en-GB" sz="1100" i="1" kern="100" dirty="0">
                <a:latin typeface="Times" panose="02020603050405020304" pitchFamily="18" charset="0"/>
                <a:ea typeface="Calibri" panose="020F0502020204030204" pitchFamily="34" charset="0"/>
                <a:cs typeface="Times" panose="02020603050405020304" pitchFamily="18" charset="0"/>
              </a:rPr>
              <a:t>Journal of Cleaner Production</a:t>
            </a:r>
            <a:r>
              <a:rPr lang="en-GB" sz="1100" kern="100" dirty="0">
                <a:latin typeface="Times" panose="02020603050405020304" pitchFamily="18" charset="0"/>
                <a:ea typeface="Calibri" panose="020F0502020204030204" pitchFamily="34" charset="0"/>
                <a:cs typeface="Times" panose="02020603050405020304" pitchFamily="18" charset="0"/>
              </a:rPr>
              <a:t>, 265, p.121754. Available at: https://doi.org/10.1016/j.jclepro.2020.121754.</a:t>
            </a:r>
          </a:p>
          <a:p>
            <a:pPr marL="171450" indent="-171450" algn="just">
              <a:lnSpc>
                <a:spcPct val="110000"/>
              </a:lnSpc>
              <a:spcAft>
                <a:spcPts val="300"/>
              </a:spcAft>
              <a:buFont typeface="Courier New" panose="02070309020205020404" pitchFamily="49" charset="0"/>
              <a:buChar char="o"/>
            </a:pPr>
            <a:r>
              <a:rPr lang="en-GB" sz="1100" kern="100" dirty="0">
                <a:latin typeface="Times" panose="02020603050405020304" pitchFamily="18" charset="0"/>
                <a:ea typeface="Calibri" panose="020F0502020204030204" pitchFamily="34" charset="0"/>
                <a:cs typeface="Times" panose="02020603050405020304" pitchFamily="18" charset="0"/>
              </a:rPr>
              <a:t>Brierley, W. et al. (2012) </a:t>
            </a:r>
            <a:r>
              <a:rPr lang="en-GB" sz="1100" i="1" kern="100" dirty="0">
                <a:latin typeface="Times" panose="02020603050405020304" pitchFamily="18" charset="0"/>
                <a:ea typeface="Calibri" panose="020F0502020204030204" pitchFamily="34" charset="0"/>
                <a:cs typeface="Times" panose="02020603050405020304" pitchFamily="18" charset="0"/>
              </a:rPr>
              <a:t>Business Cultures in Europe</a:t>
            </a:r>
            <a:r>
              <a:rPr lang="en-GB" sz="1100" kern="100" dirty="0">
                <a:latin typeface="Times" panose="02020603050405020304" pitchFamily="18" charset="0"/>
                <a:ea typeface="Calibri" panose="020F0502020204030204" pitchFamily="34" charset="0"/>
                <a:cs typeface="Times" panose="02020603050405020304" pitchFamily="18" charset="0"/>
              </a:rPr>
              <a:t>. 2nd ed. Routledge. Available at: https://www.perlego.com/book/1622327 (Accessed: 11 July 2024).</a:t>
            </a:r>
          </a:p>
          <a:p>
            <a:pPr marL="171450" indent="-171450" algn="just">
              <a:lnSpc>
                <a:spcPct val="110000"/>
              </a:lnSpc>
              <a:spcAft>
                <a:spcPts val="300"/>
              </a:spcAft>
              <a:buFont typeface="Courier New" panose="02070309020205020404" pitchFamily="49" charset="0"/>
              <a:buChar char="o"/>
            </a:pPr>
            <a:r>
              <a:rPr lang="en-GB" sz="1100" kern="100" dirty="0">
                <a:latin typeface="Times" panose="02020603050405020304" pitchFamily="18" charset="0"/>
                <a:ea typeface="Calibri" panose="020F0502020204030204" pitchFamily="34" charset="0"/>
                <a:cs typeface="Times" panose="02020603050405020304" pitchFamily="18" charset="0"/>
              </a:rPr>
              <a:t>Becker, E. (2024) 'Migration and Cultural Integration in Germany', </a:t>
            </a:r>
            <a:r>
              <a:rPr lang="en-GB" sz="1100" i="1" kern="100" dirty="0">
                <a:latin typeface="Times" panose="02020603050405020304" pitchFamily="18" charset="0"/>
                <a:ea typeface="Calibri" panose="020F0502020204030204" pitchFamily="34" charset="0"/>
                <a:cs typeface="Times" panose="02020603050405020304" pitchFamily="18" charset="0"/>
              </a:rPr>
              <a:t>International Journal of Sociology</a:t>
            </a:r>
            <a:r>
              <a:rPr lang="en-GB" sz="1100" kern="100" dirty="0">
                <a:latin typeface="Times" panose="02020603050405020304" pitchFamily="18" charset="0"/>
                <a:ea typeface="Calibri" panose="020F0502020204030204" pitchFamily="34" charset="0"/>
                <a:cs typeface="Times" panose="02020603050405020304" pitchFamily="18" charset="0"/>
              </a:rPr>
              <a:t>, 8(2), 25 - 35. Available at:</a:t>
            </a:r>
            <a:r>
              <a:rPr lang="en-GB" sz="1100" b="0" i="0" dirty="0">
                <a:effectLst/>
                <a:highlight>
                  <a:srgbClr val="FFFFFF"/>
                </a:highlight>
                <a:latin typeface="Times" panose="02020603050405020304" pitchFamily="18" charset="0"/>
                <a:cs typeface="Times" panose="02020603050405020304" pitchFamily="18" charset="0"/>
              </a:rPr>
              <a:t> https://doi.org/10.47604/ijs.2590</a:t>
            </a:r>
            <a:endParaRPr lang="en-GB" sz="1100" kern="100" dirty="0">
              <a:latin typeface="Times" panose="02020603050405020304" pitchFamily="18" charset="0"/>
              <a:ea typeface="Calibri" panose="020F0502020204030204" pitchFamily="34" charset="0"/>
              <a:cs typeface="Times" panose="02020603050405020304" pitchFamily="18" charset="0"/>
            </a:endParaRPr>
          </a:p>
          <a:p>
            <a:pPr marL="171450" marR="0" indent="-171450" algn="just">
              <a:lnSpc>
                <a:spcPct val="110000"/>
              </a:lnSpc>
              <a:spcBef>
                <a:spcPts val="0"/>
              </a:spcBef>
              <a:spcAft>
                <a:spcPts val="300"/>
              </a:spcAft>
              <a:buFont typeface="Courier New" panose="02070309020205020404" pitchFamily="49" charset="0"/>
              <a:buChar char="o"/>
            </a:pPr>
            <a:r>
              <a:rPr lang="en-GB" sz="1100" kern="100" dirty="0">
                <a:effectLst/>
                <a:latin typeface="Times" panose="02020603050405020304" pitchFamily="18" charset="0"/>
                <a:ea typeface="Calibri" panose="020F0502020204030204" pitchFamily="34" charset="0"/>
                <a:cs typeface="Times" panose="02020603050405020304" pitchFamily="18" charset="0"/>
              </a:rPr>
              <a:t> Kittler, M. G., </a:t>
            </a:r>
            <a:r>
              <a:rPr lang="en-GB" sz="1100" kern="100" dirty="0" err="1">
                <a:effectLst/>
                <a:latin typeface="Times" panose="02020603050405020304" pitchFamily="18" charset="0"/>
                <a:ea typeface="Calibri" panose="020F0502020204030204" pitchFamily="34" charset="0"/>
                <a:cs typeface="Times" panose="02020603050405020304" pitchFamily="18" charset="0"/>
              </a:rPr>
              <a:t>Rygl</a:t>
            </a:r>
            <a:r>
              <a:rPr lang="en-GB" sz="1100" kern="100" dirty="0">
                <a:effectLst/>
                <a:latin typeface="Times" panose="02020603050405020304" pitchFamily="18" charset="0"/>
                <a:ea typeface="Calibri" panose="020F0502020204030204" pitchFamily="34" charset="0"/>
                <a:cs typeface="Times" panose="02020603050405020304" pitchFamily="18" charset="0"/>
              </a:rPr>
              <a:t>, D., &amp; Mackinnon, A. (2011) 'Beyond culture or beyond control? Reviewing the use of Hall’s high-/low-context concept', </a:t>
            </a:r>
            <a:r>
              <a:rPr lang="en-GB" sz="1100" i="1" kern="100" dirty="0">
                <a:effectLst/>
                <a:latin typeface="Times" panose="02020603050405020304" pitchFamily="18" charset="0"/>
                <a:ea typeface="Calibri" panose="020F0502020204030204" pitchFamily="34" charset="0"/>
                <a:cs typeface="Times" panose="02020603050405020304" pitchFamily="18" charset="0"/>
              </a:rPr>
              <a:t>International Journal of Cross-Cultural Management</a:t>
            </a:r>
            <a:r>
              <a:rPr lang="en-GB" sz="1100" kern="100" dirty="0">
                <a:effectLst/>
                <a:latin typeface="Times" panose="02020603050405020304" pitchFamily="18" charset="0"/>
                <a:ea typeface="Calibri" panose="020F0502020204030204" pitchFamily="34" charset="0"/>
                <a:cs typeface="Times" panose="02020603050405020304" pitchFamily="18" charset="0"/>
              </a:rPr>
              <a:t>,11(1), 63-82. Available at: https://doi.org/10.1177/1470595811398797</a:t>
            </a:r>
          </a:p>
          <a:p>
            <a:pPr marL="171450" marR="0" indent="-171450" algn="just">
              <a:lnSpc>
                <a:spcPct val="110000"/>
              </a:lnSpc>
              <a:spcBef>
                <a:spcPts val="0"/>
              </a:spcBef>
              <a:spcAft>
                <a:spcPts val="300"/>
              </a:spcAft>
              <a:buFont typeface="Courier New" panose="02070309020205020404" pitchFamily="49" charset="0"/>
              <a:buChar char="o"/>
            </a:pPr>
            <a:r>
              <a:rPr lang="en-GB" sz="1100" kern="100" dirty="0">
                <a:effectLst/>
                <a:latin typeface="Times" panose="02020603050405020304" pitchFamily="18" charset="0"/>
                <a:ea typeface="Calibri" panose="020F0502020204030204" pitchFamily="34" charset="0"/>
                <a:cs typeface="Times" panose="02020603050405020304" pitchFamily="18" charset="0"/>
              </a:rPr>
              <a:t>Hofstede Insights (2024). </a:t>
            </a:r>
            <a:r>
              <a:rPr lang="en-GB" sz="1100" i="1" kern="100" dirty="0">
                <a:effectLst/>
                <a:latin typeface="Times" panose="02020603050405020304" pitchFamily="18" charset="0"/>
                <a:ea typeface="Calibri" panose="020F0502020204030204" pitchFamily="34" charset="0"/>
                <a:cs typeface="Times" panose="02020603050405020304" pitchFamily="18" charset="0"/>
              </a:rPr>
              <a:t>Country Comparison Tool</a:t>
            </a:r>
            <a:r>
              <a:rPr lang="en-GB" sz="1100" kern="100" dirty="0">
                <a:effectLst/>
                <a:latin typeface="Times" panose="02020603050405020304" pitchFamily="18" charset="0"/>
                <a:ea typeface="Calibri" panose="020F0502020204030204" pitchFamily="34" charset="0"/>
                <a:cs typeface="Times" panose="02020603050405020304" pitchFamily="18" charset="0"/>
              </a:rPr>
              <a:t>. [online] Hofstede Insights. Available at: https://www.hofstede-insights.com/country-comparison-tool.</a:t>
            </a:r>
          </a:p>
          <a:p>
            <a:pPr marL="171450" indent="-171450" algn="just">
              <a:lnSpc>
                <a:spcPct val="110000"/>
              </a:lnSpc>
              <a:spcAft>
                <a:spcPts val="300"/>
              </a:spcAft>
              <a:buFont typeface="Courier New" panose="02070309020205020404" pitchFamily="49" charset="0"/>
              <a:buChar char="o"/>
            </a:pPr>
            <a:r>
              <a:rPr lang="en-GB" sz="1100" kern="100" dirty="0">
                <a:latin typeface="Times" panose="02020603050405020304" pitchFamily="18" charset="0"/>
                <a:ea typeface="Calibri" panose="020F0502020204030204" pitchFamily="34" charset="0"/>
                <a:cs typeface="Times" panose="02020603050405020304" pitchFamily="18" charset="0"/>
              </a:rPr>
              <a:t>Jackson, J. (2020). The Routledge handbook of language and intercultural communication. Abingdon, Oxon; New York, NY: Routledge.</a:t>
            </a:r>
            <a:endParaRPr lang="en-GB" sz="1100" kern="100" dirty="0">
              <a:effectLst/>
              <a:latin typeface="Times" panose="02020603050405020304" pitchFamily="18" charset="0"/>
              <a:ea typeface="Calibri" panose="020F0502020204030204" pitchFamily="34" charset="0"/>
              <a:cs typeface="Times" panose="02020603050405020304" pitchFamily="18" charset="0"/>
            </a:endParaRPr>
          </a:p>
          <a:p>
            <a:pPr marL="171450" marR="0" indent="-171450" algn="just">
              <a:lnSpc>
                <a:spcPct val="110000"/>
              </a:lnSpc>
              <a:spcBef>
                <a:spcPts val="0"/>
              </a:spcBef>
              <a:spcAft>
                <a:spcPts val="300"/>
              </a:spcAft>
              <a:buFont typeface="Courier New" panose="02070309020205020404" pitchFamily="49" charset="0"/>
              <a:buChar char="o"/>
            </a:pPr>
            <a:r>
              <a:rPr lang="en-GB" sz="1100" kern="100" dirty="0">
                <a:effectLst/>
                <a:latin typeface="Times" panose="02020603050405020304" pitchFamily="18" charset="0"/>
                <a:ea typeface="Calibri" panose="020F0502020204030204" pitchFamily="34" charset="0"/>
                <a:cs typeface="Times" panose="02020603050405020304" pitchFamily="18" charset="0"/>
              </a:rPr>
              <a:t>Tesco (2024). </a:t>
            </a:r>
            <a:r>
              <a:rPr lang="en-GB" sz="1100" i="1" kern="100" dirty="0">
                <a:effectLst/>
                <a:latin typeface="Times" panose="02020603050405020304" pitchFamily="18" charset="0"/>
                <a:ea typeface="Calibri" panose="020F0502020204030204" pitchFamily="34" charset="0"/>
                <a:cs typeface="Times" panose="02020603050405020304" pitchFamily="18" charset="0"/>
              </a:rPr>
              <a:t>About Us</a:t>
            </a:r>
            <a:r>
              <a:rPr lang="en-GB" sz="1100" kern="100" dirty="0">
                <a:effectLst/>
                <a:latin typeface="Times" panose="02020603050405020304" pitchFamily="18" charset="0"/>
                <a:ea typeface="Calibri" panose="020F0502020204030204" pitchFamily="34" charset="0"/>
                <a:cs typeface="Times" panose="02020603050405020304" pitchFamily="18" charset="0"/>
              </a:rPr>
              <a:t>. [online] Tesco PLC. Available at: https://www.tescoplc.com/about. </a:t>
            </a:r>
          </a:p>
          <a:p>
            <a:pPr marL="171450" marR="0" indent="-171450" algn="just">
              <a:lnSpc>
                <a:spcPct val="110000"/>
              </a:lnSpc>
              <a:spcBef>
                <a:spcPts val="0"/>
              </a:spcBef>
              <a:spcAft>
                <a:spcPts val="300"/>
              </a:spcAft>
              <a:buFont typeface="Courier New" panose="02070309020205020404" pitchFamily="49" charset="0"/>
              <a:buChar char="o"/>
            </a:pPr>
            <a:r>
              <a:rPr lang="en-GB" sz="1100" kern="100" dirty="0" err="1">
                <a:effectLst/>
                <a:latin typeface="Times" panose="02020603050405020304" pitchFamily="18" charset="0"/>
                <a:ea typeface="Calibri" panose="020F0502020204030204" pitchFamily="34" charset="0"/>
                <a:cs typeface="Times" panose="02020603050405020304" pitchFamily="18" charset="0"/>
              </a:rPr>
              <a:t>Meirovich</a:t>
            </a:r>
            <a:r>
              <a:rPr lang="en-GB" sz="1100" kern="100" dirty="0">
                <a:effectLst/>
                <a:latin typeface="Times" panose="02020603050405020304" pitchFamily="18" charset="0"/>
                <a:ea typeface="Calibri" panose="020F0502020204030204" pitchFamily="34" charset="0"/>
                <a:cs typeface="Times" panose="02020603050405020304" pitchFamily="18" charset="0"/>
              </a:rPr>
              <a:t>, G. (2012), "Cultural Similarities and Differences: Impacts on Performance in Strategic Partnerships", Cooper, C.L. and Finkelstein, S. (Ed.) Advances in Mergers and Acquisitions (Advances in Mergers and Acquisitions, Vol. 10), Emerald Group Publishing Limited, Leeds, pp. 55-74. https://doi.org/10.1108/S1479-361X(2012)0000010007</a:t>
            </a:r>
          </a:p>
        </p:txBody>
      </p:sp>
      <p:sp>
        <p:nvSpPr>
          <p:cNvPr id="4" name="Title 3">
            <a:extLst>
              <a:ext uri="{FF2B5EF4-FFF2-40B4-BE49-F238E27FC236}">
                <a16:creationId xmlns:a16="http://schemas.microsoft.com/office/drawing/2014/main" id="{1B6E68FD-E391-AC91-042B-BBDED5D8AA42}"/>
              </a:ext>
            </a:extLst>
          </p:cNvPr>
          <p:cNvSpPr>
            <a:spLocks noGrp="1"/>
          </p:cNvSpPr>
          <p:nvPr>
            <p:ph type="title"/>
          </p:nvPr>
        </p:nvSpPr>
        <p:spPr>
          <a:xfrm>
            <a:off x="392096" y="233145"/>
            <a:ext cx="7717500" cy="572700"/>
          </a:xfrm>
        </p:spPr>
        <p:txBody>
          <a:bodyPr/>
          <a:lstStyle/>
          <a:p>
            <a:r>
              <a:rPr lang="en-GB" dirty="0">
                <a:latin typeface="Times" panose="02020603050405020304" pitchFamily="18" charset="0"/>
                <a:cs typeface="Times" panose="02020603050405020304" pitchFamily="18" charset="0"/>
              </a:rPr>
              <a:t>References</a:t>
            </a:r>
          </a:p>
        </p:txBody>
      </p:sp>
    </p:spTree>
    <p:extLst>
      <p:ext uri="{BB962C8B-B14F-4D97-AF65-F5344CB8AC3E}">
        <p14:creationId xmlns:p14="http://schemas.microsoft.com/office/powerpoint/2010/main" val="13832482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1344</Words>
  <Application>Microsoft Office PowerPoint</Application>
  <PresentationFormat>On-screen Show (16:9)</PresentationFormat>
  <Paragraphs>96</Paragraphs>
  <Slides>15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Courier New</vt:lpstr>
      <vt:lpstr>Aptos Display</vt:lpstr>
      <vt:lpstr>Barlow</vt:lpstr>
      <vt:lpstr>Arial</vt:lpstr>
      <vt:lpstr>Times</vt:lpstr>
      <vt:lpstr>Aptos</vt:lpstr>
      <vt:lpstr>Office Theme</vt:lpstr>
      <vt:lpstr>  Individual Presentation  International Business Communication  </vt:lpstr>
      <vt:lpstr>Tesco's German Expansion</vt:lpstr>
      <vt:lpstr>Main content</vt:lpstr>
      <vt:lpstr>Introduction to the Context  </vt:lpstr>
      <vt:lpstr>Introducing the German culture   Business Etiquette and Practices  UK vs Germany</vt:lpstr>
      <vt:lpstr>Introducing the German culture   Leadership and Management Styles </vt:lpstr>
      <vt:lpstr>Introducing the German culture  Some Examples</vt:lpstr>
      <vt:lpstr>Cultural sensitivity in Germany – (Communication Styles)</vt:lpstr>
      <vt:lpstr>Cultural sensitivity in Germany – (Communication Styles)</vt:lpstr>
      <vt:lpstr>Hofstede Cultural Dimensions: UK and Germany  </vt:lpstr>
      <vt:lpstr>Hofstede Cultural Dimensions: UK and Germany  </vt:lpstr>
      <vt:lpstr>PowerPoint Presentation</vt:lpstr>
      <vt:lpstr>Recommendations and Solutions – Cont.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modified xsi:type="dcterms:W3CDTF">2024-07-24T12:24:46Z</dcterms:modified>
</cp:coreProperties>
</file>