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417779" y="802298"/>
            <a:ext cx="8637073" cy="2541431"/>
          </a:xfrm>
        </p:spPr>
        <p:txBody>
          <a:bodyPr bIns="0" anchor="b">
            <a:normAutofit/>
          </a:bodyPr>
          <a:lstStyle>
            <a:lvl1pPr algn="l">
              <a:defRPr sz="6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417780" y="3531204"/>
            <a:ext cx="8637072" cy="977621"/>
          </a:xfrm>
        </p:spPr>
        <p:txBody>
          <a:bodyPr tIns="91440" bIns="91440">
            <a:normAutofit/>
          </a:bodyPr>
          <a:lstStyle>
            <a:lvl1pPr marL="0" indent="0" algn="l">
              <a:buNone/>
              <a:defRPr sz="1800" b="0" cap="all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1/29/2020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416500" y="329307"/>
            <a:ext cx="4973915" cy="309201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437664" y="798973"/>
            <a:ext cx="811019" cy="503578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2417780" y="3528542"/>
            <a:ext cx="863707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1/29/2020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33" name="Straight Connector 32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4239" y="1756130"/>
            <a:ext cx="8643154" cy="1887950"/>
          </a:xfrm>
        </p:spPr>
        <p:txBody>
          <a:bodyPr anchor="b">
            <a:normAutofit/>
          </a:bodyPr>
          <a:lstStyle>
            <a:lvl1pPr algn="l"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4239" y="3806195"/>
            <a:ext cx="8630446" cy="1012929"/>
          </a:xfrm>
        </p:spPr>
        <p:txBody>
          <a:bodyPr tIns="91440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1/29/2020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454239" y="3804985"/>
            <a:ext cx="8630446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9217" y="804889"/>
            <a:ext cx="9605635" cy="105930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47331" y="2010878"/>
            <a:ext cx="4645152" cy="3448595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13771" y="2017343"/>
            <a:ext cx="4645152" cy="3441520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1/29/2020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35" name="Straight Connector 3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7191" y="804163"/>
            <a:ext cx="9607661" cy="1056319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47191" y="2019549"/>
            <a:ext cx="4645152" cy="801943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47191" y="2824269"/>
            <a:ext cx="4645152" cy="2644457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12362" y="2023003"/>
            <a:ext cx="4645152" cy="802237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412362" y="2821491"/>
            <a:ext cx="4645152" cy="2637371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1/29/2020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29" name="Straight Connector 28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1/29/2020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25" name="Straight Connector 2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1/29/2020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4671" y="798973"/>
            <a:ext cx="3273099" cy="2247117"/>
          </a:xfrm>
        </p:spPr>
        <p:txBody>
          <a:bodyPr anchor="b">
            <a:normAutofit/>
          </a:bodyPr>
          <a:lstStyle>
            <a:lvl1pPr algn="l"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43714" y="798974"/>
            <a:ext cx="6012470" cy="4658826"/>
          </a:xfrm>
        </p:spPr>
        <p:txBody>
          <a:bodyPr anchor="ctr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44671" y="3205491"/>
            <a:ext cx="3275013" cy="2248181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1/29/2020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17" name="Straight Connector 16"/>
          <p:cNvCxnSpPr/>
          <p:nvPr/>
        </p:nvCxnSpPr>
        <p:spPr>
          <a:xfrm>
            <a:off x="1448280" y="3205491"/>
            <a:ext cx="3269490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7477387" y="482170"/>
            <a:ext cx="4074533" cy="5149101"/>
            <a:chOff x="7477387" y="482170"/>
            <a:chExt cx="4074533" cy="5149101"/>
          </a:xfrm>
        </p:grpSpPr>
        <p:sp>
          <p:nvSpPr>
            <p:cNvPr id="18" name="Rectangle 17"/>
            <p:cNvSpPr/>
            <p:nvPr/>
          </p:nvSpPr>
          <p:spPr bwMode="black">
            <a:xfrm>
              <a:off x="7477387" y="482170"/>
              <a:ext cx="4074533" cy="5149101"/>
            </a:xfrm>
            <a:prstGeom prst="rect">
              <a:avLst/>
            </a:prstGeom>
            <a:gradFill>
              <a:gsLst>
                <a:gs pos="0">
                  <a:srgbClr val="000001"/>
                </a:gs>
                <a:gs pos="100000">
                  <a:srgbClr val="191919"/>
                </a:gs>
              </a:gsLst>
            </a:gradFill>
            <a:ln w="76200" cmpd="sng">
              <a:noFill/>
              <a:miter lim="800000"/>
            </a:ln>
            <a:effectLst>
              <a:outerShdw blurRad="127000" dist="2286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Rectangle 18"/>
            <p:cNvSpPr/>
            <p:nvPr/>
          </p:nvSpPr>
          <p:spPr bwMode="blackWhite">
            <a:xfrm>
              <a:off x="7790446" y="812506"/>
              <a:ext cx="3450289" cy="4466452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50800" cmpd="sng">
              <a:solidFill>
                <a:srgbClr val="191919"/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1206" y="1129513"/>
            <a:ext cx="5532328" cy="1830584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124389" y="1122542"/>
            <a:ext cx="2791171" cy="3866327"/>
          </a:xfrm>
          <a:solidFill>
            <a:schemeClr val="bg1">
              <a:lumMod val="85000"/>
            </a:schemeClr>
          </a:solidFill>
          <a:ln w="9525" cap="sq">
            <a:noFill/>
            <a:miter lim="800000"/>
          </a:ln>
          <a:effectLst/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50329" y="3145992"/>
            <a:ext cx="5524404" cy="2003742"/>
          </a:xfrm>
        </p:spPr>
        <p:txBody>
          <a:bodyPr>
            <a:normAutofit/>
          </a:bodyPr>
          <a:lstStyle>
            <a:lvl1pPr marL="0" indent="0" algn="l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447382" y="5469856"/>
            <a:ext cx="5527351" cy="320123"/>
          </a:xfrm>
        </p:spPr>
        <p:txBody>
          <a:bodyPr/>
          <a:lstStyle>
            <a:lvl1pPr algn="l">
              <a:defRPr/>
            </a:lvl1pPr>
          </a:lstStyle>
          <a:p>
            <a:fld id="{48A87A34-81AB-432B-8DAE-1953F412C126}" type="datetimeFigureOut">
              <a:rPr lang="en-US" dirty="0"/>
              <a:pPr/>
              <a:t>1/29/2020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447382" y="318640"/>
            <a:ext cx="5541004" cy="320931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31" name="Straight Connector 30"/>
          <p:cNvCxnSpPr/>
          <p:nvPr/>
        </p:nvCxnSpPr>
        <p:spPr>
          <a:xfrm>
            <a:off x="1447382" y="3143605"/>
            <a:ext cx="5527351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1/29/2020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26" name="Straight Connector 25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39111" y="798973"/>
            <a:ext cx="1615742" cy="465988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44672" y="798973"/>
            <a:ext cx="7828830" cy="4659889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1/29/2020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9439111" y="798973"/>
            <a:ext cx="0" cy="4659889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2019476"/>
            <a:ext cx="12192000" cy="4105941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 bwMode="black">
          <a:xfrm>
            <a:off x="0" y="6126480"/>
            <a:ext cx="12192000" cy="7429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51579" y="804519"/>
            <a:ext cx="9603275" cy="1049235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1579" y="2015732"/>
            <a:ext cx="9603275" cy="34506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554138" y="330370"/>
            <a:ext cx="3500715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dirty="0"/>
              <a:pPr/>
              <a:t>1/29/2020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51579" y="329307"/>
            <a:ext cx="5938836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0060" y="798973"/>
            <a:ext cx="811019" cy="503578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2800">
                <a:solidFill>
                  <a:schemeClr val="accent1"/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0" name="Straight Connector 9"/>
          <p:cNvCxnSpPr/>
          <p:nvPr/>
        </p:nvCxnSpPr>
        <p:spPr>
          <a:xfrm>
            <a:off x="0" y="6128413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b="0" i="0" kern="1200" cap="all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20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8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600" kern="120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4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BA Leadership and management skills for the workplace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 smtClean="0"/>
              <a:t>Lecture and assessment schedule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5848137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Lecture 1 – 29</a:t>
            </a:r>
            <a:r>
              <a:rPr lang="en-GB" baseline="30000" dirty="0" smtClean="0"/>
              <a:t>th</a:t>
            </a:r>
            <a:r>
              <a:rPr lang="en-GB" dirty="0" smtClean="0"/>
              <a:t> January 2020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Introduction to Level 6</a:t>
            </a:r>
          </a:p>
          <a:p>
            <a:r>
              <a:rPr lang="en-GB" dirty="0" smtClean="0"/>
              <a:t>Introduction to the Module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5119439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Lecture 2 – 5</a:t>
            </a:r>
            <a:r>
              <a:rPr lang="en-GB" baseline="30000" dirty="0" smtClean="0"/>
              <a:t>th</a:t>
            </a:r>
            <a:r>
              <a:rPr lang="en-GB" dirty="0" smtClean="0"/>
              <a:t> February 2020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Employment Event at Swansea Business Campus – Swansea</a:t>
            </a:r>
          </a:p>
          <a:p>
            <a:r>
              <a:rPr lang="en-GB" dirty="0" smtClean="0"/>
              <a:t>Meet at YMCA </a:t>
            </a:r>
            <a:r>
              <a:rPr lang="en-GB" dirty="0" err="1" smtClean="0"/>
              <a:t>Plas</a:t>
            </a:r>
            <a:r>
              <a:rPr lang="en-GB" dirty="0" smtClean="0"/>
              <a:t> – Mini Bus will leave at 9.10 at the latest</a:t>
            </a:r>
          </a:p>
          <a:p>
            <a:r>
              <a:rPr lang="en-GB" dirty="0" smtClean="0"/>
              <a:t>Return journey – Leave Swansea Business Campus at 3.10pm 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6923284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08199428"/>
              </p:ext>
            </p:extLst>
          </p:nvPr>
        </p:nvGraphicFramePr>
        <p:xfrm>
          <a:off x="510988" y="3"/>
          <a:ext cx="10945907" cy="6104961"/>
        </p:xfrm>
        <a:graphic>
          <a:graphicData uri="http://schemas.openxmlformats.org/drawingml/2006/table">
            <a:tbl>
              <a:tblPr/>
              <a:tblGrid>
                <a:gridCol w="995083">
                  <a:extLst>
                    <a:ext uri="{9D8B030D-6E8A-4147-A177-3AD203B41FA5}">
                      <a16:colId xmlns:a16="http://schemas.microsoft.com/office/drawing/2014/main" val="3882955457"/>
                    </a:ext>
                  </a:extLst>
                </a:gridCol>
                <a:gridCol w="8292354">
                  <a:extLst>
                    <a:ext uri="{9D8B030D-6E8A-4147-A177-3AD203B41FA5}">
                      <a16:colId xmlns:a16="http://schemas.microsoft.com/office/drawing/2014/main" val="2807395061"/>
                    </a:ext>
                  </a:extLst>
                </a:gridCol>
                <a:gridCol w="1658470">
                  <a:extLst>
                    <a:ext uri="{9D8B030D-6E8A-4147-A177-3AD203B41FA5}">
                      <a16:colId xmlns:a16="http://schemas.microsoft.com/office/drawing/2014/main" val="3612791651"/>
                    </a:ext>
                  </a:extLst>
                </a:gridCol>
              </a:tblGrid>
              <a:tr h="1569073">
                <a:tc>
                  <a:txBody>
                    <a:bodyPr/>
                    <a:lstStyle/>
                    <a:p>
                      <a:pPr algn="ctr"/>
                      <a:r>
                        <a:rPr lang="en-GB" sz="900" b="1">
                          <a:effectLst/>
                        </a:rPr>
                        <a:t>Time</a:t>
                      </a:r>
                      <a:endParaRPr lang="en-GB" sz="900">
                        <a:effectLst/>
                      </a:endParaRP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BF7F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900" b="1">
                          <a:effectLst/>
                        </a:rPr>
                        <a:t>Session</a:t>
                      </a:r>
                      <a:endParaRPr lang="en-GB" sz="900">
                        <a:effectLst/>
                      </a:endParaRP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BF7F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900" b="1">
                          <a:effectLst/>
                        </a:rPr>
                        <a:t>Room</a:t>
                      </a:r>
                      <a:endParaRPr lang="en-GB" sz="900">
                        <a:effectLst/>
                      </a:endParaRP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BF7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69111484"/>
                  </a:ext>
                </a:extLst>
              </a:tr>
              <a:tr h="377990">
                <a:tc>
                  <a:txBody>
                    <a:bodyPr/>
                    <a:lstStyle/>
                    <a:p>
                      <a:r>
                        <a:rPr lang="en-GB" sz="900">
                          <a:effectLst/>
                        </a:rPr>
                        <a:t>10.30-10.40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BF7F5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900" b="1">
                          <a:effectLst/>
                        </a:rPr>
                        <a:t>Registration</a:t>
                      </a:r>
                      <a:endParaRPr lang="en-GB" sz="900">
                        <a:effectLst/>
                      </a:endParaRPr>
                    </a:p>
                    <a:p>
                      <a:r>
                        <a:rPr lang="en-GB" sz="900">
                          <a:effectLst/>
                        </a:rPr>
                        <a:t> 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BF7F5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900" b="1">
                          <a:effectLst/>
                        </a:rPr>
                        <a:t>G05</a:t>
                      </a:r>
                      <a:endParaRPr lang="en-GB" sz="900">
                        <a:effectLst/>
                      </a:endParaRP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BF7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8227511"/>
                  </a:ext>
                </a:extLst>
              </a:tr>
              <a:tr h="188996">
                <a:tc gridSpan="2">
                  <a:txBody>
                    <a:bodyPr/>
                    <a:lstStyle/>
                    <a:p>
                      <a:pPr algn="ctr"/>
                      <a:r>
                        <a:rPr lang="en-GB" sz="900" b="1" i="1">
                          <a:effectLst/>
                        </a:rPr>
                        <a:t>Morning sessions</a:t>
                      </a:r>
                      <a:endParaRPr lang="en-GB" sz="900">
                        <a:effectLst/>
                      </a:endParaRP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BF7F5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900" b="1" i="1">
                          <a:effectLst/>
                        </a:rPr>
                        <a:t> </a:t>
                      </a:r>
                      <a:endParaRPr lang="en-GB" sz="900">
                        <a:effectLst/>
                      </a:endParaRP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BF7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10110014"/>
                  </a:ext>
                </a:extLst>
              </a:tr>
              <a:tr h="1133972">
                <a:tc>
                  <a:txBody>
                    <a:bodyPr/>
                    <a:lstStyle/>
                    <a:p>
                      <a:r>
                        <a:rPr lang="en-GB" sz="900">
                          <a:effectLst/>
                        </a:rPr>
                        <a:t>10.45-11.25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BF7F5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900" b="1">
                          <a:effectLst/>
                        </a:rPr>
                        <a:t>Mark Thomas: ‘Making Careers &amp; Employability work for you’</a:t>
                      </a:r>
                      <a:endParaRPr lang="en-GB" sz="900">
                        <a:effectLst/>
                      </a:endParaRPr>
                    </a:p>
                    <a:p>
                      <a:r>
                        <a:rPr lang="en-GB" sz="900">
                          <a:effectLst/>
                        </a:rPr>
                        <a:t>This session will provide you with a better understanding of:</a:t>
                      </a:r>
                    </a:p>
                    <a:p>
                      <a:pPr>
                        <a:buFont typeface="Arial" panose="020B0604020202020204" pitchFamily="34" charset="0"/>
                        <a:buChar char="•"/>
                      </a:pPr>
                      <a:r>
                        <a:rPr lang="en-GB" sz="900">
                          <a:effectLst/>
                        </a:rPr>
                        <a:t>The support available to you and how to access it</a:t>
                      </a:r>
                    </a:p>
                    <a:p>
                      <a:pPr>
                        <a:buFont typeface="Arial" panose="020B0604020202020204" pitchFamily="34" charset="0"/>
                        <a:buChar char="•"/>
                      </a:pPr>
                      <a:r>
                        <a:rPr lang="en-GB" sz="900">
                          <a:effectLst/>
                        </a:rPr>
                        <a:t>What we mean by </a:t>
                      </a:r>
                      <a:r>
                        <a:rPr lang="en-GB" sz="900" i="1">
                          <a:effectLst/>
                        </a:rPr>
                        <a:t>Careers </a:t>
                      </a:r>
                      <a:r>
                        <a:rPr lang="en-GB" sz="900">
                          <a:effectLst/>
                        </a:rPr>
                        <a:t>and </a:t>
                      </a:r>
                      <a:r>
                        <a:rPr lang="en-GB" sz="900" i="1">
                          <a:effectLst/>
                        </a:rPr>
                        <a:t>Employability</a:t>
                      </a:r>
                      <a:r>
                        <a:rPr lang="en-GB" sz="900">
                          <a:effectLst/>
                        </a:rPr>
                        <a:t> and why this is key</a:t>
                      </a:r>
                    </a:p>
                    <a:p>
                      <a:pPr>
                        <a:buFont typeface="Arial" panose="020B0604020202020204" pitchFamily="34" charset="0"/>
                        <a:buChar char="•"/>
                      </a:pPr>
                      <a:r>
                        <a:rPr lang="en-GB" sz="900">
                          <a:effectLst/>
                        </a:rPr>
                        <a:t>Core principles and destination data</a:t>
                      </a:r>
                    </a:p>
                    <a:p>
                      <a:r>
                        <a:rPr lang="en-GB" sz="900">
                          <a:effectLst/>
                        </a:rPr>
                        <a:t> 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BF7F5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900" b="1">
                          <a:effectLst/>
                        </a:rPr>
                        <a:t>G05</a:t>
                      </a:r>
                      <a:endParaRPr lang="en-GB" sz="900">
                        <a:effectLst/>
                      </a:endParaRPr>
                    </a:p>
                    <a:p>
                      <a:r>
                        <a:rPr lang="en-GB" sz="900" b="1">
                          <a:effectLst/>
                        </a:rPr>
                        <a:t> </a:t>
                      </a:r>
                      <a:endParaRPr lang="en-GB" sz="900">
                        <a:effectLst/>
                      </a:endParaRP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BF7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25519781"/>
                  </a:ext>
                </a:extLst>
              </a:tr>
              <a:tr h="1133972">
                <a:tc>
                  <a:txBody>
                    <a:bodyPr/>
                    <a:lstStyle/>
                    <a:p>
                      <a:r>
                        <a:rPr lang="en-GB" sz="900">
                          <a:effectLst/>
                        </a:rPr>
                        <a:t>11.25-11:50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BF7F5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900" b="1">
                          <a:effectLst/>
                        </a:rPr>
                        <a:t>Kathryn Penaluna: Introduction to the International Institute for Creative Entrepreneurial Development (IICED) at UWTSD</a:t>
                      </a:r>
                      <a:endParaRPr lang="en-GB" sz="900">
                        <a:effectLst/>
                      </a:endParaRPr>
                    </a:p>
                    <a:p>
                      <a:r>
                        <a:rPr lang="en-GB" sz="900">
                          <a:effectLst/>
                        </a:rPr>
                        <a:t>Kathryn is an Enterprise Manager at UWTSD, she will give a talk on how IICED can help students to develop their own ideas and opportunities and drive them forward</a:t>
                      </a:r>
                    </a:p>
                    <a:p>
                      <a:r>
                        <a:rPr lang="en-GB" sz="900">
                          <a:effectLst/>
                        </a:rPr>
                        <a:t> 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BF7F5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900" b="1">
                          <a:effectLst/>
                        </a:rPr>
                        <a:t>G05</a:t>
                      </a:r>
                      <a:endParaRPr lang="en-GB" sz="900">
                        <a:effectLst/>
                      </a:endParaRP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BF7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82222681"/>
                  </a:ext>
                </a:extLst>
              </a:tr>
              <a:tr h="377990">
                <a:tc>
                  <a:txBody>
                    <a:bodyPr/>
                    <a:lstStyle/>
                    <a:p>
                      <a:r>
                        <a:rPr lang="en-GB" sz="900">
                          <a:effectLst/>
                        </a:rPr>
                        <a:t>11:50 – 12.00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BF7F5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900" b="1">
                          <a:effectLst/>
                        </a:rPr>
                        <a:t>Break</a:t>
                      </a:r>
                      <a:endParaRPr lang="en-GB" sz="900">
                        <a:effectLst/>
                      </a:endParaRP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BF7F5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900" b="1">
                          <a:effectLst/>
                        </a:rPr>
                        <a:t> </a:t>
                      </a:r>
                      <a:endParaRPr lang="en-GB" sz="900">
                        <a:effectLst/>
                      </a:endParaRP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BF7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69409798"/>
                  </a:ext>
                </a:extLst>
              </a:tr>
              <a:tr h="377990">
                <a:tc>
                  <a:txBody>
                    <a:bodyPr/>
                    <a:lstStyle/>
                    <a:p>
                      <a:r>
                        <a:rPr lang="en-GB" sz="900">
                          <a:effectLst/>
                        </a:rPr>
                        <a:t>12.00-1.0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BF7F5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900" b="1">
                          <a:effectLst/>
                        </a:rPr>
                        <a:t>Ben Room, </a:t>
                      </a:r>
                      <a:r>
                        <a:rPr lang="en-GB" sz="900">
                          <a:effectLst/>
                        </a:rPr>
                        <a:t>Experienced company director and founder of BRD Sports Mountain Boarding Centre</a:t>
                      </a:r>
                      <a:r>
                        <a:rPr lang="en-GB" sz="900" b="1">
                          <a:effectLst/>
                        </a:rPr>
                        <a:t>: Presenting with confidence</a:t>
                      </a:r>
                      <a:endParaRPr lang="en-GB" sz="900">
                        <a:effectLst/>
                      </a:endParaRP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BF7F5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900" b="1">
                          <a:effectLst/>
                        </a:rPr>
                        <a:t>501</a:t>
                      </a:r>
                      <a:endParaRPr lang="en-GB" sz="900">
                        <a:effectLst/>
                      </a:endParaRP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BF7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03384972"/>
                  </a:ext>
                </a:extLst>
              </a:tr>
              <a:tr h="188996">
                <a:tc>
                  <a:txBody>
                    <a:bodyPr/>
                    <a:lstStyle/>
                    <a:p>
                      <a:r>
                        <a:rPr lang="en-GB" sz="900">
                          <a:effectLst/>
                        </a:rPr>
                        <a:t>1.00-1.30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BF7F5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900" b="1">
                          <a:effectLst/>
                        </a:rPr>
                        <a:t>Lunch- </a:t>
                      </a:r>
                      <a:r>
                        <a:rPr lang="en-GB" sz="900">
                          <a:effectLst/>
                        </a:rPr>
                        <a:t>pizza will be provided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BF7F5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900" b="1">
                          <a:effectLst/>
                        </a:rPr>
                        <a:t>501</a:t>
                      </a:r>
                      <a:endParaRPr lang="en-GB" sz="900">
                        <a:effectLst/>
                      </a:endParaRP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BF7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24315104"/>
                  </a:ext>
                </a:extLst>
              </a:tr>
              <a:tr h="188996">
                <a:tc gridSpan="3">
                  <a:txBody>
                    <a:bodyPr/>
                    <a:lstStyle/>
                    <a:p>
                      <a:pPr algn="ctr"/>
                      <a:r>
                        <a:rPr lang="en-GB" sz="900" b="1" i="1">
                          <a:effectLst/>
                        </a:rPr>
                        <a:t>Afternoon sessions</a:t>
                      </a:r>
                      <a:endParaRPr lang="en-GB" sz="900">
                        <a:effectLst/>
                      </a:endParaRP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BF7F5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24122082"/>
                  </a:ext>
                </a:extLst>
              </a:tr>
              <a:tr h="188996">
                <a:tc>
                  <a:txBody>
                    <a:bodyPr/>
                    <a:lstStyle/>
                    <a:p>
                      <a:r>
                        <a:rPr lang="en-GB" sz="900">
                          <a:effectLst/>
                        </a:rPr>
                        <a:t>1.30 2.00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BF7F5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900" b="1">
                          <a:effectLst/>
                        </a:rPr>
                        <a:t>Mark Thomas: Writing your CV</a:t>
                      </a:r>
                      <a:endParaRPr lang="en-GB" sz="900">
                        <a:effectLst/>
                      </a:endParaRP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BF7F5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900" b="1">
                          <a:effectLst/>
                        </a:rPr>
                        <a:t>501</a:t>
                      </a:r>
                      <a:endParaRPr lang="en-GB" sz="900">
                        <a:effectLst/>
                      </a:endParaRP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BF7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31562327"/>
                  </a:ext>
                </a:extLst>
              </a:tr>
              <a:tr h="377990">
                <a:tc>
                  <a:txBody>
                    <a:bodyPr/>
                    <a:lstStyle/>
                    <a:p>
                      <a:r>
                        <a:rPr lang="en-GB" sz="900">
                          <a:effectLst/>
                        </a:rPr>
                        <a:t>2.00-3.00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BF7F5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900" b="1">
                          <a:effectLst/>
                        </a:rPr>
                        <a:t>Julie Hayward: A practical guide to setting up and optimising your online presence using LinkedIn</a:t>
                      </a:r>
                      <a:endParaRPr lang="en-GB" sz="900">
                        <a:effectLst/>
                      </a:endParaRP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BF7F5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900" b="1" dirty="0">
                          <a:effectLst/>
                        </a:rPr>
                        <a:t>501</a:t>
                      </a:r>
                      <a:endParaRPr lang="en-GB" sz="900" dirty="0">
                        <a:effectLst/>
                      </a:endParaRP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BF7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246049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901188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Lectures 3 – 5 12</a:t>
            </a:r>
            <a:r>
              <a:rPr lang="en-GB" baseline="30000" dirty="0" smtClean="0"/>
              <a:t>th</a:t>
            </a:r>
            <a:r>
              <a:rPr lang="en-GB" dirty="0" smtClean="0"/>
              <a:t> February – 26</a:t>
            </a:r>
            <a:r>
              <a:rPr lang="en-GB" baseline="30000" dirty="0" smtClean="0"/>
              <a:t>th</a:t>
            </a:r>
            <a:r>
              <a:rPr lang="en-GB" dirty="0" smtClean="0"/>
              <a:t> February 2020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Lectures 3-5 (12</a:t>
            </a:r>
            <a:r>
              <a:rPr lang="en-GB" baseline="30000" dirty="0" smtClean="0"/>
              <a:t>th</a:t>
            </a:r>
            <a:r>
              <a:rPr lang="en-GB" dirty="0" smtClean="0"/>
              <a:t> February – 26</a:t>
            </a:r>
            <a:r>
              <a:rPr lang="en-GB" baseline="30000" dirty="0" smtClean="0"/>
              <a:t>th</a:t>
            </a:r>
            <a:r>
              <a:rPr lang="en-GB" dirty="0" smtClean="0"/>
              <a:t> February) Normal lectures will take place</a:t>
            </a:r>
          </a:p>
          <a:p>
            <a:r>
              <a:rPr lang="en-GB" dirty="0" smtClean="0"/>
              <a:t>Lecture 6 (4</a:t>
            </a:r>
            <a:r>
              <a:rPr lang="en-GB" baseline="30000" dirty="0" smtClean="0"/>
              <a:t>th</a:t>
            </a:r>
            <a:r>
              <a:rPr lang="en-GB" dirty="0" smtClean="0"/>
              <a:t> March) </a:t>
            </a:r>
            <a:r>
              <a:rPr lang="en-GB" dirty="0"/>
              <a:t>No lecture </a:t>
            </a:r>
            <a:r>
              <a:rPr lang="en-GB" dirty="0" smtClean="0"/>
              <a:t>for this module will </a:t>
            </a:r>
            <a:r>
              <a:rPr lang="en-GB" dirty="0"/>
              <a:t>take place this week – a reading task related to the assignment will be </a:t>
            </a:r>
            <a:r>
              <a:rPr lang="en-GB" dirty="0" smtClean="0"/>
              <a:t>set</a:t>
            </a:r>
          </a:p>
          <a:p>
            <a:r>
              <a:rPr lang="en-GB" dirty="0" smtClean="0"/>
              <a:t>Lecture 7 (11</a:t>
            </a:r>
            <a:r>
              <a:rPr lang="en-GB" baseline="30000" dirty="0" smtClean="0"/>
              <a:t>th</a:t>
            </a:r>
            <a:r>
              <a:rPr lang="en-GB" dirty="0" smtClean="0"/>
              <a:t> March) Normal Lecture</a:t>
            </a:r>
          </a:p>
          <a:p>
            <a:r>
              <a:rPr lang="en-GB" dirty="0" smtClean="0"/>
              <a:t>Lecture 8 (18</a:t>
            </a:r>
            <a:r>
              <a:rPr lang="en-GB" baseline="30000" dirty="0" smtClean="0"/>
              <a:t>th</a:t>
            </a:r>
            <a:r>
              <a:rPr lang="en-GB" dirty="0" smtClean="0"/>
              <a:t> March) Draft Week</a:t>
            </a:r>
          </a:p>
          <a:p>
            <a:r>
              <a:rPr lang="en-GB" dirty="0" smtClean="0"/>
              <a:t>Lecture 9 (25</a:t>
            </a:r>
            <a:r>
              <a:rPr lang="en-GB" baseline="30000" dirty="0" smtClean="0"/>
              <a:t>th</a:t>
            </a:r>
            <a:r>
              <a:rPr lang="en-GB" dirty="0" smtClean="0"/>
              <a:t> March) Task 4 of Assignment - Interviews</a:t>
            </a:r>
          </a:p>
          <a:p>
            <a:r>
              <a:rPr lang="en-GB" dirty="0" smtClean="0"/>
              <a:t>27</a:t>
            </a:r>
            <a:r>
              <a:rPr lang="en-GB" baseline="30000" dirty="0" smtClean="0"/>
              <a:t>th</a:t>
            </a:r>
            <a:r>
              <a:rPr lang="en-GB" dirty="0" smtClean="0"/>
              <a:t> March – </a:t>
            </a:r>
            <a:r>
              <a:rPr lang="en-GB" smtClean="0"/>
              <a:t>Essay submission</a:t>
            </a:r>
            <a:endParaRPr lang="en-GB" dirty="0"/>
          </a:p>
          <a:p>
            <a:endParaRPr lang="en-GB" dirty="0" smtClean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52229997"/>
      </p:ext>
    </p:extLst>
  </p:cSld>
  <p:clrMapOvr>
    <a:masterClrMapping/>
  </p:clrMapOvr>
</p:sld>
</file>

<file path=ppt/theme/theme1.xml><?xml version="1.0" encoding="utf-8"?>
<a:theme xmlns:a="http://schemas.openxmlformats.org/drawingml/2006/main" name="Gallery">
  <a:themeElements>
    <a:clrScheme name="Gallery">
      <a:dk1>
        <a:sysClr val="windowText" lastClr="000000"/>
      </a:dk1>
      <a:lt1>
        <a:sysClr val="window" lastClr="FFFFFF"/>
      </a:lt1>
      <a:dk2>
        <a:srgbClr val="454545"/>
      </a:dk2>
      <a:lt2>
        <a:srgbClr val="DFDBD5"/>
      </a:lt2>
      <a:accent1>
        <a:srgbClr val="B71E42"/>
      </a:accent1>
      <a:accent2>
        <a:srgbClr val="DE478E"/>
      </a:accent2>
      <a:accent3>
        <a:srgbClr val="BC72F0"/>
      </a:accent3>
      <a:accent4>
        <a:srgbClr val="795FAF"/>
      </a:accent4>
      <a:accent5>
        <a:srgbClr val="586EA6"/>
      </a:accent5>
      <a:accent6>
        <a:srgbClr val="6892A0"/>
      </a:accent6>
      <a:hlink>
        <a:srgbClr val="FA2B5C"/>
      </a:hlink>
      <a:folHlink>
        <a:srgbClr val="BC658E"/>
      </a:folHlink>
    </a:clrScheme>
    <a:fontScheme name="Gallery">
      <a:majorFont>
        <a:latin typeface="Gill Sans MT" panose="020B0502020104020203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Gallery">
      <a:fillStyleLst>
        <a:solidFill>
          <a:schemeClr val="phClr"/>
        </a:solidFill>
        <a:gradFill rotWithShape="1">
          <a:gsLst>
            <a:gs pos="0">
              <a:schemeClr val="phClr">
                <a:tint val="54000"/>
                <a:alpha val="100000"/>
                <a:satMod val="105000"/>
                <a:lumMod val="110000"/>
              </a:schemeClr>
            </a:gs>
            <a:gs pos="100000">
              <a:schemeClr val="phClr"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satMod val="110000"/>
                <a:lumMod val="104000"/>
              </a:schemeClr>
            </a:gs>
            <a:gs pos="69000">
              <a:schemeClr val="phClr">
                <a:shade val="88000"/>
                <a:satMod val="130000"/>
                <a:lumMod val="92000"/>
              </a:schemeClr>
            </a:gs>
            <a:gs pos="100000">
              <a:schemeClr val="phClr">
                <a:shade val="78000"/>
                <a:satMod val="130000"/>
                <a:lumMod val="92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0800" dist="50800" dir="5400000" sx="96000" sy="96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080000"/>
            </a:lightRig>
          </a:scene3d>
          <a:sp3d>
            <a:bevelT w="38100" h="12700" prst="softRound"/>
          </a:sp3d>
        </a:effectStyle>
      </a:effectStyleLst>
      <a:bgFillStyleLst>
        <a:solidFill>
          <a:schemeClr val="phClr"/>
        </a:solidFill>
        <a:solidFill>
          <a:schemeClr val="phClr"/>
        </a:solidFill>
        <a:gradFill rotWithShape="1">
          <a:gsLst>
            <a:gs pos="0">
              <a:schemeClr val="phClr">
                <a:tint val="94000"/>
                <a:satMod val="80000"/>
                <a:lumMod val="106000"/>
              </a:schemeClr>
            </a:gs>
            <a:gs pos="100000">
              <a:schemeClr val="phClr">
                <a:shade val="8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Gallery" id="{BBFCD31E-59A1-489D-B089-A3EAD7CAE12E}" vid="{F5E91637-A7B6-4E27-B710-77DA7014EE1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TM10001114[[fn=Gallery]]</Template>
  <TotalTime>15</TotalTime>
  <Words>284</Words>
  <Application>Microsoft Office PowerPoint</Application>
  <PresentationFormat>Widescreen</PresentationFormat>
  <Paragraphs>55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8" baseType="lpstr">
      <vt:lpstr>Arial</vt:lpstr>
      <vt:lpstr>Gill Sans MT</vt:lpstr>
      <vt:lpstr>Gallery</vt:lpstr>
      <vt:lpstr>BA Leadership and management skills for the workplace</vt:lpstr>
      <vt:lpstr>Lecture 1 – 29th January 2020</vt:lpstr>
      <vt:lpstr>Lecture 2 – 5th February 2020</vt:lpstr>
      <vt:lpstr>PowerPoint Presentation</vt:lpstr>
      <vt:lpstr>Lectures 3 – 5 12th February – 26th February 2020</vt:lpstr>
    </vt:vector>
  </TitlesOfParts>
  <Company>University of Wales Trinity Saint David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BA Leadership and management skills for the workplace</dc:title>
  <dc:creator>UWTSD</dc:creator>
  <cp:lastModifiedBy>UWTSD</cp:lastModifiedBy>
  <cp:revision>1</cp:revision>
  <dcterms:created xsi:type="dcterms:W3CDTF">2020-01-29T08:49:44Z</dcterms:created>
  <dcterms:modified xsi:type="dcterms:W3CDTF">2020-01-29T09:05:12Z</dcterms:modified>
</cp:coreProperties>
</file>