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265" r:id="rId3"/>
    <p:sldId id="267" r:id="rId4"/>
    <p:sldId id="261" r:id="rId5"/>
    <p:sldId id="264" r:id="rId6"/>
    <p:sldId id="262" r:id="rId7"/>
    <p:sldId id="274" r:id="rId8"/>
    <p:sldId id="275" r:id="rId9"/>
    <p:sldId id="271" r:id="rId10"/>
    <p:sldId id="276" r:id="rId11"/>
    <p:sldId id="270" r:id="rId12"/>
    <p:sldId id="269" r:id="rId13"/>
    <p:sldId id="278" r:id="rId14"/>
    <p:sldId id="257" r:id="rId15"/>
    <p:sldId id="279" r:id="rId16"/>
    <p:sldId id="286" r:id="rId17"/>
    <p:sldId id="277" r:id="rId18"/>
    <p:sldId id="280" r:id="rId19"/>
    <p:sldId id="281" r:id="rId20"/>
    <p:sldId id="282" r:id="rId21"/>
    <p:sldId id="283" r:id="rId22"/>
    <p:sldId id="284" r:id="rId23"/>
    <p:sldId id="285"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5491" autoAdjust="0"/>
  </p:normalViewPr>
  <p:slideViewPr>
    <p:cSldViewPr snapToGrid="0">
      <p:cViewPr>
        <p:scale>
          <a:sx n="50" d="100"/>
          <a:sy n="50" d="100"/>
        </p:scale>
        <p:origin x="1284" y="120"/>
      </p:cViewPr>
      <p:guideLst/>
    </p:cSldViewPr>
  </p:slideViewPr>
  <p:notesTextViewPr>
    <p:cViewPr>
      <p:scale>
        <a:sx n="1" d="1"/>
        <a:sy n="1" d="1"/>
      </p:scale>
      <p:origin x="0" y="0"/>
    </p:cViewPr>
  </p:notesTextViewPr>
  <p:sorterViewPr>
    <p:cViewPr>
      <p:scale>
        <a:sx n="100" d="100"/>
        <a:sy n="100" d="100"/>
      </p:scale>
      <p:origin x="0" y="-150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139ACB8-CE3A-49A5-884F-B72925618FBB}" type="datetimeFigureOut">
              <a:rPr lang="en-GB" smtClean="0"/>
              <a:t>24/07/2022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5F895F-75A8-4D0A-8CD9-BCB7C04E7600}" type="slidenum">
              <a:rPr lang="en-GB" smtClean="0"/>
              <a:t>‹#›</a:t>
            </a:fld>
            <a:endParaRPr lang="en-GB"/>
          </a:p>
        </p:txBody>
      </p:sp>
    </p:spTree>
    <p:extLst>
      <p:ext uri="{BB962C8B-B14F-4D97-AF65-F5344CB8AC3E}">
        <p14:creationId xmlns:p14="http://schemas.microsoft.com/office/powerpoint/2010/main" val="27752358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5F895F-75A8-4D0A-8CD9-BCB7C04E7600}" type="slidenum">
              <a:rPr lang="en-GB" smtClean="0"/>
              <a:t>1</a:t>
            </a:fld>
            <a:endParaRPr lang="en-GB"/>
          </a:p>
        </p:txBody>
      </p:sp>
    </p:spTree>
    <p:extLst>
      <p:ext uri="{BB962C8B-B14F-4D97-AF65-F5344CB8AC3E}">
        <p14:creationId xmlns:p14="http://schemas.microsoft.com/office/powerpoint/2010/main" val="19645324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5F895F-75A8-4D0A-8CD9-BCB7C04E7600}" type="slidenum">
              <a:rPr lang="en-GB" smtClean="0"/>
              <a:t>2</a:t>
            </a:fld>
            <a:endParaRPr lang="en-GB"/>
          </a:p>
        </p:txBody>
      </p:sp>
    </p:spTree>
    <p:extLst>
      <p:ext uri="{BB962C8B-B14F-4D97-AF65-F5344CB8AC3E}">
        <p14:creationId xmlns:p14="http://schemas.microsoft.com/office/powerpoint/2010/main" val="8300306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5F895F-75A8-4D0A-8CD9-BCB7C04E7600}" type="slidenum">
              <a:rPr lang="en-GB" smtClean="0"/>
              <a:t>3</a:t>
            </a:fld>
            <a:endParaRPr lang="en-GB"/>
          </a:p>
        </p:txBody>
      </p:sp>
    </p:spTree>
    <p:extLst>
      <p:ext uri="{BB962C8B-B14F-4D97-AF65-F5344CB8AC3E}">
        <p14:creationId xmlns:p14="http://schemas.microsoft.com/office/powerpoint/2010/main" val="19728969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5F895F-75A8-4D0A-8CD9-BCB7C04E7600}" type="slidenum">
              <a:rPr lang="en-GB" smtClean="0"/>
              <a:t>4</a:t>
            </a:fld>
            <a:endParaRPr lang="en-GB"/>
          </a:p>
        </p:txBody>
      </p:sp>
    </p:spTree>
    <p:extLst>
      <p:ext uri="{BB962C8B-B14F-4D97-AF65-F5344CB8AC3E}">
        <p14:creationId xmlns:p14="http://schemas.microsoft.com/office/powerpoint/2010/main" val="34731684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5F895F-75A8-4D0A-8CD9-BCB7C04E7600}" type="slidenum">
              <a:rPr lang="en-GB" smtClean="0"/>
              <a:t>5</a:t>
            </a:fld>
            <a:endParaRPr lang="en-GB"/>
          </a:p>
        </p:txBody>
      </p:sp>
    </p:spTree>
    <p:extLst>
      <p:ext uri="{BB962C8B-B14F-4D97-AF65-F5344CB8AC3E}">
        <p14:creationId xmlns:p14="http://schemas.microsoft.com/office/powerpoint/2010/main" val="14699071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5F895F-75A8-4D0A-8CD9-BCB7C04E7600}" type="slidenum">
              <a:rPr lang="en-GB" smtClean="0"/>
              <a:t>6</a:t>
            </a:fld>
            <a:endParaRPr lang="en-GB"/>
          </a:p>
        </p:txBody>
      </p:sp>
    </p:spTree>
    <p:extLst>
      <p:ext uri="{BB962C8B-B14F-4D97-AF65-F5344CB8AC3E}">
        <p14:creationId xmlns:p14="http://schemas.microsoft.com/office/powerpoint/2010/main" val="15528390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5F895F-75A8-4D0A-8CD9-BCB7C04E7600}" type="slidenum">
              <a:rPr lang="en-GB" smtClean="0"/>
              <a:t>7</a:t>
            </a:fld>
            <a:endParaRPr lang="en-GB"/>
          </a:p>
        </p:txBody>
      </p:sp>
    </p:spTree>
    <p:extLst>
      <p:ext uri="{BB962C8B-B14F-4D97-AF65-F5344CB8AC3E}">
        <p14:creationId xmlns:p14="http://schemas.microsoft.com/office/powerpoint/2010/main" val="14766520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5F895F-75A8-4D0A-8CD9-BCB7C04E7600}" type="slidenum">
              <a:rPr lang="en-GB" smtClean="0"/>
              <a:t>8</a:t>
            </a:fld>
            <a:endParaRPr lang="en-GB"/>
          </a:p>
        </p:txBody>
      </p:sp>
    </p:spTree>
    <p:extLst>
      <p:ext uri="{BB962C8B-B14F-4D97-AF65-F5344CB8AC3E}">
        <p14:creationId xmlns:p14="http://schemas.microsoft.com/office/powerpoint/2010/main" val="337461270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5F895F-75A8-4D0A-8CD9-BCB7C04E7600}" type="slidenum">
              <a:rPr lang="en-GB" smtClean="0"/>
              <a:t>9</a:t>
            </a:fld>
            <a:endParaRPr lang="en-GB"/>
          </a:p>
        </p:txBody>
      </p:sp>
    </p:spTree>
    <p:extLst>
      <p:ext uri="{BB962C8B-B14F-4D97-AF65-F5344CB8AC3E}">
        <p14:creationId xmlns:p14="http://schemas.microsoft.com/office/powerpoint/2010/main" val="395365737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5F895F-75A8-4D0A-8CD9-BCB7C04E7600}" type="slidenum">
              <a:rPr lang="en-GB" smtClean="0"/>
              <a:t>10</a:t>
            </a:fld>
            <a:endParaRPr lang="en-GB"/>
          </a:p>
        </p:txBody>
      </p:sp>
    </p:spTree>
    <p:extLst>
      <p:ext uri="{BB962C8B-B14F-4D97-AF65-F5344CB8AC3E}">
        <p14:creationId xmlns:p14="http://schemas.microsoft.com/office/powerpoint/2010/main" val="169803344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5F895F-75A8-4D0A-8CD9-BCB7C04E7600}" type="slidenum">
              <a:rPr lang="en-GB" smtClean="0"/>
              <a:t>11</a:t>
            </a:fld>
            <a:endParaRPr lang="en-GB"/>
          </a:p>
        </p:txBody>
      </p:sp>
    </p:spTree>
    <p:extLst>
      <p:ext uri="{BB962C8B-B14F-4D97-AF65-F5344CB8AC3E}">
        <p14:creationId xmlns:p14="http://schemas.microsoft.com/office/powerpoint/2010/main" val="19439753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5F895F-75A8-4D0A-8CD9-BCB7C04E7600}" type="slidenum">
              <a:rPr lang="en-GB" smtClean="0"/>
              <a:t>12</a:t>
            </a:fld>
            <a:endParaRPr lang="en-GB"/>
          </a:p>
        </p:txBody>
      </p:sp>
    </p:spTree>
    <p:extLst>
      <p:ext uri="{BB962C8B-B14F-4D97-AF65-F5344CB8AC3E}">
        <p14:creationId xmlns:p14="http://schemas.microsoft.com/office/powerpoint/2010/main" val="42711251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5F895F-75A8-4D0A-8CD9-BCB7C04E7600}" type="slidenum">
              <a:rPr lang="en-GB" smtClean="0"/>
              <a:t>13</a:t>
            </a:fld>
            <a:endParaRPr lang="en-GB"/>
          </a:p>
        </p:txBody>
      </p:sp>
    </p:spTree>
    <p:extLst>
      <p:ext uri="{BB962C8B-B14F-4D97-AF65-F5344CB8AC3E}">
        <p14:creationId xmlns:p14="http://schemas.microsoft.com/office/powerpoint/2010/main" val="17348210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5F895F-75A8-4D0A-8CD9-BCB7C04E7600}" type="slidenum">
              <a:rPr lang="en-GB" smtClean="0"/>
              <a:t>14</a:t>
            </a:fld>
            <a:endParaRPr lang="en-GB"/>
          </a:p>
        </p:txBody>
      </p:sp>
    </p:spTree>
    <p:extLst>
      <p:ext uri="{BB962C8B-B14F-4D97-AF65-F5344CB8AC3E}">
        <p14:creationId xmlns:p14="http://schemas.microsoft.com/office/powerpoint/2010/main" val="14070111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5F895F-75A8-4D0A-8CD9-BCB7C04E7600}" type="slidenum">
              <a:rPr lang="en-GB" smtClean="0"/>
              <a:t>16</a:t>
            </a:fld>
            <a:endParaRPr lang="en-GB"/>
          </a:p>
        </p:txBody>
      </p:sp>
    </p:spTree>
    <p:extLst>
      <p:ext uri="{BB962C8B-B14F-4D97-AF65-F5344CB8AC3E}">
        <p14:creationId xmlns:p14="http://schemas.microsoft.com/office/powerpoint/2010/main" val="24831818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5F895F-75A8-4D0A-8CD9-BCB7C04E7600}" type="slidenum">
              <a:rPr lang="en-GB" smtClean="0"/>
              <a:t>19</a:t>
            </a:fld>
            <a:endParaRPr lang="en-GB"/>
          </a:p>
        </p:txBody>
      </p:sp>
    </p:spTree>
    <p:extLst>
      <p:ext uri="{BB962C8B-B14F-4D97-AF65-F5344CB8AC3E}">
        <p14:creationId xmlns:p14="http://schemas.microsoft.com/office/powerpoint/2010/main" val="31905749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4F3FBD7-5F67-4E96-8B89-D1E5D243BC03}" type="datetimeFigureOut">
              <a:rPr lang="en-GB" smtClean="0"/>
              <a:t>24/07/2022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6C581C1-40C4-4546-A656-5AEF9ABEAA59}" type="slidenum">
              <a:rPr lang="en-GB" smtClean="0"/>
              <a:t>‹#›</a:t>
            </a:fld>
            <a:endParaRPr lang="en-GB" dirty="0"/>
          </a:p>
        </p:txBody>
      </p:sp>
    </p:spTree>
    <p:extLst>
      <p:ext uri="{BB962C8B-B14F-4D97-AF65-F5344CB8AC3E}">
        <p14:creationId xmlns:p14="http://schemas.microsoft.com/office/powerpoint/2010/main" val="3606665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C4F3FBD7-5F67-4E96-8B89-D1E5D243BC03}" type="datetimeFigureOut">
              <a:rPr lang="en-GB" smtClean="0"/>
              <a:t>24/07/2022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6C581C1-40C4-4546-A656-5AEF9ABEAA59}" type="slidenum">
              <a:rPr lang="en-GB" smtClean="0"/>
              <a:t>‹#›</a:t>
            </a:fld>
            <a:endParaRPr lang="en-GB" dirty="0"/>
          </a:p>
        </p:txBody>
      </p:sp>
    </p:spTree>
    <p:extLst>
      <p:ext uri="{BB962C8B-B14F-4D97-AF65-F5344CB8AC3E}">
        <p14:creationId xmlns:p14="http://schemas.microsoft.com/office/powerpoint/2010/main" val="41053073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F3FBD7-5F67-4E96-8B89-D1E5D243BC03}" type="datetimeFigureOut">
              <a:rPr lang="en-GB" smtClean="0"/>
              <a:t>24/07/2022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6C581C1-40C4-4546-A656-5AEF9ABEAA59}" type="slidenum">
              <a:rPr lang="en-GB" smtClean="0"/>
              <a:t>‹#›</a:t>
            </a:fld>
            <a:endParaRPr lang="en-GB" dirty="0"/>
          </a:p>
        </p:txBody>
      </p:sp>
    </p:spTree>
    <p:extLst>
      <p:ext uri="{BB962C8B-B14F-4D97-AF65-F5344CB8AC3E}">
        <p14:creationId xmlns:p14="http://schemas.microsoft.com/office/powerpoint/2010/main" val="13978108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4F3FBD7-5F67-4E96-8B89-D1E5D243BC03}" type="datetimeFigureOut">
              <a:rPr lang="en-GB" smtClean="0"/>
              <a:t>24/07/2022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6C581C1-40C4-4546-A656-5AEF9ABEAA59}" type="slidenum">
              <a:rPr lang="en-GB" smtClean="0"/>
              <a:t>‹#›</a:t>
            </a:fld>
            <a:endParaRPr lang="en-GB" dirty="0"/>
          </a:p>
        </p:txBody>
      </p:sp>
    </p:spTree>
    <p:extLst>
      <p:ext uri="{BB962C8B-B14F-4D97-AF65-F5344CB8AC3E}">
        <p14:creationId xmlns:p14="http://schemas.microsoft.com/office/powerpoint/2010/main" val="23190186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4F3FBD7-5F67-4E96-8B89-D1E5D243BC03}" type="datetimeFigureOut">
              <a:rPr lang="en-GB" smtClean="0"/>
              <a:t>24/07/2022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6C581C1-40C4-4546-A656-5AEF9ABEAA59}" type="slidenum">
              <a:rPr lang="en-GB" smtClean="0"/>
              <a:t>‹#›</a:t>
            </a:fld>
            <a:endParaRPr lang="en-GB" dirty="0"/>
          </a:p>
        </p:txBody>
      </p:sp>
    </p:spTree>
    <p:extLst>
      <p:ext uri="{BB962C8B-B14F-4D97-AF65-F5344CB8AC3E}">
        <p14:creationId xmlns:p14="http://schemas.microsoft.com/office/powerpoint/2010/main" val="36486011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C4F3FBD7-5F67-4E96-8B89-D1E5D243BC03}" type="datetimeFigureOut">
              <a:rPr lang="en-GB" smtClean="0"/>
              <a:t>24/07/2022</a:t>
            </a:fld>
            <a:endParaRPr lang="en-GB" dirty="0"/>
          </a:p>
        </p:txBody>
      </p:sp>
      <p:sp>
        <p:nvSpPr>
          <p:cNvPr id="5" name="Footer Placeholder 3"/>
          <p:cNvSpPr>
            <a:spLocks noGrp="1"/>
          </p:cNvSpPr>
          <p:nvPr>
            <p:ph type="ftr" sz="quarter" idx="11"/>
          </p:nvPr>
        </p:nvSpPr>
        <p:spPr/>
        <p:txBody>
          <a:bodyPr/>
          <a:lstStyle/>
          <a:p>
            <a:endParaRPr lang="en-GB" dirty="0"/>
          </a:p>
        </p:txBody>
      </p:sp>
      <p:sp>
        <p:nvSpPr>
          <p:cNvPr id="6" name="Slide Number Placeholder 4"/>
          <p:cNvSpPr>
            <a:spLocks noGrp="1"/>
          </p:cNvSpPr>
          <p:nvPr>
            <p:ph type="sldNum" sz="quarter" idx="12"/>
          </p:nvPr>
        </p:nvSpPr>
        <p:spPr/>
        <p:txBody>
          <a:bodyPr/>
          <a:lstStyle/>
          <a:p>
            <a:fld id="{76C581C1-40C4-4546-A656-5AEF9ABEAA59}" type="slidenum">
              <a:rPr lang="en-GB" smtClean="0"/>
              <a:t>‹#›</a:t>
            </a:fld>
            <a:endParaRPr lang="en-GB" dirty="0"/>
          </a:p>
        </p:txBody>
      </p:sp>
    </p:spTree>
    <p:extLst>
      <p:ext uri="{BB962C8B-B14F-4D97-AF65-F5344CB8AC3E}">
        <p14:creationId xmlns:p14="http://schemas.microsoft.com/office/powerpoint/2010/main" val="34502207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C4F3FBD7-5F67-4E96-8B89-D1E5D243BC03}" type="datetimeFigureOut">
              <a:rPr lang="en-GB" smtClean="0"/>
              <a:t>24/07/2022</a:t>
            </a:fld>
            <a:endParaRPr lang="en-GB" dirty="0"/>
          </a:p>
        </p:txBody>
      </p:sp>
      <p:sp>
        <p:nvSpPr>
          <p:cNvPr id="5" name="Footer Placeholder 2"/>
          <p:cNvSpPr>
            <a:spLocks noGrp="1"/>
          </p:cNvSpPr>
          <p:nvPr>
            <p:ph type="ftr" sz="quarter" idx="11"/>
          </p:nvPr>
        </p:nvSpPr>
        <p:spPr/>
        <p:txBody>
          <a:bodyPr/>
          <a:lstStyle/>
          <a:p>
            <a:endParaRPr lang="en-GB" dirty="0"/>
          </a:p>
        </p:txBody>
      </p:sp>
      <p:sp>
        <p:nvSpPr>
          <p:cNvPr id="6" name="Slide Number Placeholder 3"/>
          <p:cNvSpPr>
            <a:spLocks noGrp="1"/>
          </p:cNvSpPr>
          <p:nvPr>
            <p:ph type="sldNum" sz="quarter" idx="12"/>
          </p:nvPr>
        </p:nvSpPr>
        <p:spPr/>
        <p:txBody>
          <a:bodyPr/>
          <a:lstStyle/>
          <a:p>
            <a:fld id="{76C581C1-40C4-4546-A656-5AEF9ABEAA59}" type="slidenum">
              <a:rPr lang="en-GB" smtClean="0"/>
              <a:t>‹#›</a:t>
            </a:fld>
            <a:endParaRPr lang="en-GB" dirty="0"/>
          </a:p>
        </p:txBody>
      </p:sp>
    </p:spTree>
    <p:extLst>
      <p:ext uri="{BB962C8B-B14F-4D97-AF65-F5344CB8AC3E}">
        <p14:creationId xmlns:p14="http://schemas.microsoft.com/office/powerpoint/2010/main" val="10163542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C4F3FBD7-5F67-4E96-8B89-D1E5D243BC03}" type="datetimeFigureOut">
              <a:rPr lang="en-GB" smtClean="0"/>
              <a:t>24/07/2022</a:t>
            </a:fld>
            <a:endParaRPr lang="en-GB" dirty="0"/>
          </a:p>
        </p:txBody>
      </p:sp>
      <p:sp>
        <p:nvSpPr>
          <p:cNvPr id="5" name="Footer Placeholder 5"/>
          <p:cNvSpPr>
            <a:spLocks noGrp="1"/>
          </p:cNvSpPr>
          <p:nvPr>
            <p:ph type="ftr" sz="quarter" idx="11"/>
          </p:nvPr>
        </p:nvSpPr>
        <p:spPr/>
        <p:txBody>
          <a:bodyPr/>
          <a:lstStyle/>
          <a:p>
            <a:endParaRPr lang="en-GB" dirty="0"/>
          </a:p>
        </p:txBody>
      </p:sp>
      <p:sp>
        <p:nvSpPr>
          <p:cNvPr id="6" name="Slide Number Placeholder 6"/>
          <p:cNvSpPr>
            <a:spLocks noGrp="1"/>
          </p:cNvSpPr>
          <p:nvPr>
            <p:ph type="sldNum" sz="quarter" idx="12"/>
          </p:nvPr>
        </p:nvSpPr>
        <p:spPr/>
        <p:txBody>
          <a:bodyPr/>
          <a:lstStyle/>
          <a:p>
            <a:fld id="{76C581C1-40C4-4546-A656-5AEF9ABEAA59}" type="slidenum">
              <a:rPr lang="en-GB" smtClean="0"/>
              <a:t>‹#›</a:t>
            </a:fld>
            <a:endParaRPr lang="en-GB" dirty="0"/>
          </a:p>
        </p:txBody>
      </p:sp>
    </p:spTree>
    <p:extLst>
      <p:ext uri="{BB962C8B-B14F-4D97-AF65-F5344CB8AC3E}">
        <p14:creationId xmlns:p14="http://schemas.microsoft.com/office/powerpoint/2010/main" val="41565749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F3FBD7-5F67-4E96-8B89-D1E5D243BC03}" type="datetimeFigureOut">
              <a:rPr lang="en-GB" smtClean="0"/>
              <a:t>24/07/2022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6C581C1-40C4-4546-A656-5AEF9ABEAA59}" type="slidenum">
              <a:rPr lang="en-GB" smtClean="0"/>
              <a:t>‹#›</a:t>
            </a:fld>
            <a:endParaRPr lang="en-GB" dirty="0"/>
          </a:p>
        </p:txBody>
      </p:sp>
    </p:spTree>
    <p:extLst>
      <p:ext uri="{BB962C8B-B14F-4D97-AF65-F5344CB8AC3E}">
        <p14:creationId xmlns:p14="http://schemas.microsoft.com/office/powerpoint/2010/main" val="31647540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F3FBD7-5F67-4E96-8B89-D1E5D243BC03}" type="datetimeFigureOut">
              <a:rPr lang="en-GB" smtClean="0"/>
              <a:t>24/07/2022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6C581C1-40C4-4546-A656-5AEF9ABEAA59}" type="slidenum">
              <a:rPr lang="en-GB" smtClean="0"/>
              <a:t>‹#›</a:t>
            </a:fld>
            <a:endParaRPr lang="en-GB" dirty="0"/>
          </a:p>
        </p:txBody>
      </p:sp>
    </p:spTree>
    <p:extLst>
      <p:ext uri="{BB962C8B-B14F-4D97-AF65-F5344CB8AC3E}">
        <p14:creationId xmlns:p14="http://schemas.microsoft.com/office/powerpoint/2010/main" val="3696157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4F3FBD7-5F67-4E96-8B89-D1E5D243BC03}" type="datetimeFigureOut">
              <a:rPr lang="en-GB" smtClean="0"/>
              <a:t>24/07/2022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6C581C1-40C4-4546-A656-5AEF9ABEAA59}" type="slidenum">
              <a:rPr lang="en-GB" smtClean="0"/>
              <a:t>‹#›</a:t>
            </a:fld>
            <a:endParaRPr lang="en-GB" dirty="0"/>
          </a:p>
        </p:txBody>
      </p:sp>
    </p:spTree>
    <p:extLst>
      <p:ext uri="{BB962C8B-B14F-4D97-AF65-F5344CB8AC3E}">
        <p14:creationId xmlns:p14="http://schemas.microsoft.com/office/powerpoint/2010/main" val="2188431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C4F3FBD7-5F67-4E96-8B89-D1E5D243BC03}" type="datetimeFigureOut">
              <a:rPr lang="en-GB" smtClean="0"/>
              <a:t>24/07/2022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6C581C1-40C4-4546-A656-5AEF9ABEAA59}" type="slidenum">
              <a:rPr lang="en-GB" smtClean="0"/>
              <a:t>‹#›</a:t>
            </a:fld>
            <a:endParaRPr lang="en-GB"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4478684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F3FBD7-5F67-4E96-8B89-D1E5D243BC03}" type="datetimeFigureOut">
              <a:rPr lang="en-GB" smtClean="0"/>
              <a:t>24/07/2022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6C581C1-40C4-4546-A656-5AEF9ABEAA59}" type="slidenum">
              <a:rPr lang="en-GB" smtClean="0"/>
              <a:t>‹#›</a:t>
            </a:fld>
            <a:endParaRPr lang="en-GB" dirty="0"/>
          </a:p>
        </p:txBody>
      </p:sp>
    </p:spTree>
    <p:extLst>
      <p:ext uri="{BB962C8B-B14F-4D97-AF65-F5344CB8AC3E}">
        <p14:creationId xmlns:p14="http://schemas.microsoft.com/office/powerpoint/2010/main" val="39364991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F3FBD7-5F67-4E96-8B89-D1E5D243BC03}" type="datetimeFigureOut">
              <a:rPr lang="en-GB" smtClean="0"/>
              <a:t>24/07/2022</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6C581C1-40C4-4546-A656-5AEF9ABEAA59}" type="slidenum">
              <a:rPr lang="en-GB" smtClean="0"/>
              <a:t>‹#›</a:t>
            </a:fld>
            <a:endParaRPr lang="en-GB" dirty="0"/>
          </a:p>
        </p:txBody>
      </p:sp>
    </p:spTree>
    <p:extLst>
      <p:ext uri="{BB962C8B-B14F-4D97-AF65-F5344CB8AC3E}">
        <p14:creationId xmlns:p14="http://schemas.microsoft.com/office/powerpoint/2010/main" val="4047337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C4F3FBD7-5F67-4E96-8B89-D1E5D243BC03}" type="datetimeFigureOut">
              <a:rPr lang="en-GB" smtClean="0"/>
              <a:t>24/07/2022</a:t>
            </a:fld>
            <a:endParaRPr lang="en-GB" dirty="0"/>
          </a:p>
        </p:txBody>
      </p:sp>
      <p:sp>
        <p:nvSpPr>
          <p:cNvPr id="4"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6C581C1-40C4-4546-A656-5AEF9ABEAA59}" type="slidenum">
              <a:rPr lang="en-GB" smtClean="0"/>
              <a:t>‹#›</a:t>
            </a:fld>
            <a:endParaRPr lang="en-GB" dirty="0"/>
          </a:p>
        </p:txBody>
      </p:sp>
    </p:spTree>
    <p:extLst>
      <p:ext uri="{BB962C8B-B14F-4D97-AF65-F5344CB8AC3E}">
        <p14:creationId xmlns:p14="http://schemas.microsoft.com/office/powerpoint/2010/main" val="42519447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F3FBD7-5F67-4E96-8B89-D1E5D243BC03}" type="datetimeFigureOut">
              <a:rPr lang="en-GB" smtClean="0"/>
              <a:t>24/07/2022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6C581C1-40C4-4546-A656-5AEF9ABEAA59}" type="slidenum">
              <a:rPr lang="en-GB" smtClean="0"/>
              <a:t>‹#›</a:t>
            </a:fld>
            <a:endParaRPr lang="en-GB" dirty="0"/>
          </a:p>
        </p:txBody>
      </p:sp>
    </p:spTree>
    <p:extLst>
      <p:ext uri="{BB962C8B-B14F-4D97-AF65-F5344CB8AC3E}">
        <p14:creationId xmlns:p14="http://schemas.microsoft.com/office/powerpoint/2010/main" val="11427190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4F3FBD7-5F67-4E96-8B89-D1E5D243BC03}" type="datetimeFigureOut">
              <a:rPr lang="en-GB" smtClean="0"/>
              <a:t>24/07/2022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6C581C1-40C4-4546-A656-5AEF9ABEAA59}" type="slidenum">
              <a:rPr lang="en-GB" smtClean="0"/>
              <a:t>‹#›</a:t>
            </a:fld>
            <a:endParaRPr lang="en-GB" dirty="0"/>
          </a:p>
        </p:txBody>
      </p:sp>
    </p:spTree>
    <p:extLst>
      <p:ext uri="{BB962C8B-B14F-4D97-AF65-F5344CB8AC3E}">
        <p14:creationId xmlns:p14="http://schemas.microsoft.com/office/powerpoint/2010/main" val="217327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C4F3FBD7-5F67-4E96-8B89-D1E5D243BC03}" type="datetimeFigureOut">
              <a:rPr lang="en-GB" smtClean="0"/>
              <a:t>24/07/2022</a:t>
            </a:fld>
            <a:endParaRPr lang="en-GB"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76C581C1-40C4-4546-A656-5AEF9ABEAA59}" type="slidenum">
              <a:rPr lang="en-GB" smtClean="0"/>
              <a:t>‹#›</a:t>
            </a:fld>
            <a:endParaRPr lang="en-GB" dirty="0"/>
          </a:p>
        </p:txBody>
      </p:sp>
    </p:spTree>
    <p:extLst>
      <p:ext uri="{BB962C8B-B14F-4D97-AF65-F5344CB8AC3E}">
        <p14:creationId xmlns:p14="http://schemas.microsoft.com/office/powerpoint/2010/main" val="330781231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7.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6.jpe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7.png"/><Relationship Id="rId5" Type="http://schemas.openxmlformats.org/officeDocument/2006/relationships/image" Target="../media/image8.jp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7.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slideLayout" Target="../slideLayouts/slideLayout15.xml"/><Relationship Id="rId7" Type="http://schemas.openxmlformats.org/officeDocument/2006/relationships/image" Target="../media/image1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7.png"/><Relationship Id="rId5" Type="http://schemas.openxmlformats.org/officeDocument/2006/relationships/image" Target="../media/image12.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7.png"/><Relationship Id="rId4"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7.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7.pn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7.png"/><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7.png"/><Relationship Id="rId5" Type="http://schemas.openxmlformats.org/officeDocument/2006/relationships/image" Target="../media/image13.png"/><Relationship Id="rId4"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7.png"/><Relationship Id="rId4"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17.png"/><Relationship Id="rId3" Type="http://schemas.openxmlformats.org/officeDocument/2006/relationships/slideLayout" Target="../slideLayouts/slideLayout6.xml"/><Relationship Id="rId7" Type="http://schemas.openxmlformats.org/officeDocument/2006/relationships/image" Target="../media/image3.png"/><Relationship Id="rId12" Type="http://schemas.openxmlformats.org/officeDocument/2006/relationships/image" Target="../media/image16.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11" Type="http://schemas.openxmlformats.org/officeDocument/2006/relationships/image" Target="../media/image15.png"/><Relationship Id="rId5" Type="http://schemas.openxmlformats.org/officeDocument/2006/relationships/image" Target="../media/image1.jpeg"/><Relationship Id="rId10" Type="http://schemas.openxmlformats.org/officeDocument/2006/relationships/image" Target="../media/image14.png"/><Relationship Id="rId4" Type="http://schemas.openxmlformats.org/officeDocument/2006/relationships/notesSlide" Target="../notesSlides/notesSlide14.xml"/><Relationship Id="rId9" Type="http://schemas.openxmlformats.org/officeDocument/2006/relationships/image" Target="../media/image5.png"/><Relationship Id="rId1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16/j.jcrimjus.2019.01.001" TargetMode="External"/><Relationship Id="rId2" Type="http://schemas.openxmlformats.org/officeDocument/2006/relationships/hyperlink" Target="https://doi.org/10.1080/15614263.2018.1526685" TargetMode="External"/><Relationship Id="rId1" Type="http://schemas.openxmlformats.org/officeDocument/2006/relationships/slideLayout" Target="../slideLayouts/slideLayout2.xml"/><Relationship Id="rId4" Type="http://schemas.openxmlformats.org/officeDocument/2006/relationships/hyperlink" Target="https://doi.org/10.1093/bjc/azu053"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doi.org/10.1007/978-3-319-63070-0" TargetMode="External"/><Relationship Id="rId2" Type="http://schemas.openxmlformats.org/officeDocument/2006/relationships/hyperlink" Target="https://doi.org/10.1111/j.1748-8583.2012.00198.x"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college.police.uk/article/preparing-policing-future-challenges-and-demands"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doi.org/10.1080/15614263.2021.2017932"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doi.org/10.1007/s11896-018-9264-2" TargetMode="External"/><Relationship Id="rId2" Type="http://schemas.openxmlformats.org/officeDocument/2006/relationships/hyperlink" Target="https://www.justiceinspectorates.gov.uk/hmicfrs/publications/an-inspection-of-the-metropolitan-police-services-policing-of-a-vigil-held-in-commemoration-of-sarah-everard" TargetMode="External"/><Relationship Id="rId1" Type="http://schemas.openxmlformats.org/officeDocument/2006/relationships/slideLayout" Target="../slideLayouts/slideLayout2.xml"/><Relationship Id="rId5" Type="http://schemas.openxmlformats.org/officeDocument/2006/relationships/hyperlink" Target="https://doi.org/10.1093/police/paq020" TargetMode="External"/><Relationship Id="rId4" Type="http://schemas.openxmlformats.org/officeDocument/2006/relationships/hyperlink" Target="https://www.gov.uk/government/publications/beating-crime-plan/beating-crime-plan"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doi.org/10.1080/10439463.2021.1999447" TargetMode="External"/><Relationship Id="rId7" Type="http://schemas.openxmlformats.org/officeDocument/2006/relationships/hyperlink" Target="https://doi.org/10.1080/10439463.2021.1956493" TargetMode="External"/><Relationship Id="rId2" Type="http://schemas.openxmlformats.org/officeDocument/2006/relationships/hyperlink" Target="https://doi.org/10.1177/1360780417724062" TargetMode="External"/><Relationship Id="rId1" Type="http://schemas.openxmlformats.org/officeDocument/2006/relationships/slideLayout" Target="../slideLayouts/slideLayout2.xml"/><Relationship Id="rId6" Type="http://schemas.openxmlformats.org/officeDocument/2006/relationships/hyperlink" Target="https://www.peoplemanagement.co.uk/article/1793094/majority-candidates-reject-job-offer-employer-didnt-support-diversity-research-finds" TargetMode="External"/><Relationship Id="rId5" Type="http://schemas.openxmlformats.org/officeDocument/2006/relationships/hyperlink" Target="https://doi.org/10.1177/14613557211064051" TargetMode="External"/><Relationship Id="rId4" Type="http://schemas.openxmlformats.org/officeDocument/2006/relationships/hyperlink" Target="https://doi.org/10.1177/0011128714530548"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doi.org/10.1093/police/paw046" TargetMode="External"/><Relationship Id="rId7" Type="http://schemas.openxmlformats.org/officeDocument/2006/relationships/hyperlink" Target="https://doi.org/10.1177/1477370811411462" TargetMode="External"/><Relationship Id="rId2" Type="http://schemas.openxmlformats.org/officeDocument/2006/relationships/hyperlink" Target="https://doi.org/10.1177/1461355718814850" TargetMode="External"/><Relationship Id="rId1" Type="http://schemas.openxmlformats.org/officeDocument/2006/relationships/slideLayout" Target="../slideLayouts/slideLayout2.xml"/><Relationship Id="rId6" Type="http://schemas.openxmlformats.org/officeDocument/2006/relationships/hyperlink" Target="https://doi.org/10.1080/08974454.2016.1256804" TargetMode="External"/><Relationship Id="rId5" Type="http://schemas.openxmlformats.org/officeDocument/2006/relationships/hyperlink" Target="https://doi.org/10.3390/educsci9030241" TargetMode="External"/><Relationship Id="rId4" Type="http://schemas.openxmlformats.org/officeDocument/2006/relationships/hyperlink" Target="https://www.policingreview.org.uk/"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1080/15614263.2019.1598070" TargetMode="External"/><Relationship Id="rId2" Type="http://schemas.openxmlformats.org/officeDocument/2006/relationships/hyperlink" Target="https://doi.org/10.1093/police/paab062" TargetMode="External"/><Relationship Id="rId1" Type="http://schemas.openxmlformats.org/officeDocument/2006/relationships/slideLayout" Target="../slideLayouts/slideLayout2.xml"/><Relationship Id="rId5" Type="http://schemas.openxmlformats.org/officeDocument/2006/relationships/hyperlink" Target="https://doi.org/10.1525/9780520965966" TargetMode="External"/><Relationship Id="rId4" Type="http://schemas.openxmlformats.org/officeDocument/2006/relationships/hyperlink" Target="https://doi.org/10.1093/police/pay08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8" name="Picture 7" descr="A group of police officers&#10;&#10;Description automatically generated with medium confidence">
            <a:extLst>
              <a:ext uri="{FF2B5EF4-FFF2-40B4-BE49-F238E27FC236}">
                <a16:creationId xmlns:a16="http://schemas.microsoft.com/office/drawing/2014/main" id="{A6166C7F-BD05-EC16-61CF-DC58743D15A8}"/>
              </a:ext>
            </a:extLst>
          </p:cNvPr>
          <p:cNvPicPr>
            <a:picLocks noChangeAspect="1"/>
          </p:cNvPicPr>
          <p:nvPr/>
        </p:nvPicPr>
        <p:blipFill rotWithShape="1">
          <a:blip r:embed="rId6">
            <a:duotone>
              <a:prstClr val="black"/>
              <a:schemeClr val="accent5">
                <a:tint val="45000"/>
                <a:satMod val="400000"/>
              </a:schemeClr>
            </a:duotone>
            <a:alphaModFix amt="25000"/>
            <a:extLst>
              <a:ext uri="{28A0092B-C50C-407E-A947-70E740481C1C}">
                <a14:useLocalDpi xmlns:a14="http://schemas.microsoft.com/office/drawing/2010/main" val="0"/>
              </a:ext>
            </a:extLst>
          </a:blip>
          <a:srcRect t="21929" r="9091"/>
          <a:stretch/>
        </p:blipFill>
        <p:spPr>
          <a:xfrm>
            <a:off x="20" y="10"/>
            <a:ext cx="12191980" cy="6857990"/>
          </a:xfrm>
          <a:prstGeom prst="rect">
            <a:avLst/>
          </a:prstGeom>
        </p:spPr>
      </p:pic>
      <p:sp>
        <p:nvSpPr>
          <p:cNvPr id="2" name="Title 1">
            <a:extLst>
              <a:ext uri="{FF2B5EF4-FFF2-40B4-BE49-F238E27FC236}">
                <a16:creationId xmlns:a16="http://schemas.microsoft.com/office/drawing/2014/main" id="{10255BC8-5983-D50F-4E81-80D6C418E2BA}"/>
              </a:ext>
            </a:extLst>
          </p:cNvPr>
          <p:cNvSpPr>
            <a:spLocks noGrp="1"/>
          </p:cNvSpPr>
          <p:nvPr>
            <p:ph type="ctrTitle"/>
          </p:nvPr>
        </p:nvSpPr>
        <p:spPr>
          <a:xfrm>
            <a:off x="1154955" y="1447800"/>
            <a:ext cx="8825658" cy="3329581"/>
          </a:xfrm>
        </p:spPr>
        <p:txBody>
          <a:bodyPr>
            <a:normAutofit fontScale="90000"/>
          </a:bodyPr>
          <a:lstStyle/>
          <a:p>
            <a:r>
              <a:rPr lang="en-GB" sz="6700" dirty="0"/>
              <a:t>Challenges for police recruitment in a legitimacy crisis and the role of the media.</a:t>
            </a:r>
          </a:p>
        </p:txBody>
      </p:sp>
      <p:sp>
        <p:nvSpPr>
          <p:cNvPr id="3" name="Subtitle 2">
            <a:extLst>
              <a:ext uri="{FF2B5EF4-FFF2-40B4-BE49-F238E27FC236}">
                <a16:creationId xmlns:a16="http://schemas.microsoft.com/office/drawing/2014/main" id="{A1A25529-02F4-6AF8-46BA-EC6AFF3557EE}"/>
              </a:ext>
            </a:extLst>
          </p:cNvPr>
          <p:cNvSpPr>
            <a:spLocks noGrp="1"/>
          </p:cNvSpPr>
          <p:nvPr>
            <p:ph type="subTitle" idx="1"/>
          </p:nvPr>
        </p:nvSpPr>
        <p:spPr>
          <a:xfrm>
            <a:off x="1154955" y="4777380"/>
            <a:ext cx="8825658" cy="861420"/>
          </a:xfrm>
        </p:spPr>
        <p:txBody>
          <a:bodyPr>
            <a:normAutofit/>
          </a:bodyPr>
          <a:lstStyle/>
          <a:p>
            <a:endParaRPr lang="en-GB" dirty="0"/>
          </a:p>
          <a:p>
            <a:r>
              <a:rPr lang="en-GB" dirty="0"/>
              <a:t>CI LOUISE HARRIES </a:t>
            </a:r>
          </a:p>
        </p:txBody>
      </p:sp>
      <p:sp>
        <p:nvSpPr>
          <p:cNvPr id="15" name="Rectangle 12">
            <a:extLst>
              <a:ext uri="{FF2B5EF4-FFF2-40B4-BE49-F238E27FC236}">
                <a16:creationId xmlns:a16="http://schemas.microsoft.com/office/drawing/2014/main" id="{C885E190-58DD-42DD-A4A8-401E15C92A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Audio 3">
            <a:hlinkClick r:id="" action="ppaction://media"/>
            <a:extLst>
              <a:ext uri="{FF2B5EF4-FFF2-40B4-BE49-F238E27FC236}">
                <a16:creationId xmlns:a16="http://schemas.microsoft.com/office/drawing/2014/main" id="{FF6146A1-B85C-EF91-C266-D1792C04192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95934593"/>
      </p:ext>
    </p:extLst>
  </p:cSld>
  <p:clrMapOvr>
    <a:masterClrMapping/>
  </p:clrMapOvr>
  <mc:AlternateContent xmlns:mc="http://schemas.openxmlformats.org/markup-compatibility/2006">
    <mc:Choice xmlns:p14="http://schemas.microsoft.com/office/powerpoint/2010/main" Requires="p14">
      <p:transition spd="slow" p14:dur="2000" advTm="6165"/>
    </mc:Choice>
    <mc:Fallback>
      <p:transition spd="slow" advTm="61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D9881F-6E8E-BA29-AC34-FCD6D29DD942}"/>
              </a:ext>
            </a:extLst>
          </p:cNvPr>
          <p:cNvSpPr>
            <a:spLocks noGrp="1"/>
          </p:cNvSpPr>
          <p:nvPr>
            <p:ph type="title"/>
          </p:nvPr>
        </p:nvSpPr>
        <p:spPr/>
        <p:txBody>
          <a:bodyPr/>
          <a:lstStyle/>
          <a:p>
            <a:r>
              <a:rPr lang="en-GB" dirty="0"/>
              <a:t>Context </a:t>
            </a:r>
          </a:p>
        </p:txBody>
      </p:sp>
      <p:pic>
        <p:nvPicPr>
          <p:cNvPr id="11" name="Picture 10" descr="A picture containing graphical user interface&#10;&#10;Description automatically generated">
            <a:extLst>
              <a:ext uri="{FF2B5EF4-FFF2-40B4-BE49-F238E27FC236}">
                <a16:creationId xmlns:a16="http://schemas.microsoft.com/office/drawing/2014/main" id="{391A87AD-8DCD-5925-5723-6D42B832043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708065" y="3149355"/>
            <a:ext cx="3403080" cy="3253563"/>
          </a:xfrm>
          <a:prstGeom prst="rect">
            <a:avLst/>
          </a:prstGeom>
        </p:spPr>
      </p:pic>
      <p:sp>
        <p:nvSpPr>
          <p:cNvPr id="3" name="Content Placeholder 2">
            <a:extLst>
              <a:ext uri="{FF2B5EF4-FFF2-40B4-BE49-F238E27FC236}">
                <a16:creationId xmlns:a16="http://schemas.microsoft.com/office/drawing/2014/main" id="{DB52D7AA-07EA-C0AB-59D6-F6B50F73251C}"/>
              </a:ext>
            </a:extLst>
          </p:cNvPr>
          <p:cNvSpPr>
            <a:spLocks noGrp="1"/>
          </p:cNvSpPr>
          <p:nvPr>
            <p:ph idx="1"/>
          </p:nvPr>
        </p:nvSpPr>
        <p:spPr>
          <a:xfrm>
            <a:off x="382773" y="1127051"/>
            <a:ext cx="8155171" cy="4890977"/>
          </a:xfrm>
        </p:spPr>
        <p:txBody>
          <a:bodyPr/>
          <a:lstStyle/>
          <a:p>
            <a:endParaRPr lang="en-GB" dirty="0"/>
          </a:p>
          <a:p>
            <a:r>
              <a:rPr lang="en-GB" dirty="0"/>
              <a:t>In the context of police legitimacy this presentation will consider the challenges for police forces recruiting and the role of the media. </a:t>
            </a:r>
          </a:p>
          <a:p>
            <a:pPr marL="0" indent="0">
              <a:buNone/>
            </a:pPr>
            <a:endParaRPr lang="en-GB" dirty="0"/>
          </a:p>
          <a:p>
            <a:r>
              <a:rPr lang="en-GB" dirty="0"/>
              <a:t>It will discuss the professionalising of policing, new entry routes and operation uplift. </a:t>
            </a:r>
          </a:p>
          <a:p>
            <a:endParaRPr lang="en-GB" dirty="0"/>
          </a:p>
          <a:p>
            <a:r>
              <a:rPr lang="en-GB" dirty="0"/>
              <a:t>It will highlight the importance of ensuring that the drive for recruitment does not undermine the need to recruit officers that can face the future challenges of policing. </a:t>
            </a:r>
          </a:p>
          <a:p>
            <a:endParaRPr lang="en-GB" dirty="0"/>
          </a:p>
        </p:txBody>
      </p:sp>
      <p:pic>
        <p:nvPicPr>
          <p:cNvPr id="4" name="Audio 3">
            <a:hlinkClick r:id="" action="ppaction://media"/>
            <a:extLst>
              <a:ext uri="{FF2B5EF4-FFF2-40B4-BE49-F238E27FC236}">
                <a16:creationId xmlns:a16="http://schemas.microsoft.com/office/drawing/2014/main" id="{7748D8F3-5735-3AFE-516A-2F47A741432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770259782"/>
      </p:ext>
    </p:extLst>
  </p:cSld>
  <p:clrMapOvr>
    <a:masterClrMapping/>
  </p:clrMapOvr>
  <mc:AlternateContent xmlns:mc="http://schemas.openxmlformats.org/markup-compatibility/2006">
    <mc:Choice xmlns:p14="http://schemas.microsoft.com/office/powerpoint/2010/main" Requires="p14">
      <p:transition spd="slow" p14:dur="2000" advTm="17494"/>
    </mc:Choice>
    <mc:Fallback>
      <p:transition spd="slow" advTm="174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E2C40-CC7F-EEB7-9349-30B39D044956}"/>
              </a:ext>
            </a:extLst>
          </p:cNvPr>
          <p:cNvSpPr>
            <a:spLocks noGrp="1"/>
          </p:cNvSpPr>
          <p:nvPr>
            <p:ph type="title"/>
          </p:nvPr>
        </p:nvSpPr>
        <p:spPr/>
        <p:txBody>
          <a:bodyPr/>
          <a:lstStyle/>
          <a:p>
            <a:pPr algn="ctr"/>
            <a:r>
              <a:rPr lang="en-GB" dirty="0"/>
              <a:t>What does this challenge mean?</a:t>
            </a:r>
            <a:br>
              <a:rPr lang="en-GB" dirty="0"/>
            </a:br>
            <a:r>
              <a:rPr lang="en-GB" sz="2400" dirty="0"/>
              <a:t>Recruitment in a legitimacy crisis and the role of the media. </a:t>
            </a:r>
          </a:p>
        </p:txBody>
      </p:sp>
      <p:sp>
        <p:nvSpPr>
          <p:cNvPr id="3" name="Content Placeholder 2">
            <a:extLst>
              <a:ext uri="{FF2B5EF4-FFF2-40B4-BE49-F238E27FC236}">
                <a16:creationId xmlns:a16="http://schemas.microsoft.com/office/drawing/2014/main" id="{81E12328-2738-F220-CCD1-6DFD29C75B6B}"/>
              </a:ext>
            </a:extLst>
          </p:cNvPr>
          <p:cNvSpPr>
            <a:spLocks noGrp="1"/>
          </p:cNvSpPr>
          <p:nvPr>
            <p:ph idx="1"/>
          </p:nvPr>
        </p:nvSpPr>
        <p:spPr/>
        <p:txBody>
          <a:bodyPr>
            <a:normAutofit/>
          </a:bodyPr>
          <a:lstStyle/>
          <a:p>
            <a:r>
              <a:rPr lang="en-GB" dirty="0"/>
              <a:t>Changing the culture – and improve legitimacy.</a:t>
            </a:r>
          </a:p>
          <a:p>
            <a:r>
              <a:rPr lang="en-GB" dirty="0"/>
              <a:t>Recruitment and training identified as critical in that culture change.</a:t>
            </a:r>
          </a:p>
          <a:p>
            <a:r>
              <a:rPr lang="en-GB" dirty="0"/>
              <a:t>The need to recruit those that represent the communities we serve in order to build trust and confidence.</a:t>
            </a:r>
          </a:p>
          <a:p>
            <a:r>
              <a:rPr lang="en-GB" dirty="0"/>
              <a:t>Doing this with the mandated surge in recruitment – Operation uplift after years of cuts and austerity. </a:t>
            </a:r>
          </a:p>
          <a:p>
            <a:r>
              <a:rPr lang="en-GB" dirty="0"/>
              <a:t>Managing this with the changed entry routes into policing and subsequent impact on forces.</a:t>
            </a:r>
          </a:p>
          <a:p>
            <a:r>
              <a:rPr lang="en-GB" dirty="0"/>
              <a:t>The role of the media in recruitment – the good, the bad and the indifferent. </a:t>
            </a:r>
          </a:p>
        </p:txBody>
      </p:sp>
      <p:pic>
        <p:nvPicPr>
          <p:cNvPr id="20" name="Audio 19">
            <a:hlinkClick r:id="" action="ppaction://media"/>
            <a:extLst>
              <a:ext uri="{FF2B5EF4-FFF2-40B4-BE49-F238E27FC236}">
                <a16:creationId xmlns:a16="http://schemas.microsoft.com/office/drawing/2014/main" id="{53118980-07A2-4F81-FD40-FE07BCF7E72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250349773"/>
      </p:ext>
    </p:extLst>
  </p:cSld>
  <p:clrMapOvr>
    <a:masterClrMapping/>
  </p:clrMapOvr>
  <mc:AlternateContent xmlns:mc="http://schemas.openxmlformats.org/markup-compatibility/2006" xmlns:p14="http://schemas.microsoft.com/office/powerpoint/2010/main">
    <mc:Choice Requires="p14">
      <p:transition spd="slow" p14:dur="2000" advTm="134035"/>
    </mc:Choice>
    <mc:Fallback xmlns="">
      <p:transition spd="slow" advTm="134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D93BBE-D3FB-6536-30D5-0416D21980EA}"/>
              </a:ext>
            </a:extLst>
          </p:cNvPr>
          <p:cNvSpPr>
            <a:spLocks noGrp="1"/>
          </p:cNvSpPr>
          <p:nvPr>
            <p:ph type="title"/>
          </p:nvPr>
        </p:nvSpPr>
        <p:spPr/>
        <p:txBody>
          <a:bodyPr/>
          <a:lstStyle/>
          <a:p>
            <a:r>
              <a:rPr lang="en-GB" dirty="0"/>
              <a:t>What do we mean by a legitimacy crisis?</a:t>
            </a:r>
          </a:p>
        </p:txBody>
      </p:sp>
      <p:sp>
        <p:nvSpPr>
          <p:cNvPr id="3" name="Content Placeholder 2">
            <a:extLst>
              <a:ext uri="{FF2B5EF4-FFF2-40B4-BE49-F238E27FC236}">
                <a16:creationId xmlns:a16="http://schemas.microsoft.com/office/drawing/2014/main" id="{EABF2C71-3EBD-9D31-7019-2424BF4B3D5E}"/>
              </a:ext>
            </a:extLst>
          </p:cNvPr>
          <p:cNvSpPr>
            <a:spLocks noGrp="1"/>
          </p:cNvSpPr>
          <p:nvPr>
            <p:ph idx="1"/>
          </p:nvPr>
        </p:nvSpPr>
        <p:spPr/>
        <p:txBody>
          <a:bodyPr>
            <a:normAutofit/>
          </a:bodyPr>
          <a:lstStyle/>
          <a:p>
            <a:r>
              <a:rPr lang="en-GB" dirty="0"/>
              <a:t>Policing holds a unique role in society and now that is reflected by the scrutiny and accountability that surrounds it. </a:t>
            </a:r>
          </a:p>
          <a:p>
            <a:endParaRPr lang="en-GB" dirty="0"/>
          </a:p>
          <a:p>
            <a:r>
              <a:rPr lang="en-GB" dirty="0"/>
              <a:t>As the founder of modern policing Sir Robert Peel said “Police are the public and the public are the police”.</a:t>
            </a:r>
          </a:p>
          <a:p>
            <a:pPr marL="0" indent="0">
              <a:buNone/>
            </a:pPr>
            <a:endParaRPr lang="en-GB" dirty="0"/>
          </a:p>
          <a:p>
            <a:r>
              <a:rPr lang="en-GB" dirty="0"/>
              <a:t>Police forces must reflect the communities they serve – this is critical to building and retaining trust and confidence. </a:t>
            </a:r>
          </a:p>
          <a:p>
            <a:pPr marL="0" indent="0">
              <a:buNone/>
            </a:pPr>
            <a:endParaRPr lang="en-GB" sz="2400" dirty="0"/>
          </a:p>
        </p:txBody>
      </p:sp>
      <p:pic>
        <p:nvPicPr>
          <p:cNvPr id="8" name="Audio 7">
            <a:hlinkClick r:id="" action="ppaction://media"/>
            <a:extLst>
              <a:ext uri="{FF2B5EF4-FFF2-40B4-BE49-F238E27FC236}">
                <a16:creationId xmlns:a16="http://schemas.microsoft.com/office/drawing/2014/main" id="{E8807B4D-A2DF-9EB7-2451-CC3D78B12792}"/>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635353075"/>
      </p:ext>
    </p:extLst>
  </p:cSld>
  <p:clrMapOvr>
    <a:masterClrMapping/>
  </p:clrMapOvr>
  <mc:AlternateContent xmlns:mc="http://schemas.openxmlformats.org/markup-compatibility/2006" xmlns:p14="http://schemas.microsoft.com/office/powerpoint/2010/main">
    <mc:Choice Requires="p14">
      <p:transition spd="slow" p14:dur="2000" advTm="61171"/>
    </mc:Choice>
    <mc:Fallback xmlns="">
      <p:transition spd="slow" advTm="6117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6F77F-DB54-432C-6200-C2AFA359D821}"/>
              </a:ext>
            </a:extLst>
          </p:cNvPr>
          <p:cNvSpPr>
            <a:spLocks noGrp="1"/>
          </p:cNvSpPr>
          <p:nvPr>
            <p:ph type="title"/>
          </p:nvPr>
        </p:nvSpPr>
        <p:spPr/>
        <p:txBody>
          <a:bodyPr/>
          <a:lstStyle/>
          <a:p>
            <a:r>
              <a:rPr lang="en-GB" dirty="0"/>
              <a:t>Legitimacy – what impacts it?</a:t>
            </a:r>
          </a:p>
        </p:txBody>
      </p:sp>
      <p:sp>
        <p:nvSpPr>
          <p:cNvPr id="3" name="Content Placeholder 2">
            <a:extLst>
              <a:ext uri="{FF2B5EF4-FFF2-40B4-BE49-F238E27FC236}">
                <a16:creationId xmlns:a16="http://schemas.microsoft.com/office/drawing/2014/main" id="{3134062F-ACA9-FC30-E35B-CEC0F3CD155A}"/>
              </a:ext>
            </a:extLst>
          </p:cNvPr>
          <p:cNvSpPr>
            <a:spLocks noGrp="1"/>
          </p:cNvSpPr>
          <p:nvPr>
            <p:ph idx="1"/>
          </p:nvPr>
        </p:nvSpPr>
        <p:spPr>
          <a:xfrm>
            <a:off x="882502" y="1509823"/>
            <a:ext cx="10026503" cy="4614530"/>
          </a:xfrm>
        </p:spPr>
        <p:txBody>
          <a:bodyPr>
            <a:normAutofit lnSpcReduction="10000"/>
          </a:bodyPr>
          <a:lstStyle/>
          <a:p>
            <a:r>
              <a:rPr lang="en-GB" dirty="0"/>
              <a:t>Policing continues over time to be hit with scandal and each time this reinforces the public perceptions regarding police.</a:t>
            </a:r>
          </a:p>
          <a:p>
            <a:pPr marL="0" indent="0">
              <a:buNone/>
            </a:pPr>
            <a:endParaRPr lang="en-GB" dirty="0"/>
          </a:p>
          <a:p>
            <a:r>
              <a:rPr lang="en-GB" dirty="0"/>
              <a:t>Not just British policing – killing of George Floyd in America impacted public perceptions across the globe. </a:t>
            </a:r>
          </a:p>
          <a:p>
            <a:pPr marL="0" indent="0">
              <a:buNone/>
            </a:pPr>
            <a:endParaRPr lang="en-GB" dirty="0"/>
          </a:p>
          <a:p>
            <a:r>
              <a:rPr lang="en-GB" dirty="0"/>
              <a:t>These instances and scrutiny is played out publicly.</a:t>
            </a:r>
          </a:p>
          <a:p>
            <a:pPr marL="0" indent="0">
              <a:buNone/>
            </a:pPr>
            <a:endParaRPr lang="en-GB" dirty="0"/>
          </a:p>
          <a:p>
            <a:r>
              <a:rPr lang="en-GB" dirty="0"/>
              <a:t>Stop and search and disproportionality continues to be an issue. </a:t>
            </a:r>
          </a:p>
          <a:p>
            <a:pPr marL="0" indent="0">
              <a:buNone/>
            </a:pPr>
            <a:endParaRPr lang="en-GB" dirty="0"/>
          </a:p>
          <a:p>
            <a:r>
              <a:rPr lang="en-GB" dirty="0"/>
              <a:t>Media and the ability for images, live time recordings and messaging to be shared widely instantaneously.</a:t>
            </a:r>
          </a:p>
          <a:p>
            <a:endParaRPr lang="en-GB" dirty="0"/>
          </a:p>
          <a:p>
            <a:endParaRPr lang="en-GB" dirty="0"/>
          </a:p>
        </p:txBody>
      </p:sp>
      <p:pic>
        <p:nvPicPr>
          <p:cNvPr id="6" name="Audio 5">
            <a:hlinkClick r:id="" action="ppaction://media"/>
            <a:extLst>
              <a:ext uri="{FF2B5EF4-FFF2-40B4-BE49-F238E27FC236}">
                <a16:creationId xmlns:a16="http://schemas.microsoft.com/office/drawing/2014/main" id="{5E7721EA-BA6B-CCE3-37EE-F783435D5B7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6554253"/>
      </p:ext>
    </p:extLst>
  </p:cSld>
  <p:clrMapOvr>
    <a:masterClrMapping/>
  </p:clrMapOvr>
  <mc:AlternateContent xmlns:mc="http://schemas.openxmlformats.org/markup-compatibility/2006" xmlns:p14="http://schemas.microsoft.com/office/powerpoint/2010/main">
    <mc:Choice Requires="p14">
      <p:transition spd="slow" p14:dur="2000" advTm="48601"/>
    </mc:Choice>
    <mc:Fallback xmlns="">
      <p:transition spd="slow" advTm="486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35EAC-35AD-3ACD-C265-F37AB0B49826}"/>
              </a:ext>
            </a:extLst>
          </p:cNvPr>
          <p:cNvSpPr>
            <a:spLocks noGrp="1"/>
          </p:cNvSpPr>
          <p:nvPr>
            <p:ph type="title"/>
          </p:nvPr>
        </p:nvSpPr>
        <p:spPr/>
        <p:txBody>
          <a:bodyPr/>
          <a:lstStyle/>
          <a:p>
            <a:r>
              <a:rPr lang="en-GB" dirty="0"/>
              <a:t>What impacts on trust and confidence?</a:t>
            </a:r>
          </a:p>
        </p:txBody>
      </p:sp>
      <p:sp>
        <p:nvSpPr>
          <p:cNvPr id="3" name="Text Placeholder 2">
            <a:extLst>
              <a:ext uri="{FF2B5EF4-FFF2-40B4-BE49-F238E27FC236}">
                <a16:creationId xmlns:a16="http://schemas.microsoft.com/office/drawing/2014/main" id="{E7AF986A-E5E2-F178-9BDC-F9F034CE1414}"/>
              </a:ext>
            </a:extLst>
          </p:cNvPr>
          <p:cNvSpPr>
            <a:spLocks noGrp="1"/>
          </p:cNvSpPr>
          <p:nvPr>
            <p:ph type="body" idx="1"/>
          </p:nvPr>
        </p:nvSpPr>
        <p:spPr/>
        <p:txBody>
          <a:bodyPr/>
          <a:lstStyle/>
          <a:p>
            <a:r>
              <a:rPr lang="en-GB" dirty="0"/>
              <a:t>What happens in the Met - </a:t>
            </a:r>
          </a:p>
        </p:txBody>
      </p:sp>
      <p:pic>
        <p:nvPicPr>
          <p:cNvPr id="13" name="Picture Placeholder 12" descr="A screenshot of a building&#10;&#10;Description automatically generated with low confidence">
            <a:extLst>
              <a:ext uri="{FF2B5EF4-FFF2-40B4-BE49-F238E27FC236}">
                <a16:creationId xmlns:a16="http://schemas.microsoft.com/office/drawing/2014/main" id="{820FEBE7-2585-5DD5-ED53-9BF1D40691D1}"/>
              </a:ext>
            </a:extLst>
          </p:cNvPr>
          <p:cNvPicPr>
            <a:picLocks noGrp="1" noChangeAspect="1"/>
          </p:cNvPicPr>
          <p:nvPr>
            <p:ph type="pic" idx="15"/>
          </p:nvPr>
        </p:nvPicPr>
        <p:blipFill>
          <a:blip r:embed="rId5">
            <a:extLst>
              <a:ext uri="{28A0092B-C50C-407E-A947-70E740481C1C}">
                <a14:useLocalDpi xmlns:a14="http://schemas.microsoft.com/office/drawing/2010/main" val="0"/>
              </a:ext>
            </a:extLst>
          </a:blip>
          <a:srcRect l="2342" r="2342"/>
          <a:stretch>
            <a:fillRect/>
          </a:stretch>
        </p:blipFill>
        <p:spPr>
          <a:xfrm>
            <a:off x="652463" y="2209799"/>
            <a:ext cx="2940050" cy="1617133"/>
          </a:xfrm>
        </p:spPr>
      </p:pic>
      <p:sp>
        <p:nvSpPr>
          <p:cNvPr id="5" name="Text Placeholder 4">
            <a:extLst>
              <a:ext uri="{FF2B5EF4-FFF2-40B4-BE49-F238E27FC236}">
                <a16:creationId xmlns:a16="http://schemas.microsoft.com/office/drawing/2014/main" id="{1338065A-D6CA-2020-FAC8-BD7920FF191A}"/>
              </a:ext>
            </a:extLst>
          </p:cNvPr>
          <p:cNvSpPr>
            <a:spLocks noGrp="1"/>
          </p:cNvSpPr>
          <p:nvPr>
            <p:ph type="body" sz="half" idx="18"/>
          </p:nvPr>
        </p:nvSpPr>
        <p:spPr/>
        <p:txBody>
          <a:bodyPr/>
          <a:lstStyle/>
          <a:p>
            <a:r>
              <a:rPr lang="en-GB" dirty="0"/>
              <a:t>Impacts across the whole of policing. </a:t>
            </a:r>
          </a:p>
        </p:txBody>
      </p:sp>
      <p:sp>
        <p:nvSpPr>
          <p:cNvPr id="6" name="Text Placeholder 5">
            <a:extLst>
              <a:ext uri="{FF2B5EF4-FFF2-40B4-BE49-F238E27FC236}">
                <a16:creationId xmlns:a16="http://schemas.microsoft.com/office/drawing/2014/main" id="{14E7055A-953F-FE53-A4B6-7A1FBDD2376D}"/>
              </a:ext>
            </a:extLst>
          </p:cNvPr>
          <p:cNvSpPr>
            <a:spLocks noGrp="1"/>
          </p:cNvSpPr>
          <p:nvPr>
            <p:ph type="body" sz="quarter" idx="3"/>
          </p:nvPr>
        </p:nvSpPr>
        <p:spPr/>
        <p:txBody>
          <a:bodyPr/>
          <a:lstStyle/>
          <a:p>
            <a:r>
              <a:rPr lang="en-GB" dirty="0"/>
              <a:t>Institutionally racist?</a:t>
            </a:r>
          </a:p>
        </p:txBody>
      </p:sp>
      <p:pic>
        <p:nvPicPr>
          <p:cNvPr id="15" name="Picture Placeholder 14" descr="Graphical user interface, text, email&#10;&#10;Description automatically generated">
            <a:extLst>
              <a:ext uri="{FF2B5EF4-FFF2-40B4-BE49-F238E27FC236}">
                <a16:creationId xmlns:a16="http://schemas.microsoft.com/office/drawing/2014/main" id="{3585535D-9DE2-A90B-CD63-7FDE548AC55F}"/>
              </a:ext>
            </a:extLst>
          </p:cNvPr>
          <p:cNvPicPr>
            <a:picLocks noGrp="1" noChangeAspect="1"/>
          </p:cNvPicPr>
          <p:nvPr>
            <p:ph type="pic" idx="21"/>
          </p:nvPr>
        </p:nvPicPr>
        <p:blipFill>
          <a:blip r:embed="rId6">
            <a:extLst>
              <a:ext uri="{28A0092B-C50C-407E-A947-70E740481C1C}">
                <a14:useLocalDpi xmlns:a14="http://schemas.microsoft.com/office/drawing/2010/main" val="0"/>
              </a:ext>
            </a:extLst>
          </a:blip>
          <a:srcRect t="423" b="423"/>
          <a:stretch>
            <a:fillRect/>
          </a:stretch>
        </p:blipFill>
        <p:spPr/>
      </p:pic>
      <p:sp>
        <p:nvSpPr>
          <p:cNvPr id="8" name="Text Placeholder 7">
            <a:extLst>
              <a:ext uri="{FF2B5EF4-FFF2-40B4-BE49-F238E27FC236}">
                <a16:creationId xmlns:a16="http://schemas.microsoft.com/office/drawing/2014/main" id="{445FB31A-544A-6BBE-0615-89A88DDEC374}"/>
              </a:ext>
            </a:extLst>
          </p:cNvPr>
          <p:cNvSpPr>
            <a:spLocks noGrp="1"/>
          </p:cNvSpPr>
          <p:nvPr>
            <p:ph type="body" sz="half" idx="19"/>
          </p:nvPr>
        </p:nvSpPr>
        <p:spPr/>
        <p:txBody>
          <a:bodyPr/>
          <a:lstStyle/>
          <a:p>
            <a:r>
              <a:rPr lang="en-GB" dirty="0"/>
              <a:t>Even the police leaders are not united. </a:t>
            </a:r>
          </a:p>
        </p:txBody>
      </p:sp>
      <p:sp>
        <p:nvSpPr>
          <p:cNvPr id="9" name="Text Placeholder 8">
            <a:extLst>
              <a:ext uri="{FF2B5EF4-FFF2-40B4-BE49-F238E27FC236}">
                <a16:creationId xmlns:a16="http://schemas.microsoft.com/office/drawing/2014/main" id="{C65990C1-16F1-35C4-4A62-0CDB19CA502A}"/>
              </a:ext>
            </a:extLst>
          </p:cNvPr>
          <p:cNvSpPr>
            <a:spLocks noGrp="1"/>
          </p:cNvSpPr>
          <p:nvPr>
            <p:ph type="body" sz="quarter" idx="13"/>
          </p:nvPr>
        </p:nvSpPr>
        <p:spPr/>
        <p:txBody>
          <a:bodyPr/>
          <a:lstStyle/>
          <a:p>
            <a:r>
              <a:rPr lang="en-GB" dirty="0"/>
              <a:t>Disillusioned officers?</a:t>
            </a:r>
          </a:p>
        </p:txBody>
      </p:sp>
      <p:sp>
        <p:nvSpPr>
          <p:cNvPr id="11" name="Text Placeholder 10">
            <a:extLst>
              <a:ext uri="{FF2B5EF4-FFF2-40B4-BE49-F238E27FC236}">
                <a16:creationId xmlns:a16="http://schemas.microsoft.com/office/drawing/2014/main" id="{E57FAC7E-E049-8B79-228C-EAF48709EFC2}"/>
              </a:ext>
            </a:extLst>
          </p:cNvPr>
          <p:cNvSpPr>
            <a:spLocks noGrp="1"/>
          </p:cNvSpPr>
          <p:nvPr>
            <p:ph type="body" sz="half" idx="20"/>
          </p:nvPr>
        </p:nvSpPr>
        <p:spPr/>
        <p:txBody>
          <a:bodyPr/>
          <a:lstStyle/>
          <a:p>
            <a:r>
              <a:rPr lang="en-GB" dirty="0"/>
              <a:t>Ex officers speak out – their views taken on face value. </a:t>
            </a:r>
          </a:p>
        </p:txBody>
      </p:sp>
      <p:pic>
        <p:nvPicPr>
          <p:cNvPr id="21" name="Picture Placeholder 20" descr="Graphical user interface, text, application&#10;&#10;Description automatically generated">
            <a:extLst>
              <a:ext uri="{FF2B5EF4-FFF2-40B4-BE49-F238E27FC236}">
                <a16:creationId xmlns:a16="http://schemas.microsoft.com/office/drawing/2014/main" id="{1678BE02-AC9D-DC49-250B-DE70F6E2D014}"/>
              </a:ext>
            </a:extLst>
          </p:cNvPr>
          <p:cNvPicPr>
            <a:picLocks noGrp="1" noChangeAspect="1"/>
          </p:cNvPicPr>
          <p:nvPr>
            <p:ph type="pic" idx="22"/>
          </p:nvPr>
        </p:nvPicPr>
        <p:blipFill>
          <a:blip r:embed="rId7">
            <a:extLst>
              <a:ext uri="{28A0092B-C50C-407E-A947-70E740481C1C}">
                <a14:useLocalDpi xmlns:a14="http://schemas.microsoft.com/office/drawing/2010/main" val="0"/>
              </a:ext>
            </a:extLst>
          </a:blip>
          <a:srcRect l="8525" r="8525"/>
          <a:stretch>
            <a:fillRect/>
          </a:stretch>
        </p:blipFill>
        <p:spPr>
          <a:xfrm>
            <a:off x="7124700" y="2209800"/>
            <a:ext cx="2865968" cy="1524000"/>
          </a:xfrm>
        </p:spPr>
      </p:pic>
      <p:pic>
        <p:nvPicPr>
          <p:cNvPr id="24" name="Audio 23">
            <a:hlinkClick r:id="" action="ppaction://media"/>
            <a:extLst>
              <a:ext uri="{FF2B5EF4-FFF2-40B4-BE49-F238E27FC236}">
                <a16:creationId xmlns:a16="http://schemas.microsoft.com/office/drawing/2014/main" id="{B8276A73-A660-BCF3-C984-F502A2457B1B}"/>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568390677"/>
      </p:ext>
    </p:extLst>
  </p:cSld>
  <p:clrMapOvr>
    <a:masterClrMapping/>
  </p:clrMapOvr>
  <mc:AlternateContent xmlns:mc="http://schemas.openxmlformats.org/markup-compatibility/2006" xmlns:p14="http://schemas.microsoft.com/office/powerpoint/2010/main">
    <mc:Choice Requires="p14">
      <p:transition spd="slow" p14:dur="2000" advTm="64886"/>
    </mc:Choice>
    <mc:Fallback xmlns="">
      <p:transition spd="slow" advTm="648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AFA668-E776-7629-4FA1-5C5155A77CDB}"/>
              </a:ext>
            </a:extLst>
          </p:cNvPr>
          <p:cNvSpPr>
            <a:spLocks noGrp="1"/>
          </p:cNvSpPr>
          <p:nvPr>
            <p:ph type="title"/>
          </p:nvPr>
        </p:nvSpPr>
        <p:spPr/>
        <p:txBody>
          <a:bodyPr/>
          <a:lstStyle/>
          <a:p>
            <a:r>
              <a:rPr lang="en-GB" dirty="0"/>
              <a:t>What does good look like?</a:t>
            </a:r>
          </a:p>
        </p:txBody>
      </p:sp>
      <p:sp>
        <p:nvSpPr>
          <p:cNvPr id="3" name="Content Placeholder 2">
            <a:extLst>
              <a:ext uri="{FF2B5EF4-FFF2-40B4-BE49-F238E27FC236}">
                <a16:creationId xmlns:a16="http://schemas.microsoft.com/office/drawing/2014/main" id="{763EE479-649E-AC8F-57FB-27B87DCEAF61}"/>
              </a:ext>
            </a:extLst>
          </p:cNvPr>
          <p:cNvSpPr>
            <a:spLocks noGrp="1"/>
          </p:cNvSpPr>
          <p:nvPr>
            <p:ph idx="1"/>
          </p:nvPr>
        </p:nvSpPr>
        <p:spPr>
          <a:xfrm>
            <a:off x="457200" y="2052918"/>
            <a:ext cx="9592653" cy="4195481"/>
          </a:xfrm>
        </p:spPr>
        <p:txBody>
          <a:bodyPr>
            <a:normAutofit/>
          </a:bodyPr>
          <a:lstStyle/>
          <a:p>
            <a:r>
              <a:rPr lang="en-GB" dirty="0"/>
              <a:t>A trustworthy police force is seen by the public to be effective, to be fair, and to have shared values, interests, and a strong commitment to the local community.  </a:t>
            </a:r>
          </a:p>
          <a:p>
            <a:pPr marL="0" indent="0">
              <a:buNone/>
            </a:pPr>
            <a:r>
              <a:rPr lang="en-GB" dirty="0"/>
              <a:t>			(Tyler and </a:t>
            </a:r>
            <a:r>
              <a:rPr lang="en-GB" dirty="0" err="1"/>
              <a:t>Huo</a:t>
            </a:r>
            <a:r>
              <a:rPr lang="en-GB" dirty="0"/>
              <a:t>, 2002; Sunshine and Tyler, 2003; Jackson and 						Sunshine, 2007; Jackson and Bradford, 2009).</a:t>
            </a:r>
          </a:p>
          <a:p>
            <a:r>
              <a:rPr lang="en-GB" dirty="0"/>
              <a:t>Procedural justice theory as explored by Bolger and Walters (2019) explores the relationship between police procedural justice, police legitimacy and peoples willingness to cooperate with law enforcement</a:t>
            </a:r>
          </a:p>
          <a:p>
            <a:endParaRPr lang="en-GB" dirty="0"/>
          </a:p>
          <a:p>
            <a:pPr marL="0" indent="0">
              <a:buNone/>
            </a:pPr>
            <a:endParaRPr lang="en-GB" dirty="0"/>
          </a:p>
        </p:txBody>
      </p:sp>
      <p:pic>
        <p:nvPicPr>
          <p:cNvPr id="7" name="Picture 6">
            <a:extLst>
              <a:ext uri="{FF2B5EF4-FFF2-40B4-BE49-F238E27FC236}">
                <a16:creationId xmlns:a16="http://schemas.microsoft.com/office/drawing/2014/main" id="{CEE535E1-0546-DA4C-1F2D-447727FD3E01}"/>
              </a:ext>
            </a:extLst>
          </p:cNvPr>
          <p:cNvPicPr>
            <a:picLocks noChangeAspect="1"/>
          </p:cNvPicPr>
          <p:nvPr/>
        </p:nvPicPr>
        <p:blipFill>
          <a:blip r:embed="rId5"/>
          <a:stretch>
            <a:fillRect/>
          </a:stretch>
        </p:blipFill>
        <p:spPr>
          <a:xfrm>
            <a:off x="9634142" y="2499080"/>
            <a:ext cx="2557858" cy="2505673"/>
          </a:xfrm>
          <a:prstGeom prst="rect">
            <a:avLst/>
          </a:prstGeom>
        </p:spPr>
      </p:pic>
      <p:pic>
        <p:nvPicPr>
          <p:cNvPr id="11" name="Audio 10">
            <a:hlinkClick r:id="" action="ppaction://media"/>
            <a:extLst>
              <a:ext uri="{FF2B5EF4-FFF2-40B4-BE49-F238E27FC236}">
                <a16:creationId xmlns:a16="http://schemas.microsoft.com/office/drawing/2014/main" id="{ACE0E1DF-6815-6C3B-A238-8134CF62A75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11516804"/>
      </p:ext>
    </p:extLst>
  </p:cSld>
  <p:clrMapOvr>
    <a:masterClrMapping/>
  </p:clrMapOvr>
  <mc:AlternateContent xmlns:mc="http://schemas.openxmlformats.org/markup-compatibility/2006">
    <mc:Choice xmlns:p14="http://schemas.microsoft.com/office/powerpoint/2010/main" Requires="p14">
      <p:transition spd="slow" p14:dur="2000" advTm="62332"/>
    </mc:Choice>
    <mc:Fallback>
      <p:transition spd="slow" advTm="623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90CF2-E1F9-760F-121A-B577EA040250}"/>
              </a:ext>
            </a:extLst>
          </p:cNvPr>
          <p:cNvSpPr>
            <a:spLocks noGrp="1"/>
          </p:cNvSpPr>
          <p:nvPr>
            <p:ph type="title"/>
          </p:nvPr>
        </p:nvSpPr>
        <p:spPr/>
        <p:txBody>
          <a:bodyPr/>
          <a:lstStyle/>
          <a:p>
            <a:r>
              <a:rPr lang="en-GB" dirty="0"/>
              <a:t>Internal fairness- does it impact?</a:t>
            </a:r>
          </a:p>
        </p:txBody>
      </p:sp>
      <p:sp>
        <p:nvSpPr>
          <p:cNvPr id="3" name="Content Placeholder 2">
            <a:extLst>
              <a:ext uri="{FF2B5EF4-FFF2-40B4-BE49-F238E27FC236}">
                <a16:creationId xmlns:a16="http://schemas.microsoft.com/office/drawing/2014/main" id="{AAFE34E6-E6D5-6135-F2D1-EBF8BD1A5829}"/>
              </a:ext>
            </a:extLst>
          </p:cNvPr>
          <p:cNvSpPr>
            <a:spLocks noGrp="1"/>
          </p:cNvSpPr>
          <p:nvPr>
            <p:ph idx="1"/>
          </p:nvPr>
        </p:nvSpPr>
        <p:spPr>
          <a:xfrm>
            <a:off x="1018252" y="1478759"/>
            <a:ext cx="8946541" cy="4195481"/>
          </a:xfrm>
        </p:spPr>
        <p:txBody>
          <a:bodyPr>
            <a:normAutofit lnSpcReduction="10000"/>
          </a:bodyPr>
          <a:lstStyle/>
          <a:p>
            <a:r>
              <a:rPr lang="en-GB" dirty="0"/>
              <a:t>Bradford and Quinton (2014) in their study of officers in Durham discuss the self-legitimacy concept within policing. </a:t>
            </a:r>
          </a:p>
          <a:p>
            <a:r>
              <a:rPr lang="en-GB" dirty="0"/>
              <a:t>This also impacts recruitment.</a:t>
            </a:r>
          </a:p>
          <a:p>
            <a:r>
              <a:rPr lang="en-GB" dirty="0"/>
              <a:t>Charman (2017) – link to social identity theory. </a:t>
            </a:r>
          </a:p>
          <a:p>
            <a:r>
              <a:rPr lang="en-GB" dirty="0"/>
              <a:t>Almost two-thirds (62 per cent) of employees would reject a job offer if it came from an organisation with a culture that didn't support diversity. </a:t>
            </a:r>
          </a:p>
          <a:p>
            <a:r>
              <a:rPr lang="en-GB" dirty="0"/>
              <a:t>According to findings in Monster’s global Future of Work report, 86 per cent of employees consider inclusion and diversity (I&amp;D) critically important, with 45 per cent of employers believing that better diversity helps retain existing talent and attract new employees. (Monster’s global Future of Work study, People management 2022).</a:t>
            </a:r>
          </a:p>
        </p:txBody>
      </p:sp>
      <p:pic>
        <p:nvPicPr>
          <p:cNvPr id="8" name="Audio 7">
            <a:hlinkClick r:id="" action="ppaction://media"/>
            <a:extLst>
              <a:ext uri="{FF2B5EF4-FFF2-40B4-BE49-F238E27FC236}">
                <a16:creationId xmlns:a16="http://schemas.microsoft.com/office/drawing/2014/main" id="{C53385F7-24DC-66F9-A215-828F75A27F2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984725020"/>
      </p:ext>
    </p:extLst>
  </p:cSld>
  <p:clrMapOvr>
    <a:masterClrMapping/>
  </p:clrMapOvr>
  <mc:AlternateContent xmlns:mc="http://schemas.openxmlformats.org/markup-compatibility/2006">
    <mc:Choice xmlns:p14="http://schemas.microsoft.com/office/powerpoint/2010/main" Requires="p14">
      <p:transition spd="slow" p14:dur="2000" advTm="61658"/>
    </mc:Choice>
    <mc:Fallback>
      <p:transition spd="slow" advTm="616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263A46-2BDD-CD77-AEED-4A63C3CBE75A}"/>
              </a:ext>
            </a:extLst>
          </p:cNvPr>
          <p:cNvSpPr>
            <a:spLocks noGrp="1"/>
          </p:cNvSpPr>
          <p:nvPr>
            <p:ph type="title"/>
          </p:nvPr>
        </p:nvSpPr>
        <p:spPr/>
        <p:txBody>
          <a:bodyPr/>
          <a:lstStyle/>
          <a:p>
            <a:r>
              <a:rPr lang="en-GB" dirty="0"/>
              <a:t>Operation uplift – the impacts</a:t>
            </a:r>
          </a:p>
        </p:txBody>
      </p:sp>
      <p:sp>
        <p:nvSpPr>
          <p:cNvPr id="3" name="Content Placeholder 2">
            <a:extLst>
              <a:ext uri="{FF2B5EF4-FFF2-40B4-BE49-F238E27FC236}">
                <a16:creationId xmlns:a16="http://schemas.microsoft.com/office/drawing/2014/main" id="{288C6FA1-9DB5-0981-5C93-FC60D817D7D7}"/>
              </a:ext>
            </a:extLst>
          </p:cNvPr>
          <p:cNvSpPr>
            <a:spLocks noGrp="1"/>
          </p:cNvSpPr>
          <p:nvPr>
            <p:ph idx="1"/>
          </p:nvPr>
        </p:nvSpPr>
        <p:spPr>
          <a:xfrm>
            <a:off x="646111" y="1457495"/>
            <a:ext cx="10783889" cy="4195481"/>
          </a:xfrm>
        </p:spPr>
        <p:txBody>
          <a:bodyPr>
            <a:noAutofit/>
          </a:bodyPr>
          <a:lstStyle/>
          <a:p>
            <a:pPr>
              <a:lnSpc>
                <a:spcPct val="200000"/>
              </a:lnSpc>
              <a:spcAft>
                <a:spcPts val="800"/>
              </a:spcAft>
            </a:pPr>
            <a:r>
              <a:rPr lang="en-GB" dirty="0">
                <a:effectLst/>
                <a:ea typeface="Calibri" panose="020F0502020204030204" pitchFamily="34" charset="0"/>
                <a:cs typeface="Arial" panose="020B0604020202020204" pitchFamily="34" charset="0"/>
              </a:rPr>
              <a:t>Operation uplift announced by Government in 2019 pledged to recruit 20,000 new officers over three years. Forces were ill equipped fo</a:t>
            </a:r>
            <a:r>
              <a:rPr lang="en-GB" dirty="0">
                <a:ea typeface="Calibri" panose="020F0502020204030204" pitchFamily="34" charset="0"/>
                <a:cs typeface="Arial" panose="020B0604020202020204" pitchFamily="34" charset="0"/>
              </a:rPr>
              <a:t>r the challenge of recruitment and training. </a:t>
            </a:r>
            <a:endParaRPr lang="en-GB" dirty="0">
              <a:effectLst/>
              <a:ea typeface="Calibri" panose="020F0502020204030204" pitchFamily="34" charset="0"/>
              <a:cs typeface="Arial" panose="020B0604020202020204" pitchFamily="34" charset="0"/>
            </a:endParaRPr>
          </a:p>
          <a:p>
            <a:pPr marL="0" indent="0">
              <a:lnSpc>
                <a:spcPct val="200000"/>
              </a:lnSpc>
              <a:spcAft>
                <a:spcPts val="800"/>
              </a:spcAft>
              <a:buNone/>
            </a:pPr>
            <a:r>
              <a:rPr lang="en-GB" dirty="0">
                <a:effectLst/>
                <a:ea typeface="Calibri" panose="020F0502020204030204" pitchFamily="34" charset="0"/>
                <a:cs typeface="Arial" panose="020B0604020202020204" pitchFamily="34" charset="0"/>
              </a:rPr>
              <a:t>“The service will struggle to reach it’s intended target of 20,000 more police if it is losing recruits or having to backfill officers who have decided that enough is enough and are walking away from policing. The Government and police leaders need to take this retention issue very seriously.” West Midlands Police Federation.</a:t>
            </a:r>
          </a:p>
          <a:p>
            <a:pPr marL="0" indent="0">
              <a:lnSpc>
                <a:spcPct val="200000"/>
              </a:lnSpc>
              <a:spcAft>
                <a:spcPts val="800"/>
              </a:spcAft>
              <a:buNone/>
            </a:pPr>
            <a:endParaRPr lang="en-GB" dirty="0">
              <a:effectLst/>
              <a:ea typeface="Calibri" panose="020F0502020204030204" pitchFamily="34" charset="0"/>
              <a:cs typeface="Arial" panose="020B0604020202020204" pitchFamily="34" charset="0"/>
            </a:endParaRPr>
          </a:p>
          <a:p>
            <a:endParaRPr lang="en-GB" dirty="0"/>
          </a:p>
        </p:txBody>
      </p:sp>
      <p:pic>
        <p:nvPicPr>
          <p:cNvPr id="7" name="Audio 6">
            <a:hlinkClick r:id="" action="ppaction://media"/>
            <a:extLst>
              <a:ext uri="{FF2B5EF4-FFF2-40B4-BE49-F238E27FC236}">
                <a16:creationId xmlns:a16="http://schemas.microsoft.com/office/drawing/2014/main" id="{8260D5B1-B33D-BEA3-C89E-558F42383823}"/>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327710842"/>
      </p:ext>
    </p:extLst>
  </p:cSld>
  <p:clrMapOvr>
    <a:masterClrMapping/>
  </p:clrMapOvr>
  <mc:AlternateContent xmlns:mc="http://schemas.openxmlformats.org/markup-compatibility/2006" xmlns:p14="http://schemas.microsoft.com/office/powerpoint/2010/main">
    <mc:Choice Requires="p14">
      <p:transition spd="slow" p14:dur="2000" advTm="40923"/>
    </mc:Choice>
    <mc:Fallback xmlns="">
      <p:transition spd="slow" advTm="40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288CB3-808E-9762-6C40-67174EB6B1BB}"/>
              </a:ext>
            </a:extLst>
          </p:cNvPr>
          <p:cNvSpPr>
            <a:spLocks noGrp="1"/>
          </p:cNvSpPr>
          <p:nvPr>
            <p:ph type="title"/>
          </p:nvPr>
        </p:nvSpPr>
        <p:spPr/>
        <p:txBody>
          <a:bodyPr/>
          <a:lstStyle/>
          <a:p>
            <a:r>
              <a:rPr lang="en-GB" dirty="0"/>
              <a:t>Professionalising policing. </a:t>
            </a:r>
          </a:p>
        </p:txBody>
      </p:sp>
      <p:sp>
        <p:nvSpPr>
          <p:cNvPr id="3" name="Content Placeholder 2">
            <a:extLst>
              <a:ext uri="{FF2B5EF4-FFF2-40B4-BE49-F238E27FC236}">
                <a16:creationId xmlns:a16="http://schemas.microsoft.com/office/drawing/2014/main" id="{CDE31496-811D-6661-0F01-8DF8A88E40D6}"/>
              </a:ext>
            </a:extLst>
          </p:cNvPr>
          <p:cNvSpPr>
            <a:spLocks noGrp="1"/>
          </p:cNvSpPr>
          <p:nvPr>
            <p:ph idx="1"/>
          </p:nvPr>
        </p:nvSpPr>
        <p:spPr>
          <a:xfrm>
            <a:off x="1104293" y="1601656"/>
            <a:ext cx="8946541" cy="4195481"/>
          </a:xfrm>
        </p:spPr>
        <p:txBody>
          <a:bodyPr>
            <a:normAutofit/>
          </a:bodyPr>
          <a:lstStyle/>
          <a:p>
            <a:r>
              <a:rPr lang="en-GB" dirty="0"/>
              <a:t>Workforce transformation is the professional approach by which the service develops and supports a workforce capability designed for the future, sufficiently agile and representative to provide the skills and capabilities we need for twenty-first century policing. (College of Policing 2018).</a:t>
            </a:r>
          </a:p>
          <a:p>
            <a:r>
              <a:rPr lang="en-GB" dirty="0"/>
              <a:t>The challenge of embedding professionalisation in policing Cockcroft et al. (2021).</a:t>
            </a:r>
          </a:p>
          <a:p>
            <a:r>
              <a:rPr lang="en-GB" dirty="0"/>
              <a:t>Metcalf (2017) as discussed in Martin (2021) highlights the importance for policing to have a learning culture. </a:t>
            </a:r>
          </a:p>
        </p:txBody>
      </p:sp>
      <p:pic>
        <p:nvPicPr>
          <p:cNvPr id="6" name="Audio 5">
            <a:hlinkClick r:id="" action="ppaction://media"/>
            <a:extLst>
              <a:ext uri="{FF2B5EF4-FFF2-40B4-BE49-F238E27FC236}">
                <a16:creationId xmlns:a16="http://schemas.microsoft.com/office/drawing/2014/main" id="{2D86FA9A-DC64-D763-3CEC-A075220DC70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027300089"/>
      </p:ext>
    </p:extLst>
  </p:cSld>
  <p:clrMapOvr>
    <a:masterClrMapping/>
  </p:clrMapOvr>
  <mc:AlternateContent xmlns:mc="http://schemas.openxmlformats.org/markup-compatibility/2006">
    <mc:Choice xmlns:p14="http://schemas.microsoft.com/office/powerpoint/2010/main" Requires="p14">
      <p:transition spd="slow" p14:dur="2000" advTm="52905"/>
    </mc:Choice>
    <mc:Fallback>
      <p:transition spd="slow" advTm="5290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49227-281B-6EF8-09CA-118D4E672F33}"/>
              </a:ext>
            </a:extLst>
          </p:cNvPr>
          <p:cNvSpPr>
            <a:spLocks noGrp="1"/>
          </p:cNvSpPr>
          <p:nvPr>
            <p:ph type="title"/>
          </p:nvPr>
        </p:nvSpPr>
        <p:spPr/>
        <p:txBody>
          <a:bodyPr/>
          <a:lstStyle/>
          <a:p>
            <a:r>
              <a:rPr lang="en-GB" dirty="0"/>
              <a:t>Entry routes into policing </a:t>
            </a:r>
          </a:p>
        </p:txBody>
      </p:sp>
      <p:sp>
        <p:nvSpPr>
          <p:cNvPr id="3" name="Content Placeholder 2">
            <a:extLst>
              <a:ext uri="{FF2B5EF4-FFF2-40B4-BE49-F238E27FC236}">
                <a16:creationId xmlns:a16="http://schemas.microsoft.com/office/drawing/2014/main" id="{E7FCE02E-AC17-2F16-A6BA-EA88D244C60C}"/>
              </a:ext>
            </a:extLst>
          </p:cNvPr>
          <p:cNvSpPr>
            <a:spLocks noGrp="1"/>
          </p:cNvSpPr>
          <p:nvPr>
            <p:ph idx="1"/>
          </p:nvPr>
        </p:nvSpPr>
        <p:spPr>
          <a:xfrm>
            <a:off x="1103312" y="1389414"/>
            <a:ext cx="8946541" cy="4858986"/>
          </a:xfrm>
        </p:spPr>
        <p:txBody>
          <a:bodyPr/>
          <a:lstStyle/>
          <a:p>
            <a:r>
              <a:rPr lang="en-GB" dirty="0"/>
              <a:t>Ramshaw (2018) – importance of responding to the challenge.</a:t>
            </a:r>
          </a:p>
          <a:p>
            <a:r>
              <a:rPr lang="en-GB" dirty="0"/>
              <a:t>Three entry points following PEQF; </a:t>
            </a:r>
          </a:p>
          <a:p>
            <a:pPr marL="0" indent="0">
              <a:buNone/>
            </a:pPr>
            <a:r>
              <a:rPr lang="en-GB" dirty="0"/>
              <a:t>DHEP – Degree holder entry programme – achieve graduate diploma.</a:t>
            </a:r>
          </a:p>
          <a:p>
            <a:pPr marL="0" indent="0">
              <a:buNone/>
            </a:pPr>
            <a:r>
              <a:rPr lang="en-GB" dirty="0"/>
              <a:t>Degree in professional policing – no further academic accreditation required.  </a:t>
            </a:r>
          </a:p>
          <a:p>
            <a:pPr marL="0" indent="0">
              <a:buNone/>
            </a:pPr>
            <a:r>
              <a:rPr lang="en-GB" dirty="0"/>
              <a:t>PCDA Police constable degree apprenticeship.</a:t>
            </a:r>
          </a:p>
          <a:p>
            <a:r>
              <a:rPr lang="en-GB" dirty="0"/>
              <a:t>Replaces 2 year IPLDP – but forces are reintroducing. </a:t>
            </a:r>
          </a:p>
          <a:p>
            <a:r>
              <a:rPr lang="en-GB" dirty="0"/>
              <a:t>Impact on forces; </a:t>
            </a:r>
          </a:p>
          <a:p>
            <a:pPr lvl="1">
              <a:buFont typeface="Courier New" panose="02070309020205020404" pitchFamily="49" charset="0"/>
              <a:buChar char="o"/>
            </a:pPr>
            <a:r>
              <a:rPr lang="en-GB" dirty="0"/>
              <a:t>tutors, some forces reporting a 4:1 ratio.</a:t>
            </a:r>
          </a:p>
          <a:p>
            <a:pPr lvl="1">
              <a:buFont typeface="Courier New" panose="02070309020205020404" pitchFamily="49" charset="0"/>
              <a:buChar char="o"/>
            </a:pPr>
            <a:r>
              <a:rPr lang="en-GB" dirty="0"/>
              <a:t>Training of existing staff and supervisors </a:t>
            </a:r>
          </a:p>
          <a:p>
            <a:pPr>
              <a:buFont typeface="Courier New" panose="02070309020205020404" pitchFamily="49" charset="0"/>
              <a:buChar char="o"/>
            </a:pPr>
            <a:endParaRPr lang="en-GB" dirty="0"/>
          </a:p>
          <a:p>
            <a:endParaRPr lang="en-GB" dirty="0"/>
          </a:p>
          <a:p>
            <a:endParaRPr lang="en-GB" dirty="0"/>
          </a:p>
        </p:txBody>
      </p:sp>
      <p:pic>
        <p:nvPicPr>
          <p:cNvPr id="5" name="Audio 4">
            <a:hlinkClick r:id="" action="ppaction://media"/>
            <a:extLst>
              <a:ext uri="{FF2B5EF4-FFF2-40B4-BE49-F238E27FC236}">
                <a16:creationId xmlns:a16="http://schemas.microsoft.com/office/drawing/2014/main" id="{2A92295E-670C-7B5D-5052-B473D9A6EA8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459905046"/>
      </p:ext>
    </p:extLst>
  </p:cSld>
  <p:clrMapOvr>
    <a:masterClrMapping/>
  </p:clrMapOvr>
  <mc:AlternateContent xmlns:mc="http://schemas.openxmlformats.org/markup-compatibility/2006">
    <mc:Choice xmlns:p14="http://schemas.microsoft.com/office/powerpoint/2010/main" Requires="p14">
      <p:transition spd="slow" p14:dur="2000" advTm="48708"/>
    </mc:Choice>
    <mc:Fallback>
      <p:transition spd="slow" advTm="487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47737-523C-EFA5-F15F-6B7D4104EF2E}"/>
              </a:ext>
            </a:extLst>
          </p:cNvPr>
          <p:cNvSpPr>
            <a:spLocks noGrp="1"/>
          </p:cNvSpPr>
          <p:nvPr>
            <p:ph type="title"/>
          </p:nvPr>
        </p:nvSpPr>
        <p:spPr/>
        <p:txBody>
          <a:bodyPr/>
          <a:lstStyle/>
          <a:p>
            <a:r>
              <a:rPr lang="en-GB" dirty="0"/>
              <a:t>Recruitment and retention - meeting the challenges. </a:t>
            </a:r>
          </a:p>
        </p:txBody>
      </p:sp>
      <p:sp>
        <p:nvSpPr>
          <p:cNvPr id="3" name="Content Placeholder 2">
            <a:extLst>
              <a:ext uri="{FF2B5EF4-FFF2-40B4-BE49-F238E27FC236}">
                <a16:creationId xmlns:a16="http://schemas.microsoft.com/office/drawing/2014/main" id="{06210355-7D54-5C5F-A27A-085987EA32D8}"/>
              </a:ext>
            </a:extLst>
          </p:cNvPr>
          <p:cNvSpPr>
            <a:spLocks noGrp="1"/>
          </p:cNvSpPr>
          <p:nvPr>
            <p:ph idx="1"/>
          </p:nvPr>
        </p:nvSpPr>
        <p:spPr/>
        <p:txBody>
          <a:bodyPr/>
          <a:lstStyle/>
          <a:p>
            <a:r>
              <a:rPr lang="en-GB" dirty="0"/>
              <a:t>It is recognised that in order to change the culture and improve trust and confidence we need to attract a broad range of candidates. </a:t>
            </a:r>
          </a:p>
          <a:p>
            <a:r>
              <a:rPr lang="en-GB" dirty="0"/>
              <a:t>We therefore need to understand what attracts people to a policing as a career and importantly what inhibits them. </a:t>
            </a:r>
          </a:p>
          <a:p>
            <a:r>
              <a:rPr lang="en-GB" dirty="0"/>
              <a:t>Forces need to enhance their recruitment literature to demonstrate the commitment to diversity and inclusion. </a:t>
            </a:r>
          </a:p>
          <a:p>
            <a:r>
              <a:rPr lang="en-GB" dirty="0"/>
              <a:t>Recruitment ambassadors and role models. </a:t>
            </a:r>
          </a:p>
        </p:txBody>
      </p:sp>
      <p:pic>
        <p:nvPicPr>
          <p:cNvPr id="7" name="Picture 6">
            <a:extLst>
              <a:ext uri="{FF2B5EF4-FFF2-40B4-BE49-F238E27FC236}">
                <a16:creationId xmlns:a16="http://schemas.microsoft.com/office/drawing/2014/main" id="{3B4019BA-FBE3-38BE-3618-14B91F7A2228}"/>
              </a:ext>
            </a:extLst>
          </p:cNvPr>
          <p:cNvPicPr>
            <a:picLocks noChangeAspect="1"/>
          </p:cNvPicPr>
          <p:nvPr/>
        </p:nvPicPr>
        <p:blipFill>
          <a:blip r:embed="rId5"/>
          <a:stretch>
            <a:fillRect/>
          </a:stretch>
        </p:blipFill>
        <p:spPr>
          <a:xfrm>
            <a:off x="7762345" y="4497069"/>
            <a:ext cx="3249450" cy="1908213"/>
          </a:xfrm>
          <a:prstGeom prst="rect">
            <a:avLst/>
          </a:prstGeom>
        </p:spPr>
      </p:pic>
      <p:pic>
        <p:nvPicPr>
          <p:cNvPr id="5" name="Audio 4">
            <a:hlinkClick r:id="" action="ppaction://media"/>
            <a:extLst>
              <a:ext uri="{FF2B5EF4-FFF2-40B4-BE49-F238E27FC236}">
                <a16:creationId xmlns:a16="http://schemas.microsoft.com/office/drawing/2014/main" id="{60F5DE89-CBF7-1DFE-7892-58440F45F3F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100286566"/>
      </p:ext>
    </p:extLst>
  </p:cSld>
  <p:clrMapOvr>
    <a:masterClrMapping/>
  </p:clrMapOvr>
  <mc:AlternateContent xmlns:mc="http://schemas.openxmlformats.org/markup-compatibility/2006">
    <mc:Choice xmlns:p14="http://schemas.microsoft.com/office/powerpoint/2010/main" Requires="p14">
      <p:transition spd="slow" p14:dur="2000" advTm="78999"/>
    </mc:Choice>
    <mc:Fallback>
      <p:transition spd="slow" advTm="7899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705C9E-3867-EB4B-32AA-C46E8C6133BA}"/>
              </a:ext>
            </a:extLst>
          </p:cNvPr>
          <p:cNvSpPr>
            <a:spLocks noGrp="1"/>
          </p:cNvSpPr>
          <p:nvPr>
            <p:ph type="title"/>
          </p:nvPr>
        </p:nvSpPr>
        <p:spPr/>
        <p:txBody>
          <a:bodyPr/>
          <a:lstStyle/>
          <a:p>
            <a:r>
              <a:rPr lang="en-GB" dirty="0"/>
              <a:t>Media in recruitment and legitimacy</a:t>
            </a:r>
          </a:p>
        </p:txBody>
      </p:sp>
      <p:sp>
        <p:nvSpPr>
          <p:cNvPr id="3" name="Content Placeholder 2">
            <a:extLst>
              <a:ext uri="{FF2B5EF4-FFF2-40B4-BE49-F238E27FC236}">
                <a16:creationId xmlns:a16="http://schemas.microsoft.com/office/drawing/2014/main" id="{51CCF4C5-6697-D674-44CF-F4937D6B2105}"/>
              </a:ext>
            </a:extLst>
          </p:cNvPr>
          <p:cNvSpPr>
            <a:spLocks noGrp="1"/>
          </p:cNvSpPr>
          <p:nvPr>
            <p:ph idx="1"/>
          </p:nvPr>
        </p:nvSpPr>
        <p:spPr/>
        <p:txBody>
          <a:bodyPr>
            <a:normAutofit/>
          </a:bodyPr>
          <a:lstStyle/>
          <a:p>
            <a:r>
              <a:rPr lang="en-GB" dirty="0"/>
              <a:t>Bradford and Jackson (2010) have suggested that the media have a significant influence on their perception of the police.</a:t>
            </a:r>
          </a:p>
          <a:p>
            <a:r>
              <a:rPr lang="en-GB" dirty="0"/>
              <a:t>Police forces use media and social media as part of their recruitment campaigns. </a:t>
            </a:r>
          </a:p>
          <a:p>
            <a:r>
              <a:rPr lang="en-GB" dirty="0"/>
              <a:t>Seeking to highlight messaging such as “could you” and showing that police officers are members of the community. </a:t>
            </a:r>
          </a:p>
          <a:p>
            <a:r>
              <a:rPr lang="en-GB" dirty="0"/>
              <a:t>Officers also seek to manage negative portrayal on social media. This contributes to Bottoms and Tankebe’s (2012) dialogic approach. </a:t>
            </a:r>
          </a:p>
          <a:p>
            <a:r>
              <a:rPr lang="en-GB" dirty="0"/>
              <a:t>Social media and media portrayal of officers also has a negative effect on police recruitment. (Cross and Fine 2022).</a:t>
            </a:r>
          </a:p>
        </p:txBody>
      </p:sp>
      <p:pic>
        <p:nvPicPr>
          <p:cNvPr id="4" name="Audio 3">
            <a:hlinkClick r:id="" action="ppaction://media"/>
            <a:extLst>
              <a:ext uri="{FF2B5EF4-FFF2-40B4-BE49-F238E27FC236}">
                <a16:creationId xmlns:a16="http://schemas.microsoft.com/office/drawing/2014/main" id="{9EB3CC29-9C66-3F04-3894-7817C2C4F54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053513851"/>
      </p:ext>
    </p:extLst>
  </p:cSld>
  <p:clrMapOvr>
    <a:masterClrMapping/>
  </p:clrMapOvr>
  <mc:AlternateContent xmlns:mc="http://schemas.openxmlformats.org/markup-compatibility/2006" xmlns:p14="http://schemas.microsoft.com/office/powerpoint/2010/main">
    <mc:Choice Requires="p14">
      <p:transition spd="slow" p14:dur="2000" advTm="109680"/>
    </mc:Choice>
    <mc:Fallback xmlns="">
      <p:transition spd="slow" advTm="1096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5">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66" name="Picture 65">
            <a:extLst>
              <a:ext uri="{FF2B5EF4-FFF2-40B4-BE49-F238E27FC236}">
                <a16:creationId xmlns:a16="http://schemas.microsoft.com/office/drawing/2014/main" id="{0F7302AF-86B9-441B-8D24-AC382E2A43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68" name="Picture 67">
            <a:extLst>
              <a:ext uri="{FF2B5EF4-FFF2-40B4-BE49-F238E27FC236}">
                <a16:creationId xmlns:a16="http://schemas.microsoft.com/office/drawing/2014/main" id="{99A2A6C2-D371-4C6B-B50F-CC71C6D0103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0" name="Oval 69">
            <a:extLst>
              <a:ext uri="{FF2B5EF4-FFF2-40B4-BE49-F238E27FC236}">
                <a16:creationId xmlns:a16="http://schemas.microsoft.com/office/drawing/2014/main" id="{5F07A6A6-E44B-411E-AA18-65E4811366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2" name="Picture 71">
            <a:extLst>
              <a:ext uri="{FF2B5EF4-FFF2-40B4-BE49-F238E27FC236}">
                <a16:creationId xmlns:a16="http://schemas.microsoft.com/office/drawing/2014/main" id="{8CC3468F-5EED-42B0-8507-F30360E1D51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8">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4" name="Picture 73">
            <a:extLst>
              <a:ext uri="{FF2B5EF4-FFF2-40B4-BE49-F238E27FC236}">
                <a16:creationId xmlns:a16="http://schemas.microsoft.com/office/drawing/2014/main" id="{591711EE-029D-453C-9AE9-E87829F1D3D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9">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76" name="Rectangle 75">
            <a:extLst>
              <a:ext uri="{FF2B5EF4-FFF2-40B4-BE49-F238E27FC236}">
                <a16:creationId xmlns:a16="http://schemas.microsoft.com/office/drawing/2014/main" id="{5D5A8E14-301B-40C0-A174-D2232EF95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BE956CC5-236F-C9A0-1E3F-742CBBCAC0AB}"/>
              </a:ext>
            </a:extLst>
          </p:cNvPr>
          <p:cNvSpPr>
            <a:spLocks noGrp="1"/>
          </p:cNvSpPr>
          <p:nvPr>
            <p:ph type="title"/>
          </p:nvPr>
        </p:nvSpPr>
        <p:spPr>
          <a:xfrm>
            <a:off x="8210623" y="1447800"/>
            <a:ext cx="3333676" cy="3096987"/>
          </a:xfrm>
        </p:spPr>
        <p:txBody>
          <a:bodyPr vert="horz" lIns="91440" tIns="45720" rIns="91440" bIns="45720" rtlCol="0" anchor="b">
            <a:normAutofit/>
          </a:bodyPr>
          <a:lstStyle/>
          <a:p>
            <a:r>
              <a:rPr lang="en-US" sz="5400" dirty="0"/>
              <a:t>Media portrayal </a:t>
            </a:r>
          </a:p>
        </p:txBody>
      </p:sp>
      <p:sp>
        <p:nvSpPr>
          <p:cNvPr id="78" name="Rectangle 77">
            <a:extLst>
              <a:ext uri="{FF2B5EF4-FFF2-40B4-BE49-F238E27FC236}">
                <a16:creationId xmlns:a16="http://schemas.microsoft.com/office/drawing/2014/main" id="{9219ABE2-5CAE-4E98-81F0-DAA4761522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Picture 5" descr="A picture containing graphical user interface&#10;&#10;Description automatically generated">
            <a:extLst>
              <a:ext uri="{FF2B5EF4-FFF2-40B4-BE49-F238E27FC236}">
                <a16:creationId xmlns:a16="http://schemas.microsoft.com/office/drawing/2014/main" id="{DF39A3F6-221D-BCFA-59B6-EC454490F322}"/>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955392" y="2678141"/>
            <a:ext cx="3039745" cy="1504673"/>
          </a:xfrm>
          <a:prstGeom prst="rect">
            <a:avLst/>
          </a:prstGeom>
          <a:effectLst/>
        </p:spPr>
      </p:pic>
      <p:pic>
        <p:nvPicPr>
          <p:cNvPr id="4" name="Picture 3" descr="Text&#10;&#10;Description automatically generated with low confidence">
            <a:extLst>
              <a:ext uri="{FF2B5EF4-FFF2-40B4-BE49-F238E27FC236}">
                <a16:creationId xmlns:a16="http://schemas.microsoft.com/office/drawing/2014/main" id="{F402C6E4-2851-5DF8-F31A-03F7EBF2C463}"/>
              </a:ext>
            </a:extLst>
          </p:cNvPr>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4094746" y="1246277"/>
            <a:ext cx="3039745" cy="1155103"/>
          </a:xfrm>
          <a:prstGeom prst="rect">
            <a:avLst/>
          </a:prstGeom>
          <a:effectLst/>
        </p:spPr>
      </p:pic>
      <p:pic>
        <p:nvPicPr>
          <p:cNvPr id="8" name="Picture 7" descr="Graphical user interface&#10;&#10;Description automatically generated">
            <a:extLst>
              <a:ext uri="{FF2B5EF4-FFF2-40B4-BE49-F238E27FC236}">
                <a16:creationId xmlns:a16="http://schemas.microsoft.com/office/drawing/2014/main" id="{D26B5D14-0731-48EE-4D58-5765F800C19F}"/>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4191230" y="4162856"/>
            <a:ext cx="3039745" cy="1101906"/>
          </a:xfrm>
          <a:prstGeom prst="rect">
            <a:avLst/>
          </a:prstGeom>
          <a:effectLst/>
        </p:spPr>
      </p:pic>
      <p:pic>
        <p:nvPicPr>
          <p:cNvPr id="12" name="Picture 11" descr="A person talking to a person&#10;&#10;Description automatically generated with low confidence">
            <a:extLst>
              <a:ext uri="{FF2B5EF4-FFF2-40B4-BE49-F238E27FC236}">
                <a16:creationId xmlns:a16="http://schemas.microsoft.com/office/drawing/2014/main" id="{A7982243-09E3-D924-846D-B59DFFB5EE84}"/>
              </a:ext>
            </a:extLst>
          </p:cNvPr>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1243774" y="1371720"/>
            <a:ext cx="5740695" cy="3587934"/>
          </a:xfrm>
          <a:prstGeom prst="rect">
            <a:avLst/>
          </a:prstGeom>
        </p:spPr>
      </p:pic>
      <p:pic>
        <p:nvPicPr>
          <p:cNvPr id="3" name="Audio 2">
            <a:hlinkClick r:id="" action="ppaction://media"/>
            <a:extLst>
              <a:ext uri="{FF2B5EF4-FFF2-40B4-BE49-F238E27FC236}">
                <a16:creationId xmlns:a16="http://schemas.microsoft.com/office/drawing/2014/main" id="{6AD4515C-192C-4874-9BA6-2013D041D933}"/>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888571048"/>
      </p:ext>
    </p:extLst>
  </p:cSld>
  <p:clrMapOvr>
    <a:masterClrMapping/>
  </p:clrMapOvr>
  <mc:AlternateContent xmlns:mc="http://schemas.openxmlformats.org/markup-compatibility/2006">
    <mc:Choice xmlns:p14="http://schemas.microsoft.com/office/powerpoint/2010/main" Requires="p14">
      <p:transition spd="slow" p14:dur="2000" advTm="44701"/>
    </mc:Choice>
    <mc:Fallback>
      <p:transition spd="slow" advTm="447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par>
                          <p:cTn id="7" fill="hold">
                            <p:stCondLst>
                              <p:cond delay="0"/>
                            </p:stCondLst>
                            <p:childTnLst>
                              <p:par>
                                <p:cTn id="8" presetID="2" presetClass="entr" presetSubtype="4" fill="hold" nodeType="afterEffect">
                                  <p:stCondLst>
                                    <p:cond delay="250"/>
                                  </p:stCondLst>
                                  <p:childTnLst>
                                    <p:set>
                                      <p:cBhvr>
                                        <p:cTn id="9" dur="1" fill="hold">
                                          <p:stCondLst>
                                            <p:cond delay="0"/>
                                          </p:stCondLst>
                                        </p:cTn>
                                        <p:tgtEl>
                                          <p:spTgt spid="4"/>
                                        </p:tgtEl>
                                        <p:attrNameLst>
                                          <p:attrName>style.visibility</p:attrName>
                                        </p:attrNameLst>
                                      </p:cBhvr>
                                      <p:to>
                                        <p:strVal val="visible"/>
                                      </p:to>
                                    </p:set>
                                    <p:anim calcmode="lin" valueType="num">
                                      <p:cBhvr additive="base">
                                        <p:cTn id="10" dur="500" fill="hold"/>
                                        <p:tgtEl>
                                          <p:spTgt spid="4"/>
                                        </p:tgtEl>
                                        <p:attrNameLst>
                                          <p:attrName>ppt_x</p:attrName>
                                        </p:attrNameLst>
                                      </p:cBhvr>
                                      <p:tavLst>
                                        <p:tav tm="0">
                                          <p:val>
                                            <p:strVal val="#ppt_x"/>
                                          </p:val>
                                        </p:tav>
                                        <p:tav tm="100000">
                                          <p:val>
                                            <p:strVal val="#ppt_x"/>
                                          </p:val>
                                        </p:tav>
                                      </p:tavLst>
                                    </p:anim>
                                    <p:anim calcmode="lin" valueType="num">
                                      <p:cBhvr additive="base">
                                        <p:cTn id="11" dur="500" fill="hold"/>
                                        <p:tgtEl>
                                          <p:spTgt spid="4"/>
                                        </p:tgtEl>
                                        <p:attrNameLst>
                                          <p:attrName>ppt_y</p:attrName>
                                        </p:attrNameLst>
                                      </p:cBhvr>
                                      <p:tavLst>
                                        <p:tav tm="0">
                                          <p:val>
                                            <p:strVal val="1+#ppt_h/2"/>
                                          </p:val>
                                        </p:tav>
                                        <p:tav tm="100000">
                                          <p:val>
                                            <p:strVal val="#ppt_y"/>
                                          </p:val>
                                        </p:tav>
                                      </p:tavLst>
                                    </p:anim>
                                  </p:childTnLst>
                                </p:cTn>
                              </p:par>
                            </p:childTnLst>
                          </p:cTn>
                        </p:par>
                        <p:par>
                          <p:cTn id="12" fill="hold">
                            <p:stCondLst>
                              <p:cond delay="750"/>
                            </p:stCondLst>
                            <p:childTnLst>
                              <p:par>
                                <p:cTn id="13" presetID="2" presetClass="entr" presetSubtype="4" fill="hold" nodeType="afterEffect">
                                  <p:stCondLst>
                                    <p:cond delay="250"/>
                                  </p:stCondLst>
                                  <p:childTnLst>
                                    <p:set>
                                      <p:cBhvr>
                                        <p:cTn id="14" dur="1" fill="hold">
                                          <p:stCondLst>
                                            <p:cond delay="0"/>
                                          </p:stCondLst>
                                        </p:cTn>
                                        <p:tgtEl>
                                          <p:spTgt spid="6"/>
                                        </p:tgtEl>
                                        <p:attrNameLst>
                                          <p:attrName>style.visibility</p:attrName>
                                        </p:attrNameLst>
                                      </p:cBhvr>
                                      <p:to>
                                        <p:strVal val="visible"/>
                                      </p:to>
                                    </p:set>
                                    <p:anim calcmode="lin" valueType="num">
                                      <p:cBhvr additive="base">
                                        <p:cTn id="15" dur="500" fill="hold"/>
                                        <p:tgtEl>
                                          <p:spTgt spid="6"/>
                                        </p:tgtEl>
                                        <p:attrNameLst>
                                          <p:attrName>ppt_x</p:attrName>
                                        </p:attrNameLst>
                                      </p:cBhvr>
                                      <p:tavLst>
                                        <p:tav tm="0">
                                          <p:val>
                                            <p:strVal val="#ppt_x"/>
                                          </p:val>
                                        </p:tav>
                                        <p:tav tm="100000">
                                          <p:val>
                                            <p:strVal val="#ppt_x"/>
                                          </p:val>
                                        </p:tav>
                                      </p:tavLst>
                                    </p:anim>
                                    <p:anim calcmode="lin" valueType="num">
                                      <p:cBhvr additive="base">
                                        <p:cTn id="16" dur="500" fill="hold"/>
                                        <p:tgtEl>
                                          <p:spTgt spid="6"/>
                                        </p:tgtEl>
                                        <p:attrNameLst>
                                          <p:attrName>ppt_y</p:attrName>
                                        </p:attrNameLst>
                                      </p:cBhvr>
                                      <p:tavLst>
                                        <p:tav tm="0">
                                          <p:val>
                                            <p:strVal val="1+#ppt_h/2"/>
                                          </p:val>
                                        </p:tav>
                                        <p:tav tm="100000">
                                          <p:val>
                                            <p:strVal val="#ppt_y"/>
                                          </p:val>
                                        </p:tav>
                                      </p:tavLst>
                                    </p:anim>
                                  </p:childTnLst>
                                </p:cTn>
                              </p:par>
                            </p:childTnLst>
                          </p:cTn>
                        </p:par>
                        <p:par>
                          <p:cTn id="17" fill="hold">
                            <p:stCondLst>
                              <p:cond delay="1500"/>
                            </p:stCondLst>
                            <p:childTnLst>
                              <p:par>
                                <p:cTn id="18" presetID="2" presetClass="entr" presetSubtype="4" fill="hold" nodeType="afterEffect">
                                  <p:stCondLst>
                                    <p:cond delay="250"/>
                                  </p:stCondLst>
                                  <p:childTnLst>
                                    <p:set>
                                      <p:cBhvr>
                                        <p:cTn id="19" dur="1" fill="hold">
                                          <p:stCondLst>
                                            <p:cond delay="0"/>
                                          </p:stCondLst>
                                        </p:cTn>
                                        <p:tgtEl>
                                          <p:spTgt spid="8"/>
                                        </p:tgtEl>
                                        <p:attrNameLst>
                                          <p:attrName>style.visibility</p:attrName>
                                        </p:attrNameLst>
                                      </p:cBhvr>
                                      <p:to>
                                        <p:strVal val="visible"/>
                                      </p:to>
                                    </p:set>
                                    <p:anim calcmode="lin" valueType="num">
                                      <p:cBhvr additive="base">
                                        <p:cTn id="20" dur="500" fill="hold"/>
                                        <p:tgtEl>
                                          <p:spTgt spid="8"/>
                                        </p:tgtEl>
                                        <p:attrNameLst>
                                          <p:attrName>ppt_x</p:attrName>
                                        </p:attrNameLst>
                                      </p:cBhvr>
                                      <p:tavLst>
                                        <p:tav tm="0">
                                          <p:val>
                                            <p:strVal val="#ppt_x"/>
                                          </p:val>
                                        </p:tav>
                                        <p:tav tm="100000">
                                          <p:val>
                                            <p:strVal val="#ppt_x"/>
                                          </p:val>
                                        </p:tav>
                                      </p:tavLst>
                                    </p:anim>
                                    <p:anim calcmode="lin" valueType="num">
                                      <p:cBhvr additive="base">
                                        <p:cTn id="21" dur="500" fill="hold"/>
                                        <p:tgtEl>
                                          <p:spTgt spid="8"/>
                                        </p:tgtEl>
                                        <p:attrNameLst>
                                          <p:attrName>ppt_y</p:attrName>
                                        </p:attrNameLst>
                                      </p:cBhvr>
                                      <p:tavLst>
                                        <p:tav tm="0">
                                          <p:val>
                                            <p:strVal val="1+#ppt_h/2"/>
                                          </p:val>
                                        </p:tav>
                                        <p:tav tm="100000">
                                          <p:val>
                                            <p:strVal val="#ppt_y"/>
                                          </p:val>
                                        </p:tav>
                                      </p:tavLst>
                                    </p:anim>
                                  </p:childTnLst>
                                </p:cTn>
                              </p:par>
                            </p:childTnLst>
                          </p:cTn>
                        </p:par>
                        <p:par>
                          <p:cTn id="22" fill="hold">
                            <p:stCondLst>
                              <p:cond delay="2250"/>
                            </p:stCondLst>
                            <p:childTnLst>
                              <p:par>
                                <p:cTn id="23" presetID="26" presetClass="entr" presetSubtype="0" fill="hold" nodeType="afterEffect">
                                  <p:stCondLst>
                                    <p:cond delay="500"/>
                                  </p:stCondLst>
                                  <p:childTnLst>
                                    <p:set>
                                      <p:cBhvr>
                                        <p:cTn id="24" dur="1" fill="hold">
                                          <p:stCondLst>
                                            <p:cond delay="0"/>
                                          </p:stCondLst>
                                        </p:cTn>
                                        <p:tgtEl>
                                          <p:spTgt spid="12"/>
                                        </p:tgtEl>
                                        <p:attrNameLst>
                                          <p:attrName>style.visibility</p:attrName>
                                        </p:attrNameLst>
                                      </p:cBhvr>
                                      <p:to>
                                        <p:strVal val="visible"/>
                                      </p:to>
                                    </p:set>
                                    <p:animEffect transition="in" filter="wipe(down)">
                                      <p:cBhvr>
                                        <p:cTn id="25" dur="580">
                                          <p:stCondLst>
                                            <p:cond delay="0"/>
                                          </p:stCondLst>
                                        </p:cTn>
                                        <p:tgtEl>
                                          <p:spTgt spid="12"/>
                                        </p:tgtEl>
                                      </p:cBhvr>
                                    </p:animEffect>
                                    <p:anim calcmode="lin" valueType="num">
                                      <p:cBhvr>
                                        <p:cTn id="26" dur="1822" tmFilter="0,0; 0.14,0.36; 0.43,0.73; 0.71,0.91; 1.0,1.0">
                                          <p:stCondLst>
                                            <p:cond delay="0"/>
                                          </p:stCondLst>
                                        </p:cTn>
                                        <p:tgtEl>
                                          <p:spTgt spid="12"/>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12"/>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12"/>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12"/>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12"/>
                                        </p:tgtEl>
                                        <p:attrNameLst>
                                          <p:attrName>ppt_y</p:attrName>
                                        </p:attrNameLst>
                                      </p:cBhvr>
                                      <p:tavLst>
                                        <p:tav tm="0" fmla="#ppt_y-sin(pi*$)/81">
                                          <p:val>
                                            <p:fltVal val="0"/>
                                          </p:val>
                                        </p:tav>
                                        <p:tav tm="100000">
                                          <p:val>
                                            <p:fltVal val="1"/>
                                          </p:val>
                                        </p:tav>
                                      </p:tavLst>
                                    </p:anim>
                                    <p:animScale>
                                      <p:cBhvr>
                                        <p:cTn id="31" dur="26">
                                          <p:stCondLst>
                                            <p:cond delay="650"/>
                                          </p:stCondLst>
                                        </p:cTn>
                                        <p:tgtEl>
                                          <p:spTgt spid="12"/>
                                        </p:tgtEl>
                                      </p:cBhvr>
                                      <p:to x="100000" y="60000"/>
                                    </p:animScale>
                                    <p:animScale>
                                      <p:cBhvr>
                                        <p:cTn id="32" dur="166" decel="50000">
                                          <p:stCondLst>
                                            <p:cond delay="676"/>
                                          </p:stCondLst>
                                        </p:cTn>
                                        <p:tgtEl>
                                          <p:spTgt spid="12"/>
                                        </p:tgtEl>
                                      </p:cBhvr>
                                      <p:to x="100000" y="100000"/>
                                    </p:animScale>
                                    <p:animScale>
                                      <p:cBhvr>
                                        <p:cTn id="33" dur="26">
                                          <p:stCondLst>
                                            <p:cond delay="1312"/>
                                          </p:stCondLst>
                                        </p:cTn>
                                        <p:tgtEl>
                                          <p:spTgt spid="12"/>
                                        </p:tgtEl>
                                      </p:cBhvr>
                                      <p:to x="100000" y="80000"/>
                                    </p:animScale>
                                    <p:animScale>
                                      <p:cBhvr>
                                        <p:cTn id="34" dur="166" decel="50000">
                                          <p:stCondLst>
                                            <p:cond delay="1338"/>
                                          </p:stCondLst>
                                        </p:cTn>
                                        <p:tgtEl>
                                          <p:spTgt spid="12"/>
                                        </p:tgtEl>
                                      </p:cBhvr>
                                      <p:to x="100000" y="100000"/>
                                    </p:animScale>
                                    <p:animScale>
                                      <p:cBhvr>
                                        <p:cTn id="35" dur="26">
                                          <p:stCondLst>
                                            <p:cond delay="1642"/>
                                          </p:stCondLst>
                                        </p:cTn>
                                        <p:tgtEl>
                                          <p:spTgt spid="12"/>
                                        </p:tgtEl>
                                      </p:cBhvr>
                                      <p:to x="100000" y="90000"/>
                                    </p:animScale>
                                    <p:animScale>
                                      <p:cBhvr>
                                        <p:cTn id="36" dur="166" decel="50000">
                                          <p:stCondLst>
                                            <p:cond delay="1668"/>
                                          </p:stCondLst>
                                        </p:cTn>
                                        <p:tgtEl>
                                          <p:spTgt spid="12"/>
                                        </p:tgtEl>
                                      </p:cBhvr>
                                      <p:to x="100000" y="100000"/>
                                    </p:animScale>
                                    <p:animScale>
                                      <p:cBhvr>
                                        <p:cTn id="37" dur="26">
                                          <p:stCondLst>
                                            <p:cond delay="1808"/>
                                          </p:stCondLst>
                                        </p:cTn>
                                        <p:tgtEl>
                                          <p:spTgt spid="12"/>
                                        </p:tgtEl>
                                      </p:cBhvr>
                                      <p:to x="100000" y="95000"/>
                                    </p:animScale>
                                    <p:animScale>
                                      <p:cBhvr>
                                        <p:cTn id="38" dur="166" decel="50000">
                                          <p:stCondLst>
                                            <p:cond delay="1834"/>
                                          </p:stCondLst>
                                        </p:cTn>
                                        <p:tgtEl>
                                          <p:spTgt spid="12"/>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9"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F57E3-23EC-52E1-CBDF-2E82B3C45CF8}"/>
              </a:ext>
            </a:extLst>
          </p:cNvPr>
          <p:cNvSpPr>
            <a:spLocks noGrp="1"/>
          </p:cNvSpPr>
          <p:nvPr>
            <p:ph type="title"/>
          </p:nvPr>
        </p:nvSpPr>
        <p:spPr>
          <a:xfrm>
            <a:off x="646111" y="452718"/>
            <a:ext cx="9404723" cy="865719"/>
          </a:xfrm>
        </p:spPr>
        <p:txBody>
          <a:bodyPr/>
          <a:lstStyle/>
          <a:p>
            <a:r>
              <a:rPr lang="en-GB" dirty="0"/>
              <a:t>Conclusion </a:t>
            </a:r>
          </a:p>
        </p:txBody>
      </p:sp>
      <p:sp>
        <p:nvSpPr>
          <p:cNvPr id="3" name="Content Placeholder 2">
            <a:extLst>
              <a:ext uri="{FF2B5EF4-FFF2-40B4-BE49-F238E27FC236}">
                <a16:creationId xmlns:a16="http://schemas.microsoft.com/office/drawing/2014/main" id="{2A8F3A47-C438-D2C3-A34A-014011AA0867}"/>
              </a:ext>
            </a:extLst>
          </p:cNvPr>
          <p:cNvSpPr>
            <a:spLocks noGrp="1"/>
          </p:cNvSpPr>
          <p:nvPr>
            <p:ph idx="1"/>
          </p:nvPr>
        </p:nvSpPr>
        <p:spPr>
          <a:xfrm>
            <a:off x="435935" y="1190847"/>
            <a:ext cx="11270511" cy="5057553"/>
          </a:xfrm>
        </p:spPr>
        <p:txBody>
          <a:bodyPr>
            <a:noAutofit/>
          </a:bodyPr>
          <a:lstStyle/>
          <a:p>
            <a:r>
              <a:rPr lang="en-GB" dirty="0"/>
              <a:t>It is clear that policing faces a legitimacy crisis.</a:t>
            </a:r>
          </a:p>
          <a:p>
            <a:r>
              <a:rPr lang="en-GB" dirty="0"/>
              <a:t>Tyler and Tyler demonstrates the process model where fair treatment leads to an improved perception.</a:t>
            </a:r>
          </a:p>
          <a:p>
            <a:r>
              <a:rPr lang="en-GB" dirty="0"/>
              <a:t>Community policing has a key role to play in influencing perceptions in communities. Recruitment ambassadors and role models. </a:t>
            </a:r>
          </a:p>
          <a:p>
            <a:r>
              <a:rPr lang="en-GB" dirty="0"/>
              <a:t>Self legitimacy and internal procedural justice are key in ensuring behaviours externally are fair. </a:t>
            </a:r>
          </a:p>
          <a:p>
            <a:r>
              <a:rPr lang="en-GB" dirty="0"/>
              <a:t>Recruitment and professionalising of policing are seen as key to changing the culture.</a:t>
            </a:r>
          </a:p>
          <a:p>
            <a:r>
              <a:rPr lang="en-GB" dirty="0"/>
              <a:t>This legitimacy crisis, makes recruitment and retention difficult in attracting the right candidates. </a:t>
            </a:r>
          </a:p>
          <a:p>
            <a:r>
              <a:rPr lang="en-GB" dirty="0"/>
              <a:t>The pressures with operation uplift and PEQF requirements will impact on the quality of the recruitment. </a:t>
            </a:r>
          </a:p>
          <a:p>
            <a:r>
              <a:rPr lang="en-GB" dirty="0"/>
              <a:t>Media will impact on police legitimacy as outlined by Bradford and Jackson (2010).</a:t>
            </a:r>
          </a:p>
        </p:txBody>
      </p:sp>
      <p:pic>
        <p:nvPicPr>
          <p:cNvPr id="5" name="Audio 4">
            <a:hlinkClick r:id="" action="ppaction://media"/>
            <a:extLst>
              <a:ext uri="{FF2B5EF4-FFF2-40B4-BE49-F238E27FC236}">
                <a16:creationId xmlns:a16="http://schemas.microsoft.com/office/drawing/2014/main" id="{5DA589E8-F0C0-04D8-4B2A-460680BCA1C8}"/>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179002598"/>
      </p:ext>
    </p:extLst>
  </p:cSld>
  <p:clrMapOvr>
    <a:masterClrMapping/>
  </p:clrMapOvr>
  <mc:AlternateContent xmlns:mc="http://schemas.openxmlformats.org/markup-compatibility/2006" xmlns:p14="http://schemas.microsoft.com/office/powerpoint/2010/main">
    <mc:Choice Requires="p14">
      <p:transition spd="slow" p14:dur="2000" advTm="62766"/>
    </mc:Choice>
    <mc:Fallback xmlns="">
      <p:transition spd="slow" advTm="627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A picture containing text, person&#10;&#10;Description automatically generated">
            <a:extLst>
              <a:ext uri="{FF2B5EF4-FFF2-40B4-BE49-F238E27FC236}">
                <a16:creationId xmlns:a16="http://schemas.microsoft.com/office/drawing/2014/main" id="{B1DE174B-E2B0-AEC1-16A6-61E06985AA0E}"/>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65543" y="1254642"/>
            <a:ext cx="10334847" cy="4993758"/>
          </a:xfrm>
        </p:spPr>
      </p:pic>
    </p:spTree>
    <p:extLst>
      <p:ext uri="{BB962C8B-B14F-4D97-AF65-F5344CB8AC3E}">
        <p14:creationId xmlns:p14="http://schemas.microsoft.com/office/powerpoint/2010/main" val="23538078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79F495-F181-6B3C-9B47-2D3DDC37097F}"/>
              </a:ext>
            </a:extLst>
          </p:cNvPr>
          <p:cNvSpPr>
            <a:spLocks noGrp="1"/>
          </p:cNvSpPr>
          <p:nvPr>
            <p:ph type="title"/>
          </p:nvPr>
        </p:nvSpPr>
        <p:spPr>
          <a:xfrm>
            <a:off x="646111" y="265815"/>
            <a:ext cx="9404723" cy="754912"/>
          </a:xfrm>
        </p:spPr>
        <p:txBody>
          <a:bodyPr/>
          <a:lstStyle/>
          <a:p>
            <a:pPr algn="ctr"/>
            <a:r>
              <a:rPr lang="en-GB" dirty="0"/>
              <a:t>References </a:t>
            </a:r>
          </a:p>
        </p:txBody>
      </p:sp>
      <p:sp>
        <p:nvSpPr>
          <p:cNvPr id="3" name="Content Placeholder 2">
            <a:extLst>
              <a:ext uri="{FF2B5EF4-FFF2-40B4-BE49-F238E27FC236}">
                <a16:creationId xmlns:a16="http://schemas.microsoft.com/office/drawing/2014/main" id="{64678DC9-3FB5-D1C9-5737-FA392A193A2F}"/>
              </a:ext>
            </a:extLst>
          </p:cNvPr>
          <p:cNvSpPr>
            <a:spLocks noGrp="1"/>
          </p:cNvSpPr>
          <p:nvPr>
            <p:ph idx="1"/>
          </p:nvPr>
        </p:nvSpPr>
        <p:spPr>
          <a:xfrm>
            <a:off x="646111" y="1020727"/>
            <a:ext cx="11070968" cy="5384555"/>
          </a:xfrm>
        </p:spPr>
        <p:txBody>
          <a:bodyPr>
            <a:normAutofit fontScale="77500" lnSpcReduction="20000"/>
          </a:bodyPr>
          <a:lstStyle/>
          <a:p>
            <a:pPr>
              <a:lnSpc>
                <a:spcPct val="120000"/>
              </a:lnSpc>
              <a:spcAft>
                <a:spcPts val="800"/>
              </a:spcAft>
            </a:pPr>
            <a:r>
              <a:rPr lang="en-GB" sz="2600" dirty="0">
                <a:effectLst/>
                <a:ea typeface="Calibri" panose="020F0502020204030204" pitchFamily="34" charset="0"/>
                <a:cs typeface="Times New Roman" panose="02020603050405020304" pitchFamily="18" charset="0"/>
              </a:rPr>
              <a:t>Belur, J., Agnew-Pauley, W., &amp; Tompson, L. (2020). ‘Designing a graduate entry route for police recruits: lessons from a rapid evidence assessment of other professions’. </a:t>
            </a:r>
            <a:r>
              <a:rPr lang="en-GB" sz="2600" i="1" dirty="0">
                <a:effectLst/>
                <a:ea typeface="Calibri" panose="020F0502020204030204" pitchFamily="34" charset="0"/>
                <a:cs typeface="Times New Roman" panose="02020603050405020304" pitchFamily="18" charset="0"/>
              </a:rPr>
              <a:t>Police Practice &amp; Research</a:t>
            </a:r>
            <a:r>
              <a:rPr lang="en-GB" sz="2600" dirty="0">
                <a:effectLst/>
                <a:ea typeface="Calibri" panose="020F0502020204030204" pitchFamily="34" charset="0"/>
                <a:cs typeface="Times New Roman" panose="02020603050405020304" pitchFamily="18" charset="0"/>
              </a:rPr>
              <a:t>, 21(2), pp. 134–151. </a:t>
            </a:r>
            <a:r>
              <a:rPr lang="en-GB" sz="2600" u="sng" dirty="0">
                <a:solidFill>
                  <a:srgbClr val="0563C1"/>
                </a:solidFill>
                <a:effectLst/>
                <a:ea typeface="Calibri" panose="020F0502020204030204" pitchFamily="34" charset="0"/>
                <a:cs typeface="Times New Roman" panose="02020603050405020304" pitchFamily="18" charset="0"/>
                <a:hlinkClick r:id="rId2"/>
              </a:rPr>
              <a:t>https://doi.org/10.1080/15614263.2018.1526685</a:t>
            </a:r>
            <a:endParaRPr lang="en-GB" sz="2600" u="sng" dirty="0">
              <a:solidFill>
                <a:srgbClr val="0563C1"/>
              </a:solidFill>
              <a:effectLst/>
              <a:ea typeface="Calibri" panose="020F0502020204030204" pitchFamily="34" charset="0"/>
              <a:cs typeface="Times New Roman" panose="02020603050405020304" pitchFamily="18" charset="0"/>
            </a:endParaRPr>
          </a:p>
          <a:p>
            <a:pPr>
              <a:lnSpc>
                <a:spcPct val="120000"/>
              </a:lnSpc>
              <a:spcAft>
                <a:spcPts val="800"/>
              </a:spcAft>
            </a:pPr>
            <a:r>
              <a:rPr lang="en-GB" sz="2600" dirty="0">
                <a:effectLst/>
                <a:ea typeface="Calibri" panose="020F0502020204030204" pitchFamily="34" charset="0"/>
                <a:cs typeface="Times New Roman" panose="02020603050405020304" pitchFamily="18" charset="0"/>
              </a:rPr>
              <a:t>Bolger, P. C. and Walters, G. D. (2019). ‘The relationship between police procedural justice, police legitimacy, and people's willingness to cooperate with law enforcement: A meta-analysis,’ </a:t>
            </a:r>
            <a:r>
              <a:rPr lang="en-GB" sz="2600" i="1" dirty="0">
                <a:effectLst/>
                <a:ea typeface="Calibri" panose="020F0502020204030204" pitchFamily="34" charset="0"/>
                <a:cs typeface="Times New Roman" panose="02020603050405020304" pitchFamily="18" charset="0"/>
              </a:rPr>
              <a:t>Journal of Criminal Justice</a:t>
            </a:r>
            <a:r>
              <a:rPr lang="en-GB" sz="2600" dirty="0">
                <a:effectLst/>
                <a:ea typeface="Calibri" panose="020F0502020204030204" pitchFamily="34" charset="0"/>
                <a:cs typeface="Times New Roman" panose="02020603050405020304" pitchFamily="18" charset="0"/>
              </a:rPr>
              <a:t>, pp. 60, 93–99. </a:t>
            </a:r>
            <a:r>
              <a:rPr lang="en-GB" sz="2600" u="sng" dirty="0">
                <a:solidFill>
                  <a:srgbClr val="0563C1"/>
                </a:solidFill>
                <a:effectLst/>
                <a:ea typeface="Calibri" panose="020F0502020204030204" pitchFamily="34" charset="0"/>
                <a:cs typeface="Times New Roman" panose="02020603050405020304" pitchFamily="18" charset="0"/>
                <a:hlinkClick r:id="rId3"/>
              </a:rPr>
              <a:t>https://doi.org/10.1016/j.jcrimjus.2019.01.001</a:t>
            </a:r>
            <a:endParaRPr lang="en-GB" sz="2600" dirty="0">
              <a:effectLst/>
              <a:ea typeface="Calibri" panose="020F0502020204030204" pitchFamily="34" charset="0"/>
              <a:cs typeface="Times New Roman" panose="02020603050405020304" pitchFamily="18" charset="0"/>
            </a:endParaRPr>
          </a:p>
          <a:p>
            <a:pPr>
              <a:lnSpc>
                <a:spcPct val="120000"/>
              </a:lnSpc>
              <a:spcAft>
                <a:spcPts val="800"/>
              </a:spcAft>
            </a:pPr>
            <a:r>
              <a:rPr lang="en-GB" sz="2600" dirty="0">
                <a:effectLst/>
                <a:ea typeface="Calibri" panose="020F0502020204030204" pitchFamily="34" charset="0"/>
                <a:cs typeface="Times New Roman" panose="02020603050405020304" pitchFamily="18" charset="0"/>
              </a:rPr>
              <a:t>Bottoms, A and Tankebe, J. (2012). ‘Beyond procedural justice A dialogic approach to legitimacy in criminal justice’, </a:t>
            </a:r>
            <a:r>
              <a:rPr lang="en-GB" sz="2600" i="1" dirty="0">
                <a:effectLst/>
                <a:ea typeface="Calibri" panose="020F0502020204030204" pitchFamily="34" charset="0"/>
                <a:cs typeface="Times New Roman" panose="02020603050405020304" pitchFamily="18" charset="0"/>
              </a:rPr>
              <a:t>The Journal of Criminal Law &amp; Criminology</a:t>
            </a:r>
            <a:r>
              <a:rPr lang="en-GB" sz="2600" dirty="0">
                <a:effectLst/>
                <a:ea typeface="Calibri" panose="020F0502020204030204" pitchFamily="34" charset="0"/>
                <a:cs typeface="Times New Roman" panose="02020603050405020304" pitchFamily="18" charset="0"/>
              </a:rPr>
              <a:t>, 102(1), pp. 119–170.</a:t>
            </a:r>
          </a:p>
          <a:p>
            <a:pPr>
              <a:lnSpc>
                <a:spcPct val="120000"/>
              </a:lnSpc>
            </a:pPr>
            <a:r>
              <a:rPr lang="en-GB" sz="2600" dirty="0">
                <a:effectLst/>
                <a:ea typeface="Calibri" panose="020F0502020204030204" pitchFamily="34" charset="0"/>
                <a:cs typeface="Times New Roman" panose="02020603050405020304" pitchFamily="18" charset="0"/>
              </a:rPr>
              <a:t>Bradford, B and Quinton P. (2014). ‘Self-legitimacy, Police Culture and Support for Democratic Policing in an English Constabulary,’ </a:t>
            </a:r>
            <a:r>
              <a:rPr lang="en-GB" sz="2600" i="1" dirty="0">
                <a:effectLst/>
                <a:ea typeface="Calibri" panose="020F0502020204030204" pitchFamily="34" charset="0"/>
                <a:cs typeface="Times New Roman" panose="02020603050405020304" pitchFamily="18" charset="0"/>
              </a:rPr>
              <a:t>The British Journal of Criminology</a:t>
            </a:r>
            <a:r>
              <a:rPr lang="en-GB" sz="2600" dirty="0">
                <a:effectLst/>
                <a:ea typeface="Calibri" panose="020F0502020204030204" pitchFamily="34" charset="0"/>
                <a:cs typeface="Times New Roman" panose="02020603050405020304" pitchFamily="18" charset="0"/>
              </a:rPr>
              <a:t>, 54(6), pp. 1023–1046, </a:t>
            </a:r>
            <a:r>
              <a:rPr lang="en-GB" sz="2600" u="sng" dirty="0">
                <a:solidFill>
                  <a:srgbClr val="0563C1"/>
                </a:solidFill>
                <a:effectLst/>
                <a:ea typeface="Calibri" panose="020F0502020204030204" pitchFamily="34" charset="0"/>
                <a:cs typeface="Times New Roman" panose="02020603050405020304" pitchFamily="18" charset="0"/>
                <a:hlinkClick r:id="rId4"/>
              </a:rPr>
              <a:t>https://doi.org/10.1093/bjc/azu053</a:t>
            </a:r>
            <a:endParaRPr lang="en-GB" sz="2600" dirty="0">
              <a:effectLst/>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8888694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677F98-D51D-DBDF-0FED-DED6877130D0}"/>
              </a:ext>
            </a:extLst>
          </p:cNvPr>
          <p:cNvSpPr>
            <a:spLocks noGrp="1"/>
          </p:cNvSpPr>
          <p:nvPr>
            <p:ph type="title"/>
          </p:nvPr>
        </p:nvSpPr>
        <p:spPr>
          <a:xfrm>
            <a:off x="646111" y="452718"/>
            <a:ext cx="9404723" cy="865719"/>
          </a:xfrm>
        </p:spPr>
        <p:txBody>
          <a:bodyPr/>
          <a:lstStyle/>
          <a:p>
            <a:pPr algn="ctr"/>
            <a:r>
              <a:rPr lang="en-GB" dirty="0"/>
              <a:t>References</a:t>
            </a:r>
          </a:p>
        </p:txBody>
      </p:sp>
      <p:sp>
        <p:nvSpPr>
          <p:cNvPr id="3" name="Content Placeholder 2">
            <a:extLst>
              <a:ext uri="{FF2B5EF4-FFF2-40B4-BE49-F238E27FC236}">
                <a16:creationId xmlns:a16="http://schemas.microsoft.com/office/drawing/2014/main" id="{3137D696-5385-082B-90EE-A538D8AD4F6C}"/>
              </a:ext>
            </a:extLst>
          </p:cNvPr>
          <p:cNvSpPr>
            <a:spLocks noGrp="1"/>
          </p:cNvSpPr>
          <p:nvPr>
            <p:ph idx="1"/>
          </p:nvPr>
        </p:nvSpPr>
        <p:spPr>
          <a:xfrm>
            <a:off x="646111" y="1180214"/>
            <a:ext cx="11219824" cy="5068185"/>
          </a:xfrm>
        </p:spPr>
        <p:txBody>
          <a:bodyPr>
            <a:noAutofit/>
          </a:bodyPr>
          <a:lstStyle/>
          <a:p>
            <a:r>
              <a:rPr lang="en-GB" dirty="0"/>
              <a:t>Brown. J. M. (2013). The Future of Policing. Routledge.</a:t>
            </a:r>
          </a:p>
          <a:p>
            <a:r>
              <a:rPr lang="en-GB" dirty="0"/>
              <a:t>Brunetto, et al. (2012). ‘Emotional intelligence, job satisfaction, well-being and engagement: explaining organisational commitment and turnover intentions in policing’, Human Resource Management Journal, 22(4), pp. 428–441. </a:t>
            </a:r>
            <a:r>
              <a:rPr lang="en-GB" dirty="0">
                <a:hlinkClick r:id="rId2"/>
              </a:rPr>
              <a:t>https://doi.org/10.1111/j.1748-8583.2012.00198.x</a:t>
            </a:r>
            <a:endParaRPr lang="en-GB" dirty="0"/>
          </a:p>
          <a:p>
            <a:r>
              <a:rPr lang="en-GB" dirty="0"/>
              <a:t>Bryant. (2013) The future of policing. Abingdon: Oxon Routledge.</a:t>
            </a:r>
          </a:p>
          <a:p>
            <a:r>
              <a:rPr lang="en-GB" dirty="0"/>
              <a:t>Charman, S. (2017). Police Socialisation, Identity and Culture Becoming Blue (1st ed. 2017.). </a:t>
            </a:r>
            <a:r>
              <a:rPr lang="en-GB" dirty="0">
                <a:hlinkClick r:id="rId3"/>
              </a:rPr>
              <a:t>https://doi.org/10.1007/978-3-319-63070-0</a:t>
            </a:r>
            <a:endParaRPr lang="en-GB" dirty="0"/>
          </a:p>
          <a:p>
            <a:r>
              <a:rPr lang="en-GB" dirty="0"/>
              <a:t>Cockcroft T &amp; Katja M. </a:t>
            </a:r>
            <a:r>
              <a:rPr lang="en-GB" dirty="0" err="1"/>
              <a:t>Hallenberg</a:t>
            </a:r>
            <a:r>
              <a:rPr lang="en-GB" dirty="0"/>
              <a:t> (2021) ‘Unpacking the Blue Box: structure, control and education in policing’, Policing and Society, DOI:10.1080/10439463.2021.2016755</a:t>
            </a:r>
          </a:p>
          <a:p>
            <a:r>
              <a:rPr lang="en-GB" dirty="0"/>
              <a:t>Cockcroft, T. (2020). Police occupational culture: research and practice. Bristol: Policy Press.</a:t>
            </a:r>
          </a:p>
          <a:p>
            <a:endParaRPr lang="en-GB" dirty="0"/>
          </a:p>
        </p:txBody>
      </p:sp>
    </p:spTree>
    <p:extLst>
      <p:ext uri="{BB962C8B-B14F-4D97-AF65-F5344CB8AC3E}">
        <p14:creationId xmlns:p14="http://schemas.microsoft.com/office/powerpoint/2010/main" val="359045259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88C7-2477-8947-69C2-63A15106A10D}"/>
              </a:ext>
            </a:extLst>
          </p:cNvPr>
          <p:cNvSpPr>
            <a:spLocks noGrp="1"/>
          </p:cNvSpPr>
          <p:nvPr>
            <p:ph type="title"/>
          </p:nvPr>
        </p:nvSpPr>
        <p:spPr>
          <a:xfrm>
            <a:off x="646111" y="452718"/>
            <a:ext cx="9404723" cy="886984"/>
          </a:xfrm>
        </p:spPr>
        <p:txBody>
          <a:bodyPr/>
          <a:lstStyle/>
          <a:p>
            <a:pPr algn="ctr"/>
            <a:r>
              <a:rPr lang="en-GB" dirty="0"/>
              <a:t>References</a:t>
            </a:r>
          </a:p>
        </p:txBody>
      </p:sp>
      <p:sp>
        <p:nvSpPr>
          <p:cNvPr id="3" name="Content Placeholder 2">
            <a:extLst>
              <a:ext uri="{FF2B5EF4-FFF2-40B4-BE49-F238E27FC236}">
                <a16:creationId xmlns:a16="http://schemas.microsoft.com/office/drawing/2014/main" id="{976E3D02-71FA-877D-38C3-81A7D0AC8948}"/>
              </a:ext>
            </a:extLst>
          </p:cNvPr>
          <p:cNvSpPr>
            <a:spLocks noGrp="1"/>
          </p:cNvSpPr>
          <p:nvPr>
            <p:ph idx="1"/>
          </p:nvPr>
        </p:nvSpPr>
        <p:spPr>
          <a:xfrm>
            <a:off x="510363" y="1084521"/>
            <a:ext cx="11302409" cy="5320761"/>
          </a:xfrm>
        </p:spPr>
        <p:txBody>
          <a:bodyPr>
            <a:normAutofit fontScale="85000" lnSpcReduction="20000"/>
          </a:bodyPr>
          <a:lstStyle/>
          <a:p>
            <a:pPr>
              <a:lnSpc>
                <a:spcPct val="110000"/>
              </a:lnSpc>
            </a:pPr>
            <a:r>
              <a:rPr lang="en-GB" sz="2200" dirty="0"/>
              <a:t>Clinkinbeard, S. S., Solomon, S. J., &amp; </a:t>
            </a:r>
            <a:r>
              <a:rPr lang="en-GB" sz="2200" dirty="0" err="1"/>
              <a:t>Rief</a:t>
            </a:r>
            <a:r>
              <a:rPr lang="en-GB" sz="2200" dirty="0"/>
              <a:t>, R. M. (2021) ‘Why Did You Become a Police Officer? Entry-Related Motives and Concerns of Women and Men in Policing’, Criminal Justice and Behaviour, 48(6), pp. 715–733. https://doi.org/10.1177/0093854821993508</a:t>
            </a:r>
          </a:p>
          <a:p>
            <a:pPr>
              <a:lnSpc>
                <a:spcPct val="110000"/>
              </a:lnSpc>
            </a:pPr>
            <a:r>
              <a:rPr lang="en-GB" sz="2200" dirty="0"/>
              <a:t>College of Policing (2020) Preparing policing for future challenges and demands. Available at: </a:t>
            </a:r>
            <a:r>
              <a:rPr lang="en-GB" sz="2200" dirty="0">
                <a:hlinkClick r:id="rId3"/>
              </a:rPr>
              <a:t>https://www.college.police.uk/article/preparing-policing-future-challenges-and-demands</a:t>
            </a:r>
            <a:endParaRPr lang="en-GB" sz="2200" dirty="0"/>
          </a:p>
          <a:p>
            <a:pPr>
              <a:lnSpc>
                <a:spcPct val="110000"/>
              </a:lnSpc>
            </a:pPr>
            <a:r>
              <a:rPr lang="en-GB" sz="2200" dirty="0"/>
              <a:t>Cross, A. R., &amp; Fine, A. D. (2022). ‘Police-related social media exposure and adolescents’ interest in becoming a police officer’, Police Practice &amp; Research, 23(5), pp. 553–568. </a:t>
            </a:r>
            <a:r>
              <a:rPr lang="en-GB" sz="2200" dirty="0">
                <a:hlinkClick r:id="rId4"/>
              </a:rPr>
              <a:t>https://doi.org/10.1080/15614263.2021.2017932</a:t>
            </a:r>
            <a:endParaRPr lang="en-GB" sz="2200" dirty="0"/>
          </a:p>
          <a:p>
            <a:pPr>
              <a:lnSpc>
                <a:spcPct val="110000"/>
              </a:lnSpc>
            </a:pPr>
            <a:r>
              <a:rPr lang="en-GB" sz="2200" dirty="0"/>
              <a:t>Den Houter, K. M. et al. (2022) ‘Policing is not for me: repelling factors implicated in vocational choice elimination’, Policing &amp; Society, pp. 1–19. https://doi.org/10.1080/10439463.2022.2042285</a:t>
            </a:r>
          </a:p>
          <a:p>
            <a:pPr>
              <a:lnSpc>
                <a:spcPct val="110000"/>
              </a:lnSpc>
            </a:pPr>
            <a:r>
              <a:rPr lang="en-GB" sz="2200" dirty="0"/>
              <a:t>Fridell, L. (2016) Producing Bias-Free Policing: A Science-Based Approach, Springer International Publishing. http://ebookcentral.proquest.com/lib/trinity/detail.action?docID=4623013</a:t>
            </a:r>
          </a:p>
          <a:p>
            <a:pPr>
              <a:lnSpc>
                <a:spcPct val="110000"/>
              </a:lnSpc>
            </a:pPr>
            <a:r>
              <a:rPr lang="en-GB" sz="2200" dirty="0"/>
              <a:t>Giblin, M. (2017) Leadership and management in police organizations Los Angeles, CA: SAGE Publications.</a:t>
            </a:r>
          </a:p>
          <a:p>
            <a:endParaRPr lang="en-GB" dirty="0"/>
          </a:p>
        </p:txBody>
      </p:sp>
    </p:spTree>
    <p:extLst>
      <p:ext uri="{BB962C8B-B14F-4D97-AF65-F5344CB8AC3E}">
        <p14:creationId xmlns:p14="http://schemas.microsoft.com/office/powerpoint/2010/main" val="32499431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7598E-3726-AD48-0620-D20C4BE22B11}"/>
              </a:ext>
            </a:extLst>
          </p:cNvPr>
          <p:cNvSpPr>
            <a:spLocks noGrp="1"/>
          </p:cNvSpPr>
          <p:nvPr>
            <p:ph type="title"/>
          </p:nvPr>
        </p:nvSpPr>
        <p:spPr>
          <a:xfrm>
            <a:off x="646111" y="452718"/>
            <a:ext cx="9404723" cy="886984"/>
          </a:xfrm>
        </p:spPr>
        <p:txBody>
          <a:bodyPr/>
          <a:lstStyle/>
          <a:p>
            <a:pPr algn="ctr"/>
            <a:r>
              <a:rPr lang="en-GB" dirty="0"/>
              <a:t>References</a:t>
            </a:r>
          </a:p>
        </p:txBody>
      </p:sp>
      <p:sp>
        <p:nvSpPr>
          <p:cNvPr id="3" name="Content Placeholder 2">
            <a:extLst>
              <a:ext uri="{FF2B5EF4-FFF2-40B4-BE49-F238E27FC236}">
                <a16:creationId xmlns:a16="http://schemas.microsoft.com/office/drawing/2014/main" id="{8272982E-CAE9-3D9B-43E7-3E036FD032C7}"/>
              </a:ext>
            </a:extLst>
          </p:cNvPr>
          <p:cNvSpPr>
            <a:spLocks noGrp="1"/>
          </p:cNvSpPr>
          <p:nvPr>
            <p:ph idx="1"/>
          </p:nvPr>
        </p:nvSpPr>
        <p:spPr>
          <a:xfrm>
            <a:off x="646111" y="1169582"/>
            <a:ext cx="11283619" cy="5528930"/>
          </a:xfrm>
        </p:spPr>
        <p:txBody>
          <a:bodyPr>
            <a:normAutofit lnSpcReduction="10000"/>
          </a:bodyPr>
          <a:lstStyle/>
          <a:p>
            <a:r>
              <a:rPr lang="en-GB" dirty="0"/>
              <a:t>HMICFRS Inspection of the Metropolitan police services policing of a vigil held in commemoration of Sarah Everard. Available at: </a:t>
            </a:r>
            <a:r>
              <a:rPr lang="en-GB" dirty="0">
                <a:hlinkClick r:id="rId2"/>
              </a:rPr>
              <a:t>https://www.justiceinspectorates.gov.uk/hmicfrs/publications/an-inspection-of-the-metropolitan-police-services-policing-of-a-vigil-held-in-commemoration-of-sarah-everard</a:t>
            </a:r>
            <a:endParaRPr lang="en-GB" dirty="0"/>
          </a:p>
          <a:p>
            <a:r>
              <a:rPr lang="en-GB" dirty="0"/>
              <a:t>Hoggett, J., Redford, P., </a:t>
            </a:r>
            <a:r>
              <a:rPr lang="en-GB" dirty="0" err="1"/>
              <a:t>Toher</a:t>
            </a:r>
            <a:r>
              <a:rPr lang="en-GB" dirty="0"/>
              <a:t>, D., &amp; White, P. (2018). ‘Challenges for Police Leadership: Identity, Experience, Legitimacy and Direct Entry’, Journal of Police and Criminal Psychology, 34(2), pp. 145–155. </a:t>
            </a:r>
            <a:r>
              <a:rPr lang="en-GB" dirty="0">
                <a:hlinkClick r:id="rId3"/>
              </a:rPr>
              <a:t>https://doi.org/10.1007/s11896-018-9264-2</a:t>
            </a:r>
            <a:endParaRPr lang="en-GB" dirty="0"/>
          </a:p>
          <a:p>
            <a:r>
              <a:rPr lang="en-GB" dirty="0"/>
              <a:t>Home Office (2021) Beating crime plan, Available at: </a:t>
            </a:r>
            <a:r>
              <a:rPr lang="en-GB" dirty="0">
                <a:hlinkClick r:id="rId4"/>
              </a:rPr>
              <a:t>https://www.gov.uk/government/publications/beating-crime-plan/beating-crime-plan</a:t>
            </a:r>
            <a:r>
              <a:rPr lang="en-GB" dirty="0"/>
              <a:t> (Accessed: 23 June 2022)</a:t>
            </a:r>
          </a:p>
          <a:p>
            <a:r>
              <a:rPr lang="en-GB" dirty="0"/>
              <a:t>Jackson, J., &amp; Bradford, B. (2010). ‘What is Trust and Confidence in the Police?’ Policing: a Journal of Policy and Practice, 4(3), pp. 241–248. </a:t>
            </a:r>
            <a:r>
              <a:rPr lang="en-GB" dirty="0">
                <a:hlinkClick r:id="rId5"/>
              </a:rPr>
              <a:t>https://doi.org/10.1093/police/paq020</a:t>
            </a:r>
            <a:endParaRPr lang="en-GB" dirty="0"/>
          </a:p>
          <a:p>
            <a:r>
              <a:rPr lang="en-GB" dirty="0"/>
              <a:t>Joyce, P. (2011). Policing development &amp; contemporary practice. London: SAGE.</a:t>
            </a:r>
          </a:p>
          <a:p>
            <a:r>
              <a:rPr lang="en-GB" dirty="0"/>
              <a:t>Loftus B. (2010) ‘Police occupational culture: classic themes, altered Times’, Policing and Society, 20(1), pp. 1-20, DOI: 10.1080/10439460903281547</a:t>
            </a:r>
          </a:p>
          <a:p>
            <a:endParaRPr lang="en-GB" dirty="0"/>
          </a:p>
          <a:p>
            <a:endParaRPr lang="en-GB" dirty="0"/>
          </a:p>
          <a:p>
            <a:endParaRPr lang="en-GB" dirty="0"/>
          </a:p>
        </p:txBody>
      </p:sp>
    </p:spTree>
    <p:extLst>
      <p:ext uri="{BB962C8B-B14F-4D97-AF65-F5344CB8AC3E}">
        <p14:creationId xmlns:p14="http://schemas.microsoft.com/office/powerpoint/2010/main" val="35884873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88CD9-BBE9-AC93-342E-F70D6283B5E4}"/>
              </a:ext>
            </a:extLst>
          </p:cNvPr>
          <p:cNvSpPr>
            <a:spLocks noGrp="1"/>
          </p:cNvSpPr>
          <p:nvPr>
            <p:ph type="title"/>
          </p:nvPr>
        </p:nvSpPr>
        <p:spPr>
          <a:xfrm>
            <a:off x="646111" y="452718"/>
            <a:ext cx="9404723" cy="865719"/>
          </a:xfrm>
        </p:spPr>
        <p:txBody>
          <a:bodyPr/>
          <a:lstStyle/>
          <a:p>
            <a:pPr algn="ctr"/>
            <a:r>
              <a:rPr lang="en-GB" dirty="0"/>
              <a:t>References </a:t>
            </a:r>
          </a:p>
        </p:txBody>
      </p:sp>
      <p:sp>
        <p:nvSpPr>
          <p:cNvPr id="3" name="Content Placeholder 2">
            <a:extLst>
              <a:ext uri="{FF2B5EF4-FFF2-40B4-BE49-F238E27FC236}">
                <a16:creationId xmlns:a16="http://schemas.microsoft.com/office/drawing/2014/main" id="{E6B06D3E-B4F9-E0B3-0C4A-D3E56A55596F}"/>
              </a:ext>
            </a:extLst>
          </p:cNvPr>
          <p:cNvSpPr>
            <a:spLocks noGrp="1"/>
          </p:cNvSpPr>
          <p:nvPr>
            <p:ph idx="1"/>
          </p:nvPr>
        </p:nvSpPr>
        <p:spPr>
          <a:xfrm>
            <a:off x="265814" y="1148316"/>
            <a:ext cx="11844670" cy="5550196"/>
          </a:xfrm>
        </p:spPr>
        <p:txBody>
          <a:bodyPr>
            <a:normAutofit fontScale="92500" lnSpcReduction="10000"/>
          </a:bodyPr>
          <a:lstStyle/>
          <a:p>
            <a:r>
              <a:rPr lang="en-GB" dirty="0"/>
              <a:t>Lumsden, K. (2017). “It’s a Profession, it Isn’t a Job”: Police Officers’ Views on the Professionalisation of Policing in England’. Sociological Research Online, 22(3), pp. 4–20. </a:t>
            </a:r>
            <a:r>
              <a:rPr lang="en-GB" dirty="0">
                <a:hlinkClick r:id="rId2"/>
              </a:rPr>
              <a:t>https://doi.org/10.1177/1360780417724062</a:t>
            </a:r>
            <a:endParaRPr lang="en-GB" dirty="0"/>
          </a:p>
          <a:p>
            <a:r>
              <a:rPr lang="en-GB" dirty="0"/>
              <a:t>Martin, D. (2021). ‘Understanding the reconstruction of police professionalism in the UK’, Policing &amp; Society, pp.1–16. </a:t>
            </a:r>
            <a:r>
              <a:rPr lang="en-GB" dirty="0">
                <a:hlinkClick r:id="rId3"/>
              </a:rPr>
              <a:t>https://doi.org/10.1080/10439463.2021.1999447</a:t>
            </a:r>
            <a:endParaRPr lang="en-GB" dirty="0"/>
          </a:p>
          <a:p>
            <a:r>
              <a:rPr lang="en-GB" dirty="0"/>
              <a:t>Newburn, T. (2022). The inevitable fallibility of policing, Policing and </a:t>
            </a:r>
            <a:r>
              <a:rPr lang="en-GB" dirty="0" err="1"/>
              <a:t>Society,https</a:t>
            </a:r>
            <a:r>
              <a:rPr lang="en-GB" dirty="0"/>
              <a:t>://doi.org/10.1080/10439463.2022.2037557</a:t>
            </a:r>
          </a:p>
          <a:p>
            <a:r>
              <a:rPr lang="en-GB" dirty="0"/>
              <a:t>Nix, J., Wolfe, S. E., </a:t>
            </a:r>
            <a:r>
              <a:rPr lang="en-GB" dirty="0" err="1"/>
              <a:t>Rojek</a:t>
            </a:r>
            <a:r>
              <a:rPr lang="en-GB" dirty="0"/>
              <a:t>, J., &amp; Kaminski, R. J. (2015). ‘Trust in the Police: The Influence of Procedural Justice and Perceived Collective Efficacy’, Crime and Delinquency, 61(4), pp. 610–640. </a:t>
            </a:r>
            <a:r>
              <a:rPr lang="en-GB" dirty="0">
                <a:hlinkClick r:id="rId4"/>
              </a:rPr>
              <a:t>https://doi.org/10.1177/0011128714530548</a:t>
            </a:r>
            <a:endParaRPr lang="en-GB" dirty="0"/>
          </a:p>
          <a:p>
            <a:r>
              <a:rPr lang="en-GB" dirty="0"/>
              <a:t>Norman, J., &amp; Fleming, J. (2022) ‘Utilising police knowledge and skills: Experiences from police practitioners studying a police specific degree’, International Journal of Police Science &amp; Management, 24(2), pp. 162–174. </a:t>
            </a:r>
            <a:r>
              <a:rPr lang="en-GB" dirty="0">
                <a:hlinkClick r:id="rId5"/>
              </a:rPr>
              <a:t>https://doi.org/10.1177/14613557211064051</a:t>
            </a:r>
            <a:endParaRPr lang="en-GB" dirty="0"/>
          </a:p>
          <a:p>
            <a:r>
              <a:rPr lang="en-GB" dirty="0"/>
              <a:t>People Management (July 2022) Available here </a:t>
            </a:r>
            <a:r>
              <a:rPr lang="en-GB" dirty="0">
                <a:hlinkClick r:id="rId6"/>
              </a:rPr>
              <a:t>https://www.peoplemanagement.co.uk/article/1793094/majority-candidates-reject-job-offer-employer-didnt-support-diversity-research-finds</a:t>
            </a:r>
            <a:endParaRPr lang="en-GB" dirty="0"/>
          </a:p>
          <a:p>
            <a:r>
              <a:rPr lang="en-GB" dirty="0"/>
              <a:t>Ralph, L. (2021). ‘The dynamic nature of police legitimacy on social media’, Policing &amp; Society, pp.1–15. </a:t>
            </a:r>
            <a:r>
              <a:rPr lang="en-GB" dirty="0">
                <a:hlinkClick r:id="rId7"/>
              </a:rPr>
              <a:t>https://doi.org/10.1080/10439463.2021.1956493</a:t>
            </a:r>
            <a:endParaRPr lang="en-GB" dirty="0"/>
          </a:p>
          <a:p>
            <a:endParaRPr lang="en-GB" dirty="0"/>
          </a:p>
        </p:txBody>
      </p:sp>
    </p:spTree>
    <p:extLst>
      <p:ext uri="{BB962C8B-B14F-4D97-AF65-F5344CB8AC3E}">
        <p14:creationId xmlns:p14="http://schemas.microsoft.com/office/powerpoint/2010/main" val="32839538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7B2FE-FA58-F9BF-6AF8-91EA0551BCA9}"/>
              </a:ext>
            </a:extLst>
          </p:cNvPr>
          <p:cNvSpPr>
            <a:spLocks noGrp="1"/>
          </p:cNvSpPr>
          <p:nvPr>
            <p:ph type="title"/>
          </p:nvPr>
        </p:nvSpPr>
        <p:spPr>
          <a:xfrm>
            <a:off x="646111" y="452718"/>
            <a:ext cx="9404723" cy="865719"/>
          </a:xfrm>
        </p:spPr>
        <p:txBody>
          <a:bodyPr/>
          <a:lstStyle/>
          <a:p>
            <a:pPr algn="ctr"/>
            <a:r>
              <a:rPr lang="en-GB" dirty="0"/>
              <a:t>References</a:t>
            </a:r>
          </a:p>
        </p:txBody>
      </p:sp>
      <p:sp>
        <p:nvSpPr>
          <p:cNvPr id="3" name="Content Placeholder 2">
            <a:extLst>
              <a:ext uri="{FF2B5EF4-FFF2-40B4-BE49-F238E27FC236}">
                <a16:creationId xmlns:a16="http://schemas.microsoft.com/office/drawing/2014/main" id="{5108A6AB-58E0-E7EA-8A1F-B585A66F5A3D}"/>
              </a:ext>
            </a:extLst>
          </p:cNvPr>
          <p:cNvSpPr>
            <a:spLocks noGrp="1"/>
          </p:cNvSpPr>
          <p:nvPr>
            <p:ph idx="1"/>
          </p:nvPr>
        </p:nvSpPr>
        <p:spPr>
          <a:xfrm>
            <a:off x="350875" y="1063256"/>
            <a:ext cx="11621386" cy="5342026"/>
          </a:xfrm>
        </p:spPr>
        <p:txBody>
          <a:bodyPr>
            <a:normAutofit fontScale="85000" lnSpcReduction="10000"/>
          </a:bodyPr>
          <a:lstStyle/>
          <a:p>
            <a:endParaRPr lang="en-GB" sz="2200" dirty="0"/>
          </a:p>
          <a:p>
            <a:r>
              <a:rPr lang="en-GB" sz="2200" dirty="0"/>
              <a:t>Ramshaw, P., &amp; </a:t>
            </a:r>
            <a:r>
              <a:rPr lang="en-GB" sz="2200" dirty="0" err="1"/>
              <a:t>Soppitt</a:t>
            </a:r>
            <a:r>
              <a:rPr lang="en-GB" sz="2200" dirty="0"/>
              <a:t>, S. (2018). ‘Educating the recruited and recruiting the educated: Can the new Police Education Qualifications Framework in England and Wales succeed where others have faltered’, International Journal of Police Science &amp; Management, 20(4), pp.243–250. </a:t>
            </a:r>
            <a:r>
              <a:rPr lang="en-GB" sz="2200" dirty="0">
                <a:hlinkClick r:id="rId2"/>
              </a:rPr>
              <a:t>https://doi.org/10.1177/1461355718814850</a:t>
            </a:r>
            <a:endParaRPr lang="en-GB" sz="2200" dirty="0"/>
          </a:p>
          <a:p>
            <a:r>
              <a:rPr lang="en-GB" sz="2200" dirty="0"/>
              <a:t>Robert Reiner, (2017) ‘Is Police Culture Cultural?’, Policing: A Journal of Policy and Practice, 11(3) pp 236–241, </a:t>
            </a:r>
            <a:r>
              <a:rPr lang="en-GB" sz="2200" dirty="0">
                <a:hlinkClick r:id="rId3"/>
              </a:rPr>
              <a:t>https://doi.org/10.1093/police/paw046</a:t>
            </a:r>
            <a:endParaRPr lang="en-GB" sz="2200" dirty="0"/>
          </a:p>
          <a:p>
            <a:r>
              <a:rPr lang="en-GB" sz="2200" dirty="0"/>
              <a:t>Strategic Review of Policing (2019) Available at: </a:t>
            </a:r>
            <a:r>
              <a:rPr lang="en-GB" sz="2200" dirty="0">
                <a:hlinkClick r:id="rId4"/>
              </a:rPr>
              <a:t>https://www.policingreview.org.uk/</a:t>
            </a:r>
            <a:endParaRPr lang="en-GB" sz="2200" dirty="0"/>
          </a:p>
          <a:p>
            <a:r>
              <a:rPr lang="en-GB" sz="2200" dirty="0"/>
              <a:t>Thompson, &amp; Payne. (2019). ‘Towards Professionalism and Police Legitimacy? An Examination of the Education and Training Reforms of the Police in the Republic of Ireland.’ Education Sciences, 9(3), 241. Accessed 02/01/2021  </a:t>
            </a:r>
            <a:r>
              <a:rPr lang="en-GB" sz="2200" dirty="0">
                <a:hlinkClick r:id="rId5"/>
              </a:rPr>
              <a:t>https://doi.org/10.3390/educsci9030241</a:t>
            </a:r>
            <a:endParaRPr lang="en-GB" sz="2200" dirty="0"/>
          </a:p>
          <a:p>
            <a:r>
              <a:rPr lang="en-GB" sz="2200" dirty="0"/>
              <a:t>Todak, N. (2017). ‘The Decision to Become a Police Officer in a Legitimacy Crisis’, Women &amp; Criminal Justice, 27(4), pp. 250–270. </a:t>
            </a:r>
            <a:r>
              <a:rPr lang="en-GB" sz="2200" dirty="0">
                <a:hlinkClick r:id="rId6"/>
              </a:rPr>
              <a:t>https://doi.org/10.1080/08974454.2016.1256804</a:t>
            </a:r>
            <a:endParaRPr lang="en-GB" sz="2200" dirty="0"/>
          </a:p>
          <a:p>
            <a:r>
              <a:rPr lang="en-GB" sz="2200" dirty="0"/>
              <a:t>Turner. (2021). ‘Police Education and Role Play: Insights from the Literature’, The Police Journal.</a:t>
            </a:r>
          </a:p>
          <a:p>
            <a:r>
              <a:rPr lang="en-GB" sz="2200" dirty="0"/>
              <a:t>Tyler. (2011). ‘Trust and legitimacy: Policing in the USA and Europe’ European Journal of Criminology, 8(4), 254–266. </a:t>
            </a:r>
            <a:r>
              <a:rPr lang="en-GB" sz="2200" dirty="0">
                <a:hlinkClick r:id="rId7"/>
              </a:rPr>
              <a:t>https://doi.org/10.1177/1477370811411462</a:t>
            </a:r>
            <a:endParaRPr lang="en-GB" sz="2200" dirty="0"/>
          </a:p>
          <a:p>
            <a:endParaRPr lang="en-GB" sz="2200" dirty="0"/>
          </a:p>
          <a:p>
            <a:endParaRPr lang="en-GB" dirty="0"/>
          </a:p>
        </p:txBody>
      </p:sp>
    </p:spTree>
    <p:extLst>
      <p:ext uri="{BB962C8B-B14F-4D97-AF65-F5344CB8AC3E}">
        <p14:creationId xmlns:p14="http://schemas.microsoft.com/office/powerpoint/2010/main" val="21063756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5AD08-2938-920A-942B-045C43895E93}"/>
              </a:ext>
            </a:extLst>
          </p:cNvPr>
          <p:cNvSpPr>
            <a:spLocks noGrp="1"/>
          </p:cNvSpPr>
          <p:nvPr>
            <p:ph type="title"/>
          </p:nvPr>
        </p:nvSpPr>
        <p:spPr>
          <a:xfrm>
            <a:off x="646111" y="452718"/>
            <a:ext cx="9404723" cy="844454"/>
          </a:xfrm>
        </p:spPr>
        <p:txBody>
          <a:bodyPr/>
          <a:lstStyle/>
          <a:p>
            <a:pPr algn="ctr"/>
            <a:r>
              <a:rPr lang="en-GB" dirty="0"/>
              <a:t>References</a:t>
            </a:r>
          </a:p>
        </p:txBody>
      </p:sp>
      <p:sp>
        <p:nvSpPr>
          <p:cNvPr id="3" name="Content Placeholder 2">
            <a:extLst>
              <a:ext uri="{FF2B5EF4-FFF2-40B4-BE49-F238E27FC236}">
                <a16:creationId xmlns:a16="http://schemas.microsoft.com/office/drawing/2014/main" id="{E6E7A991-FA5A-C924-1DEA-1F7F486B1E9F}"/>
              </a:ext>
            </a:extLst>
          </p:cNvPr>
          <p:cNvSpPr>
            <a:spLocks noGrp="1"/>
          </p:cNvSpPr>
          <p:nvPr>
            <p:ph idx="1"/>
          </p:nvPr>
        </p:nvSpPr>
        <p:spPr>
          <a:xfrm>
            <a:off x="446567" y="1297172"/>
            <a:ext cx="11398103" cy="4951227"/>
          </a:xfrm>
        </p:spPr>
        <p:txBody>
          <a:bodyPr>
            <a:normAutofit fontScale="92500" lnSpcReduction="10000"/>
          </a:bodyPr>
          <a:lstStyle/>
          <a:p>
            <a:r>
              <a:rPr lang="en-GB" dirty="0"/>
              <a:t>Walsh, W. F., &amp; Vito, G. F. (2018). Police leadership and administration: a 21st-century strategic approach (First edition). Boca Raton, FL: Routledge, an imprint of Taylor and Francis.</a:t>
            </a:r>
          </a:p>
          <a:p>
            <a:r>
              <a:rPr lang="en-GB" dirty="0"/>
              <a:t>Watkinson-Miley, C., Cox, C., &amp; Deshpande, M. (2021). ‘A New Generation of Police Officers: Experiences of Student Officers Undertaking the Police Constable Degree Apprenticeship in One UK Police Force’, Policing: a Journal of Policy and Practice. </a:t>
            </a:r>
            <a:r>
              <a:rPr lang="en-GB" dirty="0">
                <a:hlinkClick r:id="rId2"/>
              </a:rPr>
              <a:t>https://doi.org/10.1093/police/paab062</a:t>
            </a:r>
            <a:endParaRPr lang="en-GB" dirty="0"/>
          </a:p>
          <a:p>
            <a:r>
              <a:rPr lang="en-GB" dirty="0"/>
              <a:t>Williams, E., Norman, J., &amp; Rowe, M. (2019). ‘The police education qualification framework: a professional agenda or building professionals?’, Police Practice &amp; Research, 20(3), pp. 259–272. </a:t>
            </a:r>
            <a:r>
              <a:rPr lang="en-GB" dirty="0">
                <a:hlinkClick r:id="rId3"/>
              </a:rPr>
              <a:t>https://doi.org/10.1080/15614263.2019.1598070</a:t>
            </a:r>
            <a:endParaRPr lang="en-GB" dirty="0"/>
          </a:p>
          <a:p>
            <a:r>
              <a:rPr lang="en-GB" dirty="0"/>
              <a:t>Wood, D. A. (2020). ‘Embedding Learning and Assessment Within Police Practice: The Opportunities and Challenges Arising from the Introduction of the PEQF in England and Wales’, Policing : a Journal of Policy and Practice, 14(2), PP. 374–382. </a:t>
            </a:r>
            <a:r>
              <a:rPr lang="en-GB" dirty="0">
                <a:hlinkClick r:id="rId4"/>
              </a:rPr>
              <a:t>https://doi.org/10.1093/police/pay087</a:t>
            </a:r>
            <a:endParaRPr lang="en-GB" dirty="0"/>
          </a:p>
          <a:p>
            <a:r>
              <a:rPr lang="en-GB" dirty="0"/>
              <a:t>Worden, R. E., &amp; McLean, S. J. (2017). Mirage of Police Reform Procedural Justice and Police Legitimacy. </a:t>
            </a:r>
            <a:r>
              <a:rPr lang="en-GB" dirty="0">
                <a:hlinkClick r:id="rId5"/>
              </a:rPr>
              <a:t>https://doi.org/10.1525/9780520965966</a:t>
            </a:r>
            <a:endParaRPr lang="en-GB" dirty="0"/>
          </a:p>
          <a:p>
            <a:endParaRPr lang="en-GB" dirty="0"/>
          </a:p>
        </p:txBody>
      </p:sp>
    </p:spTree>
    <p:extLst>
      <p:ext uri="{BB962C8B-B14F-4D97-AF65-F5344CB8AC3E}">
        <p14:creationId xmlns:p14="http://schemas.microsoft.com/office/powerpoint/2010/main" val="207021646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1172</TotalTime>
  <Words>2804</Words>
  <Application>Microsoft Office PowerPoint</Application>
  <PresentationFormat>Widescreen</PresentationFormat>
  <Paragraphs>155</Paragraphs>
  <Slides>23</Slides>
  <Notes>16</Notes>
  <HiddenSlides>0</HiddenSlides>
  <MMClips>15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Arial</vt:lpstr>
      <vt:lpstr>Calibri</vt:lpstr>
      <vt:lpstr>Century Gothic</vt:lpstr>
      <vt:lpstr>Courier New</vt:lpstr>
      <vt:lpstr>Wingdings 3</vt:lpstr>
      <vt:lpstr>Ion</vt:lpstr>
      <vt:lpstr>Challenges for police recruitment in a legitimacy crisis and the role of the media.</vt:lpstr>
      <vt:lpstr>Context </vt:lpstr>
      <vt:lpstr>What does this challenge mean? Recruitment in a legitimacy crisis and the role of the media. </vt:lpstr>
      <vt:lpstr>What do we mean by a legitimacy crisis?</vt:lpstr>
      <vt:lpstr>Legitimacy – what impacts it?</vt:lpstr>
      <vt:lpstr>What impacts on trust and confidence?</vt:lpstr>
      <vt:lpstr>What does good look like?</vt:lpstr>
      <vt:lpstr>Internal fairness- does it impact?</vt:lpstr>
      <vt:lpstr>Operation uplift – the impacts</vt:lpstr>
      <vt:lpstr>Professionalising policing. </vt:lpstr>
      <vt:lpstr>Entry routes into policing </vt:lpstr>
      <vt:lpstr>Recruitment and retention - meeting the challenges. </vt:lpstr>
      <vt:lpstr>Media in recruitment and legitimacy</vt:lpstr>
      <vt:lpstr>Media portrayal </vt:lpstr>
      <vt:lpstr>Conclusion </vt:lpstr>
      <vt:lpstr>PowerPoint Presentation</vt:lpstr>
      <vt:lpstr>References </vt:lpstr>
      <vt:lpstr>References</vt:lpstr>
      <vt:lpstr>References</vt:lpstr>
      <vt:lpstr>References</vt:lpstr>
      <vt:lpstr>References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Challenges for police recruitment in a legitimacy crisis and the role of the media.</dc:title>
  <dc:creator>LOUISE HARRIES</dc:creator>
  <cp:lastModifiedBy>LOUISE HARRIES</cp:lastModifiedBy>
  <cp:revision>16</cp:revision>
  <dcterms:created xsi:type="dcterms:W3CDTF">2022-07-23T08:12:45Z</dcterms:created>
  <dcterms:modified xsi:type="dcterms:W3CDTF">2022-07-24T12:49:59Z</dcterms:modified>
</cp:coreProperties>
</file>