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76" r:id="rId7"/>
    <p:sldId id="261" r:id="rId8"/>
    <p:sldId id="262" r:id="rId9"/>
    <p:sldId id="263" r:id="rId10"/>
    <p:sldId id="264" r:id="rId11"/>
    <p:sldId id="265" r:id="rId12"/>
    <p:sldId id="266" r:id="rId13"/>
    <p:sldId id="267" r:id="rId14"/>
    <p:sldId id="268" r:id="rId15"/>
    <p:sldId id="269" r:id="rId16"/>
    <p:sldId id="277" r:id="rId17"/>
    <p:sldId id="279" r:id="rId18"/>
    <p:sldId id="271" r:id="rId19"/>
    <p:sldId id="270" r:id="rId20"/>
    <p:sldId id="278" r:id="rId21"/>
    <p:sldId id="272" r:id="rId22"/>
    <p:sldId id="273" r:id="rId23"/>
    <p:sldId id="274"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0AF552-A302-4D0A-BF77-B92C064011B6}" v="2" dt="2026-10-16T10:12:08.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280" autoAdjust="0"/>
    <p:restoredTop sz="74697" autoAdjust="0"/>
  </p:normalViewPr>
  <p:slideViewPr>
    <p:cSldViewPr snapToGrid="0" snapToObjects="1">
      <p:cViewPr varScale="1">
        <p:scale>
          <a:sx n="55" d="100"/>
          <a:sy n="55" d="100"/>
        </p:scale>
        <p:origin x="664"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undo custSel modSld sldOrd">
      <pc:chgData name="Justin Evans" userId="2ee3c1af-825e-450d-8b1e-d59252291e99" providerId="ADAL" clId="{9DF2BC1B-29DB-4AB6-A2EE-F8C2D754EDDF}" dt="2026-10-16T10:12:29.362" v="75" actId="6549"/>
      <pc:docMkLst>
        <pc:docMk/>
      </pc:docMkLst>
      <pc:sldChg chg="addSp modSp mod modNotesTx">
        <pc:chgData name="Justin Evans" userId="2ee3c1af-825e-450d-8b1e-d59252291e99" providerId="ADAL" clId="{9DF2BC1B-29DB-4AB6-A2EE-F8C2D754EDDF}" dt="2026-10-16T10:09:36.229" v="54" actId="6549"/>
        <pc:sldMkLst>
          <pc:docMk/>
          <pc:sldMk cId="0" sldId="256"/>
        </pc:sldMkLst>
        <pc:picChg chg="add ord">
          <ac:chgData name="Justin Evans" userId="2ee3c1af-825e-450d-8b1e-d59252291e99" providerId="ADAL" clId="{9DF2BC1B-29DB-4AB6-A2EE-F8C2D754EDDF}" dt="2026-10-14T12:27:48.906" v="10" actId="167"/>
          <ac:picMkLst>
            <pc:docMk/>
            <pc:sldMk cId="0" sldId="256"/>
            <ac:picMk id="16" creationId="{19A42CEA-907D-8A13-401B-207631FF99C7}"/>
          </ac:picMkLst>
        </pc:picChg>
      </pc:sldChg>
      <pc:sldChg chg="addSp modSp mod modNotesTx">
        <pc:chgData name="Justin Evans" userId="2ee3c1af-825e-450d-8b1e-d59252291e99" providerId="ADAL" clId="{9DF2BC1B-29DB-4AB6-A2EE-F8C2D754EDDF}" dt="2026-10-16T10:09:41.483" v="55" actId="6549"/>
        <pc:sldMkLst>
          <pc:docMk/>
          <pc:sldMk cId="0" sldId="257"/>
        </pc:sldMkLst>
        <pc:spChg chg="mod">
          <ac:chgData name="Justin Evans" userId="2ee3c1af-825e-450d-8b1e-d59252291e99" providerId="ADAL" clId="{9DF2BC1B-29DB-4AB6-A2EE-F8C2D754EDDF}" dt="2026-10-14T12:26:36.033" v="7" actId="207"/>
          <ac:spMkLst>
            <pc:docMk/>
            <pc:sldMk cId="0" sldId="257"/>
            <ac:spMk id="2" creationId="{00000000-0000-0000-0000-000000000000}"/>
          </ac:spMkLst>
        </pc:spChg>
        <pc:picChg chg="add">
          <ac:chgData name="Justin Evans" userId="2ee3c1af-825e-450d-8b1e-d59252291e99" providerId="ADAL" clId="{9DF2BC1B-29DB-4AB6-A2EE-F8C2D754EDDF}" dt="2026-10-14T12:27:52.029" v="11" actId="22"/>
          <ac:picMkLst>
            <pc:docMk/>
            <pc:sldMk cId="0" sldId="257"/>
            <ac:picMk id="18" creationId="{ADA52F1C-3FF1-86BD-C05C-D87FE6339669}"/>
          </ac:picMkLst>
        </pc:picChg>
      </pc:sldChg>
      <pc:sldChg chg="addSp mod modNotesTx">
        <pc:chgData name="Justin Evans" userId="2ee3c1af-825e-450d-8b1e-d59252291e99" providerId="ADAL" clId="{9DF2BC1B-29DB-4AB6-A2EE-F8C2D754EDDF}" dt="2026-10-16T10:09:45.634" v="56" actId="6549"/>
        <pc:sldMkLst>
          <pc:docMk/>
          <pc:sldMk cId="0" sldId="258"/>
        </pc:sldMkLst>
        <pc:picChg chg="add">
          <ac:chgData name="Justin Evans" userId="2ee3c1af-825e-450d-8b1e-d59252291e99" providerId="ADAL" clId="{9DF2BC1B-29DB-4AB6-A2EE-F8C2D754EDDF}" dt="2026-10-14T12:27:55.481" v="12" actId="22"/>
          <ac:picMkLst>
            <pc:docMk/>
            <pc:sldMk cId="0" sldId="258"/>
            <ac:picMk id="20" creationId="{9813B5DC-A9E0-4C7A-9A4B-241B3D018D37}"/>
          </ac:picMkLst>
        </pc:picChg>
      </pc:sldChg>
      <pc:sldChg chg="addSp mod modNotesTx">
        <pc:chgData name="Justin Evans" userId="2ee3c1af-825e-450d-8b1e-d59252291e99" providerId="ADAL" clId="{9DF2BC1B-29DB-4AB6-A2EE-F8C2D754EDDF}" dt="2026-10-16T10:09:51.473" v="57" actId="6549"/>
        <pc:sldMkLst>
          <pc:docMk/>
          <pc:sldMk cId="0" sldId="259"/>
        </pc:sldMkLst>
        <pc:picChg chg="add">
          <ac:chgData name="Justin Evans" userId="2ee3c1af-825e-450d-8b1e-d59252291e99" providerId="ADAL" clId="{9DF2BC1B-29DB-4AB6-A2EE-F8C2D754EDDF}" dt="2026-10-14T12:27:59.415" v="13" actId="22"/>
          <ac:picMkLst>
            <pc:docMk/>
            <pc:sldMk cId="0" sldId="259"/>
            <ac:picMk id="21" creationId="{3C7768C5-54CA-F759-89A1-158E4FF13770}"/>
          </ac:picMkLst>
        </pc:picChg>
      </pc:sldChg>
      <pc:sldChg chg="addSp modSp mod modNotesTx">
        <pc:chgData name="Justin Evans" userId="2ee3c1af-825e-450d-8b1e-d59252291e99" providerId="ADAL" clId="{9DF2BC1B-29DB-4AB6-A2EE-F8C2D754EDDF}" dt="2026-10-16T10:09:54.916" v="58" actId="6549"/>
        <pc:sldMkLst>
          <pc:docMk/>
          <pc:sldMk cId="0" sldId="260"/>
        </pc:sldMkLst>
        <pc:spChg chg="mod">
          <ac:chgData name="Justin Evans" userId="2ee3c1af-825e-450d-8b1e-d59252291e99" providerId="ADAL" clId="{9DF2BC1B-29DB-4AB6-A2EE-F8C2D754EDDF}" dt="2026-10-14T12:25:10.254" v="1" actId="207"/>
          <ac:spMkLst>
            <pc:docMk/>
            <pc:sldMk cId="0" sldId="260"/>
            <ac:spMk id="2" creationId="{00000000-0000-0000-0000-000000000000}"/>
          </ac:spMkLst>
        </pc:spChg>
        <pc:spChg chg="mod">
          <ac:chgData name="Justin Evans" userId="2ee3c1af-825e-450d-8b1e-d59252291e99" providerId="ADAL" clId="{9DF2BC1B-29DB-4AB6-A2EE-F8C2D754EDDF}" dt="2026-10-14T12:25:22.054" v="3" actId="207"/>
          <ac:spMkLst>
            <pc:docMk/>
            <pc:sldMk cId="0" sldId="260"/>
            <ac:spMk id="20" creationId="{00000000-0000-0000-0000-000000000000}"/>
          </ac:spMkLst>
        </pc:spChg>
        <pc:picChg chg="add">
          <ac:chgData name="Justin Evans" userId="2ee3c1af-825e-450d-8b1e-d59252291e99" providerId="ADAL" clId="{9DF2BC1B-29DB-4AB6-A2EE-F8C2D754EDDF}" dt="2026-10-14T12:28:02.369" v="14" actId="22"/>
          <ac:picMkLst>
            <pc:docMk/>
            <pc:sldMk cId="0" sldId="260"/>
            <ac:picMk id="22" creationId="{B5C386CE-0919-1EDB-54B9-5B969D094DF9}"/>
          </ac:picMkLst>
        </pc:picChg>
      </pc:sldChg>
      <pc:sldChg chg="addSp mod">
        <pc:chgData name="Justin Evans" userId="2ee3c1af-825e-450d-8b1e-d59252291e99" providerId="ADAL" clId="{9DF2BC1B-29DB-4AB6-A2EE-F8C2D754EDDF}" dt="2026-10-14T12:28:06.197" v="15" actId="22"/>
        <pc:sldMkLst>
          <pc:docMk/>
          <pc:sldMk cId="0" sldId="261"/>
        </pc:sldMkLst>
        <pc:picChg chg="add">
          <ac:chgData name="Justin Evans" userId="2ee3c1af-825e-450d-8b1e-d59252291e99" providerId="ADAL" clId="{9DF2BC1B-29DB-4AB6-A2EE-F8C2D754EDDF}" dt="2026-10-14T12:28:06.197" v="15" actId="22"/>
          <ac:picMkLst>
            <pc:docMk/>
            <pc:sldMk cId="0" sldId="261"/>
            <ac:picMk id="20" creationId="{F27E128E-61E9-8823-7732-048E0F1CBF60}"/>
          </ac:picMkLst>
        </pc:picChg>
      </pc:sldChg>
      <pc:sldChg chg="addSp modSp mod modNotesTx">
        <pc:chgData name="Justin Evans" userId="2ee3c1af-825e-450d-8b1e-d59252291e99" providerId="ADAL" clId="{9DF2BC1B-29DB-4AB6-A2EE-F8C2D754EDDF}" dt="2026-10-16T10:10:04.403" v="60" actId="6549"/>
        <pc:sldMkLst>
          <pc:docMk/>
          <pc:sldMk cId="0" sldId="262"/>
        </pc:sldMkLst>
        <pc:spChg chg="mod">
          <ac:chgData name="Justin Evans" userId="2ee3c1af-825e-450d-8b1e-d59252291e99" providerId="ADAL" clId="{9DF2BC1B-29DB-4AB6-A2EE-F8C2D754EDDF}" dt="2026-10-14T12:23:54.766" v="0" actId="207"/>
          <ac:spMkLst>
            <pc:docMk/>
            <pc:sldMk cId="0" sldId="262"/>
            <ac:spMk id="2" creationId="{00000000-0000-0000-0000-000000000000}"/>
          </ac:spMkLst>
        </pc:spChg>
        <pc:picChg chg="add">
          <ac:chgData name="Justin Evans" userId="2ee3c1af-825e-450d-8b1e-d59252291e99" providerId="ADAL" clId="{9DF2BC1B-29DB-4AB6-A2EE-F8C2D754EDDF}" dt="2026-10-14T12:28:09.671" v="16" actId="22"/>
          <ac:picMkLst>
            <pc:docMk/>
            <pc:sldMk cId="0" sldId="262"/>
            <ac:picMk id="25" creationId="{5FB2128A-9373-A539-FA0E-5F3F1A485E7E}"/>
          </ac:picMkLst>
        </pc:picChg>
      </pc:sldChg>
      <pc:sldChg chg="addSp mod modNotesTx">
        <pc:chgData name="Justin Evans" userId="2ee3c1af-825e-450d-8b1e-d59252291e99" providerId="ADAL" clId="{9DF2BC1B-29DB-4AB6-A2EE-F8C2D754EDDF}" dt="2026-10-16T10:10:08.398" v="61" actId="6549"/>
        <pc:sldMkLst>
          <pc:docMk/>
          <pc:sldMk cId="0" sldId="263"/>
        </pc:sldMkLst>
        <pc:picChg chg="add">
          <ac:chgData name="Justin Evans" userId="2ee3c1af-825e-450d-8b1e-d59252291e99" providerId="ADAL" clId="{9DF2BC1B-29DB-4AB6-A2EE-F8C2D754EDDF}" dt="2026-10-14T12:28:13.389" v="17" actId="22"/>
          <ac:picMkLst>
            <pc:docMk/>
            <pc:sldMk cId="0" sldId="263"/>
            <ac:picMk id="21" creationId="{C2343CA5-D693-C343-169B-372DA6F8C6BC}"/>
          </ac:picMkLst>
        </pc:picChg>
      </pc:sldChg>
      <pc:sldChg chg="addSp mod modNotesTx">
        <pc:chgData name="Justin Evans" userId="2ee3c1af-825e-450d-8b1e-d59252291e99" providerId="ADAL" clId="{9DF2BC1B-29DB-4AB6-A2EE-F8C2D754EDDF}" dt="2026-10-16T10:10:15.335" v="62" actId="6549"/>
        <pc:sldMkLst>
          <pc:docMk/>
          <pc:sldMk cId="0" sldId="264"/>
        </pc:sldMkLst>
        <pc:picChg chg="add">
          <ac:chgData name="Justin Evans" userId="2ee3c1af-825e-450d-8b1e-d59252291e99" providerId="ADAL" clId="{9DF2BC1B-29DB-4AB6-A2EE-F8C2D754EDDF}" dt="2026-10-14T12:28:25.372" v="19" actId="22"/>
          <ac:picMkLst>
            <pc:docMk/>
            <pc:sldMk cId="0" sldId="264"/>
            <ac:picMk id="14" creationId="{B736A0A7-4D9A-4201-B109-D7C1984C417F}"/>
          </ac:picMkLst>
        </pc:picChg>
      </pc:sldChg>
      <pc:sldChg chg="addSp mod modNotesTx">
        <pc:chgData name="Justin Evans" userId="2ee3c1af-825e-450d-8b1e-d59252291e99" providerId="ADAL" clId="{9DF2BC1B-29DB-4AB6-A2EE-F8C2D754EDDF}" dt="2026-10-16T10:10:26.100" v="63" actId="6549"/>
        <pc:sldMkLst>
          <pc:docMk/>
          <pc:sldMk cId="0" sldId="265"/>
        </pc:sldMkLst>
        <pc:picChg chg="add">
          <ac:chgData name="Justin Evans" userId="2ee3c1af-825e-450d-8b1e-d59252291e99" providerId="ADAL" clId="{9DF2BC1B-29DB-4AB6-A2EE-F8C2D754EDDF}" dt="2026-10-14T12:28:28.328" v="20" actId="22"/>
          <ac:picMkLst>
            <pc:docMk/>
            <pc:sldMk cId="0" sldId="265"/>
            <ac:picMk id="21" creationId="{971AAE03-B79E-166E-D030-C9CCA6FB412C}"/>
          </ac:picMkLst>
        </pc:picChg>
      </pc:sldChg>
      <pc:sldChg chg="addSp mod modNotesTx">
        <pc:chgData name="Justin Evans" userId="2ee3c1af-825e-450d-8b1e-d59252291e99" providerId="ADAL" clId="{9DF2BC1B-29DB-4AB6-A2EE-F8C2D754EDDF}" dt="2026-10-16T10:10:45.189" v="64" actId="6549"/>
        <pc:sldMkLst>
          <pc:docMk/>
          <pc:sldMk cId="0" sldId="266"/>
        </pc:sldMkLst>
        <pc:picChg chg="add">
          <ac:chgData name="Justin Evans" userId="2ee3c1af-825e-450d-8b1e-d59252291e99" providerId="ADAL" clId="{9DF2BC1B-29DB-4AB6-A2EE-F8C2D754EDDF}" dt="2026-10-14T12:28:30.380" v="21" actId="22"/>
          <ac:picMkLst>
            <pc:docMk/>
            <pc:sldMk cId="0" sldId="266"/>
            <ac:picMk id="20" creationId="{8F4C22A0-0309-866B-57B8-E24221EE82EF}"/>
          </ac:picMkLst>
        </pc:picChg>
      </pc:sldChg>
      <pc:sldChg chg="addSp mod modNotesTx">
        <pc:chgData name="Justin Evans" userId="2ee3c1af-825e-450d-8b1e-d59252291e99" providerId="ADAL" clId="{9DF2BC1B-29DB-4AB6-A2EE-F8C2D754EDDF}" dt="2026-10-16T10:10:55.271" v="65" actId="6549"/>
        <pc:sldMkLst>
          <pc:docMk/>
          <pc:sldMk cId="0" sldId="267"/>
        </pc:sldMkLst>
        <pc:picChg chg="add">
          <ac:chgData name="Justin Evans" userId="2ee3c1af-825e-450d-8b1e-d59252291e99" providerId="ADAL" clId="{9DF2BC1B-29DB-4AB6-A2EE-F8C2D754EDDF}" dt="2026-10-14T12:28:34.360" v="22" actId="22"/>
          <ac:picMkLst>
            <pc:docMk/>
            <pc:sldMk cId="0" sldId="267"/>
            <ac:picMk id="16" creationId="{37E947CE-BF1C-DBF1-8DFD-1D991875ECF8}"/>
          </ac:picMkLst>
        </pc:picChg>
      </pc:sldChg>
      <pc:sldChg chg="addSp mod modNotesTx">
        <pc:chgData name="Justin Evans" userId="2ee3c1af-825e-450d-8b1e-d59252291e99" providerId="ADAL" clId="{9DF2BC1B-29DB-4AB6-A2EE-F8C2D754EDDF}" dt="2026-10-16T10:11:05.862" v="66" actId="6549"/>
        <pc:sldMkLst>
          <pc:docMk/>
          <pc:sldMk cId="0" sldId="268"/>
        </pc:sldMkLst>
        <pc:picChg chg="add">
          <ac:chgData name="Justin Evans" userId="2ee3c1af-825e-450d-8b1e-d59252291e99" providerId="ADAL" clId="{9DF2BC1B-29DB-4AB6-A2EE-F8C2D754EDDF}" dt="2026-10-14T12:28:38.234" v="23" actId="22"/>
          <ac:picMkLst>
            <pc:docMk/>
            <pc:sldMk cId="0" sldId="268"/>
            <ac:picMk id="20" creationId="{D3D6FBB1-7C2F-94CC-3B2A-F9D238BFD2F8}"/>
          </ac:picMkLst>
        </pc:picChg>
      </pc:sldChg>
      <pc:sldChg chg="addSp mod">
        <pc:chgData name="Justin Evans" userId="2ee3c1af-825e-450d-8b1e-d59252291e99" providerId="ADAL" clId="{9DF2BC1B-29DB-4AB6-A2EE-F8C2D754EDDF}" dt="2026-10-14T12:28:40.660" v="24" actId="22"/>
        <pc:sldMkLst>
          <pc:docMk/>
          <pc:sldMk cId="0" sldId="269"/>
        </pc:sldMkLst>
        <pc:picChg chg="add">
          <ac:chgData name="Justin Evans" userId="2ee3c1af-825e-450d-8b1e-d59252291e99" providerId="ADAL" clId="{9DF2BC1B-29DB-4AB6-A2EE-F8C2D754EDDF}" dt="2026-10-14T12:28:40.660" v="24" actId="22"/>
          <ac:picMkLst>
            <pc:docMk/>
            <pc:sldMk cId="0" sldId="269"/>
            <ac:picMk id="14" creationId="{ECF62733-D289-7A62-6239-9A2E727306F6}"/>
          </ac:picMkLst>
        </pc:picChg>
      </pc:sldChg>
      <pc:sldChg chg="addSp mod modNotesTx">
        <pc:chgData name="Justin Evans" userId="2ee3c1af-825e-450d-8b1e-d59252291e99" providerId="ADAL" clId="{9DF2BC1B-29DB-4AB6-A2EE-F8C2D754EDDF}" dt="2026-10-16T10:11:44.193" v="70" actId="6549"/>
        <pc:sldMkLst>
          <pc:docMk/>
          <pc:sldMk cId="0" sldId="270"/>
        </pc:sldMkLst>
        <pc:picChg chg="add">
          <ac:chgData name="Justin Evans" userId="2ee3c1af-825e-450d-8b1e-d59252291e99" providerId="ADAL" clId="{9DF2BC1B-29DB-4AB6-A2EE-F8C2D754EDDF}" dt="2026-10-14T12:28:44.726" v="25" actId="22"/>
          <ac:picMkLst>
            <pc:docMk/>
            <pc:sldMk cId="0" sldId="270"/>
            <ac:picMk id="25" creationId="{1E26C16A-DC82-581F-002E-C181EAAFE778}"/>
          </ac:picMkLst>
        </pc:picChg>
      </pc:sldChg>
      <pc:sldChg chg="addSp mod ord modNotesTx">
        <pc:chgData name="Justin Evans" userId="2ee3c1af-825e-450d-8b1e-d59252291e99" providerId="ADAL" clId="{9DF2BC1B-29DB-4AB6-A2EE-F8C2D754EDDF}" dt="2026-10-16T10:11:36.231" v="69" actId="6549"/>
        <pc:sldMkLst>
          <pc:docMk/>
          <pc:sldMk cId="0" sldId="271"/>
        </pc:sldMkLst>
        <pc:picChg chg="add">
          <ac:chgData name="Justin Evans" userId="2ee3c1af-825e-450d-8b1e-d59252291e99" providerId="ADAL" clId="{9DF2BC1B-29DB-4AB6-A2EE-F8C2D754EDDF}" dt="2026-10-14T12:28:47.288" v="26" actId="22"/>
          <ac:picMkLst>
            <pc:docMk/>
            <pc:sldMk cId="0" sldId="271"/>
            <ac:picMk id="16" creationId="{975EBD90-44A3-EE86-FB39-80A43635CEAE}"/>
          </ac:picMkLst>
        </pc:picChg>
      </pc:sldChg>
      <pc:sldChg chg="modNotesTx">
        <pc:chgData name="Justin Evans" userId="2ee3c1af-825e-450d-8b1e-d59252291e99" providerId="ADAL" clId="{9DF2BC1B-29DB-4AB6-A2EE-F8C2D754EDDF}" dt="2026-10-16T10:11:59.664" v="72" actId="6549"/>
        <pc:sldMkLst>
          <pc:docMk/>
          <pc:sldMk cId="0" sldId="272"/>
        </pc:sldMkLst>
      </pc:sldChg>
      <pc:sldChg chg="addSp mod modNotesTx">
        <pc:chgData name="Justin Evans" userId="2ee3c1af-825e-450d-8b1e-d59252291e99" providerId="ADAL" clId="{9DF2BC1B-29DB-4AB6-A2EE-F8C2D754EDDF}" dt="2026-10-16T10:12:12.049" v="73" actId="6549"/>
        <pc:sldMkLst>
          <pc:docMk/>
          <pc:sldMk cId="0" sldId="273"/>
        </pc:sldMkLst>
        <pc:picChg chg="add">
          <ac:chgData name="Justin Evans" userId="2ee3c1af-825e-450d-8b1e-d59252291e99" providerId="ADAL" clId="{9DF2BC1B-29DB-4AB6-A2EE-F8C2D754EDDF}" dt="2026-10-14T12:28:49.723" v="27" actId="22"/>
          <ac:picMkLst>
            <pc:docMk/>
            <pc:sldMk cId="0" sldId="273"/>
            <ac:picMk id="21" creationId="{BEAC542D-0C57-EE68-8DE2-1471C5CF903A}"/>
          </ac:picMkLst>
        </pc:picChg>
      </pc:sldChg>
      <pc:sldChg chg="addSp mod modNotesTx">
        <pc:chgData name="Justin Evans" userId="2ee3c1af-825e-450d-8b1e-d59252291e99" providerId="ADAL" clId="{9DF2BC1B-29DB-4AB6-A2EE-F8C2D754EDDF}" dt="2026-10-16T10:12:21.662" v="74" actId="6549"/>
        <pc:sldMkLst>
          <pc:docMk/>
          <pc:sldMk cId="0" sldId="274"/>
        </pc:sldMkLst>
        <pc:picChg chg="add">
          <ac:chgData name="Justin Evans" userId="2ee3c1af-825e-450d-8b1e-d59252291e99" providerId="ADAL" clId="{9DF2BC1B-29DB-4AB6-A2EE-F8C2D754EDDF}" dt="2026-10-14T12:28:57.804" v="29" actId="22"/>
          <ac:picMkLst>
            <pc:docMk/>
            <pc:sldMk cId="0" sldId="274"/>
            <ac:picMk id="20" creationId="{3F2DD86B-4C98-02B1-EA49-29E6BDB0AB1B}"/>
          </ac:picMkLst>
        </pc:picChg>
      </pc:sldChg>
      <pc:sldChg chg="addSp mod modNotesTx">
        <pc:chgData name="Justin Evans" userId="2ee3c1af-825e-450d-8b1e-d59252291e99" providerId="ADAL" clId="{9DF2BC1B-29DB-4AB6-A2EE-F8C2D754EDDF}" dt="2026-10-16T10:12:29.362" v="75" actId="6549"/>
        <pc:sldMkLst>
          <pc:docMk/>
          <pc:sldMk cId="0" sldId="275"/>
        </pc:sldMkLst>
        <pc:picChg chg="add">
          <ac:chgData name="Justin Evans" userId="2ee3c1af-825e-450d-8b1e-d59252291e99" providerId="ADAL" clId="{9DF2BC1B-29DB-4AB6-A2EE-F8C2D754EDDF}" dt="2026-10-14T12:29:05.570" v="31" actId="22"/>
          <ac:picMkLst>
            <pc:docMk/>
            <pc:sldMk cId="0" sldId="275"/>
            <ac:picMk id="19" creationId="{86678526-4B1E-3A88-4BE0-B2366F7F310E}"/>
          </ac:picMkLst>
        </pc:picChg>
      </pc:sldChg>
      <pc:sldChg chg="addSp mod ord modNotesTx">
        <pc:chgData name="Justin Evans" userId="2ee3c1af-825e-450d-8b1e-d59252291e99" providerId="ADAL" clId="{9DF2BC1B-29DB-4AB6-A2EE-F8C2D754EDDF}" dt="2026-10-16T10:09:58.798" v="59" actId="6549"/>
        <pc:sldMkLst>
          <pc:docMk/>
          <pc:sldMk cId="0" sldId="276"/>
        </pc:sldMkLst>
        <pc:picChg chg="add">
          <ac:chgData name="Justin Evans" userId="2ee3c1af-825e-450d-8b1e-d59252291e99" providerId="ADAL" clId="{9DF2BC1B-29DB-4AB6-A2EE-F8C2D754EDDF}" dt="2026-10-14T12:28:20.616" v="18" actId="22"/>
          <ac:picMkLst>
            <pc:docMk/>
            <pc:sldMk cId="0" sldId="276"/>
            <ac:picMk id="12" creationId="{0D92A7DE-7785-F4F1-F028-C014E486B22C}"/>
          </ac:picMkLst>
        </pc:picChg>
      </pc:sldChg>
      <pc:sldChg chg="ord modNotesTx">
        <pc:chgData name="Justin Evans" userId="2ee3c1af-825e-450d-8b1e-d59252291e99" providerId="ADAL" clId="{9DF2BC1B-29DB-4AB6-A2EE-F8C2D754EDDF}" dt="2026-10-16T10:11:18.683" v="67" actId="6549"/>
        <pc:sldMkLst>
          <pc:docMk/>
          <pc:sldMk cId="0" sldId="277"/>
        </pc:sldMkLst>
      </pc:sldChg>
      <pc:sldChg chg="addSp mod ord modNotesTx">
        <pc:chgData name="Justin Evans" userId="2ee3c1af-825e-450d-8b1e-d59252291e99" providerId="ADAL" clId="{9DF2BC1B-29DB-4AB6-A2EE-F8C2D754EDDF}" dt="2026-10-16T10:11:51.516" v="71" actId="6549"/>
        <pc:sldMkLst>
          <pc:docMk/>
          <pc:sldMk cId="0" sldId="278"/>
        </pc:sldMkLst>
        <pc:picChg chg="add">
          <ac:chgData name="Justin Evans" userId="2ee3c1af-825e-450d-8b1e-d59252291e99" providerId="ADAL" clId="{9DF2BC1B-29DB-4AB6-A2EE-F8C2D754EDDF}" dt="2026-10-14T12:28:54.032" v="28" actId="22"/>
          <ac:picMkLst>
            <pc:docMk/>
            <pc:sldMk cId="0" sldId="278"/>
            <ac:picMk id="12" creationId="{C07C76A4-A53F-89CE-2BD6-A0F27D8646D5}"/>
          </ac:picMkLst>
        </pc:picChg>
      </pc:sldChg>
      <pc:sldChg chg="addSp mod ord modNotesTx">
        <pc:chgData name="Justin Evans" userId="2ee3c1af-825e-450d-8b1e-d59252291e99" providerId="ADAL" clId="{9DF2BC1B-29DB-4AB6-A2EE-F8C2D754EDDF}" dt="2026-10-16T10:11:26.399" v="68" actId="6549"/>
        <pc:sldMkLst>
          <pc:docMk/>
          <pc:sldMk cId="0" sldId="279"/>
        </pc:sldMkLst>
        <pc:picChg chg="add">
          <ac:chgData name="Justin Evans" userId="2ee3c1af-825e-450d-8b1e-d59252291e99" providerId="ADAL" clId="{9DF2BC1B-29DB-4AB6-A2EE-F8C2D754EDDF}" dt="2026-10-14T12:29:01.409" v="30" actId="22"/>
          <ac:picMkLst>
            <pc:docMk/>
            <pc:sldMk cId="0" sldId="279"/>
            <ac:picMk id="12" creationId="{4EDA5E6D-3EE4-C239-2908-C314106FCC7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79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Kydd and Walter treat terrorism as a form of strategic signalling. An organisation may use violence to communicate determination, capability or willingness to bear costs. The intended audience may be a government, the wider public, the community the organisation claims to represent, rival organisations or international observers. A single attack can send several different messages simultaneously. A symbolic target can therefore be politically important beyond its immediate physical consequences. But a message being transmitted does not mean that it is believed or produces the desired behaviour. Audiences interpret events through their own political beliefs, experiences and information. A government may become more determined rather than concede; the public may reject the organisation rather than support it. We therefore need to identify both the intended audience and the proposed mechanism of influence. This is a more rigorous way of analysing terrorism than simply describing it as an attempt to create fear.</a:t>
            </a:r>
          </a:p>
          <a:p>
            <a:endParaRPr/>
          </a:p>
          <a:p>
            <a:r>
              <a:t>REFERENCES / EVIDENCE:</a:t>
            </a:r>
          </a:p>
          <a:p>
            <a:r>
              <a:t>Kydd, A.H. and Walter, B.F. (2006) 'The strategies of terrorism', International Security 31(1), 49–80.</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National September 11 Memorial &amp; Museum; 9/11 Commission Report (2004); Kydd and Walter (2006); Abrahms (2006).</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Kydd and Walter (2006); Belfast/Good Friday Agreement (1998); Abrahms (2006).</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Kydd and Walter (2006); United Nations reports on ISIL/Da'esh; Cronin (2009).</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Pause for approximately eight minutes and construct a comparative table. Compare the Provisional IRA and al-Qaeda across five dimensions: ideology, political objectives, intended audiences, strategic mechanisms and evidence of success or failure. Then write a fifty-word judgement explaining whether the organisations used violence for similar strategic purposes. A good response will identify the shared attempt to influence stronger adversaries while recognising the very different political environments in which they operated. The key challenge is to avoid comparing unlike outcomes. A negotiated constitutional agreement in Northern Ireland cannot be directly equated with the international consequences of 9/11 without specifying a common evaluative framework. You might conclude that both used coercive or signalling strategies, but that their differing objectives changed the feasibility and meaning of political success. You should also note the limitations of causal claims. Political settlements and international interventions arise from multiple interacting causes, not a single attack or organisation.</a:t>
            </a:r>
          </a:p>
          <a:p>
            <a:endParaRPr/>
          </a:p>
          <a:p>
            <a:r>
              <a:t>REFERENCES / EVIDENCE:</a:t>
            </a:r>
          </a:p>
          <a:p>
            <a:r>
              <a:t>Kydd and Walter (2006); Abrahms (2006).</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Reference: Abrahms (2006), International Security 31(2), 42–78.</a:t>
            </a: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Reference: Fortna (2015), International Organization 69(3), 519–556. DOI 10.1017/S0020818315000089.</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Abrahms, M. (2006) 'Why terrorism does not work', International Security 31(2), 42–78. Fortna, V.P. (2015) 'Do terrorists win?', International Organization 69(3), 519–556.</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Abrahms (2006); Fortna (2015); Cronin (2009).</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Reference: Pape (2003), American Political Science Review 97(3), 343–361.</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Pape, R.A. (2003) 'The strategic logic of suicide terrorism', American Political Science Review 97(3), 343–361; Abrahms (2006).</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REFERENCES / EVIDENCE:</a:t>
            </a:r>
          </a:p>
          <a:p>
            <a:r>
              <a:rPr dirty="0"/>
              <a:t>Manchester Arena Inquiry, Volume 3 (2023); UK Intelligence and Security Committee reports; Kydd and Walter (2006).</a:t>
            </a: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Jones, S.G. and </a:t>
            </a:r>
            <a:r>
              <a:rPr dirty="0" err="1"/>
              <a:t>Libicki</a:t>
            </a:r>
            <a:r>
              <a:rPr dirty="0"/>
              <a:t>, M.C. (2008) How Terrorist Groups End. RAND. Cronin, A.K. (2009) How Terrorism Ends. Princeton University Press.</a:t>
            </a:r>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a:p>
            <a:r>
              <a:rPr dirty="0"/>
              <a:t>REFERENCES / EVIDENCE:</a:t>
            </a:r>
          </a:p>
          <a:p>
            <a:r>
              <a:rPr dirty="0"/>
              <a:t>Kydd and Walter (2006); Abrahms (2006); Fortna (2015); Pape (2003); Crenshaw (1981); Cronin (2009); Jones and </a:t>
            </a:r>
            <a:r>
              <a:rPr dirty="0" err="1"/>
              <a:t>Libicki</a:t>
            </a:r>
            <a:r>
              <a:rPr dirty="0"/>
              <a:t> (2008).</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t>Terrorist ideologies and strategies</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01</a:t>
            </a:r>
          </a:p>
        </p:txBody>
      </p:sp>
      <p:sp>
        <p:nvSpPr>
          <p:cNvPr id="9" name="TextBox 8"/>
          <p:cNvSpPr txBox="1"/>
          <p:nvPr/>
        </p:nvSpPr>
        <p:spPr>
          <a:xfrm>
            <a:off x="749808" y="2304288"/>
            <a:ext cx="10058400" cy="1023870"/>
          </a:xfrm>
          <a:prstGeom prst="rect">
            <a:avLst/>
          </a:prstGeom>
          <a:noFill/>
        </p:spPr>
        <p:txBody>
          <a:bodyPr wrap="square" lIns="36576" tIns="18288" rIns="36576">
            <a:spAutoFit/>
          </a:bodyPr>
          <a:lstStyle/>
          <a:p>
            <a:pPr>
              <a:spcAft>
                <a:spcPts val="1000"/>
              </a:spcAft>
              <a:defRPr sz="2700" b="0">
                <a:solidFill>
                  <a:srgbClr val="FAFAF7"/>
                </a:solidFill>
                <a:latin typeface="Aptos"/>
              </a:defRPr>
            </a:pPr>
            <a:r>
              <a:rPr dirty="0"/>
              <a:t>Why do </a:t>
            </a:r>
            <a:r>
              <a:rPr dirty="0" err="1"/>
              <a:t>organisations</a:t>
            </a:r>
            <a:r>
              <a:rPr dirty="0"/>
              <a:t> choose violence</a:t>
            </a:r>
            <a:r>
              <a:rPr lang="en-GB" dirty="0"/>
              <a:t> </a:t>
            </a:r>
          </a:p>
          <a:p>
            <a:pPr>
              <a:spcAft>
                <a:spcPts val="1000"/>
              </a:spcAft>
              <a:defRPr sz="2700" b="0">
                <a:solidFill>
                  <a:srgbClr val="FAFAF7"/>
                </a:solidFill>
                <a:latin typeface="Aptos"/>
              </a:defRPr>
            </a:pPr>
            <a:r>
              <a:rPr dirty="0"/>
              <a:t>—</a:t>
            </a:r>
            <a:r>
              <a:rPr lang="en-GB" dirty="0"/>
              <a:t> </a:t>
            </a:r>
            <a:r>
              <a:rPr dirty="0"/>
              <a:t>and what would count as success?</a:t>
            </a:r>
          </a:p>
        </p:txBody>
      </p:sp>
      <p:sp>
        <p:nvSpPr>
          <p:cNvPr id="10" name="Rectangle 9"/>
          <p:cNvSpPr/>
          <p:nvPr/>
        </p:nvSpPr>
        <p:spPr>
          <a:xfrm>
            <a:off x="749808" y="3968496"/>
            <a:ext cx="2743200" cy="5029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58952" y="4297680"/>
            <a:ext cx="10058400" cy="411480"/>
          </a:xfrm>
          <a:prstGeom prst="rect">
            <a:avLst/>
          </a:prstGeom>
          <a:noFill/>
        </p:spPr>
        <p:txBody>
          <a:bodyPr wrap="square" lIns="36576" tIns="18288" rIns="36576">
            <a:spAutoFit/>
          </a:bodyPr>
          <a:lstStyle/>
          <a:p>
            <a:pPr>
              <a:spcAft>
                <a:spcPts val="1000"/>
              </a:spcAft>
              <a:defRPr sz="1500" b="1">
                <a:solidFill>
                  <a:srgbClr val="C19348"/>
                </a:solidFill>
                <a:latin typeface="Aptos"/>
              </a:defRPr>
            </a:pPr>
            <a:r>
              <a:t>IDEOLOGY     STRATEGY     EFFECTIVENESS</a:t>
            </a:r>
          </a:p>
        </p:txBody>
      </p:sp>
      <p:sp>
        <p:nvSpPr>
          <p:cNvPr id="12" name="Rectangle 11"/>
          <p:cNvSpPr/>
          <p:nvPr/>
        </p:nvSpPr>
        <p:spPr>
          <a:xfrm>
            <a:off x="7315200" y="1764792"/>
            <a:ext cx="4389120" cy="384048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7342632" y="1719072"/>
            <a:ext cx="4334256" cy="379476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9.jpg"/>
          <p:cNvPicPr>
            <a:picLocks noChangeAspect="1"/>
          </p:cNvPicPr>
          <p:nvPr/>
        </p:nvPicPr>
        <p:blipFill>
          <a:blip r:embed="rId3"/>
          <a:stretch>
            <a:fillRect/>
          </a:stretch>
        </p:blipFill>
        <p:spPr>
          <a:xfrm>
            <a:off x="7452360" y="1828800"/>
            <a:ext cx="4114800" cy="3291840"/>
          </a:xfrm>
          <a:prstGeom prst="rect">
            <a:avLst/>
          </a:prstGeom>
        </p:spPr>
      </p:pic>
      <p:pic>
        <p:nvPicPr>
          <p:cNvPr id="16" name="Picture 15">
            <a:extLst>
              <a:ext uri="{FF2B5EF4-FFF2-40B4-BE49-F238E27FC236}">
                <a16:creationId xmlns:a16="http://schemas.microsoft.com/office/drawing/2014/main" id="{19A42CEA-907D-8A13-401B-207631FF99C7}"/>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Learning outcomes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02</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Distinguish ideology, grievance, objective, strategy and tactic</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Compare two organisations with different ideological foundations</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Apply competing academic models</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Evaluate effectiveness and counter-terrorism lessons</a:t>
            </a:r>
          </a:p>
        </p:txBody>
      </p:sp>
      <p:pic>
        <p:nvPicPr>
          <p:cNvPr id="18" name="Picture 17">
            <a:extLst>
              <a:ext uri="{FF2B5EF4-FFF2-40B4-BE49-F238E27FC236}">
                <a16:creationId xmlns:a16="http://schemas.microsoft.com/office/drawing/2014/main" id="{ADA52F1C-3FF1-86BD-C05C-D87FE6339669}"/>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What is ideology?</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03</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Who belongs? — identity</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What is wrong? — grievance</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What must change? — objective</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Why violence? — attempted legitimation</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8.jpg"/>
          <p:cNvPicPr>
            <a:picLocks noChangeAspect="1"/>
          </p:cNvPicPr>
          <p:nvPr/>
        </p:nvPicPr>
        <p:blipFill>
          <a:blip r:embed="rId3"/>
          <a:stretch>
            <a:fillRect/>
          </a:stretch>
        </p:blipFill>
        <p:spPr>
          <a:xfrm>
            <a:off x="7589520" y="2240280"/>
            <a:ext cx="3657600" cy="3154680"/>
          </a:xfrm>
          <a:prstGeom prst="rect">
            <a:avLst/>
          </a:prstGeom>
        </p:spPr>
      </p:pic>
      <p:pic>
        <p:nvPicPr>
          <p:cNvPr id="20" name="Picture 19">
            <a:extLst>
              <a:ext uri="{FF2B5EF4-FFF2-40B4-BE49-F238E27FC236}">
                <a16:creationId xmlns:a16="http://schemas.microsoft.com/office/drawing/2014/main" id="{9813B5DC-A9E0-4C7A-9A4B-241B3D018D37}"/>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Four ideological orientations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04</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Nationalist-separatist: Provisional IRA</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Salafi-jihadist: al-Qaeda</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Revolutionary left-wing: Red Brigades</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Extreme right-wing: violent neo-Nazi networks</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45.jpg"/>
          <p:cNvPicPr>
            <a:picLocks noChangeAspect="1"/>
          </p:cNvPicPr>
          <p:nvPr/>
        </p:nvPicPr>
        <p:blipFill>
          <a:blip r:embed="rId3"/>
          <a:stretch>
            <a:fillRect/>
          </a:stretch>
        </p:blipFill>
        <p:spPr>
          <a:xfrm>
            <a:off x="7589520" y="2240280"/>
            <a:ext cx="3657600" cy="3154680"/>
          </a:xfrm>
          <a:prstGeom prst="rect">
            <a:avLst/>
          </a:prstGeom>
        </p:spPr>
      </p:pic>
      <p:sp>
        <p:nvSpPr>
          <p:cNvPr id="19" name="TextBox 18"/>
          <p:cNvSpPr txBox="1"/>
          <p:nvPr/>
        </p:nvSpPr>
        <p:spPr>
          <a:xfrm>
            <a:off x="7589520" y="5468112"/>
            <a:ext cx="3657600" cy="230832"/>
          </a:xfrm>
          <a:prstGeom prst="rect">
            <a:avLst/>
          </a:prstGeom>
          <a:noFill/>
        </p:spPr>
        <p:txBody>
          <a:bodyPr wrap="square">
            <a:spAutoFit/>
          </a:bodyPr>
          <a:lstStyle/>
          <a:p>
            <a:pPr>
              <a:spcAft>
                <a:spcPts val="900"/>
              </a:spcAft>
              <a:defRPr sz="900" b="0">
                <a:solidFill>
                  <a:srgbClr val="2D6A70"/>
                </a:solidFill>
                <a:latin typeface="Aptos"/>
              </a:defRPr>
            </a:pPr>
            <a:r>
              <a:rPr dirty="0"/>
              <a:t>Northern Ireland mural</a:t>
            </a:r>
          </a:p>
        </p:txBody>
      </p:sp>
      <p:pic>
        <p:nvPicPr>
          <p:cNvPr id="21" name="Picture 20">
            <a:extLst>
              <a:ext uri="{FF2B5EF4-FFF2-40B4-BE49-F238E27FC236}">
                <a16:creationId xmlns:a16="http://schemas.microsoft.com/office/drawing/2014/main" id="{3C7768C5-54CA-F759-89A1-158E4FF13770}"/>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From belief to violent action</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05</a:t>
            </a:r>
          </a:p>
        </p:txBody>
      </p:sp>
      <p:sp>
        <p:nvSpPr>
          <p:cNvPr id="9" name="Rounded Rectangle 8"/>
          <p:cNvSpPr/>
          <p:nvPr/>
        </p:nvSpPr>
        <p:spPr>
          <a:xfrm>
            <a:off x="822960" y="2514600"/>
            <a:ext cx="2542032" cy="1463040"/>
          </a:xfrm>
          <a:prstGeom prst="roundRect">
            <a:avLst>
              <a:gd name="adj" fmla="val 12000"/>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 y="3008376"/>
            <a:ext cx="2359152" cy="475488"/>
          </a:xfrm>
          <a:prstGeom prst="rect">
            <a:avLst/>
          </a:prstGeom>
          <a:noFill/>
        </p:spPr>
        <p:txBody>
          <a:bodyPr wrap="square" lIns="36576" tIns="18288" rIns="36576">
            <a:spAutoFit/>
          </a:bodyPr>
          <a:lstStyle/>
          <a:p>
            <a:pPr algn="ctr">
              <a:spcAft>
                <a:spcPts val="1000"/>
              </a:spcAft>
              <a:defRPr sz="2100" b="1">
                <a:solidFill>
                  <a:srgbClr val="FAFAF7"/>
                </a:solidFill>
                <a:latin typeface="Aptos"/>
              </a:defRPr>
            </a:pPr>
            <a:r>
              <a:t>IDEOLOGY</a:t>
            </a:r>
          </a:p>
        </p:txBody>
      </p:sp>
      <p:sp>
        <p:nvSpPr>
          <p:cNvPr id="11" name="TextBox 10"/>
          <p:cNvSpPr txBox="1"/>
          <p:nvPr/>
        </p:nvSpPr>
        <p:spPr>
          <a:xfrm>
            <a:off x="3383279" y="2962656"/>
            <a:ext cx="301752" cy="548640"/>
          </a:xfrm>
          <a:prstGeom prst="rect">
            <a:avLst/>
          </a:prstGeom>
          <a:noFill/>
        </p:spPr>
        <p:txBody>
          <a:bodyPr wrap="square" lIns="36576" tIns="18288" rIns="36576">
            <a:spAutoFit/>
          </a:bodyPr>
          <a:lstStyle/>
          <a:p>
            <a:pPr>
              <a:spcAft>
                <a:spcPts val="1000"/>
              </a:spcAft>
              <a:defRPr sz="2300" b="1">
                <a:solidFill>
                  <a:srgbClr val="C19348"/>
                </a:solidFill>
                <a:latin typeface="Aptos"/>
              </a:defRPr>
            </a:pPr>
            <a:r>
              <a:t>→</a:t>
            </a:r>
          </a:p>
        </p:txBody>
      </p:sp>
      <p:sp>
        <p:nvSpPr>
          <p:cNvPr id="12" name="Rounded Rectangle 11"/>
          <p:cNvSpPr/>
          <p:nvPr/>
        </p:nvSpPr>
        <p:spPr>
          <a:xfrm>
            <a:off x="3685032" y="2514600"/>
            <a:ext cx="2542032" cy="1463040"/>
          </a:xfrm>
          <a:prstGeom prst="roundRect">
            <a:avLst>
              <a:gd name="adj" fmla="val 12000"/>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3776472" y="3008376"/>
            <a:ext cx="2359152" cy="475488"/>
          </a:xfrm>
          <a:prstGeom prst="rect">
            <a:avLst/>
          </a:prstGeom>
          <a:noFill/>
        </p:spPr>
        <p:txBody>
          <a:bodyPr wrap="square" lIns="36576" tIns="18288" rIns="36576">
            <a:spAutoFit/>
          </a:bodyPr>
          <a:lstStyle/>
          <a:p>
            <a:pPr algn="ctr">
              <a:spcAft>
                <a:spcPts val="1000"/>
              </a:spcAft>
              <a:defRPr sz="2100" b="1">
                <a:solidFill>
                  <a:srgbClr val="FAFAF7"/>
                </a:solidFill>
                <a:latin typeface="Aptos"/>
              </a:defRPr>
            </a:pPr>
            <a:r>
              <a:t>OBJECTIVES</a:t>
            </a:r>
          </a:p>
        </p:txBody>
      </p:sp>
      <p:sp>
        <p:nvSpPr>
          <p:cNvPr id="14" name="TextBox 13"/>
          <p:cNvSpPr txBox="1"/>
          <p:nvPr/>
        </p:nvSpPr>
        <p:spPr>
          <a:xfrm>
            <a:off x="6245352" y="2962656"/>
            <a:ext cx="301752" cy="548640"/>
          </a:xfrm>
          <a:prstGeom prst="rect">
            <a:avLst/>
          </a:prstGeom>
          <a:noFill/>
        </p:spPr>
        <p:txBody>
          <a:bodyPr wrap="square" lIns="36576" tIns="18288" rIns="36576">
            <a:spAutoFit/>
          </a:bodyPr>
          <a:lstStyle/>
          <a:p>
            <a:pPr>
              <a:spcAft>
                <a:spcPts val="1000"/>
              </a:spcAft>
              <a:defRPr sz="2300" b="1">
                <a:solidFill>
                  <a:srgbClr val="C19348"/>
                </a:solidFill>
                <a:latin typeface="Aptos"/>
              </a:defRPr>
            </a:pPr>
            <a:r>
              <a:t>→</a:t>
            </a:r>
          </a:p>
        </p:txBody>
      </p:sp>
      <p:sp>
        <p:nvSpPr>
          <p:cNvPr id="15" name="Rounded Rectangle 14"/>
          <p:cNvSpPr/>
          <p:nvPr/>
        </p:nvSpPr>
        <p:spPr>
          <a:xfrm>
            <a:off x="6547104" y="2514600"/>
            <a:ext cx="2542032" cy="1463040"/>
          </a:xfrm>
          <a:prstGeom prst="roundRect">
            <a:avLst>
              <a:gd name="adj" fmla="val 12000"/>
            </a:avLst>
          </a:prstGeom>
          <a:solidFill>
            <a:srgbClr val="2D6A7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638544" y="3008376"/>
            <a:ext cx="2359152" cy="475488"/>
          </a:xfrm>
          <a:prstGeom prst="rect">
            <a:avLst/>
          </a:prstGeom>
          <a:noFill/>
        </p:spPr>
        <p:txBody>
          <a:bodyPr wrap="square" lIns="36576" tIns="18288" rIns="36576">
            <a:spAutoFit/>
          </a:bodyPr>
          <a:lstStyle/>
          <a:p>
            <a:pPr algn="ctr">
              <a:spcAft>
                <a:spcPts val="1000"/>
              </a:spcAft>
              <a:defRPr sz="2100" b="1">
                <a:solidFill>
                  <a:srgbClr val="FAFAF7"/>
                </a:solidFill>
                <a:latin typeface="Aptos"/>
              </a:defRPr>
            </a:pPr>
            <a:r>
              <a:t>STRATEGY</a:t>
            </a:r>
          </a:p>
        </p:txBody>
      </p:sp>
      <p:sp>
        <p:nvSpPr>
          <p:cNvPr id="17" name="TextBox 16"/>
          <p:cNvSpPr txBox="1"/>
          <p:nvPr/>
        </p:nvSpPr>
        <p:spPr>
          <a:xfrm>
            <a:off x="9107424" y="2962656"/>
            <a:ext cx="301752" cy="548640"/>
          </a:xfrm>
          <a:prstGeom prst="rect">
            <a:avLst/>
          </a:prstGeom>
          <a:noFill/>
        </p:spPr>
        <p:txBody>
          <a:bodyPr wrap="square" lIns="36576" tIns="18288" rIns="36576">
            <a:spAutoFit/>
          </a:bodyPr>
          <a:lstStyle/>
          <a:p>
            <a:pPr>
              <a:spcAft>
                <a:spcPts val="1000"/>
              </a:spcAft>
              <a:defRPr sz="2300" b="1">
                <a:solidFill>
                  <a:srgbClr val="C19348"/>
                </a:solidFill>
                <a:latin typeface="Aptos"/>
              </a:defRPr>
            </a:pPr>
            <a:r>
              <a:t>→</a:t>
            </a:r>
          </a:p>
        </p:txBody>
      </p:sp>
      <p:sp>
        <p:nvSpPr>
          <p:cNvPr id="18" name="Rounded Rectangle 17"/>
          <p:cNvSpPr/>
          <p:nvPr/>
        </p:nvSpPr>
        <p:spPr>
          <a:xfrm>
            <a:off x="9409176" y="2514600"/>
            <a:ext cx="2542032" cy="1463040"/>
          </a:xfrm>
          <a:prstGeom prst="roundRect">
            <a:avLst>
              <a:gd name="adj" fmla="val 12000"/>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500616" y="3008376"/>
            <a:ext cx="2359152" cy="475488"/>
          </a:xfrm>
          <a:prstGeom prst="rect">
            <a:avLst/>
          </a:prstGeom>
          <a:noFill/>
        </p:spPr>
        <p:txBody>
          <a:bodyPr wrap="square" lIns="36576" tIns="18288" rIns="36576">
            <a:spAutoFit/>
          </a:bodyPr>
          <a:lstStyle/>
          <a:p>
            <a:pPr algn="ctr">
              <a:spcAft>
                <a:spcPts val="1000"/>
              </a:spcAft>
              <a:defRPr sz="2100" b="1">
                <a:solidFill>
                  <a:srgbClr val="FAFAF7"/>
                </a:solidFill>
                <a:latin typeface="Aptos"/>
              </a:defRPr>
            </a:pPr>
            <a:r>
              <a:t>TACTICS</a:t>
            </a:r>
          </a:p>
        </p:txBody>
      </p:sp>
      <p:sp>
        <p:nvSpPr>
          <p:cNvPr id="20" name="TextBox 19"/>
          <p:cNvSpPr txBox="1"/>
          <p:nvPr/>
        </p:nvSpPr>
        <p:spPr>
          <a:xfrm>
            <a:off x="960120" y="4663440"/>
            <a:ext cx="10058400" cy="341632"/>
          </a:xfrm>
          <a:prstGeom prst="rect">
            <a:avLst/>
          </a:prstGeom>
          <a:noFill/>
        </p:spPr>
        <p:txBody>
          <a:bodyPr wrap="square" lIns="36576" tIns="18288" rIns="36576">
            <a:spAutoFit/>
          </a:bodyPr>
          <a:lstStyle/>
          <a:p>
            <a:pPr>
              <a:spcAft>
                <a:spcPts val="1000"/>
              </a:spcAft>
              <a:defRPr sz="1800" b="0">
                <a:solidFill>
                  <a:srgbClr val="67757F"/>
                </a:solidFill>
                <a:latin typeface="Aptos"/>
              </a:defRPr>
            </a:pPr>
            <a:r>
              <a:rPr dirty="0">
                <a:solidFill>
                  <a:schemeClr val="bg1"/>
                </a:solidFill>
              </a:rPr>
              <a:t>Different levels of explanation—not a deterministic sequence</a:t>
            </a:r>
          </a:p>
        </p:txBody>
      </p:sp>
      <p:pic>
        <p:nvPicPr>
          <p:cNvPr id="22" name="Picture 21">
            <a:extLst>
              <a:ext uri="{FF2B5EF4-FFF2-40B4-BE49-F238E27FC236}">
                <a16:creationId xmlns:a16="http://schemas.microsoft.com/office/drawing/2014/main" id="{B5C386CE-0919-1EDB-54B9-5B969D094DF9}"/>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94360" y="512064"/>
            <a:ext cx="91440" cy="39319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41248" y="530352"/>
            <a:ext cx="10058400" cy="274320"/>
          </a:xfrm>
          <a:prstGeom prst="rect">
            <a:avLst/>
          </a:prstGeom>
          <a:noFill/>
        </p:spPr>
        <p:txBody>
          <a:bodyPr wrap="square">
            <a:spAutoFit/>
          </a:bodyPr>
          <a:lstStyle/>
          <a:p>
            <a:pPr>
              <a:spcAft>
                <a:spcPts val="900"/>
              </a:spcAft>
              <a:defRPr sz="1200" b="1">
                <a:solidFill>
                  <a:srgbClr val="2D6A70"/>
                </a:solidFill>
                <a:latin typeface="Aptos"/>
              </a:defRPr>
            </a:pPr>
            <a:r>
              <a:t>RESEARCH IN FOCUS  /  LECTURER EVIDENCE BRIEF</a:t>
            </a:r>
          </a:p>
        </p:txBody>
      </p:sp>
      <p:sp>
        <p:nvSpPr>
          <p:cNvPr id="5" name="TextBox 4"/>
          <p:cNvSpPr txBox="1"/>
          <p:nvPr/>
        </p:nvSpPr>
        <p:spPr>
          <a:xfrm>
            <a:off x="758952" y="1124712"/>
            <a:ext cx="10789920" cy="640080"/>
          </a:xfrm>
          <a:prstGeom prst="rect">
            <a:avLst/>
          </a:prstGeom>
          <a:noFill/>
        </p:spPr>
        <p:txBody>
          <a:bodyPr wrap="square">
            <a:spAutoFit/>
          </a:bodyPr>
          <a:lstStyle/>
          <a:p>
            <a:pPr>
              <a:spcAft>
                <a:spcPts val="900"/>
              </a:spcAft>
              <a:defRPr sz="3100" b="1">
                <a:solidFill>
                  <a:srgbClr val="0C1C2C"/>
                </a:solidFill>
                <a:latin typeface="Aptos"/>
              </a:defRPr>
            </a:pPr>
            <a:r>
              <a:t>Kydd &amp; Walter (2006)</a:t>
            </a:r>
          </a:p>
        </p:txBody>
      </p:sp>
      <p:sp>
        <p:nvSpPr>
          <p:cNvPr id="6" name="Rectangle 5"/>
          <p:cNvSpPr/>
          <p:nvPr/>
        </p:nvSpPr>
        <p:spPr>
          <a:xfrm>
            <a:off x="758952" y="1947672"/>
            <a:ext cx="10671048" cy="50292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78408" y="2020824"/>
            <a:ext cx="10058400" cy="320040"/>
          </a:xfrm>
          <a:prstGeom prst="rect">
            <a:avLst/>
          </a:prstGeom>
          <a:noFill/>
        </p:spPr>
        <p:txBody>
          <a:bodyPr wrap="square">
            <a:spAutoFit/>
          </a:bodyPr>
          <a:lstStyle/>
          <a:p>
            <a:pPr>
              <a:spcAft>
                <a:spcPts val="900"/>
              </a:spcAft>
              <a:defRPr sz="1300" b="1">
                <a:solidFill>
                  <a:srgbClr val="FAFAF7"/>
                </a:solidFill>
                <a:latin typeface="Aptos"/>
              </a:defRPr>
            </a:pPr>
            <a:r>
              <a:t>THEORETICAL ARTICLE · INTERNATIONAL SECURITY</a:t>
            </a:r>
          </a:p>
        </p:txBody>
      </p:sp>
      <p:sp>
        <p:nvSpPr>
          <p:cNvPr id="8" name="Rectangle 7"/>
          <p:cNvSpPr/>
          <p:nvPr/>
        </p:nvSpPr>
        <p:spPr>
          <a:xfrm>
            <a:off x="758952" y="2688336"/>
            <a:ext cx="10671048" cy="3081528"/>
          </a:xfrm>
          <a:prstGeom prst="rect">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24128" y="2935224"/>
            <a:ext cx="10058400" cy="2651760"/>
          </a:xfrm>
          <a:prstGeom prst="rect">
            <a:avLst/>
          </a:prstGeom>
          <a:noFill/>
        </p:spPr>
        <p:txBody>
          <a:bodyPr wrap="square">
            <a:spAutoFit/>
          </a:bodyPr>
          <a:lstStyle/>
          <a:p>
            <a:pPr>
              <a:spcAft>
                <a:spcPts val="900"/>
              </a:spcAft>
              <a:defRPr sz="1900" b="0">
                <a:solidFill>
                  <a:srgbClr val="172B3A"/>
                </a:solidFill>
                <a:latin typeface="Aptos"/>
              </a:defRPr>
            </a:pPr>
            <a:r>
              <a:t>Question: How can violence influence political audiences?</a:t>
            </a:r>
          </a:p>
          <a:p>
            <a:pPr>
              <a:spcAft>
                <a:spcPts val="900"/>
              </a:spcAft>
              <a:defRPr sz="1900" b="0">
                <a:solidFill>
                  <a:srgbClr val="172B3A"/>
                </a:solidFill>
                <a:latin typeface="Aptos"/>
              </a:defRPr>
            </a:pPr>
            <a:r>
              <a:t>Approach: Strategic signalling model; five logics of terrorism.</a:t>
            </a:r>
          </a:p>
          <a:p>
            <a:pPr>
              <a:spcAft>
                <a:spcPts val="900"/>
              </a:spcAft>
              <a:defRPr sz="1900" b="0">
                <a:solidFill>
                  <a:srgbClr val="172B3A"/>
                </a:solidFill>
                <a:latin typeface="Aptos"/>
              </a:defRPr>
            </a:pPr>
            <a:r>
              <a:t>Finding: Attrition, intimidation, provocation, spoiling and outbidding imply different intended audiences and responses.</a:t>
            </a:r>
          </a:p>
          <a:p>
            <a:pPr>
              <a:spcAft>
                <a:spcPts val="900"/>
              </a:spcAft>
              <a:defRPr sz="1900" b="0">
                <a:solidFill>
                  <a:srgbClr val="172B3A"/>
                </a:solidFill>
                <a:latin typeface="Aptos"/>
              </a:defRPr>
            </a:pPr>
            <a:r>
              <a:t>Limit: A theory of mechanisms, not an estimate of how often terrorism succeeds.</a:t>
            </a:r>
          </a:p>
        </p:txBody>
      </p:sp>
      <p:sp>
        <p:nvSpPr>
          <p:cNvPr id="10" name="TextBox 9"/>
          <p:cNvSpPr txBox="1"/>
          <p:nvPr/>
        </p:nvSpPr>
        <p:spPr>
          <a:xfrm>
            <a:off x="768096" y="6464808"/>
            <a:ext cx="10698480" cy="201168"/>
          </a:xfrm>
          <a:prstGeom prst="rect">
            <a:avLst/>
          </a:prstGeom>
          <a:noFill/>
        </p:spPr>
        <p:txBody>
          <a:bodyPr wrap="square">
            <a:spAutoFit/>
          </a:bodyPr>
          <a:lstStyle/>
          <a:p>
            <a:pPr>
              <a:spcAft>
                <a:spcPts val="900"/>
              </a:spcAft>
              <a:defRPr sz="900" b="0">
                <a:solidFill>
                  <a:srgbClr val="2D6A70"/>
                </a:solidFill>
                <a:latin typeface="Aptos"/>
              </a:defRPr>
            </a:pPr>
            <a:r>
              <a:t>BMPO7008D   •   CRITICAL READING: QUESTION / METHOD / FINDING / LIMITATION</a:t>
            </a:r>
          </a:p>
        </p:txBody>
      </p:sp>
      <p:pic>
        <p:nvPicPr>
          <p:cNvPr id="12" name="Picture 11">
            <a:extLst>
              <a:ext uri="{FF2B5EF4-FFF2-40B4-BE49-F238E27FC236}">
                <a16:creationId xmlns:a16="http://schemas.microsoft.com/office/drawing/2014/main" id="{0D92A7DE-7785-F4F1-F028-C014E486B22C}"/>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t>Terrorism as strategic communication</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06</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Adversary / government</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Claimed constituency</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Competing </a:t>
            </a:r>
            <a:r>
              <a:rPr dirty="0" err="1">
                <a:solidFill>
                  <a:schemeClr val="bg1"/>
                </a:solidFill>
              </a:rPr>
              <a:t>organisations</a:t>
            </a:r>
            <a:endParaRPr dirty="0">
              <a:solidFill>
                <a:schemeClr val="bg1"/>
              </a:solidFill>
            </a:endParaRP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International and wider public</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16.jpg"/>
          <p:cNvPicPr>
            <a:picLocks noChangeAspect="1"/>
          </p:cNvPicPr>
          <p:nvPr/>
        </p:nvPicPr>
        <p:blipFill>
          <a:blip r:embed="rId3"/>
          <a:stretch>
            <a:fillRect/>
          </a:stretch>
        </p:blipFill>
        <p:spPr>
          <a:xfrm>
            <a:off x="7589520" y="2240280"/>
            <a:ext cx="3657600" cy="3154680"/>
          </a:xfrm>
          <a:prstGeom prst="rect">
            <a:avLst/>
          </a:prstGeom>
        </p:spPr>
      </p:pic>
      <p:pic>
        <p:nvPicPr>
          <p:cNvPr id="20" name="Picture 19">
            <a:extLst>
              <a:ext uri="{FF2B5EF4-FFF2-40B4-BE49-F238E27FC236}">
                <a16:creationId xmlns:a16="http://schemas.microsoft.com/office/drawing/2014/main" id="{F27E128E-61E9-8823-7732-048E0F1CBF60}"/>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Five strategic logics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07</a:t>
            </a:r>
          </a:p>
        </p:txBody>
      </p:sp>
      <p:sp>
        <p:nvSpPr>
          <p:cNvPr id="9" name="Rounded Rectangle 8"/>
          <p:cNvSpPr/>
          <p:nvPr/>
        </p:nvSpPr>
        <p:spPr>
          <a:xfrm>
            <a:off x="731520" y="2103120"/>
            <a:ext cx="3547872" cy="1335024"/>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32688" y="2267712"/>
            <a:ext cx="3145536"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ATTRITION</a:t>
            </a:r>
          </a:p>
        </p:txBody>
      </p:sp>
      <p:sp>
        <p:nvSpPr>
          <p:cNvPr id="11" name="TextBox 10"/>
          <p:cNvSpPr txBox="1"/>
          <p:nvPr/>
        </p:nvSpPr>
        <p:spPr>
          <a:xfrm>
            <a:off x="932688" y="2816352"/>
            <a:ext cx="3145536" cy="512063"/>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Make resistance costly</a:t>
            </a:r>
          </a:p>
        </p:txBody>
      </p:sp>
      <p:sp>
        <p:nvSpPr>
          <p:cNvPr id="12" name="Rounded Rectangle 11"/>
          <p:cNvSpPr/>
          <p:nvPr/>
        </p:nvSpPr>
        <p:spPr>
          <a:xfrm>
            <a:off x="4553712" y="2103120"/>
            <a:ext cx="3547872" cy="1335024"/>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754879" y="2267712"/>
            <a:ext cx="3145536"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INTIMIDATION</a:t>
            </a:r>
          </a:p>
        </p:txBody>
      </p:sp>
      <p:sp>
        <p:nvSpPr>
          <p:cNvPr id="14" name="TextBox 13"/>
          <p:cNvSpPr txBox="1"/>
          <p:nvPr/>
        </p:nvSpPr>
        <p:spPr>
          <a:xfrm>
            <a:off x="4754879" y="2816352"/>
            <a:ext cx="3145536" cy="512063"/>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Coerce through fear</a:t>
            </a:r>
          </a:p>
        </p:txBody>
      </p:sp>
      <p:sp>
        <p:nvSpPr>
          <p:cNvPr id="15" name="Rounded Rectangle 14"/>
          <p:cNvSpPr/>
          <p:nvPr/>
        </p:nvSpPr>
        <p:spPr>
          <a:xfrm>
            <a:off x="8375904" y="2103120"/>
            <a:ext cx="3547872" cy="1335024"/>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77072" y="2267712"/>
            <a:ext cx="3145536"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PROVOCATION</a:t>
            </a:r>
          </a:p>
        </p:txBody>
      </p:sp>
      <p:sp>
        <p:nvSpPr>
          <p:cNvPr id="17" name="TextBox 16"/>
          <p:cNvSpPr txBox="1"/>
          <p:nvPr/>
        </p:nvSpPr>
        <p:spPr>
          <a:xfrm>
            <a:off x="8577072" y="2816352"/>
            <a:ext cx="3145536" cy="512063"/>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Exploit state reaction</a:t>
            </a:r>
          </a:p>
        </p:txBody>
      </p:sp>
      <p:sp>
        <p:nvSpPr>
          <p:cNvPr id="18" name="Rounded Rectangle 17"/>
          <p:cNvSpPr/>
          <p:nvPr/>
        </p:nvSpPr>
        <p:spPr>
          <a:xfrm>
            <a:off x="731520" y="3675887"/>
            <a:ext cx="3547872" cy="1335024"/>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32688" y="3840479"/>
            <a:ext cx="3145536"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SPOILING</a:t>
            </a:r>
          </a:p>
        </p:txBody>
      </p:sp>
      <p:sp>
        <p:nvSpPr>
          <p:cNvPr id="20" name="TextBox 19"/>
          <p:cNvSpPr txBox="1"/>
          <p:nvPr/>
        </p:nvSpPr>
        <p:spPr>
          <a:xfrm>
            <a:off x="932688" y="4389120"/>
            <a:ext cx="3145536" cy="512063"/>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Undermine settlement</a:t>
            </a:r>
          </a:p>
        </p:txBody>
      </p:sp>
      <p:sp>
        <p:nvSpPr>
          <p:cNvPr id="21" name="Rounded Rectangle 20"/>
          <p:cNvSpPr/>
          <p:nvPr/>
        </p:nvSpPr>
        <p:spPr>
          <a:xfrm>
            <a:off x="4553712" y="3675887"/>
            <a:ext cx="3547872" cy="1335024"/>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754879" y="3840479"/>
            <a:ext cx="3145536"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OUTBIDDING</a:t>
            </a:r>
          </a:p>
        </p:txBody>
      </p:sp>
      <p:sp>
        <p:nvSpPr>
          <p:cNvPr id="23" name="TextBox 22"/>
          <p:cNvSpPr txBox="1"/>
          <p:nvPr/>
        </p:nvSpPr>
        <p:spPr>
          <a:xfrm>
            <a:off x="4754879" y="4389120"/>
            <a:ext cx="3145536" cy="512063"/>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Outcompete rivals</a:t>
            </a:r>
          </a:p>
        </p:txBody>
      </p:sp>
      <p:pic>
        <p:nvPicPr>
          <p:cNvPr id="25" name="Picture 24">
            <a:extLst>
              <a:ext uri="{FF2B5EF4-FFF2-40B4-BE49-F238E27FC236}">
                <a16:creationId xmlns:a16="http://schemas.microsoft.com/office/drawing/2014/main" id="{5FB2128A-9373-A539-FA0E-5F3F1A485E7E}"/>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Provocation, escalation, blame, endurance</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08</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Provocation: seek a damaging state response</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Escalation: intensify conflict and pressure</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Blame: contest responsibility and legitimacy</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Endurance: sustain pressure over time</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39.jpg"/>
          <p:cNvPicPr>
            <a:picLocks noChangeAspect="1"/>
          </p:cNvPicPr>
          <p:nvPr/>
        </p:nvPicPr>
        <p:blipFill>
          <a:blip r:embed="rId3"/>
          <a:stretch>
            <a:fillRect/>
          </a:stretch>
        </p:blipFill>
        <p:spPr>
          <a:xfrm>
            <a:off x="7589520" y="2240280"/>
            <a:ext cx="3657600" cy="3154680"/>
          </a:xfrm>
          <a:prstGeom prst="rect">
            <a:avLst/>
          </a:prstGeom>
        </p:spPr>
      </p:pic>
      <p:sp>
        <p:nvSpPr>
          <p:cNvPr id="19" name="TextBox 18"/>
          <p:cNvSpPr txBox="1"/>
          <p:nvPr/>
        </p:nvSpPr>
        <p:spPr>
          <a:xfrm>
            <a:off x="7589520" y="5468112"/>
            <a:ext cx="3657600" cy="230832"/>
          </a:xfrm>
          <a:prstGeom prst="rect">
            <a:avLst/>
          </a:prstGeom>
          <a:noFill/>
        </p:spPr>
        <p:txBody>
          <a:bodyPr wrap="square">
            <a:spAutoFit/>
          </a:bodyPr>
          <a:lstStyle/>
          <a:p>
            <a:pPr>
              <a:spcAft>
                <a:spcPts val="900"/>
              </a:spcAft>
              <a:defRPr sz="900" b="0">
                <a:solidFill>
                  <a:srgbClr val="2D6A70"/>
                </a:solidFill>
                <a:latin typeface="Aptos"/>
              </a:defRPr>
            </a:pPr>
            <a:r>
              <a:rPr dirty="0"/>
              <a:t>Northern Ireland conflict </a:t>
            </a:r>
          </a:p>
        </p:txBody>
      </p:sp>
      <p:pic>
        <p:nvPicPr>
          <p:cNvPr id="21" name="Picture 20">
            <a:extLst>
              <a:ext uri="{FF2B5EF4-FFF2-40B4-BE49-F238E27FC236}">
                <a16:creationId xmlns:a16="http://schemas.microsoft.com/office/drawing/2014/main" id="{C2343CA5-D693-C343-169B-372DA6F8C6BC}"/>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Pause and analyse</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09</a:t>
            </a:r>
          </a:p>
        </p:txBody>
      </p:sp>
      <p:sp>
        <p:nvSpPr>
          <p:cNvPr id="9" name="Rounded Rectangle 8"/>
          <p:cNvSpPr/>
          <p:nvPr/>
        </p:nvSpPr>
        <p:spPr>
          <a:xfrm>
            <a:off x="731520" y="2103120"/>
            <a:ext cx="10698480" cy="338328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78992" y="2395728"/>
            <a:ext cx="9144000" cy="438912"/>
          </a:xfrm>
          <a:prstGeom prst="rect">
            <a:avLst/>
          </a:prstGeom>
          <a:noFill/>
        </p:spPr>
        <p:txBody>
          <a:bodyPr wrap="square" lIns="36576" tIns="18288" rIns="36576">
            <a:spAutoFit/>
          </a:bodyPr>
          <a:lstStyle/>
          <a:p>
            <a:pPr>
              <a:spcAft>
                <a:spcPts val="1000"/>
              </a:spcAft>
              <a:defRPr sz="1700" b="1">
                <a:solidFill>
                  <a:srgbClr val="2D6A70"/>
                </a:solidFill>
                <a:latin typeface="Aptos"/>
              </a:defRPr>
            </a:pPr>
            <a:r>
              <a:t>PAUSE THE RECORDING</a:t>
            </a:r>
          </a:p>
        </p:txBody>
      </p:sp>
      <p:sp>
        <p:nvSpPr>
          <p:cNvPr id="11" name="TextBox 10"/>
          <p:cNvSpPr txBox="1"/>
          <p:nvPr/>
        </p:nvSpPr>
        <p:spPr>
          <a:xfrm>
            <a:off x="1078992" y="2990088"/>
            <a:ext cx="9784080" cy="731520"/>
          </a:xfrm>
          <a:prstGeom prst="rect">
            <a:avLst/>
          </a:prstGeom>
          <a:noFill/>
        </p:spPr>
        <p:txBody>
          <a:bodyPr wrap="square" lIns="36576" tIns="18288" rIns="36576">
            <a:spAutoFit/>
          </a:bodyPr>
          <a:lstStyle/>
          <a:p>
            <a:pPr>
              <a:spcAft>
                <a:spcPts val="1000"/>
              </a:spcAft>
              <a:defRPr sz="2500" b="1">
                <a:solidFill>
                  <a:srgbClr val="172B3A"/>
                </a:solidFill>
                <a:latin typeface="Aptos"/>
              </a:defRPr>
            </a:pPr>
            <a:r>
              <a:t>ACTIVITY 01  /  Identify the strategic logic</a:t>
            </a:r>
          </a:p>
        </p:txBody>
      </p:sp>
      <p:sp>
        <p:nvSpPr>
          <p:cNvPr id="12" name="TextBox 11"/>
          <p:cNvSpPr txBox="1"/>
          <p:nvPr/>
        </p:nvSpPr>
        <p:spPr>
          <a:xfrm>
            <a:off x="1097280" y="4133087"/>
            <a:ext cx="9601200" cy="1005840"/>
          </a:xfrm>
          <a:prstGeom prst="rect">
            <a:avLst/>
          </a:prstGeom>
          <a:noFill/>
        </p:spPr>
        <p:txBody>
          <a:bodyPr wrap="square" lIns="36576" tIns="18288" rIns="36576">
            <a:spAutoFit/>
          </a:bodyPr>
          <a:lstStyle/>
          <a:p>
            <a:pPr>
              <a:spcAft>
                <a:spcPts val="1000"/>
              </a:spcAft>
              <a:defRPr sz="1700" b="0">
                <a:solidFill>
                  <a:srgbClr val="172B3A"/>
                </a:solidFill>
                <a:latin typeface="Aptos"/>
              </a:defRPr>
            </a:pPr>
            <a:r>
              <a:t>Identify the logic  •  Identify the audience  •  Test the assumptions  •  Consider the response</a:t>
            </a:r>
          </a:p>
        </p:txBody>
      </p:sp>
      <p:pic>
        <p:nvPicPr>
          <p:cNvPr id="14" name="Picture 13">
            <a:extLst>
              <a:ext uri="{FF2B5EF4-FFF2-40B4-BE49-F238E27FC236}">
                <a16:creationId xmlns:a16="http://schemas.microsoft.com/office/drawing/2014/main" id="{B736A0A7-4D9A-4201-B109-D7C1984C417F}"/>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t>The Provisional IRA</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10</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Ideology: Irish republican nationalism</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Objective: Irish reunification</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Strategy: prolonged coercion and political pressure</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1998 settlement did not deliver immediate reunification</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43.jpg"/>
          <p:cNvPicPr>
            <a:picLocks noChangeAspect="1"/>
          </p:cNvPicPr>
          <p:nvPr/>
        </p:nvPicPr>
        <p:blipFill>
          <a:blip r:embed="rId3"/>
          <a:stretch>
            <a:fillRect/>
          </a:stretch>
        </p:blipFill>
        <p:spPr>
          <a:xfrm>
            <a:off x="7589520" y="2240280"/>
            <a:ext cx="3657600" cy="3154680"/>
          </a:xfrm>
          <a:prstGeom prst="rect">
            <a:avLst/>
          </a:prstGeom>
        </p:spPr>
      </p:pic>
      <p:sp>
        <p:nvSpPr>
          <p:cNvPr id="19" name="TextBox 18"/>
          <p:cNvSpPr txBox="1"/>
          <p:nvPr/>
        </p:nvSpPr>
        <p:spPr>
          <a:xfrm>
            <a:off x="7589520" y="5468112"/>
            <a:ext cx="3657600" cy="230832"/>
          </a:xfrm>
          <a:prstGeom prst="rect">
            <a:avLst/>
          </a:prstGeom>
          <a:noFill/>
        </p:spPr>
        <p:txBody>
          <a:bodyPr wrap="square">
            <a:spAutoFit/>
          </a:bodyPr>
          <a:lstStyle/>
          <a:p>
            <a:pPr>
              <a:spcAft>
                <a:spcPts val="900"/>
              </a:spcAft>
              <a:defRPr sz="900" b="0">
                <a:solidFill>
                  <a:srgbClr val="2D6A70"/>
                </a:solidFill>
                <a:latin typeface="Aptos"/>
              </a:defRPr>
            </a:pPr>
            <a:r>
              <a:rPr dirty="0"/>
              <a:t>Northern Ireland </a:t>
            </a:r>
          </a:p>
        </p:txBody>
      </p:sp>
      <p:pic>
        <p:nvPicPr>
          <p:cNvPr id="21" name="Picture 20">
            <a:extLst>
              <a:ext uri="{FF2B5EF4-FFF2-40B4-BE49-F238E27FC236}">
                <a16:creationId xmlns:a16="http://schemas.microsoft.com/office/drawing/2014/main" id="{971AAE03-B79E-166E-D030-C9CCA6FB412C}"/>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526298"/>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rPr lang="en-GB" dirty="0"/>
              <a:t>A</a:t>
            </a:r>
            <a:r>
              <a:rPr dirty="0"/>
              <a:t>l-Qaeda and 9/11</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11</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Ideology: transnational Salafi-jihadism</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9/11: 2,977 victims killed</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Military, legal and security consequences</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Tactical impact ≠ proven strategic success</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11.jpg"/>
          <p:cNvPicPr>
            <a:picLocks noChangeAspect="1"/>
          </p:cNvPicPr>
          <p:nvPr/>
        </p:nvPicPr>
        <p:blipFill>
          <a:blip r:embed="rId3"/>
          <a:stretch>
            <a:fillRect/>
          </a:stretch>
        </p:blipFill>
        <p:spPr>
          <a:xfrm>
            <a:off x="7589520" y="2240280"/>
            <a:ext cx="3657600" cy="3154680"/>
          </a:xfrm>
          <a:prstGeom prst="rect">
            <a:avLst/>
          </a:prstGeom>
        </p:spPr>
      </p:pic>
      <p:pic>
        <p:nvPicPr>
          <p:cNvPr id="20" name="Picture 19">
            <a:extLst>
              <a:ext uri="{FF2B5EF4-FFF2-40B4-BE49-F238E27FC236}">
                <a16:creationId xmlns:a16="http://schemas.microsoft.com/office/drawing/2014/main" id="{8F4C22A0-0309-866B-57B8-E24221EE82EF}"/>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Two organisations, two strategic contexts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12</a:t>
            </a:r>
          </a:p>
        </p:txBody>
      </p:sp>
      <p:sp>
        <p:nvSpPr>
          <p:cNvPr id="9" name="Rounded Rectangle 8"/>
          <p:cNvSpPr/>
          <p:nvPr/>
        </p:nvSpPr>
        <p:spPr>
          <a:xfrm>
            <a:off x="777240" y="2103120"/>
            <a:ext cx="5074920" cy="310896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78408" y="2267712"/>
            <a:ext cx="4672583"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PROVISIONAL IRA</a:t>
            </a:r>
          </a:p>
        </p:txBody>
      </p:sp>
      <p:sp>
        <p:nvSpPr>
          <p:cNvPr id="11" name="TextBox 10"/>
          <p:cNvSpPr txBox="1"/>
          <p:nvPr/>
        </p:nvSpPr>
        <p:spPr>
          <a:xfrm>
            <a:off x="978408" y="2816352"/>
            <a:ext cx="4672583" cy="2286000"/>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Territorial constitutional objective</a:t>
            </a:r>
          </a:p>
          <a:p>
            <a:pPr>
              <a:spcAft>
                <a:spcPts val="1000"/>
              </a:spcAft>
              <a:defRPr sz="1600" b="0">
                <a:solidFill>
                  <a:srgbClr val="172B3A"/>
                </a:solidFill>
                <a:latin typeface="Aptos"/>
              </a:defRPr>
            </a:pPr>
            <a:r>
              <a:t>Prolonged coercive campaign</a:t>
            </a:r>
          </a:p>
          <a:p>
            <a:pPr>
              <a:spcAft>
                <a:spcPts val="1000"/>
              </a:spcAft>
              <a:defRPr sz="1600" b="0">
                <a:solidFill>
                  <a:srgbClr val="172B3A"/>
                </a:solidFill>
                <a:latin typeface="Aptos"/>
              </a:defRPr>
            </a:pPr>
            <a:r>
              <a:t>Negotiated political settlement</a:t>
            </a:r>
          </a:p>
        </p:txBody>
      </p:sp>
      <p:sp>
        <p:nvSpPr>
          <p:cNvPr id="12" name="Rounded Rectangle 11"/>
          <p:cNvSpPr/>
          <p:nvPr/>
        </p:nvSpPr>
        <p:spPr>
          <a:xfrm>
            <a:off x="6062472" y="2103120"/>
            <a:ext cx="5074920" cy="310896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263640" y="2267712"/>
            <a:ext cx="4672583"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AL-QAEDA</a:t>
            </a:r>
          </a:p>
        </p:txBody>
      </p:sp>
      <p:sp>
        <p:nvSpPr>
          <p:cNvPr id="14" name="TextBox 13"/>
          <p:cNvSpPr txBox="1"/>
          <p:nvPr/>
        </p:nvSpPr>
        <p:spPr>
          <a:xfrm>
            <a:off x="6263640" y="2816352"/>
            <a:ext cx="4672583" cy="2286000"/>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Transnational ideological objectives</a:t>
            </a:r>
          </a:p>
          <a:p>
            <a:pPr>
              <a:spcAft>
                <a:spcPts val="1000"/>
              </a:spcAft>
              <a:defRPr sz="1600" b="0">
                <a:solidFill>
                  <a:srgbClr val="172B3A"/>
                </a:solidFill>
                <a:latin typeface="Aptos"/>
              </a:defRPr>
            </a:pPr>
            <a:r>
              <a:t>Spectacular attacks and mobilisation</a:t>
            </a:r>
          </a:p>
          <a:p>
            <a:pPr>
              <a:spcAft>
                <a:spcPts val="1000"/>
              </a:spcAft>
              <a:defRPr sz="1600" b="0">
                <a:solidFill>
                  <a:srgbClr val="172B3A"/>
                </a:solidFill>
                <a:latin typeface="Aptos"/>
              </a:defRPr>
            </a:pPr>
            <a:r>
              <a:t>Contested political outcomes</a:t>
            </a:r>
          </a:p>
        </p:txBody>
      </p:sp>
      <p:pic>
        <p:nvPicPr>
          <p:cNvPr id="16" name="Picture 15">
            <a:extLst>
              <a:ext uri="{FF2B5EF4-FFF2-40B4-BE49-F238E27FC236}">
                <a16:creationId xmlns:a16="http://schemas.microsoft.com/office/drawing/2014/main" id="{37E947CE-BF1C-DBF1-8DFD-1D991875ECF8}"/>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t>ISIS: territorial control and intimidation</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13</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Territorial control and coercive governance</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Intimidation, propaganda and recruitment</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Competition with other jihadist </a:t>
            </a:r>
            <a:r>
              <a:rPr dirty="0" err="1">
                <a:solidFill>
                  <a:schemeClr val="bg1"/>
                </a:solidFill>
              </a:rPr>
              <a:t>organisations</a:t>
            </a:r>
            <a:endParaRPr dirty="0">
              <a:solidFill>
                <a:schemeClr val="bg1"/>
              </a:solidFill>
            </a:endParaRP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387798"/>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rPr dirty="0">
                <a:solidFill>
                  <a:schemeClr val="bg1"/>
                </a:solidFill>
              </a:rPr>
              <a:t>Territorial defeat in 2019 ≠ disappearance</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19.jpg"/>
          <p:cNvPicPr>
            <a:picLocks noChangeAspect="1"/>
          </p:cNvPicPr>
          <p:nvPr/>
        </p:nvPicPr>
        <p:blipFill>
          <a:blip r:embed="rId3"/>
          <a:stretch>
            <a:fillRect/>
          </a:stretch>
        </p:blipFill>
        <p:spPr>
          <a:xfrm>
            <a:off x="7589520" y="2240280"/>
            <a:ext cx="3657600" cy="3154680"/>
          </a:xfrm>
          <a:prstGeom prst="rect">
            <a:avLst/>
          </a:prstGeom>
        </p:spPr>
      </p:pic>
      <p:pic>
        <p:nvPicPr>
          <p:cNvPr id="20" name="Picture 19">
            <a:extLst>
              <a:ext uri="{FF2B5EF4-FFF2-40B4-BE49-F238E27FC236}">
                <a16:creationId xmlns:a16="http://schemas.microsoft.com/office/drawing/2014/main" id="{D3D6FBB1-7C2F-94CC-3B2A-F9D238BFD2F8}"/>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Pause and compare</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14</a:t>
            </a:r>
          </a:p>
        </p:txBody>
      </p:sp>
      <p:sp>
        <p:nvSpPr>
          <p:cNvPr id="9" name="Rounded Rectangle 8"/>
          <p:cNvSpPr/>
          <p:nvPr/>
        </p:nvSpPr>
        <p:spPr>
          <a:xfrm>
            <a:off x="731520" y="2103120"/>
            <a:ext cx="10698480" cy="338328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78992" y="2395728"/>
            <a:ext cx="9144000" cy="438912"/>
          </a:xfrm>
          <a:prstGeom prst="rect">
            <a:avLst/>
          </a:prstGeom>
          <a:noFill/>
        </p:spPr>
        <p:txBody>
          <a:bodyPr wrap="square" lIns="36576" tIns="18288" rIns="36576">
            <a:spAutoFit/>
          </a:bodyPr>
          <a:lstStyle/>
          <a:p>
            <a:pPr>
              <a:spcAft>
                <a:spcPts val="1000"/>
              </a:spcAft>
              <a:defRPr sz="1700" b="1">
                <a:solidFill>
                  <a:srgbClr val="2D6A70"/>
                </a:solidFill>
                <a:latin typeface="Aptos"/>
              </a:defRPr>
            </a:pPr>
            <a:r>
              <a:t>PAUSE THE RECORDING</a:t>
            </a:r>
          </a:p>
        </p:txBody>
      </p:sp>
      <p:sp>
        <p:nvSpPr>
          <p:cNvPr id="11" name="TextBox 10"/>
          <p:cNvSpPr txBox="1"/>
          <p:nvPr/>
        </p:nvSpPr>
        <p:spPr>
          <a:xfrm>
            <a:off x="1078992" y="2990088"/>
            <a:ext cx="9784080" cy="731520"/>
          </a:xfrm>
          <a:prstGeom prst="rect">
            <a:avLst/>
          </a:prstGeom>
          <a:noFill/>
        </p:spPr>
        <p:txBody>
          <a:bodyPr wrap="square" lIns="36576" tIns="18288" rIns="36576">
            <a:spAutoFit/>
          </a:bodyPr>
          <a:lstStyle/>
          <a:p>
            <a:pPr>
              <a:spcAft>
                <a:spcPts val="1000"/>
              </a:spcAft>
              <a:defRPr sz="2500" b="1">
                <a:solidFill>
                  <a:srgbClr val="172B3A"/>
                </a:solidFill>
                <a:latin typeface="Aptos"/>
              </a:defRPr>
            </a:pPr>
            <a:r>
              <a:t>ACTIVITY 02  /  Provisional IRA versus al-Qaeda</a:t>
            </a:r>
          </a:p>
        </p:txBody>
      </p:sp>
      <p:sp>
        <p:nvSpPr>
          <p:cNvPr id="12" name="TextBox 11"/>
          <p:cNvSpPr txBox="1"/>
          <p:nvPr/>
        </p:nvSpPr>
        <p:spPr>
          <a:xfrm>
            <a:off x="1097280" y="4133087"/>
            <a:ext cx="9601200" cy="1005840"/>
          </a:xfrm>
          <a:prstGeom prst="rect">
            <a:avLst/>
          </a:prstGeom>
          <a:noFill/>
        </p:spPr>
        <p:txBody>
          <a:bodyPr wrap="square" lIns="36576" tIns="18288" rIns="36576">
            <a:spAutoFit/>
          </a:bodyPr>
          <a:lstStyle/>
          <a:p>
            <a:pPr>
              <a:spcAft>
                <a:spcPts val="1000"/>
              </a:spcAft>
              <a:defRPr sz="1700" b="0">
                <a:solidFill>
                  <a:srgbClr val="172B3A"/>
                </a:solidFill>
                <a:latin typeface="Aptos"/>
              </a:defRPr>
            </a:pPr>
            <a:r>
              <a:t>Compare ideology  •  Objectives  •  Audiences  •  Strategy  •  Evidence of success</a:t>
            </a:r>
          </a:p>
        </p:txBody>
      </p:sp>
      <p:pic>
        <p:nvPicPr>
          <p:cNvPr id="14" name="Picture 13">
            <a:extLst>
              <a:ext uri="{FF2B5EF4-FFF2-40B4-BE49-F238E27FC236}">
                <a16:creationId xmlns:a16="http://schemas.microsoft.com/office/drawing/2014/main" id="{ECF62733-D289-7A62-6239-9A2E727306F6}"/>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94360" y="512064"/>
            <a:ext cx="91440" cy="39319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41248" y="530352"/>
            <a:ext cx="10058400" cy="274320"/>
          </a:xfrm>
          <a:prstGeom prst="rect">
            <a:avLst/>
          </a:prstGeom>
          <a:noFill/>
        </p:spPr>
        <p:txBody>
          <a:bodyPr wrap="square">
            <a:spAutoFit/>
          </a:bodyPr>
          <a:lstStyle/>
          <a:p>
            <a:pPr>
              <a:spcAft>
                <a:spcPts val="900"/>
              </a:spcAft>
              <a:defRPr sz="1200" b="1">
                <a:solidFill>
                  <a:srgbClr val="2D6A70"/>
                </a:solidFill>
                <a:latin typeface="Aptos"/>
              </a:defRPr>
            </a:pPr>
            <a:r>
              <a:t>RESEARCH IN FOCUS  /  LECTURER EVIDENCE BRIEF</a:t>
            </a:r>
          </a:p>
        </p:txBody>
      </p:sp>
      <p:sp>
        <p:nvSpPr>
          <p:cNvPr id="5" name="TextBox 4"/>
          <p:cNvSpPr txBox="1"/>
          <p:nvPr/>
        </p:nvSpPr>
        <p:spPr>
          <a:xfrm>
            <a:off x="758952" y="1124712"/>
            <a:ext cx="10789920" cy="640080"/>
          </a:xfrm>
          <a:prstGeom prst="rect">
            <a:avLst/>
          </a:prstGeom>
          <a:noFill/>
        </p:spPr>
        <p:txBody>
          <a:bodyPr wrap="square">
            <a:spAutoFit/>
          </a:bodyPr>
          <a:lstStyle/>
          <a:p>
            <a:pPr>
              <a:spcAft>
                <a:spcPts val="900"/>
              </a:spcAft>
              <a:defRPr sz="3100" b="1">
                <a:solidFill>
                  <a:srgbClr val="0C1C2C"/>
                </a:solidFill>
                <a:latin typeface="Aptos"/>
              </a:defRPr>
            </a:pPr>
            <a:r>
              <a:t>Abrahms (2006)</a:t>
            </a:r>
          </a:p>
        </p:txBody>
      </p:sp>
      <p:sp>
        <p:nvSpPr>
          <p:cNvPr id="6" name="Rectangle 5"/>
          <p:cNvSpPr/>
          <p:nvPr/>
        </p:nvSpPr>
        <p:spPr>
          <a:xfrm>
            <a:off x="758952" y="1947672"/>
            <a:ext cx="10671048" cy="50292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78408" y="2020824"/>
            <a:ext cx="10058400" cy="320040"/>
          </a:xfrm>
          <a:prstGeom prst="rect">
            <a:avLst/>
          </a:prstGeom>
          <a:noFill/>
        </p:spPr>
        <p:txBody>
          <a:bodyPr wrap="square">
            <a:spAutoFit/>
          </a:bodyPr>
          <a:lstStyle/>
          <a:p>
            <a:pPr>
              <a:spcAft>
                <a:spcPts val="900"/>
              </a:spcAft>
              <a:defRPr sz="1300" b="1">
                <a:solidFill>
                  <a:srgbClr val="FAFAF7"/>
                </a:solidFill>
                <a:latin typeface="Aptos"/>
              </a:defRPr>
            </a:pPr>
            <a:r>
              <a:t>COMPARATIVE HISTORICAL STUDY · INTERNATIONAL SECURITY</a:t>
            </a:r>
          </a:p>
        </p:txBody>
      </p:sp>
      <p:sp>
        <p:nvSpPr>
          <p:cNvPr id="8" name="Rectangle 7"/>
          <p:cNvSpPr/>
          <p:nvPr/>
        </p:nvSpPr>
        <p:spPr>
          <a:xfrm>
            <a:off x="758952" y="2688336"/>
            <a:ext cx="10671048" cy="3081528"/>
          </a:xfrm>
          <a:prstGeom prst="rect">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24128" y="2935224"/>
            <a:ext cx="10058400" cy="2651760"/>
          </a:xfrm>
          <a:prstGeom prst="rect">
            <a:avLst/>
          </a:prstGeom>
          <a:noFill/>
        </p:spPr>
        <p:txBody>
          <a:bodyPr wrap="square">
            <a:spAutoFit/>
          </a:bodyPr>
          <a:lstStyle/>
          <a:p>
            <a:pPr>
              <a:spcAft>
                <a:spcPts val="900"/>
              </a:spcAft>
              <a:defRPr sz="1900" b="0">
                <a:solidFill>
                  <a:srgbClr val="172B3A"/>
                </a:solidFill>
                <a:latin typeface="Aptos"/>
              </a:defRPr>
            </a:pPr>
            <a:r>
              <a:t>Question: Do terrorist organisations obtain their stated policy demands?</a:t>
            </a:r>
          </a:p>
          <a:p>
            <a:pPr>
              <a:spcAft>
                <a:spcPts val="900"/>
              </a:spcAft>
              <a:defRPr sz="1900" b="0">
                <a:solidFill>
                  <a:srgbClr val="172B3A"/>
                </a:solidFill>
                <a:latin typeface="Aptos"/>
              </a:defRPr>
            </a:pPr>
            <a:r>
              <a:t>Sample: 28 US-designated foreign terrorist organisations; 42 policy objectives.</a:t>
            </a:r>
          </a:p>
          <a:p>
            <a:pPr>
              <a:spcAft>
                <a:spcPts val="900"/>
              </a:spcAft>
              <a:defRPr sz="1900" b="0">
                <a:solidFill>
                  <a:srgbClr val="172B3A"/>
                </a:solidFill>
                <a:latin typeface="Aptos"/>
              </a:defRPr>
            </a:pPr>
            <a:r>
              <a:t>Finding: 7% of objectives achieved; civilian-targeting groups fared particularly poorly.</a:t>
            </a:r>
          </a:p>
          <a:p>
            <a:pPr>
              <a:spcAft>
                <a:spcPts val="900"/>
              </a:spcAft>
              <a:defRPr sz="1900" b="0">
                <a:solidFill>
                  <a:srgbClr val="172B3A"/>
                </a:solidFill>
                <a:latin typeface="Aptos"/>
              </a:defRPr>
            </a:pPr>
            <a:r>
              <a:t>Limit: Designation-based sample, outcome coding and causal attribution restrict generalisation.</a:t>
            </a:r>
          </a:p>
        </p:txBody>
      </p:sp>
      <p:sp>
        <p:nvSpPr>
          <p:cNvPr id="10" name="TextBox 9"/>
          <p:cNvSpPr txBox="1"/>
          <p:nvPr/>
        </p:nvSpPr>
        <p:spPr>
          <a:xfrm>
            <a:off x="768096" y="6464808"/>
            <a:ext cx="10698480" cy="201168"/>
          </a:xfrm>
          <a:prstGeom prst="rect">
            <a:avLst/>
          </a:prstGeom>
          <a:noFill/>
        </p:spPr>
        <p:txBody>
          <a:bodyPr wrap="square">
            <a:spAutoFit/>
          </a:bodyPr>
          <a:lstStyle/>
          <a:p>
            <a:pPr>
              <a:spcAft>
                <a:spcPts val="900"/>
              </a:spcAft>
              <a:defRPr sz="900" b="0">
                <a:solidFill>
                  <a:srgbClr val="2D6A70"/>
                </a:solidFill>
                <a:latin typeface="Aptos"/>
              </a:defRPr>
            </a:pPr>
            <a:r>
              <a:t>BMPO7008D   •   CRITICAL READING: QUESTION / METHOD / FINDING / LIMITATION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94360" y="512064"/>
            <a:ext cx="91440" cy="39319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41248" y="530352"/>
            <a:ext cx="10058400" cy="274320"/>
          </a:xfrm>
          <a:prstGeom prst="rect">
            <a:avLst/>
          </a:prstGeom>
          <a:noFill/>
        </p:spPr>
        <p:txBody>
          <a:bodyPr wrap="square">
            <a:spAutoFit/>
          </a:bodyPr>
          <a:lstStyle/>
          <a:p>
            <a:pPr>
              <a:spcAft>
                <a:spcPts val="900"/>
              </a:spcAft>
              <a:defRPr sz="1200" b="1">
                <a:solidFill>
                  <a:srgbClr val="2D6A70"/>
                </a:solidFill>
                <a:latin typeface="Aptos"/>
              </a:defRPr>
            </a:pPr>
            <a:r>
              <a:rPr dirty="0"/>
              <a:t>RESEARCH IN FOCUS  </a:t>
            </a:r>
          </a:p>
        </p:txBody>
      </p:sp>
      <p:sp>
        <p:nvSpPr>
          <p:cNvPr id="5" name="TextBox 4"/>
          <p:cNvSpPr txBox="1"/>
          <p:nvPr/>
        </p:nvSpPr>
        <p:spPr>
          <a:xfrm>
            <a:off x="758952" y="1124712"/>
            <a:ext cx="10789920" cy="640080"/>
          </a:xfrm>
          <a:prstGeom prst="rect">
            <a:avLst/>
          </a:prstGeom>
          <a:noFill/>
        </p:spPr>
        <p:txBody>
          <a:bodyPr wrap="square">
            <a:spAutoFit/>
          </a:bodyPr>
          <a:lstStyle/>
          <a:p>
            <a:pPr>
              <a:spcAft>
                <a:spcPts val="900"/>
              </a:spcAft>
              <a:defRPr sz="3100" b="1">
                <a:solidFill>
                  <a:srgbClr val="0C1C2C"/>
                </a:solidFill>
                <a:latin typeface="Aptos"/>
              </a:defRPr>
            </a:pPr>
            <a:r>
              <a:t>Fortna (2015)</a:t>
            </a:r>
          </a:p>
        </p:txBody>
      </p:sp>
      <p:sp>
        <p:nvSpPr>
          <p:cNvPr id="6" name="Rectangle 5"/>
          <p:cNvSpPr/>
          <p:nvPr/>
        </p:nvSpPr>
        <p:spPr>
          <a:xfrm>
            <a:off x="758952" y="1947672"/>
            <a:ext cx="10671048" cy="50292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78408" y="2020824"/>
            <a:ext cx="10058400" cy="292388"/>
          </a:xfrm>
          <a:prstGeom prst="rect">
            <a:avLst/>
          </a:prstGeom>
          <a:noFill/>
        </p:spPr>
        <p:txBody>
          <a:bodyPr wrap="square">
            <a:spAutoFit/>
          </a:bodyPr>
          <a:lstStyle/>
          <a:p>
            <a:pPr>
              <a:spcAft>
                <a:spcPts val="900"/>
              </a:spcAft>
              <a:defRPr sz="1300" b="1">
                <a:solidFill>
                  <a:srgbClr val="FAFAF7"/>
                </a:solidFill>
                <a:latin typeface="Aptos"/>
              </a:defRPr>
            </a:pPr>
            <a:r>
              <a:rPr dirty="0"/>
              <a:t>COMPARATIVE CIVIL-WAR ANALYSIS · INTERNATIONAL ORGANI</a:t>
            </a:r>
            <a:r>
              <a:rPr lang="en-GB" dirty="0"/>
              <a:t>S</a:t>
            </a:r>
            <a:r>
              <a:rPr dirty="0"/>
              <a:t>ATION</a:t>
            </a:r>
          </a:p>
        </p:txBody>
      </p:sp>
      <p:sp>
        <p:nvSpPr>
          <p:cNvPr id="8" name="Rectangle 7"/>
          <p:cNvSpPr/>
          <p:nvPr/>
        </p:nvSpPr>
        <p:spPr>
          <a:xfrm>
            <a:off x="758952" y="2688336"/>
            <a:ext cx="10671048" cy="3081528"/>
          </a:xfrm>
          <a:prstGeom prst="rect">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24128" y="2935224"/>
            <a:ext cx="10058400" cy="2651760"/>
          </a:xfrm>
          <a:prstGeom prst="rect">
            <a:avLst/>
          </a:prstGeom>
          <a:noFill/>
        </p:spPr>
        <p:txBody>
          <a:bodyPr wrap="square">
            <a:spAutoFit/>
          </a:bodyPr>
          <a:lstStyle/>
          <a:p>
            <a:pPr>
              <a:spcAft>
                <a:spcPts val="900"/>
              </a:spcAft>
              <a:defRPr sz="1900" b="0">
                <a:solidFill>
                  <a:srgbClr val="172B3A"/>
                </a:solidFill>
                <a:latin typeface="Aptos"/>
              </a:defRPr>
            </a:pPr>
            <a:r>
              <a:t>Question: Do rebel groups using terrorism achieve better outcomes?</a:t>
            </a:r>
          </a:p>
          <a:p>
            <a:pPr>
              <a:spcAft>
                <a:spcPts val="900"/>
              </a:spcAft>
              <a:defRPr sz="1900" b="0">
                <a:solidFill>
                  <a:srgbClr val="172B3A"/>
                </a:solidFill>
                <a:latin typeface="Aptos"/>
              </a:defRPr>
            </a:pPr>
            <a:r>
              <a:t>Approach: Compares civil-war rebel groups using terrorism with groups not using it; controls for confounders.</a:t>
            </a:r>
          </a:p>
          <a:p>
            <a:pPr>
              <a:spcAft>
                <a:spcPts val="900"/>
              </a:spcAft>
              <a:defRPr sz="1900" b="0">
                <a:solidFill>
                  <a:srgbClr val="172B3A"/>
                </a:solidFill>
                <a:latin typeface="Aptos"/>
              </a:defRPr>
            </a:pPr>
            <a:r>
              <a:t>Finding: Terrorism-linked wars last longer, but groups generally achieve fewer major political objectives.</a:t>
            </a:r>
          </a:p>
          <a:p>
            <a:pPr>
              <a:spcAft>
                <a:spcPts val="900"/>
              </a:spcAft>
              <a:defRPr sz="1900" b="0">
                <a:solidFill>
                  <a:srgbClr val="172B3A"/>
                </a:solidFill>
                <a:latin typeface="Aptos"/>
              </a:defRPr>
            </a:pPr>
            <a:r>
              <a:t>Limit: Civil-war rebels only; observational comparisons cannot eliminate all selection bias.</a:t>
            </a:r>
          </a:p>
        </p:txBody>
      </p:sp>
      <p:sp>
        <p:nvSpPr>
          <p:cNvPr id="10" name="TextBox 9"/>
          <p:cNvSpPr txBox="1"/>
          <p:nvPr/>
        </p:nvSpPr>
        <p:spPr>
          <a:xfrm>
            <a:off x="768096" y="6464808"/>
            <a:ext cx="10698480" cy="201168"/>
          </a:xfrm>
          <a:prstGeom prst="rect">
            <a:avLst/>
          </a:prstGeom>
          <a:noFill/>
        </p:spPr>
        <p:txBody>
          <a:bodyPr wrap="square">
            <a:spAutoFit/>
          </a:bodyPr>
          <a:lstStyle/>
          <a:p>
            <a:pPr>
              <a:spcAft>
                <a:spcPts val="900"/>
              </a:spcAft>
              <a:defRPr sz="900" b="0">
                <a:solidFill>
                  <a:srgbClr val="2D6A70"/>
                </a:solidFill>
                <a:latin typeface="Aptos"/>
              </a:defRPr>
            </a:pPr>
            <a:r>
              <a:t>BMPO7008D   •   CRITICAL READING: QUESTION / METHOD / FINDING / LIMITATION</a:t>
            </a:r>
          </a:p>
        </p:txBody>
      </p:sp>
      <p:pic>
        <p:nvPicPr>
          <p:cNvPr id="12" name="Picture 11">
            <a:extLst>
              <a:ext uri="{FF2B5EF4-FFF2-40B4-BE49-F238E27FC236}">
                <a16:creationId xmlns:a16="http://schemas.microsoft.com/office/drawing/2014/main" id="{4EDA5E6D-3EE4-C239-2908-C314106FCC7F}"/>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Does terrorism work?</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16</a:t>
            </a:r>
          </a:p>
        </p:txBody>
      </p:sp>
      <p:sp>
        <p:nvSpPr>
          <p:cNvPr id="9" name="Rounded Rectangle 8"/>
          <p:cNvSpPr/>
          <p:nvPr/>
        </p:nvSpPr>
        <p:spPr>
          <a:xfrm>
            <a:off x="777240" y="2194560"/>
            <a:ext cx="5074920" cy="320040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78408" y="2359152"/>
            <a:ext cx="4672583"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ABRAHMS (2006)</a:t>
            </a:r>
          </a:p>
        </p:txBody>
      </p:sp>
      <p:sp>
        <p:nvSpPr>
          <p:cNvPr id="11" name="TextBox 10"/>
          <p:cNvSpPr txBox="1"/>
          <p:nvPr/>
        </p:nvSpPr>
        <p:spPr>
          <a:xfrm>
            <a:off x="978408" y="2907791"/>
            <a:ext cx="4672583" cy="2377440"/>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28 organisations; 42 objectives</a:t>
            </a:r>
          </a:p>
          <a:p>
            <a:pPr>
              <a:spcAft>
                <a:spcPts val="1000"/>
              </a:spcAft>
              <a:defRPr sz="1600" b="0">
                <a:solidFill>
                  <a:srgbClr val="172B3A"/>
                </a:solidFill>
                <a:latin typeface="Aptos"/>
              </a:defRPr>
            </a:pPr>
            <a:r>
              <a:t>7% of stated policy objectives achieved</a:t>
            </a:r>
          </a:p>
          <a:p>
            <a:pPr>
              <a:spcAft>
                <a:spcPts val="1000"/>
              </a:spcAft>
              <a:defRPr sz="1600" b="0">
                <a:solidFill>
                  <a:srgbClr val="172B3A"/>
                </a:solidFill>
                <a:latin typeface="Aptos"/>
              </a:defRPr>
            </a:pPr>
            <a:r>
              <a:t>Civilian targeting especially ineffective</a:t>
            </a:r>
          </a:p>
        </p:txBody>
      </p:sp>
      <p:sp>
        <p:nvSpPr>
          <p:cNvPr id="12" name="Rounded Rectangle 11"/>
          <p:cNvSpPr/>
          <p:nvPr/>
        </p:nvSpPr>
        <p:spPr>
          <a:xfrm>
            <a:off x="6080760" y="2194560"/>
            <a:ext cx="5074920" cy="3200400"/>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281928" y="2359152"/>
            <a:ext cx="4672583"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FORTNA (2015)</a:t>
            </a:r>
          </a:p>
        </p:txBody>
      </p:sp>
      <p:sp>
        <p:nvSpPr>
          <p:cNvPr id="14" name="TextBox 13"/>
          <p:cNvSpPr txBox="1"/>
          <p:nvPr/>
        </p:nvSpPr>
        <p:spPr>
          <a:xfrm>
            <a:off x="6281928" y="2907791"/>
            <a:ext cx="4672583" cy="2377440"/>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Comparative civil-war research</a:t>
            </a:r>
          </a:p>
          <a:p>
            <a:pPr>
              <a:spcAft>
                <a:spcPts val="1000"/>
              </a:spcAft>
              <a:defRPr sz="1600" b="0">
                <a:solidFill>
                  <a:srgbClr val="172B3A"/>
                </a:solidFill>
                <a:latin typeface="Aptos"/>
              </a:defRPr>
            </a:pPr>
            <a:r>
              <a:t>Rebel groups using terrorism generally less likely to achieve major political objectives</a:t>
            </a:r>
          </a:p>
        </p:txBody>
      </p:sp>
      <p:pic>
        <p:nvPicPr>
          <p:cNvPr id="16" name="Picture 15">
            <a:extLst>
              <a:ext uri="{FF2B5EF4-FFF2-40B4-BE49-F238E27FC236}">
                <a16:creationId xmlns:a16="http://schemas.microsoft.com/office/drawing/2014/main" id="{975EBD90-44A3-EE86-FB39-80A43635CEAE}"/>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Five meanings of success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15</a:t>
            </a:r>
          </a:p>
        </p:txBody>
      </p:sp>
      <p:sp>
        <p:nvSpPr>
          <p:cNvPr id="9" name="Rounded Rectangle 8"/>
          <p:cNvSpPr/>
          <p:nvPr/>
        </p:nvSpPr>
        <p:spPr>
          <a:xfrm>
            <a:off x="731520" y="2084831"/>
            <a:ext cx="3520440" cy="1353312"/>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32688" y="2249424"/>
            <a:ext cx="3118104"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TACTICAL</a:t>
            </a:r>
          </a:p>
        </p:txBody>
      </p:sp>
      <p:sp>
        <p:nvSpPr>
          <p:cNvPr id="11" name="TextBox 10"/>
          <p:cNvSpPr txBox="1"/>
          <p:nvPr/>
        </p:nvSpPr>
        <p:spPr>
          <a:xfrm>
            <a:off x="932688" y="2798063"/>
            <a:ext cx="3118104" cy="530352"/>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Immediate impact</a:t>
            </a:r>
          </a:p>
        </p:txBody>
      </p:sp>
      <p:sp>
        <p:nvSpPr>
          <p:cNvPr id="12" name="Rounded Rectangle 11"/>
          <p:cNvSpPr/>
          <p:nvPr/>
        </p:nvSpPr>
        <p:spPr>
          <a:xfrm>
            <a:off x="4544568" y="2084831"/>
            <a:ext cx="3520440" cy="1353312"/>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745736" y="2249424"/>
            <a:ext cx="3118104"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OPERATIONAL</a:t>
            </a:r>
          </a:p>
        </p:txBody>
      </p:sp>
      <p:sp>
        <p:nvSpPr>
          <p:cNvPr id="14" name="TextBox 13"/>
          <p:cNvSpPr txBox="1"/>
          <p:nvPr/>
        </p:nvSpPr>
        <p:spPr>
          <a:xfrm>
            <a:off x="4745736" y="2798063"/>
            <a:ext cx="3118104" cy="530352"/>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Sustained capability</a:t>
            </a:r>
          </a:p>
        </p:txBody>
      </p:sp>
      <p:sp>
        <p:nvSpPr>
          <p:cNvPr id="15" name="Rounded Rectangle 14"/>
          <p:cNvSpPr/>
          <p:nvPr/>
        </p:nvSpPr>
        <p:spPr>
          <a:xfrm>
            <a:off x="8357616" y="2084831"/>
            <a:ext cx="3520440" cy="1353312"/>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558784" y="2249424"/>
            <a:ext cx="3118104"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POLITICAL</a:t>
            </a:r>
          </a:p>
        </p:txBody>
      </p:sp>
      <p:sp>
        <p:nvSpPr>
          <p:cNvPr id="17" name="TextBox 16"/>
          <p:cNvSpPr txBox="1"/>
          <p:nvPr/>
        </p:nvSpPr>
        <p:spPr>
          <a:xfrm>
            <a:off x="8558784" y="2798063"/>
            <a:ext cx="3118104" cy="530352"/>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Policy or constitutional change</a:t>
            </a:r>
          </a:p>
        </p:txBody>
      </p:sp>
      <p:sp>
        <p:nvSpPr>
          <p:cNvPr id="18" name="Rounded Rectangle 17"/>
          <p:cNvSpPr/>
          <p:nvPr/>
        </p:nvSpPr>
        <p:spPr>
          <a:xfrm>
            <a:off x="731520" y="3685031"/>
            <a:ext cx="3520440" cy="1353312"/>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32688" y="3849623"/>
            <a:ext cx="3118104"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ORGANISATIONAL</a:t>
            </a:r>
          </a:p>
        </p:txBody>
      </p:sp>
      <p:sp>
        <p:nvSpPr>
          <p:cNvPr id="20" name="TextBox 19"/>
          <p:cNvSpPr txBox="1"/>
          <p:nvPr/>
        </p:nvSpPr>
        <p:spPr>
          <a:xfrm>
            <a:off x="932688" y="4398264"/>
            <a:ext cx="3118104" cy="530352"/>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Recruitment and survival</a:t>
            </a:r>
          </a:p>
        </p:txBody>
      </p:sp>
      <p:sp>
        <p:nvSpPr>
          <p:cNvPr id="21" name="Rounded Rectangle 20"/>
          <p:cNvSpPr/>
          <p:nvPr/>
        </p:nvSpPr>
        <p:spPr>
          <a:xfrm>
            <a:off x="4544568" y="3685031"/>
            <a:ext cx="3520440" cy="1353312"/>
          </a:xfrm>
          <a:prstGeom prst="roundRect">
            <a:avLst>
              <a:gd name="adj" fmla="val 12000"/>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745736" y="3849623"/>
            <a:ext cx="3118104" cy="457200"/>
          </a:xfrm>
          <a:prstGeom prst="rect">
            <a:avLst/>
          </a:prstGeom>
          <a:noFill/>
        </p:spPr>
        <p:txBody>
          <a:bodyPr wrap="square" lIns="36576" tIns="18288" rIns="36576">
            <a:spAutoFit/>
          </a:bodyPr>
          <a:lstStyle/>
          <a:p>
            <a:pPr>
              <a:spcAft>
                <a:spcPts val="1000"/>
              </a:spcAft>
              <a:defRPr sz="1800" b="1">
                <a:solidFill>
                  <a:srgbClr val="2D6A70"/>
                </a:solidFill>
                <a:latin typeface="Aptos"/>
              </a:defRPr>
            </a:pPr>
            <a:r>
              <a:t>STRATEGIC</a:t>
            </a:r>
          </a:p>
        </p:txBody>
      </p:sp>
      <p:sp>
        <p:nvSpPr>
          <p:cNvPr id="23" name="TextBox 22"/>
          <p:cNvSpPr txBox="1"/>
          <p:nvPr/>
        </p:nvSpPr>
        <p:spPr>
          <a:xfrm>
            <a:off x="4745736" y="4398264"/>
            <a:ext cx="3118104" cy="530352"/>
          </a:xfrm>
          <a:prstGeom prst="rect">
            <a:avLst/>
          </a:prstGeom>
          <a:noFill/>
        </p:spPr>
        <p:txBody>
          <a:bodyPr wrap="square" lIns="36576" tIns="18288" rIns="36576">
            <a:spAutoFit/>
          </a:bodyPr>
          <a:lstStyle/>
          <a:p>
            <a:pPr>
              <a:spcAft>
                <a:spcPts val="1000"/>
              </a:spcAft>
              <a:defRPr sz="1600" b="0">
                <a:solidFill>
                  <a:srgbClr val="172B3A"/>
                </a:solidFill>
                <a:latin typeface="Aptos"/>
              </a:defRPr>
            </a:pPr>
            <a:r>
              <a:t>Ultimate objective</a:t>
            </a:r>
          </a:p>
        </p:txBody>
      </p:sp>
      <p:pic>
        <p:nvPicPr>
          <p:cNvPr id="25" name="Picture 24">
            <a:extLst>
              <a:ext uri="{FF2B5EF4-FFF2-40B4-BE49-F238E27FC236}">
                <a16:creationId xmlns:a16="http://schemas.microsoft.com/office/drawing/2014/main" id="{1E26C16A-DC82-581F-002E-C181EAAFE778}"/>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94360" y="512064"/>
            <a:ext cx="91440" cy="39319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41248" y="530352"/>
            <a:ext cx="10058400" cy="274320"/>
          </a:xfrm>
          <a:prstGeom prst="rect">
            <a:avLst/>
          </a:prstGeom>
          <a:noFill/>
        </p:spPr>
        <p:txBody>
          <a:bodyPr wrap="square">
            <a:spAutoFit/>
          </a:bodyPr>
          <a:lstStyle/>
          <a:p>
            <a:pPr>
              <a:spcAft>
                <a:spcPts val="900"/>
              </a:spcAft>
              <a:defRPr sz="1200" b="1">
                <a:solidFill>
                  <a:srgbClr val="2D6A70"/>
                </a:solidFill>
                <a:latin typeface="Aptos"/>
              </a:defRPr>
            </a:pPr>
            <a:r>
              <a:t>RESEARCH IN FOCUS  /  LECTURER EVIDENCE BRIEF</a:t>
            </a:r>
          </a:p>
        </p:txBody>
      </p:sp>
      <p:sp>
        <p:nvSpPr>
          <p:cNvPr id="5" name="TextBox 4"/>
          <p:cNvSpPr txBox="1"/>
          <p:nvPr/>
        </p:nvSpPr>
        <p:spPr>
          <a:xfrm>
            <a:off x="758952" y="1124712"/>
            <a:ext cx="10789920" cy="640080"/>
          </a:xfrm>
          <a:prstGeom prst="rect">
            <a:avLst/>
          </a:prstGeom>
          <a:noFill/>
        </p:spPr>
        <p:txBody>
          <a:bodyPr wrap="square">
            <a:spAutoFit/>
          </a:bodyPr>
          <a:lstStyle/>
          <a:p>
            <a:pPr>
              <a:spcAft>
                <a:spcPts val="900"/>
              </a:spcAft>
              <a:defRPr sz="3100" b="1">
                <a:solidFill>
                  <a:srgbClr val="0C1C2C"/>
                </a:solidFill>
                <a:latin typeface="Aptos"/>
              </a:defRPr>
            </a:pPr>
            <a:r>
              <a:t>Pape (2003)</a:t>
            </a:r>
          </a:p>
        </p:txBody>
      </p:sp>
      <p:sp>
        <p:nvSpPr>
          <p:cNvPr id="6" name="Rectangle 5"/>
          <p:cNvSpPr/>
          <p:nvPr/>
        </p:nvSpPr>
        <p:spPr>
          <a:xfrm>
            <a:off x="758952" y="1947672"/>
            <a:ext cx="10671048" cy="50292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78408" y="2020824"/>
            <a:ext cx="10058400" cy="320040"/>
          </a:xfrm>
          <a:prstGeom prst="rect">
            <a:avLst/>
          </a:prstGeom>
          <a:noFill/>
        </p:spPr>
        <p:txBody>
          <a:bodyPr wrap="square">
            <a:spAutoFit/>
          </a:bodyPr>
          <a:lstStyle/>
          <a:p>
            <a:pPr>
              <a:spcAft>
                <a:spcPts val="900"/>
              </a:spcAft>
              <a:defRPr sz="1300" b="1">
                <a:solidFill>
                  <a:srgbClr val="FAFAF7"/>
                </a:solidFill>
                <a:latin typeface="Aptos"/>
              </a:defRPr>
            </a:pPr>
            <a:r>
              <a:t>HISTORICAL DATASET ANALYSIS · APSR</a:t>
            </a:r>
          </a:p>
        </p:txBody>
      </p:sp>
      <p:sp>
        <p:nvSpPr>
          <p:cNvPr id="8" name="Rectangle 7"/>
          <p:cNvSpPr/>
          <p:nvPr/>
        </p:nvSpPr>
        <p:spPr>
          <a:xfrm>
            <a:off x="758952" y="2688336"/>
            <a:ext cx="10671048" cy="3081528"/>
          </a:xfrm>
          <a:prstGeom prst="rect">
            <a:avLst/>
          </a:prstGeom>
          <a:solidFill>
            <a:srgbClr val="E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24128" y="2935224"/>
            <a:ext cx="10058400" cy="2651760"/>
          </a:xfrm>
          <a:prstGeom prst="rect">
            <a:avLst/>
          </a:prstGeom>
          <a:noFill/>
        </p:spPr>
        <p:txBody>
          <a:bodyPr wrap="square">
            <a:spAutoFit/>
          </a:bodyPr>
          <a:lstStyle/>
          <a:p>
            <a:pPr>
              <a:spcAft>
                <a:spcPts val="900"/>
              </a:spcAft>
              <a:defRPr sz="1900" b="0">
                <a:solidFill>
                  <a:srgbClr val="172B3A"/>
                </a:solidFill>
                <a:latin typeface="Aptos"/>
              </a:defRPr>
            </a:pPr>
            <a:r>
              <a:t>Question: What explains the strategic pattern of suicide terrorism?</a:t>
            </a:r>
          </a:p>
          <a:p>
            <a:pPr>
              <a:spcAft>
                <a:spcPts val="900"/>
              </a:spcAft>
              <a:defRPr sz="1900" b="0">
                <a:solidFill>
                  <a:srgbClr val="172B3A"/>
                </a:solidFill>
                <a:latin typeface="Aptos"/>
              </a:defRPr>
            </a:pPr>
            <a:r>
              <a:t>Sample: 188 suicide terrorist attacks worldwide, 1980–2001.</a:t>
            </a:r>
          </a:p>
          <a:p>
            <a:pPr>
              <a:spcAft>
                <a:spcPts val="900"/>
              </a:spcAft>
              <a:defRPr sz="1900" b="0">
                <a:solidFill>
                  <a:srgbClr val="172B3A"/>
                </a:solidFill>
                <a:latin typeface="Aptos"/>
              </a:defRPr>
            </a:pPr>
            <a:r>
              <a:t>Finding: Pape argues campaigns often sought territorial concessions from democracies.</a:t>
            </a:r>
          </a:p>
          <a:p>
            <a:pPr>
              <a:spcAft>
                <a:spcPts val="900"/>
              </a:spcAft>
              <a:defRPr sz="1900" b="0">
                <a:solidFill>
                  <a:srgbClr val="172B3A"/>
                </a:solidFill>
                <a:latin typeface="Aptos"/>
              </a:defRPr>
            </a:pPr>
            <a:r>
              <a:t>Limit: Campaign attribution, causal inference and generalisation beyond 2001 are contested.</a:t>
            </a:r>
          </a:p>
        </p:txBody>
      </p:sp>
      <p:sp>
        <p:nvSpPr>
          <p:cNvPr id="10" name="TextBox 9"/>
          <p:cNvSpPr txBox="1"/>
          <p:nvPr/>
        </p:nvSpPr>
        <p:spPr>
          <a:xfrm>
            <a:off x="768096" y="6464808"/>
            <a:ext cx="10698480" cy="201168"/>
          </a:xfrm>
          <a:prstGeom prst="rect">
            <a:avLst/>
          </a:prstGeom>
          <a:noFill/>
        </p:spPr>
        <p:txBody>
          <a:bodyPr wrap="square">
            <a:spAutoFit/>
          </a:bodyPr>
          <a:lstStyle/>
          <a:p>
            <a:pPr>
              <a:spcAft>
                <a:spcPts val="900"/>
              </a:spcAft>
              <a:defRPr sz="900" b="0">
                <a:solidFill>
                  <a:srgbClr val="2D6A70"/>
                </a:solidFill>
                <a:latin typeface="Aptos"/>
              </a:defRPr>
            </a:pPr>
            <a:r>
              <a:t>BMPO7008D   •   CRITICAL READING: QUESTION / METHOD / FINDING / LIMITATION</a:t>
            </a:r>
          </a:p>
        </p:txBody>
      </p:sp>
      <p:pic>
        <p:nvPicPr>
          <p:cNvPr id="12" name="Picture 11">
            <a:extLst>
              <a:ext uri="{FF2B5EF4-FFF2-40B4-BE49-F238E27FC236}">
                <a16:creationId xmlns:a16="http://schemas.microsoft.com/office/drawing/2014/main" id="{C07C76A4-A53F-89CE-2BD6-A0F27D8646D5}"/>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Pape and Abrahms: what differs?</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17</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Pape: strategic coercion and territorial concessions</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Abrahms: limited achievement of political objectives</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Different samples, definitions and causal claims</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Strategic intention does not prove effectiveness</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14.jpg"/>
          <p:cNvPicPr>
            <a:picLocks noChangeAspect="1"/>
          </p:cNvPicPr>
          <p:nvPr/>
        </p:nvPicPr>
        <p:blipFill>
          <a:blip r:embed="rId3"/>
          <a:stretch>
            <a:fillRect/>
          </a:stretch>
        </p:blipFill>
        <p:spPr>
          <a:xfrm>
            <a:off x="7589520" y="2240280"/>
            <a:ext cx="3657600" cy="3154680"/>
          </a:xfrm>
          <a:prstGeom prst="rect">
            <a:avLst/>
          </a:prstGeom>
        </p:spPr>
      </p:pic>
      <p:sp>
        <p:nvSpPr>
          <p:cNvPr id="19" name="TextBox 18"/>
          <p:cNvSpPr txBox="1"/>
          <p:nvPr/>
        </p:nvSpPr>
        <p:spPr>
          <a:xfrm>
            <a:off x="7589520" y="5468112"/>
            <a:ext cx="3657600" cy="230832"/>
          </a:xfrm>
          <a:prstGeom prst="rect">
            <a:avLst/>
          </a:prstGeom>
          <a:noFill/>
        </p:spPr>
        <p:txBody>
          <a:bodyPr wrap="square">
            <a:spAutoFit/>
          </a:bodyPr>
          <a:lstStyle/>
          <a:p>
            <a:pPr>
              <a:spcAft>
                <a:spcPts val="900"/>
              </a:spcAft>
              <a:defRPr sz="900" b="0">
                <a:solidFill>
                  <a:srgbClr val="2D6A70"/>
                </a:solidFill>
                <a:latin typeface="Aptos"/>
              </a:defRPr>
            </a:pPr>
            <a:r>
              <a:rPr dirty="0"/>
              <a:t>9/11 overview graphic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Replication across history</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18</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Attrition and endurance recur</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Symbolic violence recurs</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Provocation and legitimacy contests recur</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Historical resemblance is not proof of direct copying</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22.jpg"/>
          <p:cNvPicPr>
            <a:picLocks noChangeAspect="1"/>
          </p:cNvPicPr>
          <p:nvPr/>
        </p:nvPicPr>
        <p:blipFill>
          <a:blip r:embed="rId3"/>
          <a:stretch>
            <a:fillRect/>
          </a:stretch>
        </p:blipFill>
        <p:spPr>
          <a:xfrm>
            <a:off x="7589520" y="2240280"/>
            <a:ext cx="3657600" cy="3154680"/>
          </a:xfrm>
          <a:prstGeom prst="rect">
            <a:avLst/>
          </a:prstGeom>
        </p:spPr>
      </p:pic>
      <p:sp>
        <p:nvSpPr>
          <p:cNvPr id="19" name="TextBox 18"/>
          <p:cNvSpPr txBox="1"/>
          <p:nvPr/>
        </p:nvSpPr>
        <p:spPr>
          <a:xfrm>
            <a:off x="7589520" y="5468112"/>
            <a:ext cx="3657600" cy="230832"/>
          </a:xfrm>
          <a:prstGeom prst="rect">
            <a:avLst/>
          </a:prstGeom>
          <a:noFill/>
        </p:spPr>
        <p:txBody>
          <a:bodyPr wrap="square">
            <a:spAutoFit/>
          </a:bodyPr>
          <a:lstStyle/>
          <a:p>
            <a:pPr>
              <a:spcAft>
                <a:spcPts val="900"/>
              </a:spcAft>
              <a:defRPr sz="900" b="0">
                <a:solidFill>
                  <a:srgbClr val="2D6A70"/>
                </a:solidFill>
                <a:latin typeface="Aptos"/>
              </a:defRPr>
            </a:pPr>
            <a:r>
              <a:rPr dirty="0"/>
              <a:t>Westminster, 2017 </a:t>
            </a:r>
          </a:p>
        </p:txBody>
      </p:sp>
      <p:pic>
        <p:nvPicPr>
          <p:cNvPr id="21" name="Picture 20">
            <a:extLst>
              <a:ext uri="{FF2B5EF4-FFF2-40B4-BE49-F238E27FC236}">
                <a16:creationId xmlns:a16="http://schemas.microsoft.com/office/drawing/2014/main" id="{BEAC542D-0C57-EE68-8DE2-1471C5CF903A}"/>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2D6A70"/>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172B3A"/>
                </a:solidFill>
                <a:latin typeface="Aptos"/>
              </a:defRPr>
            </a:pPr>
            <a:r>
              <a:t>What can counter-terrorism learn?</a:t>
            </a:r>
          </a:p>
        </p:txBody>
      </p:sp>
      <p:sp>
        <p:nvSpPr>
          <p:cNvPr id="6" name="Rectangle 5"/>
          <p:cNvSpPr/>
          <p:nvPr/>
        </p:nvSpPr>
        <p:spPr>
          <a:xfrm>
            <a:off x="685800" y="6391656"/>
            <a:ext cx="10789920" cy="13716"/>
          </a:xfrm>
          <a:prstGeom prst="rect">
            <a:avLst/>
          </a:prstGeom>
          <a:solidFill>
            <a:srgbClr val="D3D9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67757F"/>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19</a:t>
            </a:r>
          </a:p>
        </p:txBody>
      </p:sp>
      <p:sp>
        <p:nvSpPr>
          <p:cNvPr id="9" name="Rectangle 8"/>
          <p:cNvSpPr/>
          <p:nvPr/>
        </p:nvSpPr>
        <p:spPr>
          <a:xfrm>
            <a:off x="850392" y="2331720"/>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69848" y="2221992"/>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Understand adversary objectives</a:t>
            </a:r>
          </a:p>
        </p:txBody>
      </p:sp>
      <p:sp>
        <p:nvSpPr>
          <p:cNvPr id="11" name="Rectangle 10"/>
          <p:cNvSpPr/>
          <p:nvPr/>
        </p:nvSpPr>
        <p:spPr>
          <a:xfrm>
            <a:off x="850392" y="311810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69848" y="3008376"/>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Avoid reinforcing provocation narratives</a:t>
            </a:r>
          </a:p>
        </p:txBody>
      </p:sp>
      <p:sp>
        <p:nvSpPr>
          <p:cNvPr id="13" name="Rectangle 12"/>
          <p:cNvSpPr/>
          <p:nvPr/>
        </p:nvSpPr>
        <p:spPr>
          <a:xfrm>
            <a:off x="850392" y="390448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69848" y="3794760"/>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Protect legitimacy, proportionality and communities</a:t>
            </a:r>
          </a:p>
        </p:txBody>
      </p:sp>
      <p:sp>
        <p:nvSpPr>
          <p:cNvPr id="15" name="Rectangle 14"/>
          <p:cNvSpPr/>
          <p:nvPr/>
        </p:nvSpPr>
        <p:spPr>
          <a:xfrm>
            <a:off x="850392" y="469087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69848" y="4581144"/>
            <a:ext cx="10204704" cy="713232"/>
          </a:xfrm>
          <a:prstGeom prst="rect">
            <a:avLst/>
          </a:prstGeom>
          <a:noFill/>
        </p:spPr>
        <p:txBody>
          <a:bodyPr wrap="square" lIns="36576" tIns="18288" rIns="36576">
            <a:spAutoFit/>
          </a:bodyPr>
          <a:lstStyle/>
          <a:p>
            <a:pPr>
              <a:spcAft>
                <a:spcPts val="1000"/>
              </a:spcAft>
              <a:defRPr sz="2100" b="0">
                <a:solidFill>
                  <a:srgbClr val="172B3A"/>
                </a:solidFill>
                <a:latin typeface="Aptos"/>
              </a:defRPr>
            </a:pPr>
            <a:r>
              <a:t>Evaluate outcomes beyond arrests and disruption</a:t>
            </a:r>
          </a:p>
        </p:txBody>
      </p:sp>
      <p:sp>
        <p:nvSpPr>
          <p:cNvPr id="17" name="Rectangle 16"/>
          <p:cNvSpPr/>
          <p:nvPr/>
        </p:nvSpPr>
        <p:spPr>
          <a:xfrm>
            <a:off x="7479792" y="2130552"/>
            <a:ext cx="3877056" cy="3657600"/>
          </a:xfrm>
          <a:prstGeom prst="rect">
            <a:avLst/>
          </a:prstGeom>
          <a:solidFill>
            <a:srgbClr val="FAF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37.jpg"/>
          <p:cNvPicPr>
            <a:picLocks noChangeAspect="1"/>
          </p:cNvPicPr>
          <p:nvPr/>
        </p:nvPicPr>
        <p:blipFill>
          <a:blip r:embed="rId3"/>
          <a:stretch>
            <a:fillRect/>
          </a:stretch>
        </p:blipFill>
        <p:spPr>
          <a:xfrm>
            <a:off x="7589520" y="2240280"/>
            <a:ext cx="3657600" cy="3154680"/>
          </a:xfrm>
          <a:prstGeom prst="rect">
            <a:avLst/>
          </a:prstGeom>
        </p:spPr>
      </p:pic>
      <p:pic>
        <p:nvPicPr>
          <p:cNvPr id="20" name="Picture 19">
            <a:extLst>
              <a:ext uri="{FF2B5EF4-FFF2-40B4-BE49-F238E27FC236}">
                <a16:creationId xmlns:a16="http://schemas.microsoft.com/office/drawing/2014/main" id="{3F2DD86B-4C98-02B1-EA49-29E6BDB0AB1B}"/>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C1C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3776" y="502920"/>
            <a:ext cx="82296" cy="347472"/>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22376" y="530352"/>
            <a:ext cx="10058400" cy="256032"/>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BMPO7008D  /  WEEK 02</a:t>
            </a:r>
          </a:p>
        </p:txBody>
      </p:sp>
      <p:sp>
        <p:nvSpPr>
          <p:cNvPr id="5" name="TextBox 4"/>
          <p:cNvSpPr txBox="1"/>
          <p:nvPr/>
        </p:nvSpPr>
        <p:spPr>
          <a:xfrm>
            <a:off x="676656" y="1005840"/>
            <a:ext cx="10972800" cy="914400"/>
          </a:xfrm>
          <a:prstGeom prst="rect">
            <a:avLst/>
          </a:prstGeom>
          <a:noFill/>
        </p:spPr>
        <p:txBody>
          <a:bodyPr wrap="square" lIns="36576" tIns="18288" rIns="36576">
            <a:spAutoFit/>
          </a:bodyPr>
          <a:lstStyle/>
          <a:p>
            <a:pPr>
              <a:spcAft>
                <a:spcPts val="1000"/>
              </a:spcAft>
              <a:defRPr sz="3000" b="1">
                <a:solidFill>
                  <a:srgbClr val="FAFAF7"/>
                </a:solidFill>
                <a:latin typeface="Aptos"/>
              </a:defRPr>
            </a:pPr>
            <a:r>
              <a:t>Conclusions and reading</a:t>
            </a:r>
          </a:p>
        </p:txBody>
      </p:sp>
      <p:sp>
        <p:nvSpPr>
          <p:cNvPr id="6" name="Rectangle 5"/>
          <p:cNvSpPr/>
          <p:nvPr/>
        </p:nvSpPr>
        <p:spPr>
          <a:xfrm>
            <a:off x="685800" y="6391656"/>
            <a:ext cx="10789920" cy="13716"/>
          </a:xfrm>
          <a:prstGeom prst="rect">
            <a:avLst/>
          </a:prstGeom>
          <a:solidFill>
            <a:srgbClr val="4259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6473952"/>
            <a:ext cx="9144000" cy="201168"/>
          </a:xfrm>
          <a:prstGeom prst="rect">
            <a:avLst/>
          </a:prstGeom>
          <a:noFill/>
        </p:spPr>
        <p:txBody>
          <a:bodyPr wrap="square" lIns="36576" tIns="18288" rIns="36576">
            <a:spAutoFit/>
          </a:bodyPr>
          <a:lstStyle/>
          <a:p>
            <a:pPr>
              <a:spcAft>
                <a:spcPts val="1000"/>
              </a:spcAft>
              <a:defRPr sz="900" b="0">
                <a:solidFill>
                  <a:srgbClr val="ACBCC5"/>
                </a:solidFill>
                <a:latin typeface="Aptos"/>
              </a:defRPr>
            </a:pPr>
            <a:r>
              <a:t>MA TERRORISM &amp; CYBERCRIME   •   LECTURE 02</a:t>
            </a:r>
          </a:p>
        </p:txBody>
      </p:sp>
      <p:sp>
        <p:nvSpPr>
          <p:cNvPr id="8" name="TextBox 7"/>
          <p:cNvSpPr txBox="1"/>
          <p:nvPr/>
        </p:nvSpPr>
        <p:spPr>
          <a:xfrm>
            <a:off x="11091672" y="6446520"/>
            <a:ext cx="411480" cy="228600"/>
          </a:xfrm>
          <a:prstGeom prst="rect">
            <a:avLst/>
          </a:prstGeom>
          <a:noFill/>
        </p:spPr>
        <p:txBody>
          <a:bodyPr wrap="square" lIns="36576" tIns="18288" rIns="36576">
            <a:spAutoFit/>
          </a:bodyPr>
          <a:lstStyle/>
          <a:p>
            <a:pPr>
              <a:spcAft>
                <a:spcPts val="1000"/>
              </a:spcAft>
              <a:defRPr sz="1000" b="1">
                <a:solidFill>
                  <a:srgbClr val="C19348"/>
                </a:solidFill>
                <a:latin typeface="Aptos"/>
              </a:defRPr>
            </a:pPr>
            <a:r>
              <a:t>20</a:t>
            </a:r>
          </a:p>
        </p:txBody>
      </p:sp>
      <p:sp>
        <p:nvSpPr>
          <p:cNvPr id="9" name="TextBox 8"/>
          <p:cNvSpPr txBox="1"/>
          <p:nvPr/>
        </p:nvSpPr>
        <p:spPr>
          <a:xfrm>
            <a:off x="786384" y="2148840"/>
            <a:ext cx="10698480" cy="685800"/>
          </a:xfrm>
          <a:prstGeom prst="rect">
            <a:avLst/>
          </a:prstGeom>
          <a:noFill/>
        </p:spPr>
        <p:txBody>
          <a:bodyPr wrap="square" lIns="36576" tIns="18288" rIns="36576">
            <a:spAutoFit/>
          </a:bodyPr>
          <a:lstStyle/>
          <a:p>
            <a:pPr>
              <a:spcAft>
                <a:spcPts val="1000"/>
              </a:spcAft>
              <a:defRPr sz="2500" b="1">
                <a:solidFill>
                  <a:srgbClr val="C19348"/>
                </a:solidFill>
                <a:latin typeface="Aptos"/>
              </a:defRPr>
            </a:pPr>
            <a:r>
              <a:t>A tactical success can still be a strategic failure</a:t>
            </a:r>
          </a:p>
        </p:txBody>
      </p:sp>
      <p:sp>
        <p:nvSpPr>
          <p:cNvPr id="10" name="Rectangle 9"/>
          <p:cNvSpPr/>
          <p:nvPr/>
        </p:nvSpPr>
        <p:spPr>
          <a:xfrm>
            <a:off x="859536" y="3264408"/>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78992" y="3154680"/>
            <a:ext cx="9838944" cy="585216"/>
          </a:xfrm>
          <a:prstGeom prst="rect">
            <a:avLst/>
          </a:prstGeom>
          <a:noFill/>
        </p:spPr>
        <p:txBody>
          <a:bodyPr wrap="square" lIns="36576" tIns="18288" rIns="36576">
            <a:spAutoFit/>
          </a:bodyPr>
          <a:lstStyle/>
          <a:p>
            <a:pPr>
              <a:spcAft>
                <a:spcPts val="1000"/>
              </a:spcAft>
              <a:defRPr sz="1800" b="0">
                <a:solidFill>
                  <a:srgbClr val="FAFAF7"/>
                </a:solidFill>
                <a:latin typeface="Aptos"/>
              </a:defRPr>
            </a:pPr>
            <a:r>
              <a:t>Ideology is not a sufficient explanation of violence</a:t>
            </a:r>
          </a:p>
        </p:txBody>
      </p:sp>
      <p:sp>
        <p:nvSpPr>
          <p:cNvPr id="12" name="Rectangle 11"/>
          <p:cNvSpPr/>
          <p:nvPr/>
        </p:nvSpPr>
        <p:spPr>
          <a:xfrm>
            <a:off x="859536" y="3922776"/>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78992" y="3813048"/>
            <a:ext cx="9838944" cy="585216"/>
          </a:xfrm>
          <a:prstGeom prst="rect">
            <a:avLst/>
          </a:prstGeom>
          <a:noFill/>
        </p:spPr>
        <p:txBody>
          <a:bodyPr wrap="square" lIns="36576" tIns="18288" rIns="36576">
            <a:spAutoFit/>
          </a:bodyPr>
          <a:lstStyle/>
          <a:p>
            <a:pPr>
              <a:spcAft>
                <a:spcPts val="1000"/>
              </a:spcAft>
              <a:defRPr sz="1800" b="0">
                <a:solidFill>
                  <a:srgbClr val="FAFAF7"/>
                </a:solidFill>
                <a:latin typeface="Aptos"/>
              </a:defRPr>
            </a:pPr>
            <a:r>
              <a:t>Strategy must be judged against political outcomes</a:t>
            </a:r>
          </a:p>
        </p:txBody>
      </p:sp>
      <p:sp>
        <p:nvSpPr>
          <p:cNvPr id="14" name="Rectangle 13"/>
          <p:cNvSpPr/>
          <p:nvPr/>
        </p:nvSpPr>
        <p:spPr>
          <a:xfrm>
            <a:off x="859536" y="4581144"/>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78992" y="4471416"/>
            <a:ext cx="9838944" cy="585216"/>
          </a:xfrm>
          <a:prstGeom prst="rect">
            <a:avLst/>
          </a:prstGeom>
          <a:noFill/>
        </p:spPr>
        <p:txBody>
          <a:bodyPr wrap="square" lIns="36576" tIns="18288" rIns="36576">
            <a:spAutoFit/>
          </a:bodyPr>
          <a:lstStyle/>
          <a:p>
            <a:pPr>
              <a:spcAft>
                <a:spcPts val="1000"/>
              </a:spcAft>
              <a:defRPr sz="1800" b="0">
                <a:solidFill>
                  <a:srgbClr val="FAFAF7"/>
                </a:solidFill>
                <a:latin typeface="Aptos"/>
              </a:defRPr>
            </a:pPr>
            <a:r>
              <a:t>Academic findings depend on definitions and methods</a:t>
            </a:r>
          </a:p>
        </p:txBody>
      </p:sp>
      <p:sp>
        <p:nvSpPr>
          <p:cNvPr id="16" name="Rectangle 15"/>
          <p:cNvSpPr/>
          <p:nvPr/>
        </p:nvSpPr>
        <p:spPr>
          <a:xfrm>
            <a:off x="859536" y="5239512"/>
            <a:ext cx="82296" cy="82296"/>
          </a:xfrm>
          <a:prstGeom prst="rect">
            <a:avLst/>
          </a:prstGeom>
          <a:solidFill>
            <a:srgbClr val="C19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078992" y="5129784"/>
            <a:ext cx="9838944" cy="585216"/>
          </a:xfrm>
          <a:prstGeom prst="rect">
            <a:avLst/>
          </a:prstGeom>
          <a:noFill/>
        </p:spPr>
        <p:txBody>
          <a:bodyPr wrap="square" lIns="36576" tIns="18288" rIns="36576">
            <a:spAutoFit/>
          </a:bodyPr>
          <a:lstStyle/>
          <a:p>
            <a:pPr>
              <a:spcAft>
                <a:spcPts val="1000"/>
              </a:spcAft>
              <a:defRPr sz="1800" b="0">
                <a:solidFill>
                  <a:srgbClr val="FAFAF7"/>
                </a:solidFill>
                <a:latin typeface="Aptos"/>
              </a:defRPr>
            </a:pPr>
            <a:r>
              <a:t>Proportionality and legitimacy shape counter-terrorism</a:t>
            </a:r>
          </a:p>
        </p:txBody>
      </p:sp>
      <p:pic>
        <p:nvPicPr>
          <p:cNvPr id="19" name="Picture 18">
            <a:extLst>
              <a:ext uri="{FF2B5EF4-FFF2-40B4-BE49-F238E27FC236}">
                <a16:creationId xmlns:a16="http://schemas.microsoft.com/office/drawing/2014/main" id="{86678526-4B1E-3A88-4BE0-B2366F7F310E}"/>
              </a:ext>
            </a:extLst>
          </p:cNvPr>
          <p:cNvPicPr>
            <a:picLocks noChangeAspect="1"/>
          </p:cNvPicPr>
          <p:nvPr/>
        </p:nvPicPr>
        <p:blipFill>
          <a:blip r:embed="rId3"/>
          <a:stretch>
            <a:fillRect/>
          </a:stretch>
        </p:blipFill>
        <p:spPr>
          <a:xfrm>
            <a:off x="-15545" y="5784134"/>
            <a:ext cx="12192000" cy="112017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TotalTime>
  <Words>1793</Words>
  <Application>Microsoft Office PowerPoint</Application>
  <PresentationFormat>Widescreen</PresentationFormat>
  <Paragraphs>255</Paragraphs>
  <Slides>24</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Justin Evans</dc:creator>
  <cp:keywords/>
  <dc:description>generated using python-pptx</dc:description>
  <cp:lastModifiedBy>Justin Evans</cp:lastModifiedBy>
  <cp:revision>2</cp:revision>
  <dcterms:created xsi:type="dcterms:W3CDTF">2013-01-27T09:14:16Z</dcterms:created>
  <dcterms:modified xsi:type="dcterms:W3CDTF">2026-10-16T10:12:32Z</dcterms:modified>
  <cp:category/>
</cp:coreProperties>
</file>