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2"/>
  </p:notesMasterIdLst>
  <p:sldIdLst>
    <p:sldId id="256" r:id="rId2"/>
    <p:sldId id="800" r:id="rId3"/>
    <p:sldId id="694" r:id="rId4"/>
    <p:sldId id="265" r:id="rId5"/>
    <p:sldId id="622" r:id="rId6"/>
    <p:sldId id="697" r:id="rId7"/>
    <p:sldId id="702" r:id="rId8"/>
    <p:sldId id="701" r:id="rId9"/>
    <p:sldId id="700" r:id="rId10"/>
    <p:sldId id="699" r:id="rId11"/>
    <p:sldId id="698" r:id="rId12"/>
    <p:sldId id="617" r:id="rId13"/>
    <p:sldId id="631" r:id="rId14"/>
    <p:sldId id="798" r:id="rId15"/>
    <p:sldId id="799" r:id="rId16"/>
    <p:sldId id="268" r:id="rId17"/>
    <p:sldId id="574" r:id="rId18"/>
    <p:sldId id="598" r:id="rId19"/>
    <p:sldId id="277" r:id="rId20"/>
    <p:sldId id="801"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992" autoAdjust="0"/>
    <p:restoredTop sz="73646" autoAdjust="0"/>
  </p:normalViewPr>
  <p:slideViewPr>
    <p:cSldViewPr snapToGrid="0">
      <p:cViewPr varScale="1">
        <p:scale>
          <a:sx n="83" d="100"/>
          <a:sy n="83" d="100"/>
        </p:scale>
        <p:origin x="860" y="6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1765B0F-E430-4EDC-8AEF-83438651CC42}" type="datetimeFigureOut">
              <a:rPr lang="en-GB" smtClean="0"/>
              <a:t>16/09/2025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1472432-15D6-4A20-914A-51BDE480A861}" type="slidenum">
              <a:rPr lang="en-GB" smtClean="0"/>
              <a:t>‹#›</a:t>
            </a:fld>
            <a:endParaRPr lang="en-GB"/>
          </a:p>
        </p:txBody>
      </p:sp>
    </p:spTree>
    <p:extLst>
      <p:ext uri="{BB962C8B-B14F-4D97-AF65-F5344CB8AC3E}">
        <p14:creationId xmlns:p14="http://schemas.microsoft.com/office/powerpoint/2010/main" val="31978443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www.google.com/search?sca_esv=53f892ddff1617d9&amp;cs=0&amp;sxsrf=AE3TifNbPGd-j3ss-3DdomQObKA4ZzG_DA%3A1758015123363&amp;q=Porter%27s+Five+Forces&amp;sa=X&amp;ved=2ahUKEwjN6aDX_NyPAxXxT0EAHegoGNkQxccNegQIAxAB&amp;mstk=AUtExfBKr8acLvFKxZVZ4i9TVfWzUh2rGAMLqbMqkKDypx_p7UvELYSFKkZj8-S3QTWzxVOYisCZymFT4qSlaf2oSxbxijJf8i_1TePjNCQVtv4D6672be1hQUaEyXGm5QQSJNIRHV3LZe6TXsPLOtYoVNUmXqfLb1yBz4LW7jl0y2A7RXfDdwpPA4cVuHw_VQsTJrgBb7VmjEFVUuOLhdFlXUrma61Rpwi9_3IUtoklCpFShZUCVcc063aOV5tEPovXvNXYbieSQpbc9tnBHcUXedfs&amp;csui=3" TargetMode="External"/><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www.google.com/search?sca_esv=53f892ddff1617d9&amp;cs=0&amp;sxsrf=AE3TifM2YVhpmXcWbgamQ2-Sou8cBWz1vA%3A1758015207742&amp;q=Porter%27s+Five+Forces&amp;sa=X&amp;ved=2ahUKEwjc46n__NyPAxUlUUEAHZhMAdgQxccNegQIAxAB&amp;mstk=AUtExfAoWIhEYLsvBOJ6nh01Bp_gehOKNPB0VZdIzB1-dqLlaVXH-gVlsj3isV1fyvi3EGFrNGGh_crJWrbQrIcoSrsDkpTbq-ejWjZsUm2dXuvxlJz9E4uH3XpQ0Gc9hPJ44Qk-Kvl1o4kTqGgQ7D8lF9ntPPOaNKlWu6xYYuStzNQJWpyTfq2n7aWnmZBIw_4q4J8-PxTGazk8ea2SYS3h4ux1XivJ2C68wpVb5CfQ_yvXWNieuxf_KygVnZ6ymXkw_yJnGYO0nvmRL11OoQ8AW3d8&amp;csui=3" TargetMode="External"/><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www.google.com/search?sca_esv=53f892ddff1617d9&amp;cs=0&amp;sxsrf=AE3TifNNuDpPEkcNnn9tR4QYzlKOdRNFRg%3A1758015265083&amp;q=Porter%27s+Five+Forces&amp;sa=X&amp;ved=2ahUKEwjyktqa_dyPAxWvWkEAHY3CLxUQxccNegQIBRAB&amp;mstk=AUtExfDaGFun8ZelAiBf0G27RnGfVg6nUIfxdRjSAraem18wPNhW9kky6tIIqyekCLGy-_drC5667HjX8PcBKXO4TpGrZU3RQ4zV3xcsOhiywVSpgNf--W_gL9fzlBzDXGOBvL_47yiNJ3jB6Xlr7R8kHkl73LkwK9Uu_YLgAZt__R_FI6qNW-nXekl2XhZdz7NMV3tG9BPPHtungpjnshI_uoO1c7MFDZ2YiTKn4WZG456AIiti9KKrNWg1twpHbjmv7Hh5wXQDCB2Xz8USaIkNwfuh&amp;csui=3" TargetMode="External"/><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www.google.com/search?sca_esv=53f892ddff1617d9&amp;cs=0&amp;sxsrf=AE3TifNWjWU9vIxhIi94A9VBoBKxZdKOkA%3A1758015292709&amp;q=Porter%27s+Five+Forces+model&amp;sa=X&amp;ved=2ahUKEwjnkPGn_dyPAxXwYEEAHQAMNCUQxccNegQIBBAB&amp;mstk=AUtExfAQ7XB0OftkpwANmx_QjAzRihL2mfo4vOHwhQ2l5IcMbahT6gLULJRB5BKwJgxRA1MoCcFfuL4KMuIXS8Iy15vhmqDV85izc2FBItHuTifUqG368FcoiIW0w6qzKLCsZsH74LuWTydIzx8BYk8CNHEJTT67F_V20p503hirFvOmfVyW5jG7HKMj3Knh6RprBM4NMnje0QsJCEWoq7gMnRevzeFaKb9jWtKatMgmw6btVEbM-v3ywl7IrkhA-M9whftroPNxf1Rg-a5gwZoagRnt&amp;csui=3" TargetMode="External"/><Relationship Id="rId2" Type="http://schemas.openxmlformats.org/officeDocument/2006/relationships/slide" Target="../slides/slide10.xml"/><Relationship Id="rId1" Type="http://schemas.openxmlformats.org/officeDocument/2006/relationships/notesMaster" Target="../notesMasters/notesMaster1.xml"/><Relationship Id="rId4" Type="http://schemas.openxmlformats.org/officeDocument/2006/relationships/hyperlink" Target="https://www.google.com/search?sca_esv=53f892ddff1617d9&amp;cs=0&amp;sxsrf=AE3TifNWjWU9vIxhIi94A9VBoBKxZdKOkA%3A1758015292709&amp;q=barriers+to+entry&amp;sa=X&amp;ved=2ahUKEwjnkPGn_dyPAxXwYEEAHQAMNCUQxccNegQIBRAB&amp;mstk=AUtExfAQ7XB0OftkpwANmx_QjAzRihL2mfo4vOHwhQ2l5IcMbahT6gLULJRB5BKwJgxRA1MoCcFfuL4KMuIXS8Iy15vhmqDV85izc2FBItHuTifUqG368FcoiIW0w6qzKLCsZsH74LuWTydIzx8BYk8CNHEJTT67F_V20p503hirFvOmfVyW5jG7HKMj3Knh6RprBM4NMnje0QsJCEWoq7gMnRevzeFaKb9jWtKatMgmw6btVEbM-v3ywl7IrkhA-M9whftroPNxf1Rg-a5gwZoagRnt&amp;csui=3" TargetMode="Externa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The purpose of </a:t>
            </a:r>
            <a:r>
              <a:rPr lang="en-GB" sz="1200" b="0" i="0" kern="1200" dirty="0">
                <a:solidFill>
                  <a:schemeClr val="tx1"/>
                </a:solidFill>
                <a:effectLst/>
                <a:latin typeface="+mn-lt"/>
                <a:ea typeface="+mn-ea"/>
                <a:cs typeface="+mn-cs"/>
                <a:hlinkClick r:id="rId3"/>
              </a:rPr>
              <a:t>Porter's Five Forces</a:t>
            </a:r>
            <a:r>
              <a:rPr lang="en-GB" sz="1200" b="0" i="0" kern="1200" dirty="0">
                <a:solidFill>
                  <a:schemeClr val="tx1"/>
                </a:solidFill>
                <a:effectLst/>
                <a:latin typeface="+mn-lt"/>
                <a:ea typeface="+mn-ea"/>
                <a:cs typeface="+mn-cs"/>
              </a:rPr>
              <a:t> is to </a:t>
            </a:r>
            <a:r>
              <a:rPr lang="en-GB" sz="1200" b="0" i="0" kern="1200" dirty="0" err="1">
                <a:solidFill>
                  <a:schemeClr val="tx1"/>
                </a:solidFill>
                <a:effectLst/>
                <a:latin typeface="+mn-lt"/>
                <a:ea typeface="+mn-ea"/>
                <a:cs typeface="+mn-cs"/>
              </a:rPr>
              <a:t>analyze</a:t>
            </a:r>
            <a:r>
              <a:rPr lang="en-GB" sz="1200" b="0" i="0" kern="1200" dirty="0">
                <a:solidFill>
                  <a:schemeClr val="tx1"/>
                </a:solidFill>
                <a:effectLst/>
                <a:latin typeface="+mn-lt"/>
                <a:ea typeface="+mn-ea"/>
                <a:cs typeface="+mn-cs"/>
              </a:rPr>
              <a:t> an industry's attractiveness and competitive intensity by identifying five key forces: the threat of new entrants, the bargaining power of buyers, the bargaining power of suppliers, the threat of substitute products or services, and rivalry among existing competitors. This framework helps businesses understand their market position, anticipate challenges, and make strategic decisions to improve profitability and competitive strength.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How the Model Works</a:t>
            </a:r>
          </a:p>
          <a:p>
            <a:r>
              <a:rPr lang="en-GB" sz="1200" b="0" i="0" kern="1200" dirty="0">
                <a:solidFill>
                  <a:schemeClr val="tx1"/>
                </a:solidFill>
                <a:effectLst/>
                <a:latin typeface="+mn-lt"/>
                <a:ea typeface="+mn-ea"/>
                <a:cs typeface="+mn-cs"/>
              </a:rPr>
              <a:t>The model provides a structured way to assess competitive power by considering factors beyond just direct rivals: </a:t>
            </a:r>
          </a:p>
          <a:p>
            <a:r>
              <a:rPr lang="en-GB" sz="1200" b="1" i="0" kern="1200" dirty="0">
                <a:solidFill>
                  <a:schemeClr val="tx1"/>
                </a:solidFill>
                <a:effectLst/>
                <a:latin typeface="+mn-lt"/>
                <a:ea typeface="+mn-ea"/>
                <a:cs typeface="+mn-cs"/>
              </a:rPr>
              <a:t>Threat of New Entrants:</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Evaluates how easy or difficult it is for new companies to enter the market. High barriers to entry reduce this threat, making the industry more attractive. </a:t>
            </a:r>
          </a:p>
          <a:p>
            <a:r>
              <a:rPr lang="en-GB" sz="1200" b="1" i="0" kern="1200" dirty="0">
                <a:solidFill>
                  <a:schemeClr val="tx1"/>
                </a:solidFill>
                <a:effectLst/>
                <a:latin typeface="+mn-lt"/>
                <a:ea typeface="+mn-ea"/>
                <a:cs typeface="+mn-cs"/>
              </a:rPr>
              <a:t>Bargaining Power of Buyers:</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Assesses how much power customers have to drive down prices or demand more for their money. </a:t>
            </a:r>
          </a:p>
          <a:p>
            <a:r>
              <a:rPr lang="en-GB" sz="1200" b="1" i="0" kern="1200" dirty="0">
                <a:solidFill>
                  <a:schemeClr val="tx1"/>
                </a:solidFill>
                <a:effectLst/>
                <a:latin typeface="+mn-lt"/>
                <a:ea typeface="+mn-ea"/>
                <a:cs typeface="+mn-cs"/>
              </a:rPr>
              <a:t>Bargaining Power of Suppliers:</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Examines how much power suppliers have to influence prices or terms, which can increase a company's costs. </a:t>
            </a:r>
          </a:p>
          <a:p>
            <a:r>
              <a:rPr lang="en-GB" sz="1200" b="1" i="0" kern="1200" dirty="0">
                <a:solidFill>
                  <a:schemeClr val="tx1"/>
                </a:solidFill>
                <a:effectLst/>
                <a:latin typeface="+mn-lt"/>
                <a:ea typeface="+mn-ea"/>
                <a:cs typeface="+mn-cs"/>
              </a:rPr>
              <a:t>Threat of Substitute Products or Services:</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Identifies alternative products or services from different industries that could meet the same customer needs. </a:t>
            </a:r>
          </a:p>
          <a:p>
            <a:r>
              <a:rPr lang="en-GB" sz="1200" b="1" i="0" kern="1200" dirty="0">
                <a:solidFill>
                  <a:schemeClr val="tx1"/>
                </a:solidFill>
                <a:effectLst/>
                <a:latin typeface="+mn-lt"/>
                <a:ea typeface="+mn-ea"/>
                <a:cs typeface="+mn-cs"/>
              </a:rPr>
              <a:t>Rivalry Among Existing Competitors:</a:t>
            </a:r>
            <a:r>
              <a:rPr lang="en-GB" sz="1200" b="0" i="0" kern="1200" dirty="0">
                <a:solidFill>
                  <a:schemeClr val="tx1"/>
                </a:solidFill>
                <a:effectLst/>
                <a:latin typeface="+mn-lt"/>
                <a:ea typeface="+mn-ea"/>
                <a:cs typeface="+mn-cs"/>
              </a:rPr>
              <a:t> </a:t>
            </a:r>
          </a:p>
          <a:p>
            <a:r>
              <a:rPr lang="en-GB" sz="1200" b="0" i="0" kern="1200" dirty="0" err="1">
                <a:solidFill>
                  <a:schemeClr val="tx1"/>
                </a:solidFill>
                <a:effectLst/>
                <a:latin typeface="+mn-lt"/>
                <a:ea typeface="+mn-ea"/>
                <a:cs typeface="+mn-cs"/>
              </a:rPr>
              <a:t>Analyzes</a:t>
            </a:r>
            <a:r>
              <a:rPr lang="en-GB" sz="1200" b="0" i="0" kern="1200" dirty="0">
                <a:solidFill>
                  <a:schemeClr val="tx1"/>
                </a:solidFill>
                <a:effectLst/>
                <a:latin typeface="+mn-lt"/>
                <a:ea typeface="+mn-ea"/>
                <a:cs typeface="+mn-cs"/>
              </a:rPr>
              <a:t> the intensity of competition among companies already in the market.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Benefits of Using Porter's Five Forces</a:t>
            </a:r>
          </a:p>
          <a:p>
            <a:r>
              <a:rPr lang="en-GB" sz="1200" b="1" i="0" kern="1200" dirty="0">
                <a:solidFill>
                  <a:schemeClr val="tx1"/>
                </a:solidFill>
                <a:effectLst/>
                <a:latin typeface="+mn-lt"/>
                <a:ea typeface="+mn-ea"/>
                <a:cs typeface="+mn-cs"/>
              </a:rPr>
              <a:t>Strategic Planning:</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Helps businesses formulate effective strategies by providing a deep understanding of their competitive context. </a:t>
            </a:r>
          </a:p>
          <a:p>
            <a:r>
              <a:rPr lang="en-GB" sz="1200" b="1" i="0" kern="1200" dirty="0">
                <a:solidFill>
                  <a:schemeClr val="tx1"/>
                </a:solidFill>
                <a:effectLst/>
                <a:latin typeface="+mn-lt"/>
                <a:ea typeface="+mn-ea"/>
                <a:cs typeface="+mn-cs"/>
              </a:rPr>
              <a:t>Market Assessment:</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Determines whether an industry is attractive or profitable enough to enter or stay in. </a:t>
            </a:r>
          </a:p>
          <a:p>
            <a:r>
              <a:rPr lang="en-GB" sz="1200" b="1" i="0" kern="1200" dirty="0">
                <a:solidFill>
                  <a:schemeClr val="tx1"/>
                </a:solidFill>
                <a:effectLst/>
                <a:latin typeface="+mn-lt"/>
                <a:ea typeface="+mn-ea"/>
                <a:cs typeface="+mn-cs"/>
              </a:rPr>
              <a:t>Competitive Position:</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Identifies where a company stands relative to competitors, suppliers, buyers, and substitutes. </a:t>
            </a:r>
          </a:p>
          <a:p>
            <a:r>
              <a:rPr lang="en-GB" sz="1200" b="1" i="0" kern="1200" dirty="0">
                <a:solidFill>
                  <a:schemeClr val="tx1"/>
                </a:solidFill>
                <a:effectLst/>
                <a:latin typeface="+mn-lt"/>
                <a:ea typeface="+mn-ea"/>
                <a:cs typeface="+mn-cs"/>
              </a:rPr>
              <a:t>Profitability Insights:</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Uncovers factors that affect the potential for a new or existing product/service to be profitable. </a:t>
            </a:r>
          </a:p>
          <a:p>
            <a:endParaRPr lang="en-GB" dirty="0"/>
          </a:p>
        </p:txBody>
      </p:sp>
      <p:sp>
        <p:nvSpPr>
          <p:cNvPr id="4" name="Slide Number Placeholder 3"/>
          <p:cNvSpPr>
            <a:spLocks noGrp="1"/>
          </p:cNvSpPr>
          <p:nvPr>
            <p:ph type="sldNum" sz="quarter" idx="5"/>
          </p:nvPr>
        </p:nvSpPr>
        <p:spPr/>
        <p:txBody>
          <a:bodyPr/>
          <a:lstStyle/>
          <a:p>
            <a:fld id="{F1472432-15D6-4A20-914A-51BDE480A861}" type="slidenum">
              <a:rPr lang="en-GB" smtClean="0"/>
              <a:t>3</a:t>
            </a:fld>
            <a:endParaRPr lang="en-GB"/>
          </a:p>
        </p:txBody>
      </p:sp>
    </p:spTree>
    <p:extLst>
      <p:ext uri="{BB962C8B-B14F-4D97-AF65-F5344CB8AC3E}">
        <p14:creationId xmlns:p14="http://schemas.microsoft.com/office/powerpoint/2010/main" val="29022363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Slide Image Placeholder 1">
            <a:extLst>
              <a:ext uri="{FF2B5EF4-FFF2-40B4-BE49-F238E27FC236}">
                <a16:creationId xmlns:a16="http://schemas.microsoft.com/office/drawing/2014/main" id="{5254A740-B7E7-4360-8446-C7389E4B1ACB}"/>
              </a:ext>
            </a:extLst>
          </p:cNvPr>
          <p:cNvSpPr>
            <a:spLocks noGrp="1" noRot="1" noChangeAspect="1" noChangeArrowheads="1" noTextEdit="1"/>
          </p:cNvSpPr>
          <p:nvPr>
            <p:ph type="sldImg"/>
          </p:nvPr>
        </p:nvSpPr>
        <p:spPr>
          <a:ln/>
        </p:spPr>
      </p:sp>
      <p:sp>
        <p:nvSpPr>
          <p:cNvPr id="86019" name="Notes Placeholder 2">
            <a:extLst>
              <a:ext uri="{FF2B5EF4-FFF2-40B4-BE49-F238E27FC236}">
                <a16:creationId xmlns:a16="http://schemas.microsoft.com/office/drawing/2014/main" id="{CECB2108-BAF3-4DC6-B4E2-DCBF30E6C220}"/>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IN" altLang="en-US" b="1" dirty="0">
                <a:latin typeface="Arial" panose="020B0604020202020204" pitchFamily="34" charset="0"/>
              </a:rPr>
              <a:t>Figure 3.4  </a:t>
            </a:r>
            <a:r>
              <a:rPr lang="en-GB" altLang="en-US" b="1" dirty="0">
                <a:latin typeface="Arial" panose="020B0604020202020204" pitchFamily="34" charset="0"/>
              </a:rPr>
              <a:t>The industry life cycle</a:t>
            </a:r>
          </a:p>
          <a:p>
            <a:pPr eaLnBrk="1" hangingPunct="1">
              <a:spcBef>
                <a:spcPct val="0"/>
              </a:spcBef>
            </a:pPr>
            <a:endParaRPr lang="en-GB" altLang="en-US" b="1" dirty="0">
              <a:latin typeface="Arial" panose="020B0604020202020204" pitchFamily="34" charset="0"/>
            </a:endParaRPr>
          </a:p>
          <a:p>
            <a:r>
              <a:rPr lang="en-GB" sz="1200" b="0" i="0" kern="1200" dirty="0">
                <a:solidFill>
                  <a:schemeClr val="tx1"/>
                </a:solidFill>
                <a:effectLst/>
                <a:latin typeface="+mn-lt"/>
                <a:ea typeface="+mn-ea"/>
                <a:cs typeface="+mn-cs"/>
              </a:rPr>
              <a:t>The industry life cycle describes the stages an industry goes through from its birth to its eventual decline, typically consisting of introduction, growth, maturity, and decline. During the introduction phase, the industry is new with significant uncertainty. The growth phase sees rapid expansion as the product or service gains traction. In the maturity phase, growth slows, profits remain high, and competition may lead to consolidation. Finally, the decline phase is characterized by decreasing demand and a shrinking market, often leading to the industry's extinction or replacement by new innovations. </a:t>
            </a:r>
          </a:p>
          <a:p>
            <a:r>
              <a:rPr lang="en-GB" sz="1200" b="0" i="0" kern="1200" dirty="0">
                <a:solidFill>
                  <a:schemeClr val="tx1"/>
                </a:solidFill>
                <a:effectLst/>
                <a:latin typeface="+mn-lt"/>
                <a:ea typeface="+mn-ea"/>
                <a:cs typeface="+mn-cs"/>
              </a:rPr>
              <a:t>Here are the typical stages of an industry life cycle:</a:t>
            </a:r>
          </a:p>
          <a:p>
            <a:r>
              <a:rPr lang="en-GB" sz="1200" b="1" i="0" kern="1200" dirty="0">
                <a:solidFill>
                  <a:schemeClr val="tx1"/>
                </a:solidFill>
                <a:effectLst/>
                <a:latin typeface="+mn-lt"/>
                <a:ea typeface="+mn-ea"/>
                <a:cs typeface="+mn-cs"/>
              </a:rPr>
              <a:t>Introduction/Startup</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A new product is introduced, and the industry is in its nascent stages with limited market size and high uncertainty. </a:t>
            </a:r>
          </a:p>
          <a:p>
            <a:r>
              <a:rPr lang="en-GB" sz="1200" b="1" i="0" kern="1200" dirty="0">
                <a:solidFill>
                  <a:schemeClr val="tx1"/>
                </a:solidFill>
                <a:effectLst/>
                <a:latin typeface="+mn-lt"/>
                <a:ea typeface="+mn-ea"/>
                <a:cs typeface="+mn-cs"/>
              </a:rPr>
              <a:t>Growth</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Rapid expansion occurs as product-market fit is achieved, and demand increases significantly. </a:t>
            </a:r>
          </a:p>
          <a:p>
            <a:r>
              <a:rPr lang="en-GB" sz="1200" b="1" i="0" kern="1200" dirty="0">
                <a:solidFill>
                  <a:schemeClr val="tx1"/>
                </a:solidFill>
                <a:effectLst/>
                <a:latin typeface="+mn-lt"/>
                <a:ea typeface="+mn-ea"/>
                <a:cs typeface="+mn-cs"/>
              </a:rPr>
              <a:t>Maturity</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The industry experiences a peak in sales and then a period of </a:t>
            </a:r>
            <a:r>
              <a:rPr lang="en-GB" sz="1200" b="0" i="0" kern="1200" dirty="0" err="1">
                <a:solidFill>
                  <a:schemeClr val="tx1"/>
                </a:solidFill>
                <a:effectLst/>
                <a:latin typeface="+mn-lt"/>
                <a:ea typeface="+mn-ea"/>
                <a:cs typeface="+mn-cs"/>
              </a:rPr>
              <a:t>leveling</a:t>
            </a:r>
            <a:r>
              <a:rPr lang="en-GB" sz="1200" b="0" i="0" kern="1200" dirty="0">
                <a:solidFill>
                  <a:schemeClr val="tx1"/>
                </a:solidFill>
                <a:effectLst/>
                <a:latin typeface="+mn-lt"/>
                <a:ea typeface="+mn-ea"/>
                <a:cs typeface="+mn-cs"/>
              </a:rPr>
              <a:t> off. Profits can still be high, but competition intensifies, leading to consolidation and a focus on cost minimization. </a:t>
            </a:r>
          </a:p>
          <a:p>
            <a:r>
              <a:rPr lang="en-GB" sz="1200" b="1" i="0" kern="1200" dirty="0">
                <a:solidFill>
                  <a:schemeClr val="tx1"/>
                </a:solidFill>
                <a:effectLst/>
                <a:latin typeface="+mn-lt"/>
                <a:ea typeface="+mn-ea"/>
                <a:cs typeface="+mn-cs"/>
              </a:rPr>
              <a:t>Decline</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Demand wanes, sales decrease, and the industry shrinks. Competitors may exit the market, or the industry may be replaced by entirely new innovations, marking the end of its lifecycle. </a:t>
            </a:r>
          </a:p>
          <a:p>
            <a:r>
              <a:rPr lang="en-GB" sz="1200" b="0" i="0" kern="1200" dirty="0">
                <a:solidFill>
                  <a:schemeClr val="tx1"/>
                </a:solidFill>
                <a:effectLst/>
                <a:latin typeface="+mn-lt"/>
                <a:ea typeface="+mn-ea"/>
                <a:cs typeface="+mn-cs"/>
              </a:rPr>
              <a:t>Why the industry life cycle matters:</a:t>
            </a:r>
          </a:p>
          <a:p>
            <a:r>
              <a:rPr lang="en-GB" sz="1200" b="1" i="0" kern="1200" dirty="0">
                <a:solidFill>
                  <a:schemeClr val="tx1"/>
                </a:solidFill>
                <a:effectLst/>
                <a:latin typeface="+mn-lt"/>
                <a:ea typeface="+mn-ea"/>
                <a:cs typeface="+mn-cs"/>
              </a:rPr>
              <a:t>Strategic Planning</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Businesses need to understand their current stage to adapt their strategies for maximum success. </a:t>
            </a:r>
          </a:p>
          <a:p>
            <a:r>
              <a:rPr lang="en-GB" sz="1200" b="1" i="0" kern="1200" dirty="0">
                <a:solidFill>
                  <a:schemeClr val="tx1"/>
                </a:solidFill>
                <a:effectLst/>
                <a:latin typeface="+mn-lt"/>
                <a:ea typeface="+mn-ea"/>
                <a:cs typeface="+mn-cs"/>
              </a:rPr>
              <a:t>Innovation</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The framework guides innovation efforts and helps businesses anticipate changes and prepare for the next stage. </a:t>
            </a:r>
          </a:p>
          <a:p>
            <a:r>
              <a:rPr lang="en-GB" sz="1200" b="1" i="0" kern="1200" dirty="0">
                <a:solidFill>
                  <a:schemeClr val="tx1"/>
                </a:solidFill>
                <a:effectLst/>
                <a:latin typeface="+mn-lt"/>
                <a:ea typeface="+mn-ea"/>
                <a:cs typeface="+mn-cs"/>
              </a:rPr>
              <a:t>Profitability</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It provides insights into how profits and costs change over time, influencing decisions on investment and profit extraction. </a:t>
            </a:r>
          </a:p>
          <a:p>
            <a:pPr eaLnBrk="1" hangingPunct="1">
              <a:spcBef>
                <a:spcPct val="0"/>
              </a:spcBef>
            </a:pPr>
            <a:endParaRPr lang="en-IN" altLang="en-US" b="1" dirty="0">
              <a:latin typeface="Arial" panose="020B0604020202020204" pitchFamily="34" charset="0"/>
            </a:endParaRPr>
          </a:p>
        </p:txBody>
      </p:sp>
      <p:sp>
        <p:nvSpPr>
          <p:cNvPr id="86020" name="Slide Number Placeholder 3">
            <a:extLst>
              <a:ext uri="{FF2B5EF4-FFF2-40B4-BE49-F238E27FC236}">
                <a16:creationId xmlns:a16="http://schemas.microsoft.com/office/drawing/2014/main" id="{73D06CF8-52EC-4A21-AAFD-70521F530968}"/>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76408764-6106-46A2-8D1B-2E556D41370B}" type="slidenum">
              <a:rPr kumimoji="0" lang="en-GB" altLang="en-US" sz="1200" b="0" i="0" u="none" strike="noStrike" kern="1200" cap="none" spc="0" normalizeH="0" baseline="0" noProof="0" smtClean="0">
                <a:ln>
                  <a:noFill/>
                </a:ln>
                <a:solidFill>
                  <a:srgbClr val="000000"/>
                </a:solidFill>
                <a:effectLst/>
                <a:uLnTx/>
                <a:uFillTx/>
                <a:latin typeface="Calibri" panose="020F050202020403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5</a:t>
            </a:fld>
            <a:endParaRPr kumimoji="0" lang="en-GB" altLang="en-US" sz="1200" b="0" i="0" u="none" strike="noStrike" kern="1200" cap="none" spc="0" normalizeH="0" baseline="0" noProof="0">
              <a:ln>
                <a:noFill/>
              </a:ln>
              <a:solidFill>
                <a:srgbClr val="000000"/>
              </a:solidFill>
              <a:effectLst/>
              <a:uLnTx/>
              <a:uFillTx/>
              <a:latin typeface="Calibri" panose="020F0502020204030204" pitchFamily="34" charset="0"/>
              <a:ea typeface="+mn-ea"/>
              <a:cs typeface="Arial" panose="020B060402020202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In </a:t>
            </a:r>
            <a:r>
              <a:rPr lang="en-GB" sz="1200" b="0" i="0" kern="1200" dirty="0">
                <a:solidFill>
                  <a:schemeClr val="tx1"/>
                </a:solidFill>
                <a:effectLst/>
                <a:latin typeface="+mn-lt"/>
                <a:ea typeface="+mn-ea"/>
                <a:cs typeface="+mn-cs"/>
                <a:hlinkClick r:id="rId3"/>
              </a:rPr>
              <a:t>Porter's Five Forces</a:t>
            </a:r>
            <a:r>
              <a:rPr lang="en-GB" sz="1200" b="0" i="0" kern="1200" dirty="0">
                <a:solidFill>
                  <a:schemeClr val="tx1"/>
                </a:solidFill>
                <a:effectLst/>
                <a:latin typeface="+mn-lt"/>
                <a:ea typeface="+mn-ea"/>
                <a:cs typeface="+mn-cs"/>
              </a:rPr>
              <a:t> model, the bargaining power of buyers is a key factor that determines the intensity of industry competition by assessing the ability of customers to exert pressure on businesses to lower prices, demand higher quality, or receive more services. High buyer power reduces profit potential by allowing customers to "squeeze industry margins" through these demands, making an understanding of buyer power essential for strategic planning.  </a:t>
            </a:r>
          </a:p>
          <a:p>
            <a:r>
              <a:rPr lang="en-GB" sz="1200" b="0" i="0" kern="1200" dirty="0">
                <a:solidFill>
                  <a:schemeClr val="tx1"/>
                </a:solidFill>
                <a:effectLst/>
                <a:latin typeface="+mn-lt"/>
                <a:ea typeface="+mn-ea"/>
                <a:cs typeface="+mn-cs"/>
              </a:rPr>
              <a:t>Factors that increase buyer power:</a:t>
            </a:r>
          </a:p>
          <a:p>
            <a:r>
              <a:rPr lang="en-GB" sz="1200" b="1" i="0" kern="1200" dirty="0">
                <a:solidFill>
                  <a:schemeClr val="tx1"/>
                </a:solidFill>
                <a:effectLst/>
                <a:latin typeface="+mn-lt"/>
                <a:ea typeface="+mn-ea"/>
                <a:cs typeface="+mn-cs"/>
              </a:rPr>
              <a:t>Buyer concentration:</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When there are few buyers relative to sellers, buyers have more power. </a:t>
            </a:r>
          </a:p>
          <a:p>
            <a:r>
              <a:rPr lang="en-GB" sz="1200" b="1" i="0" kern="1200" dirty="0">
                <a:solidFill>
                  <a:schemeClr val="tx1"/>
                </a:solidFill>
                <a:effectLst/>
                <a:latin typeface="+mn-lt"/>
                <a:ea typeface="+mn-ea"/>
                <a:cs typeface="+mn-cs"/>
              </a:rPr>
              <a:t>Price sensitivity:</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Buyers who are highly sensitive to price are more likely to demand lower prices. </a:t>
            </a:r>
          </a:p>
          <a:p>
            <a:r>
              <a:rPr lang="en-GB" sz="1200" b="1" i="0" kern="1200" dirty="0">
                <a:solidFill>
                  <a:schemeClr val="tx1"/>
                </a:solidFill>
                <a:effectLst/>
                <a:latin typeface="+mn-lt"/>
                <a:ea typeface="+mn-ea"/>
                <a:cs typeface="+mn-cs"/>
              </a:rPr>
              <a:t>Low switching costs:</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If it's easy and inexpensive for buyers to switch to another supplier, they have more power. </a:t>
            </a:r>
          </a:p>
          <a:p>
            <a:r>
              <a:rPr lang="en-GB" sz="1200" b="1" i="0" kern="1200" dirty="0">
                <a:solidFill>
                  <a:schemeClr val="tx1"/>
                </a:solidFill>
                <a:effectLst/>
                <a:latin typeface="+mn-lt"/>
                <a:ea typeface="+mn-ea"/>
                <a:cs typeface="+mn-cs"/>
              </a:rPr>
              <a:t>Threat of backward integration:</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If buyers can credibly threaten to produce the product or service themselves (backward integration), their bargaining power increases. </a:t>
            </a:r>
          </a:p>
          <a:p>
            <a:r>
              <a:rPr lang="en-GB" sz="1200" b="1" i="0" kern="1200" dirty="0">
                <a:solidFill>
                  <a:schemeClr val="tx1"/>
                </a:solidFill>
                <a:effectLst/>
                <a:latin typeface="+mn-lt"/>
                <a:ea typeface="+mn-ea"/>
                <a:cs typeface="+mn-cs"/>
              </a:rPr>
              <a:t>Undifferentiated products:</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If the product or service lacks differentiation, buyers have more options and are less dependent on a single supplier. </a:t>
            </a:r>
          </a:p>
          <a:p>
            <a:r>
              <a:rPr lang="en-GB" sz="1200" b="1" i="0" kern="1200" dirty="0">
                <a:solidFill>
                  <a:schemeClr val="tx1"/>
                </a:solidFill>
                <a:effectLst/>
                <a:latin typeface="+mn-lt"/>
                <a:ea typeface="+mn-ea"/>
                <a:cs typeface="+mn-cs"/>
              </a:rPr>
              <a:t>Buyer knowledge:</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Buyers who are well-informed about costs and market conditions have more power. </a:t>
            </a:r>
          </a:p>
          <a:p>
            <a:r>
              <a:rPr lang="en-GB" sz="1200" b="0" i="0" kern="1200" dirty="0">
                <a:solidFill>
                  <a:schemeClr val="tx1"/>
                </a:solidFill>
                <a:effectLst/>
                <a:latin typeface="+mn-lt"/>
                <a:ea typeface="+mn-ea"/>
                <a:cs typeface="+mn-cs"/>
              </a:rPr>
              <a:t>Impact of buyer power: </a:t>
            </a:r>
          </a:p>
          <a:p>
            <a:r>
              <a:rPr lang="en-GB" sz="1200" b="1" i="0" kern="1200" dirty="0">
                <a:solidFill>
                  <a:schemeClr val="tx1"/>
                </a:solidFill>
                <a:effectLst/>
                <a:latin typeface="+mn-lt"/>
                <a:ea typeface="+mn-ea"/>
                <a:cs typeface="+mn-cs"/>
              </a:rPr>
              <a:t>Price reduction:</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Powerful buyers can force businesses to lower prices, decreasing profit margins.</a:t>
            </a:r>
          </a:p>
          <a:p>
            <a:r>
              <a:rPr lang="en-GB" sz="1200" b="1" i="0" kern="1200" dirty="0">
                <a:solidFill>
                  <a:schemeClr val="tx1"/>
                </a:solidFill>
                <a:effectLst/>
                <a:latin typeface="+mn-lt"/>
                <a:ea typeface="+mn-ea"/>
                <a:cs typeface="+mn-cs"/>
              </a:rPr>
              <a:t>Increased quality or services:</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Buyers can demand higher quality products or more extensive customer service, increasing costs for the company.</a:t>
            </a:r>
          </a:p>
          <a:p>
            <a:r>
              <a:rPr lang="en-GB" sz="1200" b="1" i="0" kern="1200" dirty="0">
                <a:solidFill>
                  <a:schemeClr val="tx1"/>
                </a:solidFill>
                <a:effectLst/>
                <a:latin typeface="+mn-lt"/>
                <a:ea typeface="+mn-ea"/>
                <a:cs typeface="+mn-cs"/>
              </a:rPr>
              <a:t>Industry profitability decline:</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The collective actions of powerful buyers can significantly decrease the overall profitability of an industry</a:t>
            </a:r>
          </a:p>
          <a:p>
            <a:endParaRPr lang="en-GB" dirty="0"/>
          </a:p>
        </p:txBody>
      </p:sp>
      <p:sp>
        <p:nvSpPr>
          <p:cNvPr id="4" name="Slide Number Placeholder 3"/>
          <p:cNvSpPr>
            <a:spLocks noGrp="1"/>
          </p:cNvSpPr>
          <p:nvPr>
            <p:ph type="sldNum" sz="quarter" idx="5"/>
          </p:nvPr>
        </p:nvSpPr>
        <p:spPr/>
        <p:txBody>
          <a:bodyPr/>
          <a:lstStyle/>
          <a:p>
            <a:fld id="{F1472432-15D6-4A20-914A-51BDE480A861}" type="slidenum">
              <a:rPr lang="en-GB" smtClean="0"/>
              <a:t>7</a:t>
            </a:fld>
            <a:endParaRPr lang="en-GB"/>
          </a:p>
        </p:txBody>
      </p:sp>
    </p:spTree>
    <p:extLst>
      <p:ext uri="{BB962C8B-B14F-4D97-AF65-F5344CB8AC3E}">
        <p14:creationId xmlns:p14="http://schemas.microsoft.com/office/powerpoint/2010/main" val="97841448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n Porter's Five Forces model, the bargaining power of suppliers refers to the leverage suppliers hold over an industry, which can lead to higher costs or poorer quality for buyers if suppliers have significant power. Key factors influencing supplier power include the concentration of suppliers (few suppliers mean more power), the importance of the supplier's input to the buyer's product, the cost for buyers to switch suppliers, and whether suppliers can credibly threaten backward integration. </a:t>
            </a:r>
          </a:p>
          <a:p>
            <a:r>
              <a:rPr lang="en-GB" sz="1200" b="0" i="0" kern="1200" dirty="0">
                <a:solidFill>
                  <a:schemeClr val="tx1"/>
                </a:solidFill>
                <a:effectLst/>
                <a:latin typeface="+mn-lt"/>
                <a:ea typeface="+mn-ea"/>
                <a:cs typeface="+mn-cs"/>
              </a:rPr>
              <a:t>How Supplier Power is Assessed</a:t>
            </a:r>
          </a:p>
          <a:p>
            <a:r>
              <a:rPr lang="en-GB" sz="1200" b="0" i="0" kern="1200" dirty="0">
                <a:solidFill>
                  <a:schemeClr val="tx1"/>
                </a:solidFill>
                <a:effectLst/>
                <a:latin typeface="+mn-lt"/>
                <a:ea typeface="+mn-ea"/>
                <a:cs typeface="+mn-cs"/>
              </a:rPr>
              <a:t>To evaluate supplier power, you would consider the following: </a:t>
            </a:r>
          </a:p>
          <a:p>
            <a:r>
              <a:rPr lang="en-GB" sz="1200" b="1" i="0" kern="1200" dirty="0">
                <a:solidFill>
                  <a:schemeClr val="tx1"/>
                </a:solidFill>
                <a:effectLst/>
                <a:latin typeface="+mn-lt"/>
                <a:ea typeface="+mn-ea"/>
                <a:cs typeface="+mn-cs"/>
              </a:rPr>
              <a:t>Concentration of Suppliers:</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If there are few suppliers for a critical input, they have more power to set prices and terms. </a:t>
            </a:r>
          </a:p>
          <a:p>
            <a:r>
              <a:rPr lang="en-GB" sz="1200" b="1" i="0" kern="1200" dirty="0">
                <a:solidFill>
                  <a:schemeClr val="tx1"/>
                </a:solidFill>
                <a:effectLst/>
                <a:latin typeface="+mn-lt"/>
                <a:ea typeface="+mn-ea"/>
                <a:cs typeface="+mn-cs"/>
              </a:rPr>
              <a:t>Uniqueness of Supplier Input:</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If a supplier's product or service is unique or essential to the buyer's product, it strengthens their negotiating position. </a:t>
            </a:r>
          </a:p>
          <a:p>
            <a:r>
              <a:rPr lang="en-GB" sz="1200" b="1" i="0" kern="1200" dirty="0">
                <a:solidFill>
                  <a:schemeClr val="tx1"/>
                </a:solidFill>
                <a:effectLst/>
                <a:latin typeface="+mn-lt"/>
                <a:ea typeface="+mn-ea"/>
                <a:cs typeface="+mn-cs"/>
              </a:rPr>
              <a:t>Switching Costs:</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If it is costly, time-consuming, or disruptive for a company to change suppliers, the current suppliers have more power. </a:t>
            </a:r>
          </a:p>
          <a:p>
            <a:r>
              <a:rPr lang="en-GB" sz="1200" b="1" i="0" kern="1200" dirty="0">
                <a:solidFill>
                  <a:schemeClr val="tx1"/>
                </a:solidFill>
                <a:effectLst/>
                <a:latin typeface="+mn-lt"/>
                <a:ea typeface="+mn-ea"/>
                <a:cs typeface="+mn-cs"/>
              </a:rPr>
              <a:t>Potential for Backward Integration:</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If a supplier could realistically begin producing the buyer's product, they have more power to dictate terms. </a:t>
            </a:r>
          </a:p>
          <a:p>
            <a:r>
              <a:rPr lang="en-GB" sz="1200" b="1" i="0" kern="1200" dirty="0">
                <a:solidFill>
                  <a:schemeClr val="tx1"/>
                </a:solidFill>
                <a:effectLst/>
                <a:latin typeface="+mn-lt"/>
                <a:ea typeface="+mn-ea"/>
                <a:cs typeface="+mn-cs"/>
              </a:rPr>
              <a:t>Importance to the Buyer:</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Suppliers have less power when their products are a small part of the buyer's overall costs or if the buyer's product does not depend significantly on the quality of the supplier's product. </a:t>
            </a:r>
          </a:p>
          <a:p>
            <a:r>
              <a:rPr lang="en-GB" sz="1200" b="0" i="0" kern="1200" dirty="0">
                <a:solidFill>
                  <a:schemeClr val="tx1"/>
                </a:solidFill>
                <a:effectLst/>
                <a:latin typeface="+mn-lt"/>
                <a:ea typeface="+mn-ea"/>
                <a:cs typeface="+mn-cs"/>
              </a:rPr>
              <a:t>Impact on Profitability</a:t>
            </a:r>
          </a:p>
          <a:p>
            <a:r>
              <a:rPr lang="en-GB" sz="1200" b="1" i="0" kern="1200" dirty="0">
                <a:solidFill>
                  <a:schemeClr val="tx1"/>
                </a:solidFill>
                <a:effectLst/>
                <a:latin typeface="+mn-lt"/>
                <a:ea typeface="+mn-ea"/>
                <a:cs typeface="+mn-cs"/>
              </a:rPr>
              <a:t>High Supplier Power:</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When suppliers are powerful, they can charge higher prices or demand more </a:t>
            </a:r>
            <a:r>
              <a:rPr lang="en-GB" sz="1200" b="0" i="0" kern="1200" dirty="0" err="1">
                <a:solidFill>
                  <a:schemeClr val="tx1"/>
                </a:solidFill>
                <a:effectLst/>
                <a:latin typeface="+mn-lt"/>
                <a:ea typeface="+mn-ea"/>
                <a:cs typeface="+mn-cs"/>
              </a:rPr>
              <a:t>favorable</a:t>
            </a:r>
            <a:r>
              <a:rPr lang="en-GB" sz="1200" b="0" i="0" kern="1200" dirty="0">
                <a:solidFill>
                  <a:schemeClr val="tx1"/>
                </a:solidFill>
                <a:effectLst/>
                <a:latin typeface="+mn-lt"/>
                <a:ea typeface="+mn-ea"/>
                <a:cs typeface="+mn-cs"/>
              </a:rPr>
              <a:t> terms, which reduces the profitability of companies in the industry. </a:t>
            </a:r>
          </a:p>
          <a:p>
            <a:r>
              <a:rPr lang="en-GB" sz="1200" b="1" i="0" kern="1200" dirty="0">
                <a:solidFill>
                  <a:schemeClr val="tx1"/>
                </a:solidFill>
                <a:effectLst/>
                <a:latin typeface="+mn-lt"/>
                <a:ea typeface="+mn-ea"/>
                <a:cs typeface="+mn-cs"/>
              </a:rPr>
              <a:t>Low Supplier Power:</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When suppliers have limited power, they must compete for buyers, leading to lower input costs and better quality, which increases the profitability of companies in the industry. </a:t>
            </a:r>
          </a:p>
          <a:p>
            <a:endParaRPr lang="en-GB" dirty="0"/>
          </a:p>
        </p:txBody>
      </p:sp>
      <p:sp>
        <p:nvSpPr>
          <p:cNvPr id="4" name="Slide Number Placeholder 3"/>
          <p:cNvSpPr>
            <a:spLocks noGrp="1"/>
          </p:cNvSpPr>
          <p:nvPr>
            <p:ph type="sldNum" sz="quarter" idx="5"/>
          </p:nvPr>
        </p:nvSpPr>
        <p:spPr/>
        <p:txBody>
          <a:bodyPr/>
          <a:lstStyle/>
          <a:p>
            <a:fld id="{F1472432-15D6-4A20-914A-51BDE480A861}" type="slidenum">
              <a:rPr lang="en-GB" smtClean="0"/>
              <a:t>8</a:t>
            </a:fld>
            <a:endParaRPr lang="en-GB"/>
          </a:p>
        </p:txBody>
      </p:sp>
    </p:spTree>
    <p:extLst>
      <p:ext uri="{BB962C8B-B14F-4D97-AF65-F5344CB8AC3E}">
        <p14:creationId xmlns:p14="http://schemas.microsoft.com/office/powerpoint/2010/main" val="188589112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n </a:t>
            </a:r>
            <a:r>
              <a:rPr lang="en-GB" sz="1200" b="0" i="0" kern="1200" dirty="0">
                <a:solidFill>
                  <a:schemeClr val="tx1"/>
                </a:solidFill>
                <a:effectLst/>
                <a:latin typeface="+mn-lt"/>
                <a:ea typeface="+mn-ea"/>
                <a:cs typeface="+mn-cs"/>
                <a:hlinkClick r:id="rId3"/>
              </a:rPr>
              <a:t>Porter's Five Forces</a:t>
            </a:r>
            <a:r>
              <a:rPr lang="en-GB" sz="1200" b="0" i="0" kern="1200" dirty="0">
                <a:solidFill>
                  <a:schemeClr val="tx1"/>
                </a:solidFill>
                <a:effectLst/>
                <a:latin typeface="+mn-lt"/>
                <a:ea typeface="+mn-ea"/>
                <a:cs typeface="+mn-cs"/>
              </a:rPr>
              <a:t>, the "substitutes" refer to products or services from different industries that offer similar benefits to the same customer needs, potentially limiting an industry's profitability by offering consumers alternative choices. The strength of this threat depends on factors like the price-performance ratio of substitutes, customer switching costs, consumer preferences, and the overall availability of these alternatives. A high threat from substitutes can place a price ceiling on an industry's products and reduce overall profitability. </a:t>
            </a:r>
          </a:p>
          <a:p>
            <a:r>
              <a:rPr lang="en-GB" sz="1200" b="0" i="0" kern="1200" dirty="0">
                <a:solidFill>
                  <a:schemeClr val="tx1"/>
                </a:solidFill>
                <a:effectLst/>
                <a:latin typeface="+mn-lt"/>
                <a:ea typeface="+mn-ea"/>
                <a:cs typeface="+mn-cs"/>
              </a:rPr>
              <a:t>What are Substitutes?</a:t>
            </a:r>
          </a:p>
          <a:p>
            <a:r>
              <a:rPr lang="en-GB" sz="1200" b="1" i="0" kern="1200" dirty="0">
                <a:solidFill>
                  <a:schemeClr val="tx1"/>
                </a:solidFill>
                <a:effectLst/>
                <a:latin typeface="+mn-lt"/>
                <a:ea typeface="+mn-ea"/>
                <a:cs typeface="+mn-cs"/>
              </a:rPr>
              <a:t>Definition</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A substitute is a product or service from another industry that a customer can purchase to </a:t>
            </a:r>
            <a:r>
              <a:rPr lang="en-GB" sz="1200" b="0" i="0" kern="1200" dirty="0" err="1">
                <a:solidFill>
                  <a:schemeClr val="tx1"/>
                </a:solidFill>
                <a:effectLst/>
                <a:latin typeface="+mn-lt"/>
                <a:ea typeface="+mn-ea"/>
                <a:cs typeface="+mn-cs"/>
              </a:rPr>
              <a:t>fulfill</a:t>
            </a:r>
            <a:r>
              <a:rPr lang="en-GB" sz="1200" b="0" i="0" kern="1200" dirty="0">
                <a:solidFill>
                  <a:schemeClr val="tx1"/>
                </a:solidFill>
                <a:effectLst/>
                <a:latin typeface="+mn-lt"/>
                <a:ea typeface="+mn-ea"/>
                <a:cs typeface="+mn-cs"/>
              </a:rPr>
              <a:t> the same (or a similar) need that the industry's product satisfies. </a:t>
            </a:r>
          </a:p>
          <a:p>
            <a:r>
              <a:rPr lang="en-GB" sz="1200" b="1" i="0" kern="1200" dirty="0">
                <a:solidFill>
                  <a:schemeClr val="tx1"/>
                </a:solidFill>
                <a:effectLst/>
                <a:latin typeface="+mn-lt"/>
                <a:ea typeface="+mn-ea"/>
                <a:cs typeface="+mn-cs"/>
              </a:rPr>
              <a:t>Examples</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Tea can be a substitute for coffee, or a restaurant's meal could be substituted with a ready-to-eat meal from a supermarket. Streaming services can substitute for cable television. </a:t>
            </a:r>
          </a:p>
          <a:p>
            <a:r>
              <a:rPr lang="en-GB" sz="1200" b="0" i="0" kern="1200" dirty="0">
                <a:solidFill>
                  <a:schemeClr val="tx1"/>
                </a:solidFill>
                <a:effectLst/>
                <a:latin typeface="+mn-lt"/>
                <a:ea typeface="+mn-ea"/>
                <a:cs typeface="+mn-cs"/>
              </a:rPr>
              <a:t>Factors that Increase the Threat of Substitutes</a:t>
            </a:r>
          </a:p>
          <a:p>
            <a:r>
              <a:rPr lang="en-GB" sz="1200" b="1" i="0" kern="1200" dirty="0">
                <a:solidFill>
                  <a:schemeClr val="tx1"/>
                </a:solidFill>
                <a:effectLst/>
                <a:latin typeface="+mn-lt"/>
                <a:ea typeface="+mn-ea"/>
                <a:cs typeface="+mn-cs"/>
              </a:rPr>
              <a:t>Availability and Low Cost</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If there are many substitutes available at a lower cost, the threat is high. </a:t>
            </a:r>
          </a:p>
          <a:p>
            <a:r>
              <a:rPr lang="en-GB" sz="1200" b="1" i="0" kern="1200" dirty="0">
                <a:solidFill>
                  <a:schemeClr val="tx1"/>
                </a:solidFill>
                <a:effectLst/>
                <a:latin typeface="+mn-lt"/>
                <a:ea typeface="+mn-ea"/>
                <a:cs typeface="+mn-cs"/>
              </a:rPr>
              <a:t>Attractive Price-Performance Ratio</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When substitutes offer a better performance for a comparable or lower price, customers are more likely to switch. </a:t>
            </a:r>
          </a:p>
          <a:p>
            <a:r>
              <a:rPr lang="en-GB" sz="1200" b="1" i="0" kern="1200" dirty="0">
                <a:solidFill>
                  <a:schemeClr val="tx1"/>
                </a:solidFill>
                <a:effectLst/>
                <a:latin typeface="+mn-lt"/>
                <a:ea typeface="+mn-ea"/>
                <a:cs typeface="+mn-cs"/>
              </a:rPr>
              <a:t>Low Switching Costs</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If it is inexpensive or easy for a customer to switch from one product to another (e.g., no new equipment or subscription cancellation), the threat is higher. </a:t>
            </a:r>
          </a:p>
          <a:p>
            <a:r>
              <a:rPr lang="en-GB" sz="1200" b="1" i="0" kern="1200" dirty="0">
                <a:solidFill>
                  <a:schemeClr val="tx1"/>
                </a:solidFill>
                <a:effectLst/>
                <a:latin typeface="+mn-lt"/>
                <a:ea typeface="+mn-ea"/>
                <a:cs typeface="+mn-cs"/>
              </a:rPr>
              <a:t>Consumer Preferences</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If customers have a strong desire to switch or are less loyal to a particular brand, they may be more open to using substitutes. </a:t>
            </a:r>
          </a:p>
          <a:p>
            <a:r>
              <a:rPr lang="en-GB" sz="1200" b="0" i="0" kern="1200" dirty="0">
                <a:solidFill>
                  <a:schemeClr val="tx1"/>
                </a:solidFill>
                <a:effectLst/>
                <a:latin typeface="+mn-lt"/>
                <a:ea typeface="+mn-ea"/>
                <a:cs typeface="+mn-cs"/>
              </a:rPr>
              <a:t>How Substitutes Affect an Industry </a:t>
            </a:r>
          </a:p>
          <a:p>
            <a:r>
              <a:rPr lang="en-GB" sz="1200" b="1" i="0" kern="1200" dirty="0">
                <a:solidFill>
                  <a:schemeClr val="tx1"/>
                </a:solidFill>
                <a:effectLst/>
                <a:latin typeface="+mn-lt"/>
                <a:ea typeface="+mn-ea"/>
                <a:cs typeface="+mn-cs"/>
              </a:rPr>
              <a:t>Limits Pricing Power</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The presence of substitutes can act as a ceiling, preventing companies from raising prices too high.</a:t>
            </a:r>
          </a:p>
          <a:p>
            <a:r>
              <a:rPr lang="en-GB" sz="1200" b="1" i="0" kern="1200" dirty="0">
                <a:solidFill>
                  <a:schemeClr val="tx1"/>
                </a:solidFill>
                <a:effectLst/>
                <a:latin typeface="+mn-lt"/>
                <a:ea typeface="+mn-ea"/>
                <a:cs typeface="+mn-cs"/>
              </a:rPr>
              <a:t>Reduces Profitability</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If customers opt for substitutes, demand for the industry's products decreases, negatively impacting profit potential.</a:t>
            </a:r>
          </a:p>
          <a:p>
            <a:r>
              <a:rPr lang="en-GB" sz="1200" b="1" i="0" kern="1200" dirty="0">
                <a:solidFill>
                  <a:schemeClr val="tx1"/>
                </a:solidFill>
                <a:effectLst/>
                <a:latin typeface="+mn-lt"/>
                <a:ea typeface="+mn-ea"/>
                <a:cs typeface="+mn-cs"/>
              </a:rPr>
              <a:t>Increases Competition</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Substitutes can make an industry more competitive as companies fight to maintain their market share.</a:t>
            </a:r>
          </a:p>
          <a:p>
            <a:endParaRPr lang="en-GB" dirty="0"/>
          </a:p>
        </p:txBody>
      </p:sp>
      <p:sp>
        <p:nvSpPr>
          <p:cNvPr id="4" name="Slide Number Placeholder 3"/>
          <p:cNvSpPr>
            <a:spLocks noGrp="1"/>
          </p:cNvSpPr>
          <p:nvPr>
            <p:ph type="sldNum" sz="quarter" idx="5"/>
          </p:nvPr>
        </p:nvSpPr>
        <p:spPr/>
        <p:txBody>
          <a:bodyPr/>
          <a:lstStyle/>
          <a:p>
            <a:fld id="{F1472432-15D6-4A20-914A-51BDE480A861}" type="slidenum">
              <a:rPr lang="en-GB" smtClean="0"/>
              <a:t>9</a:t>
            </a:fld>
            <a:endParaRPr lang="en-GB"/>
          </a:p>
        </p:txBody>
      </p:sp>
    </p:spTree>
    <p:extLst>
      <p:ext uri="{BB962C8B-B14F-4D97-AF65-F5344CB8AC3E}">
        <p14:creationId xmlns:p14="http://schemas.microsoft.com/office/powerpoint/2010/main" val="62742563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In </a:t>
            </a:r>
            <a:r>
              <a:rPr lang="en-GB" sz="1200" b="0" i="0" kern="1200" dirty="0">
                <a:solidFill>
                  <a:schemeClr val="tx1"/>
                </a:solidFill>
                <a:effectLst/>
                <a:latin typeface="+mn-lt"/>
                <a:ea typeface="+mn-ea"/>
                <a:cs typeface="+mn-cs"/>
                <a:hlinkClick r:id="rId3"/>
              </a:rPr>
              <a:t>Porter's Five Forces model</a:t>
            </a:r>
            <a:r>
              <a:rPr lang="en-GB" sz="1200" b="0" i="0" kern="1200" dirty="0">
                <a:solidFill>
                  <a:schemeClr val="tx1"/>
                </a:solidFill>
                <a:effectLst/>
                <a:latin typeface="+mn-lt"/>
                <a:ea typeface="+mn-ea"/>
                <a:cs typeface="+mn-cs"/>
              </a:rPr>
              <a:t>, the "threat of new entrants" refers to how easy or difficult it is for new competitors to enter a market, which can reduce the profitability of existing businesses. High profitability in an industry attracts new entrants, and the threat is significant when </a:t>
            </a:r>
            <a:r>
              <a:rPr lang="en-GB" sz="1200" b="0" i="0" kern="1200" dirty="0">
                <a:solidFill>
                  <a:schemeClr val="tx1"/>
                </a:solidFill>
                <a:effectLst/>
                <a:latin typeface="+mn-lt"/>
                <a:ea typeface="+mn-ea"/>
                <a:cs typeface="+mn-cs"/>
                <a:hlinkClick r:id="rId4"/>
              </a:rPr>
              <a:t>barriers to entry</a:t>
            </a:r>
            <a:r>
              <a:rPr lang="en-GB" sz="1200" b="0" i="0" kern="1200" dirty="0">
                <a:solidFill>
                  <a:schemeClr val="tx1"/>
                </a:solidFill>
                <a:effectLst/>
                <a:latin typeface="+mn-lt"/>
                <a:ea typeface="+mn-ea"/>
                <a:cs typeface="+mn-cs"/>
              </a:rPr>
              <a:t>—such as high capital costs, strong customer loyalty, economies of scale, or regulatory hurdles—are low. Reducing this threat involves establishing these high barriers, which allows established companies to maintain their market position and profitability. </a:t>
            </a:r>
          </a:p>
          <a:p>
            <a:r>
              <a:rPr lang="en-GB" sz="1200" b="0" i="0" kern="1200" dirty="0">
                <a:solidFill>
                  <a:schemeClr val="tx1"/>
                </a:solidFill>
                <a:effectLst/>
                <a:latin typeface="+mn-lt"/>
                <a:ea typeface="+mn-ea"/>
                <a:cs typeface="+mn-cs"/>
              </a:rPr>
              <a:t>What is it?</a:t>
            </a:r>
          </a:p>
          <a:p>
            <a:r>
              <a:rPr lang="en-GB" sz="1200" b="0" i="0" kern="1200" dirty="0">
                <a:solidFill>
                  <a:schemeClr val="tx1"/>
                </a:solidFill>
                <a:effectLst/>
                <a:latin typeface="+mn-lt"/>
                <a:ea typeface="+mn-ea"/>
                <a:cs typeface="+mn-cs"/>
              </a:rPr>
              <a:t>The threat of new entrants is one of Porter's Five Forces, a framework developed by Michael Porter to </a:t>
            </a:r>
            <a:r>
              <a:rPr lang="en-GB" sz="1200" b="0" i="0" kern="1200" dirty="0" err="1">
                <a:solidFill>
                  <a:schemeClr val="tx1"/>
                </a:solidFill>
                <a:effectLst/>
                <a:latin typeface="+mn-lt"/>
                <a:ea typeface="+mn-ea"/>
                <a:cs typeface="+mn-cs"/>
              </a:rPr>
              <a:t>analyze</a:t>
            </a:r>
            <a:r>
              <a:rPr lang="en-GB" sz="1200" b="0" i="0" kern="1200" dirty="0">
                <a:solidFill>
                  <a:schemeClr val="tx1"/>
                </a:solidFill>
                <a:effectLst/>
                <a:latin typeface="+mn-lt"/>
                <a:ea typeface="+mn-ea"/>
                <a:cs typeface="+mn-cs"/>
              </a:rPr>
              <a:t> industry competition and profitability. It measures the potential for new competitors to enter an industry, which can disrupt existing companies by increasing competition, putting pressure on prices, and demanding higher investments. </a:t>
            </a:r>
          </a:p>
          <a:p>
            <a:r>
              <a:rPr lang="en-GB" sz="1200" b="0" i="0" kern="1200" dirty="0">
                <a:solidFill>
                  <a:schemeClr val="tx1"/>
                </a:solidFill>
                <a:effectLst/>
                <a:latin typeface="+mn-lt"/>
                <a:ea typeface="+mn-ea"/>
                <a:cs typeface="+mn-cs"/>
              </a:rPr>
              <a:t>How it works</a:t>
            </a:r>
          </a:p>
          <a:p>
            <a:r>
              <a:rPr lang="en-GB" sz="1200" b="1" i="0" kern="1200" dirty="0">
                <a:solidFill>
                  <a:schemeClr val="tx1"/>
                </a:solidFill>
                <a:effectLst/>
                <a:latin typeface="+mn-lt"/>
                <a:ea typeface="+mn-ea"/>
                <a:cs typeface="+mn-cs"/>
              </a:rPr>
              <a:t>High Profitability, High Threat</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When an industry appears highly profitable, it acts as a beacon for new companies to enter and capture market share. </a:t>
            </a:r>
          </a:p>
          <a:p>
            <a:r>
              <a:rPr lang="en-GB" sz="1200" b="1" i="0" kern="1200" dirty="0">
                <a:solidFill>
                  <a:schemeClr val="tx1"/>
                </a:solidFill>
                <a:effectLst/>
                <a:latin typeface="+mn-lt"/>
                <a:ea typeface="+mn-ea"/>
                <a:cs typeface="+mn-cs"/>
              </a:rPr>
              <a:t>Barriers to Entry</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The actual threat depends on the presence and strength of "barriers to entry"—factors that make it difficult or costly for newcomers to establish themselves. </a:t>
            </a:r>
          </a:p>
          <a:p>
            <a:r>
              <a:rPr lang="en-GB" sz="1200" b="0" i="0" kern="1200" dirty="0">
                <a:solidFill>
                  <a:schemeClr val="tx1"/>
                </a:solidFill>
                <a:effectLst/>
                <a:latin typeface="+mn-lt"/>
                <a:ea typeface="+mn-ea"/>
                <a:cs typeface="+mn-cs"/>
              </a:rPr>
              <a:t>Examples of Barriers to Entry</a:t>
            </a:r>
          </a:p>
          <a:p>
            <a:r>
              <a:rPr lang="en-GB" sz="1200" b="1" i="0" kern="1200" dirty="0">
                <a:solidFill>
                  <a:schemeClr val="tx1"/>
                </a:solidFill>
                <a:effectLst/>
                <a:latin typeface="+mn-lt"/>
                <a:ea typeface="+mn-ea"/>
                <a:cs typeface="+mn-cs"/>
              </a:rPr>
              <a:t>Capital Requirements</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High initial investments in marketing, research, and development can deter new entrants. </a:t>
            </a:r>
          </a:p>
          <a:p>
            <a:r>
              <a:rPr lang="en-GB" sz="1200" b="1" i="0" kern="1200" dirty="0">
                <a:solidFill>
                  <a:schemeClr val="tx1"/>
                </a:solidFill>
                <a:effectLst/>
                <a:latin typeface="+mn-lt"/>
                <a:ea typeface="+mn-ea"/>
                <a:cs typeface="+mn-cs"/>
              </a:rPr>
              <a:t>Economies of Scale</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Established firms that can produce at a large scale benefit from lower costs per unit, making it difficult for smaller new entrants to compete on price. </a:t>
            </a:r>
          </a:p>
          <a:p>
            <a:r>
              <a:rPr lang="en-GB" sz="1200" b="1" i="0" kern="1200" dirty="0">
                <a:solidFill>
                  <a:schemeClr val="tx1"/>
                </a:solidFill>
                <a:effectLst/>
                <a:latin typeface="+mn-lt"/>
                <a:ea typeface="+mn-ea"/>
                <a:cs typeface="+mn-cs"/>
              </a:rPr>
              <a:t>Customer Loyalty</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Strong brand loyalty and switching costs make it harder for new entrants to attract customers. </a:t>
            </a:r>
          </a:p>
          <a:p>
            <a:r>
              <a:rPr lang="en-GB" sz="1200" b="1" i="0" kern="1200" dirty="0">
                <a:solidFill>
                  <a:schemeClr val="tx1"/>
                </a:solidFill>
                <a:effectLst/>
                <a:latin typeface="+mn-lt"/>
                <a:ea typeface="+mn-ea"/>
                <a:cs typeface="+mn-cs"/>
              </a:rPr>
              <a:t>Access to Distribution Channels</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Limited access to distribution networks can be a major obstacle for new companies. </a:t>
            </a:r>
          </a:p>
          <a:p>
            <a:r>
              <a:rPr lang="en-GB" sz="1200" b="1" i="0" kern="1200" dirty="0">
                <a:solidFill>
                  <a:schemeClr val="tx1"/>
                </a:solidFill>
                <a:effectLst/>
                <a:latin typeface="+mn-lt"/>
                <a:ea typeface="+mn-ea"/>
                <a:cs typeface="+mn-cs"/>
              </a:rPr>
              <a:t>Government Policies</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Regulations and public policies can create barriers, such as licensing requirements or tariffs. </a:t>
            </a:r>
          </a:p>
          <a:p>
            <a:r>
              <a:rPr lang="en-GB" sz="1200" b="1" i="0" kern="1200" dirty="0">
                <a:solidFill>
                  <a:schemeClr val="tx1"/>
                </a:solidFill>
                <a:effectLst/>
                <a:latin typeface="+mn-lt"/>
                <a:ea typeface="+mn-ea"/>
                <a:cs typeface="+mn-cs"/>
              </a:rPr>
              <a:t>Intellectual Property</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Patents and proprietary knowledge protect existing companies and deter competitors. </a:t>
            </a:r>
          </a:p>
          <a:p>
            <a:r>
              <a:rPr lang="en-GB" sz="1200" b="0" i="0" kern="1200" dirty="0">
                <a:solidFill>
                  <a:schemeClr val="tx1"/>
                </a:solidFill>
                <a:effectLst/>
                <a:latin typeface="+mn-lt"/>
                <a:ea typeface="+mn-ea"/>
                <a:cs typeface="+mn-cs"/>
              </a:rPr>
              <a:t>Strategic Importance</a:t>
            </a:r>
          </a:p>
          <a:p>
            <a:r>
              <a:rPr lang="en-GB" sz="1200" b="0" i="0" kern="1200" dirty="0">
                <a:solidFill>
                  <a:schemeClr val="tx1"/>
                </a:solidFill>
                <a:effectLst/>
                <a:latin typeface="+mn-lt"/>
                <a:ea typeface="+mn-ea"/>
                <a:cs typeface="+mn-cs"/>
              </a:rPr>
              <a:t>Understanding the threat of new entrants helps businesses:</a:t>
            </a:r>
          </a:p>
          <a:p>
            <a:r>
              <a:rPr lang="en-GB" sz="1200" b="1" i="0" kern="1200" dirty="0">
                <a:solidFill>
                  <a:schemeClr val="tx1"/>
                </a:solidFill>
                <a:effectLst/>
                <a:latin typeface="+mn-lt"/>
                <a:ea typeface="+mn-ea"/>
                <a:cs typeface="+mn-cs"/>
              </a:rPr>
              <a:t>Assess Industry Attractiveness</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A high threat of new entrants can make an industry less attractive for investors and existing players. </a:t>
            </a:r>
          </a:p>
          <a:p>
            <a:r>
              <a:rPr lang="en-GB" sz="1200" b="1" i="0" kern="1200" dirty="0">
                <a:solidFill>
                  <a:schemeClr val="tx1"/>
                </a:solidFill>
                <a:effectLst/>
                <a:latin typeface="+mn-lt"/>
                <a:ea typeface="+mn-ea"/>
                <a:cs typeface="+mn-cs"/>
              </a:rPr>
              <a:t>Formulate Strategies</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Companies can focus on building barriers to entry, such as by innovating to create new products or securing exclusive distribution. </a:t>
            </a:r>
          </a:p>
          <a:p>
            <a:endParaRPr lang="en-GB" dirty="0"/>
          </a:p>
        </p:txBody>
      </p:sp>
      <p:sp>
        <p:nvSpPr>
          <p:cNvPr id="4" name="Slide Number Placeholder 3"/>
          <p:cNvSpPr>
            <a:spLocks noGrp="1"/>
          </p:cNvSpPr>
          <p:nvPr>
            <p:ph type="sldNum" sz="quarter" idx="5"/>
          </p:nvPr>
        </p:nvSpPr>
        <p:spPr/>
        <p:txBody>
          <a:bodyPr/>
          <a:lstStyle/>
          <a:p>
            <a:fld id="{F1472432-15D6-4A20-914A-51BDE480A861}" type="slidenum">
              <a:rPr lang="en-GB" smtClean="0"/>
              <a:t>10</a:t>
            </a:fld>
            <a:endParaRPr lang="en-GB"/>
          </a:p>
        </p:txBody>
      </p:sp>
    </p:spTree>
    <p:extLst>
      <p:ext uri="{BB962C8B-B14F-4D97-AF65-F5344CB8AC3E}">
        <p14:creationId xmlns:p14="http://schemas.microsoft.com/office/powerpoint/2010/main" val="313443807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In Porter's 5 Forces framework, competitive rivalry refers to the intensity of competition among existing firms in an industry. High rivalry often leads to price wars, increased advertising, or product innovation as companies fight for market share. Factors influencing rivalry include the number of competitors, their relative size and strength, product differentiation, and market growth rates.  </a:t>
            </a:r>
          </a:p>
          <a:p>
            <a:r>
              <a:rPr lang="en-GB" sz="1200" b="0" i="0" kern="1200" dirty="0">
                <a:solidFill>
                  <a:schemeClr val="tx1"/>
                </a:solidFill>
                <a:effectLst/>
                <a:latin typeface="+mn-lt"/>
                <a:ea typeface="+mn-ea"/>
                <a:cs typeface="+mn-cs"/>
              </a:rPr>
              <a:t>What is competitive rivalry?</a:t>
            </a:r>
          </a:p>
          <a:p>
            <a:r>
              <a:rPr lang="en-GB" sz="1200" b="1" i="0" kern="1200" dirty="0">
                <a:solidFill>
                  <a:schemeClr val="tx1"/>
                </a:solidFill>
                <a:effectLst/>
                <a:latin typeface="+mn-lt"/>
                <a:ea typeface="+mn-ea"/>
                <a:cs typeface="+mn-cs"/>
              </a:rPr>
              <a:t>Definition</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The extent of competition between companies already operating in an industry. </a:t>
            </a:r>
          </a:p>
          <a:p>
            <a:r>
              <a:rPr lang="en-GB" sz="1200" b="1" i="0" kern="1200" dirty="0">
                <a:solidFill>
                  <a:schemeClr val="tx1"/>
                </a:solidFill>
                <a:effectLst/>
                <a:latin typeface="+mn-lt"/>
                <a:ea typeface="+mn-ea"/>
                <a:cs typeface="+mn-cs"/>
              </a:rPr>
              <a:t>Impact</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Intense rivalry can limit profitability and force companies to engage in tactics like price cutting, advertising, or product improvements to gain or retain market share. </a:t>
            </a:r>
          </a:p>
          <a:p>
            <a:r>
              <a:rPr lang="en-GB" sz="1200" b="1" i="0" kern="1200" dirty="0">
                <a:solidFill>
                  <a:schemeClr val="tx1"/>
                </a:solidFill>
                <a:effectLst/>
                <a:latin typeface="+mn-lt"/>
                <a:ea typeface="+mn-ea"/>
                <a:cs typeface="+mn-cs"/>
              </a:rPr>
              <a:t>Examples of Tactics</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Companies compete through pricing, advertising, new product introductions, and service or product enhancements. </a:t>
            </a:r>
          </a:p>
          <a:p>
            <a:r>
              <a:rPr lang="en-GB" sz="1200" b="0" i="0" kern="1200" dirty="0">
                <a:solidFill>
                  <a:schemeClr val="tx1"/>
                </a:solidFill>
                <a:effectLst/>
                <a:latin typeface="+mn-lt"/>
                <a:ea typeface="+mn-ea"/>
                <a:cs typeface="+mn-cs"/>
              </a:rPr>
              <a:t>Factors that increase competitive rivalry:</a:t>
            </a:r>
          </a:p>
          <a:p>
            <a:r>
              <a:rPr lang="en-GB" sz="1200" b="1" i="0" kern="1200" dirty="0">
                <a:solidFill>
                  <a:schemeClr val="tx1"/>
                </a:solidFill>
                <a:effectLst/>
                <a:latin typeface="+mn-lt"/>
                <a:ea typeface="+mn-ea"/>
                <a:cs typeface="+mn-cs"/>
              </a:rPr>
              <a:t>Number and Size of Competitors</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A large number of equally sized competitors often leads to intense rivalry. </a:t>
            </a:r>
          </a:p>
          <a:p>
            <a:r>
              <a:rPr lang="en-GB" sz="1200" b="1" i="0" kern="1200" dirty="0">
                <a:solidFill>
                  <a:schemeClr val="tx1"/>
                </a:solidFill>
                <a:effectLst/>
                <a:latin typeface="+mn-lt"/>
                <a:ea typeface="+mn-ea"/>
                <a:cs typeface="+mn-cs"/>
              </a:rPr>
              <a:t>Industry Growth Rate</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Slow industry growth can increase rivalry, as companies try to gain market share from each other. </a:t>
            </a:r>
          </a:p>
          <a:p>
            <a:r>
              <a:rPr lang="en-GB" sz="1200" b="1" i="0" kern="1200" dirty="0">
                <a:solidFill>
                  <a:schemeClr val="tx1"/>
                </a:solidFill>
                <a:effectLst/>
                <a:latin typeface="+mn-lt"/>
                <a:ea typeface="+mn-ea"/>
                <a:cs typeface="+mn-cs"/>
              </a:rPr>
              <a:t>Product Differentiation</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Products that are similar or undifferentiated (homogeneous) can intensify price competition. </a:t>
            </a:r>
          </a:p>
          <a:p>
            <a:r>
              <a:rPr lang="en-GB" sz="1200" b="1" i="0" kern="1200" dirty="0">
                <a:solidFill>
                  <a:schemeClr val="tx1"/>
                </a:solidFill>
                <a:effectLst/>
                <a:latin typeface="+mn-lt"/>
                <a:ea typeface="+mn-ea"/>
                <a:cs typeface="+mn-cs"/>
              </a:rPr>
              <a:t>High Fixed Costs</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Industries with high fixed costs may see more intense rivalry, as companies try to spread these costs by increasing output. </a:t>
            </a:r>
          </a:p>
          <a:p>
            <a:r>
              <a:rPr lang="en-GB" sz="1200" b="1" i="0" kern="1200" dirty="0">
                <a:solidFill>
                  <a:schemeClr val="tx1"/>
                </a:solidFill>
                <a:effectLst/>
                <a:latin typeface="+mn-lt"/>
                <a:ea typeface="+mn-ea"/>
                <a:cs typeface="+mn-cs"/>
              </a:rPr>
              <a:t>Exit Barriers</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High exit barriers can keep companies in the market even when profitability is low, leading to continued intense competition. </a:t>
            </a:r>
          </a:p>
          <a:p>
            <a:endParaRPr lang="en-GB" dirty="0"/>
          </a:p>
        </p:txBody>
      </p:sp>
      <p:sp>
        <p:nvSpPr>
          <p:cNvPr id="4" name="Slide Number Placeholder 3"/>
          <p:cNvSpPr>
            <a:spLocks noGrp="1"/>
          </p:cNvSpPr>
          <p:nvPr>
            <p:ph type="sldNum" sz="quarter" idx="5"/>
          </p:nvPr>
        </p:nvSpPr>
        <p:spPr/>
        <p:txBody>
          <a:bodyPr/>
          <a:lstStyle/>
          <a:p>
            <a:fld id="{F1472432-15D6-4A20-914A-51BDE480A861}" type="slidenum">
              <a:rPr lang="en-GB" smtClean="0"/>
              <a:t>11</a:t>
            </a:fld>
            <a:endParaRPr lang="en-GB"/>
          </a:p>
        </p:txBody>
      </p:sp>
    </p:spTree>
    <p:extLst>
      <p:ext uri="{BB962C8B-B14F-4D97-AF65-F5344CB8AC3E}">
        <p14:creationId xmlns:p14="http://schemas.microsoft.com/office/powerpoint/2010/main" val="182349849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330" name="Slide Image Placeholder 1">
            <a:extLst>
              <a:ext uri="{FF2B5EF4-FFF2-40B4-BE49-F238E27FC236}">
                <a16:creationId xmlns:a16="http://schemas.microsoft.com/office/drawing/2014/main" id="{D4594E91-1730-4855-A8AC-C3779D4BB1AE}"/>
              </a:ext>
            </a:extLst>
          </p:cNvPr>
          <p:cNvSpPr>
            <a:spLocks noGrp="1" noRot="1" noChangeAspect="1" noChangeArrowheads="1" noTextEdit="1"/>
          </p:cNvSpPr>
          <p:nvPr>
            <p:ph type="sldImg"/>
          </p:nvPr>
        </p:nvSpPr>
        <p:spPr>
          <a:ln/>
        </p:spPr>
      </p:sp>
      <p:sp>
        <p:nvSpPr>
          <p:cNvPr id="99331" name="Notes Placeholder 2">
            <a:extLst>
              <a:ext uri="{FF2B5EF4-FFF2-40B4-BE49-F238E27FC236}">
                <a16:creationId xmlns:a16="http://schemas.microsoft.com/office/drawing/2014/main" id="{2106CE36-02B7-40C3-8031-C0409905CF4E}"/>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sz="1200" b="0" i="0" kern="1200" dirty="0">
                <a:solidFill>
                  <a:schemeClr val="tx1"/>
                </a:solidFill>
                <a:effectLst/>
                <a:latin typeface="+mn-lt"/>
                <a:ea typeface="+mn-ea"/>
                <a:cs typeface="+mn-cs"/>
              </a:rPr>
              <a:t>Complementors, sometimes called the "Sixth Force," are companies or products that add value to another company's offerings, enhancing their attractiveness to customers and potentially increasing demand. While not part of the original five forces, recognizing complementors and their impact on your product or service is crucial for developing effective strategies, identifying collaboration opportunities, and gaining a competitive advantage. Examples include software complementing hardware or apps enhancing smartphone value.  </a:t>
            </a:r>
          </a:p>
          <a:p>
            <a:r>
              <a:rPr lang="en-GB" sz="1200" b="0" i="0" kern="1200" dirty="0">
                <a:solidFill>
                  <a:schemeClr val="tx1"/>
                </a:solidFill>
                <a:effectLst/>
                <a:latin typeface="+mn-lt"/>
                <a:ea typeface="+mn-ea"/>
                <a:cs typeface="+mn-cs"/>
              </a:rPr>
              <a:t>What Complementors Are</a:t>
            </a:r>
          </a:p>
          <a:p>
            <a:r>
              <a:rPr lang="en-GB" sz="1200" b="1" i="0" kern="1200" dirty="0">
                <a:solidFill>
                  <a:schemeClr val="tx1"/>
                </a:solidFill>
                <a:effectLst/>
                <a:latin typeface="+mn-lt"/>
                <a:ea typeface="+mn-ea"/>
                <a:cs typeface="+mn-cs"/>
              </a:rPr>
              <a:t>Value-Adding Partners:</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Complementors are businesses whose products or services work well in tandem with yours, making your product or service more valuable when used together. </a:t>
            </a:r>
          </a:p>
          <a:p>
            <a:r>
              <a:rPr lang="en-GB" sz="1200" b="1" i="0" kern="1200" dirty="0">
                <a:solidFill>
                  <a:schemeClr val="tx1"/>
                </a:solidFill>
                <a:effectLst/>
                <a:latin typeface="+mn-lt"/>
                <a:ea typeface="+mn-ea"/>
                <a:cs typeface="+mn-cs"/>
              </a:rPr>
              <a:t>Examples:</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Software applications that run on hardware devices, or a strong ecosystem of apps that makes a smartphone more attractive. </a:t>
            </a:r>
          </a:p>
          <a:p>
            <a:r>
              <a:rPr lang="en-GB" sz="1200" b="0" i="0" kern="1200" dirty="0">
                <a:solidFill>
                  <a:schemeClr val="tx1"/>
                </a:solidFill>
                <a:effectLst/>
                <a:latin typeface="+mn-lt"/>
                <a:ea typeface="+mn-ea"/>
                <a:cs typeface="+mn-cs"/>
              </a:rPr>
              <a:t>Why Complementors Matter </a:t>
            </a:r>
          </a:p>
          <a:p>
            <a:r>
              <a:rPr lang="en-GB" sz="1200" b="1" i="0" kern="1200" dirty="0">
                <a:solidFill>
                  <a:schemeClr val="tx1"/>
                </a:solidFill>
                <a:effectLst/>
                <a:latin typeface="+mn-lt"/>
                <a:ea typeface="+mn-ea"/>
                <a:cs typeface="+mn-cs"/>
              </a:rPr>
              <a:t>Enhanced Value Proposition:</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Complementors make your product more useful or appealing by adding features or functionality.</a:t>
            </a:r>
          </a:p>
          <a:p>
            <a:r>
              <a:rPr lang="en-GB" sz="1200" b="1" i="0" kern="1200" dirty="0">
                <a:solidFill>
                  <a:schemeClr val="tx1"/>
                </a:solidFill>
                <a:effectLst/>
                <a:latin typeface="+mn-lt"/>
                <a:ea typeface="+mn-ea"/>
                <a:cs typeface="+mn-cs"/>
              </a:rPr>
              <a:t>Increased Demand:</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Collaborating with complementors can drive higher demand for your product by expanding its reach and appeal.</a:t>
            </a:r>
          </a:p>
          <a:p>
            <a:r>
              <a:rPr lang="en-GB" sz="1200" b="1" i="0" kern="1200" dirty="0">
                <a:solidFill>
                  <a:schemeClr val="tx1"/>
                </a:solidFill>
                <a:effectLst/>
                <a:latin typeface="+mn-lt"/>
                <a:ea typeface="+mn-ea"/>
                <a:cs typeface="+mn-cs"/>
              </a:rPr>
              <a:t>Competitive Differentiation:</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Unique complementor relationships can set your company apart from competitors.</a:t>
            </a:r>
          </a:p>
          <a:p>
            <a:r>
              <a:rPr lang="en-GB" sz="1200" b="1" i="0" kern="1200" dirty="0">
                <a:solidFill>
                  <a:schemeClr val="tx1"/>
                </a:solidFill>
                <a:effectLst/>
                <a:latin typeface="+mn-lt"/>
                <a:ea typeface="+mn-ea"/>
                <a:cs typeface="+mn-cs"/>
              </a:rPr>
              <a:t>Market Expansion:</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By working with complementors, companies can access new markets or customer segments.</a:t>
            </a:r>
          </a:p>
          <a:p>
            <a:r>
              <a:rPr lang="en-GB" sz="1200" b="1" i="0" kern="1200" dirty="0">
                <a:solidFill>
                  <a:schemeClr val="tx1"/>
                </a:solidFill>
                <a:effectLst/>
                <a:latin typeface="+mn-lt"/>
                <a:ea typeface="+mn-ea"/>
                <a:cs typeface="+mn-cs"/>
              </a:rPr>
              <a:t>Stimulated Innovation:</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Collaborations with complementors can lead to new ideas and product improvements.</a:t>
            </a:r>
          </a:p>
          <a:p>
            <a:r>
              <a:rPr lang="en-GB" sz="1200" b="0" i="0" kern="1200" dirty="0">
                <a:solidFill>
                  <a:schemeClr val="tx1"/>
                </a:solidFill>
                <a:effectLst/>
                <a:latin typeface="+mn-lt"/>
                <a:ea typeface="+mn-ea"/>
                <a:cs typeface="+mn-cs"/>
              </a:rPr>
              <a:t>How to Incorporate Complementors into Analysis </a:t>
            </a:r>
          </a:p>
          <a:p>
            <a:r>
              <a:rPr lang="en-GB" sz="1200" b="1" i="0" kern="1200" dirty="0">
                <a:solidFill>
                  <a:schemeClr val="tx1"/>
                </a:solidFill>
                <a:effectLst/>
                <a:latin typeface="+mn-lt"/>
                <a:ea typeface="+mn-ea"/>
                <a:cs typeface="+mn-cs"/>
              </a:rPr>
              <a:t>Identify Complementary Offerings:</a:t>
            </a:r>
            <a:r>
              <a:rPr lang="en-GB" sz="1200" b="0" i="0" kern="1200" dirty="0">
                <a:solidFill>
                  <a:schemeClr val="tx1"/>
                </a:solidFill>
                <a:effectLst/>
                <a:latin typeface="+mn-lt"/>
                <a:ea typeface="+mn-ea"/>
                <a:cs typeface="+mn-cs"/>
              </a:rPr>
              <a:t> Consider which products or services complement your current offerings.</a:t>
            </a:r>
          </a:p>
          <a:p>
            <a:r>
              <a:rPr lang="en-GB" sz="1200" b="1" i="0" kern="1200" dirty="0">
                <a:solidFill>
                  <a:schemeClr val="tx1"/>
                </a:solidFill>
                <a:effectLst/>
                <a:latin typeface="+mn-lt"/>
                <a:ea typeface="+mn-ea"/>
                <a:cs typeface="+mn-cs"/>
              </a:rPr>
              <a:t>Identify Your Own Complementary Roles:</a:t>
            </a:r>
            <a:r>
              <a:rPr lang="en-GB" sz="1200" b="0" i="0" kern="1200" dirty="0">
                <a:solidFill>
                  <a:schemeClr val="tx1"/>
                </a:solidFill>
                <a:effectLst/>
                <a:latin typeface="+mn-lt"/>
                <a:ea typeface="+mn-ea"/>
                <a:cs typeface="+mn-cs"/>
              </a:rPr>
              <a:t> Also, think about which products or services you complement.</a:t>
            </a:r>
          </a:p>
          <a:p>
            <a:r>
              <a:rPr lang="en-GB" sz="1200" b="1" i="0" kern="1200" dirty="0">
                <a:solidFill>
                  <a:schemeClr val="tx1"/>
                </a:solidFill>
                <a:effectLst/>
                <a:latin typeface="+mn-lt"/>
                <a:ea typeface="+mn-ea"/>
                <a:cs typeface="+mn-cs"/>
              </a:rPr>
              <a:t>Explore Partnership Opportunities:</a:t>
            </a:r>
            <a:r>
              <a:rPr lang="en-GB" sz="1200" b="0" i="0" kern="1200" dirty="0">
                <a:solidFill>
                  <a:schemeClr val="tx1"/>
                </a:solidFill>
                <a:effectLst/>
                <a:latin typeface="+mn-lt"/>
                <a:ea typeface="+mn-ea"/>
                <a:cs typeface="+mn-cs"/>
              </a:rPr>
              <a:t> Identify companies that could be valuable partners for collaboration.</a:t>
            </a:r>
          </a:p>
          <a:p>
            <a:pPr eaLnBrk="1" hangingPunct="1">
              <a:spcBef>
                <a:spcPct val="0"/>
              </a:spcBef>
            </a:pPr>
            <a:endParaRPr lang="en-GB" altLang="en-US" dirty="0">
              <a:latin typeface="Arial" panose="020B0604020202020204" pitchFamily="34" charset="0"/>
            </a:endParaRPr>
          </a:p>
        </p:txBody>
      </p:sp>
      <p:sp>
        <p:nvSpPr>
          <p:cNvPr id="99332" name="Slide Number Placeholder 3">
            <a:extLst>
              <a:ext uri="{FF2B5EF4-FFF2-40B4-BE49-F238E27FC236}">
                <a16:creationId xmlns:a16="http://schemas.microsoft.com/office/drawing/2014/main" id="{F1AB9BE2-9E92-42F5-8025-7B4C1E32821C}"/>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95E6BBF1-7F78-4518-94DA-5EA9F13A99C5}" type="slidenum">
              <a:rPr kumimoji="0" lang="en-GB" altLang="en-US" sz="1200" b="0" i="0" u="none" strike="noStrike" kern="1200" cap="none" spc="0" normalizeH="0" baseline="0" noProof="0" smtClean="0">
                <a:ln>
                  <a:noFill/>
                </a:ln>
                <a:solidFill>
                  <a:srgbClr val="000000"/>
                </a:solidFill>
                <a:effectLst/>
                <a:uLnTx/>
                <a:uFillTx/>
                <a:latin typeface="Calibri" panose="020F050202020403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12</a:t>
            </a:fld>
            <a:endParaRPr kumimoji="0" lang="en-GB" altLang="en-US" sz="1200" b="0" i="0" u="none" strike="noStrike" kern="1200" cap="none" spc="0" normalizeH="0" baseline="0" noProof="0">
              <a:ln>
                <a:noFill/>
              </a:ln>
              <a:solidFill>
                <a:srgbClr val="000000"/>
              </a:solidFill>
              <a:effectLst/>
              <a:uLnTx/>
              <a:uFillTx/>
              <a:latin typeface="Calibri" panose="020F0502020204030204" pitchFamily="34" charset="0"/>
              <a:ea typeface="+mn-ea"/>
              <a:cs typeface="Arial" panose="020B0604020202020204" pitchFamily="34"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1858" name="Slide Image Placeholder 1">
            <a:extLst>
              <a:ext uri="{FF2B5EF4-FFF2-40B4-BE49-F238E27FC236}">
                <a16:creationId xmlns:a16="http://schemas.microsoft.com/office/drawing/2014/main" id="{D8467FF9-645C-E42C-1ED2-65F3556B5AE9}"/>
              </a:ext>
            </a:extLst>
          </p:cNvPr>
          <p:cNvSpPr>
            <a:spLocks noGrp="1" noRot="1" noChangeAspect="1" noChangeArrowheads="1" noTextEdit="1"/>
          </p:cNvSpPr>
          <p:nvPr>
            <p:ph type="sldImg"/>
          </p:nvPr>
        </p:nvSpPr>
        <p:spPr>
          <a:ln/>
        </p:spPr>
      </p:sp>
      <p:sp>
        <p:nvSpPr>
          <p:cNvPr id="121859" name="Notes Placeholder 2">
            <a:extLst>
              <a:ext uri="{FF2B5EF4-FFF2-40B4-BE49-F238E27FC236}">
                <a16:creationId xmlns:a16="http://schemas.microsoft.com/office/drawing/2014/main" id="{521D47C3-FB49-F4A6-0913-D2BC8F1A330B}"/>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GB" altLang="en-US">
              <a:latin typeface="Arial" panose="020B0604020202020204" pitchFamily="34" charset="0"/>
            </a:endParaRPr>
          </a:p>
        </p:txBody>
      </p:sp>
      <p:sp>
        <p:nvSpPr>
          <p:cNvPr id="121860" name="Slide Number Placeholder 3">
            <a:extLst>
              <a:ext uri="{FF2B5EF4-FFF2-40B4-BE49-F238E27FC236}">
                <a16:creationId xmlns:a16="http://schemas.microsoft.com/office/drawing/2014/main" id="{0B5072EF-9489-7CF7-A23C-76663BBCCD02}"/>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56EE6941-6CBC-4F51-82D8-AC5D6878CF63}" type="slidenum">
              <a:rPr kumimoji="0" lang="en-GB" altLang="en-US" sz="12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GB" altLang="en-US" sz="12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1858" name="Slide Image Placeholder 1">
            <a:extLst>
              <a:ext uri="{FF2B5EF4-FFF2-40B4-BE49-F238E27FC236}">
                <a16:creationId xmlns:a16="http://schemas.microsoft.com/office/drawing/2014/main" id="{D8467FF9-645C-E42C-1ED2-65F3556B5AE9}"/>
              </a:ext>
            </a:extLst>
          </p:cNvPr>
          <p:cNvSpPr>
            <a:spLocks noGrp="1" noRot="1" noChangeAspect="1" noChangeArrowheads="1" noTextEdit="1"/>
          </p:cNvSpPr>
          <p:nvPr>
            <p:ph type="sldImg"/>
          </p:nvPr>
        </p:nvSpPr>
        <p:spPr>
          <a:ln/>
        </p:spPr>
      </p:sp>
      <p:sp>
        <p:nvSpPr>
          <p:cNvPr id="121859" name="Notes Placeholder 2">
            <a:extLst>
              <a:ext uri="{FF2B5EF4-FFF2-40B4-BE49-F238E27FC236}">
                <a16:creationId xmlns:a16="http://schemas.microsoft.com/office/drawing/2014/main" id="{521D47C3-FB49-F4A6-0913-D2BC8F1A330B}"/>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GB" altLang="en-US">
              <a:latin typeface="Arial" panose="020B0604020202020204" pitchFamily="34" charset="0"/>
            </a:endParaRPr>
          </a:p>
        </p:txBody>
      </p:sp>
      <p:sp>
        <p:nvSpPr>
          <p:cNvPr id="121860" name="Slide Number Placeholder 3">
            <a:extLst>
              <a:ext uri="{FF2B5EF4-FFF2-40B4-BE49-F238E27FC236}">
                <a16:creationId xmlns:a16="http://schemas.microsoft.com/office/drawing/2014/main" id="{0B5072EF-9489-7CF7-A23C-76663BBCCD02}"/>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56EE6941-6CBC-4F51-82D8-AC5D6878CF63}" type="slidenum">
              <a:rPr kumimoji="0" lang="en-GB" altLang="en-US" sz="12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GB" altLang="en-US" sz="12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FFFEE5-D563-B5C5-542D-5AE629C86F6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9E1223C-1BF8-BAE4-03BE-B3C4AB073B7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C529FBC-56A7-B455-FBE3-87058CA6144D}"/>
              </a:ext>
            </a:extLst>
          </p:cNvPr>
          <p:cNvSpPr>
            <a:spLocks noGrp="1"/>
          </p:cNvSpPr>
          <p:nvPr>
            <p:ph type="dt" sz="half" idx="10"/>
          </p:nvPr>
        </p:nvSpPr>
        <p:spPr/>
        <p:txBody>
          <a:bodyPr/>
          <a:lstStyle/>
          <a:p>
            <a:fld id="{C7AFD88C-4E8F-428E-A5BE-E6B38C7B4F44}" type="datetimeFigureOut">
              <a:rPr lang="en-GB" smtClean="0"/>
              <a:t>16/09/2025</a:t>
            </a:fld>
            <a:endParaRPr lang="en-GB"/>
          </a:p>
        </p:txBody>
      </p:sp>
      <p:sp>
        <p:nvSpPr>
          <p:cNvPr id="5" name="Footer Placeholder 4">
            <a:extLst>
              <a:ext uri="{FF2B5EF4-FFF2-40B4-BE49-F238E27FC236}">
                <a16:creationId xmlns:a16="http://schemas.microsoft.com/office/drawing/2014/main" id="{1197010D-5ECF-D0C6-B63B-C5C0C83371F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8A75FF6-A49C-7A1D-4415-966429001D47}"/>
              </a:ext>
            </a:extLst>
          </p:cNvPr>
          <p:cNvSpPr>
            <a:spLocks noGrp="1"/>
          </p:cNvSpPr>
          <p:nvPr>
            <p:ph type="sldNum" sz="quarter" idx="12"/>
          </p:nvPr>
        </p:nvSpPr>
        <p:spPr/>
        <p:txBody>
          <a:bodyPr/>
          <a:lstStyle/>
          <a:p>
            <a:fld id="{75D2C60D-82ED-41FC-84A2-261B4EBFD39D}" type="slidenum">
              <a:rPr lang="en-GB" smtClean="0"/>
              <a:t>‹#›</a:t>
            </a:fld>
            <a:endParaRPr lang="en-GB"/>
          </a:p>
        </p:txBody>
      </p:sp>
    </p:spTree>
    <p:extLst>
      <p:ext uri="{BB962C8B-B14F-4D97-AF65-F5344CB8AC3E}">
        <p14:creationId xmlns:p14="http://schemas.microsoft.com/office/powerpoint/2010/main" val="20707672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A16123-0FFB-D01A-5D8F-827270CB56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6E5F069-5577-AA72-A038-3D133B2A2BB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BFF5C92-23C4-49CD-A17C-AFF79A997019}"/>
              </a:ext>
            </a:extLst>
          </p:cNvPr>
          <p:cNvSpPr>
            <a:spLocks noGrp="1"/>
          </p:cNvSpPr>
          <p:nvPr>
            <p:ph type="dt" sz="half" idx="10"/>
          </p:nvPr>
        </p:nvSpPr>
        <p:spPr/>
        <p:txBody>
          <a:bodyPr/>
          <a:lstStyle/>
          <a:p>
            <a:fld id="{C7AFD88C-4E8F-428E-A5BE-E6B38C7B4F44}" type="datetimeFigureOut">
              <a:rPr lang="en-GB" smtClean="0"/>
              <a:t>16/09/2025</a:t>
            </a:fld>
            <a:endParaRPr lang="en-GB"/>
          </a:p>
        </p:txBody>
      </p:sp>
      <p:sp>
        <p:nvSpPr>
          <p:cNvPr id="5" name="Footer Placeholder 4">
            <a:extLst>
              <a:ext uri="{FF2B5EF4-FFF2-40B4-BE49-F238E27FC236}">
                <a16:creationId xmlns:a16="http://schemas.microsoft.com/office/drawing/2014/main" id="{4374DBEE-2B6E-D3C3-BED8-397E4AE31D1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C44DBEB-A929-6D65-EE25-3A4533C99C4E}"/>
              </a:ext>
            </a:extLst>
          </p:cNvPr>
          <p:cNvSpPr>
            <a:spLocks noGrp="1"/>
          </p:cNvSpPr>
          <p:nvPr>
            <p:ph type="sldNum" sz="quarter" idx="12"/>
          </p:nvPr>
        </p:nvSpPr>
        <p:spPr/>
        <p:txBody>
          <a:bodyPr/>
          <a:lstStyle/>
          <a:p>
            <a:fld id="{75D2C60D-82ED-41FC-84A2-261B4EBFD39D}" type="slidenum">
              <a:rPr lang="en-GB" smtClean="0"/>
              <a:t>‹#›</a:t>
            </a:fld>
            <a:endParaRPr lang="en-GB"/>
          </a:p>
        </p:txBody>
      </p:sp>
    </p:spTree>
    <p:extLst>
      <p:ext uri="{BB962C8B-B14F-4D97-AF65-F5344CB8AC3E}">
        <p14:creationId xmlns:p14="http://schemas.microsoft.com/office/powerpoint/2010/main" val="38433210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234970-D894-2B2A-0C81-0BFA6A9EC0E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53F7A84-1F34-23E9-6474-6A050532622D}"/>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818F737-AA8B-776F-71F6-AC04EEAACFFA}"/>
              </a:ext>
            </a:extLst>
          </p:cNvPr>
          <p:cNvSpPr>
            <a:spLocks noGrp="1"/>
          </p:cNvSpPr>
          <p:nvPr>
            <p:ph type="dt" sz="half" idx="10"/>
          </p:nvPr>
        </p:nvSpPr>
        <p:spPr/>
        <p:txBody>
          <a:bodyPr/>
          <a:lstStyle/>
          <a:p>
            <a:fld id="{C7AFD88C-4E8F-428E-A5BE-E6B38C7B4F44}" type="datetimeFigureOut">
              <a:rPr lang="en-GB" smtClean="0"/>
              <a:t>16/09/2025</a:t>
            </a:fld>
            <a:endParaRPr lang="en-GB"/>
          </a:p>
        </p:txBody>
      </p:sp>
      <p:sp>
        <p:nvSpPr>
          <p:cNvPr id="5" name="Footer Placeholder 4">
            <a:extLst>
              <a:ext uri="{FF2B5EF4-FFF2-40B4-BE49-F238E27FC236}">
                <a16:creationId xmlns:a16="http://schemas.microsoft.com/office/drawing/2014/main" id="{17314AEB-1AA9-1C48-D905-A03A7F0AC50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3A48CF5-5429-BE64-9AE0-2B6AE320D9D4}"/>
              </a:ext>
            </a:extLst>
          </p:cNvPr>
          <p:cNvSpPr>
            <a:spLocks noGrp="1"/>
          </p:cNvSpPr>
          <p:nvPr>
            <p:ph type="sldNum" sz="quarter" idx="12"/>
          </p:nvPr>
        </p:nvSpPr>
        <p:spPr/>
        <p:txBody>
          <a:bodyPr/>
          <a:lstStyle/>
          <a:p>
            <a:fld id="{75D2C60D-82ED-41FC-84A2-261B4EBFD39D}" type="slidenum">
              <a:rPr lang="en-GB" smtClean="0"/>
              <a:t>‹#›</a:t>
            </a:fld>
            <a:endParaRPr lang="en-GB"/>
          </a:p>
        </p:txBody>
      </p:sp>
    </p:spTree>
    <p:extLst>
      <p:ext uri="{BB962C8B-B14F-4D97-AF65-F5344CB8AC3E}">
        <p14:creationId xmlns:p14="http://schemas.microsoft.com/office/powerpoint/2010/main" val="34823375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800595-B80B-10F6-7AE4-D3FCE80CD34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8FA2D99-561C-70F0-314F-A93D4162411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2E7DD85-F2D7-66D5-3AB8-48148E26934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C94BC72-F064-6D0A-815D-79F6C393733E}"/>
              </a:ext>
            </a:extLst>
          </p:cNvPr>
          <p:cNvSpPr>
            <a:spLocks noGrp="1"/>
          </p:cNvSpPr>
          <p:nvPr>
            <p:ph type="dt" sz="half" idx="10"/>
          </p:nvPr>
        </p:nvSpPr>
        <p:spPr/>
        <p:txBody>
          <a:bodyPr/>
          <a:lstStyle/>
          <a:p>
            <a:fld id="{C7AFD88C-4E8F-428E-A5BE-E6B38C7B4F44}" type="datetimeFigureOut">
              <a:rPr lang="en-GB" smtClean="0"/>
              <a:t>16/09/2025</a:t>
            </a:fld>
            <a:endParaRPr lang="en-GB"/>
          </a:p>
        </p:txBody>
      </p:sp>
      <p:sp>
        <p:nvSpPr>
          <p:cNvPr id="6" name="Footer Placeholder 5">
            <a:extLst>
              <a:ext uri="{FF2B5EF4-FFF2-40B4-BE49-F238E27FC236}">
                <a16:creationId xmlns:a16="http://schemas.microsoft.com/office/drawing/2014/main" id="{8D4355AD-686D-21FC-8C37-D06016CAD8A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5EECA28-9AC8-FBE0-DFD4-954A26F611C5}"/>
              </a:ext>
            </a:extLst>
          </p:cNvPr>
          <p:cNvSpPr>
            <a:spLocks noGrp="1"/>
          </p:cNvSpPr>
          <p:nvPr>
            <p:ph type="sldNum" sz="quarter" idx="12"/>
          </p:nvPr>
        </p:nvSpPr>
        <p:spPr/>
        <p:txBody>
          <a:bodyPr/>
          <a:lstStyle/>
          <a:p>
            <a:fld id="{75D2C60D-82ED-41FC-84A2-261B4EBFD39D}" type="slidenum">
              <a:rPr lang="en-GB" smtClean="0"/>
              <a:t>‹#›</a:t>
            </a:fld>
            <a:endParaRPr lang="en-GB"/>
          </a:p>
        </p:txBody>
      </p:sp>
    </p:spTree>
    <p:extLst>
      <p:ext uri="{BB962C8B-B14F-4D97-AF65-F5344CB8AC3E}">
        <p14:creationId xmlns:p14="http://schemas.microsoft.com/office/powerpoint/2010/main" val="8045904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3B949A-695F-2534-8ADE-74DD613B57D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0F5DD80-F8AB-2BCE-6C08-DE4512EF103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0DFC5B2-7F60-4154-DEEB-3F8BB941241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4EEA4AC-CE81-B544-72B9-4D420A8148C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30F586D-CD48-4C25-F2A4-6B69DF4D050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E74F02E-A7CC-5F5D-EC8A-5529063A17AB}"/>
              </a:ext>
            </a:extLst>
          </p:cNvPr>
          <p:cNvSpPr>
            <a:spLocks noGrp="1"/>
          </p:cNvSpPr>
          <p:nvPr>
            <p:ph type="dt" sz="half" idx="10"/>
          </p:nvPr>
        </p:nvSpPr>
        <p:spPr/>
        <p:txBody>
          <a:bodyPr/>
          <a:lstStyle/>
          <a:p>
            <a:fld id="{C7AFD88C-4E8F-428E-A5BE-E6B38C7B4F44}" type="datetimeFigureOut">
              <a:rPr lang="en-GB" smtClean="0"/>
              <a:t>16/09/2025</a:t>
            </a:fld>
            <a:endParaRPr lang="en-GB"/>
          </a:p>
        </p:txBody>
      </p:sp>
      <p:sp>
        <p:nvSpPr>
          <p:cNvPr id="8" name="Footer Placeholder 7">
            <a:extLst>
              <a:ext uri="{FF2B5EF4-FFF2-40B4-BE49-F238E27FC236}">
                <a16:creationId xmlns:a16="http://schemas.microsoft.com/office/drawing/2014/main" id="{A3B71DAC-10D7-394D-9404-3904CB8BF45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7D82FF6-AA17-C466-575D-342F4D9EC9AE}"/>
              </a:ext>
            </a:extLst>
          </p:cNvPr>
          <p:cNvSpPr>
            <a:spLocks noGrp="1"/>
          </p:cNvSpPr>
          <p:nvPr>
            <p:ph type="sldNum" sz="quarter" idx="12"/>
          </p:nvPr>
        </p:nvSpPr>
        <p:spPr/>
        <p:txBody>
          <a:bodyPr/>
          <a:lstStyle/>
          <a:p>
            <a:fld id="{75D2C60D-82ED-41FC-84A2-261B4EBFD39D}" type="slidenum">
              <a:rPr lang="en-GB" smtClean="0"/>
              <a:t>‹#›</a:t>
            </a:fld>
            <a:endParaRPr lang="en-GB"/>
          </a:p>
        </p:txBody>
      </p:sp>
    </p:spTree>
    <p:extLst>
      <p:ext uri="{BB962C8B-B14F-4D97-AF65-F5344CB8AC3E}">
        <p14:creationId xmlns:p14="http://schemas.microsoft.com/office/powerpoint/2010/main" val="37836013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217274-3D19-646F-6809-CAF179C72D1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B4CE924-9796-0134-8E64-1BE91D7EF675}"/>
              </a:ext>
            </a:extLst>
          </p:cNvPr>
          <p:cNvSpPr>
            <a:spLocks noGrp="1"/>
          </p:cNvSpPr>
          <p:nvPr>
            <p:ph type="dt" sz="half" idx="10"/>
          </p:nvPr>
        </p:nvSpPr>
        <p:spPr/>
        <p:txBody>
          <a:bodyPr/>
          <a:lstStyle/>
          <a:p>
            <a:fld id="{C7AFD88C-4E8F-428E-A5BE-E6B38C7B4F44}" type="datetimeFigureOut">
              <a:rPr lang="en-GB" smtClean="0"/>
              <a:t>16/09/2025</a:t>
            </a:fld>
            <a:endParaRPr lang="en-GB"/>
          </a:p>
        </p:txBody>
      </p:sp>
      <p:sp>
        <p:nvSpPr>
          <p:cNvPr id="4" name="Footer Placeholder 3">
            <a:extLst>
              <a:ext uri="{FF2B5EF4-FFF2-40B4-BE49-F238E27FC236}">
                <a16:creationId xmlns:a16="http://schemas.microsoft.com/office/drawing/2014/main" id="{FE68F916-84AF-9B67-2E27-08CB253FB8A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D04D4DD-3B50-E632-A161-98166D2FDCAE}"/>
              </a:ext>
            </a:extLst>
          </p:cNvPr>
          <p:cNvSpPr>
            <a:spLocks noGrp="1"/>
          </p:cNvSpPr>
          <p:nvPr>
            <p:ph type="sldNum" sz="quarter" idx="12"/>
          </p:nvPr>
        </p:nvSpPr>
        <p:spPr/>
        <p:txBody>
          <a:bodyPr/>
          <a:lstStyle/>
          <a:p>
            <a:fld id="{75D2C60D-82ED-41FC-84A2-261B4EBFD39D}" type="slidenum">
              <a:rPr lang="en-GB" smtClean="0"/>
              <a:t>‹#›</a:t>
            </a:fld>
            <a:endParaRPr lang="en-GB"/>
          </a:p>
        </p:txBody>
      </p:sp>
    </p:spTree>
    <p:extLst>
      <p:ext uri="{BB962C8B-B14F-4D97-AF65-F5344CB8AC3E}">
        <p14:creationId xmlns:p14="http://schemas.microsoft.com/office/powerpoint/2010/main" val="11777204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806117A-7210-EF74-55FD-B0CF7D6CFC10}"/>
              </a:ext>
            </a:extLst>
          </p:cNvPr>
          <p:cNvSpPr>
            <a:spLocks noGrp="1"/>
          </p:cNvSpPr>
          <p:nvPr>
            <p:ph type="dt" sz="half" idx="10"/>
          </p:nvPr>
        </p:nvSpPr>
        <p:spPr/>
        <p:txBody>
          <a:bodyPr/>
          <a:lstStyle/>
          <a:p>
            <a:fld id="{C7AFD88C-4E8F-428E-A5BE-E6B38C7B4F44}" type="datetimeFigureOut">
              <a:rPr lang="en-GB" smtClean="0"/>
              <a:t>16/09/2025</a:t>
            </a:fld>
            <a:endParaRPr lang="en-GB"/>
          </a:p>
        </p:txBody>
      </p:sp>
      <p:sp>
        <p:nvSpPr>
          <p:cNvPr id="3" name="Footer Placeholder 2">
            <a:extLst>
              <a:ext uri="{FF2B5EF4-FFF2-40B4-BE49-F238E27FC236}">
                <a16:creationId xmlns:a16="http://schemas.microsoft.com/office/drawing/2014/main" id="{1B1461DF-2701-AAFA-9E92-491D3DC3223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CD366B6-0C43-6471-7A3A-40397EA8EE57}"/>
              </a:ext>
            </a:extLst>
          </p:cNvPr>
          <p:cNvSpPr>
            <a:spLocks noGrp="1"/>
          </p:cNvSpPr>
          <p:nvPr>
            <p:ph type="sldNum" sz="quarter" idx="12"/>
          </p:nvPr>
        </p:nvSpPr>
        <p:spPr/>
        <p:txBody>
          <a:bodyPr/>
          <a:lstStyle/>
          <a:p>
            <a:fld id="{75D2C60D-82ED-41FC-84A2-261B4EBFD39D}" type="slidenum">
              <a:rPr lang="en-GB" smtClean="0"/>
              <a:t>‹#›</a:t>
            </a:fld>
            <a:endParaRPr lang="en-GB"/>
          </a:p>
        </p:txBody>
      </p:sp>
    </p:spTree>
    <p:extLst>
      <p:ext uri="{BB962C8B-B14F-4D97-AF65-F5344CB8AC3E}">
        <p14:creationId xmlns:p14="http://schemas.microsoft.com/office/powerpoint/2010/main" val="320670076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A4EF48-5309-D94D-3A69-19CDE342239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CBF962E-5478-3B55-2E26-2533C9A9A05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4C55295-777C-B306-C33D-17C184A08F2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811F05D-F397-2030-5916-EF1BA663519D}"/>
              </a:ext>
            </a:extLst>
          </p:cNvPr>
          <p:cNvSpPr>
            <a:spLocks noGrp="1"/>
          </p:cNvSpPr>
          <p:nvPr>
            <p:ph type="dt" sz="half" idx="10"/>
          </p:nvPr>
        </p:nvSpPr>
        <p:spPr/>
        <p:txBody>
          <a:bodyPr/>
          <a:lstStyle/>
          <a:p>
            <a:fld id="{C7AFD88C-4E8F-428E-A5BE-E6B38C7B4F44}" type="datetimeFigureOut">
              <a:rPr lang="en-GB" smtClean="0"/>
              <a:t>16/09/2025</a:t>
            </a:fld>
            <a:endParaRPr lang="en-GB"/>
          </a:p>
        </p:txBody>
      </p:sp>
      <p:sp>
        <p:nvSpPr>
          <p:cNvPr id="6" name="Footer Placeholder 5">
            <a:extLst>
              <a:ext uri="{FF2B5EF4-FFF2-40B4-BE49-F238E27FC236}">
                <a16:creationId xmlns:a16="http://schemas.microsoft.com/office/drawing/2014/main" id="{B9DFF5AB-8E66-6B7D-F468-23D16D182A5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728127B-CA7E-6AC5-B3EA-D7FA5CA8D2B8}"/>
              </a:ext>
            </a:extLst>
          </p:cNvPr>
          <p:cNvSpPr>
            <a:spLocks noGrp="1"/>
          </p:cNvSpPr>
          <p:nvPr>
            <p:ph type="sldNum" sz="quarter" idx="12"/>
          </p:nvPr>
        </p:nvSpPr>
        <p:spPr/>
        <p:txBody>
          <a:bodyPr/>
          <a:lstStyle/>
          <a:p>
            <a:fld id="{75D2C60D-82ED-41FC-84A2-261B4EBFD39D}" type="slidenum">
              <a:rPr lang="en-GB" smtClean="0"/>
              <a:t>‹#›</a:t>
            </a:fld>
            <a:endParaRPr lang="en-GB"/>
          </a:p>
        </p:txBody>
      </p:sp>
    </p:spTree>
    <p:extLst>
      <p:ext uri="{BB962C8B-B14F-4D97-AF65-F5344CB8AC3E}">
        <p14:creationId xmlns:p14="http://schemas.microsoft.com/office/powerpoint/2010/main" val="35354485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385F09-68B2-EAB5-CC58-A7BBA822FF6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4B6AEF7-8A33-4E56-2262-1A60636D7DA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80B79D9-5EEC-E970-82AF-22E77257E2F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257542B-8182-5E07-D265-11594E36AF44}"/>
              </a:ext>
            </a:extLst>
          </p:cNvPr>
          <p:cNvSpPr>
            <a:spLocks noGrp="1"/>
          </p:cNvSpPr>
          <p:nvPr>
            <p:ph type="dt" sz="half" idx="10"/>
          </p:nvPr>
        </p:nvSpPr>
        <p:spPr/>
        <p:txBody>
          <a:bodyPr/>
          <a:lstStyle/>
          <a:p>
            <a:fld id="{C7AFD88C-4E8F-428E-A5BE-E6B38C7B4F44}" type="datetimeFigureOut">
              <a:rPr lang="en-GB" smtClean="0"/>
              <a:t>16/09/2025</a:t>
            </a:fld>
            <a:endParaRPr lang="en-GB"/>
          </a:p>
        </p:txBody>
      </p:sp>
      <p:sp>
        <p:nvSpPr>
          <p:cNvPr id="6" name="Footer Placeholder 5">
            <a:extLst>
              <a:ext uri="{FF2B5EF4-FFF2-40B4-BE49-F238E27FC236}">
                <a16:creationId xmlns:a16="http://schemas.microsoft.com/office/drawing/2014/main" id="{57C66C41-888B-7F48-F98C-1DB3A032F16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146F7E7-D7A1-F589-C5F2-5CB008CE71F8}"/>
              </a:ext>
            </a:extLst>
          </p:cNvPr>
          <p:cNvSpPr>
            <a:spLocks noGrp="1"/>
          </p:cNvSpPr>
          <p:nvPr>
            <p:ph type="sldNum" sz="quarter" idx="12"/>
          </p:nvPr>
        </p:nvSpPr>
        <p:spPr/>
        <p:txBody>
          <a:bodyPr/>
          <a:lstStyle/>
          <a:p>
            <a:fld id="{75D2C60D-82ED-41FC-84A2-261B4EBFD39D}" type="slidenum">
              <a:rPr lang="en-GB" smtClean="0"/>
              <a:t>‹#›</a:t>
            </a:fld>
            <a:endParaRPr lang="en-GB"/>
          </a:p>
        </p:txBody>
      </p:sp>
    </p:spTree>
    <p:extLst>
      <p:ext uri="{BB962C8B-B14F-4D97-AF65-F5344CB8AC3E}">
        <p14:creationId xmlns:p14="http://schemas.microsoft.com/office/powerpoint/2010/main" val="20939618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0483DB-1BBB-C48B-5C40-23B50648EB1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22FFAE0-F58A-0E6B-D098-1F56A832CA0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A014F99-9A71-62BB-5FA3-96F0EFBFBB98}"/>
              </a:ext>
            </a:extLst>
          </p:cNvPr>
          <p:cNvSpPr>
            <a:spLocks noGrp="1"/>
          </p:cNvSpPr>
          <p:nvPr>
            <p:ph type="dt" sz="half" idx="10"/>
          </p:nvPr>
        </p:nvSpPr>
        <p:spPr/>
        <p:txBody>
          <a:bodyPr/>
          <a:lstStyle/>
          <a:p>
            <a:fld id="{C7AFD88C-4E8F-428E-A5BE-E6B38C7B4F44}" type="datetimeFigureOut">
              <a:rPr lang="en-GB" smtClean="0"/>
              <a:t>16/09/2025</a:t>
            </a:fld>
            <a:endParaRPr lang="en-GB"/>
          </a:p>
        </p:txBody>
      </p:sp>
      <p:sp>
        <p:nvSpPr>
          <p:cNvPr id="5" name="Footer Placeholder 4">
            <a:extLst>
              <a:ext uri="{FF2B5EF4-FFF2-40B4-BE49-F238E27FC236}">
                <a16:creationId xmlns:a16="http://schemas.microsoft.com/office/drawing/2014/main" id="{810D30B4-33A9-A75D-4718-4182C89F957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E9EE0F8-727C-DF39-9FB4-8C59352F250F}"/>
              </a:ext>
            </a:extLst>
          </p:cNvPr>
          <p:cNvSpPr>
            <a:spLocks noGrp="1"/>
          </p:cNvSpPr>
          <p:nvPr>
            <p:ph type="sldNum" sz="quarter" idx="12"/>
          </p:nvPr>
        </p:nvSpPr>
        <p:spPr/>
        <p:txBody>
          <a:bodyPr/>
          <a:lstStyle/>
          <a:p>
            <a:fld id="{75D2C60D-82ED-41FC-84A2-261B4EBFD39D}" type="slidenum">
              <a:rPr lang="en-GB" smtClean="0"/>
              <a:t>‹#›</a:t>
            </a:fld>
            <a:endParaRPr lang="en-GB"/>
          </a:p>
        </p:txBody>
      </p:sp>
    </p:spTree>
    <p:extLst>
      <p:ext uri="{BB962C8B-B14F-4D97-AF65-F5344CB8AC3E}">
        <p14:creationId xmlns:p14="http://schemas.microsoft.com/office/powerpoint/2010/main" val="8357571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27D65CC-9AD9-F758-C7F8-71E9243B037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6CA64E1-24B7-E89A-BEC2-DC356B587BE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0050AD8-D030-788F-EA2E-5D82F0773B17}"/>
              </a:ext>
            </a:extLst>
          </p:cNvPr>
          <p:cNvSpPr>
            <a:spLocks noGrp="1"/>
          </p:cNvSpPr>
          <p:nvPr>
            <p:ph type="dt" sz="half" idx="10"/>
          </p:nvPr>
        </p:nvSpPr>
        <p:spPr/>
        <p:txBody>
          <a:bodyPr/>
          <a:lstStyle/>
          <a:p>
            <a:fld id="{C7AFD88C-4E8F-428E-A5BE-E6B38C7B4F44}" type="datetimeFigureOut">
              <a:rPr lang="en-GB" smtClean="0"/>
              <a:t>16/09/2025</a:t>
            </a:fld>
            <a:endParaRPr lang="en-GB"/>
          </a:p>
        </p:txBody>
      </p:sp>
      <p:sp>
        <p:nvSpPr>
          <p:cNvPr id="5" name="Footer Placeholder 4">
            <a:extLst>
              <a:ext uri="{FF2B5EF4-FFF2-40B4-BE49-F238E27FC236}">
                <a16:creationId xmlns:a16="http://schemas.microsoft.com/office/drawing/2014/main" id="{168EFEE6-F3CF-26EF-074B-C960DD36567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0BB5093-F471-9264-BF28-71C80E2C4F89}"/>
              </a:ext>
            </a:extLst>
          </p:cNvPr>
          <p:cNvSpPr>
            <a:spLocks noGrp="1"/>
          </p:cNvSpPr>
          <p:nvPr>
            <p:ph type="sldNum" sz="quarter" idx="12"/>
          </p:nvPr>
        </p:nvSpPr>
        <p:spPr/>
        <p:txBody>
          <a:bodyPr/>
          <a:lstStyle/>
          <a:p>
            <a:fld id="{75D2C60D-82ED-41FC-84A2-261B4EBFD39D}" type="slidenum">
              <a:rPr lang="en-GB" smtClean="0"/>
              <a:t>‹#›</a:t>
            </a:fld>
            <a:endParaRPr lang="en-GB"/>
          </a:p>
        </p:txBody>
      </p:sp>
    </p:spTree>
    <p:extLst>
      <p:ext uri="{BB962C8B-B14F-4D97-AF65-F5344CB8AC3E}">
        <p14:creationId xmlns:p14="http://schemas.microsoft.com/office/powerpoint/2010/main" val="34528320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184FCD2-5DDA-9675-A239-51509A998EC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7B36782-52B1-6C6B-0164-46D37E03D4A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E9518D1-FF83-8972-7089-8A9161D0A63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C7AFD88C-4E8F-428E-A5BE-E6B38C7B4F44}" type="datetimeFigureOut">
              <a:rPr lang="en-GB" smtClean="0"/>
              <a:t>16/09/2025</a:t>
            </a:fld>
            <a:endParaRPr lang="en-GB"/>
          </a:p>
        </p:txBody>
      </p:sp>
      <p:sp>
        <p:nvSpPr>
          <p:cNvPr id="5" name="Footer Placeholder 4">
            <a:extLst>
              <a:ext uri="{FF2B5EF4-FFF2-40B4-BE49-F238E27FC236}">
                <a16:creationId xmlns:a16="http://schemas.microsoft.com/office/drawing/2014/main" id="{5552DA43-2B97-138B-2311-B611ADDDC52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72654E12-36A2-CA28-0D73-60E71F93F65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75D2C60D-82ED-41FC-84A2-261B4EBFD39D}" type="slidenum">
              <a:rPr lang="en-GB" smtClean="0"/>
              <a:t>‹#›</a:t>
            </a:fld>
            <a:endParaRPr lang="en-GB"/>
          </a:p>
        </p:txBody>
      </p:sp>
    </p:spTree>
    <p:extLst>
      <p:ext uri="{BB962C8B-B14F-4D97-AF65-F5344CB8AC3E}">
        <p14:creationId xmlns:p14="http://schemas.microsoft.com/office/powerpoint/2010/main" val="36007505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hyperlink" Target="https://youtu.be/mYF2_FBCvXw"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1.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youtu.be/pUTZ6NOWeYs?si=eXDbJf81REf4iU6T" TargetMode="External"/><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C76E9D-B263-25CB-7F66-D0204E8818F7}"/>
              </a:ext>
            </a:extLst>
          </p:cNvPr>
          <p:cNvSpPr>
            <a:spLocks noGrp="1"/>
          </p:cNvSpPr>
          <p:nvPr>
            <p:ph type="ctrTitle"/>
          </p:nvPr>
        </p:nvSpPr>
        <p:spPr/>
        <p:txBody>
          <a:bodyPr/>
          <a:lstStyle/>
          <a:p>
            <a:r>
              <a:rPr lang="en-GB" dirty="0"/>
              <a:t>Porters Five Forces SWOT</a:t>
            </a:r>
          </a:p>
        </p:txBody>
      </p:sp>
      <p:sp>
        <p:nvSpPr>
          <p:cNvPr id="3" name="Subtitle 2">
            <a:extLst>
              <a:ext uri="{FF2B5EF4-FFF2-40B4-BE49-F238E27FC236}">
                <a16:creationId xmlns:a16="http://schemas.microsoft.com/office/drawing/2014/main" id="{8774D2FA-7931-E021-DF02-17479747C371}"/>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150259194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A1E9D9-F2E1-E64D-5BAB-25A126C2CB82}"/>
              </a:ext>
            </a:extLst>
          </p:cNvPr>
          <p:cNvSpPr>
            <a:spLocks noGrp="1"/>
          </p:cNvSpPr>
          <p:nvPr>
            <p:ph type="title"/>
          </p:nvPr>
        </p:nvSpPr>
        <p:spPr/>
        <p:txBody>
          <a:bodyPr/>
          <a:lstStyle/>
          <a:p>
            <a:r>
              <a:rPr lang="en-GB" dirty="0"/>
              <a:t>Learning Objectives</a:t>
            </a:r>
          </a:p>
        </p:txBody>
      </p:sp>
      <p:sp>
        <p:nvSpPr>
          <p:cNvPr id="3" name="Content Placeholder 2">
            <a:extLst>
              <a:ext uri="{FF2B5EF4-FFF2-40B4-BE49-F238E27FC236}">
                <a16:creationId xmlns:a16="http://schemas.microsoft.com/office/drawing/2014/main" id="{70C7470B-4F60-15B2-09B8-F959D6BA738D}"/>
              </a:ext>
            </a:extLst>
          </p:cNvPr>
          <p:cNvSpPr>
            <a:spLocks noGrp="1"/>
          </p:cNvSpPr>
          <p:nvPr>
            <p:ph idx="1"/>
          </p:nvPr>
        </p:nvSpPr>
        <p:spPr/>
        <p:txBody>
          <a:bodyPr/>
          <a:lstStyle/>
          <a:p>
            <a:r>
              <a:rPr lang="en-GB" dirty="0"/>
              <a:t>Porters Five Forces</a:t>
            </a:r>
          </a:p>
          <a:p>
            <a:r>
              <a:rPr lang="en-GB" dirty="0"/>
              <a:t>Industry Lifecycle</a:t>
            </a:r>
          </a:p>
          <a:p>
            <a:r>
              <a:rPr lang="en-GB" dirty="0"/>
              <a:t>SWOT</a:t>
            </a:r>
          </a:p>
        </p:txBody>
      </p:sp>
    </p:spTree>
    <p:extLst>
      <p:ext uri="{BB962C8B-B14F-4D97-AF65-F5344CB8AC3E}">
        <p14:creationId xmlns:p14="http://schemas.microsoft.com/office/powerpoint/2010/main" val="332779913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38BD3F-8DCF-66B0-B6CA-695AAADA46EF}"/>
              </a:ext>
            </a:extLst>
          </p:cNvPr>
          <p:cNvSpPr>
            <a:spLocks noGrp="1"/>
          </p:cNvSpPr>
          <p:nvPr>
            <p:ph type="title"/>
          </p:nvPr>
        </p:nvSpPr>
        <p:spPr>
          <a:xfrm>
            <a:off x="601255" y="702155"/>
            <a:ext cx="3409783" cy="1300365"/>
          </a:xfrm>
        </p:spPr>
        <p:txBody>
          <a:bodyPr>
            <a:normAutofit fontScale="90000"/>
          </a:bodyPr>
          <a:lstStyle/>
          <a:p>
            <a:r>
              <a:rPr lang="en-GB">
                <a:solidFill>
                  <a:srgbClr val="FFFFFF"/>
                </a:solidFill>
              </a:rPr>
              <a:t>Porter’s five forces</a:t>
            </a:r>
          </a:p>
        </p:txBody>
      </p:sp>
      <p:sp>
        <p:nvSpPr>
          <p:cNvPr id="3" name="Content Placeholder 2">
            <a:extLst>
              <a:ext uri="{FF2B5EF4-FFF2-40B4-BE49-F238E27FC236}">
                <a16:creationId xmlns:a16="http://schemas.microsoft.com/office/drawing/2014/main" id="{5699CB7F-745A-0B7C-15EE-63833C3045BB}"/>
              </a:ext>
            </a:extLst>
          </p:cNvPr>
          <p:cNvSpPr>
            <a:spLocks noGrp="1"/>
          </p:cNvSpPr>
          <p:nvPr>
            <p:ph idx="1"/>
          </p:nvPr>
        </p:nvSpPr>
        <p:spPr>
          <a:xfrm>
            <a:off x="601255" y="2177142"/>
            <a:ext cx="3409782" cy="3823607"/>
          </a:xfrm>
        </p:spPr>
        <p:txBody>
          <a:bodyPr>
            <a:normAutofit fontScale="85000" lnSpcReduction="10000"/>
          </a:bodyPr>
          <a:lstStyle/>
          <a:p>
            <a:r>
              <a:rPr lang="en-GB" dirty="0">
                <a:solidFill>
                  <a:srgbClr val="FFFFFF"/>
                </a:solidFill>
              </a:rPr>
              <a:t>Developed by Michael Porter of Harvard University</a:t>
            </a:r>
          </a:p>
          <a:p>
            <a:r>
              <a:rPr lang="en-GB" altLang="en-US" sz="1800" dirty="0">
                <a:latin typeface="Calibri" panose="020F0502020204030204" pitchFamily="34" charset="0"/>
              </a:rPr>
              <a:t>Identifies the </a:t>
            </a:r>
            <a:r>
              <a:rPr lang="en-GB" altLang="en-US" sz="1800" b="1" i="1" dirty="0">
                <a:solidFill>
                  <a:srgbClr val="FF0000"/>
                </a:solidFill>
                <a:latin typeface="Calibri" panose="020F0502020204030204" pitchFamily="34" charset="0"/>
              </a:rPr>
              <a:t>attractiveness</a:t>
            </a:r>
            <a:r>
              <a:rPr lang="en-GB" altLang="en-US" sz="1800" dirty="0">
                <a:latin typeface="Calibri" panose="020F0502020204030204" pitchFamily="34" charset="0"/>
              </a:rPr>
              <a:t> of industries – which industries/markets to enter or leave.</a:t>
            </a:r>
          </a:p>
          <a:p>
            <a:pPr marL="292100" indent="-292100">
              <a:buClr>
                <a:schemeClr val="tx1"/>
              </a:buClr>
            </a:pPr>
            <a:r>
              <a:rPr lang="en-GB" altLang="en-US" sz="1800" dirty="0">
                <a:latin typeface="Calibri" panose="020F0502020204030204" pitchFamily="34" charset="0"/>
              </a:rPr>
              <a:t>Identifies </a:t>
            </a:r>
            <a:r>
              <a:rPr lang="en-GB" altLang="en-US" sz="1800" b="1" i="1" dirty="0">
                <a:solidFill>
                  <a:srgbClr val="FF0000"/>
                </a:solidFill>
                <a:latin typeface="Calibri" panose="020F0502020204030204" pitchFamily="34" charset="0"/>
              </a:rPr>
              <a:t>strategies to influence </a:t>
            </a:r>
            <a:r>
              <a:rPr lang="en-GB" altLang="en-US" sz="1800" dirty="0">
                <a:latin typeface="Calibri" panose="020F0502020204030204" pitchFamily="34" charset="0"/>
              </a:rPr>
              <a:t>the impact of the forces, for example, building barriers to entry by becoming more vertically integrated.</a:t>
            </a:r>
          </a:p>
          <a:p>
            <a:pPr marL="292100" indent="-292100">
              <a:buClr>
                <a:schemeClr val="tx1"/>
              </a:buClr>
            </a:pPr>
            <a:r>
              <a:rPr lang="en-GB" altLang="en-US" sz="1800" dirty="0">
                <a:latin typeface="Calibri" panose="020F0502020204030204" pitchFamily="34" charset="0"/>
              </a:rPr>
              <a:t>The forces may have a </a:t>
            </a:r>
            <a:r>
              <a:rPr lang="en-GB" altLang="en-US" sz="1800" b="1" i="1" dirty="0">
                <a:solidFill>
                  <a:srgbClr val="FF0000"/>
                </a:solidFill>
                <a:latin typeface="Calibri" panose="020F0502020204030204" pitchFamily="34" charset="0"/>
              </a:rPr>
              <a:t>different impact on different organisations </a:t>
            </a:r>
            <a:r>
              <a:rPr lang="en-GB" altLang="en-US" sz="1800" dirty="0">
                <a:latin typeface="Calibri" panose="020F0502020204030204" pitchFamily="34" charset="0"/>
              </a:rPr>
              <a:t>e.g. large firms can deal with barriers to entry more easily than small firms.</a:t>
            </a:r>
            <a:endParaRPr lang="en-GB" dirty="0">
              <a:solidFill>
                <a:srgbClr val="FFFFFF"/>
              </a:solidFill>
            </a:endParaRPr>
          </a:p>
        </p:txBody>
      </p:sp>
      <p:pic>
        <p:nvPicPr>
          <p:cNvPr id="6" name="Picture 5">
            <a:extLst>
              <a:ext uri="{FF2B5EF4-FFF2-40B4-BE49-F238E27FC236}">
                <a16:creationId xmlns:a16="http://schemas.microsoft.com/office/drawing/2014/main" id="{69971200-DA5C-23D2-C1AF-2B1B9A611743}"/>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508508" y="548640"/>
            <a:ext cx="7067278" cy="5918847"/>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Footer Placeholder 3">
            <a:extLst>
              <a:ext uri="{FF2B5EF4-FFF2-40B4-BE49-F238E27FC236}">
                <a16:creationId xmlns:a16="http://schemas.microsoft.com/office/drawing/2014/main" id="{B96DE81C-4E54-9A51-FFAD-1D94C528206C}"/>
              </a:ext>
            </a:extLst>
          </p:cNvPr>
          <p:cNvSpPr>
            <a:spLocks noGrp="1"/>
          </p:cNvSpPr>
          <p:nvPr>
            <p:ph type="ftr" sz="quarter" idx="11"/>
          </p:nvPr>
        </p:nvSpPr>
        <p:spPr>
          <a:xfrm>
            <a:off x="581192" y="6400800"/>
            <a:ext cx="6917210" cy="365125"/>
          </a:xfrm>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a:ln>
                <a:noFill/>
              </a:ln>
              <a:solidFill>
                <a:srgbClr val="FDEE78"/>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23509A07-63CC-2631-7922-90963A7E99C9}"/>
              </a:ext>
            </a:extLst>
          </p:cNvPr>
          <p:cNvSpPr>
            <a:spLocks noGrp="1"/>
          </p:cNvSpPr>
          <p:nvPr>
            <p:ph type="sldNum" sz="quarter" idx="12"/>
          </p:nvPr>
        </p:nvSpPr>
        <p:spPr>
          <a:xfrm>
            <a:off x="10558300" y="6400800"/>
            <a:ext cx="1052508"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a:ln>
                  <a:noFill/>
                </a:ln>
                <a:solidFill>
                  <a:srgbClr val="FDEE78"/>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3</a:t>
            </a:fld>
            <a:endParaRPr kumimoji="0" lang="en-US" sz="900" b="0" i="0" u="none" strike="noStrike" kern="1200" cap="none" spc="0" normalizeH="0" baseline="0" noProof="0">
              <a:ln>
                <a:noFill/>
              </a:ln>
              <a:solidFill>
                <a:srgbClr val="FDEE78"/>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13958437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1DECC0F8-DD59-5D43-BD3D-548E3DCB3F76}"/>
              </a:ext>
            </a:extLst>
          </p:cNvPr>
          <p:cNvPicPr>
            <a:picLocks noGrp="1" noChangeAspect="1"/>
          </p:cNvPicPr>
          <p:nvPr>
            <p:ph idx="1"/>
          </p:nvPr>
        </p:nvPicPr>
        <p:blipFill>
          <a:blip r:embed="rId2"/>
          <a:stretch>
            <a:fillRect/>
          </a:stretch>
        </p:blipFill>
        <p:spPr>
          <a:xfrm>
            <a:off x="130647" y="86498"/>
            <a:ext cx="12061353" cy="6771502"/>
          </a:xfrm>
        </p:spPr>
      </p:pic>
      <p:sp>
        <p:nvSpPr>
          <p:cNvPr id="2" name="Slide Number Placeholder 1"/>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4B1F5EC-C04C-494C-8C33-B46DE33F7C99}"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4314332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Title 1">
            <a:extLst>
              <a:ext uri="{FF2B5EF4-FFF2-40B4-BE49-F238E27FC236}">
                <a16:creationId xmlns:a16="http://schemas.microsoft.com/office/drawing/2014/main" id="{4917CD43-B26A-4DA1-9E7A-9B7511EDBC8D}"/>
              </a:ext>
            </a:extLst>
          </p:cNvPr>
          <p:cNvSpPr>
            <a:spLocks noGrp="1" noChangeArrowheads="1"/>
          </p:cNvSpPr>
          <p:nvPr>
            <p:ph type="title"/>
          </p:nvPr>
        </p:nvSpPr>
        <p:spPr>
          <a:xfrm>
            <a:off x="1981200" y="287338"/>
            <a:ext cx="8229600" cy="595312"/>
          </a:xfrm>
        </p:spPr>
        <p:txBody>
          <a:bodyPr>
            <a:normAutofit fontScale="90000"/>
          </a:bodyPr>
          <a:lstStyle/>
          <a:p>
            <a:pPr eaLnBrk="1" hangingPunct="1"/>
            <a:r>
              <a:rPr lang="en-GB" altLang="en-US"/>
              <a:t>The industry life cycle</a:t>
            </a:r>
          </a:p>
        </p:txBody>
      </p:sp>
      <p:pic>
        <p:nvPicPr>
          <p:cNvPr id="84995" name="Picture 9">
            <a:extLst>
              <a:ext uri="{FF2B5EF4-FFF2-40B4-BE49-F238E27FC236}">
                <a16:creationId xmlns:a16="http://schemas.microsoft.com/office/drawing/2014/main" id="{5E74380F-19FC-46D0-B027-6348D6CF061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47850" y="1298576"/>
            <a:ext cx="850265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4996" name="Footer Placeholder 1">
            <a:extLst>
              <a:ext uri="{FF2B5EF4-FFF2-40B4-BE49-F238E27FC236}">
                <a16:creationId xmlns:a16="http://schemas.microsoft.com/office/drawing/2014/main" id="{DA046F6F-6E28-48AC-90CE-011738973C5E}"/>
              </a:ext>
            </a:extLst>
          </p:cNvPr>
          <p:cNvSpPr>
            <a:spLocks noGrp="1"/>
          </p:cNvSpPr>
          <p:nvPr>
            <p:ph type="ftr" sz="quarter" idx="1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altLang="en-US" sz="1400" b="0" i="0" u="none" strike="noStrike" kern="1200" cap="none" spc="0" normalizeH="0" baseline="0" noProof="0">
                <a:ln>
                  <a:noFill/>
                </a:ln>
                <a:solidFill>
                  <a:srgbClr val="000000"/>
                </a:solidFill>
                <a:effectLst/>
                <a:uLnTx/>
                <a:uFillTx/>
                <a:latin typeface="Arial" panose="020B0604020202020204" pitchFamily="34" charset="0"/>
                <a:ea typeface="+mn-ea"/>
                <a:cs typeface="+mn-cs"/>
              </a:rPr>
              <a:t>Johnson, Whittington, Scholes, Angwin, Regner (2017)</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EBEE3C-DDCD-7E9E-D5C1-9E3B37C855DE}"/>
              </a:ext>
            </a:extLst>
          </p:cNvPr>
          <p:cNvSpPr>
            <a:spLocks noGrp="1"/>
          </p:cNvSpPr>
          <p:nvPr>
            <p:ph type="title"/>
          </p:nvPr>
        </p:nvSpPr>
        <p:spPr>
          <a:xfrm>
            <a:off x="581192" y="702156"/>
            <a:ext cx="11029616" cy="1188720"/>
          </a:xfrm>
        </p:spPr>
        <p:txBody>
          <a:bodyPr>
            <a:normAutofit fontScale="90000"/>
          </a:bodyPr>
          <a:lstStyle/>
          <a:p>
            <a:r>
              <a:rPr lang="en-GB" dirty="0"/>
              <a:t>The Five Competitive Forces That Shape Strategy</a:t>
            </a:r>
          </a:p>
        </p:txBody>
      </p:sp>
      <p:sp>
        <p:nvSpPr>
          <p:cNvPr id="3" name="Content Placeholder 2">
            <a:extLst>
              <a:ext uri="{FF2B5EF4-FFF2-40B4-BE49-F238E27FC236}">
                <a16:creationId xmlns:a16="http://schemas.microsoft.com/office/drawing/2014/main" id="{18454373-1A0F-64EE-BFA0-361EE26D6722}"/>
              </a:ext>
            </a:extLst>
          </p:cNvPr>
          <p:cNvSpPr>
            <a:spLocks noGrp="1"/>
          </p:cNvSpPr>
          <p:nvPr>
            <p:ph idx="1"/>
          </p:nvPr>
        </p:nvSpPr>
        <p:spPr>
          <a:xfrm>
            <a:off x="6335805" y="2180496"/>
            <a:ext cx="5275001" cy="4045683"/>
          </a:xfrm>
        </p:spPr>
        <p:txBody>
          <a:bodyPr>
            <a:normAutofit lnSpcReduction="10000"/>
          </a:bodyPr>
          <a:lstStyle/>
          <a:p>
            <a:r>
              <a:rPr lang="en-GB" dirty="0"/>
              <a:t>Interview with Michael E. Porter, Professor, Harvard University</a:t>
            </a:r>
          </a:p>
          <a:p>
            <a:r>
              <a:rPr lang="en-GB" dirty="0"/>
              <a:t>Watch this video and take notes:</a:t>
            </a:r>
          </a:p>
          <a:p>
            <a:pPr lvl="1"/>
            <a:r>
              <a:rPr lang="en-GB" dirty="0"/>
              <a:t>What are the key messages that you take away from this?</a:t>
            </a:r>
          </a:p>
          <a:p>
            <a:pPr lvl="1"/>
            <a:r>
              <a:rPr lang="en-GB" dirty="0"/>
              <a:t>We will discuss this together after the video.</a:t>
            </a:r>
          </a:p>
          <a:p>
            <a:r>
              <a:rPr lang="en-GB" dirty="0">
                <a:hlinkClick r:id="rId2"/>
              </a:rPr>
              <a:t>https://youtu.be/mYF2_FBCvXw</a:t>
            </a:r>
            <a:endParaRPr lang="en-GB" dirty="0"/>
          </a:p>
        </p:txBody>
      </p:sp>
      <p:sp>
        <p:nvSpPr>
          <p:cNvPr id="4" name="Footer Placeholder 3">
            <a:extLst>
              <a:ext uri="{FF2B5EF4-FFF2-40B4-BE49-F238E27FC236}">
                <a16:creationId xmlns:a16="http://schemas.microsoft.com/office/drawing/2014/main" id="{CDDECC10-77B6-D3CE-B6BD-8F23F410FE8D}"/>
              </a:ext>
            </a:extLst>
          </p:cNvPr>
          <p:cNvSpPr>
            <a:spLocks noGrp="1"/>
          </p:cNvSpPr>
          <p:nvPr>
            <p:ph type="ftr" sz="quarter" idx="11"/>
          </p:nvPr>
        </p:nvSpPr>
        <p:spPr>
          <a:xfrm>
            <a:off x="581192" y="6400800"/>
            <a:ext cx="6917210" cy="365125"/>
          </a:xfrm>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all" spc="0" normalizeH="0" baseline="0" noProof="0" dirty="0">
                <a:ln>
                  <a:noFill/>
                </a:ln>
                <a:solidFill>
                  <a:srgbClr val="3885DA"/>
                </a:solidFill>
                <a:effectLst/>
                <a:uLnTx/>
                <a:uFillTx/>
                <a:latin typeface="Franklin Gothic Book" panose="020B0502020104020203"/>
                <a:ea typeface="+mn-ea"/>
                <a:cs typeface="+mn-cs"/>
              </a:rPr>
              <a:t>13:11</a:t>
            </a:r>
          </a:p>
        </p:txBody>
      </p:sp>
      <p:sp>
        <p:nvSpPr>
          <p:cNvPr id="5" name="Slide Number Placeholder 4">
            <a:extLst>
              <a:ext uri="{FF2B5EF4-FFF2-40B4-BE49-F238E27FC236}">
                <a16:creationId xmlns:a16="http://schemas.microsoft.com/office/drawing/2014/main" id="{713D3442-880C-3F92-5B53-779107CACCD7}"/>
              </a:ext>
            </a:extLst>
          </p:cNvPr>
          <p:cNvSpPr>
            <a:spLocks noGrp="1"/>
          </p:cNvSpPr>
          <p:nvPr>
            <p:ph type="sldNum" sz="quarter" idx="12"/>
          </p:nvPr>
        </p:nvSpPr>
        <p:spPr>
          <a:xfrm>
            <a:off x="10558300" y="6400800"/>
            <a:ext cx="1052508"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smtClean="0">
                <a:ln>
                  <a:noFill/>
                </a:ln>
                <a:solidFill>
                  <a:srgbClr val="3885DA"/>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6</a:t>
            </a:fld>
            <a:endParaRPr kumimoji="0" lang="en-US" sz="900" b="0" i="0" u="none" strike="noStrike" kern="1200" cap="none" spc="0" normalizeH="0" baseline="0" noProof="0">
              <a:ln>
                <a:noFill/>
              </a:ln>
              <a:solidFill>
                <a:srgbClr val="3885DA"/>
              </a:solidFill>
              <a:effectLst/>
              <a:uLnTx/>
              <a:uFillTx/>
              <a:latin typeface="Franklin Gothic Book" panose="020B0502020104020203"/>
              <a:ea typeface="+mn-ea"/>
              <a:cs typeface="+mn-cs"/>
            </a:endParaRPr>
          </a:p>
        </p:txBody>
      </p:sp>
      <p:pic>
        <p:nvPicPr>
          <p:cNvPr id="7" name="Picture 6">
            <a:extLst>
              <a:ext uri="{FF2B5EF4-FFF2-40B4-BE49-F238E27FC236}">
                <a16:creationId xmlns:a16="http://schemas.microsoft.com/office/drawing/2014/main" id="{E2F6666E-9CAC-3D73-1BB1-451C356D36D8}"/>
              </a:ext>
            </a:extLst>
          </p:cNvPr>
          <p:cNvPicPr>
            <a:picLocks noChangeAspect="1"/>
          </p:cNvPicPr>
          <p:nvPr/>
        </p:nvPicPr>
        <p:blipFill>
          <a:blip r:embed="rId3"/>
          <a:stretch>
            <a:fillRect/>
          </a:stretch>
        </p:blipFill>
        <p:spPr>
          <a:xfrm>
            <a:off x="780698" y="3111404"/>
            <a:ext cx="4748741" cy="2180690"/>
          </a:xfrm>
          <a:prstGeom prst="rect">
            <a:avLst/>
          </a:prstGeom>
        </p:spPr>
      </p:pic>
    </p:spTree>
    <p:extLst>
      <p:ext uri="{BB962C8B-B14F-4D97-AF65-F5344CB8AC3E}">
        <p14:creationId xmlns:p14="http://schemas.microsoft.com/office/powerpoint/2010/main" val="41846505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A8055E-FBEB-B260-B388-6699568F6A5E}"/>
              </a:ext>
            </a:extLst>
          </p:cNvPr>
          <p:cNvSpPr>
            <a:spLocks noGrp="1"/>
          </p:cNvSpPr>
          <p:nvPr>
            <p:ph type="title"/>
          </p:nvPr>
        </p:nvSpPr>
        <p:spPr/>
        <p:txBody>
          <a:bodyPr/>
          <a:lstStyle/>
          <a:p>
            <a:r>
              <a:rPr lang="en-GB" dirty="0"/>
              <a:t>Buyers</a:t>
            </a:r>
          </a:p>
        </p:txBody>
      </p:sp>
      <p:sp>
        <p:nvSpPr>
          <p:cNvPr id="3" name="Content Placeholder 2">
            <a:extLst>
              <a:ext uri="{FF2B5EF4-FFF2-40B4-BE49-F238E27FC236}">
                <a16:creationId xmlns:a16="http://schemas.microsoft.com/office/drawing/2014/main" id="{06B97674-BC6A-8ED6-4A1F-FC1A246FA798}"/>
              </a:ext>
            </a:extLst>
          </p:cNvPr>
          <p:cNvSpPr>
            <a:spLocks noGrp="1"/>
          </p:cNvSpPr>
          <p:nvPr>
            <p:ph idx="1"/>
          </p:nvPr>
        </p:nvSpPr>
        <p:spPr>
          <a:xfrm>
            <a:off x="581192" y="2003878"/>
            <a:ext cx="7840913" cy="4420036"/>
          </a:xfrm>
        </p:spPr>
        <p:txBody>
          <a:bodyPr>
            <a:noAutofit/>
          </a:bodyPr>
          <a:lstStyle/>
          <a:p>
            <a:pPr eaLnBrk="1" hangingPunct="1">
              <a:buFont typeface="Wingdings 2" pitchFamily="18" charset="2"/>
              <a:buNone/>
              <a:defRPr/>
            </a:pPr>
            <a:r>
              <a:rPr lang="en-GB" sz="1800" b="1" i="1" dirty="0">
                <a:latin typeface="Calibri" panose="020F0502020204030204" pitchFamily="34" charset="0"/>
              </a:rPr>
              <a:t>The bargaining power of buyers</a:t>
            </a:r>
            <a:endParaRPr lang="en-GB" sz="1800" dirty="0">
              <a:latin typeface="Calibri" panose="020F0502020204030204" pitchFamily="34" charset="0"/>
            </a:endParaRPr>
          </a:p>
          <a:p>
            <a:pPr eaLnBrk="1" hangingPunct="1">
              <a:buFont typeface="Wingdings 2" pitchFamily="18" charset="2"/>
              <a:buNone/>
              <a:defRPr/>
            </a:pPr>
            <a:r>
              <a:rPr lang="en-GB" sz="1800" dirty="0">
                <a:latin typeface="Calibri" panose="020F0502020204030204" pitchFamily="34" charset="0"/>
              </a:rPr>
              <a:t>	Buyers are the organisation’s immediate customers, not necessarily the ultimate consumers. </a:t>
            </a:r>
          </a:p>
          <a:p>
            <a:pPr eaLnBrk="1" hangingPunct="1">
              <a:buFont typeface="Wingdings 2" pitchFamily="18" charset="2"/>
              <a:buNone/>
              <a:defRPr/>
            </a:pPr>
            <a:r>
              <a:rPr lang="en-GB" sz="1800" dirty="0">
                <a:latin typeface="Calibri" panose="020F0502020204030204" pitchFamily="34" charset="0"/>
              </a:rPr>
              <a:t>	If buyers are powerful, then they can demand cheap prices or product/service improvements to reduce profits.</a:t>
            </a:r>
          </a:p>
          <a:p>
            <a:pPr eaLnBrk="1" hangingPunct="1">
              <a:buFont typeface="Wingdings 2" pitchFamily="18" charset="2"/>
              <a:buNone/>
              <a:defRPr/>
            </a:pPr>
            <a:r>
              <a:rPr lang="en-GB" sz="1800" dirty="0">
                <a:latin typeface="Calibri" panose="020F0502020204030204" pitchFamily="34" charset="0"/>
              </a:rPr>
              <a:t>	Buyer power is likely to be high, for example, when:</a:t>
            </a:r>
          </a:p>
          <a:p>
            <a:pPr marL="603375" lvl="2" indent="-209550">
              <a:buFont typeface="Arial" charset="0"/>
              <a:buChar char="•"/>
              <a:defRPr/>
            </a:pPr>
            <a:r>
              <a:rPr lang="en-GB" sz="1800" b="1" i="1" dirty="0">
                <a:latin typeface="Calibri" panose="020F0502020204030204" pitchFamily="34" charset="0"/>
              </a:rPr>
              <a:t>Buyers are concentrated </a:t>
            </a:r>
            <a:r>
              <a:rPr lang="en-GB" sz="1800" dirty="0">
                <a:latin typeface="Calibri" panose="020F0502020204030204" pitchFamily="34" charset="0"/>
              </a:rPr>
              <a:t>(few of them)</a:t>
            </a:r>
          </a:p>
          <a:p>
            <a:pPr marL="593850" lvl="2" indent="-190500">
              <a:buFont typeface="Arial" charset="0"/>
              <a:buChar char="•"/>
              <a:defRPr/>
            </a:pPr>
            <a:r>
              <a:rPr lang="en-GB" sz="1800" b="1" i="1" dirty="0">
                <a:latin typeface="Calibri" panose="020F0502020204030204" pitchFamily="34" charset="0"/>
              </a:rPr>
              <a:t>Buyers have low switching costs </a:t>
            </a:r>
            <a:r>
              <a:rPr lang="en-GB" altLang="en-US" sz="1800" dirty="0">
                <a:latin typeface="Calibri" panose="020F0502020204030204" pitchFamily="34" charset="0"/>
              </a:rPr>
              <a:t>(it not disruptive or expensive to change their providers)</a:t>
            </a:r>
            <a:endParaRPr lang="en-GB" sz="1800" dirty="0">
              <a:latin typeface="Calibri" panose="020F0502020204030204" pitchFamily="34" charset="0"/>
            </a:endParaRPr>
          </a:p>
          <a:p>
            <a:pPr marL="593850" lvl="2" indent="-190500">
              <a:buFont typeface="Arial" charset="0"/>
              <a:buChar char="•"/>
              <a:defRPr/>
            </a:pPr>
            <a:r>
              <a:rPr lang="en-GB" sz="1800" b="1" i="1" dirty="0">
                <a:latin typeface="Calibri" panose="020F0502020204030204" pitchFamily="34" charset="0"/>
              </a:rPr>
              <a:t>Buyers can supply their own inputs </a:t>
            </a:r>
            <a:r>
              <a:rPr lang="en-GB" sz="1800" dirty="0">
                <a:latin typeface="Calibri" panose="020F0502020204030204" pitchFamily="34" charset="0"/>
              </a:rPr>
              <a:t>(backward vertical integration, e.g. through the acquisition of a business operating earlier in the supply chain – e.g. a retailer </a:t>
            </a:r>
            <a:r>
              <a:rPr lang="en-GB" sz="1800" dirty="0" err="1">
                <a:latin typeface="Calibri" panose="020F0502020204030204" pitchFamily="34" charset="0"/>
              </a:rPr>
              <a:t>acquiering</a:t>
            </a:r>
            <a:r>
              <a:rPr lang="en-GB" sz="1800" dirty="0">
                <a:latin typeface="Calibri" panose="020F0502020204030204" pitchFamily="34" charset="0"/>
              </a:rPr>
              <a:t> a wholesaler)</a:t>
            </a:r>
            <a:endParaRPr lang="en-GB" sz="1800" dirty="0"/>
          </a:p>
        </p:txBody>
      </p:sp>
      <p:sp>
        <p:nvSpPr>
          <p:cNvPr id="4" name="Footer Placeholder 3">
            <a:extLst>
              <a:ext uri="{FF2B5EF4-FFF2-40B4-BE49-F238E27FC236}">
                <a16:creationId xmlns:a16="http://schemas.microsoft.com/office/drawing/2014/main" id="{9CA98EA1-65D0-0611-2C9D-D7AFFF862886}"/>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rPr>
              <a:t>Johnson, Whittington, Scholes, Angwin, </a:t>
            </a:r>
            <a:r>
              <a:rPr kumimoji="0" lang="en-GB" altLang="en-US" sz="900" b="0" i="0" u="none" strike="noStrike" kern="1200" cap="all" spc="0" normalizeH="0" baseline="0" noProof="0" dirty="0" err="1">
                <a:ln>
                  <a:noFill/>
                </a:ln>
                <a:solidFill>
                  <a:prstClr val="black">
                    <a:lumMod val="75000"/>
                    <a:lumOff val="25000"/>
                  </a:prstClr>
                </a:solidFill>
                <a:effectLst/>
                <a:uLnTx/>
                <a:uFillTx/>
                <a:latin typeface="Franklin Gothic Book" panose="020B0502020104020203"/>
                <a:ea typeface="+mn-ea"/>
                <a:cs typeface="+mn-cs"/>
              </a:rPr>
              <a:t>Regner</a:t>
            </a:r>
            <a:r>
              <a:rPr kumimoji="0" lang="en-GB" alt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rPr>
              <a:t> (2017)</a:t>
            </a:r>
          </a:p>
        </p:txBody>
      </p:sp>
      <p:sp>
        <p:nvSpPr>
          <p:cNvPr id="5" name="Slide Number Placeholder 4">
            <a:extLst>
              <a:ext uri="{FF2B5EF4-FFF2-40B4-BE49-F238E27FC236}">
                <a16:creationId xmlns:a16="http://schemas.microsoft.com/office/drawing/2014/main" id="{E970F6DC-83C5-872C-0F96-500CF229F3DB}"/>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US" sz="9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pic>
        <p:nvPicPr>
          <p:cNvPr id="6" name="Picture 5">
            <a:extLst>
              <a:ext uri="{FF2B5EF4-FFF2-40B4-BE49-F238E27FC236}">
                <a16:creationId xmlns:a16="http://schemas.microsoft.com/office/drawing/2014/main" id="{7295778B-2D74-D377-BADF-3F471F00F752}"/>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8357714" y="589154"/>
            <a:ext cx="3579182" cy="2997566"/>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Rectangle: Rounded Corners 6">
            <a:extLst>
              <a:ext uri="{FF2B5EF4-FFF2-40B4-BE49-F238E27FC236}">
                <a16:creationId xmlns:a16="http://schemas.microsoft.com/office/drawing/2014/main" id="{C5FDCD24-290F-BBB4-7585-04D79BA49CC2}"/>
              </a:ext>
            </a:extLst>
          </p:cNvPr>
          <p:cNvSpPr/>
          <p:nvPr/>
        </p:nvSpPr>
        <p:spPr>
          <a:xfrm>
            <a:off x="10716127" y="1652337"/>
            <a:ext cx="729915" cy="1018674"/>
          </a:xfrm>
          <a:prstGeom prst="roundRect">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39747111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A8055E-FBEB-B260-B388-6699568F6A5E}"/>
              </a:ext>
            </a:extLst>
          </p:cNvPr>
          <p:cNvSpPr>
            <a:spLocks noGrp="1"/>
          </p:cNvSpPr>
          <p:nvPr>
            <p:ph type="title"/>
          </p:nvPr>
        </p:nvSpPr>
        <p:spPr/>
        <p:txBody>
          <a:bodyPr/>
          <a:lstStyle/>
          <a:p>
            <a:r>
              <a:rPr lang="en-GB" dirty="0"/>
              <a:t>Suppliers</a:t>
            </a:r>
          </a:p>
        </p:txBody>
      </p:sp>
      <p:sp>
        <p:nvSpPr>
          <p:cNvPr id="3" name="Content Placeholder 2">
            <a:extLst>
              <a:ext uri="{FF2B5EF4-FFF2-40B4-BE49-F238E27FC236}">
                <a16:creationId xmlns:a16="http://schemas.microsoft.com/office/drawing/2014/main" id="{06B97674-BC6A-8ED6-4A1F-FC1A246FA798}"/>
              </a:ext>
            </a:extLst>
          </p:cNvPr>
          <p:cNvSpPr>
            <a:spLocks noGrp="1"/>
          </p:cNvSpPr>
          <p:nvPr>
            <p:ph idx="1"/>
          </p:nvPr>
        </p:nvSpPr>
        <p:spPr>
          <a:xfrm>
            <a:off x="581193" y="2340864"/>
            <a:ext cx="7776522" cy="3927982"/>
          </a:xfrm>
        </p:spPr>
        <p:txBody>
          <a:bodyPr>
            <a:noAutofit/>
          </a:bodyPr>
          <a:lstStyle/>
          <a:p>
            <a:pPr marL="263525" indent="-263525">
              <a:buNone/>
            </a:pPr>
            <a:r>
              <a:rPr lang="en-GB" altLang="en-US" sz="1800" b="1" i="1" dirty="0">
                <a:latin typeface="Calibri" panose="020F0502020204030204" pitchFamily="34" charset="0"/>
              </a:rPr>
              <a:t>The bargaining power of suppliers</a:t>
            </a:r>
          </a:p>
          <a:p>
            <a:pPr marL="263525" indent="-263525">
              <a:buNone/>
            </a:pPr>
            <a:r>
              <a:rPr lang="en-GB" altLang="en-US" sz="1800" dirty="0">
                <a:latin typeface="Calibri" panose="020F0502020204030204" pitchFamily="34" charset="0"/>
              </a:rPr>
              <a:t>	Suppliers are those who supply what organisations need to produce the product or service. Powerful suppliers can reduce an organisation’s profits. </a:t>
            </a:r>
          </a:p>
          <a:p>
            <a:pPr marL="263525" indent="-263525">
              <a:buNone/>
            </a:pPr>
            <a:r>
              <a:rPr lang="en-GB" altLang="en-US" sz="1800" dirty="0">
                <a:latin typeface="Calibri" panose="020F0502020204030204" pitchFamily="34" charset="0"/>
              </a:rPr>
              <a:t>	</a:t>
            </a:r>
          </a:p>
          <a:p>
            <a:pPr marL="263525" indent="-263525">
              <a:buNone/>
            </a:pPr>
            <a:r>
              <a:rPr lang="en-GB" altLang="en-US" sz="1800" dirty="0">
                <a:latin typeface="Calibri" panose="020F0502020204030204" pitchFamily="34" charset="0"/>
              </a:rPr>
              <a:t>Supplier power is likely to be high, for example, when:</a:t>
            </a:r>
          </a:p>
          <a:p>
            <a:pPr marL="314325" lvl="1" indent="-209550">
              <a:buFont typeface="Arial" panose="020B0604020202020204" pitchFamily="34" charset="0"/>
              <a:buChar char="•"/>
            </a:pPr>
            <a:r>
              <a:rPr lang="en-GB" altLang="en-US" sz="1800" b="1" i="1" dirty="0">
                <a:latin typeface="Calibri" panose="020F0502020204030204" pitchFamily="34" charset="0"/>
              </a:rPr>
              <a:t>The suppliers are concentrated </a:t>
            </a:r>
            <a:r>
              <a:rPr lang="en-GB" altLang="en-US" sz="1800" dirty="0">
                <a:latin typeface="Calibri" panose="020F0502020204030204" pitchFamily="34" charset="0"/>
              </a:rPr>
              <a:t>(few of them)</a:t>
            </a:r>
          </a:p>
          <a:p>
            <a:pPr marL="314325" lvl="1" indent="-209550">
              <a:buFont typeface="Arial" panose="020B0604020202020204" pitchFamily="34" charset="0"/>
              <a:buChar char="•"/>
            </a:pPr>
            <a:r>
              <a:rPr lang="en-GB" altLang="en-US" sz="1800" b="1" i="1" dirty="0">
                <a:latin typeface="Calibri" panose="020F0502020204030204" pitchFamily="34" charset="0"/>
              </a:rPr>
              <a:t>Suppliers provide a specialist or rare input</a:t>
            </a:r>
          </a:p>
          <a:p>
            <a:pPr marL="314325" lvl="1" indent="-209550">
              <a:buFont typeface="Arial" panose="020B0604020202020204" pitchFamily="34" charset="0"/>
              <a:buChar char="•"/>
            </a:pPr>
            <a:r>
              <a:rPr lang="en-GB" altLang="en-US" sz="1800" b="1" i="1" dirty="0">
                <a:latin typeface="Calibri" panose="020F0502020204030204" pitchFamily="34" charset="0"/>
              </a:rPr>
              <a:t>Your switching costs are high </a:t>
            </a:r>
            <a:r>
              <a:rPr lang="en-GB" altLang="en-US" sz="1800" dirty="0">
                <a:latin typeface="Calibri" panose="020F0502020204030204" pitchFamily="34" charset="0"/>
              </a:rPr>
              <a:t>(it is disruptive or expensive for you to change suppliers)</a:t>
            </a:r>
          </a:p>
          <a:p>
            <a:pPr marL="314325" lvl="1" indent="-209550">
              <a:buFont typeface="Arial" panose="020B0604020202020204" pitchFamily="34" charset="0"/>
              <a:buChar char="•"/>
            </a:pPr>
            <a:r>
              <a:rPr lang="en-GB" altLang="en-US" sz="1800" b="1" i="1" dirty="0">
                <a:latin typeface="Calibri" panose="020F0502020204030204" pitchFamily="34" charset="0"/>
              </a:rPr>
              <a:t>Suppliers can integrate forwards </a:t>
            </a:r>
            <a:r>
              <a:rPr lang="en-GB" altLang="en-US" sz="1800" dirty="0">
                <a:latin typeface="Calibri" panose="020F0502020204030204" pitchFamily="34" charset="0"/>
              </a:rPr>
              <a:t>(e.g. low-cost airlines have cut out the use of travel agents)</a:t>
            </a:r>
            <a:endParaRPr lang="en-GB" sz="1800" dirty="0"/>
          </a:p>
        </p:txBody>
      </p:sp>
      <p:sp>
        <p:nvSpPr>
          <p:cNvPr id="4" name="Footer Placeholder 3">
            <a:extLst>
              <a:ext uri="{FF2B5EF4-FFF2-40B4-BE49-F238E27FC236}">
                <a16:creationId xmlns:a16="http://schemas.microsoft.com/office/drawing/2014/main" id="{9CA98EA1-65D0-0611-2C9D-D7AFFF862886}"/>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rPr>
              <a:t>Johnson, Whittington, Scholes, Angwin, </a:t>
            </a:r>
            <a:r>
              <a:rPr kumimoji="0" lang="en-GB" altLang="en-US" sz="900" b="0" i="0" u="none" strike="noStrike" kern="1200" cap="all" spc="0" normalizeH="0" baseline="0" noProof="0" dirty="0" err="1">
                <a:ln>
                  <a:noFill/>
                </a:ln>
                <a:solidFill>
                  <a:prstClr val="black">
                    <a:lumMod val="75000"/>
                    <a:lumOff val="25000"/>
                  </a:prstClr>
                </a:solidFill>
                <a:effectLst/>
                <a:uLnTx/>
                <a:uFillTx/>
                <a:latin typeface="Franklin Gothic Book" panose="020B0502020104020203"/>
                <a:ea typeface="+mn-ea"/>
                <a:cs typeface="+mn-cs"/>
              </a:rPr>
              <a:t>Regner</a:t>
            </a:r>
            <a:r>
              <a:rPr kumimoji="0" lang="en-GB" alt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rPr>
              <a:t> (2017)</a:t>
            </a:r>
          </a:p>
        </p:txBody>
      </p:sp>
      <p:sp>
        <p:nvSpPr>
          <p:cNvPr id="5" name="Slide Number Placeholder 4">
            <a:extLst>
              <a:ext uri="{FF2B5EF4-FFF2-40B4-BE49-F238E27FC236}">
                <a16:creationId xmlns:a16="http://schemas.microsoft.com/office/drawing/2014/main" id="{E970F6DC-83C5-872C-0F96-500CF229F3DB}"/>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US" sz="9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pic>
        <p:nvPicPr>
          <p:cNvPr id="6" name="Picture 5">
            <a:extLst>
              <a:ext uri="{FF2B5EF4-FFF2-40B4-BE49-F238E27FC236}">
                <a16:creationId xmlns:a16="http://schemas.microsoft.com/office/drawing/2014/main" id="{24D9D0CB-427C-CA14-FFCC-ACFCC0AB0624}"/>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8357714" y="589154"/>
            <a:ext cx="3579182" cy="2997566"/>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Rectangle: Rounded Corners 6">
            <a:extLst>
              <a:ext uri="{FF2B5EF4-FFF2-40B4-BE49-F238E27FC236}">
                <a16:creationId xmlns:a16="http://schemas.microsoft.com/office/drawing/2014/main" id="{795CC4BC-88A9-1B4E-C986-C3A9CE43E30D}"/>
              </a:ext>
            </a:extLst>
          </p:cNvPr>
          <p:cNvSpPr/>
          <p:nvPr/>
        </p:nvSpPr>
        <p:spPr>
          <a:xfrm>
            <a:off x="8502321" y="1652337"/>
            <a:ext cx="729915" cy="1018674"/>
          </a:xfrm>
          <a:prstGeom prst="roundRect">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76140200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A8055E-FBEB-B260-B388-6699568F6A5E}"/>
              </a:ext>
            </a:extLst>
          </p:cNvPr>
          <p:cNvSpPr>
            <a:spLocks noGrp="1"/>
          </p:cNvSpPr>
          <p:nvPr>
            <p:ph type="title"/>
          </p:nvPr>
        </p:nvSpPr>
        <p:spPr/>
        <p:txBody>
          <a:bodyPr/>
          <a:lstStyle/>
          <a:p>
            <a:r>
              <a:rPr lang="en-GB" dirty="0"/>
              <a:t>Substitutes</a:t>
            </a:r>
          </a:p>
        </p:txBody>
      </p:sp>
      <p:sp>
        <p:nvSpPr>
          <p:cNvPr id="3" name="Content Placeholder 2">
            <a:extLst>
              <a:ext uri="{FF2B5EF4-FFF2-40B4-BE49-F238E27FC236}">
                <a16:creationId xmlns:a16="http://schemas.microsoft.com/office/drawing/2014/main" id="{06B97674-BC6A-8ED6-4A1F-FC1A246FA798}"/>
              </a:ext>
            </a:extLst>
          </p:cNvPr>
          <p:cNvSpPr>
            <a:spLocks noGrp="1"/>
          </p:cNvSpPr>
          <p:nvPr>
            <p:ph idx="1"/>
          </p:nvPr>
        </p:nvSpPr>
        <p:spPr>
          <a:xfrm>
            <a:off x="581192" y="2003878"/>
            <a:ext cx="7704555" cy="4420036"/>
          </a:xfrm>
        </p:spPr>
        <p:txBody>
          <a:bodyPr>
            <a:noAutofit/>
          </a:bodyPr>
          <a:lstStyle/>
          <a:p>
            <a:pPr marL="9525" indent="-9525">
              <a:lnSpc>
                <a:spcPct val="95000"/>
              </a:lnSpc>
              <a:spcBef>
                <a:spcPct val="15000"/>
              </a:spcBef>
              <a:spcAft>
                <a:spcPts val="0"/>
              </a:spcAft>
              <a:buNone/>
              <a:tabLst>
                <a:tab pos="304800" algn="l"/>
              </a:tabLst>
              <a:defRPr/>
            </a:pPr>
            <a:r>
              <a:rPr lang="en-GB" sz="1800" b="1" i="1" dirty="0">
                <a:latin typeface="Calibri" panose="020F0502020204030204" pitchFamily="34" charset="0"/>
              </a:rPr>
              <a:t>The threat of substitutes</a:t>
            </a:r>
          </a:p>
          <a:p>
            <a:pPr marL="53975" indent="-53975">
              <a:lnSpc>
                <a:spcPct val="95000"/>
              </a:lnSpc>
              <a:spcBef>
                <a:spcPct val="15000"/>
              </a:spcBef>
              <a:spcAft>
                <a:spcPts val="0"/>
              </a:spcAft>
              <a:buNone/>
              <a:tabLst>
                <a:tab pos="304800" algn="l"/>
              </a:tabLst>
              <a:defRPr/>
            </a:pPr>
            <a:r>
              <a:rPr lang="en-GB" sz="1800" dirty="0">
                <a:latin typeface="Calibri" panose="020F0502020204030204" pitchFamily="34" charset="0"/>
              </a:rPr>
              <a:t>	</a:t>
            </a:r>
          </a:p>
          <a:p>
            <a:pPr marL="53975" indent="-53975">
              <a:lnSpc>
                <a:spcPct val="95000"/>
              </a:lnSpc>
              <a:spcBef>
                <a:spcPct val="15000"/>
              </a:spcBef>
              <a:spcAft>
                <a:spcPts val="0"/>
              </a:spcAft>
              <a:buNone/>
              <a:tabLst>
                <a:tab pos="304800" algn="l"/>
              </a:tabLst>
              <a:defRPr/>
            </a:pPr>
            <a:r>
              <a:rPr lang="en-GB" sz="1800" b="1" i="1" dirty="0">
                <a:latin typeface="Calibri" panose="020F0502020204030204" pitchFamily="34" charset="0"/>
              </a:rPr>
              <a:t>Substitutes</a:t>
            </a:r>
            <a:r>
              <a:rPr lang="en-GB" sz="1800" dirty="0">
                <a:latin typeface="Calibri" panose="020F0502020204030204" pitchFamily="34" charset="0"/>
              </a:rPr>
              <a:t> are products or services that offer a similar benefit to an industry’s products or services, but have a different nature i.e. they are from outside the industry.</a:t>
            </a:r>
          </a:p>
          <a:p>
            <a:pPr marL="53975" indent="-53975">
              <a:lnSpc>
                <a:spcPct val="95000"/>
              </a:lnSpc>
              <a:spcBef>
                <a:spcPct val="15000"/>
              </a:spcBef>
              <a:spcAft>
                <a:spcPts val="0"/>
              </a:spcAft>
              <a:buNone/>
              <a:tabLst>
                <a:tab pos="304800" algn="l"/>
              </a:tabLst>
              <a:defRPr/>
            </a:pPr>
            <a:endParaRPr lang="en-GB" sz="1800" dirty="0">
              <a:latin typeface="Calibri" panose="020F0502020204030204" pitchFamily="34" charset="0"/>
            </a:endParaRPr>
          </a:p>
          <a:p>
            <a:pPr marL="53975" indent="-53975">
              <a:lnSpc>
                <a:spcPct val="95000"/>
              </a:lnSpc>
              <a:spcBef>
                <a:spcPct val="15000"/>
              </a:spcBef>
              <a:spcAft>
                <a:spcPts val="0"/>
              </a:spcAft>
              <a:buNone/>
              <a:tabLst>
                <a:tab pos="304800" algn="l"/>
              </a:tabLst>
              <a:defRPr/>
            </a:pPr>
            <a:r>
              <a:rPr lang="en-GB" sz="1800" dirty="0">
                <a:latin typeface="Calibri" panose="020F0502020204030204" pitchFamily="34" charset="0"/>
              </a:rPr>
              <a:t>	Customers will switch to alternatives (and thus the threat increases) if:</a:t>
            </a:r>
          </a:p>
          <a:p>
            <a:pPr marL="298450" indent="-298450">
              <a:lnSpc>
                <a:spcPct val="95000"/>
              </a:lnSpc>
              <a:spcBef>
                <a:spcPct val="15000"/>
              </a:spcBef>
              <a:spcAft>
                <a:spcPts val="0"/>
              </a:spcAft>
              <a:buClr>
                <a:schemeClr val="tx1"/>
              </a:buClr>
              <a:defRPr/>
            </a:pPr>
            <a:r>
              <a:rPr lang="en-GB" sz="1800" b="1" i="1" dirty="0">
                <a:latin typeface="Calibri" panose="020F0502020204030204" pitchFamily="34" charset="0"/>
              </a:rPr>
              <a:t>The price/performance ratio </a:t>
            </a:r>
            <a:r>
              <a:rPr lang="en-GB" sz="1800" dirty="0">
                <a:latin typeface="Calibri" panose="020F0502020204030204" pitchFamily="34" charset="0"/>
              </a:rPr>
              <a:t>of the substitute is superior (e.g. aluminium is more expensive than steel but it is more cost efficient for car parts)</a:t>
            </a:r>
          </a:p>
          <a:p>
            <a:pPr marL="298450" indent="-298450">
              <a:lnSpc>
                <a:spcPct val="95000"/>
              </a:lnSpc>
              <a:spcBef>
                <a:spcPct val="15000"/>
              </a:spcBef>
              <a:spcAft>
                <a:spcPts val="0"/>
              </a:spcAft>
              <a:buClr>
                <a:schemeClr val="tx1"/>
              </a:buClr>
              <a:defRPr/>
            </a:pPr>
            <a:r>
              <a:rPr lang="en-GB" sz="1800" dirty="0">
                <a:latin typeface="Calibri" panose="020F0502020204030204" pitchFamily="34" charset="0"/>
              </a:rPr>
              <a:t>The substitute </a:t>
            </a:r>
            <a:r>
              <a:rPr lang="en-GB" sz="1800" b="1" i="1" dirty="0">
                <a:latin typeface="Calibri" panose="020F0502020204030204" pitchFamily="34" charset="0"/>
              </a:rPr>
              <a:t>benefits from an innovation </a:t>
            </a:r>
            <a:r>
              <a:rPr lang="en-GB" sz="1800" dirty="0">
                <a:latin typeface="Calibri" panose="020F0502020204030204" pitchFamily="34" charset="0"/>
              </a:rPr>
              <a:t>that improves customer satisfaction (e.g. high speed trains can be quicker than airlines from city centre to city centre on short haul routes).</a:t>
            </a:r>
          </a:p>
          <a:p>
            <a:pPr marL="298450" indent="-298450">
              <a:lnSpc>
                <a:spcPct val="95000"/>
              </a:lnSpc>
              <a:spcBef>
                <a:spcPct val="15000"/>
              </a:spcBef>
              <a:spcAft>
                <a:spcPts val="0"/>
              </a:spcAft>
              <a:buClr>
                <a:schemeClr val="tx1"/>
              </a:buClr>
              <a:defRPr/>
            </a:pPr>
            <a:r>
              <a:rPr lang="en-GB" sz="1800" b="1" i="1" dirty="0">
                <a:latin typeface="Calibri" panose="020F0502020204030204" pitchFamily="34" charset="0"/>
              </a:rPr>
              <a:t>Extra-industry effects</a:t>
            </a:r>
            <a:r>
              <a:rPr lang="en-GB" sz="1800" b="1" dirty="0">
                <a:latin typeface="Calibri" panose="020F0502020204030204" pitchFamily="34" charset="0"/>
              </a:rPr>
              <a:t>. </a:t>
            </a:r>
            <a:r>
              <a:rPr lang="en-GB" sz="1800" dirty="0">
                <a:latin typeface="Calibri" panose="020F0502020204030204" pitchFamily="34" charset="0"/>
              </a:rPr>
              <a:t>Substitutes come from outside the industry which forces managers to look outside their own industry to consider more distant threats and constraints.</a:t>
            </a:r>
            <a:endParaRPr lang="en-GB" sz="1800" dirty="0"/>
          </a:p>
        </p:txBody>
      </p:sp>
      <p:sp>
        <p:nvSpPr>
          <p:cNvPr id="4" name="Footer Placeholder 3">
            <a:extLst>
              <a:ext uri="{FF2B5EF4-FFF2-40B4-BE49-F238E27FC236}">
                <a16:creationId xmlns:a16="http://schemas.microsoft.com/office/drawing/2014/main" id="{9CA98EA1-65D0-0611-2C9D-D7AFFF862886}"/>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rPr>
              <a:t>Johnson, Whittington, Scholes, Angwin, </a:t>
            </a:r>
            <a:r>
              <a:rPr kumimoji="0" lang="en-GB" altLang="en-US" sz="900" b="0" i="0" u="none" strike="noStrike" kern="1200" cap="all" spc="0" normalizeH="0" baseline="0" noProof="0" dirty="0" err="1">
                <a:ln>
                  <a:noFill/>
                </a:ln>
                <a:solidFill>
                  <a:prstClr val="black">
                    <a:lumMod val="75000"/>
                    <a:lumOff val="25000"/>
                  </a:prstClr>
                </a:solidFill>
                <a:effectLst/>
                <a:uLnTx/>
                <a:uFillTx/>
                <a:latin typeface="Franklin Gothic Book" panose="020B0502020104020203"/>
                <a:ea typeface="+mn-ea"/>
                <a:cs typeface="+mn-cs"/>
              </a:rPr>
              <a:t>Regner</a:t>
            </a:r>
            <a:r>
              <a:rPr kumimoji="0" lang="en-GB" alt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rPr>
              <a:t> (2017)</a:t>
            </a:r>
          </a:p>
        </p:txBody>
      </p:sp>
      <p:sp>
        <p:nvSpPr>
          <p:cNvPr id="5" name="Slide Number Placeholder 4">
            <a:extLst>
              <a:ext uri="{FF2B5EF4-FFF2-40B4-BE49-F238E27FC236}">
                <a16:creationId xmlns:a16="http://schemas.microsoft.com/office/drawing/2014/main" id="{E970F6DC-83C5-872C-0F96-500CF229F3DB}"/>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US" sz="9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pic>
        <p:nvPicPr>
          <p:cNvPr id="6" name="Picture 5">
            <a:extLst>
              <a:ext uri="{FF2B5EF4-FFF2-40B4-BE49-F238E27FC236}">
                <a16:creationId xmlns:a16="http://schemas.microsoft.com/office/drawing/2014/main" id="{3590F5FC-CF9B-85DF-58EB-0C52C6C4C329}"/>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8357714" y="589154"/>
            <a:ext cx="3579182" cy="2997566"/>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Rectangle: Rounded Corners 6">
            <a:extLst>
              <a:ext uri="{FF2B5EF4-FFF2-40B4-BE49-F238E27FC236}">
                <a16:creationId xmlns:a16="http://schemas.microsoft.com/office/drawing/2014/main" id="{C24BBFC8-DCDB-DF59-8D02-76AEF21CEF12}"/>
              </a:ext>
            </a:extLst>
          </p:cNvPr>
          <p:cNvSpPr/>
          <p:nvPr/>
        </p:nvSpPr>
        <p:spPr>
          <a:xfrm>
            <a:off x="9504947" y="2851793"/>
            <a:ext cx="994611" cy="577207"/>
          </a:xfrm>
          <a:prstGeom prst="roundRect">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115762106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A8055E-FBEB-B260-B388-6699568F6A5E}"/>
              </a:ext>
            </a:extLst>
          </p:cNvPr>
          <p:cNvSpPr>
            <a:spLocks noGrp="1"/>
          </p:cNvSpPr>
          <p:nvPr>
            <p:ph type="title"/>
          </p:nvPr>
        </p:nvSpPr>
        <p:spPr/>
        <p:txBody>
          <a:bodyPr/>
          <a:lstStyle/>
          <a:p>
            <a:r>
              <a:rPr lang="en-GB" dirty="0"/>
              <a:t>New entrants</a:t>
            </a:r>
          </a:p>
        </p:txBody>
      </p:sp>
      <p:sp>
        <p:nvSpPr>
          <p:cNvPr id="3" name="Content Placeholder 2">
            <a:extLst>
              <a:ext uri="{FF2B5EF4-FFF2-40B4-BE49-F238E27FC236}">
                <a16:creationId xmlns:a16="http://schemas.microsoft.com/office/drawing/2014/main" id="{06B97674-BC6A-8ED6-4A1F-FC1A246FA798}"/>
              </a:ext>
            </a:extLst>
          </p:cNvPr>
          <p:cNvSpPr>
            <a:spLocks noGrp="1"/>
          </p:cNvSpPr>
          <p:nvPr>
            <p:ph idx="1"/>
          </p:nvPr>
        </p:nvSpPr>
        <p:spPr>
          <a:xfrm>
            <a:off x="581193" y="2340863"/>
            <a:ext cx="7776522" cy="4019831"/>
          </a:xfrm>
        </p:spPr>
        <p:txBody>
          <a:bodyPr>
            <a:noAutofit/>
          </a:bodyPr>
          <a:lstStyle/>
          <a:p>
            <a:pPr marL="292100" indent="-292100">
              <a:spcAft>
                <a:spcPts val="0"/>
              </a:spcAft>
              <a:buNone/>
              <a:defRPr/>
            </a:pPr>
            <a:r>
              <a:rPr lang="en-US" sz="1800" b="1" i="1" dirty="0">
                <a:latin typeface="Calibri" panose="020F0502020204030204" pitchFamily="34" charset="0"/>
              </a:rPr>
              <a:t>The threat of entry</a:t>
            </a:r>
            <a:endParaRPr lang="en-GB" sz="1800" b="1" i="1" dirty="0">
              <a:latin typeface="Calibri" panose="020F0502020204030204" pitchFamily="34" charset="0"/>
            </a:endParaRPr>
          </a:p>
          <a:p>
            <a:pPr marL="325438" indent="-325438">
              <a:spcAft>
                <a:spcPts val="0"/>
              </a:spcAft>
              <a:buClr>
                <a:srgbClr val="0F6FC6"/>
              </a:buClr>
              <a:buNone/>
              <a:defRPr/>
            </a:pPr>
            <a:r>
              <a:rPr lang="en-GB" sz="1800" dirty="0">
                <a:latin typeface="Calibri" panose="020F0502020204030204" pitchFamily="34" charset="0"/>
              </a:rPr>
              <a:t>	Barriers to entry are the factors that need to be overcome by new entrants if they are to compete. The threat of entry is low when the barriers to entry are high and vice versa.</a:t>
            </a:r>
          </a:p>
          <a:p>
            <a:pPr marL="325438" indent="-288925">
              <a:spcAft>
                <a:spcPts val="0"/>
              </a:spcAft>
              <a:buClr>
                <a:srgbClr val="0F6FC6"/>
              </a:buClr>
              <a:buNone/>
              <a:defRPr/>
            </a:pPr>
            <a:endParaRPr lang="en-GB" sz="1800" dirty="0">
              <a:latin typeface="Calibri" panose="020F0502020204030204" pitchFamily="34" charset="0"/>
            </a:endParaRPr>
          </a:p>
          <a:p>
            <a:pPr marL="325438" indent="-288925">
              <a:spcAft>
                <a:spcPts val="0"/>
              </a:spcAft>
              <a:buClr>
                <a:srgbClr val="0F6FC6"/>
              </a:buClr>
              <a:buNone/>
              <a:defRPr/>
            </a:pPr>
            <a:r>
              <a:rPr lang="en-GB" sz="1800" dirty="0">
                <a:latin typeface="Calibri" panose="020F0502020204030204" pitchFamily="34" charset="0"/>
              </a:rPr>
              <a:t>The main barriers to entry include:</a:t>
            </a:r>
          </a:p>
          <a:p>
            <a:pPr marL="314325" lvl="1" indent="-314325">
              <a:spcAft>
                <a:spcPts val="0"/>
              </a:spcAft>
              <a:buFont typeface="Arial" panose="020B0604020202020204" pitchFamily="34" charset="0"/>
              <a:buChar char="•"/>
              <a:defRPr/>
            </a:pPr>
            <a:r>
              <a:rPr lang="en-GB" sz="1800" b="1" i="1" dirty="0">
                <a:latin typeface="Calibri" panose="020F0502020204030204" pitchFamily="34" charset="0"/>
              </a:rPr>
              <a:t>Required experience</a:t>
            </a:r>
          </a:p>
          <a:p>
            <a:pPr marL="314325" lvl="1" indent="-314325">
              <a:spcAft>
                <a:spcPts val="0"/>
              </a:spcAft>
              <a:buFont typeface="Arial" panose="020B0604020202020204" pitchFamily="34" charset="0"/>
              <a:buChar char="•"/>
              <a:defRPr/>
            </a:pPr>
            <a:r>
              <a:rPr lang="en-GB" sz="1800" b="1" i="1" dirty="0">
                <a:latin typeface="Calibri" panose="020F0502020204030204" pitchFamily="34" charset="0"/>
              </a:rPr>
              <a:t>Access to supply and distribution channels</a:t>
            </a:r>
          </a:p>
          <a:p>
            <a:pPr marL="314325" lvl="1" indent="-314325">
              <a:spcAft>
                <a:spcPts val="0"/>
              </a:spcAft>
              <a:buFont typeface="Arial" panose="020B0604020202020204" pitchFamily="34" charset="0"/>
              <a:buChar char="•"/>
              <a:defRPr/>
            </a:pPr>
            <a:r>
              <a:rPr lang="en-GB" sz="1800" b="1" i="1" dirty="0">
                <a:latin typeface="Calibri" panose="020F0502020204030204" pitchFamily="34" charset="0"/>
              </a:rPr>
              <a:t>Differentiation and market penetration costs</a:t>
            </a:r>
          </a:p>
          <a:p>
            <a:pPr marL="314325" lvl="1" indent="-314325">
              <a:spcAft>
                <a:spcPts val="0"/>
              </a:spcAft>
              <a:buFont typeface="Arial" panose="020B0604020202020204" pitchFamily="34" charset="0"/>
              <a:buChar char="•"/>
              <a:defRPr/>
            </a:pPr>
            <a:r>
              <a:rPr lang="en-GB" sz="1800" b="1" i="1" dirty="0">
                <a:latin typeface="Calibri" panose="020F0502020204030204" pitchFamily="34" charset="0"/>
              </a:rPr>
              <a:t>Legislation or government restrictions (e.g. licensing)</a:t>
            </a:r>
          </a:p>
          <a:p>
            <a:pPr marL="314325" lvl="1" indent="-314325">
              <a:spcAft>
                <a:spcPts val="0"/>
              </a:spcAft>
              <a:buFont typeface="Arial" panose="020B0604020202020204" pitchFamily="34" charset="0"/>
              <a:buChar char="•"/>
              <a:defRPr/>
            </a:pPr>
            <a:r>
              <a:rPr lang="en-GB" sz="1800" b="1" i="1" dirty="0">
                <a:latin typeface="Calibri" panose="020F0502020204030204" pitchFamily="34" charset="0"/>
              </a:rPr>
              <a:t>Retention of advantages</a:t>
            </a:r>
          </a:p>
          <a:p>
            <a:endParaRPr lang="en-GB" sz="1800" dirty="0"/>
          </a:p>
        </p:txBody>
      </p:sp>
      <p:sp>
        <p:nvSpPr>
          <p:cNvPr id="4" name="Footer Placeholder 3">
            <a:extLst>
              <a:ext uri="{FF2B5EF4-FFF2-40B4-BE49-F238E27FC236}">
                <a16:creationId xmlns:a16="http://schemas.microsoft.com/office/drawing/2014/main" id="{9CA98EA1-65D0-0611-2C9D-D7AFFF862886}"/>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rPr>
              <a:t>Johnson, Whittington, Scholes, Angwin, </a:t>
            </a:r>
            <a:r>
              <a:rPr kumimoji="0" lang="en-GB" altLang="en-US" sz="900" b="0" i="0" u="none" strike="noStrike" kern="1200" cap="all" spc="0" normalizeH="0" baseline="0" noProof="0" dirty="0" err="1">
                <a:ln>
                  <a:noFill/>
                </a:ln>
                <a:solidFill>
                  <a:prstClr val="black">
                    <a:lumMod val="75000"/>
                    <a:lumOff val="25000"/>
                  </a:prstClr>
                </a:solidFill>
                <a:effectLst/>
                <a:uLnTx/>
                <a:uFillTx/>
                <a:latin typeface="Franklin Gothic Book" panose="020B0502020104020203"/>
                <a:ea typeface="+mn-ea"/>
                <a:cs typeface="+mn-cs"/>
              </a:rPr>
              <a:t>Regner</a:t>
            </a:r>
            <a:r>
              <a:rPr kumimoji="0" lang="en-GB" alt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rPr>
              <a:t> (2017)</a:t>
            </a:r>
          </a:p>
        </p:txBody>
      </p:sp>
      <p:sp>
        <p:nvSpPr>
          <p:cNvPr id="5" name="Slide Number Placeholder 4">
            <a:extLst>
              <a:ext uri="{FF2B5EF4-FFF2-40B4-BE49-F238E27FC236}">
                <a16:creationId xmlns:a16="http://schemas.microsoft.com/office/drawing/2014/main" id="{E970F6DC-83C5-872C-0F96-500CF229F3DB}"/>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US" sz="9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pic>
        <p:nvPicPr>
          <p:cNvPr id="6" name="Picture 5">
            <a:extLst>
              <a:ext uri="{FF2B5EF4-FFF2-40B4-BE49-F238E27FC236}">
                <a16:creationId xmlns:a16="http://schemas.microsoft.com/office/drawing/2014/main" id="{4B93B5FB-CCB3-79C0-EC6F-1408459BC010}"/>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8357714" y="589154"/>
            <a:ext cx="3579182" cy="2997566"/>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Rectangle: Rounded Corners 6">
            <a:extLst>
              <a:ext uri="{FF2B5EF4-FFF2-40B4-BE49-F238E27FC236}">
                <a16:creationId xmlns:a16="http://schemas.microsoft.com/office/drawing/2014/main" id="{13605D37-6A08-AD4F-DB0A-96CA1E335039}"/>
              </a:ext>
            </a:extLst>
          </p:cNvPr>
          <p:cNvSpPr/>
          <p:nvPr/>
        </p:nvSpPr>
        <p:spPr>
          <a:xfrm>
            <a:off x="9504947" y="702156"/>
            <a:ext cx="994611" cy="789760"/>
          </a:xfrm>
          <a:prstGeom prst="roundRect">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126170582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A8055E-FBEB-B260-B388-6699568F6A5E}"/>
              </a:ext>
            </a:extLst>
          </p:cNvPr>
          <p:cNvSpPr>
            <a:spLocks noGrp="1"/>
          </p:cNvSpPr>
          <p:nvPr>
            <p:ph type="title"/>
          </p:nvPr>
        </p:nvSpPr>
        <p:spPr/>
        <p:txBody>
          <a:bodyPr/>
          <a:lstStyle/>
          <a:p>
            <a:r>
              <a:rPr lang="en-GB" dirty="0"/>
              <a:t>Competitors / rivalry</a:t>
            </a:r>
          </a:p>
        </p:txBody>
      </p:sp>
      <p:sp>
        <p:nvSpPr>
          <p:cNvPr id="3" name="Content Placeholder 2">
            <a:extLst>
              <a:ext uri="{FF2B5EF4-FFF2-40B4-BE49-F238E27FC236}">
                <a16:creationId xmlns:a16="http://schemas.microsoft.com/office/drawing/2014/main" id="{06B97674-BC6A-8ED6-4A1F-FC1A246FA798}"/>
              </a:ext>
            </a:extLst>
          </p:cNvPr>
          <p:cNvSpPr>
            <a:spLocks noGrp="1"/>
          </p:cNvSpPr>
          <p:nvPr>
            <p:ph idx="1"/>
          </p:nvPr>
        </p:nvSpPr>
        <p:spPr>
          <a:xfrm>
            <a:off x="581192" y="2340863"/>
            <a:ext cx="7872997" cy="3979725"/>
          </a:xfrm>
        </p:spPr>
        <p:txBody>
          <a:bodyPr>
            <a:noAutofit/>
          </a:bodyPr>
          <a:lstStyle/>
          <a:p>
            <a:pPr>
              <a:spcAft>
                <a:spcPts val="0"/>
              </a:spcAft>
              <a:buNone/>
              <a:defRPr/>
            </a:pPr>
            <a:r>
              <a:rPr lang="en-GB" sz="1800" b="1" i="1" dirty="0">
                <a:latin typeface="Calibri" panose="020F0502020204030204" pitchFamily="34" charset="0"/>
              </a:rPr>
              <a:t>Rivalry between existing competitors</a:t>
            </a:r>
          </a:p>
          <a:p>
            <a:pPr>
              <a:spcAft>
                <a:spcPts val="0"/>
              </a:spcAft>
              <a:buNone/>
              <a:defRPr/>
            </a:pPr>
            <a:r>
              <a:rPr lang="en-GB" sz="1800" dirty="0">
                <a:latin typeface="Calibri" panose="020F0502020204030204" pitchFamily="34" charset="0"/>
              </a:rPr>
              <a:t>	Competitive rivals are organisations with similar products and services aimed at the same customer group and are direct competitors in the same industry/market (distinct from substitutes).</a:t>
            </a:r>
          </a:p>
          <a:p>
            <a:pPr>
              <a:spcAft>
                <a:spcPts val="0"/>
              </a:spcAft>
              <a:buNone/>
              <a:defRPr/>
            </a:pPr>
            <a:endParaRPr lang="en-GB" sz="1800" dirty="0">
              <a:latin typeface="Calibri" panose="020F0502020204030204" pitchFamily="34" charset="0"/>
            </a:endParaRPr>
          </a:p>
          <a:p>
            <a:pPr>
              <a:spcAft>
                <a:spcPts val="0"/>
              </a:spcAft>
              <a:buNone/>
              <a:defRPr/>
            </a:pPr>
            <a:r>
              <a:rPr lang="en-GB" sz="1800" dirty="0">
                <a:latin typeface="Calibri" panose="020F0502020204030204" pitchFamily="34" charset="0"/>
              </a:rPr>
              <a:t>	The degree of rivalry depends on things like:</a:t>
            </a:r>
          </a:p>
          <a:p>
            <a:pPr marL="555750" lvl="2">
              <a:spcAft>
                <a:spcPts val="0"/>
              </a:spcAft>
              <a:buFont typeface="Arial" panose="020B0604020202020204" pitchFamily="34" charset="0"/>
              <a:buChar char="•"/>
              <a:defRPr/>
            </a:pPr>
            <a:r>
              <a:rPr lang="en-GB" sz="1800" b="1" i="1" dirty="0">
                <a:latin typeface="Calibri" panose="020F0502020204030204" pitchFamily="34" charset="0"/>
              </a:rPr>
              <a:t>Competitor concentration </a:t>
            </a:r>
            <a:r>
              <a:rPr lang="en-GB" sz="1800" dirty="0">
                <a:latin typeface="Calibri" panose="020F0502020204030204" pitchFamily="34" charset="0"/>
              </a:rPr>
              <a:t>(rivalry = high if concentration is high or balanced in strength)</a:t>
            </a:r>
          </a:p>
          <a:p>
            <a:pPr marL="555750" lvl="2">
              <a:spcAft>
                <a:spcPts val="0"/>
              </a:spcAft>
              <a:buFont typeface="Arial" panose="020B0604020202020204" pitchFamily="34" charset="0"/>
              <a:buChar char="•"/>
              <a:defRPr/>
            </a:pPr>
            <a:r>
              <a:rPr lang="en-GB" sz="1800" b="1" i="1" dirty="0">
                <a:latin typeface="Calibri" panose="020F0502020204030204" pitchFamily="34" charset="0"/>
              </a:rPr>
              <a:t>Industry growth rate</a:t>
            </a:r>
          </a:p>
          <a:p>
            <a:pPr marL="555750" lvl="2">
              <a:spcAft>
                <a:spcPts val="0"/>
              </a:spcAft>
              <a:buFont typeface="Arial" panose="020B0604020202020204" pitchFamily="34" charset="0"/>
              <a:buChar char="•"/>
              <a:defRPr/>
            </a:pPr>
            <a:r>
              <a:rPr lang="en-GB" sz="1800" b="1" i="1" dirty="0">
                <a:latin typeface="Calibri" panose="020F0502020204030204" pitchFamily="34" charset="0"/>
              </a:rPr>
              <a:t>High fixed costs </a:t>
            </a:r>
            <a:r>
              <a:rPr lang="en-GB" sz="1800" dirty="0">
                <a:latin typeface="Calibri" panose="020F0502020204030204" pitchFamily="34" charset="0"/>
              </a:rPr>
              <a:t>(e.g. costs that stay the same, no matter how many products are being made)</a:t>
            </a:r>
          </a:p>
          <a:p>
            <a:pPr marL="555750" lvl="2">
              <a:spcAft>
                <a:spcPts val="0"/>
              </a:spcAft>
              <a:buFont typeface="Arial" panose="020B0604020202020204" pitchFamily="34" charset="0"/>
              <a:buChar char="•"/>
              <a:defRPr/>
            </a:pPr>
            <a:r>
              <a:rPr lang="en-GB" sz="1800" b="1" i="1" dirty="0">
                <a:latin typeface="Calibri" panose="020F0502020204030204" pitchFamily="34" charset="0"/>
              </a:rPr>
              <a:t>High exit barriers </a:t>
            </a:r>
            <a:r>
              <a:rPr lang="en-GB" sz="1800" dirty="0">
                <a:latin typeface="Calibri" panose="020F0502020204030204" pitchFamily="34" charset="0"/>
              </a:rPr>
              <a:t>(e.g. very specialised assets, which may be difficult to sell or relocate, closure costs)</a:t>
            </a:r>
          </a:p>
          <a:p>
            <a:pPr marL="555750" lvl="2">
              <a:spcAft>
                <a:spcPts val="0"/>
              </a:spcAft>
              <a:buFont typeface="Arial" panose="020B0604020202020204" pitchFamily="34" charset="0"/>
              <a:buChar char="•"/>
              <a:defRPr/>
            </a:pPr>
            <a:r>
              <a:rPr lang="en-GB" sz="1800" b="1" i="1" dirty="0">
                <a:latin typeface="Calibri" panose="020F0502020204030204" pitchFamily="34" charset="0"/>
              </a:rPr>
              <a:t>Differentiation</a:t>
            </a:r>
          </a:p>
          <a:p>
            <a:endParaRPr lang="en-GB" sz="1800" dirty="0"/>
          </a:p>
        </p:txBody>
      </p:sp>
      <p:sp>
        <p:nvSpPr>
          <p:cNvPr id="4" name="Footer Placeholder 3">
            <a:extLst>
              <a:ext uri="{FF2B5EF4-FFF2-40B4-BE49-F238E27FC236}">
                <a16:creationId xmlns:a16="http://schemas.microsoft.com/office/drawing/2014/main" id="{9CA98EA1-65D0-0611-2C9D-D7AFFF862886}"/>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rPr>
              <a:t>Johnson, Whittington, Scholes, Angwin, </a:t>
            </a:r>
            <a:r>
              <a:rPr kumimoji="0" lang="en-GB" altLang="en-US" sz="900" b="0" i="0" u="none" strike="noStrike" kern="1200" cap="all" spc="0" normalizeH="0" baseline="0" noProof="0" dirty="0" err="1">
                <a:ln>
                  <a:noFill/>
                </a:ln>
                <a:solidFill>
                  <a:prstClr val="black">
                    <a:lumMod val="75000"/>
                    <a:lumOff val="25000"/>
                  </a:prstClr>
                </a:solidFill>
                <a:effectLst/>
                <a:uLnTx/>
                <a:uFillTx/>
                <a:latin typeface="Franklin Gothic Book" panose="020B0502020104020203"/>
                <a:ea typeface="+mn-ea"/>
                <a:cs typeface="+mn-cs"/>
              </a:rPr>
              <a:t>Regner</a:t>
            </a:r>
            <a:r>
              <a:rPr kumimoji="0" lang="en-GB" alt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rPr>
              <a:t> (2017)</a:t>
            </a:r>
          </a:p>
        </p:txBody>
      </p:sp>
      <p:sp>
        <p:nvSpPr>
          <p:cNvPr id="5" name="Slide Number Placeholder 4">
            <a:extLst>
              <a:ext uri="{FF2B5EF4-FFF2-40B4-BE49-F238E27FC236}">
                <a16:creationId xmlns:a16="http://schemas.microsoft.com/office/drawing/2014/main" id="{E970F6DC-83C5-872C-0F96-500CF229F3DB}"/>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US" sz="9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pic>
        <p:nvPicPr>
          <p:cNvPr id="6" name="Picture 5">
            <a:extLst>
              <a:ext uri="{FF2B5EF4-FFF2-40B4-BE49-F238E27FC236}">
                <a16:creationId xmlns:a16="http://schemas.microsoft.com/office/drawing/2014/main" id="{9CC63E00-2654-0B57-87ED-9A1490C1B124}"/>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8357714" y="589154"/>
            <a:ext cx="3579182" cy="2997566"/>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Oval 6">
            <a:extLst>
              <a:ext uri="{FF2B5EF4-FFF2-40B4-BE49-F238E27FC236}">
                <a16:creationId xmlns:a16="http://schemas.microsoft.com/office/drawing/2014/main" id="{41D1C4BD-E87D-A965-7742-A9B664A9C8DE}"/>
              </a:ext>
            </a:extLst>
          </p:cNvPr>
          <p:cNvSpPr/>
          <p:nvPr/>
        </p:nvSpPr>
        <p:spPr>
          <a:xfrm>
            <a:off x="9520641" y="1726412"/>
            <a:ext cx="906728" cy="912513"/>
          </a:xfrm>
          <a:prstGeom prst="ellipse">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88817809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98306" name="Title 1">
            <a:extLst>
              <a:ext uri="{FF2B5EF4-FFF2-40B4-BE49-F238E27FC236}">
                <a16:creationId xmlns:a16="http://schemas.microsoft.com/office/drawing/2014/main" id="{E9CEAFDB-1298-481D-9D07-1BD73083648D}"/>
              </a:ext>
            </a:extLst>
          </p:cNvPr>
          <p:cNvSpPr>
            <a:spLocks noGrp="1" noChangeArrowheads="1"/>
          </p:cNvSpPr>
          <p:nvPr>
            <p:ph type="title"/>
          </p:nvPr>
        </p:nvSpPr>
        <p:spPr>
          <a:xfrm>
            <a:off x="1981200" y="196850"/>
            <a:ext cx="8229600" cy="774700"/>
          </a:xfrm>
        </p:spPr>
        <p:txBody>
          <a:bodyPr/>
          <a:lstStyle/>
          <a:p>
            <a:pPr eaLnBrk="1" hangingPunct="1"/>
            <a:r>
              <a:rPr lang="en-GB" altLang="en-US" dirty="0"/>
              <a:t>Sixth Force - Complementors</a:t>
            </a:r>
          </a:p>
        </p:txBody>
      </p:sp>
      <p:sp>
        <p:nvSpPr>
          <p:cNvPr id="3" name="Content Placeholder 2">
            <a:extLst>
              <a:ext uri="{FF2B5EF4-FFF2-40B4-BE49-F238E27FC236}">
                <a16:creationId xmlns:a16="http://schemas.microsoft.com/office/drawing/2014/main" id="{182FB90E-C80C-431C-9DF8-501068AB25A5}"/>
              </a:ext>
            </a:extLst>
          </p:cNvPr>
          <p:cNvSpPr>
            <a:spLocks noGrp="1"/>
          </p:cNvSpPr>
          <p:nvPr>
            <p:ph idx="1"/>
          </p:nvPr>
        </p:nvSpPr>
        <p:spPr>
          <a:xfrm>
            <a:off x="2046288" y="1423988"/>
            <a:ext cx="8229600" cy="4525962"/>
          </a:xfrm>
        </p:spPr>
        <p:txBody>
          <a:bodyPr rtlCol="0">
            <a:normAutofit fontScale="92500" lnSpcReduction="10000"/>
          </a:bodyPr>
          <a:lstStyle/>
          <a:p>
            <a:pPr eaLnBrk="1" fontAlgn="auto" hangingPunct="1">
              <a:spcAft>
                <a:spcPts val="0"/>
              </a:spcAft>
              <a:buNone/>
              <a:defRPr/>
            </a:pPr>
            <a:r>
              <a:rPr lang="en-GB" b="1" i="1" dirty="0">
                <a:latin typeface="Calibri" panose="020F0502020204030204" pitchFamily="34" charset="0"/>
              </a:rPr>
              <a:t>Demand </a:t>
            </a:r>
            <a:r>
              <a:rPr lang="en-GB" b="1" i="1" dirty="0" err="1">
                <a:latin typeface="Calibri" panose="020F0502020204030204" pitchFamily="34" charset="0"/>
              </a:rPr>
              <a:t>complementors</a:t>
            </a:r>
            <a:r>
              <a:rPr lang="en-GB" b="1" i="1" dirty="0">
                <a:latin typeface="Calibri" panose="020F0502020204030204" pitchFamily="34" charset="0"/>
              </a:rPr>
              <a:t>:</a:t>
            </a:r>
            <a:r>
              <a:rPr lang="en-GB" b="1" dirty="0">
                <a:latin typeface="Calibri" panose="020F0502020204030204" pitchFamily="34" charset="0"/>
              </a:rPr>
              <a:t>	</a:t>
            </a:r>
          </a:p>
          <a:p>
            <a:pPr marL="266700" indent="-266700" eaLnBrk="1" fontAlgn="auto" hangingPunct="1">
              <a:spcAft>
                <a:spcPts val="0"/>
              </a:spcAft>
              <a:buNone/>
              <a:defRPr/>
            </a:pPr>
            <a:r>
              <a:rPr lang="en-GB" dirty="0">
                <a:latin typeface="Calibri" panose="020F0502020204030204" pitchFamily="34" charset="0"/>
              </a:rPr>
              <a:t>	An organisation is your </a:t>
            </a:r>
            <a:r>
              <a:rPr lang="en-GB" dirty="0" err="1">
                <a:latin typeface="Calibri" panose="020F0502020204030204" pitchFamily="34" charset="0"/>
              </a:rPr>
              <a:t>complementor</a:t>
            </a:r>
            <a:r>
              <a:rPr lang="en-GB" i="1" dirty="0">
                <a:latin typeface="Calibri" panose="020F0502020204030204" pitchFamily="34" charset="0"/>
              </a:rPr>
              <a:t> </a:t>
            </a:r>
            <a:r>
              <a:rPr lang="en-GB" dirty="0">
                <a:latin typeface="Calibri" panose="020F0502020204030204" pitchFamily="34" charset="0"/>
              </a:rPr>
              <a:t>if it enhances your business attractiveness to customers. (E.g. app suppliers are </a:t>
            </a:r>
            <a:r>
              <a:rPr lang="en-GB" dirty="0" err="1">
                <a:latin typeface="Calibri" panose="020F0502020204030204" pitchFamily="34" charset="0"/>
              </a:rPr>
              <a:t>complementors</a:t>
            </a:r>
            <a:r>
              <a:rPr lang="en-GB" dirty="0">
                <a:latin typeface="Calibri" panose="020F0502020204030204" pitchFamily="34" charset="0"/>
              </a:rPr>
              <a:t> to smartphone producers).</a:t>
            </a:r>
          </a:p>
          <a:p>
            <a:pPr marL="266700" indent="-266700" eaLnBrk="1" fontAlgn="auto" hangingPunct="1">
              <a:spcAft>
                <a:spcPts val="0"/>
              </a:spcAft>
              <a:buNone/>
              <a:defRPr/>
            </a:pPr>
            <a:endParaRPr lang="en-GB" dirty="0">
              <a:latin typeface="Calibri" panose="020F0502020204030204" pitchFamily="34" charset="0"/>
            </a:endParaRPr>
          </a:p>
          <a:p>
            <a:pPr eaLnBrk="1" fontAlgn="auto" hangingPunct="1">
              <a:spcAft>
                <a:spcPts val="0"/>
              </a:spcAft>
              <a:buNone/>
              <a:defRPr/>
            </a:pPr>
            <a:r>
              <a:rPr lang="en-GB" b="1" i="1" dirty="0">
                <a:latin typeface="Calibri" panose="020F0502020204030204" pitchFamily="34" charset="0"/>
              </a:rPr>
              <a:t>Supply </a:t>
            </a:r>
            <a:r>
              <a:rPr lang="en-GB" b="1" i="1" dirty="0" err="1">
                <a:latin typeface="Calibri" panose="020F0502020204030204" pitchFamily="34" charset="0"/>
              </a:rPr>
              <a:t>complementors</a:t>
            </a:r>
            <a:r>
              <a:rPr lang="en-GB" b="1" i="1" dirty="0">
                <a:latin typeface="Calibri" panose="020F0502020204030204" pitchFamily="34" charset="0"/>
              </a:rPr>
              <a:t>:</a:t>
            </a:r>
          </a:p>
          <a:p>
            <a:pPr marL="266700" indent="-266700" eaLnBrk="1" fontAlgn="auto" hangingPunct="1">
              <a:spcAft>
                <a:spcPts val="0"/>
              </a:spcAft>
              <a:buNone/>
              <a:defRPr/>
            </a:pPr>
            <a:r>
              <a:rPr lang="en-GB" dirty="0">
                <a:latin typeface="Calibri" panose="020F0502020204030204" pitchFamily="34" charset="0"/>
              </a:rPr>
              <a:t>	 An organisation is a </a:t>
            </a:r>
            <a:r>
              <a:rPr lang="en-GB" dirty="0" err="1">
                <a:latin typeface="Calibri" panose="020F0502020204030204" pitchFamily="34" charset="0"/>
              </a:rPr>
              <a:t>complementor</a:t>
            </a:r>
            <a:r>
              <a:rPr lang="en-GB" dirty="0">
                <a:latin typeface="Calibri" panose="020F0502020204030204" pitchFamily="34" charset="0"/>
              </a:rPr>
              <a:t> with respect to suppliers if it is more attractive for a supplier to deliver when it also supplies the other organisation. (E.g. a competing airline can be a </a:t>
            </a:r>
            <a:r>
              <a:rPr lang="en-GB" dirty="0" err="1">
                <a:latin typeface="Calibri" panose="020F0502020204030204" pitchFamily="34" charset="0"/>
              </a:rPr>
              <a:t>complementor</a:t>
            </a:r>
            <a:r>
              <a:rPr lang="en-GB" dirty="0">
                <a:latin typeface="Calibri" panose="020F0502020204030204" pitchFamily="34" charset="0"/>
              </a:rPr>
              <a:t> with respect to a supplier like Boeing – as Boeing may invest more in improvements if they are supplying both airlines).</a:t>
            </a:r>
          </a:p>
        </p:txBody>
      </p:sp>
      <p:sp>
        <p:nvSpPr>
          <p:cNvPr id="98308" name="Footer Placeholder 1">
            <a:extLst>
              <a:ext uri="{FF2B5EF4-FFF2-40B4-BE49-F238E27FC236}">
                <a16:creationId xmlns:a16="http://schemas.microsoft.com/office/drawing/2014/main" id="{01B4DFC0-DE20-40EA-A50A-17EDD868847F}"/>
              </a:ext>
            </a:extLst>
          </p:cNvPr>
          <p:cNvSpPr>
            <a:spLocks noGrp="1"/>
          </p:cNvSpPr>
          <p:nvPr>
            <p:ph type="ftr" sz="quarter" idx="1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altLang="en-US" sz="1400" b="0" i="0" u="none" strike="noStrike" kern="1200" cap="none" spc="0" normalizeH="0" baseline="0" noProof="0">
                <a:ln>
                  <a:noFill/>
                </a:ln>
                <a:solidFill>
                  <a:srgbClr val="000000"/>
                </a:solidFill>
                <a:effectLst/>
                <a:uLnTx/>
                <a:uFillTx/>
                <a:latin typeface="Arial" panose="020B0604020202020204" pitchFamily="34" charset="0"/>
                <a:ea typeface="+mn-ea"/>
                <a:cs typeface="+mn-cs"/>
              </a:rPr>
              <a:t>Johnson, Whittington, Scholes, Angwin, Regner (2017)</a:t>
            </a:r>
          </a:p>
        </p:txBody>
      </p:sp>
    </p:spTree>
  </p:cSld>
  <p:clrMapOvr>
    <a:masterClrMapping/>
  </p:clrMapOvr>
  <p:transition spd="slow"/>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834" name="Title 1">
            <a:extLst>
              <a:ext uri="{FF2B5EF4-FFF2-40B4-BE49-F238E27FC236}">
                <a16:creationId xmlns:a16="http://schemas.microsoft.com/office/drawing/2014/main" id="{26408B68-CCE2-CC81-ABBC-D96A6BF00275}"/>
              </a:ext>
            </a:extLst>
          </p:cNvPr>
          <p:cNvSpPr>
            <a:spLocks noGrp="1" noChangeArrowheads="1"/>
          </p:cNvSpPr>
          <p:nvPr>
            <p:ph type="title"/>
          </p:nvPr>
        </p:nvSpPr>
        <p:spPr/>
        <p:txBody>
          <a:bodyPr/>
          <a:lstStyle/>
          <a:p>
            <a:pPr eaLnBrk="1" hangingPunct="1"/>
            <a:r>
              <a:rPr lang="en-GB" altLang="en-US" dirty="0"/>
              <a:t>Porter’s five forces model – application challenges</a:t>
            </a:r>
          </a:p>
        </p:txBody>
      </p:sp>
      <p:sp>
        <p:nvSpPr>
          <p:cNvPr id="3" name="Content Placeholder 2">
            <a:extLst>
              <a:ext uri="{FF2B5EF4-FFF2-40B4-BE49-F238E27FC236}">
                <a16:creationId xmlns:a16="http://schemas.microsoft.com/office/drawing/2014/main" id="{EC2A996B-0DBC-278F-7CBC-83AABB2989F2}"/>
              </a:ext>
            </a:extLst>
          </p:cNvPr>
          <p:cNvSpPr>
            <a:spLocks noGrp="1"/>
          </p:cNvSpPr>
          <p:nvPr>
            <p:ph idx="1"/>
          </p:nvPr>
        </p:nvSpPr>
        <p:spPr>
          <a:xfrm>
            <a:off x="581191" y="2130641"/>
            <a:ext cx="11297987" cy="3757398"/>
          </a:xfrm>
        </p:spPr>
        <p:txBody>
          <a:bodyPr rtlCol="0">
            <a:normAutofit/>
          </a:bodyPr>
          <a:lstStyle/>
          <a:p>
            <a:pPr marL="419100" indent="-314325">
              <a:lnSpc>
                <a:spcPts val="3000"/>
              </a:lnSpc>
              <a:spcBef>
                <a:spcPts val="400"/>
              </a:spcBef>
            </a:pPr>
            <a:r>
              <a:rPr lang="en-GB" sz="2000" dirty="0">
                <a:latin typeface="Arial" panose="020B0604020202020204" pitchFamily="34" charset="0"/>
                <a:cs typeface="Arial" panose="020B0604020202020204" pitchFamily="34" charset="0"/>
              </a:rPr>
              <a:t>	</a:t>
            </a:r>
            <a:r>
              <a:rPr lang="en-GB" altLang="en-US" sz="2000" b="1" i="1" dirty="0">
                <a:latin typeface="Calibri" panose="020F0502020204030204" pitchFamily="34" charset="0"/>
              </a:rPr>
              <a:t>Defining the ‘right’ industry: </a:t>
            </a:r>
            <a:r>
              <a:rPr lang="en-GB" altLang="en-US" sz="2000" dirty="0">
                <a:latin typeface="Calibri" panose="020F0502020204030204" pitchFamily="34" charset="0"/>
              </a:rPr>
              <a:t>applying the model at the most appropriate level – not necessarily the whole industry (e.g. the European low-cost airline industry rather than airlines globally).</a:t>
            </a:r>
          </a:p>
          <a:p>
            <a:pPr marL="419100" indent="-314325">
              <a:lnSpc>
                <a:spcPts val="3000"/>
              </a:lnSpc>
              <a:spcBef>
                <a:spcPts val="400"/>
              </a:spcBef>
            </a:pPr>
            <a:r>
              <a:rPr lang="en-GB" altLang="en-US" sz="2000" b="1" i="1" dirty="0">
                <a:latin typeface="Calibri" panose="020F0502020204030204" pitchFamily="34" charset="0"/>
              </a:rPr>
              <a:t>Converging industries:</a:t>
            </a:r>
            <a:r>
              <a:rPr lang="en-GB" altLang="en-US" sz="2000" dirty="0">
                <a:latin typeface="Calibri" panose="020F0502020204030204" pitchFamily="34" charset="0"/>
              </a:rPr>
              <a:t> particularly in the high-tech arenas, where industries overlap (e.g. digital industries – mobile phones/cameras/mp3 players).</a:t>
            </a:r>
          </a:p>
          <a:p>
            <a:pPr marL="419100" indent="-314325">
              <a:lnSpc>
                <a:spcPts val="3000"/>
              </a:lnSpc>
              <a:spcBef>
                <a:spcPts val="400"/>
              </a:spcBef>
            </a:pPr>
            <a:r>
              <a:rPr lang="en-GB" altLang="en-US" sz="2000" b="1" i="1" dirty="0">
                <a:latin typeface="Calibri" panose="020F0502020204030204" pitchFamily="34" charset="0"/>
              </a:rPr>
              <a:t>Complementary</a:t>
            </a:r>
            <a:r>
              <a:rPr lang="en-GB" altLang="en-US" sz="2000" b="1" dirty="0">
                <a:latin typeface="Calibri" panose="020F0502020204030204" pitchFamily="34" charset="0"/>
              </a:rPr>
              <a:t> </a:t>
            </a:r>
            <a:r>
              <a:rPr lang="en-GB" altLang="en-US" sz="2000" b="1" i="1" dirty="0">
                <a:latin typeface="Calibri" panose="020F0502020204030204" pitchFamily="34" charset="0"/>
              </a:rPr>
              <a:t>organisations:</a:t>
            </a:r>
            <a:r>
              <a:rPr lang="en-GB" altLang="en-US" sz="2000" dirty="0">
                <a:latin typeface="Calibri" panose="020F0502020204030204" pitchFamily="34" charset="0"/>
              </a:rPr>
              <a:t> they enhance the attractiveness of a business to customers or suppliers. This can almost be considered as a sixth force (e.g. Microsoft Windows and McAfee computer security systems are complementors). </a:t>
            </a:r>
          </a:p>
        </p:txBody>
      </p:sp>
      <p:sp>
        <p:nvSpPr>
          <p:cNvPr id="120836" name="Footer Placeholder 1">
            <a:extLst>
              <a:ext uri="{FF2B5EF4-FFF2-40B4-BE49-F238E27FC236}">
                <a16:creationId xmlns:a16="http://schemas.microsoft.com/office/drawing/2014/main" id="{CD8508CA-7781-8277-6BE6-A8FDA5927139}"/>
              </a:ext>
            </a:extLst>
          </p:cNvPr>
          <p:cNvSpPr>
            <a:spLocks noGrp="1"/>
          </p:cNvSpPr>
          <p:nvPr>
            <p:ph type="ftr" sz="quarter" idx="1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altLang="en-US" sz="1400" b="0" i="0" u="none" strike="noStrike" kern="1200" cap="all" spc="0" normalizeH="0" baseline="0" noProof="0" dirty="0">
                <a:ln>
                  <a:noFill/>
                </a:ln>
                <a:solidFill>
                  <a:prstClr val="black"/>
                </a:solidFill>
                <a:effectLst/>
                <a:uLnTx/>
                <a:uFillTx/>
                <a:latin typeface="Arial" panose="020B0604020202020204" pitchFamily="34" charset="0"/>
                <a:ea typeface="+mn-ea"/>
                <a:cs typeface="+mn-cs"/>
              </a:rPr>
              <a:t>(3)	Johnson, Whittington, Scholes, Angwin, </a:t>
            </a:r>
            <a:r>
              <a:rPr kumimoji="0" lang="en-GB" altLang="en-US" sz="1400" b="0" i="0" u="none" strike="noStrike" kern="1200" cap="all" spc="0" normalizeH="0" baseline="0" noProof="0" dirty="0" err="1">
                <a:ln>
                  <a:noFill/>
                </a:ln>
                <a:solidFill>
                  <a:prstClr val="black"/>
                </a:solidFill>
                <a:effectLst/>
                <a:uLnTx/>
                <a:uFillTx/>
                <a:latin typeface="Arial" panose="020B0604020202020204" pitchFamily="34" charset="0"/>
                <a:ea typeface="+mn-ea"/>
                <a:cs typeface="+mn-cs"/>
              </a:rPr>
              <a:t>Regner</a:t>
            </a:r>
            <a:r>
              <a:rPr kumimoji="0" lang="en-GB" altLang="en-US" sz="1400" b="0" i="0" u="none" strike="noStrike" kern="1200" cap="all" spc="0" normalizeH="0" baseline="0" noProof="0" dirty="0">
                <a:ln>
                  <a:noFill/>
                </a:ln>
                <a:solidFill>
                  <a:prstClr val="black"/>
                </a:solidFill>
                <a:effectLst/>
                <a:uLnTx/>
                <a:uFillTx/>
                <a:latin typeface="Arial" panose="020B0604020202020204" pitchFamily="34" charset="0"/>
                <a:ea typeface="+mn-ea"/>
                <a:cs typeface="+mn-cs"/>
              </a:rPr>
              <a:t> (2017)</a:t>
            </a:r>
          </a:p>
        </p:txBody>
      </p:sp>
    </p:spTree>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834" name="Title 1">
            <a:extLst>
              <a:ext uri="{FF2B5EF4-FFF2-40B4-BE49-F238E27FC236}">
                <a16:creationId xmlns:a16="http://schemas.microsoft.com/office/drawing/2014/main" id="{26408B68-CCE2-CC81-ABBC-D96A6BF00275}"/>
              </a:ext>
            </a:extLst>
          </p:cNvPr>
          <p:cNvSpPr>
            <a:spLocks noGrp="1" noChangeArrowheads="1"/>
          </p:cNvSpPr>
          <p:nvPr>
            <p:ph type="title"/>
          </p:nvPr>
        </p:nvSpPr>
        <p:spPr/>
        <p:txBody>
          <a:bodyPr/>
          <a:lstStyle/>
          <a:p>
            <a:pPr eaLnBrk="1" hangingPunct="1"/>
            <a:r>
              <a:rPr lang="en-GB" altLang="en-US" dirty="0"/>
              <a:t>Opportunities and threats</a:t>
            </a:r>
          </a:p>
        </p:txBody>
      </p:sp>
      <p:sp>
        <p:nvSpPr>
          <p:cNvPr id="3" name="Content Placeholder 2">
            <a:extLst>
              <a:ext uri="{FF2B5EF4-FFF2-40B4-BE49-F238E27FC236}">
                <a16:creationId xmlns:a16="http://schemas.microsoft.com/office/drawing/2014/main" id="{EC2A996B-0DBC-278F-7CBC-83AABB2989F2}"/>
              </a:ext>
            </a:extLst>
          </p:cNvPr>
          <p:cNvSpPr>
            <a:spLocks noGrp="1"/>
          </p:cNvSpPr>
          <p:nvPr>
            <p:ph idx="1"/>
          </p:nvPr>
        </p:nvSpPr>
        <p:spPr>
          <a:xfrm>
            <a:off x="581191" y="1362076"/>
            <a:ext cx="11297987" cy="4525963"/>
          </a:xfrm>
        </p:spPr>
        <p:txBody>
          <a:bodyPr rtlCol="0">
            <a:normAutofit/>
          </a:bodyPr>
          <a:lstStyle/>
          <a:p>
            <a:pPr>
              <a:spcAft>
                <a:spcPts val="0"/>
              </a:spcAft>
              <a:defRPr/>
            </a:pPr>
            <a:r>
              <a:rPr lang="en-GB" sz="2000" dirty="0">
                <a:latin typeface="Arial" panose="020B0604020202020204" pitchFamily="34" charset="0"/>
                <a:cs typeface="Arial" panose="020B0604020202020204" pitchFamily="34" charset="0"/>
              </a:rPr>
              <a:t>	The critical issue in undertaking macro-environmental analysis (e.g. PESTEL) and industry analysis (e.g. Porter’s Five Forces) is the </a:t>
            </a:r>
            <a:r>
              <a:rPr lang="en-GB" sz="2000" b="1" i="1" dirty="0">
                <a:latin typeface="Arial" panose="020B0604020202020204" pitchFamily="34" charset="0"/>
                <a:cs typeface="Arial" panose="020B0604020202020204" pitchFamily="34" charset="0"/>
              </a:rPr>
              <a:t>implications</a:t>
            </a:r>
            <a:r>
              <a:rPr lang="en-GB" sz="2000" dirty="0">
                <a:latin typeface="Arial" panose="020B0604020202020204" pitchFamily="34" charset="0"/>
                <a:cs typeface="Arial" panose="020B0604020202020204" pitchFamily="34" charset="0"/>
              </a:rPr>
              <a:t> that are drawn from this understanding in guiding strategic decisions and choices. </a:t>
            </a:r>
          </a:p>
          <a:p>
            <a:pPr>
              <a:spcAft>
                <a:spcPts val="0"/>
              </a:spcAft>
              <a:defRPr/>
            </a:pPr>
            <a:r>
              <a:rPr lang="en-GB" sz="2000" b="1" i="1" dirty="0">
                <a:latin typeface="Arial" panose="020B0604020202020204" pitchFamily="34" charset="0"/>
                <a:cs typeface="Arial" panose="020B0604020202020204" pitchFamily="34" charset="0"/>
              </a:rPr>
              <a:t>Identifying opportunities and threats </a:t>
            </a:r>
            <a:r>
              <a:rPr lang="en-GB" sz="2000" dirty="0">
                <a:latin typeface="Arial" panose="020B0604020202020204" pitchFamily="34" charset="0"/>
                <a:cs typeface="Arial" panose="020B0604020202020204" pitchFamily="34" charset="0"/>
              </a:rPr>
              <a:t>is extremely valuable when thinking about strategic choices.</a:t>
            </a:r>
          </a:p>
          <a:p>
            <a:pPr>
              <a:spcAft>
                <a:spcPts val="0"/>
              </a:spcAft>
              <a:defRPr/>
            </a:pPr>
            <a:endParaRPr lang="en-GB" sz="2000" dirty="0">
              <a:latin typeface="Arial" panose="020B0604020202020204" pitchFamily="34" charset="0"/>
              <a:cs typeface="Arial" panose="020B0604020202020204" pitchFamily="34" charset="0"/>
            </a:endParaRPr>
          </a:p>
          <a:p>
            <a:pPr>
              <a:spcAft>
                <a:spcPts val="0"/>
              </a:spcAft>
              <a:defRPr/>
            </a:pPr>
            <a:endParaRPr lang="en-GB" sz="2000" dirty="0">
              <a:latin typeface="Arial" panose="020B0604020202020204" pitchFamily="34" charset="0"/>
              <a:cs typeface="Arial" panose="020B0604020202020204" pitchFamily="34" charset="0"/>
            </a:endParaRPr>
          </a:p>
          <a:p>
            <a:pPr>
              <a:spcAft>
                <a:spcPts val="0"/>
              </a:spcAft>
              <a:defRPr/>
            </a:pPr>
            <a:endParaRPr lang="en-GB" sz="2000" dirty="0">
              <a:latin typeface="Arial" panose="020B0604020202020204" pitchFamily="34" charset="0"/>
              <a:cs typeface="Arial" panose="020B0604020202020204" pitchFamily="34" charset="0"/>
            </a:endParaRPr>
          </a:p>
          <a:p>
            <a:pPr>
              <a:spcAft>
                <a:spcPts val="0"/>
              </a:spcAft>
              <a:defRPr/>
            </a:pPr>
            <a:r>
              <a:rPr lang="en-GB" sz="2000" b="1" dirty="0">
                <a:latin typeface="Arial" panose="020B0604020202020204" pitchFamily="34" charset="0"/>
                <a:cs typeface="Arial" panose="020B0604020202020204" pitchFamily="34" charset="0"/>
              </a:rPr>
              <a:t>Opportunities and threats </a:t>
            </a:r>
            <a:r>
              <a:rPr lang="en-GB" sz="2000" dirty="0">
                <a:latin typeface="Arial" panose="020B0604020202020204" pitchFamily="34" charset="0"/>
                <a:cs typeface="Arial" panose="020B0604020202020204" pitchFamily="34" charset="0"/>
              </a:rPr>
              <a:t>also form part of another strategic analysis tool: </a:t>
            </a:r>
            <a:r>
              <a:rPr lang="en-GB" sz="2000" b="1" i="1" dirty="0">
                <a:latin typeface="Arial" panose="020B0604020202020204" pitchFamily="34" charset="0"/>
                <a:cs typeface="Arial" panose="020B0604020202020204" pitchFamily="34" charset="0"/>
              </a:rPr>
              <a:t>SWOT analysis</a:t>
            </a:r>
            <a:endParaRPr lang="en-GB" sz="2000"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B2F57AC0-10E8-96E6-3667-BC6EBC1885AE}"/>
              </a:ext>
            </a:extLst>
          </p:cNvPr>
          <p:cNvPicPr>
            <a:picLocks noChangeAspect="1"/>
          </p:cNvPicPr>
          <p:nvPr/>
        </p:nvPicPr>
        <p:blipFill>
          <a:blip r:embed="rId3"/>
          <a:stretch>
            <a:fillRect/>
          </a:stretch>
        </p:blipFill>
        <p:spPr>
          <a:xfrm>
            <a:off x="7537714" y="5208022"/>
            <a:ext cx="1771825" cy="1521812"/>
          </a:xfrm>
          <a:prstGeom prst="rect">
            <a:avLst/>
          </a:prstGeom>
        </p:spPr>
      </p:pic>
      <p:pic>
        <p:nvPicPr>
          <p:cNvPr id="7" name="Picture 6">
            <a:extLst>
              <a:ext uri="{FF2B5EF4-FFF2-40B4-BE49-F238E27FC236}">
                <a16:creationId xmlns:a16="http://schemas.microsoft.com/office/drawing/2014/main" id="{99E0E961-D191-2D74-9D3C-82E05629AAAD}"/>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9661599" y="3567203"/>
            <a:ext cx="1487569" cy="1245839"/>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 name="Picture 7">
            <a:extLst>
              <a:ext uri="{FF2B5EF4-FFF2-40B4-BE49-F238E27FC236}">
                <a16:creationId xmlns:a16="http://schemas.microsoft.com/office/drawing/2014/main" id="{D85A8AC6-6C8D-F010-F764-D454AD7E8323}"/>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5634360" y="3563725"/>
            <a:ext cx="1713204" cy="1212092"/>
          </a:xfrm>
          <a:prstGeom prst="rect">
            <a:avLst/>
          </a:prstGeom>
        </p:spPr>
      </p:pic>
      <p:pic>
        <p:nvPicPr>
          <p:cNvPr id="9" name="Picture 2" descr="Y:\08VOL4\Graphics\Powerpoint\PE_UK\PE528-JOHNSON\Final files\GIF\ch02\M02UF002.gif">
            <a:extLst>
              <a:ext uri="{FF2B5EF4-FFF2-40B4-BE49-F238E27FC236}">
                <a16:creationId xmlns:a16="http://schemas.microsoft.com/office/drawing/2014/main" id="{BCC2B798-A236-7E5D-621C-67FDCB069E02}"/>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537715" y="3588583"/>
            <a:ext cx="1771825" cy="11690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8"/>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9"/>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7"/>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653B9BEF-8F45-79D8-B273-540980D98219}"/>
              </a:ext>
            </a:extLst>
          </p:cNvPr>
          <p:cNvSpPr>
            <a:spLocks noGrp="1"/>
          </p:cNvSpPr>
          <p:nvPr>
            <p:ph type="title"/>
          </p:nvPr>
        </p:nvSpPr>
        <p:spPr/>
        <p:txBody>
          <a:bodyPr/>
          <a:lstStyle/>
          <a:p>
            <a:endParaRPr lang="en-GB"/>
          </a:p>
        </p:txBody>
      </p:sp>
      <p:sp>
        <p:nvSpPr>
          <p:cNvPr id="9" name="Content Placeholder 8">
            <a:extLst>
              <a:ext uri="{FF2B5EF4-FFF2-40B4-BE49-F238E27FC236}">
                <a16:creationId xmlns:a16="http://schemas.microsoft.com/office/drawing/2014/main" id="{BB5A1FC4-A380-72BC-DB34-C7E679BF093D}"/>
              </a:ext>
            </a:extLst>
          </p:cNvPr>
          <p:cNvSpPr>
            <a:spLocks noGrp="1"/>
          </p:cNvSpPr>
          <p:nvPr>
            <p:ph idx="1"/>
          </p:nvPr>
        </p:nvSpPr>
        <p:spPr/>
        <p:txBody>
          <a:bodyPr/>
          <a:lstStyle/>
          <a:p>
            <a:pPr marL="0" indent="0">
              <a:buNone/>
            </a:pPr>
            <a:r>
              <a:rPr lang="en-GB" b="1" dirty="0"/>
              <a:t>Weaknesses and Strengths</a:t>
            </a:r>
          </a:p>
          <a:p>
            <a:r>
              <a:rPr lang="en-GB" b="1" dirty="0">
                <a:solidFill>
                  <a:srgbClr val="00B0F0"/>
                </a:solidFill>
              </a:rPr>
              <a:t>Resource Capability, Value Chain and Stakeholder Analysis</a:t>
            </a:r>
            <a:endParaRPr lang="en-GB" dirty="0"/>
          </a:p>
        </p:txBody>
      </p:sp>
      <p:sp>
        <p:nvSpPr>
          <p:cNvPr id="4" name="Footer Placeholder 3">
            <a:extLst>
              <a:ext uri="{FF2B5EF4-FFF2-40B4-BE49-F238E27FC236}">
                <a16:creationId xmlns:a16="http://schemas.microsoft.com/office/drawing/2014/main" id="{2E7A5F64-674F-4D49-E932-428545464408}"/>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BD2195FA-19B0-E812-ABA0-C0C9131D8CF2}"/>
              </a:ext>
            </a:extLst>
          </p:cNvPr>
          <p:cNvSpPr>
            <a:spLocks noGrp="1"/>
          </p:cNvSpPr>
          <p:nvPr>
            <p:ph type="sldNum" sz="quarter" idx="12"/>
          </p:nvPr>
        </p:nvSpPr>
        <p:spPr/>
        <p:txBody>
          <a:bodyPr/>
          <a:lstStyle/>
          <a:p>
            <a:fld id="{3A98EE3D-8CD1-4C3F-BD1C-C98C9596463C}" type="slidenum">
              <a:rPr lang="en-US" smtClean="0"/>
              <a:t>15</a:t>
            </a:fld>
            <a:endParaRPr lang="en-US" dirty="0"/>
          </a:p>
        </p:txBody>
      </p:sp>
    </p:spTree>
    <p:extLst>
      <p:ext uri="{BB962C8B-B14F-4D97-AF65-F5344CB8AC3E}">
        <p14:creationId xmlns:p14="http://schemas.microsoft.com/office/powerpoint/2010/main" val="11455496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75894" y="729658"/>
            <a:ext cx="11029616" cy="579590"/>
          </a:xfrm>
        </p:spPr>
        <p:txBody>
          <a:bodyPr>
            <a:normAutofit fontScale="90000"/>
          </a:bodyPr>
          <a:lstStyle/>
          <a:p>
            <a:r>
              <a:rPr lang="en-GB" dirty="0"/>
              <a:t>Swot analysis: Strengths, weaknesses, opportunities and threats</a:t>
            </a:r>
          </a:p>
        </p:txBody>
      </p:sp>
      <p:sp>
        <p:nvSpPr>
          <p:cNvPr id="3" name="TextBox 2">
            <a:extLst>
              <a:ext uri="{FF2B5EF4-FFF2-40B4-BE49-F238E27FC236}">
                <a16:creationId xmlns:a16="http://schemas.microsoft.com/office/drawing/2014/main" id="{1A63A293-6A4B-481D-8960-BE437C3CF946}"/>
              </a:ext>
            </a:extLst>
          </p:cNvPr>
          <p:cNvSpPr txBox="1"/>
          <p:nvPr/>
        </p:nvSpPr>
        <p:spPr>
          <a:xfrm>
            <a:off x="764959" y="1490308"/>
            <a:ext cx="5774989" cy="4801314"/>
          </a:xfrm>
          <a:prstGeom prst="rect">
            <a:avLst/>
          </a:prstGeom>
          <a:noFill/>
        </p:spPr>
        <p:txBody>
          <a:bodyPr wrap="square" rtlCol="0">
            <a:spAutoFit/>
          </a:bodyPr>
          <a:lstStyle/>
          <a:p>
            <a:pPr marL="285750" lvl="0" indent="-285750">
              <a:buFont typeface="Arial" panose="020B0604020202020204" pitchFamily="34" charset="0"/>
              <a:buChar char="•"/>
              <a:defRPr/>
            </a:pPr>
            <a:r>
              <a:rPr kumimoji="0" lang="en-GB" sz="1800" b="1" i="0" u="none" strike="noStrike" kern="1200" cap="none" spc="0" normalizeH="0" baseline="0" noProof="0" dirty="0">
                <a:ln>
                  <a:noFill/>
                </a:ln>
                <a:solidFill>
                  <a:srgbClr val="0070C0"/>
                </a:solidFill>
                <a:effectLst/>
                <a:uLnTx/>
                <a:uFillTx/>
                <a:latin typeface="Franklin Gothic Book" panose="020B0502020104020203"/>
                <a:ea typeface="+mn-ea"/>
                <a:cs typeface="+mn-cs"/>
              </a:rPr>
              <a:t>STRENGTHS &amp; WEAKNESSES: </a:t>
            </a:r>
            <a:r>
              <a:rPr lang="en-GB" b="1" dirty="0">
                <a:solidFill>
                  <a:srgbClr val="0070C0"/>
                </a:solidFill>
                <a:latin typeface="Franklin Gothic Book" panose="020B0502020104020203"/>
              </a:rPr>
              <a:t>Resource Capability, Value Chain and Stakeholder Analysis</a:t>
            </a:r>
            <a:endParaRPr kumimoji="0" lang="en-GB" sz="1800" b="1" i="0" u="none" strike="noStrike" kern="1200" cap="none" spc="0" normalizeH="0" baseline="0" noProof="0" dirty="0">
              <a:ln>
                <a:noFill/>
              </a:ln>
              <a:solidFill>
                <a:prstClr val="black"/>
              </a:solidFill>
              <a:effectLst/>
              <a:uLnTx/>
              <a:uFillTx/>
              <a:latin typeface="Franklin Gothic Book" panose="020B0502020104020203"/>
              <a:ea typeface="+mn-ea"/>
              <a:cs typeface="+mn-cs"/>
            </a:endParaRP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1" i="0" u="none" strike="noStrike" kern="1200" cap="none" spc="0" normalizeH="0" baseline="0" noProof="0" dirty="0">
                <a:ln>
                  <a:noFill/>
                </a:ln>
                <a:solidFill>
                  <a:prstClr val="black"/>
                </a:solidFill>
                <a:effectLst/>
                <a:uLnTx/>
                <a:uFillTx/>
                <a:latin typeface="Franklin Gothic Book" panose="020B0502020104020203"/>
                <a:ea typeface="+mn-ea"/>
                <a:cs typeface="+mn-cs"/>
              </a:rPr>
              <a:t>What are we best / worst at?</a:t>
            </a: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1" i="0" u="none" strike="noStrike" kern="1200" cap="none" spc="0" normalizeH="0" baseline="0" noProof="0" dirty="0">
                <a:ln>
                  <a:noFill/>
                </a:ln>
                <a:solidFill>
                  <a:prstClr val="black"/>
                </a:solidFill>
                <a:effectLst/>
                <a:uLnTx/>
                <a:uFillTx/>
                <a:latin typeface="Franklin Gothic Book" panose="020B0502020104020203"/>
                <a:ea typeface="+mn-ea"/>
                <a:cs typeface="+mn-cs"/>
              </a:rPr>
              <a:t>Specific skills / training</a:t>
            </a: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1" i="0" u="none" strike="noStrike" kern="1200" cap="none" spc="0" normalizeH="0" baseline="0" noProof="0" dirty="0">
                <a:ln>
                  <a:noFill/>
                </a:ln>
                <a:solidFill>
                  <a:prstClr val="black"/>
                </a:solidFill>
                <a:effectLst/>
                <a:uLnTx/>
                <a:uFillTx/>
                <a:latin typeface="Franklin Gothic Book" panose="020B0502020104020203"/>
                <a:ea typeface="+mn-ea"/>
                <a:cs typeface="+mn-cs"/>
              </a:rPr>
              <a:t>Financial resources</a:t>
            </a: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1" i="0" u="none" strike="noStrike" kern="1200" cap="none" spc="0" normalizeH="0" baseline="0" noProof="0" dirty="0">
                <a:ln>
                  <a:noFill/>
                </a:ln>
                <a:solidFill>
                  <a:prstClr val="black"/>
                </a:solidFill>
                <a:effectLst/>
                <a:uLnTx/>
                <a:uFillTx/>
                <a:latin typeface="Franklin Gothic Book" panose="020B0502020104020203"/>
                <a:ea typeface="+mn-ea"/>
                <a:cs typeface="+mn-cs"/>
              </a:rPr>
              <a:t>Partnerships</a:t>
            </a: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1" i="0" u="none" strike="noStrike" kern="1200" cap="none" spc="0" normalizeH="0" baseline="0" noProof="0" dirty="0">
                <a:ln>
                  <a:noFill/>
                </a:ln>
                <a:solidFill>
                  <a:prstClr val="black"/>
                </a:solidFill>
                <a:effectLst/>
                <a:uLnTx/>
                <a:uFillTx/>
                <a:latin typeface="Franklin Gothic Book" panose="020B0502020104020203"/>
                <a:ea typeface="+mn-ea"/>
                <a:cs typeface="+mn-cs"/>
              </a:rPr>
              <a:t>Intellectual property</a:t>
            </a: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1" i="0" u="none" strike="noStrike" kern="1200" cap="none" spc="0" normalizeH="0" baseline="0" noProof="0" dirty="0">
                <a:ln>
                  <a:noFill/>
                </a:ln>
                <a:solidFill>
                  <a:prstClr val="black"/>
                </a:solidFill>
                <a:effectLst/>
                <a:uLnTx/>
                <a:uFillTx/>
                <a:latin typeface="Franklin Gothic Book" panose="020B0502020104020203"/>
                <a:ea typeface="+mn-ea"/>
                <a:cs typeface="+mn-cs"/>
              </a:rPr>
              <a:t>Etc.</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800" b="1" i="0" u="none" strike="noStrike" kern="1200" cap="none" spc="0" normalizeH="0" baseline="0" noProof="0" dirty="0">
              <a:ln>
                <a:noFill/>
              </a:ln>
              <a:solidFill>
                <a:prstClr val="black"/>
              </a:solidFill>
              <a:effectLst/>
              <a:uLnTx/>
              <a:uFillTx/>
              <a:latin typeface="Franklin Gothic Book" panose="020B0502020104020203"/>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1" i="0" u="none" strike="noStrike" kern="1200" cap="none" spc="0" normalizeH="0" baseline="0" noProof="0" dirty="0">
                <a:ln>
                  <a:noFill/>
                </a:ln>
                <a:solidFill>
                  <a:srgbClr val="0070C0"/>
                </a:solidFill>
                <a:effectLst/>
                <a:uLnTx/>
                <a:uFillTx/>
                <a:latin typeface="Franklin Gothic Book" panose="020B0502020104020203"/>
                <a:ea typeface="+mn-ea"/>
                <a:cs typeface="+mn-cs"/>
              </a:rPr>
              <a:t>OPPORTUNITIES &amp; THREATS: PESTLE &amp; Porters </a:t>
            </a:r>
            <a:r>
              <a:rPr kumimoji="0" lang="en-GB" sz="1800" b="1" i="0" u="none" strike="noStrike" kern="1200" cap="none" spc="0" normalizeH="0" baseline="0" noProof="0">
                <a:ln>
                  <a:noFill/>
                </a:ln>
                <a:solidFill>
                  <a:srgbClr val="0070C0"/>
                </a:solidFill>
                <a:effectLst/>
                <a:uLnTx/>
                <a:uFillTx/>
                <a:latin typeface="Franklin Gothic Book" panose="020B0502020104020203"/>
                <a:ea typeface="+mn-ea"/>
                <a:cs typeface="+mn-cs"/>
              </a:rPr>
              <a:t>Five Forces</a:t>
            </a:r>
            <a:endParaRPr kumimoji="0" lang="en-GB" sz="1800" b="1" i="0" u="none" strike="noStrike" kern="1200" cap="none" spc="0" normalizeH="0" baseline="0" noProof="0" dirty="0">
              <a:ln>
                <a:noFill/>
              </a:ln>
              <a:solidFill>
                <a:srgbClr val="0070C0"/>
              </a:solidFill>
              <a:effectLst/>
              <a:uLnTx/>
              <a:uFillTx/>
              <a:latin typeface="Franklin Gothic Book" panose="020B0502020104020203"/>
              <a:ea typeface="+mn-ea"/>
              <a:cs typeface="+mn-cs"/>
            </a:endParaRP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1" i="0" u="none" strike="noStrike" kern="1200" cap="none" spc="0" normalizeH="0" baseline="0" noProof="0" dirty="0">
                <a:ln>
                  <a:noFill/>
                </a:ln>
                <a:solidFill>
                  <a:prstClr val="black"/>
                </a:solidFill>
                <a:effectLst/>
                <a:uLnTx/>
                <a:uFillTx/>
                <a:latin typeface="Franklin Gothic Book" panose="020B0502020104020203"/>
                <a:ea typeface="+mn-ea"/>
                <a:cs typeface="+mn-cs"/>
              </a:rPr>
              <a:t>Market changes to exploit or to defend against</a:t>
            </a: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1" i="0" u="none" strike="noStrike" kern="1200" cap="none" spc="0" normalizeH="0" baseline="0" noProof="0" dirty="0">
                <a:ln>
                  <a:noFill/>
                </a:ln>
                <a:solidFill>
                  <a:prstClr val="black"/>
                </a:solidFill>
                <a:effectLst/>
                <a:uLnTx/>
                <a:uFillTx/>
                <a:latin typeface="Franklin Gothic Book" panose="020B0502020104020203"/>
                <a:ea typeface="+mn-ea"/>
                <a:cs typeface="+mn-cs"/>
              </a:rPr>
              <a:t>Competitors weaknesses / strengths</a:t>
            </a: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1" i="0" u="none" strike="noStrike" kern="1200" cap="none" spc="0" normalizeH="0" baseline="0" noProof="0" dirty="0">
                <a:ln>
                  <a:noFill/>
                </a:ln>
                <a:solidFill>
                  <a:prstClr val="black"/>
                </a:solidFill>
                <a:effectLst/>
                <a:uLnTx/>
                <a:uFillTx/>
                <a:latin typeface="Franklin Gothic Book" panose="020B0502020104020203"/>
                <a:ea typeface="+mn-ea"/>
                <a:cs typeface="+mn-cs"/>
              </a:rPr>
              <a:t>Technology developments</a:t>
            </a: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1" i="0" u="none" strike="noStrike" kern="1200" cap="none" spc="0" normalizeH="0" baseline="0" noProof="0" dirty="0">
                <a:ln>
                  <a:noFill/>
                </a:ln>
                <a:solidFill>
                  <a:prstClr val="black"/>
                </a:solidFill>
                <a:effectLst/>
                <a:uLnTx/>
                <a:uFillTx/>
                <a:latin typeface="Franklin Gothic Book" panose="020B0502020104020203"/>
                <a:ea typeface="+mn-ea"/>
                <a:cs typeface="+mn-cs"/>
              </a:rPr>
              <a:t>New markets</a:t>
            </a: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1" i="0" u="none" strike="noStrike" kern="1200" cap="none" spc="0" normalizeH="0" baseline="0" noProof="0" dirty="0">
                <a:ln>
                  <a:noFill/>
                </a:ln>
                <a:solidFill>
                  <a:prstClr val="black"/>
                </a:solidFill>
                <a:effectLst/>
                <a:uLnTx/>
                <a:uFillTx/>
                <a:latin typeface="Franklin Gothic Book" panose="020B0502020104020203"/>
                <a:ea typeface="+mn-ea"/>
                <a:cs typeface="+mn-cs"/>
              </a:rPr>
              <a:t>Etc.</a:t>
            </a:r>
          </a:p>
          <a:p>
            <a:pPr marL="457200" marR="0" lvl="1" indent="0" algn="l" defTabSz="9144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dirty="0">
              <a:ln>
                <a:noFill/>
              </a:ln>
              <a:solidFill>
                <a:prstClr val="black"/>
              </a:solidFill>
              <a:effectLst/>
              <a:uLnTx/>
              <a:uFillTx/>
              <a:latin typeface="Franklin Gothic Book" panose="020B0502020104020203"/>
              <a:ea typeface="+mn-ea"/>
              <a:cs typeface="+mn-cs"/>
            </a:endParaRP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US" sz="9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pic>
        <p:nvPicPr>
          <p:cNvPr id="7" name="Picture 6">
            <a:extLst>
              <a:ext uri="{FF2B5EF4-FFF2-40B4-BE49-F238E27FC236}">
                <a16:creationId xmlns:a16="http://schemas.microsoft.com/office/drawing/2014/main" id="{B0E63F94-7033-40FA-BE80-05EA2A797298}"/>
              </a:ext>
            </a:extLst>
          </p:cNvPr>
          <p:cNvPicPr>
            <a:picLocks noChangeAspect="1"/>
          </p:cNvPicPr>
          <p:nvPr/>
        </p:nvPicPr>
        <p:blipFill>
          <a:blip r:embed="rId2"/>
          <a:stretch>
            <a:fillRect/>
          </a:stretch>
        </p:blipFill>
        <p:spPr>
          <a:xfrm>
            <a:off x="6090702" y="1233996"/>
            <a:ext cx="5848804" cy="5023512"/>
          </a:xfrm>
          <a:prstGeom prst="rect">
            <a:avLst/>
          </a:prstGeom>
        </p:spPr>
      </p:pic>
    </p:spTree>
    <p:extLst>
      <p:ext uri="{BB962C8B-B14F-4D97-AF65-F5344CB8AC3E}">
        <p14:creationId xmlns:p14="http://schemas.microsoft.com/office/powerpoint/2010/main" val="28842840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9" end="9"/>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10" end="10"/>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3">
                                            <p:txEl>
                                              <p:pRg st="11" end="11"/>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3">
                                            <p:txEl>
                                              <p:pRg st="12" end="12"/>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3">
                                            <p:txEl>
                                              <p:pRg st="13" end="13"/>
                                            </p:txEl>
                                          </p:spTgt>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nodeType="clickEffect">
                                  <p:stCondLst>
                                    <p:cond delay="0"/>
                                  </p:stCondLst>
                                  <p:childTnLst>
                                    <p:set>
                                      <p:cBhvr>
                                        <p:cTn id="3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C49683-9AAC-E3E3-29DD-08FFAEB3C524}"/>
              </a:ext>
            </a:extLst>
          </p:cNvPr>
          <p:cNvSpPr>
            <a:spLocks noGrp="1"/>
          </p:cNvSpPr>
          <p:nvPr>
            <p:ph type="title"/>
          </p:nvPr>
        </p:nvSpPr>
        <p:spPr>
          <a:xfrm>
            <a:off x="581192" y="702156"/>
            <a:ext cx="11029616" cy="546541"/>
          </a:xfrm>
        </p:spPr>
        <p:txBody>
          <a:bodyPr>
            <a:normAutofit fontScale="90000"/>
          </a:bodyPr>
          <a:lstStyle/>
          <a:p>
            <a:r>
              <a:rPr lang="en-GB" dirty="0"/>
              <a:t>SWOT Analysis – example questions to ask yourself</a:t>
            </a:r>
          </a:p>
        </p:txBody>
      </p:sp>
      <p:sp>
        <p:nvSpPr>
          <p:cNvPr id="4" name="Footer Placeholder 3">
            <a:extLst>
              <a:ext uri="{FF2B5EF4-FFF2-40B4-BE49-F238E27FC236}">
                <a16:creationId xmlns:a16="http://schemas.microsoft.com/office/drawing/2014/main" id="{29064FB1-A0E5-CDCA-BADB-2889FC8A1C62}"/>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3838DE8B-DC80-B719-3194-B6EB5F3102EC}"/>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US" sz="9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graphicFrame>
        <p:nvGraphicFramePr>
          <p:cNvPr id="6" name="Table 5">
            <a:extLst>
              <a:ext uri="{FF2B5EF4-FFF2-40B4-BE49-F238E27FC236}">
                <a16:creationId xmlns:a16="http://schemas.microsoft.com/office/drawing/2014/main" id="{860FE93C-9CAC-7358-F823-2A0197677B2E}"/>
              </a:ext>
            </a:extLst>
          </p:cNvPr>
          <p:cNvGraphicFramePr>
            <a:graphicFrameLocks noGrp="1"/>
          </p:cNvGraphicFramePr>
          <p:nvPr/>
        </p:nvGraphicFramePr>
        <p:xfrm>
          <a:off x="1236518" y="1215733"/>
          <a:ext cx="9944100" cy="5496572"/>
        </p:xfrm>
        <a:graphic>
          <a:graphicData uri="http://schemas.openxmlformats.org/drawingml/2006/table">
            <a:tbl>
              <a:tblPr/>
              <a:tblGrid>
                <a:gridCol w="1971384">
                  <a:extLst>
                    <a:ext uri="{9D8B030D-6E8A-4147-A177-3AD203B41FA5}">
                      <a16:colId xmlns:a16="http://schemas.microsoft.com/office/drawing/2014/main" val="4097621980"/>
                    </a:ext>
                  </a:extLst>
                </a:gridCol>
                <a:gridCol w="7972716">
                  <a:extLst>
                    <a:ext uri="{9D8B030D-6E8A-4147-A177-3AD203B41FA5}">
                      <a16:colId xmlns:a16="http://schemas.microsoft.com/office/drawing/2014/main" val="2603432574"/>
                    </a:ext>
                  </a:extLst>
                </a:gridCol>
              </a:tblGrid>
              <a:tr h="918929">
                <a:tc>
                  <a:txBody>
                    <a:bodyPr/>
                    <a:lstStyle/>
                    <a:p>
                      <a:pPr fontAlgn="t"/>
                      <a:r>
                        <a:rPr lang="en-GB" sz="2000" b="1" dirty="0">
                          <a:solidFill>
                            <a:srgbClr val="0070C0"/>
                          </a:solidFill>
                          <a:effectLst/>
                        </a:rPr>
                        <a:t>Strengths</a:t>
                      </a:r>
                    </a:p>
                  </a:txBody>
                  <a:tcPr marL="10437" marR="10437" marT="10437" marB="10437">
                    <a:lnL w="7620" cap="flat" cmpd="sng" algn="ctr">
                      <a:solidFill>
                        <a:srgbClr val="D8DBDD"/>
                      </a:solidFill>
                      <a:prstDash val="solid"/>
                      <a:round/>
                      <a:headEnd type="none" w="med" len="med"/>
                      <a:tailEnd type="none" w="med" len="med"/>
                    </a:lnL>
                    <a:lnR w="7620" cap="flat" cmpd="sng" algn="ctr">
                      <a:solidFill>
                        <a:srgbClr val="D8DBDD"/>
                      </a:solidFill>
                      <a:prstDash val="solid"/>
                      <a:round/>
                      <a:headEnd type="none" w="med" len="med"/>
                      <a:tailEnd type="none" w="med" len="med"/>
                    </a:lnR>
                    <a:lnT w="7620" cap="flat" cmpd="sng" algn="ctr">
                      <a:solidFill>
                        <a:srgbClr val="D8DBDD"/>
                      </a:solidFill>
                      <a:prstDash val="solid"/>
                      <a:round/>
                      <a:headEnd type="none" w="med" len="med"/>
                      <a:tailEnd type="none" w="med" len="med"/>
                    </a:lnT>
                    <a:lnB w="7620" cap="flat" cmpd="sng" algn="ctr">
                      <a:solidFill>
                        <a:srgbClr val="D8DBDD"/>
                      </a:solidFill>
                      <a:prstDash val="solid"/>
                      <a:round/>
                      <a:headEnd type="none" w="med" len="med"/>
                      <a:tailEnd type="none" w="med" len="med"/>
                    </a:lnB>
                    <a:solidFill>
                      <a:srgbClr val="FFFFFF"/>
                    </a:solidFill>
                  </a:tcPr>
                </a:tc>
                <a:tc>
                  <a:txBody>
                    <a:bodyPr/>
                    <a:lstStyle/>
                    <a:p>
                      <a:pPr fontAlgn="t"/>
                      <a:r>
                        <a:rPr lang="en-GB" sz="1600" dirty="0">
                          <a:solidFill>
                            <a:srgbClr val="595959"/>
                          </a:solidFill>
                          <a:effectLst/>
                        </a:rPr>
                        <a:t>What does your company do particularly well? </a:t>
                      </a:r>
                    </a:p>
                    <a:p>
                      <a:pPr fontAlgn="t"/>
                      <a:r>
                        <a:rPr lang="en-GB" sz="1600" dirty="0">
                          <a:solidFill>
                            <a:srgbClr val="595959"/>
                          </a:solidFill>
                          <a:effectLst/>
                        </a:rPr>
                        <a:t>Do you have a strong brand?</a:t>
                      </a:r>
                    </a:p>
                    <a:p>
                      <a:pPr fontAlgn="t"/>
                      <a:r>
                        <a:rPr lang="en-GB" sz="1600" dirty="0">
                          <a:solidFill>
                            <a:srgbClr val="595959"/>
                          </a:solidFill>
                          <a:effectLst/>
                        </a:rPr>
                        <a:t>Large market share?</a:t>
                      </a:r>
                    </a:p>
                    <a:p>
                      <a:pPr fontAlgn="t"/>
                      <a:r>
                        <a:rPr lang="en-GB" sz="1600" dirty="0">
                          <a:solidFill>
                            <a:srgbClr val="595959"/>
                          </a:solidFill>
                          <a:effectLst/>
                        </a:rPr>
                        <a:t>High quality?</a:t>
                      </a:r>
                    </a:p>
                    <a:p>
                      <a:pPr fontAlgn="t"/>
                      <a:r>
                        <a:rPr lang="en-GB" sz="1600" dirty="0">
                          <a:solidFill>
                            <a:srgbClr val="595959"/>
                          </a:solidFill>
                          <a:effectLst/>
                        </a:rPr>
                        <a:t>Low prices?</a:t>
                      </a:r>
                    </a:p>
                    <a:p>
                      <a:pPr fontAlgn="t"/>
                      <a:r>
                        <a:rPr lang="en-GB" sz="1600" dirty="0">
                          <a:solidFill>
                            <a:srgbClr val="595959"/>
                          </a:solidFill>
                          <a:effectLst/>
                        </a:rPr>
                        <a:t>Strong supplier relations?</a:t>
                      </a:r>
                    </a:p>
                    <a:p>
                      <a:pPr fontAlgn="t"/>
                      <a:r>
                        <a:rPr lang="en-GB" sz="1600" dirty="0">
                          <a:solidFill>
                            <a:srgbClr val="595959"/>
                          </a:solidFill>
                          <a:effectLst/>
                        </a:rPr>
                        <a:t>Loyal customers?</a:t>
                      </a:r>
                    </a:p>
                  </a:txBody>
                  <a:tcPr marL="10437" marR="10437" marT="10437" marB="10437">
                    <a:lnL w="7620" cap="flat" cmpd="sng" algn="ctr">
                      <a:solidFill>
                        <a:srgbClr val="D8DBDD"/>
                      </a:solidFill>
                      <a:prstDash val="solid"/>
                      <a:round/>
                      <a:headEnd type="none" w="med" len="med"/>
                      <a:tailEnd type="none" w="med" len="med"/>
                    </a:lnL>
                    <a:lnR w="7620" cap="flat" cmpd="sng" algn="ctr">
                      <a:solidFill>
                        <a:srgbClr val="D8DBDD"/>
                      </a:solidFill>
                      <a:prstDash val="solid"/>
                      <a:round/>
                      <a:headEnd type="none" w="med" len="med"/>
                      <a:tailEnd type="none" w="med" len="med"/>
                    </a:lnR>
                    <a:lnT w="7620" cap="flat" cmpd="sng" algn="ctr">
                      <a:solidFill>
                        <a:srgbClr val="D8DBDD"/>
                      </a:solidFill>
                      <a:prstDash val="solid"/>
                      <a:round/>
                      <a:headEnd type="none" w="med" len="med"/>
                      <a:tailEnd type="none" w="med" len="med"/>
                    </a:lnT>
                    <a:lnB w="7620" cap="flat" cmpd="sng" algn="ctr">
                      <a:solidFill>
                        <a:srgbClr val="D8DBDD"/>
                      </a:solidFill>
                      <a:prstDash val="solid"/>
                      <a:round/>
                      <a:headEnd type="none" w="med" len="med"/>
                      <a:tailEnd type="none" w="med" len="med"/>
                    </a:lnB>
                    <a:solidFill>
                      <a:srgbClr val="FFFFFF"/>
                    </a:solidFill>
                  </a:tcPr>
                </a:tc>
                <a:extLst>
                  <a:ext uri="{0D108BD9-81ED-4DB2-BD59-A6C34878D82A}">
                    <a16:rowId xmlns:a16="http://schemas.microsoft.com/office/drawing/2014/main" val="780150666"/>
                  </a:ext>
                </a:extLst>
              </a:tr>
              <a:tr h="1142452">
                <a:tc>
                  <a:txBody>
                    <a:bodyPr/>
                    <a:lstStyle/>
                    <a:p>
                      <a:pPr fontAlgn="t"/>
                      <a:r>
                        <a:rPr lang="en-GB" sz="2000" b="1" dirty="0">
                          <a:solidFill>
                            <a:srgbClr val="0070C0"/>
                          </a:solidFill>
                          <a:effectLst/>
                        </a:rPr>
                        <a:t>Weaknesses</a:t>
                      </a:r>
                    </a:p>
                  </a:txBody>
                  <a:tcPr marL="10437" marR="10437" marT="10437" marB="10437">
                    <a:lnL w="7620" cap="flat" cmpd="sng" algn="ctr">
                      <a:solidFill>
                        <a:srgbClr val="D8DBDD"/>
                      </a:solidFill>
                      <a:prstDash val="solid"/>
                      <a:round/>
                      <a:headEnd type="none" w="med" len="med"/>
                      <a:tailEnd type="none" w="med" len="med"/>
                    </a:lnL>
                    <a:lnR w="7620" cap="flat" cmpd="sng" algn="ctr">
                      <a:solidFill>
                        <a:srgbClr val="D8DBDD"/>
                      </a:solidFill>
                      <a:prstDash val="solid"/>
                      <a:round/>
                      <a:headEnd type="none" w="med" len="med"/>
                      <a:tailEnd type="none" w="med" len="med"/>
                    </a:lnR>
                    <a:lnT w="7620" cap="flat" cmpd="sng" algn="ctr">
                      <a:solidFill>
                        <a:srgbClr val="D8DBDD"/>
                      </a:solidFill>
                      <a:prstDash val="solid"/>
                      <a:round/>
                      <a:headEnd type="none" w="med" len="med"/>
                      <a:tailEnd type="none" w="med" len="med"/>
                    </a:lnT>
                    <a:lnB w="7620" cap="flat" cmpd="sng" algn="ctr">
                      <a:solidFill>
                        <a:srgbClr val="D8DBDD"/>
                      </a:solidFill>
                      <a:prstDash val="solid"/>
                      <a:round/>
                      <a:headEnd type="none" w="med" len="med"/>
                      <a:tailEnd type="none" w="med" len="med"/>
                    </a:lnB>
                    <a:solidFill>
                      <a:srgbClr val="FFFFFF"/>
                    </a:solidFill>
                  </a:tcPr>
                </a:tc>
                <a:tc>
                  <a:txBody>
                    <a:bodyPr/>
                    <a:lstStyle/>
                    <a:p>
                      <a:pPr fontAlgn="t"/>
                      <a:r>
                        <a:rPr lang="en-GB" sz="1600" dirty="0">
                          <a:solidFill>
                            <a:srgbClr val="595959"/>
                          </a:solidFill>
                          <a:effectLst/>
                        </a:rPr>
                        <a:t>What are your failings?</a:t>
                      </a:r>
                    </a:p>
                    <a:p>
                      <a:pPr fontAlgn="t"/>
                      <a:r>
                        <a:rPr lang="en-GB" sz="1600" dirty="0">
                          <a:solidFill>
                            <a:srgbClr val="595959"/>
                          </a:solidFill>
                          <a:effectLst/>
                        </a:rPr>
                        <a:t>Are you slow to react to change?</a:t>
                      </a:r>
                    </a:p>
                    <a:p>
                      <a:pPr fontAlgn="t"/>
                      <a:r>
                        <a:rPr lang="en-GB" sz="1600" dirty="0">
                          <a:solidFill>
                            <a:srgbClr val="595959"/>
                          </a:solidFill>
                          <a:effectLst/>
                        </a:rPr>
                        <a:t>Cumbersome management structure?</a:t>
                      </a:r>
                    </a:p>
                    <a:p>
                      <a:pPr fontAlgn="t"/>
                      <a:r>
                        <a:rPr lang="en-GB" sz="1600" dirty="0">
                          <a:solidFill>
                            <a:srgbClr val="595959"/>
                          </a:solidFill>
                          <a:effectLst/>
                        </a:rPr>
                        <a:t>Poor supplier relations?</a:t>
                      </a:r>
                    </a:p>
                    <a:p>
                      <a:pPr fontAlgn="t"/>
                      <a:r>
                        <a:rPr lang="en-GB" sz="1600" dirty="0">
                          <a:solidFill>
                            <a:srgbClr val="595959"/>
                          </a:solidFill>
                          <a:effectLst/>
                        </a:rPr>
                        <a:t>High production costs?</a:t>
                      </a:r>
                    </a:p>
                    <a:p>
                      <a:pPr fontAlgn="t"/>
                      <a:r>
                        <a:rPr lang="en-GB" sz="1600" dirty="0">
                          <a:solidFill>
                            <a:srgbClr val="595959"/>
                          </a:solidFill>
                          <a:effectLst/>
                        </a:rPr>
                        <a:t>Poor customer satisfaction?</a:t>
                      </a:r>
                    </a:p>
                  </a:txBody>
                  <a:tcPr marL="10437" marR="10437" marT="10437" marB="10437">
                    <a:lnL w="7620" cap="flat" cmpd="sng" algn="ctr">
                      <a:solidFill>
                        <a:srgbClr val="D8DBDD"/>
                      </a:solidFill>
                      <a:prstDash val="solid"/>
                      <a:round/>
                      <a:headEnd type="none" w="med" len="med"/>
                      <a:tailEnd type="none" w="med" len="med"/>
                    </a:lnL>
                    <a:lnR w="7620" cap="flat" cmpd="sng" algn="ctr">
                      <a:solidFill>
                        <a:srgbClr val="D8DBDD"/>
                      </a:solidFill>
                      <a:prstDash val="solid"/>
                      <a:round/>
                      <a:headEnd type="none" w="med" len="med"/>
                      <a:tailEnd type="none" w="med" len="med"/>
                    </a:lnR>
                    <a:lnT w="7620" cap="flat" cmpd="sng" algn="ctr">
                      <a:solidFill>
                        <a:srgbClr val="D8DBDD"/>
                      </a:solidFill>
                      <a:prstDash val="solid"/>
                      <a:round/>
                      <a:headEnd type="none" w="med" len="med"/>
                      <a:tailEnd type="none" w="med" len="med"/>
                    </a:lnT>
                    <a:lnB w="7620" cap="flat" cmpd="sng" algn="ctr">
                      <a:solidFill>
                        <a:srgbClr val="D8DBDD"/>
                      </a:solidFill>
                      <a:prstDash val="solid"/>
                      <a:round/>
                      <a:headEnd type="none" w="med" len="med"/>
                      <a:tailEnd type="none" w="med" len="med"/>
                    </a:lnB>
                    <a:solidFill>
                      <a:srgbClr val="FFFFFF"/>
                    </a:solidFill>
                  </a:tcPr>
                </a:tc>
                <a:extLst>
                  <a:ext uri="{0D108BD9-81ED-4DB2-BD59-A6C34878D82A}">
                    <a16:rowId xmlns:a16="http://schemas.microsoft.com/office/drawing/2014/main" val="2258192184"/>
                  </a:ext>
                </a:extLst>
              </a:tr>
              <a:tr h="918929">
                <a:tc>
                  <a:txBody>
                    <a:bodyPr/>
                    <a:lstStyle/>
                    <a:p>
                      <a:pPr fontAlgn="t"/>
                      <a:r>
                        <a:rPr lang="en-GB" sz="2000" b="1" dirty="0">
                          <a:solidFill>
                            <a:srgbClr val="0070C0"/>
                          </a:solidFill>
                          <a:effectLst/>
                        </a:rPr>
                        <a:t>Opportunities</a:t>
                      </a:r>
                    </a:p>
                  </a:txBody>
                  <a:tcPr marL="10437" marR="10437" marT="10437" marB="10437">
                    <a:lnL w="7620" cap="flat" cmpd="sng" algn="ctr">
                      <a:solidFill>
                        <a:srgbClr val="D8DBDD"/>
                      </a:solidFill>
                      <a:prstDash val="solid"/>
                      <a:round/>
                      <a:headEnd type="none" w="med" len="med"/>
                      <a:tailEnd type="none" w="med" len="med"/>
                    </a:lnL>
                    <a:lnR w="7620" cap="flat" cmpd="sng" algn="ctr">
                      <a:solidFill>
                        <a:srgbClr val="D8DBDD"/>
                      </a:solidFill>
                      <a:prstDash val="solid"/>
                      <a:round/>
                      <a:headEnd type="none" w="med" len="med"/>
                      <a:tailEnd type="none" w="med" len="med"/>
                    </a:lnR>
                    <a:lnT w="7620" cap="flat" cmpd="sng" algn="ctr">
                      <a:solidFill>
                        <a:srgbClr val="D8DBDD"/>
                      </a:solidFill>
                      <a:prstDash val="solid"/>
                      <a:round/>
                      <a:headEnd type="none" w="med" len="med"/>
                      <a:tailEnd type="none" w="med" len="med"/>
                    </a:lnT>
                    <a:lnB w="7620" cap="flat" cmpd="sng" algn="ctr">
                      <a:solidFill>
                        <a:srgbClr val="D8DBDD"/>
                      </a:solidFill>
                      <a:prstDash val="solid"/>
                      <a:round/>
                      <a:headEnd type="none" w="med" len="med"/>
                      <a:tailEnd type="none" w="med" len="med"/>
                    </a:lnB>
                    <a:solidFill>
                      <a:srgbClr val="FFFFFF"/>
                    </a:solidFill>
                  </a:tcPr>
                </a:tc>
                <a:tc>
                  <a:txBody>
                    <a:bodyPr/>
                    <a:lstStyle/>
                    <a:p>
                      <a:pPr fontAlgn="t"/>
                      <a:r>
                        <a:rPr lang="en-GB" sz="1600" dirty="0">
                          <a:solidFill>
                            <a:srgbClr val="595959"/>
                          </a:solidFill>
                          <a:effectLst/>
                        </a:rPr>
                        <a:t>What are the opportunities in the market?</a:t>
                      </a:r>
                    </a:p>
                    <a:p>
                      <a:pPr fontAlgn="t"/>
                      <a:r>
                        <a:rPr lang="en-GB" sz="1600" dirty="0">
                          <a:solidFill>
                            <a:srgbClr val="595959"/>
                          </a:solidFill>
                          <a:effectLst/>
                        </a:rPr>
                        <a:t>How can your strengths be used to exploit these?</a:t>
                      </a:r>
                    </a:p>
                    <a:p>
                      <a:pPr fontAlgn="t"/>
                      <a:r>
                        <a:rPr lang="en-GB" sz="1600" dirty="0">
                          <a:solidFill>
                            <a:srgbClr val="595959"/>
                          </a:solidFill>
                          <a:effectLst/>
                        </a:rPr>
                        <a:t>Which weaknesses should you address to do so more efficiently?</a:t>
                      </a:r>
                    </a:p>
                  </a:txBody>
                  <a:tcPr marL="10437" marR="10437" marT="10437" marB="10437">
                    <a:lnL w="7620" cap="flat" cmpd="sng" algn="ctr">
                      <a:solidFill>
                        <a:srgbClr val="D8DBDD"/>
                      </a:solidFill>
                      <a:prstDash val="solid"/>
                      <a:round/>
                      <a:headEnd type="none" w="med" len="med"/>
                      <a:tailEnd type="none" w="med" len="med"/>
                    </a:lnL>
                    <a:lnR w="7620" cap="flat" cmpd="sng" algn="ctr">
                      <a:solidFill>
                        <a:srgbClr val="D8DBDD"/>
                      </a:solidFill>
                      <a:prstDash val="solid"/>
                      <a:round/>
                      <a:headEnd type="none" w="med" len="med"/>
                      <a:tailEnd type="none" w="med" len="med"/>
                    </a:lnR>
                    <a:lnT w="7620" cap="flat" cmpd="sng" algn="ctr">
                      <a:solidFill>
                        <a:srgbClr val="D8DBDD"/>
                      </a:solidFill>
                      <a:prstDash val="solid"/>
                      <a:round/>
                      <a:headEnd type="none" w="med" len="med"/>
                      <a:tailEnd type="none" w="med" len="med"/>
                    </a:lnT>
                    <a:lnB w="7620" cap="flat" cmpd="sng" algn="ctr">
                      <a:solidFill>
                        <a:srgbClr val="D8DBDD"/>
                      </a:solidFill>
                      <a:prstDash val="solid"/>
                      <a:round/>
                      <a:headEnd type="none" w="med" len="med"/>
                      <a:tailEnd type="none" w="med" len="med"/>
                    </a:lnB>
                    <a:solidFill>
                      <a:srgbClr val="FFFFFF"/>
                    </a:solidFill>
                  </a:tcPr>
                </a:tc>
                <a:extLst>
                  <a:ext uri="{0D108BD9-81ED-4DB2-BD59-A6C34878D82A}">
                    <a16:rowId xmlns:a16="http://schemas.microsoft.com/office/drawing/2014/main" val="3163665504"/>
                  </a:ext>
                </a:extLst>
              </a:tr>
              <a:tr h="1365975">
                <a:tc>
                  <a:txBody>
                    <a:bodyPr/>
                    <a:lstStyle/>
                    <a:p>
                      <a:pPr fontAlgn="t"/>
                      <a:r>
                        <a:rPr lang="en-GB" sz="2000" b="1" dirty="0">
                          <a:solidFill>
                            <a:srgbClr val="0070C0"/>
                          </a:solidFill>
                          <a:effectLst/>
                        </a:rPr>
                        <a:t>Threats</a:t>
                      </a:r>
                    </a:p>
                  </a:txBody>
                  <a:tcPr marL="10437" marR="10437" marT="10437" marB="10437">
                    <a:lnL w="7620" cap="flat" cmpd="sng" algn="ctr">
                      <a:solidFill>
                        <a:srgbClr val="D8DBDD"/>
                      </a:solidFill>
                      <a:prstDash val="solid"/>
                      <a:round/>
                      <a:headEnd type="none" w="med" len="med"/>
                      <a:tailEnd type="none" w="med" len="med"/>
                    </a:lnL>
                    <a:lnR w="7620" cap="flat" cmpd="sng" algn="ctr">
                      <a:solidFill>
                        <a:srgbClr val="D8DBDD"/>
                      </a:solidFill>
                      <a:prstDash val="solid"/>
                      <a:round/>
                      <a:headEnd type="none" w="med" len="med"/>
                      <a:tailEnd type="none" w="med" len="med"/>
                    </a:lnR>
                    <a:lnT w="7620" cap="flat" cmpd="sng" algn="ctr">
                      <a:solidFill>
                        <a:srgbClr val="D8DBDD"/>
                      </a:solidFill>
                      <a:prstDash val="solid"/>
                      <a:round/>
                      <a:headEnd type="none" w="med" len="med"/>
                      <a:tailEnd type="none" w="med" len="med"/>
                    </a:lnT>
                    <a:lnB w="7620" cap="flat" cmpd="sng" algn="ctr">
                      <a:solidFill>
                        <a:srgbClr val="D8DBDD"/>
                      </a:solidFill>
                      <a:prstDash val="solid"/>
                      <a:round/>
                      <a:headEnd type="none" w="med" len="med"/>
                      <a:tailEnd type="none" w="med" len="med"/>
                    </a:lnB>
                    <a:solidFill>
                      <a:srgbClr val="FFFFFF"/>
                    </a:solidFill>
                  </a:tcPr>
                </a:tc>
                <a:tc>
                  <a:txBody>
                    <a:bodyPr/>
                    <a:lstStyle/>
                    <a:p>
                      <a:pPr fontAlgn="t"/>
                      <a:r>
                        <a:rPr lang="en-GB" sz="1600" dirty="0">
                          <a:solidFill>
                            <a:srgbClr val="595959"/>
                          </a:solidFill>
                          <a:effectLst/>
                        </a:rPr>
                        <a:t>What are the main threats facing your company?</a:t>
                      </a:r>
                    </a:p>
                    <a:p>
                      <a:pPr fontAlgn="t"/>
                      <a:r>
                        <a:rPr lang="en-GB" sz="1600" dirty="0">
                          <a:solidFill>
                            <a:srgbClr val="595959"/>
                          </a:solidFill>
                          <a:effectLst/>
                        </a:rPr>
                        <a:t>How can you use your strengths to address them?</a:t>
                      </a:r>
                    </a:p>
                    <a:p>
                      <a:pPr fontAlgn="t"/>
                      <a:r>
                        <a:rPr lang="en-GB" sz="1600" dirty="0">
                          <a:solidFill>
                            <a:srgbClr val="595959"/>
                          </a:solidFill>
                          <a:effectLst/>
                        </a:rPr>
                        <a:t>Which strengths should you build on to secure and build on your position?</a:t>
                      </a:r>
                    </a:p>
                    <a:p>
                      <a:pPr fontAlgn="t"/>
                      <a:r>
                        <a:rPr lang="en-GB" sz="1600" dirty="0">
                          <a:solidFill>
                            <a:srgbClr val="595959"/>
                          </a:solidFill>
                          <a:effectLst/>
                        </a:rPr>
                        <a:t>Which weaknesses pose the greatest hazard?</a:t>
                      </a:r>
                    </a:p>
                  </a:txBody>
                  <a:tcPr marL="10437" marR="10437" marT="10437" marB="10437">
                    <a:lnL w="7620" cap="flat" cmpd="sng" algn="ctr">
                      <a:solidFill>
                        <a:srgbClr val="D8DBDD"/>
                      </a:solidFill>
                      <a:prstDash val="solid"/>
                      <a:round/>
                      <a:headEnd type="none" w="med" len="med"/>
                      <a:tailEnd type="none" w="med" len="med"/>
                    </a:lnL>
                    <a:lnR w="7620" cap="flat" cmpd="sng" algn="ctr">
                      <a:solidFill>
                        <a:srgbClr val="D8DBDD"/>
                      </a:solidFill>
                      <a:prstDash val="solid"/>
                      <a:round/>
                      <a:headEnd type="none" w="med" len="med"/>
                      <a:tailEnd type="none" w="med" len="med"/>
                    </a:lnR>
                    <a:lnT w="7620" cap="flat" cmpd="sng" algn="ctr">
                      <a:solidFill>
                        <a:srgbClr val="D8DBDD"/>
                      </a:solidFill>
                      <a:prstDash val="solid"/>
                      <a:round/>
                      <a:headEnd type="none" w="med" len="med"/>
                      <a:tailEnd type="none" w="med" len="med"/>
                    </a:lnT>
                    <a:lnB w="7620" cap="flat" cmpd="sng" algn="ctr">
                      <a:solidFill>
                        <a:srgbClr val="D8DBDD"/>
                      </a:solidFill>
                      <a:prstDash val="solid"/>
                      <a:round/>
                      <a:headEnd type="none" w="med" len="med"/>
                      <a:tailEnd type="none" w="med" len="med"/>
                    </a:lnB>
                    <a:solidFill>
                      <a:srgbClr val="FFFFFF"/>
                    </a:solidFill>
                  </a:tcPr>
                </a:tc>
                <a:extLst>
                  <a:ext uri="{0D108BD9-81ED-4DB2-BD59-A6C34878D82A}">
                    <a16:rowId xmlns:a16="http://schemas.microsoft.com/office/drawing/2014/main" val="1026780123"/>
                  </a:ext>
                </a:extLst>
              </a:tr>
            </a:tbl>
          </a:graphicData>
        </a:graphic>
      </p:graphicFrame>
    </p:spTree>
    <p:extLst>
      <p:ext uri="{BB962C8B-B14F-4D97-AF65-F5344CB8AC3E}">
        <p14:creationId xmlns:p14="http://schemas.microsoft.com/office/powerpoint/2010/main" val="66198625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EBEE3C-DDCD-7E9E-D5C1-9E3B37C855DE}"/>
              </a:ext>
            </a:extLst>
          </p:cNvPr>
          <p:cNvSpPr>
            <a:spLocks noGrp="1"/>
          </p:cNvSpPr>
          <p:nvPr>
            <p:ph type="title"/>
          </p:nvPr>
        </p:nvSpPr>
        <p:spPr>
          <a:xfrm>
            <a:off x="581192" y="702156"/>
            <a:ext cx="11029616" cy="1188720"/>
          </a:xfrm>
        </p:spPr>
        <p:txBody>
          <a:bodyPr>
            <a:normAutofit/>
          </a:bodyPr>
          <a:lstStyle/>
          <a:p>
            <a:r>
              <a:rPr lang="en-GB" dirty="0"/>
              <a:t>Swot analysis – example of </a:t>
            </a:r>
            <a:r>
              <a:rPr lang="en-GB" dirty="0" err="1"/>
              <a:t>netflix</a:t>
            </a:r>
            <a:endParaRPr lang="en-GB" dirty="0"/>
          </a:p>
        </p:txBody>
      </p:sp>
      <p:pic>
        <p:nvPicPr>
          <p:cNvPr id="8" name="Picture 7" descr="A black background with white text&#10;&#10;Description automatically generated">
            <a:extLst>
              <a:ext uri="{FF2B5EF4-FFF2-40B4-BE49-F238E27FC236}">
                <a16:creationId xmlns:a16="http://schemas.microsoft.com/office/drawing/2014/main" id="{9F7F90F9-4D35-EB0B-EC7A-9798A3DB0C10}"/>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780698" y="3418207"/>
            <a:ext cx="4748741" cy="1567084"/>
          </a:xfrm>
          <a:prstGeom prst="rect">
            <a:avLst/>
          </a:prstGeom>
        </p:spPr>
      </p:pic>
      <p:sp>
        <p:nvSpPr>
          <p:cNvPr id="3" name="Content Placeholder 2">
            <a:extLst>
              <a:ext uri="{FF2B5EF4-FFF2-40B4-BE49-F238E27FC236}">
                <a16:creationId xmlns:a16="http://schemas.microsoft.com/office/drawing/2014/main" id="{18454373-1A0F-64EE-BFA0-361EE26D6722}"/>
              </a:ext>
            </a:extLst>
          </p:cNvPr>
          <p:cNvSpPr>
            <a:spLocks noGrp="1"/>
          </p:cNvSpPr>
          <p:nvPr>
            <p:ph idx="1"/>
          </p:nvPr>
        </p:nvSpPr>
        <p:spPr>
          <a:xfrm>
            <a:off x="6335805" y="2180496"/>
            <a:ext cx="5275001" cy="4045683"/>
          </a:xfrm>
        </p:spPr>
        <p:txBody>
          <a:bodyPr>
            <a:normAutofit/>
          </a:bodyPr>
          <a:lstStyle/>
          <a:p>
            <a:r>
              <a:rPr lang="en-GB" dirty="0"/>
              <a:t>Watch this video and take notes:</a:t>
            </a:r>
          </a:p>
          <a:p>
            <a:pPr lvl="1"/>
            <a:r>
              <a:rPr lang="en-GB" dirty="0"/>
              <a:t>What are the key messages that you take away from this?</a:t>
            </a:r>
          </a:p>
          <a:p>
            <a:pPr lvl="1"/>
            <a:r>
              <a:rPr lang="en-GB" dirty="0"/>
              <a:t>We will discuss this together after the video.</a:t>
            </a:r>
          </a:p>
          <a:p>
            <a:r>
              <a:rPr lang="en-GB" dirty="0">
                <a:hlinkClick r:id="rId3"/>
              </a:rPr>
              <a:t>https://youtu.be/pUTZ6NOWeYs?si=eXDbJf81REf4iU6T</a:t>
            </a:r>
            <a:endParaRPr lang="en-GB" dirty="0"/>
          </a:p>
        </p:txBody>
      </p:sp>
      <p:sp>
        <p:nvSpPr>
          <p:cNvPr id="4" name="Footer Placeholder 3">
            <a:extLst>
              <a:ext uri="{FF2B5EF4-FFF2-40B4-BE49-F238E27FC236}">
                <a16:creationId xmlns:a16="http://schemas.microsoft.com/office/drawing/2014/main" id="{CDDECC10-77B6-D3CE-B6BD-8F23F410FE8D}"/>
              </a:ext>
            </a:extLst>
          </p:cNvPr>
          <p:cNvSpPr>
            <a:spLocks noGrp="1"/>
          </p:cNvSpPr>
          <p:nvPr>
            <p:ph type="ftr" sz="quarter" idx="11"/>
          </p:nvPr>
        </p:nvSpPr>
        <p:spPr>
          <a:xfrm>
            <a:off x="581192" y="6400800"/>
            <a:ext cx="6917210" cy="365125"/>
          </a:xfrm>
        </p:spPr>
        <p:txBody>
          <a:bodyPr>
            <a:normAutofit/>
          </a:bodyPr>
          <a:lstStyle/>
          <a:p>
            <a:pPr marL="0" marR="0" lvl="0" indent="0" algn="l" defTabSz="914400" rtl="0" eaLnBrk="1" fontAlgn="auto" latinLnBrk="0" hangingPunct="1">
              <a:lnSpc>
                <a:spcPct val="100000"/>
              </a:lnSpc>
              <a:spcBef>
                <a:spcPts val="0"/>
              </a:spcBef>
              <a:spcAft>
                <a:spcPts val="600"/>
              </a:spcAft>
              <a:buClrTx/>
              <a:buSzTx/>
              <a:buFontTx/>
              <a:buNone/>
              <a:tabLst/>
              <a:defRPr/>
            </a:pPr>
            <a:r>
              <a:rPr kumimoji="0" lang="en-US" sz="900" b="0" i="0" u="none" strike="noStrike" kern="1200" cap="all" spc="0" normalizeH="0" baseline="0" noProof="0" dirty="0">
                <a:ln>
                  <a:noFill/>
                </a:ln>
                <a:solidFill>
                  <a:srgbClr val="AE9162"/>
                </a:solidFill>
                <a:effectLst/>
                <a:uLnTx/>
                <a:uFillTx/>
                <a:latin typeface="Franklin Gothic Book" panose="020B0502020104020203"/>
                <a:ea typeface="+mn-ea"/>
                <a:cs typeface="+mn-cs"/>
              </a:rPr>
              <a:t>3:16</a:t>
            </a:r>
          </a:p>
        </p:txBody>
      </p:sp>
      <p:sp>
        <p:nvSpPr>
          <p:cNvPr id="5" name="Slide Number Placeholder 4">
            <a:extLst>
              <a:ext uri="{FF2B5EF4-FFF2-40B4-BE49-F238E27FC236}">
                <a16:creationId xmlns:a16="http://schemas.microsoft.com/office/drawing/2014/main" id="{713D3442-880C-3F92-5B53-779107CACCD7}"/>
              </a:ext>
            </a:extLst>
          </p:cNvPr>
          <p:cNvSpPr>
            <a:spLocks noGrp="1"/>
          </p:cNvSpPr>
          <p:nvPr>
            <p:ph type="sldNum" sz="quarter" idx="12"/>
          </p:nvPr>
        </p:nvSpPr>
        <p:spPr>
          <a:xfrm>
            <a:off x="10558300" y="6400800"/>
            <a:ext cx="1052508"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smtClean="0">
                <a:ln>
                  <a:noFill/>
                </a:ln>
                <a:solidFill>
                  <a:srgbClr val="AE9162"/>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18</a:t>
            </a:fld>
            <a:endParaRPr kumimoji="0" lang="en-US" sz="900" b="0" i="0" u="none" strike="noStrike" kern="1200" cap="none" spc="0" normalizeH="0" baseline="0" noProof="0">
              <a:ln>
                <a:noFill/>
              </a:ln>
              <a:solidFill>
                <a:srgbClr val="AE9162"/>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153639581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75894" y="729658"/>
            <a:ext cx="11029616" cy="579590"/>
          </a:xfrm>
        </p:spPr>
        <p:txBody>
          <a:bodyPr>
            <a:normAutofit fontScale="90000"/>
          </a:bodyPr>
          <a:lstStyle/>
          <a:p>
            <a:r>
              <a:rPr lang="en-GB" dirty="0"/>
              <a:t>Swot analysis – the next steps</a:t>
            </a:r>
          </a:p>
        </p:txBody>
      </p:sp>
      <p:sp>
        <p:nvSpPr>
          <p:cNvPr id="3" name="TextBox 2">
            <a:extLst>
              <a:ext uri="{FF2B5EF4-FFF2-40B4-BE49-F238E27FC236}">
                <a16:creationId xmlns:a16="http://schemas.microsoft.com/office/drawing/2014/main" id="{1A63A293-6A4B-481D-8960-BE437C3CF946}"/>
              </a:ext>
            </a:extLst>
          </p:cNvPr>
          <p:cNvSpPr txBox="1"/>
          <p:nvPr/>
        </p:nvSpPr>
        <p:spPr>
          <a:xfrm>
            <a:off x="764959" y="1490308"/>
            <a:ext cx="3416424" cy="3970318"/>
          </a:xfrm>
          <a:prstGeom prst="rect">
            <a:avLst/>
          </a:prstGeom>
          <a:noFill/>
        </p:spPr>
        <p:txBody>
          <a:bodyPr wrap="square" rtlCol="0">
            <a:sp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After the previous SWOT framework, this one helps with pairing strengths, weaknesses, opportunities and threats with each other</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Remember, during discussions with your teams, you might end up moving things around (e.g. what you previously thought was a strength becomes a weakness) </a:t>
            </a: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800" b="1" i="0" u="none" strike="noStrike" kern="1200" cap="none" spc="0" normalizeH="0" baseline="0" noProof="0" dirty="0">
              <a:ln>
                <a:noFill/>
              </a:ln>
              <a:solidFill>
                <a:prstClr val="black"/>
              </a:solidFill>
              <a:effectLst/>
              <a:uLnTx/>
              <a:uFillTx/>
              <a:latin typeface="Franklin Gothic Book" panose="020B0502020104020203"/>
              <a:ea typeface="+mn-ea"/>
              <a:cs typeface="+mn-cs"/>
            </a:endParaRP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a:t>
            </a:fld>
            <a:endParaRPr kumimoji="0" lang="en-US" sz="9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grpSp>
        <p:nvGrpSpPr>
          <p:cNvPr id="6" name="Group 5">
            <a:extLst>
              <a:ext uri="{FF2B5EF4-FFF2-40B4-BE49-F238E27FC236}">
                <a16:creationId xmlns:a16="http://schemas.microsoft.com/office/drawing/2014/main" id="{5F61ED18-AE3D-4C0E-AEC7-9F26E613D385}"/>
              </a:ext>
            </a:extLst>
          </p:cNvPr>
          <p:cNvGrpSpPr/>
          <p:nvPr/>
        </p:nvGrpSpPr>
        <p:grpSpPr>
          <a:xfrm>
            <a:off x="4421177" y="937066"/>
            <a:ext cx="6917210" cy="4954688"/>
            <a:chOff x="2693541" y="966524"/>
            <a:chExt cx="8156575" cy="5297412"/>
          </a:xfrm>
        </p:grpSpPr>
        <p:sp>
          <p:nvSpPr>
            <p:cNvPr id="8" name="Rectangle 2">
              <a:extLst>
                <a:ext uri="{FF2B5EF4-FFF2-40B4-BE49-F238E27FC236}">
                  <a16:creationId xmlns:a16="http://schemas.microsoft.com/office/drawing/2014/main" id="{7D89EFFF-42EF-486B-AA30-3E5D137AF08D}"/>
                </a:ext>
              </a:extLst>
            </p:cNvPr>
            <p:cNvSpPr>
              <a:spLocks noChangeArrowheads="1"/>
            </p:cNvSpPr>
            <p:nvPr/>
          </p:nvSpPr>
          <p:spPr bwMode="auto">
            <a:xfrm>
              <a:off x="3141216" y="2719049"/>
              <a:ext cx="2133600" cy="1762125"/>
            </a:xfrm>
            <a:prstGeom prst="rect">
              <a:avLst/>
            </a:prstGeom>
            <a:solidFill>
              <a:srgbClr val="517496"/>
            </a:solidFill>
            <a:ln>
              <a:noFill/>
            </a:ln>
            <a:effectLst>
              <a:outerShdw dist="35921" dir="2700000" algn="ctr" rotWithShape="0">
                <a:schemeClr val="bg2"/>
              </a:outerShdw>
            </a:effectLst>
            <a:extLst>
              <a:ext uri="{91240B29-F687-4F45-9708-019B960494DF}">
                <a14:hiddenLine xmlns:a14="http://schemas.microsoft.com/office/drawing/2010/main" w="9525">
                  <a:solidFill>
                    <a:srgbClr val="214D79"/>
                  </a:solidFill>
                  <a:miter lim="800000"/>
                  <a:headEnd/>
                  <a:tailEnd/>
                </a14:hiddenLine>
              </a:ext>
            </a:extLst>
          </p:spPr>
          <p:txBody>
            <a:bodyPr lIns="45720" rIns="45720"/>
            <a:lstStyle>
              <a:lvl1pPr marL="90488" indent="-90488">
                <a:defRPr sz="2400">
                  <a:solidFill>
                    <a:schemeClr val="tx1"/>
                  </a:solidFill>
                  <a:latin typeface="Times" panose="02020603050405020304" pitchFamily="18" charset="0"/>
                </a:defRPr>
              </a:lvl1pPr>
              <a:lvl2pPr>
                <a:defRPr sz="2400">
                  <a:solidFill>
                    <a:schemeClr val="tx1"/>
                  </a:solidFill>
                  <a:latin typeface="Times" panose="02020603050405020304" pitchFamily="18" charset="0"/>
                </a:defRPr>
              </a:lvl2pPr>
              <a:lvl3pPr>
                <a:defRPr sz="2400">
                  <a:solidFill>
                    <a:schemeClr val="tx1"/>
                  </a:solidFill>
                  <a:latin typeface="Times" panose="02020603050405020304" pitchFamily="18" charset="0"/>
                </a:defRPr>
              </a:lvl3pPr>
              <a:lvl4pPr>
                <a:defRPr sz="2400">
                  <a:solidFill>
                    <a:schemeClr val="tx1"/>
                  </a:solidFill>
                  <a:latin typeface="Times" panose="02020603050405020304" pitchFamily="18" charset="0"/>
                </a:defRPr>
              </a:lvl4pPr>
              <a:lvl5pPr>
                <a:defRPr sz="2400">
                  <a:solidFill>
                    <a:schemeClr val="tx1"/>
                  </a:solidFill>
                  <a:latin typeface="Times" panose="02020603050405020304" pitchFamily="18" charset="0"/>
                </a:defRPr>
              </a:lvl5pPr>
              <a:lvl6pPr eaLnBrk="0" fontAlgn="base" hangingPunct="0">
                <a:spcBef>
                  <a:spcPct val="0"/>
                </a:spcBef>
                <a:spcAft>
                  <a:spcPct val="0"/>
                </a:spcAft>
                <a:defRPr sz="2400">
                  <a:solidFill>
                    <a:schemeClr val="tx1"/>
                  </a:solidFill>
                  <a:latin typeface="Times" panose="02020603050405020304" pitchFamily="18" charset="0"/>
                </a:defRPr>
              </a:lvl6pPr>
              <a:lvl7pPr eaLnBrk="0" fontAlgn="base" hangingPunct="0">
                <a:spcBef>
                  <a:spcPct val="0"/>
                </a:spcBef>
                <a:spcAft>
                  <a:spcPct val="0"/>
                </a:spcAft>
                <a:defRPr sz="2400">
                  <a:solidFill>
                    <a:schemeClr val="tx1"/>
                  </a:solidFill>
                  <a:latin typeface="Times" panose="02020603050405020304" pitchFamily="18" charset="0"/>
                </a:defRPr>
              </a:lvl7pPr>
              <a:lvl8pPr eaLnBrk="0" fontAlgn="base" hangingPunct="0">
                <a:spcBef>
                  <a:spcPct val="0"/>
                </a:spcBef>
                <a:spcAft>
                  <a:spcPct val="0"/>
                </a:spcAft>
                <a:defRPr sz="2400">
                  <a:solidFill>
                    <a:schemeClr val="tx1"/>
                  </a:solidFill>
                  <a:latin typeface="Times" panose="02020603050405020304" pitchFamily="18" charset="0"/>
                </a:defRPr>
              </a:lvl8pPr>
              <a:lvl9pPr eaLnBrk="0" fontAlgn="base" hangingPunct="0">
                <a:spcBef>
                  <a:spcPct val="0"/>
                </a:spcBef>
                <a:spcAft>
                  <a:spcPct val="0"/>
                </a:spcAft>
                <a:defRPr sz="2400">
                  <a:solidFill>
                    <a:schemeClr val="tx1"/>
                  </a:solidFill>
                  <a:latin typeface="Times" panose="02020603050405020304" pitchFamily="18" charset="0"/>
                </a:defRPr>
              </a:lvl9pPr>
            </a:lstStyle>
            <a:p>
              <a:pPr marL="90488" marR="0" lvl="0" indent="-90488" algn="l" defTabSz="914400" rtl="0" eaLnBrk="1" fontAlgn="auto" latinLnBrk="0" hangingPunct="1">
                <a:lnSpc>
                  <a:spcPct val="100000"/>
                </a:lnSpc>
                <a:spcBef>
                  <a:spcPts val="0"/>
                </a:spcBef>
                <a:spcAft>
                  <a:spcPts val="0"/>
                </a:spcAft>
                <a:buClrTx/>
                <a:buSzTx/>
                <a:buFontTx/>
                <a:buChar char="•"/>
                <a:tabLst/>
                <a:defRPr/>
              </a:pPr>
              <a:r>
                <a:rPr kumimoji="0" lang="en-GB" altLang="en-US" sz="1100" b="0" i="0" u="none" strike="noStrike" kern="1200" cap="none" spc="0" normalizeH="0" baseline="0" noProof="0" dirty="0">
                  <a:ln>
                    <a:noFill/>
                  </a:ln>
                  <a:solidFill>
                    <a:prstClr val="white"/>
                  </a:solidFill>
                  <a:effectLst/>
                  <a:uLnTx/>
                  <a:uFillTx/>
                  <a:latin typeface="Arial" panose="020B0604020202020204" pitchFamily="34" charset="0"/>
                  <a:ea typeface="+mn-ea"/>
                  <a:cs typeface="Times New Roman" panose="02020603050405020304" pitchFamily="18" charset="0"/>
                </a:rPr>
                <a:t>Globalisation of market place / client base</a:t>
              </a:r>
            </a:p>
            <a:p>
              <a:pPr marL="90488" marR="0" lvl="0" indent="-90488" algn="l" defTabSz="914400" rtl="0" eaLnBrk="1" fontAlgn="auto" latinLnBrk="0" hangingPunct="1">
                <a:lnSpc>
                  <a:spcPct val="100000"/>
                </a:lnSpc>
                <a:spcBef>
                  <a:spcPts val="0"/>
                </a:spcBef>
                <a:spcAft>
                  <a:spcPts val="0"/>
                </a:spcAft>
                <a:buClrTx/>
                <a:buSzTx/>
                <a:buFontTx/>
                <a:buChar char="•"/>
                <a:tabLst/>
                <a:defRPr/>
              </a:pPr>
              <a:r>
                <a:rPr kumimoji="0" lang="en-GB" altLang="en-US" sz="1100" b="0" i="0" u="none" strike="noStrike" kern="1200" cap="none" spc="0" normalizeH="0" baseline="0" noProof="0" dirty="0">
                  <a:ln>
                    <a:noFill/>
                  </a:ln>
                  <a:solidFill>
                    <a:prstClr val="white"/>
                  </a:solidFill>
                  <a:effectLst/>
                  <a:uLnTx/>
                  <a:uFillTx/>
                  <a:latin typeface="Arial" panose="020B0604020202020204" pitchFamily="34" charset="0"/>
                  <a:ea typeface="+mn-ea"/>
                  <a:cs typeface="Times New Roman" panose="02020603050405020304" pitchFamily="18" charset="0"/>
                </a:rPr>
                <a:t>Internal cost cutting leads to outsourcing </a:t>
              </a:r>
            </a:p>
            <a:p>
              <a:pPr marL="90488" marR="0" lvl="0" indent="-90488" algn="l" defTabSz="914400" rtl="0" eaLnBrk="1" fontAlgn="auto" latinLnBrk="0" hangingPunct="1">
                <a:lnSpc>
                  <a:spcPct val="100000"/>
                </a:lnSpc>
                <a:spcBef>
                  <a:spcPts val="0"/>
                </a:spcBef>
                <a:spcAft>
                  <a:spcPts val="0"/>
                </a:spcAft>
                <a:buClrTx/>
                <a:buSzTx/>
                <a:buFontTx/>
                <a:buChar char="•"/>
                <a:tabLst/>
                <a:defRPr/>
              </a:pPr>
              <a:r>
                <a:rPr kumimoji="0" lang="en-GB" altLang="en-US" sz="1100" b="0" i="0" u="none" strike="noStrike" kern="1200" cap="none" spc="0" normalizeH="0" baseline="0" noProof="0" dirty="0">
                  <a:ln>
                    <a:noFill/>
                  </a:ln>
                  <a:solidFill>
                    <a:prstClr val="white"/>
                  </a:solidFill>
                  <a:effectLst/>
                  <a:uLnTx/>
                  <a:uFillTx/>
                  <a:latin typeface="Arial" panose="020B0604020202020204" pitchFamily="34" charset="0"/>
                  <a:ea typeface="+mn-ea"/>
                  <a:cs typeface="Times New Roman" panose="02020603050405020304" pitchFamily="18" charset="0"/>
                </a:rPr>
                <a:t>Innovation</a:t>
              </a:r>
            </a:p>
            <a:p>
              <a:pPr marL="90488" marR="0" lvl="0" indent="-90488" algn="l" defTabSz="914400" rtl="0" eaLnBrk="1" fontAlgn="auto" latinLnBrk="0" hangingPunct="1">
                <a:lnSpc>
                  <a:spcPct val="100000"/>
                </a:lnSpc>
                <a:spcBef>
                  <a:spcPts val="0"/>
                </a:spcBef>
                <a:spcAft>
                  <a:spcPts val="0"/>
                </a:spcAft>
                <a:buClrTx/>
                <a:buSzTx/>
                <a:buFontTx/>
                <a:buChar char="•"/>
                <a:tabLst/>
                <a:defRPr/>
              </a:pPr>
              <a:r>
                <a:rPr kumimoji="0" lang="en-GB" altLang="en-US" sz="1100" b="0" i="0" u="none" strike="noStrike" kern="1200" cap="none" spc="0" normalizeH="0" baseline="0" noProof="0" dirty="0">
                  <a:ln>
                    <a:noFill/>
                  </a:ln>
                  <a:solidFill>
                    <a:prstClr val="white"/>
                  </a:solidFill>
                  <a:effectLst/>
                  <a:uLnTx/>
                  <a:uFillTx/>
                  <a:latin typeface="Arial" panose="020B0604020202020204" pitchFamily="34" charset="0"/>
                  <a:ea typeface="+mn-ea"/>
                  <a:cs typeface="Times New Roman" panose="02020603050405020304" pitchFamily="18" charset="0"/>
                </a:rPr>
                <a:t>Etc.</a:t>
              </a:r>
            </a:p>
            <a:p>
              <a:pPr marL="90488" marR="0" lvl="0" indent="-90488" algn="l" defTabSz="914400" rtl="0" eaLnBrk="1" fontAlgn="auto" latinLnBrk="0" hangingPunct="1">
                <a:lnSpc>
                  <a:spcPct val="100000"/>
                </a:lnSpc>
                <a:spcBef>
                  <a:spcPts val="0"/>
                </a:spcBef>
                <a:spcAft>
                  <a:spcPts val="0"/>
                </a:spcAft>
                <a:buClrTx/>
                <a:buSzTx/>
                <a:buFontTx/>
                <a:buChar char="•"/>
                <a:tabLst/>
                <a:defRPr/>
              </a:pPr>
              <a:endParaRPr kumimoji="0" lang="en-GB" altLang="en-US" sz="1100" b="0" i="0" u="none" strike="noStrike" kern="1200" cap="none" spc="0" normalizeH="0" baseline="0" noProof="0" dirty="0">
                <a:ln>
                  <a:noFill/>
                </a:ln>
                <a:solidFill>
                  <a:prstClr val="white"/>
                </a:solidFill>
                <a:effectLst/>
                <a:uLnTx/>
                <a:uFillTx/>
                <a:latin typeface="Arial" panose="020B0604020202020204" pitchFamily="34" charset="0"/>
                <a:ea typeface="+mn-ea"/>
                <a:cs typeface="Times New Roman" panose="02020603050405020304" pitchFamily="18" charset="0"/>
              </a:endParaRPr>
            </a:p>
          </p:txBody>
        </p:sp>
        <p:sp>
          <p:nvSpPr>
            <p:cNvPr id="9" name="Rectangle 3">
              <a:extLst>
                <a:ext uri="{FF2B5EF4-FFF2-40B4-BE49-F238E27FC236}">
                  <a16:creationId xmlns:a16="http://schemas.microsoft.com/office/drawing/2014/main" id="{165F0C32-9E03-45EF-8B17-AAA805A60D3A}"/>
                </a:ext>
              </a:extLst>
            </p:cNvPr>
            <p:cNvSpPr>
              <a:spLocks noChangeArrowheads="1"/>
            </p:cNvSpPr>
            <p:nvPr/>
          </p:nvSpPr>
          <p:spPr bwMode="auto">
            <a:xfrm>
              <a:off x="3141216" y="4558961"/>
              <a:ext cx="2133600" cy="1676400"/>
            </a:xfrm>
            <a:prstGeom prst="rect">
              <a:avLst/>
            </a:prstGeom>
            <a:solidFill>
              <a:srgbClr val="517496"/>
            </a:solidFill>
            <a:ln>
              <a:noFill/>
            </a:ln>
            <a:effectLst>
              <a:outerShdw dist="35921" dir="2700000" algn="ctr" rotWithShape="0">
                <a:schemeClr val="bg2"/>
              </a:outerShdw>
            </a:effectLst>
            <a:extLst>
              <a:ext uri="{91240B29-F687-4F45-9708-019B960494DF}">
                <a14:hiddenLine xmlns:a14="http://schemas.microsoft.com/office/drawing/2010/main" w="9525">
                  <a:solidFill>
                    <a:srgbClr val="214D79"/>
                  </a:solidFill>
                  <a:miter lim="800000"/>
                  <a:headEnd/>
                  <a:tailEnd/>
                </a14:hiddenLine>
              </a:ext>
            </a:extLst>
          </p:spPr>
          <p:txBody>
            <a:bodyPr lIns="45720" rIns="45720"/>
            <a:lstStyle>
              <a:lvl1pPr marL="90488" indent="-90488">
                <a:defRPr sz="2400">
                  <a:solidFill>
                    <a:schemeClr val="tx1"/>
                  </a:solidFill>
                  <a:latin typeface="Times" panose="02020603050405020304" pitchFamily="18" charset="0"/>
                </a:defRPr>
              </a:lvl1pPr>
              <a:lvl2pPr>
                <a:defRPr sz="2400">
                  <a:solidFill>
                    <a:schemeClr val="tx1"/>
                  </a:solidFill>
                  <a:latin typeface="Times" panose="02020603050405020304" pitchFamily="18" charset="0"/>
                </a:defRPr>
              </a:lvl2pPr>
              <a:lvl3pPr>
                <a:defRPr sz="2400">
                  <a:solidFill>
                    <a:schemeClr val="tx1"/>
                  </a:solidFill>
                  <a:latin typeface="Times" panose="02020603050405020304" pitchFamily="18" charset="0"/>
                </a:defRPr>
              </a:lvl3pPr>
              <a:lvl4pPr>
                <a:defRPr sz="2400">
                  <a:solidFill>
                    <a:schemeClr val="tx1"/>
                  </a:solidFill>
                  <a:latin typeface="Times" panose="02020603050405020304" pitchFamily="18" charset="0"/>
                </a:defRPr>
              </a:lvl4pPr>
              <a:lvl5pPr>
                <a:defRPr sz="2400">
                  <a:solidFill>
                    <a:schemeClr val="tx1"/>
                  </a:solidFill>
                  <a:latin typeface="Times" panose="02020603050405020304" pitchFamily="18" charset="0"/>
                </a:defRPr>
              </a:lvl5pPr>
              <a:lvl6pPr eaLnBrk="0" fontAlgn="base" hangingPunct="0">
                <a:spcBef>
                  <a:spcPct val="0"/>
                </a:spcBef>
                <a:spcAft>
                  <a:spcPct val="0"/>
                </a:spcAft>
                <a:defRPr sz="2400">
                  <a:solidFill>
                    <a:schemeClr val="tx1"/>
                  </a:solidFill>
                  <a:latin typeface="Times" panose="02020603050405020304" pitchFamily="18" charset="0"/>
                </a:defRPr>
              </a:lvl6pPr>
              <a:lvl7pPr eaLnBrk="0" fontAlgn="base" hangingPunct="0">
                <a:spcBef>
                  <a:spcPct val="0"/>
                </a:spcBef>
                <a:spcAft>
                  <a:spcPct val="0"/>
                </a:spcAft>
                <a:defRPr sz="2400">
                  <a:solidFill>
                    <a:schemeClr val="tx1"/>
                  </a:solidFill>
                  <a:latin typeface="Times" panose="02020603050405020304" pitchFamily="18" charset="0"/>
                </a:defRPr>
              </a:lvl7pPr>
              <a:lvl8pPr eaLnBrk="0" fontAlgn="base" hangingPunct="0">
                <a:spcBef>
                  <a:spcPct val="0"/>
                </a:spcBef>
                <a:spcAft>
                  <a:spcPct val="0"/>
                </a:spcAft>
                <a:defRPr sz="2400">
                  <a:solidFill>
                    <a:schemeClr val="tx1"/>
                  </a:solidFill>
                  <a:latin typeface="Times" panose="02020603050405020304" pitchFamily="18" charset="0"/>
                </a:defRPr>
              </a:lvl8pPr>
              <a:lvl9pPr eaLnBrk="0" fontAlgn="base" hangingPunct="0">
                <a:spcBef>
                  <a:spcPct val="0"/>
                </a:spcBef>
                <a:spcAft>
                  <a:spcPct val="0"/>
                </a:spcAft>
                <a:defRPr sz="2400">
                  <a:solidFill>
                    <a:schemeClr val="tx1"/>
                  </a:solidFill>
                  <a:latin typeface="Times" panose="02020603050405020304" pitchFamily="18" charset="0"/>
                </a:defRPr>
              </a:lvl9pPr>
            </a:lstStyle>
            <a:p>
              <a:pPr marL="90488" marR="0" lvl="0" indent="-90488" algn="l" defTabSz="914400" rtl="0" eaLnBrk="1" fontAlgn="auto" latinLnBrk="0" hangingPunct="1">
                <a:lnSpc>
                  <a:spcPct val="100000"/>
                </a:lnSpc>
                <a:spcBef>
                  <a:spcPts val="0"/>
                </a:spcBef>
                <a:spcAft>
                  <a:spcPts val="0"/>
                </a:spcAft>
                <a:buClrTx/>
                <a:buSzTx/>
                <a:buFontTx/>
                <a:buChar char="•"/>
                <a:tabLst/>
                <a:defRPr/>
              </a:pPr>
              <a:r>
                <a:rPr kumimoji="0" lang="en-GB" altLang="en-US" sz="1100" b="0" i="0" u="none" strike="noStrike" kern="1200" cap="none" spc="0" normalizeH="0" baseline="0" noProof="0" dirty="0">
                  <a:ln>
                    <a:noFill/>
                  </a:ln>
                  <a:solidFill>
                    <a:prstClr val="white"/>
                  </a:solidFill>
                  <a:effectLst/>
                  <a:uLnTx/>
                  <a:uFillTx/>
                  <a:latin typeface="Arial" panose="020B0604020202020204" pitchFamily="34" charset="0"/>
                  <a:ea typeface="+mn-ea"/>
                  <a:cs typeface="Times New Roman" panose="02020603050405020304" pitchFamily="18" charset="0"/>
                </a:rPr>
                <a:t>Many of our competitors moving to subscription model </a:t>
              </a:r>
            </a:p>
            <a:p>
              <a:pPr marL="90488" marR="0" lvl="0" indent="-90488" algn="l" defTabSz="914400" rtl="0" eaLnBrk="1" fontAlgn="auto" latinLnBrk="0" hangingPunct="1">
                <a:lnSpc>
                  <a:spcPct val="100000"/>
                </a:lnSpc>
                <a:spcBef>
                  <a:spcPts val="0"/>
                </a:spcBef>
                <a:spcAft>
                  <a:spcPts val="0"/>
                </a:spcAft>
                <a:buClrTx/>
                <a:buSzTx/>
                <a:buFontTx/>
                <a:buChar char="•"/>
                <a:tabLst/>
                <a:defRPr/>
              </a:pPr>
              <a:r>
                <a:rPr kumimoji="0" lang="en-GB" altLang="en-US" sz="1100" b="0" i="0" u="none" strike="noStrike" kern="1200" cap="none" spc="0" normalizeH="0" baseline="0" noProof="0" dirty="0">
                  <a:ln>
                    <a:noFill/>
                  </a:ln>
                  <a:solidFill>
                    <a:prstClr val="white"/>
                  </a:solidFill>
                  <a:effectLst/>
                  <a:uLnTx/>
                  <a:uFillTx/>
                  <a:latin typeface="Arial" panose="020B0604020202020204" pitchFamily="34" charset="0"/>
                  <a:ea typeface="+mn-ea"/>
                  <a:cs typeface="Times New Roman" panose="02020603050405020304" pitchFamily="18" charset="0"/>
                </a:rPr>
                <a:t>Etc.</a:t>
              </a:r>
            </a:p>
            <a:p>
              <a:pPr marL="90488" marR="0" lvl="0" indent="-90488" algn="l" defTabSz="914400" rtl="0" eaLnBrk="1" fontAlgn="auto" latinLnBrk="0" hangingPunct="1">
                <a:lnSpc>
                  <a:spcPct val="100000"/>
                </a:lnSpc>
                <a:spcBef>
                  <a:spcPts val="0"/>
                </a:spcBef>
                <a:spcAft>
                  <a:spcPts val="0"/>
                </a:spcAft>
                <a:buClrTx/>
                <a:buSzTx/>
                <a:buFontTx/>
                <a:buChar char="•"/>
                <a:tabLst/>
                <a:defRPr/>
              </a:pPr>
              <a:endParaRPr kumimoji="0" lang="en-GB" altLang="en-US" sz="1100" b="0" i="0" u="none" strike="noStrike" kern="1200" cap="none" spc="0" normalizeH="0" baseline="0" noProof="0" dirty="0">
                <a:ln>
                  <a:noFill/>
                </a:ln>
                <a:solidFill>
                  <a:srgbClr val="B26B02"/>
                </a:solidFill>
                <a:effectLst/>
                <a:uLnTx/>
                <a:uFillTx/>
                <a:latin typeface="Arial" panose="020B0604020202020204" pitchFamily="34" charset="0"/>
                <a:ea typeface="+mn-ea"/>
                <a:cs typeface="Times New Roman" panose="02020603050405020304" pitchFamily="18" charset="0"/>
              </a:endParaRPr>
            </a:p>
          </p:txBody>
        </p:sp>
        <p:sp>
          <p:nvSpPr>
            <p:cNvPr id="10" name="Rectangle 4">
              <a:extLst>
                <a:ext uri="{FF2B5EF4-FFF2-40B4-BE49-F238E27FC236}">
                  <a16:creationId xmlns:a16="http://schemas.microsoft.com/office/drawing/2014/main" id="{4C2B1E7B-29DE-4F70-8180-276C1BA8EAE6}"/>
                </a:ext>
              </a:extLst>
            </p:cNvPr>
            <p:cNvSpPr>
              <a:spLocks noChangeArrowheads="1"/>
            </p:cNvSpPr>
            <p:nvPr/>
          </p:nvSpPr>
          <p:spPr bwMode="auto">
            <a:xfrm>
              <a:off x="5382766" y="1544713"/>
              <a:ext cx="2635250" cy="1109247"/>
            </a:xfrm>
            <a:prstGeom prst="rect">
              <a:avLst/>
            </a:prstGeom>
            <a:solidFill>
              <a:srgbClr val="517496"/>
            </a:solidFill>
            <a:ln>
              <a:noFill/>
            </a:ln>
            <a:effectLst>
              <a:outerShdw dist="35921" dir="2700000" algn="ctr" rotWithShape="0">
                <a:schemeClr val="bg2"/>
              </a:outerShdw>
            </a:effectLst>
            <a:extLst>
              <a:ext uri="{91240B29-F687-4F45-9708-019B960494DF}">
                <a14:hiddenLine xmlns:a14="http://schemas.microsoft.com/office/drawing/2010/main" w="9525">
                  <a:solidFill>
                    <a:srgbClr val="214D79"/>
                  </a:solidFill>
                  <a:miter lim="800000"/>
                  <a:headEnd/>
                  <a:tailEnd/>
                </a14:hiddenLine>
              </a:ext>
            </a:extLst>
          </p:spPr>
          <p:txBody>
            <a:bodyPr lIns="45720" rIns="45720"/>
            <a:lstStyle>
              <a:lvl1pPr marL="90488" indent="-90488">
                <a:defRPr sz="2400">
                  <a:solidFill>
                    <a:schemeClr val="tx1"/>
                  </a:solidFill>
                  <a:latin typeface="Times" panose="02020603050405020304" pitchFamily="18" charset="0"/>
                </a:defRPr>
              </a:lvl1pPr>
              <a:lvl2pPr>
                <a:defRPr sz="2400">
                  <a:solidFill>
                    <a:schemeClr val="tx1"/>
                  </a:solidFill>
                  <a:latin typeface="Times" panose="02020603050405020304" pitchFamily="18" charset="0"/>
                </a:defRPr>
              </a:lvl2pPr>
              <a:lvl3pPr>
                <a:defRPr sz="2400">
                  <a:solidFill>
                    <a:schemeClr val="tx1"/>
                  </a:solidFill>
                  <a:latin typeface="Times" panose="02020603050405020304" pitchFamily="18" charset="0"/>
                </a:defRPr>
              </a:lvl3pPr>
              <a:lvl4pPr>
                <a:defRPr sz="2400">
                  <a:solidFill>
                    <a:schemeClr val="tx1"/>
                  </a:solidFill>
                  <a:latin typeface="Times" panose="02020603050405020304" pitchFamily="18" charset="0"/>
                </a:defRPr>
              </a:lvl4pPr>
              <a:lvl5pPr>
                <a:defRPr sz="2400">
                  <a:solidFill>
                    <a:schemeClr val="tx1"/>
                  </a:solidFill>
                  <a:latin typeface="Times" panose="02020603050405020304" pitchFamily="18" charset="0"/>
                </a:defRPr>
              </a:lvl5pPr>
              <a:lvl6pPr eaLnBrk="0" fontAlgn="base" hangingPunct="0">
                <a:spcBef>
                  <a:spcPct val="0"/>
                </a:spcBef>
                <a:spcAft>
                  <a:spcPct val="0"/>
                </a:spcAft>
                <a:defRPr sz="2400">
                  <a:solidFill>
                    <a:schemeClr val="tx1"/>
                  </a:solidFill>
                  <a:latin typeface="Times" panose="02020603050405020304" pitchFamily="18" charset="0"/>
                </a:defRPr>
              </a:lvl6pPr>
              <a:lvl7pPr eaLnBrk="0" fontAlgn="base" hangingPunct="0">
                <a:spcBef>
                  <a:spcPct val="0"/>
                </a:spcBef>
                <a:spcAft>
                  <a:spcPct val="0"/>
                </a:spcAft>
                <a:defRPr sz="2400">
                  <a:solidFill>
                    <a:schemeClr val="tx1"/>
                  </a:solidFill>
                  <a:latin typeface="Times" panose="02020603050405020304" pitchFamily="18" charset="0"/>
                </a:defRPr>
              </a:lvl7pPr>
              <a:lvl8pPr eaLnBrk="0" fontAlgn="base" hangingPunct="0">
                <a:spcBef>
                  <a:spcPct val="0"/>
                </a:spcBef>
                <a:spcAft>
                  <a:spcPct val="0"/>
                </a:spcAft>
                <a:defRPr sz="2400">
                  <a:solidFill>
                    <a:schemeClr val="tx1"/>
                  </a:solidFill>
                  <a:latin typeface="Times" panose="02020603050405020304" pitchFamily="18" charset="0"/>
                </a:defRPr>
              </a:lvl8pPr>
              <a:lvl9pPr eaLnBrk="0" fontAlgn="base" hangingPunct="0">
                <a:spcBef>
                  <a:spcPct val="0"/>
                </a:spcBef>
                <a:spcAft>
                  <a:spcPct val="0"/>
                </a:spcAft>
                <a:defRPr sz="2400">
                  <a:solidFill>
                    <a:schemeClr val="tx1"/>
                  </a:solidFill>
                  <a:latin typeface="Times" panose="02020603050405020304" pitchFamily="18" charset="0"/>
                </a:defRPr>
              </a:lvl9pPr>
            </a:lstStyle>
            <a:p>
              <a:pPr marL="90488" marR="0" lvl="0" indent="-90488" algn="l" defTabSz="914400" rtl="0" eaLnBrk="1" fontAlgn="auto" latinLnBrk="0" hangingPunct="1">
                <a:lnSpc>
                  <a:spcPct val="100000"/>
                </a:lnSpc>
                <a:spcBef>
                  <a:spcPts val="0"/>
                </a:spcBef>
                <a:spcAft>
                  <a:spcPts val="0"/>
                </a:spcAft>
                <a:buClrTx/>
                <a:buSzTx/>
                <a:buFontTx/>
                <a:buChar char="•"/>
                <a:tabLst/>
                <a:defRPr/>
              </a:pPr>
              <a:r>
                <a:rPr kumimoji="0" lang="en-GB" altLang="en-US" sz="1100" b="0" i="0" u="none" strike="noStrike" kern="1200" cap="none" spc="0" normalizeH="0" baseline="0" noProof="0" dirty="0">
                  <a:ln>
                    <a:noFill/>
                  </a:ln>
                  <a:solidFill>
                    <a:prstClr val="white"/>
                  </a:solidFill>
                  <a:effectLst/>
                  <a:uLnTx/>
                  <a:uFillTx/>
                  <a:latin typeface="Arial" panose="020B0604020202020204" pitchFamily="34" charset="0"/>
                  <a:ea typeface="Arial Unicode MS" pitchFamily="34" charset="-128"/>
                  <a:cs typeface="+mn-cs"/>
                </a:rPr>
                <a:t> Committed and loyal teams</a:t>
              </a:r>
            </a:p>
            <a:p>
              <a:pPr marL="90488" marR="0" lvl="0" indent="-90488" algn="l" defTabSz="914400" rtl="0" eaLnBrk="1" fontAlgn="auto" latinLnBrk="0" hangingPunct="1">
                <a:lnSpc>
                  <a:spcPct val="100000"/>
                </a:lnSpc>
                <a:spcBef>
                  <a:spcPts val="0"/>
                </a:spcBef>
                <a:spcAft>
                  <a:spcPts val="0"/>
                </a:spcAft>
                <a:buClrTx/>
                <a:buSzTx/>
                <a:buFontTx/>
                <a:buChar char="•"/>
                <a:tabLst/>
                <a:defRPr/>
              </a:pPr>
              <a:r>
                <a:rPr kumimoji="0" lang="en-GB" altLang="en-US" sz="1100" b="0" i="0" u="none" strike="noStrike" kern="1200" cap="none" spc="0" normalizeH="0" baseline="0" noProof="0" dirty="0">
                  <a:ln>
                    <a:noFill/>
                  </a:ln>
                  <a:solidFill>
                    <a:prstClr val="white"/>
                  </a:solidFill>
                  <a:effectLst/>
                  <a:uLnTx/>
                  <a:uFillTx/>
                  <a:latin typeface="Arial" panose="020B0604020202020204" pitchFamily="34" charset="0"/>
                  <a:ea typeface="Arial Unicode MS" pitchFamily="34" charset="-128"/>
                  <a:cs typeface="+mn-cs"/>
                </a:rPr>
                <a:t> Our unique positioning in market x</a:t>
              </a:r>
            </a:p>
            <a:p>
              <a:pPr marL="90488" marR="0" lvl="0" indent="-90488" algn="l" defTabSz="914400" rtl="0" eaLnBrk="1" fontAlgn="auto" latinLnBrk="0" hangingPunct="1">
                <a:lnSpc>
                  <a:spcPct val="100000"/>
                </a:lnSpc>
                <a:spcBef>
                  <a:spcPts val="0"/>
                </a:spcBef>
                <a:spcAft>
                  <a:spcPts val="0"/>
                </a:spcAft>
                <a:buClrTx/>
                <a:buSzTx/>
                <a:buFontTx/>
                <a:buChar char="•"/>
                <a:tabLst/>
                <a:defRPr/>
              </a:pPr>
              <a:r>
                <a:rPr kumimoji="0" lang="en-GB" altLang="en-US" sz="1100" b="0" i="0" u="none" strike="noStrike" kern="1200" cap="none" spc="0" normalizeH="0" baseline="0" noProof="0" dirty="0">
                  <a:ln>
                    <a:noFill/>
                  </a:ln>
                  <a:solidFill>
                    <a:prstClr val="white"/>
                  </a:solidFill>
                  <a:effectLst/>
                  <a:uLnTx/>
                  <a:uFillTx/>
                  <a:latin typeface="Arial" panose="020B0604020202020204" pitchFamily="34" charset="0"/>
                  <a:ea typeface="Arial Unicode MS" pitchFamily="34" charset="-128"/>
                  <a:cs typeface="+mn-cs"/>
                </a:rPr>
                <a:t> Generally high quality products</a:t>
              </a:r>
            </a:p>
            <a:p>
              <a:pPr marL="90488" marR="0" lvl="0" indent="-90488" algn="l" defTabSz="914400" rtl="0" eaLnBrk="1" fontAlgn="auto" latinLnBrk="0" hangingPunct="1">
                <a:lnSpc>
                  <a:spcPct val="100000"/>
                </a:lnSpc>
                <a:spcBef>
                  <a:spcPts val="0"/>
                </a:spcBef>
                <a:spcAft>
                  <a:spcPts val="0"/>
                </a:spcAft>
                <a:buClrTx/>
                <a:buSzTx/>
                <a:buFontTx/>
                <a:buChar char="•"/>
                <a:tabLst/>
                <a:defRPr/>
              </a:pPr>
              <a:r>
                <a:rPr kumimoji="0" lang="en-GB" altLang="en-US" sz="1100" b="0" i="0" u="none" strike="noStrike" kern="1200" cap="none" spc="0" normalizeH="0" baseline="0" noProof="0" dirty="0">
                  <a:ln>
                    <a:noFill/>
                  </a:ln>
                  <a:solidFill>
                    <a:prstClr val="white"/>
                  </a:solidFill>
                  <a:effectLst/>
                  <a:uLnTx/>
                  <a:uFillTx/>
                  <a:latin typeface="Arial" panose="020B0604020202020204" pitchFamily="34" charset="0"/>
                  <a:ea typeface="Arial Unicode MS" pitchFamily="34" charset="-128"/>
                  <a:cs typeface="+mn-cs"/>
                </a:rPr>
                <a:t> etc.</a:t>
              </a:r>
            </a:p>
            <a:p>
              <a:pPr marL="90488" marR="0" lvl="0" indent="-90488" algn="l" defTabSz="914400" rtl="0" eaLnBrk="1" fontAlgn="auto" latinLnBrk="0" hangingPunct="1">
                <a:lnSpc>
                  <a:spcPct val="100000"/>
                </a:lnSpc>
                <a:spcBef>
                  <a:spcPts val="0"/>
                </a:spcBef>
                <a:spcAft>
                  <a:spcPts val="0"/>
                </a:spcAft>
                <a:buClrTx/>
                <a:buSzTx/>
                <a:buFontTx/>
                <a:buChar char="•"/>
                <a:tabLst/>
                <a:defRPr/>
              </a:pPr>
              <a:endParaRPr kumimoji="0" lang="en-GB" altLang="en-US" sz="1100" b="0" i="0" u="none" strike="noStrike" kern="1200" cap="none" spc="0" normalizeH="0" baseline="0" noProof="0" dirty="0">
                <a:ln>
                  <a:noFill/>
                </a:ln>
                <a:solidFill>
                  <a:prstClr val="white"/>
                </a:solidFill>
                <a:effectLst/>
                <a:uLnTx/>
                <a:uFillTx/>
                <a:latin typeface="Arial" panose="020B0604020202020204" pitchFamily="34" charset="0"/>
                <a:ea typeface="Arial Unicode MS" pitchFamily="34" charset="-128"/>
                <a:cs typeface="+mn-cs"/>
              </a:endParaRPr>
            </a:p>
          </p:txBody>
        </p:sp>
        <p:sp>
          <p:nvSpPr>
            <p:cNvPr id="11" name="Rectangle 5">
              <a:extLst>
                <a:ext uri="{FF2B5EF4-FFF2-40B4-BE49-F238E27FC236}">
                  <a16:creationId xmlns:a16="http://schemas.microsoft.com/office/drawing/2014/main" id="{27CC3FC3-9BEF-4AF4-B269-63848861B7F1}"/>
                </a:ext>
              </a:extLst>
            </p:cNvPr>
            <p:cNvSpPr>
              <a:spLocks noChangeArrowheads="1"/>
            </p:cNvSpPr>
            <p:nvPr/>
          </p:nvSpPr>
          <p:spPr bwMode="auto">
            <a:xfrm>
              <a:off x="8165654" y="1525684"/>
              <a:ext cx="2684462" cy="1120340"/>
            </a:xfrm>
            <a:prstGeom prst="rect">
              <a:avLst/>
            </a:prstGeom>
            <a:solidFill>
              <a:srgbClr val="517496"/>
            </a:solidFill>
            <a:ln>
              <a:noFill/>
            </a:ln>
            <a:effectLst>
              <a:outerShdw dist="35921" dir="2700000" algn="ctr" rotWithShape="0">
                <a:schemeClr val="bg2"/>
              </a:outerShdw>
            </a:effectLst>
            <a:extLst>
              <a:ext uri="{91240B29-F687-4F45-9708-019B960494DF}">
                <a14:hiddenLine xmlns:a14="http://schemas.microsoft.com/office/drawing/2010/main" w="9525">
                  <a:solidFill>
                    <a:srgbClr val="214D79"/>
                  </a:solidFill>
                  <a:miter lim="800000"/>
                  <a:headEnd/>
                  <a:tailEnd/>
                </a14:hiddenLine>
              </a:ext>
            </a:extLst>
          </p:spPr>
          <p:txBody>
            <a:bodyPr lIns="45720" rIns="45720"/>
            <a:lstStyle>
              <a:lvl1pPr marL="90488" indent="-90488">
                <a:defRPr sz="2400">
                  <a:solidFill>
                    <a:schemeClr val="tx1"/>
                  </a:solidFill>
                  <a:latin typeface="Times" panose="02020603050405020304" pitchFamily="18" charset="0"/>
                </a:defRPr>
              </a:lvl1pPr>
              <a:lvl2pPr>
                <a:defRPr sz="2400">
                  <a:solidFill>
                    <a:schemeClr val="tx1"/>
                  </a:solidFill>
                  <a:latin typeface="Times" panose="02020603050405020304" pitchFamily="18" charset="0"/>
                </a:defRPr>
              </a:lvl2pPr>
              <a:lvl3pPr>
                <a:defRPr sz="2400">
                  <a:solidFill>
                    <a:schemeClr val="tx1"/>
                  </a:solidFill>
                  <a:latin typeface="Times" panose="02020603050405020304" pitchFamily="18" charset="0"/>
                </a:defRPr>
              </a:lvl3pPr>
              <a:lvl4pPr>
                <a:defRPr sz="2400">
                  <a:solidFill>
                    <a:schemeClr val="tx1"/>
                  </a:solidFill>
                  <a:latin typeface="Times" panose="02020603050405020304" pitchFamily="18" charset="0"/>
                </a:defRPr>
              </a:lvl4pPr>
              <a:lvl5pPr>
                <a:defRPr sz="2400">
                  <a:solidFill>
                    <a:schemeClr val="tx1"/>
                  </a:solidFill>
                  <a:latin typeface="Times" panose="02020603050405020304" pitchFamily="18" charset="0"/>
                </a:defRPr>
              </a:lvl5pPr>
              <a:lvl6pPr eaLnBrk="0" fontAlgn="base" hangingPunct="0">
                <a:spcBef>
                  <a:spcPct val="0"/>
                </a:spcBef>
                <a:spcAft>
                  <a:spcPct val="0"/>
                </a:spcAft>
                <a:defRPr sz="2400">
                  <a:solidFill>
                    <a:schemeClr val="tx1"/>
                  </a:solidFill>
                  <a:latin typeface="Times" panose="02020603050405020304" pitchFamily="18" charset="0"/>
                </a:defRPr>
              </a:lvl6pPr>
              <a:lvl7pPr eaLnBrk="0" fontAlgn="base" hangingPunct="0">
                <a:spcBef>
                  <a:spcPct val="0"/>
                </a:spcBef>
                <a:spcAft>
                  <a:spcPct val="0"/>
                </a:spcAft>
                <a:defRPr sz="2400">
                  <a:solidFill>
                    <a:schemeClr val="tx1"/>
                  </a:solidFill>
                  <a:latin typeface="Times" panose="02020603050405020304" pitchFamily="18" charset="0"/>
                </a:defRPr>
              </a:lvl7pPr>
              <a:lvl8pPr eaLnBrk="0" fontAlgn="base" hangingPunct="0">
                <a:spcBef>
                  <a:spcPct val="0"/>
                </a:spcBef>
                <a:spcAft>
                  <a:spcPct val="0"/>
                </a:spcAft>
                <a:defRPr sz="2400">
                  <a:solidFill>
                    <a:schemeClr val="tx1"/>
                  </a:solidFill>
                  <a:latin typeface="Times" panose="02020603050405020304" pitchFamily="18" charset="0"/>
                </a:defRPr>
              </a:lvl8pPr>
              <a:lvl9pPr eaLnBrk="0" fontAlgn="base" hangingPunct="0">
                <a:spcBef>
                  <a:spcPct val="0"/>
                </a:spcBef>
                <a:spcAft>
                  <a:spcPct val="0"/>
                </a:spcAft>
                <a:defRPr sz="2400">
                  <a:solidFill>
                    <a:schemeClr val="tx1"/>
                  </a:solidFill>
                  <a:latin typeface="Times" panose="02020603050405020304" pitchFamily="18" charset="0"/>
                </a:defRPr>
              </a:lvl9pPr>
            </a:lstStyle>
            <a:p>
              <a:pPr marL="90488" marR="0" lvl="0" indent="-90488" algn="l" defTabSz="914400" rtl="0" eaLnBrk="1" fontAlgn="auto" latinLnBrk="0" hangingPunct="1">
                <a:lnSpc>
                  <a:spcPct val="100000"/>
                </a:lnSpc>
                <a:spcBef>
                  <a:spcPts val="0"/>
                </a:spcBef>
                <a:spcAft>
                  <a:spcPts val="0"/>
                </a:spcAft>
                <a:buClrTx/>
                <a:buSzTx/>
                <a:buFontTx/>
                <a:buChar char="•"/>
                <a:tabLst/>
                <a:defRPr/>
              </a:pPr>
              <a:r>
                <a:rPr kumimoji="0" lang="en-GB" altLang="en-US" sz="1100" b="0" i="0" u="none" strike="noStrike" kern="1200" cap="none" spc="0" normalizeH="0" baseline="0" noProof="0">
                  <a:ln>
                    <a:noFill/>
                  </a:ln>
                  <a:solidFill>
                    <a:prstClr val="white"/>
                  </a:solidFill>
                  <a:effectLst/>
                  <a:uLnTx/>
                  <a:uFillTx/>
                  <a:latin typeface="Arial" panose="020B0604020202020204" pitchFamily="34" charset="0"/>
                  <a:ea typeface="+mn-ea"/>
                  <a:cs typeface="Times New Roman" panose="02020603050405020304" pitchFamily="18" charset="0"/>
                </a:rPr>
                <a:t> We start initiatives but don’t finish them</a:t>
              </a:r>
            </a:p>
            <a:p>
              <a:pPr marL="90488" marR="0" lvl="0" indent="-90488" algn="l" defTabSz="914400" rtl="0" eaLnBrk="1" fontAlgn="auto" latinLnBrk="0" hangingPunct="1">
                <a:lnSpc>
                  <a:spcPct val="100000"/>
                </a:lnSpc>
                <a:spcBef>
                  <a:spcPts val="0"/>
                </a:spcBef>
                <a:spcAft>
                  <a:spcPts val="0"/>
                </a:spcAft>
                <a:buClrTx/>
                <a:buSzTx/>
                <a:buFontTx/>
                <a:buChar char="•"/>
                <a:tabLst/>
                <a:defRPr/>
              </a:pPr>
              <a:r>
                <a:rPr kumimoji="0" lang="en-GB" altLang="en-US" sz="1100" b="0" i="0" u="none" strike="noStrike" kern="1200" cap="none" spc="0" normalizeH="0" baseline="0" noProof="0">
                  <a:ln>
                    <a:noFill/>
                  </a:ln>
                  <a:solidFill>
                    <a:prstClr val="white"/>
                  </a:solidFill>
                  <a:effectLst/>
                  <a:uLnTx/>
                  <a:uFillTx/>
                  <a:latin typeface="Arial" panose="020B0604020202020204" pitchFamily="34" charset="0"/>
                  <a:ea typeface="+mn-ea"/>
                  <a:cs typeface="Times New Roman" panose="02020603050405020304" pitchFamily="18" charset="0"/>
                </a:rPr>
                <a:t> Lack of resources</a:t>
              </a:r>
            </a:p>
            <a:p>
              <a:pPr marL="90488" marR="0" lvl="0" indent="-90488" algn="l" defTabSz="914400" rtl="0" eaLnBrk="1" fontAlgn="auto" latinLnBrk="0" hangingPunct="1">
                <a:lnSpc>
                  <a:spcPct val="100000"/>
                </a:lnSpc>
                <a:spcBef>
                  <a:spcPts val="0"/>
                </a:spcBef>
                <a:spcAft>
                  <a:spcPts val="0"/>
                </a:spcAft>
                <a:buClrTx/>
                <a:buSzTx/>
                <a:buFontTx/>
                <a:buChar char="•"/>
                <a:tabLst/>
                <a:defRPr/>
              </a:pPr>
              <a:r>
                <a:rPr kumimoji="0" lang="en-GB" altLang="en-US" sz="1100" b="0" i="0" u="none" strike="noStrike" kern="1200" cap="none" spc="0" normalizeH="0" baseline="0" noProof="0">
                  <a:ln>
                    <a:noFill/>
                  </a:ln>
                  <a:solidFill>
                    <a:prstClr val="white"/>
                  </a:solidFill>
                  <a:effectLst/>
                  <a:uLnTx/>
                  <a:uFillTx/>
                  <a:latin typeface="Arial" panose="020B0604020202020204" pitchFamily="34" charset="0"/>
                  <a:ea typeface="+mn-ea"/>
                  <a:cs typeface="Times New Roman" panose="02020603050405020304" pitchFamily="18" charset="0"/>
                </a:rPr>
                <a:t> Market coverage (too broad?)</a:t>
              </a:r>
            </a:p>
            <a:p>
              <a:pPr marL="90488" marR="0" lvl="0" indent="-90488" algn="l" defTabSz="914400" rtl="0" eaLnBrk="1" fontAlgn="auto" latinLnBrk="0" hangingPunct="1">
                <a:lnSpc>
                  <a:spcPct val="100000"/>
                </a:lnSpc>
                <a:spcBef>
                  <a:spcPts val="0"/>
                </a:spcBef>
                <a:spcAft>
                  <a:spcPts val="0"/>
                </a:spcAft>
                <a:buClrTx/>
                <a:buSzTx/>
                <a:buFontTx/>
                <a:buChar char="•"/>
                <a:tabLst/>
                <a:defRPr/>
              </a:pPr>
              <a:r>
                <a:rPr kumimoji="0" lang="en-GB" altLang="en-US" sz="1100" b="0" i="0" u="none" strike="noStrike" kern="1200" cap="none" spc="0" normalizeH="0" baseline="0" noProof="0">
                  <a:ln>
                    <a:noFill/>
                  </a:ln>
                  <a:solidFill>
                    <a:prstClr val="white"/>
                  </a:solidFill>
                  <a:effectLst/>
                  <a:uLnTx/>
                  <a:uFillTx/>
                  <a:latin typeface="Arial" panose="020B0604020202020204" pitchFamily="34" charset="0"/>
                  <a:ea typeface="+mn-ea"/>
                  <a:cs typeface="Times New Roman" panose="02020603050405020304" pitchFamily="18" charset="0"/>
                </a:rPr>
                <a:t> etc.</a:t>
              </a:r>
            </a:p>
          </p:txBody>
        </p:sp>
        <p:sp>
          <p:nvSpPr>
            <p:cNvPr id="12" name="Text Box 8">
              <a:extLst>
                <a:ext uri="{FF2B5EF4-FFF2-40B4-BE49-F238E27FC236}">
                  <a16:creationId xmlns:a16="http://schemas.microsoft.com/office/drawing/2014/main" id="{3CF3C110-695A-4902-BABE-41E2DC2DC4DA}"/>
                </a:ext>
              </a:extLst>
            </p:cNvPr>
            <p:cNvSpPr txBox="1">
              <a:spLocks noChangeArrowheads="1"/>
            </p:cNvSpPr>
            <p:nvPr/>
          </p:nvSpPr>
          <p:spPr bwMode="auto">
            <a:xfrm>
              <a:off x="2723704" y="3328649"/>
              <a:ext cx="286297" cy="461665"/>
            </a:xfrm>
            <a:prstGeom prst="rect">
              <a:avLst/>
            </a:prstGeom>
            <a:noFill/>
            <a:ln>
              <a:noFill/>
            </a:ln>
            <a:effectLst/>
            <a:extLst>
              <a:ext uri="{909E8E84-426E-40DD-AFC4-6F175D3DCCD1}">
                <a14:hiddenFill xmlns:a14="http://schemas.microsoft.com/office/drawing/2010/main">
                  <a:pattFill prst="pct50">
                    <a:fgClr>
                      <a:srgbClr val="99CCFF"/>
                    </a:fgClr>
                    <a:bgClr>
                      <a:schemeClr val="bg1"/>
                    </a:bgClr>
                  </a:pattFill>
                </a14:hiddenFill>
              </a:ext>
              <a:ext uri="{91240B29-F687-4F45-9708-019B960494DF}">
                <a14:hiddenLine xmlns:a14="http://schemas.microsoft.com/office/drawing/2010/main" w="9525">
                  <a:solidFill>
                    <a:srgbClr val="214D79"/>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45720" rIns="4572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2400" b="1" i="0" u="none" strike="noStrike" kern="1200" cap="none" spc="0" normalizeH="0" baseline="0" noProof="0" dirty="0">
                  <a:ln>
                    <a:noFill/>
                  </a:ln>
                  <a:solidFill>
                    <a:srgbClr val="C00000"/>
                  </a:solidFill>
                  <a:effectLst/>
                  <a:uLnTx/>
                  <a:uFillTx/>
                  <a:latin typeface="Franklin Gothic Book" panose="020B0502020104020203"/>
                  <a:ea typeface="+mn-ea"/>
                  <a:cs typeface="Times New Roman" panose="02020603050405020304" pitchFamily="18" charset="0"/>
                </a:rPr>
                <a:t>O</a:t>
              </a:r>
            </a:p>
          </p:txBody>
        </p:sp>
        <p:sp>
          <p:nvSpPr>
            <p:cNvPr id="13" name="Text Box 9">
              <a:extLst>
                <a:ext uri="{FF2B5EF4-FFF2-40B4-BE49-F238E27FC236}">
                  <a16:creationId xmlns:a16="http://schemas.microsoft.com/office/drawing/2014/main" id="{45C2B4BF-5B6A-40FC-AC48-440B4508BD10}"/>
                </a:ext>
              </a:extLst>
            </p:cNvPr>
            <p:cNvSpPr txBox="1">
              <a:spLocks noChangeArrowheads="1"/>
            </p:cNvSpPr>
            <p:nvPr/>
          </p:nvSpPr>
          <p:spPr bwMode="auto">
            <a:xfrm>
              <a:off x="2693541" y="5014574"/>
              <a:ext cx="241413" cy="461665"/>
            </a:xfrm>
            <a:prstGeom prst="rect">
              <a:avLst/>
            </a:prstGeom>
            <a:noFill/>
            <a:ln>
              <a:noFill/>
            </a:ln>
            <a:effectLst/>
            <a:extLst>
              <a:ext uri="{909E8E84-426E-40DD-AFC4-6F175D3DCCD1}">
                <a14:hiddenFill xmlns:a14="http://schemas.microsoft.com/office/drawing/2010/main">
                  <a:pattFill prst="pct50">
                    <a:fgClr>
                      <a:srgbClr val="99CCFF"/>
                    </a:fgClr>
                    <a:bgClr>
                      <a:schemeClr val="bg1"/>
                    </a:bgClr>
                  </a:pattFill>
                </a14:hiddenFill>
              </a:ext>
              <a:ext uri="{91240B29-F687-4F45-9708-019B960494DF}">
                <a14:hiddenLine xmlns:a14="http://schemas.microsoft.com/office/drawing/2010/main" w="9525">
                  <a:solidFill>
                    <a:srgbClr val="214D79"/>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45720" rIns="4572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2400" b="1" i="0" u="none" strike="noStrike" kern="1200" cap="none" spc="0" normalizeH="0" baseline="0" noProof="0">
                  <a:ln>
                    <a:noFill/>
                  </a:ln>
                  <a:solidFill>
                    <a:srgbClr val="C00000"/>
                  </a:solidFill>
                  <a:effectLst/>
                  <a:uLnTx/>
                  <a:uFillTx/>
                  <a:latin typeface="Franklin Gothic Book" panose="020B0502020104020203"/>
                  <a:ea typeface="+mn-ea"/>
                  <a:cs typeface="Times New Roman" panose="02020603050405020304" pitchFamily="18" charset="0"/>
                </a:rPr>
                <a:t>T</a:t>
              </a:r>
            </a:p>
          </p:txBody>
        </p:sp>
        <p:sp>
          <p:nvSpPr>
            <p:cNvPr id="14" name="Rectangle 10">
              <a:extLst>
                <a:ext uri="{FF2B5EF4-FFF2-40B4-BE49-F238E27FC236}">
                  <a16:creationId xmlns:a16="http://schemas.microsoft.com/office/drawing/2014/main" id="{9A76C263-6914-4B30-8D58-1EA6CA31C1D6}"/>
                </a:ext>
              </a:extLst>
            </p:cNvPr>
            <p:cNvSpPr>
              <a:spLocks noChangeArrowheads="1"/>
            </p:cNvSpPr>
            <p:nvPr/>
          </p:nvSpPr>
          <p:spPr bwMode="auto">
            <a:xfrm>
              <a:off x="5360541" y="4558961"/>
              <a:ext cx="2647950" cy="1704975"/>
            </a:xfrm>
            <a:prstGeom prst="rect">
              <a:avLst/>
            </a:prstGeom>
            <a:solidFill>
              <a:schemeClr val="bg1"/>
            </a:solidFill>
            <a:ln>
              <a:noFill/>
            </a:ln>
            <a:effectLst>
              <a:outerShdw dist="35921" dir="2700000" algn="ctr" rotWithShape="0">
                <a:schemeClr val="bg2"/>
              </a:outerShdw>
            </a:effectLst>
            <a:extLst>
              <a:ext uri="{91240B29-F687-4F45-9708-019B960494DF}">
                <a14:hiddenLine xmlns:a14="http://schemas.microsoft.com/office/drawing/2010/main" w="9525">
                  <a:solidFill>
                    <a:srgbClr val="214D79"/>
                  </a:solidFill>
                  <a:miter lim="800000"/>
                  <a:headEnd/>
                  <a:tailEnd/>
                </a14:hiddenLine>
              </a:ext>
            </a:extLst>
          </p:spPr>
          <p:txBody>
            <a:bodyPr lIns="45720" rIns="45720"/>
            <a:lstStyle>
              <a:lvl1pPr marL="90488" indent="-90488">
                <a:defRPr sz="2400">
                  <a:solidFill>
                    <a:schemeClr val="tx1"/>
                  </a:solidFill>
                  <a:latin typeface="Times" panose="02020603050405020304" pitchFamily="18" charset="0"/>
                </a:defRPr>
              </a:lvl1pPr>
              <a:lvl2pPr>
                <a:defRPr sz="2400">
                  <a:solidFill>
                    <a:schemeClr val="tx1"/>
                  </a:solidFill>
                  <a:latin typeface="Times" panose="02020603050405020304" pitchFamily="18" charset="0"/>
                </a:defRPr>
              </a:lvl2pPr>
              <a:lvl3pPr>
                <a:defRPr sz="2400">
                  <a:solidFill>
                    <a:schemeClr val="tx1"/>
                  </a:solidFill>
                  <a:latin typeface="Times" panose="02020603050405020304" pitchFamily="18" charset="0"/>
                </a:defRPr>
              </a:lvl3pPr>
              <a:lvl4pPr>
                <a:defRPr sz="2400">
                  <a:solidFill>
                    <a:schemeClr val="tx1"/>
                  </a:solidFill>
                  <a:latin typeface="Times" panose="02020603050405020304" pitchFamily="18" charset="0"/>
                </a:defRPr>
              </a:lvl4pPr>
              <a:lvl5pPr>
                <a:defRPr sz="2400">
                  <a:solidFill>
                    <a:schemeClr val="tx1"/>
                  </a:solidFill>
                  <a:latin typeface="Times" panose="02020603050405020304" pitchFamily="18" charset="0"/>
                </a:defRPr>
              </a:lvl5pPr>
              <a:lvl6pPr eaLnBrk="0" fontAlgn="base" hangingPunct="0">
                <a:spcBef>
                  <a:spcPct val="0"/>
                </a:spcBef>
                <a:spcAft>
                  <a:spcPct val="0"/>
                </a:spcAft>
                <a:defRPr sz="2400">
                  <a:solidFill>
                    <a:schemeClr val="tx1"/>
                  </a:solidFill>
                  <a:latin typeface="Times" panose="02020603050405020304" pitchFamily="18" charset="0"/>
                </a:defRPr>
              </a:lvl6pPr>
              <a:lvl7pPr eaLnBrk="0" fontAlgn="base" hangingPunct="0">
                <a:spcBef>
                  <a:spcPct val="0"/>
                </a:spcBef>
                <a:spcAft>
                  <a:spcPct val="0"/>
                </a:spcAft>
                <a:defRPr sz="2400">
                  <a:solidFill>
                    <a:schemeClr val="tx1"/>
                  </a:solidFill>
                  <a:latin typeface="Times" panose="02020603050405020304" pitchFamily="18" charset="0"/>
                </a:defRPr>
              </a:lvl7pPr>
              <a:lvl8pPr eaLnBrk="0" fontAlgn="base" hangingPunct="0">
                <a:spcBef>
                  <a:spcPct val="0"/>
                </a:spcBef>
                <a:spcAft>
                  <a:spcPct val="0"/>
                </a:spcAft>
                <a:defRPr sz="2400">
                  <a:solidFill>
                    <a:schemeClr val="tx1"/>
                  </a:solidFill>
                  <a:latin typeface="Times" panose="02020603050405020304" pitchFamily="18" charset="0"/>
                </a:defRPr>
              </a:lvl8pPr>
              <a:lvl9pPr eaLnBrk="0" fontAlgn="base" hangingPunct="0">
                <a:spcBef>
                  <a:spcPct val="0"/>
                </a:spcBef>
                <a:spcAft>
                  <a:spcPct val="0"/>
                </a:spcAft>
                <a:defRPr sz="2400">
                  <a:solidFill>
                    <a:schemeClr val="tx1"/>
                  </a:solidFill>
                  <a:latin typeface="Times" panose="02020603050405020304" pitchFamily="18" charset="0"/>
                </a:defRPr>
              </a:lvl9pPr>
            </a:lstStyle>
            <a:p>
              <a:pPr marL="90488" marR="0" lvl="0" indent="-90488" algn="ctr" defTabSz="914400" rtl="0" eaLnBrk="1" fontAlgn="auto" latinLnBrk="0" hangingPunct="1">
                <a:lnSpc>
                  <a:spcPct val="100000"/>
                </a:lnSpc>
                <a:spcBef>
                  <a:spcPts val="0"/>
                </a:spcBef>
                <a:spcAft>
                  <a:spcPts val="0"/>
                </a:spcAft>
                <a:buClrTx/>
                <a:buSzTx/>
                <a:buFontTx/>
                <a:buNone/>
                <a:tabLst/>
                <a:defRPr/>
              </a:pPr>
              <a:endParaRPr kumimoji="0" lang="en-GB" altLang="en-US" sz="1800" b="0" i="0" u="sng" strike="noStrike" kern="1200" cap="none" spc="0" normalizeH="0" baseline="0" noProof="0">
                <a:ln>
                  <a:noFill/>
                </a:ln>
                <a:solidFill>
                  <a:srgbClr val="214D79"/>
                </a:solidFill>
                <a:effectLst/>
                <a:uLnTx/>
                <a:uFillTx/>
                <a:latin typeface="Arial" panose="020B0604020202020204" pitchFamily="34" charset="0"/>
                <a:ea typeface="+mn-ea"/>
                <a:cs typeface="Times New Roman" panose="02020603050405020304" pitchFamily="18" charset="0"/>
              </a:endParaRPr>
            </a:p>
            <a:p>
              <a:pPr marL="90488" marR="0" lvl="0" indent="-90488" algn="ctr" defTabSz="914400" rtl="0" eaLnBrk="1" fontAlgn="auto" latinLnBrk="0" hangingPunct="1">
                <a:lnSpc>
                  <a:spcPct val="100000"/>
                </a:lnSpc>
                <a:spcBef>
                  <a:spcPts val="0"/>
                </a:spcBef>
                <a:spcAft>
                  <a:spcPts val="0"/>
                </a:spcAft>
                <a:buClrTx/>
                <a:buSzTx/>
                <a:buFontTx/>
                <a:buNone/>
                <a:tabLst/>
                <a:defRPr/>
              </a:pPr>
              <a:endParaRPr kumimoji="0" lang="en-GB" altLang="en-US" sz="1800" b="0" i="0" u="sng" strike="noStrike" kern="1200" cap="none" spc="0" normalizeH="0" baseline="0" noProof="0">
                <a:ln>
                  <a:noFill/>
                </a:ln>
                <a:solidFill>
                  <a:srgbClr val="214D79"/>
                </a:solidFill>
                <a:effectLst/>
                <a:uLnTx/>
                <a:uFillTx/>
                <a:latin typeface="Arial" panose="020B0604020202020204" pitchFamily="34" charset="0"/>
                <a:ea typeface="+mn-ea"/>
                <a:cs typeface="Times New Roman" panose="02020603050405020304" pitchFamily="18" charset="0"/>
              </a:endParaRPr>
            </a:p>
            <a:p>
              <a:pPr marL="90488" marR="0" lvl="0" indent="-90488" algn="ctr" defTabSz="914400" rtl="0" eaLnBrk="1" fontAlgn="auto" latinLnBrk="0" hangingPunct="1">
                <a:lnSpc>
                  <a:spcPct val="100000"/>
                </a:lnSpc>
                <a:spcBef>
                  <a:spcPts val="0"/>
                </a:spcBef>
                <a:spcAft>
                  <a:spcPts val="0"/>
                </a:spcAft>
                <a:buClrTx/>
                <a:buSzTx/>
                <a:buFontTx/>
                <a:buNone/>
                <a:tabLst/>
                <a:defRPr/>
              </a:pPr>
              <a:r>
                <a:rPr kumimoji="0" lang="en-GB" altLang="en-US" sz="1800" b="0" i="0" u="sng" strike="noStrike" kern="1200" cap="none" spc="0" normalizeH="0" baseline="0" noProof="0">
                  <a:ln>
                    <a:noFill/>
                  </a:ln>
                  <a:solidFill>
                    <a:srgbClr val="214D79"/>
                  </a:solidFill>
                  <a:effectLst/>
                  <a:uLnTx/>
                  <a:uFillTx/>
                  <a:latin typeface="Arial" panose="020B0604020202020204" pitchFamily="34" charset="0"/>
                  <a:ea typeface="+mn-ea"/>
                  <a:cs typeface="Times New Roman" panose="02020603050405020304" pitchFamily="18" charset="0"/>
                </a:rPr>
                <a:t>DEFEND</a:t>
              </a:r>
              <a:endParaRPr kumimoji="0" lang="en-GB" altLang="en-US" sz="1800" b="0" i="0" u="none" strike="noStrike" kern="1200" cap="none" spc="0" normalizeH="0" baseline="0" noProof="0">
                <a:ln>
                  <a:noFill/>
                </a:ln>
                <a:solidFill>
                  <a:srgbClr val="214D79"/>
                </a:solidFill>
                <a:effectLst/>
                <a:uLnTx/>
                <a:uFillTx/>
                <a:latin typeface="Arial" panose="020B0604020202020204" pitchFamily="34" charset="0"/>
                <a:ea typeface="+mn-ea"/>
                <a:cs typeface="Times New Roman" panose="02020603050405020304" pitchFamily="18" charset="0"/>
              </a:endParaRPr>
            </a:p>
          </p:txBody>
        </p:sp>
        <p:sp>
          <p:nvSpPr>
            <p:cNvPr id="15" name="Rectangle 11">
              <a:extLst>
                <a:ext uri="{FF2B5EF4-FFF2-40B4-BE49-F238E27FC236}">
                  <a16:creationId xmlns:a16="http://schemas.microsoft.com/office/drawing/2014/main" id="{A2B278BE-4800-469A-AF11-995008EAC21D}"/>
                </a:ext>
              </a:extLst>
            </p:cNvPr>
            <p:cNvSpPr>
              <a:spLocks noChangeArrowheads="1"/>
            </p:cNvSpPr>
            <p:nvPr/>
          </p:nvSpPr>
          <p:spPr bwMode="auto">
            <a:xfrm>
              <a:off x="5370066" y="2730161"/>
              <a:ext cx="2647950" cy="1752600"/>
            </a:xfrm>
            <a:prstGeom prst="rect">
              <a:avLst/>
            </a:prstGeom>
            <a:solidFill>
              <a:schemeClr val="bg1"/>
            </a:solidFill>
            <a:ln>
              <a:noFill/>
            </a:ln>
            <a:effectLst>
              <a:outerShdw dist="35921" dir="2700000" algn="ctr" rotWithShape="0">
                <a:schemeClr val="bg2"/>
              </a:outerShdw>
            </a:effectLst>
            <a:extLst>
              <a:ext uri="{91240B29-F687-4F45-9708-019B960494DF}">
                <a14:hiddenLine xmlns:a14="http://schemas.microsoft.com/office/drawing/2010/main" w="9525">
                  <a:solidFill>
                    <a:srgbClr val="214D79"/>
                  </a:solidFill>
                  <a:miter lim="800000"/>
                  <a:headEnd/>
                  <a:tailEnd/>
                </a14:hiddenLine>
              </a:ext>
            </a:extLst>
          </p:spPr>
          <p:txBody>
            <a:bodyPr lIns="45720" rIns="45720"/>
            <a:lstStyle>
              <a:lvl1pPr marL="90488" indent="-90488">
                <a:defRPr sz="2400">
                  <a:solidFill>
                    <a:schemeClr val="tx1"/>
                  </a:solidFill>
                  <a:latin typeface="Times" panose="02020603050405020304" pitchFamily="18" charset="0"/>
                </a:defRPr>
              </a:lvl1pPr>
              <a:lvl2pPr>
                <a:defRPr sz="2400">
                  <a:solidFill>
                    <a:schemeClr val="tx1"/>
                  </a:solidFill>
                  <a:latin typeface="Times" panose="02020603050405020304" pitchFamily="18" charset="0"/>
                </a:defRPr>
              </a:lvl2pPr>
              <a:lvl3pPr>
                <a:defRPr sz="2400">
                  <a:solidFill>
                    <a:schemeClr val="tx1"/>
                  </a:solidFill>
                  <a:latin typeface="Times" panose="02020603050405020304" pitchFamily="18" charset="0"/>
                </a:defRPr>
              </a:lvl3pPr>
              <a:lvl4pPr>
                <a:defRPr sz="2400">
                  <a:solidFill>
                    <a:schemeClr val="tx1"/>
                  </a:solidFill>
                  <a:latin typeface="Times" panose="02020603050405020304" pitchFamily="18" charset="0"/>
                </a:defRPr>
              </a:lvl4pPr>
              <a:lvl5pPr>
                <a:defRPr sz="2400">
                  <a:solidFill>
                    <a:schemeClr val="tx1"/>
                  </a:solidFill>
                  <a:latin typeface="Times" panose="02020603050405020304" pitchFamily="18" charset="0"/>
                </a:defRPr>
              </a:lvl5pPr>
              <a:lvl6pPr eaLnBrk="0" fontAlgn="base" hangingPunct="0">
                <a:spcBef>
                  <a:spcPct val="0"/>
                </a:spcBef>
                <a:spcAft>
                  <a:spcPct val="0"/>
                </a:spcAft>
                <a:defRPr sz="2400">
                  <a:solidFill>
                    <a:schemeClr val="tx1"/>
                  </a:solidFill>
                  <a:latin typeface="Times" panose="02020603050405020304" pitchFamily="18" charset="0"/>
                </a:defRPr>
              </a:lvl6pPr>
              <a:lvl7pPr eaLnBrk="0" fontAlgn="base" hangingPunct="0">
                <a:spcBef>
                  <a:spcPct val="0"/>
                </a:spcBef>
                <a:spcAft>
                  <a:spcPct val="0"/>
                </a:spcAft>
                <a:defRPr sz="2400">
                  <a:solidFill>
                    <a:schemeClr val="tx1"/>
                  </a:solidFill>
                  <a:latin typeface="Times" panose="02020603050405020304" pitchFamily="18" charset="0"/>
                </a:defRPr>
              </a:lvl7pPr>
              <a:lvl8pPr eaLnBrk="0" fontAlgn="base" hangingPunct="0">
                <a:spcBef>
                  <a:spcPct val="0"/>
                </a:spcBef>
                <a:spcAft>
                  <a:spcPct val="0"/>
                </a:spcAft>
                <a:defRPr sz="2400">
                  <a:solidFill>
                    <a:schemeClr val="tx1"/>
                  </a:solidFill>
                  <a:latin typeface="Times" panose="02020603050405020304" pitchFamily="18" charset="0"/>
                </a:defRPr>
              </a:lvl8pPr>
              <a:lvl9pPr eaLnBrk="0" fontAlgn="base" hangingPunct="0">
                <a:spcBef>
                  <a:spcPct val="0"/>
                </a:spcBef>
                <a:spcAft>
                  <a:spcPct val="0"/>
                </a:spcAft>
                <a:defRPr sz="2400">
                  <a:solidFill>
                    <a:schemeClr val="tx1"/>
                  </a:solidFill>
                  <a:latin typeface="Times" panose="02020603050405020304" pitchFamily="18" charset="0"/>
                </a:defRPr>
              </a:lvl9pPr>
            </a:lstStyle>
            <a:p>
              <a:pPr marL="90488" marR="0" lvl="0" indent="-90488" algn="ctr" defTabSz="914400" rtl="0" eaLnBrk="1" fontAlgn="auto" latinLnBrk="0" hangingPunct="1">
                <a:lnSpc>
                  <a:spcPct val="100000"/>
                </a:lnSpc>
                <a:spcBef>
                  <a:spcPts val="0"/>
                </a:spcBef>
                <a:spcAft>
                  <a:spcPts val="0"/>
                </a:spcAft>
                <a:buClrTx/>
                <a:buSzTx/>
                <a:buFontTx/>
                <a:buNone/>
                <a:tabLst/>
                <a:defRPr/>
              </a:pPr>
              <a:endParaRPr kumimoji="0" lang="en-GB" altLang="en-US" sz="1800" b="0" i="0" u="sng" strike="noStrike" kern="1200" cap="none" spc="0" normalizeH="0" baseline="0" noProof="0">
                <a:ln>
                  <a:noFill/>
                </a:ln>
                <a:solidFill>
                  <a:srgbClr val="214D79"/>
                </a:solidFill>
                <a:effectLst/>
                <a:uLnTx/>
                <a:uFillTx/>
                <a:latin typeface="Arial" panose="020B0604020202020204" pitchFamily="34" charset="0"/>
                <a:ea typeface="+mn-ea"/>
                <a:cs typeface="Times New Roman" panose="02020603050405020304" pitchFamily="18" charset="0"/>
              </a:endParaRPr>
            </a:p>
            <a:p>
              <a:pPr marL="90488" marR="0" lvl="0" indent="-90488" algn="ctr" defTabSz="914400" rtl="0" eaLnBrk="1" fontAlgn="auto" latinLnBrk="0" hangingPunct="1">
                <a:lnSpc>
                  <a:spcPct val="100000"/>
                </a:lnSpc>
                <a:spcBef>
                  <a:spcPts val="0"/>
                </a:spcBef>
                <a:spcAft>
                  <a:spcPts val="0"/>
                </a:spcAft>
                <a:buClrTx/>
                <a:buSzTx/>
                <a:buFontTx/>
                <a:buNone/>
                <a:tabLst/>
                <a:defRPr/>
              </a:pPr>
              <a:endParaRPr kumimoji="0" lang="en-GB" altLang="en-US" sz="1800" b="0" i="0" u="sng" strike="noStrike" kern="1200" cap="none" spc="0" normalizeH="0" baseline="0" noProof="0">
                <a:ln>
                  <a:noFill/>
                </a:ln>
                <a:solidFill>
                  <a:srgbClr val="214D79"/>
                </a:solidFill>
                <a:effectLst/>
                <a:uLnTx/>
                <a:uFillTx/>
                <a:latin typeface="Arial" panose="020B0604020202020204" pitchFamily="34" charset="0"/>
                <a:ea typeface="+mn-ea"/>
                <a:cs typeface="Times New Roman" panose="02020603050405020304" pitchFamily="18" charset="0"/>
              </a:endParaRPr>
            </a:p>
            <a:p>
              <a:pPr marL="90488" marR="0" lvl="0" indent="-90488" algn="ctr" defTabSz="914400" rtl="0" eaLnBrk="1" fontAlgn="auto" latinLnBrk="0" hangingPunct="1">
                <a:lnSpc>
                  <a:spcPct val="100000"/>
                </a:lnSpc>
                <a:spcBef>
                  <a:spcPts val="0"/>
                </a:spcBef>
                <a:spcAft>
                  <a:spcPts val="0"/>
                </a:spcAft>
                <a:buClrTx/>
                <a:buSzTx/>
                <a:buFontTx/>
                <a:buNone/>
                <a:tabLst/>
                <a:defRPr/>
              </a:pPr>
              <a:r>
                <a:rPr kumimoji="0" lang="en-GB" altLang="en-US" sz="1800" b="0" i="0" u="sng" strike="noStrike" kern="1200" cap="none" spc="0" normalizeH="0" baseline="0" noProof="0">
                  <a:ln>
                    <a:noFill/>
                  </a:ln>
                  <a:solidFill>
                    <a:srgbClr val="214D79"/>
                  </a:solidFill>
                  <a:effectLst/>
                  <a:uLnTx/>
                  <a:uFillTx/>
                  <a:latin typeface="Arial" panose="020B0604020202020204" pitchFamily="34" charset="0"/>
                  <a:ea typeface="+mn-ea"/>
                  <a:cs typeface="Times New Roman" panose="02020603050405020304" pitchFamily="18" charset="0"/>
                </a:rPr>
                <a:t>ATTACK </a:t>
              </a:r>
              <a:endParaRPr kumimoji="0" lang="en-GB" altLang="en-US" sz="1800" b="0" i="0" u="none" strike="noStrike" kern="1200" cap="none" spc="0" normalizeH="0" baseline="0" noProof="0">
                <a:ln>
                  <a:noFill/>
                </a:ln>
                <a:solidFill>
                  <a:srgbClr val="214D79"/>
                </a:solidFill>
                <a:effectLst/>
                <a:uLnTx/>
                <a:uFillTx/>
                <a:latin typeface="Arial" panose="020B0604020202020204" pitchFamily="34" charset="0"/>
                <a:ea typeface="+mn-ea"/>
                <a:cs typeface="Times New Roman" panose="02020603050405020304" pitchFamily="18" charset="0"/>
              </a:endParaRPr>
            </a:p>
            <a:p>
              <a:pPr marL="90488" marR="0" lvl="0" indent="-90488" algn="l" defTabSz="914400" rtl="0" eaLnBrk="1" fontAlgn="auto" latinLnBrk="0" hangingPunct="1">
                <a:lnSpc>
                  <a:spcPct val="100000"/>
                </a:lnSpc>
                <a:spcBef>
                  <a:spcPts val="0"/>
                </a:spcBef>
                <a:spcAft>
                  <a:spcPts val="0"/>
                </a:spcAft>
                <a:buClrTx/>
                <a:buSzTx/>
                <a:buFontTx/>
                <a:buChar char="•"/>
                <a:tabLst/>
                <a:defRPr/>
              </a:pPr>
              <a:endParaRPr kumimoji="0" lang="en-GB" altLang="en-US" sz="1800" b="0" i="0" u="none" strike="noStrike" kern="1200" cap="none" spc="0" normalizeH="0" baseline="0" noProof="0">
                <a:ln>
                  <a:noFill/>
                </a:ln>
                <a:solidFill>
                  <a:srgbClr val="214D79"/>
                </a:solidFill>
                <a:effectLst/>
                <a:uLnTx/>
                <a:uFillTx/>
                <a:latin typeface="Arial" panose="020B0604020202020204" pitchFamily="34" charset="0"/>
                <a:ea typeface="+mn-ea"/>
                <a:cs typeface="Times New Roman" panose="02020603050405020304" pitchFamily="18" charset="0"/>
              </a:endParaRPr>
            </a:p>
          </p:txBody>
        </p:sp>
        <p:sp>
          <p:nvSpPr>
            <p:cNvPr id="16" name="Rectangle 12">
              <a:extLst>
                <a:ext uri="{FF2B5EF4-FFF2-40B4-BE49-F238E27FC236}">
                  <a16:creationId xmlns:a16="http://schemas.microsoft.com/office/drawing/2014/main" id="{FDA395AE-9528-4D22-A61E-85F8FFFD467E}"/>
                </a:ext>
              </a:extLst>
            </p:cNvPr>
            <p:cNvSpPr>
              <a:spLocks noChangeArrowheads="1"/>
            </p:cNvSpPr>
            <p:nvPr/>
          </p:nvSpPr>
          <p:spPr bwMode="auto">
            <a:xfrm>
              <a:off x="8165654" y="2741274"/>
              <a:ext cx="2671762" cy="1752600"/>
            </a:xfrm>
            <a:prstGeom prst="rect">
              <a:avLst/>
            </a:prstGeom>
            <a:solidFill>
              <a:schemeClr val="bg1"/>
            </a:solidFill>
            <a:ln>
              <a:noFill/>
            </a:ln>
            <a:effectLst>
              <a:outerShdw dist="35921" dir="2700000" algn="ctr" rotWithShape="0">
                <a:schemeClr val="bg2"/>
              </a:outerShdw>
            </a:effectLst>
            <a:extLst>
              <a:ext uri="{91240B29-F687-4F45-9708-019B960494DF}">
                <a14:hiddenLine xmlns:a14="http://schemas.microsoft.com/office/drawing/2010/main" w="9525">
                  <a:solidFill>
                    <a:srgbClr val="214D79"/>
                  </a:solidFill>
                  <a:miter lim="800000"/>
                  <a:headEnd/>
                  <a:tailEnd/>
                </a14:hiddenLine>
              </a:ext>
            </a:extLst>
          </p:spPr>
          <p:txBody>
            <a:bodyPr lIns="45720" rIns="45720"/>
            <a:lstStyle>
              <a:lvl1pPr marL="90488" indent="-90488">
                <a:defRPr sz="2400">
                  <a:solidFill>
                    <a:schemeClr val="tx1"/>
                  </a:solidFill>
                  <a:latin typeface="Times" panose="02020603050405020304" pitchFamily="18" charset="0"/>
                </a:defRPr>
              </a:lvl1pPr>
              <a:lvl2pPr>
                <a:defRPr sz="2400">
                  <a:solidFill>
                    <a:schemeClr val="tx1"/>
                  </a:solidFill>
                  <a:latin typeface="Times" panose="02020603050405020304" pitchFamily="18" charset="0"/>
                </a:defRPr>
              </a:lvl2pPr>
              <a:lvl3pPr>
                <a:defRPr sz="2400">
                  <a:solidFill>
                    <a:schemeClr val="tx1"/>
                  </a:solidFill>
                  <a:latin typeface="Times" panose="02020603050405020304" pitchFamily="18" charset="0"/>
                </a:defRPr>
              </a:lvl3pPr>
              <a:lvl4pPr>
                <a:defRPr sz="2400">
                  <a:solidFill>
                    <a:schemeClr val="tx1"/>
                  </a:solidFill>
                  <a:latin typeface="Times" panose="02020603050405020304" pitchFamily="18" charset="0"/>
                </a:defRPr>
              </a:lvl4pPr>
              <a:lvl5pPr>
                <a:defRPr sz="2400">
                  <a:solidFill>
                    <a:schemeClr val="tx1"/>
                  </a:solidFill>
                  <a:latin typeface="Times" panose="02020603050405020304" pitchFamily="18" charset="0"/>
                </a:defRPr>
              </a:lvl5pPr>
              <a:lvl6pPr eaLnBrk="0" fontAlgn="base" hangingPunct="0">
                <a:spcBef>
                  <a:spcPct val="0"/>
                </a:spcBef>
                <a:spcAft>
                  <a:spcPct val="0"/>
                </a:spcAft>
                <a:defRPr sz="2400">
                  <a:solidFill>
                    <a:schemeClr val="tx1"/>
                  </a:solidFill>
                  <a:latin typeface="Times" panose="02020603050405020304" pitchFamily="18" charset="0"/>
                </a:defRPr>
              </a:lvl6pPr>
              <a:lvl7pPr eaLnBrk="0" fontAlgn="base" hangingPunct="0">
                <a:spcBef>
                  <a:spcPct val="0"/>
                </a:spcBef>
                <a:spcAft>
                  <a:spcPct val="0"/>
                </a:spcAft>
                <a:defRPr sz="2400">
                  <a:solidFill>
                    <a:schemeClr val="tx1"/>
                  </a:solidFill>
                  <a:latin typeface="Times" panose="02020603050405020304" pitchFamily="18" charset="0"/>
                </a:defRPr>
              </a:lvl7pPr>
              <a:lvl8pPr eaLnBrk="0" fontAlgn="base" hangingPunct="0">
                <a:spcBef>
                  <a:spcPct val="0"/>
                </a:spcBef>
                <a:spcAft>
                  <a:spcPct val="0"/>
                </a:spcAft>
                <a:defRPr sz="2400">
                  <a:solidFill>
                    <a:schemeClr val="tx1"/>
                  </a:solidFill>
                  <a:latin typeface="Times" panose="02020603050405020304" pitchFamily="18" charset="0"/>
                </a:defRPr>
              </a:lvl8pPr>
              <a:lvl9pPr eaLnBrk="0" fontAlgn="base" hangingPunct="0">
                <a:spcBef>
                  <a:spcPct val="0"/>
                </a:spcBef>
                <a:spcAft>
                  <a:spcPct val="0"/>
                </a:spcAft>
                <a:defRPr sz="2400">
                  <a:solidFill>
                    <a:schemeClr val="tx1"/>
                  </a:solidFill>
                  <a:latin typeface="Times" panose="02020603050405020304" pitchFamily="18" charset="0"/>
                </a:defRPr>
              </a:lvl9pPr>
            </a:lstStyle>
            <a:p>
              <a:pPr marL="90488" marR="0" lvl="0" indent="-90488" algn="ctr" defTabSz="914400" rtl="0" eaLnBrk="1" fontAlgn="auto" latinLnBrk="0" hangingPunct="1">
                <a:lnSpc>
                  <a:spcPct val="100000"/>
                </a:lnSpc>
                <a:spcBef>
                  <a:spcPts val="0"/>
                </a:spcBef>
                <a:spcAft>
                  <a:spcPts val="0"/>
                </a:spcAft>
                <a:buClrTx/>
                <a:buSzTx/>
                <a:buFontTx/>
                <a:buNone/>
                <a:tabLst/>
                <a:defRPr/>
              </a:pPr>
              <a:endParaRPr kumimoji="0" lang="en-GB" altLang="en-US" sz="1800" b="0" i="0" u="sng" strike="noStrike" kern="1200" cap="none" spc="0" normalizeH="0" baseline="0" noProof="0" dirty="0">
                <a:ln>
                  <a:noFill/>
                </a:ln>
                <a:solidFill>
                  <a:srgbClr val="214D79"/>
                </a:solidFill>
                <a:effectLst/>
                <a:uLnTx/>
                <a:uFillTx/>
                <a:latin typeface="Arial" panose="020B0604020202020204" pitchFamily="34" charset="0"/>
                <a:ea typeface="+mn-ea"/>
                <a:cs typeface="Times New Roman" panose="02020603050405020304" pitchFamily="18" charset="0"/>
              </a:endParaRPr>
            </a:p>
            <a:p>
              <a:pPr marL="90488" marR="0" lvl="0" indent="-90488" algn="ctr" defTabSz="914400" rtl="0" eaLnBrk="1" fontAlgn="auto" latinLnBrk="0" hangingPunct="1">
                <a:lnSpc>
                  <a:spcPct val="100000"/>
                </a:lnSpc>
                <a:spcBef>
                  <a:spcPts val="0"/>
                </a:spcBef>
                <a:spcAft>
                  <a:spcPts val="0"/>
                </a:spcAft>
                <a:buClrTx/>
                <a:buSzTx/>
                <a:buFontTx/>
                <a:buNone/>
                <a:tabLst/>
                <a:defRPr/>
              </a:pPr>
              <a:endParaRPr kumimoji="0" lang="en-GB" altLang="en-US" sz="1800" b="0" i="0" u="sng" strike="noStrike" kern="1200" cap="none" spc="0" normalizeH="0" baseline="0" noProof="0" dirty="0">
                <a:ln>
                  <a:noFill/>
                </a:ln>
                <a:solidFill>
                  <a:srgbClr val="214D79"/>
                </a:solidFill>
                <a:effectLst/>
                <a:uLnTx/>
                <a:uFillTx/>
                <a:latin typeface="Arial" panose="020B0604020202020204" pitchFamily="34" charset="0"/>
                <a:ea typeface="+mn-ea"/>
                <a:cs typeface="Times New Roman" panose="02020603050405020304" pitchFamily="18" charset="0"/>
              </a:endParaRPr>
            </a:p>
            <a:p>
              <a:pPr marL="90488" marR="0" lvl="0" indent="-90488" algn="ctr" defTabSz="914400" rtl="0" eaLnBrk="1" fontAlgn="auto" latinLnBrk="0" hangingPunct="1">
                <a:lnSpc>
                  <a:spcPct val="100000"/>
                </a:lnSpc>
                <a:spcBef>
                  <a:spcPts val="0"/>
                </a:spcBef>
                <a:spcAft>
                  <a:spcPts val="0"/>
                </a:spcAft>
                <a:buClrTx/>
                <a:buSzTx/>
                <a:buFontTx/>
                <a:buNone/>
                <a:tabLst/>
                <a:defRPr/>
              </a:pPr>
              <a:r>
                <a:rPr kumimoji="0" lang="en-GB" altLang="en-US" sz="1800" b="0" i="0" u="sng" strike="noStrike" kern="1200" cap="none" spc="0" normalizeH="0" baseline="0" noProof="0" dirty="0">
                  <a:ln>
                    <a:noFill/>
                  </a:ln>
                  <a:solidFill>
                    <a:srgbClr val="214D79"/>
                  </a:solidFill>
                  <a:effectLst/>
                  <a:uLnTx/>
                  <a:uFillTx/>
                  <a:latin typeface="Arial" panose="020B0604020202020204" pitchFamily="34" charset="0"/>
                  <a:ea typeface="+mn-ea"/>
                  <a:cs typeface="Times New Roman" panose="02020603050405020304" pitchFamily="18" charset="0"/>
                </a:rPr>
                <a:t>REINFORCE</a:t>
              </a:r>
              <a:endParaRPr kumimoji="0" lang="en-GB" altLang="en-US" sz="1800" b="0" i="0" u="none" strike="noStrike" kern="1200" cap="none" spc="0" normalizeH="0" baseline="0" noProof="0" dirty="0">
                <a:ln>
                  <a:noFill/>
                </a:ln>
                <a:solidFill>
                  <a:srgbClr val="214D79"/>
                </a:solidFill>
                <a:effectLst/>
                <a:uLnTx/>
                <a:uFillTx/>
                <a:latin typeface="Arial" panose="020B0604020202020204" pitchFamily="34" charset="0"/>
                <a:ea typeface="+mn-ea"/>
                <a:cs typeface="Times New Roman" panose="02020603050405020304" pitchFamily="18" charset="0"/>
              </a:endParaRPr>
            </a:p>
            <a:p>
              <a:pPr marL="90488" marR="0" lvl="0" indent="-90488" algn="l" defTabSz="914400" rtl="0" eaLnBrk="1" fontAlgn="auto" latinLnBrk="0" hangingPunct="1">
                <a:lnSpc>
                  <a:spcPct val="100000"/>
                </a:lnSpc>
                <a:spcBef>
                  <a:spcPts val="0"/>
                </a:spcBef>
                <a:spcAft>
                  <a:spcPts val="0"/>
                </a:spcAft>
                <a:buClrTx/>
                <a:buSzTx/>
                <a:buFontTx/>
                <a:buChar char="•"/>
                <a:tabLst/>
                <a:defRPr/>
              </a:pPr>
              <a:endParaRPr kumimoji="0" lang="en-GB" altLang="en-US" sz="1800" b="0" i="0" u="none" strike="noStrike" kern="1200" cap="none" spc="0" normalizeH="0" baseline="0" noProof="0" dirty="0">
                <a:ln>
                  <a:noFill/>
                </a:ln>
                <a:solidFill>
                  <a:srgbClr val="214D79"/>
                </a:solidFill>
                <a:effectLst/>
                <a:uLnTx/>
                <a:uFillTx/>
                <a:latin typeface="Arial" panose="020B0604020202020204" pitchFamily="34" charset="0"/>
                <a:ea typeface="+mn-ea"/>
                <a:cs typeface="Times New Roman" panose="02020603050405020304" pitchFamily="18" charset="0"/>
              </a:endParaRPr>
            </a:p>
          </p:txBody>
        </p:sp>
        <p:sp>
          <p:nvSpPr>
            <p:cNvPr id="17" name="Rectangle 13">
              <a:extLst>
                <a:ext uri="{FF2B5EF4-FFF2-40B4-BE49-F238E27FC236}">
                  <a16:creationId xmlns:a16="http://schemas.microsoft.com/office/drawing/2014/main" id="{DA526100-3761-459F-8F10-C019261D6E51}"/>
                </a:ext>
              </a:extLst>
            </p:cNvPr>
            <p:cNvSpPr>
              <a:spLocks noChangeArrowheads="1"/>
            </p:cNvSpPr>
            <p:nvPr/>
          </p:nvSpPr>
          <p:spPr bwMode="auto">
            <a:xfrm>
              <a:off x="8165654" y="4558961"/>
              <a:ext cx="2671762" cy="1704975"/>
            </a:xfrm>
            <a:prstGeom prst="rect">
              <a:avLst/>
            </a:prstGeom>
            <a:solidFill>
              <a:schemeClr val="bg1"/>
            </a:solidFill>
            <a:ln>
              <a:noFill/>
            </a:ln>
            <a:effectLst>
              <a:outerShdw dist="35921" dir="2700000" algn="ctr" rotWithShape="0">
                <a:schemeClr val="bg2"/>
              </a:outerShdw>
            </a:effectLst>
            <a:extLst>
              <a:ext uri="{91240B29-F687-4F45-9708-019B960494DF}">
                <a14:hiddenLine xmlns:a14="http://schemas.microsoft.com/office/drawing/2010/main" w="9525">
                  <a:solidFill>
                    <a:srgbClr val="214D79"/>
                  </a:solidFill>
                  <a:miter lim="800000"/>
                  <a:headEnd/>
                  <a:tailEnd/>
                </a14:hiddenLine>
              </a:ext>
            </a:extLst>
          </p:spPr>
          <p:txBody>
            <a:bodyPr lIns="45720" rIns="45720"/>
            <a:lstStyle>
              <a:lvl1pPr marL="90488" indent="-90488">
                <a:defRPr sz="2400">
                  <a:solidFill>
                    <a:schemeClr val="tx1"/>
                  </a:solidFill>
                  <a:latin typeface="Times" panose="02020603050405020304" pitchFamily="18" charset="0"/>
                </a:defRPr>
              </a:lvl1pPr>
              <a:lvl2pPr marL="361950" indent="-92075">
                <a:defRPr sz="2400">
                  <a:solidFill>
                    <a:schemeClr val="tx1"/>
                  </a:solidFill>
                  <a:latin typeface="Times" panose="02020603050405020304" pitchFamily="18" charset="0"/>
                </a:defRPr>
              </a:lvl2pPr>
              <a:lvl3pPr>
                <a:defRPr sz="2400">
                  <a:solidFill>
                    <a:schemeClr val="tx1"/>
                  </a:solidFill>
                  <a:latin typeface="Times" panose="02020603050405020304" pitchFamily="18" charset="0"/>
                </a:defRPr>
              </a:lvl3pPr>
              <a:lvl4pPr>
                <a:defRPr sz="2400">
                  <a:solidFill>
                    <a:schemeClr val="tx1"/>
                  </a:solidFill>
                  <a:latin typeface="Times" panose="02020603050405020304" pitchFamily="18" charset="0"/>
                </a:defRPr>
              </a:lvl4pPr>
              <a:lvl5pPr>
                <a:defRPr sz="2400">
                  <a:solidFill>
                    <a:schemeClr val="tx1"/>
                  </a:solidFill>
                  <a:latin typeface="Times" panose="02020603050405020304" pitchFamily="18" charset="0"/>
                </a:defRPr>
              </a:lvl5pPr>
              <a:lvl6pPr eaLnBrk="0" fontAlgn="base" hangingPunct="0">
                <a:spcBef>
                  <a:spcPct val="0"/>
                </a:spcBef>
                <a:spcAft>
                  <a:spcPct val="0"/>
                </a:spcAft>
                <a:defRPr sz="2400">
                  <a:solidFill>
                    <a:schemeClr val="tx1"/>
                  </a:solidFill>
                  <a:latin typeface="Times" panose="02020603050405020304" pitchFamily="18" charset="0"/>
                </a:defRPr>
              </a:lvl6pPr>
              <a:lvl7pPr eaLnBrk="0" fontAlgn="base" hangingPunct="0">
                <a:spcBef>
                  <a:spcPct val="0"/>
                </a:spcBef>
                <a:spcAft>
                  <a:spcPct val="0"/>
                </a:spcAft>
                <a:defRPr sz="2400">
                  <a:solidFill>
                    <a:schemeClr val="tx1"/>
                  </a:solidFill>
                  <a:latin typeface="Times" panose="02020603050405020304" pitchFamily="18" charset="0"/>
                </a:defRPr>
              </a:lvl7pPr>
              <a:lvl8pPr eaLnBrk="0" fontAlgn="base" hangingPunct="0">
                <a:spcBef>
                  <a:spcPct val="0"/>
                </a:spcBef>
                <a:spcAft>
                  <a:spcPct val="0"/>
                </a:spcAft>
                <a:defRPr sz="2400">
                  <a:solidFill>
                    <a:schemeClr val="tx1"/>
                  </a:solidFill>
                  <a:latin typeface="Times" panose="02020603050405020304" pitchFamily="18" charset="0"/>
                </a:defRPr>
              </a:lvl8pPr>
              <a:lvl9pPr eaLnBrk="0" fontAlgn="base" hangingPunct="0">
                <a:spcBef>
                  <a:spcPct val="0"/>
                </a:spcBef>
                <a:spcAft>
                  <a:spcPct val="0"/>
                </a:spcAft>
                <a:defRPr sz="2400">
                  <a:solidFill>
                    <a:schemeClr val="tx1"/>
                  </a:solidFill>
                  <a:latin typeface="Times" panose="02020603050405020304" pitchFamily="18" charset="0"/>
                </a:defRPr>
              </a:lvl9pPr>
            </a:lstStyle>
            <a:p>
              <a:pPr marL="90488" marR="0" lvl="0" indent="-90488" algn="ctr" defTabSz="914400" rtl="0" eaLnBrk="1" fontAlgn="auto" latinLnBrk="0" hangingPunct="1">
                <a:lnSpc>
                  <a:spcPct val="100000"/>
                </a:lnSpc>
                <a:spcBef>
                  <a:spcPts val="0"/>
                </a:spcBef>
                <a:spcAft>
                  <a:spcPts val="0"/>
                </a:spcAft>
                <a:buClrTx/>
                <a:buSzTx/>
                <a:buFontTx/>
                <a:buNone/>
                <a:tabLst/>
                <a:defRPr/>
              </a:pPr>
              <a:endParaRPr kumimoji="0" lang="en-GB" altLang="en-US" sz="1800" b="0" i="0" u="sng" strike="noStrike" kern="1200" cap="none" spc="0" normalizeH="0" baseline="0" noProof="0">
                <a:ln>
                  <a:noFill/>
                </a:ln>
                <a:solidFill>
                  <a:srgbClr val="214D79"/>
                </a:solidFill>
                <a:effectLst/>
                <a:uLnTx/>
                <a:uFillTx/>
                <a:latin typeface="Arial" panose="020B0604020202020204" pitchFamily="34" charset="0"/>
                <a:ea typeface="+mn-ea"/>
                <a:cs typeface="Times New Roman" panose="02020603050405020304" pitchFamily="18" charset="0"/>
              </a:endParaRPr>
            </a:p>
            <a:p>
              <a:pPr marL="90488" marR="0" lvl="0" indent="-90488" algn="ctr" defTabSz="914400" rtl="0" eaLnBrk="1" fontAlgn="auto" latinLnBrk="0" hangingPunct="1">
                <a:lnSpc>
                  <a:spcPct val="100000"/>
                </a:lnSpc>
                <a:spcBef>
                  <a:spcPts val="0"/>
                </a:spcBef>
                <a:spcAft>
                  <a:spcPts val="0"/>
                </a:spcAft>
                <a:buClrTx/>
                <a:buSzTx/>
                <a:buFontTx/>
                <a:buNone/>
                <a:tabLst/>
                <a:defRPr/>
              </a:pPr>
              <a:endParaRPr kumimoji="0" lang="en-GB" altLang="en-US" sz="1800" b="0" i="0" u="sng" strike="noStrike" kern="1200" cap="none" spc="0" normalizeH="0" baseline="0" noProof="0">
                <a:ln>
                  <a:noFill/>
                </a:ln>
                <a:solidFill>
                  <a:srgbClr val="214D79"/>
                </a:solidFill>
                <a:effectLst/>
                <a:uLnTx/>
                <a:uFillTx/>
                <a:latin typeface="Arial" panose="020B0604020202020204" pitchFamily="34" charset="0"/>
                <a:ea typeface="+mn-ea"/>
                <a:cs typeface="Times New Roman" panose="02020603050405020304" pitchFamily="18" charset="0"/>
              </a:endParaRPr>
            </a:p>
            <a:p>
              <a:pPr marL="90488" marR="0" lvl="0" indent="-90488" algn="ctr" defTabSz="914400" rtl="0" eaLnBrk="1" fontAlgn="auto" latinLnBrk="0" hangingPunct="1">
                <a:lnSpc>
                  <a:spcPct val="100000"/>
                </a:lnSpc>
                <a:spcBef>
                  <a:spcPts val="0"/>
                </a:spcBef>
                <a:spcAft>
                  <a:spcPts val="0"/>
                </a:spcAft>
                <a:buClrTx/>
                <a:buSzTx/>
                <a:buFontTx/>
                <a:buNone/>
                <a:tabLst/>
                <a:defRPr/>
              </a:pPr>
              <a:r>
                <a:rPr kumimoji="0" lang="en-GB" altLang="en-US" sz="1800" b="0" i="0" u="sng" strike="noStrike" kern="1200" cap="none" spc="0" normalizeH="0" baseline="0" noProof="0">
                  <a:ln>
                    <a:noFill/>
                  </a:ln>
                  <a:solidFill>
                    <a:srgbClr val="214D79"/>
                  </a:solidFill>
                  <a:effectLst/>
                  <a:uLnTx/>
                  <a:uFillTx/>
                  <a:latin typeface="Arial" panose="020B0604020202020204" pitchFamily="34" charset="0"/>
                  <a:ea typeface="+mn-ea"/>
                  <a:cs typeface="Times New Roman" panose="02020603050405020304" pitchFamily="18" charset="0"/>
                </a:rPr>
                <a:t>RETREAT</a:t>
              </a:r>
              <a:endParaRPr kumimoji="0" lang="en-GB" altLang="en-US" sz="1800" b="0" i="0" u="none" strike="noStrike" kern="1200" cap="none" spc="0" normalizeH="0" baseline="0" noProof="0">
                <a:ln>
                  <a:noFill/>
                </a:ln>
                <a:solidFill>
                  <a:srgbClr val="214D79"/>
                </a:solidFill>
                <a:effectLst/>
                <a:uLnTx/>
                <a:uFillTx/>
                <a:latin typeface="Arial" panose="020B0604020202020204" pitchFamily="34" charset="0"/>
                <a:ea typeface="+mn-ea"/>
                <a:cs typeface="Times New Roman" panose="02020603050405020304" pitchFamily="18" charset="0"/>
              </a:endParaRPr>
            </a:p>
          </p:txBody>
        </p:sp>
        <p:sp>
          <p:nvSpPr>
            <p:cNvPr id="20" name="Text Box 6">
              <a:extLst>
                <a:ext uri="{FF2B5EF4-FFF2-40B4-BE49-F238E27FC236}">
                  <a16:creationId xmlns:a16="http://schemas.microsoft.com/office/drawing/2014/main" id="{C16DC1AF-2772-4EE7-BE52-D9C6E644AAF8}"/>
                </a:ext>
              </a:extLst>
            </p:cNvPr>
            <p:cNvSpPr txBox="1">
              <a:spLocks noChangeArrowheads="1"/>
            </p:cNvSpPr>
            <p:nvPr/>
          </p:nvSpPr>
          <p:spPr bwMode="auto">
            <a:xfrm>
              <a:off x="6569476" y="966524"/>
              <a:ext cx="305192" cy="461665"/>
            </a:xfrm>
            <a:prstGeom prst="rect">
              <a:avLst/>
            </a:prstGeom>
            <a:noFill/>
            <a:ln>
              <a:noFill/>
            </a:ln>
            <a:effectLst/>
            <a:extLst>
              <a:ext uri="{909E8E84-426E-40DD-AFC4-6F175D3DCCD1}">
                <a14:hiddenFill xmlns:a14="http://schemas.microsoft.com/office/drawing/2010/main">
                  <a:pattFill prst="pct50">
                    <a:fgClr>
                      <a:srgbClr val="99CCFF"/>
                    </a:fgClr>
                    <a:bgClr>
                      <a:schemeClr val="bg1"/>
                    </a:bgClr>
                  </a:pattFill>
                </a14:hiddenFill>
              </a:ext>
              <a:ext uri="{91240B29-F687-4F45-9708-019B960494DF}">
                <a14:hiddenLine xmlns:a14="http://schemas.microsoft.com/office/drawing/2010/main" w="9525">
                  <a:solidFill>
                    <a:srgbClr val="214D79"/>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45720" rIns="4572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2400" b="1" i="0" u="none" strike="noStrike" kern="1200" cap="none" spc="0" normalizeH="0" baseline="0" noProof="0" dirty="0">
                  <a:ln>
                    <a:noFill/>
                  </a:ln>
                  <a:solidFill>
                    <a:srgbClr val="C00000"/>
                  </a:solidFill>
                  <a:effectLst/>
                  <a:uLnTx/>
                  <a:uFillTx/>
                  <a:latin typeface="Franklin Gothic Book" panose="020B0502020104020203"/>
                  <a:ea typeface="+mn-ea"/>
                  <a:cs typeface="Times New Roman" panose="02020603050405020304" pitchFamily="18" charset="0"/>
                </a:rPr>
                <a:t>S</a:t>
              </a:r>
            </a:p>
          </p:txBody>
        </p:sp>
        <p:sp>
          <p:nvSpPr>
            <p:cNvPr id="21" name="Text Box 7">
              <a:extLst>
                <a:ext uri="{FF2B5EF4-FFF2-40B4-BE49-F238E27FC236}">
                  <a16:creationId xmlns:a16="http://schemas.microsoft.com/office/drawing/2014/main" id="{1ACC7A01-A469-4E33-A3E8-64007F4D1499}"/>
                </a:ext>
              </a:extLst>
            </p:cNvPr>
            <p:cNvSpPr txBox="1">
              <a:spLocks noChangeArrowheads="1"/>
            </p:cNvSpPr>
            <p:nvPr/>
          </p:nvSpPr>
          <p:spPr bwMode="auto">
            <a:xfrm>
              <a:off x="9271528" y="966524"/>
              <a:ext cx="393122" cy="461665"/>
            </a:xfrm>
            <a:prstGeom prst="rect">
              <a:avLst/>
            </a:prstGeom>
            <a:noFill/>
            <a:ln>
              <a:noFill/>
            </a:ln>
            <a:effectLst/>
            <a:extLst>
              <a:ext uri="{909E8E84-426E-40DD-AFC4-6F175D3DCCD1}">
                <a14:hiddenFill xmlns:a14="http://schemas.microsoft.com/office/drawing/2010/main">
                  <a:pattFill prst="pct50">
                    <a:fgClr>
                      <a:srgbClr val="99CCFF"/>
                    </a:fgClr>
                    <a:bgClr>
                      <a:schemeClr val="bg1"/>
                    </a:bgClr>
                  </a:pattFill>
                </a14:hiddenFill>
              </a:ext>
              <a:ext uri="{91240B29-F687-4F45-9708-019B960494DF}">
                <a14:hiddenLine xmlns:a14="http://schemas.microsoft.com/office/drawing/2010/main" w="9525">
                  <a:solidFill>
                    <a:srgbClr val="214D79"/>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45720" rIns="4572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2400" b="1" i="0" u="none" strike="noStrike" kern="1200" cap="none" spc="0" normalizeH="0" baseline="0" noProof="0" dirty="0">
                  <a:ln>
                    <a:noFill/>
                  </a:ln>
                  <a:solidFill>
                    <a:srgbClr val="C00000"/>
                  </a:solidFill>
                  <a:effectLst/>
                  <a:uLnTx/>
                  <a:uFillTx/>
                  <a:latin typeface="Franklin Gothic Book" panose="020B0502020104020203"/>
                  <a:ea typeface="+mn-ea"/>
                  <a:cs typeface="Times New Roman" panose="02020603050405020304" pitchFamily="18" charset="0"/>
                </a:rPr>
                <a:t>W</a:t>
              </a:r>
            </a:p>
          </p:txBody>
        </p:sp>
      </p:grpSp>
    </p:spTree>
    <p:extLst>
      <p:ext uri="{BB962C8B-B14F-4D97-AF65-F5344CB8AC3E}">
        <p14:creationId xmlns:p14="http://schemas.microsoft.com/office/powerpoint/2010/main" val="19975925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7368E77-9FDB-FC56-8F64-ACE24829F36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EB0C43C-561A-DB3E-431D-2FBA69FF0490}"/>
              </a:ext>
            </a:extLst>
          </p:cNvPr>
          <p:cNvSpPr>
            <a:spLocks noGrp="1"/>
          </p:cNvSpPr>
          <p:nvPr>
            <p:ph type="title"/>
          </p:nvPr>
        </p:nvSpPr>
        <p:spPr/>
        <p:txBody>
          <a:bodyPr/>
          <a:lstStyle/>
          <a:p>
            <a:r>
              <a:rPr lang="en-GB" dirty="0"/>
              <a:t>Summary</a:t>
            </a:r>
          </a:p>
        </p:txBody>
      </p:sp>
      <p:sp>
        <p:nvSpPr>
          <p:cNvPr id="3" name="Content Placeholder 2">
            <a:extLst>
              <a:ext uri="{FF2B5EF4-FFF2-40B4-BE49-F238E27FC236}">
                <a16:creationId xmlns:a16="http://schemas.microsoft.com/office/drawing/2014/main" id="{010F3FA5-A3BA-065C-E2DE-E9CFB12D65D5}"/>
              </a:ext>
            </a:extLst>
          </p:cNvPr>
          <p:cNvSpPr>
            <a:spLocks noGrp="1"/>
          </p:cNvSpPr>
          <p:nvPr>
            <p:ph idx="1"/>
          </p:nvPr>
        </p:nvSpPr>
        <p:spPr/>
        <p:txBody>
          <a:bodyPr/>
          <a:lstStyle/>
          <a:p>
            <a:r>
              <a:rPr lang="en-GB" dirty="0"/>
              <a:t>Porters Five Forces</a:t>
            </a:r>
          </a:p>
          <a:p>
            <a:r>
              <a:rPr lang="en-GB" dirty="0"/>
              <a:t>Industry Lifecycle</a:t>
            </a:r>
          </a:p>
          <a:p>
            <a:r>
              <a:rPr lang="en-GB" dirty="0"/>
              <a:t>SWOT</a:t>
            </a:r>
          </a:p>
        </p:txBody>
      </p:sp>
    </p:spTree>
    <p:extLst>
      <p:ext uri="{BB962C8B-B14F-4D97-AF65-F5344CB8AC3E}">
        <p14:creationId xmlns:p14="http://schemas.microsoft.com/office/powerpoint/2010/main" val="119376307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8</TotalTime>
  <Words>3958</Words>
  <Application>Microsoft Office PowerPoint</Application>
  <PresentationFormat>Widescreen</PresentationFormat>
  <Paragraphs>369</Paragraphs>
  <Slides>20</Slides>
  <Notes>10</Notes>
  <HiddenSlides>1</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20</vt:i4>
      </vt:variant>
    </vt:vector>
  </HeadingPairs>
  <TitlesOfParts>
    <vt:vector size="27" baseType="lpstr">
      <vt:lpstr>Aptos</vt:lpstr>
      <vt:lpstr>Aptos Display</vt:lpstr>
      <vt:lpstr>Arial</vt:lpstr>
      <vt:lpstr>Calibri</vt:lpstr>
      <vt:lpstr>Franklin Gothic Book</vt:lpstr>
      <vt:lpstr>Wingdings 2</vt:lpstr>
      <vt:lpstr>Office Theme</vt:lpstr>
      <vt:lpstr>Porters Five Forces SWOT</vt:lpstr>
      <vt:lpstr>Learning Objectives</vt:lpstr>
      <vt:lpstr>Porter’s five forces</vt:lpstr>
      <vt:lpstr>PowerPoint Presentation</vt:lpstr>
      <vt:lpstr>The industry life cycle</vt:lpstr>
      <vt:lpstr>The Five Competitive Forces That Shape Strategy</vt:lpstr>
      <vt:lpstr>Buyers</vt:lpstr>
      <vt:lpstr>Suppliers</vt:lpstr>
      <vt:lpstr>Substitutes</vt:lpstr>
      <vt:lpstr>New entrants</vt:lpstr>
      <vt:lpstr>Competitors / rivalry</vt:lpstr>
      <vt:lpstr>Sixth Force - Complementors</vt:lpstr>
      <vt:lpstr>Porter’s five forces model – application challenges</vt:lpstr>
      <vt:lpstr>Opportunities and threats</vt:lpstr>
      <vt:lpstr>PowerPoint Presentation</vt:lpstr>
      <vt:lpstr>Swot analysis: Strengths, weaknesses, opportunities and threats</vt:lpstr>
      <vt:lpstr>SWOT Analysis – example questions to ask yourself</vt:lpstr>
      <vt:lpstr>Swot analysis – example of netflix</vt:lpstr>
      <vt:lpstr>Swot analysis – the next steps</vt:lpstr>
      <vt:lpstr>Summary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Anthony Burns</dc:creator>
  <cp:lastModifiedBy>Anthony Burns</cp:lastModifiedBy>
  <cp:revision>4</cp:revision>
  <dcterms:created xsi:type="dcterms:W3CDTF">2025-09-15T11:47:52Z</dcterms:created>
  <dcterms:modified xsi:type="dcterms:W3CDTF">2025-09-16T09:38:11Z</dcterms:modified>
</cp:coreProperties>
</file>