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6" r:id="rId2"/>
    <p:sldId id="257" r:id="rId3"/>
    <p:sldId id="258" r:id="rId4"/>
    <p:sldId id="260" r:id="rId5"/>
    <p:sldId id="261" r:id="rId6"/>
    <p:sldId id="262" r:id="rId7"/>
    <p:sldId id="263"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10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C6BAF73-37AE-42D3-A9E1-8E140C3F9674}" type="datetimeFigureOut">
              <a:rPr lang="en-GB" smtClean="0"/>
              <a:t>02/11/2017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08E6FD-D87E-473A-9F68-D14D6EB2BC81}"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C6BAF73-37AE-42D3-A9E1-8E140C3F9674}" type="datetimeFigureOut">
              <a:rPr lang="en-GB" smtClean="0"/>
              <a:t>02/11/2017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08E6FD-D87E-473A-9F68-D14D6EB2BC8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EC6BAF73-37AE-42D3-A9E1-8E140C3F9674}" type="datetimeFigureOut">
              <a:rPr lang="en-GB" smtClean="0"/>
              <a:t>02/11/2017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08E6FD-D87E-473A-9F68-D14D6EB2BC81}"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C6BAF73-37AE-42D3-A9E1-8E140C3F9674}" type="datetimeFigureOut">
              <a:rPr lang="en-GB" smtClean="0"/>
              <a:t>02/11/2017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08E6FD-D87E-473A-9F68-D14D6EB2BC81}"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C6BAF73-37AE-42D3-A9E1-8E140C3F9674}" type="datetimeFigureOut">
              <a:rPr lang="en-GB" smtClean="0"/>
              <a:t>02/11/2017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208E6FD-D87E-473A-9F68-D14D6EB2BC8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C6BAF73-37AE-42D3-A9E1-8E140C3F9674}" type="datetimeFigureOut">
              <a:rPr lang="en-GB" smtClean="0"/>
              <a:t>02/11/2017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208E6FD-D87E-473A-9F68-D14D6EB2BC8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6BAF73-37AE-42D3-A9E1-8E140C3F9674}" type="datetimeFigureOut">
              <a:rPr lang="en-GB" smtClean="0"/>
              <a:t>02/11/2017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208E6FD-D87E-473A-9F68-D14D6EB2BC8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EC6BAF73-37AE-42D3-A9E1-8E140C3F9674}" type="datetimeFigureOut">
              <a:rPr lang="en-GB" smtClean="0"/>
              <a:t>02/11/2017</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7208E6FD-D87E-473A-9F68-D14D6EB2BC8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C6BAF73-37AE-42D3-A9E1-8E140C3F9674}" type="datetimeFigureOut">
              <a:rPr lang="en-GB" smtClean="0"/>
              <a:t>02/11/2017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08E6FD-D87E-473A-9F68-D14D6EB2BC81}"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C6BAF73-37AE-42D3-A9E1-8E140C3F9674}" type="datetimeFigureOut">
              <a:rPr lang="en-GB" smtClean="0"/>
              <a:t>02/11/2017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08E6FD-D87E-473A-9F68-D14D6EB2BC8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C6BAF73-37AE-42D3-A9E1-8E140C3F9674}" type="datetimeFigureOut">
              <a:rPr lang="en-GB" smtClean="0"/>
              <a:t>02/11/2017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08E6FD-D87E-473A-9F68-D14D6EB2BC8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EC6BAF73-37AE-42D3-A9E1-8E140C3F9674}" type="datetimeFigureOut">
              <a:rPr lang="en-GB" smtClean="0"/>
              <a:t>02/11/2017</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7208E6FD-D87E-473A-9F68-D14D6EB2BC8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b="1" dirty="0"/>
              <a:t>Project in Interfaith Studies</a:t>
            </a:r>
            <a:endParaRPr lang="en-GB" sz="4400" dirty="0"/>
          </a:p>
        </p:txBody>
      </p:sp>
      <p:sp>
        <p:nvSpPr>
          <p:cNvPr id="3" name="Subtitle 2"/>
          <p:cNvSpPr>
            <a:spLocks noGrp="1"/>
          </p:cNvSpPr>
          <p:nvPr>
            <p:ph type="subTitle" idx="1"/>
          </p:nvPr>
        </p:nvSpPr>
        <p:spPr/>
        <p:txBody>
          <a:bodyPr/>
          <a:lstStyle/>
          <a:p>
            <a:r>
              <a:rPr lang="en-GB" dirty="0"/>
              <a:t>HPPD7003</a:t>
            </a:r>
          </a:p>
        </p:txBody>
      </p:sp>
    </p:spTree>
    <p:extLst>
      <p:ext uri="{BB962C8B-B14F-4D97-AF65-F5344CB8AC3E}">
        <p14:creationId xmlns:p14="http://schemas.microsoft.com/office/powerpoint/2010/main" val="30042579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lvl="0" indent="0"/>
            <a:r>
              <a:rPr lang="en-GB" b="0" dirty="0"/>
              <a:t>To provide students with an opportunity to apply theories and concepts developed in the taught modules by investigating in depth a topic of their choice within Interfaith Studies.  </a:t>
            </a:r>
            <a:endParaRPr lang="en-GB" b="0" dirty="0" smtClean="0"/>
          </a:p>
          <a:p>
            <a:pPr marL="0" lvl="0" indent="0"/>
            <a:endParaRPr lang="en-GB" b="0" dirty="0"/>
          </a:p>
          <a:p>
            <a:pPr marL="0" indent="0"/>
            <a:r>
              <a:rPr lang="en-GB" b="0" dirty="0"/>
              <a:t>To develop students’ skills in and ability to undertake a short piece of critical and evaluative research on a topic centred on an aspect of interfaith engagement and/or interfaith hermeneutics and then to present that research both in written form and orally as a presentation in a student conference</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260648"/>
            <a:ext cx="3541340" cy="4584426"/>
          </a:xfrm>
        </p:spPr>
      </p:pic>
      <p:sp>
        <p:nvSpPr>
          <p:cNvPr id="4" name="Title 3"/>
          <p:cNvSpPr>
            <a:spLocks noGrp="1"/>
          </p:cNvSpPr>
          <p:nvPr>
            <p:ph type="title"/>
          </p:nvPr>
        </p:nvSpPr>
        <p:spPr/>
        <p:txBody>
          <a:bodyPr/>
          <a:lstStyle/>
          <a:p>
            <a:r>
              <a:rPr lang="en-GB" dirty="0" smtClean="0"/>
              <a:t>Aims</a:t>
            </a:r>
            <a:endParaRPr lang="en-GB" dirty="0"/>
          </a:p>
        </p:txBody>
      </p:sp>
    </p:spTree>
    <p:extLst>
      <p:ext uri="{BB962C8B-B14F-4D97-AF65-F5344CB8AC3E}">
        <p14:creationId xmlns:p14="http://schemas.microsoft.com/office/powerpoint/2010/main" val="72113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95536" y="1196752"/>
            <a:ext cx="3937984" cy="3168352"/>
          </a:xfrm>
        </p:spPr>
      </p:pic>
      <p:sp>
        <p:nvSpPr>
          <p:cNvPr id="3" name="Content Placeholder 2"/>
          <p:cNvSpPr>
            <a:spLocks noGrp="1"/>
          </p:cNvSpPr>
          <p:nvPr>
            <p:ph sz="half" idx="2"/>
          </p:nvPr>
        </p:nvSpPr>
        <p:spPr/>
        <p:txBody>
          <a:bodyPr>
            <a:normAutofit fontScale="47500" lnSpcReduction="20000"/>
          </a:bodyPr>
          <a:lstStyle/>
          <a:p>
            <a:pPr marL="0" indent="0" hangingPunct="0"/>
            <a:r>
              <a:rPr lang="en-GB" b="0" dirty="0"/>
              <a:t>Upon the successful completion of this module, the student should be able to demonstrate the ability to:</a:t>
            </a:r>
          </a:p>
          <a:p>
            <a:pPr marL="457200" lvl="0" indent="-457200">
              <a:buFont typeface="Arial" panose="020B0604020202020204" pitchFamily="34" charset="0"/>
              <a:buChar char="•"/>
            </a:pPr>
            <a:r>
              <a:rPr lang="en-GB" b="0" dirty="0"/>
              <a:t>create an appropriate project question and a focussed project proposal;</a:t>
            </a:r>
          </a:p>
          <a:p>
            <a:pPr marL="457200" lvl="0" indent="-457200">
              <a:buFont typeface="Arial" panose="020B0604020202020204" pitchFamily="34" charset="0"/>
              <a:buChar char="•"/>
            </a:pPr>
            <a:r>
              <a:rPr lang="en-GB" b="0" dirty="0"/>
              <a:t>identify and apply an appropriate methodological and theoretical approach to interfaith studies;</a:t>
            </a:r>
          </a:p>
          <a:p>
            <a:pPr marL="457200" lvl="0" indent="-457200">
              <a:buFont typeface="Arial" panose="020B0604020202020204" pitchFamily="34" charset="0"/>
              <a:buChar char="•"/>
            </a:pPr>
            <a:r>
              <a:rPr lang="en-GB" b="0" dirty="0"/>
              <a:t>develop a clear argument that is appropriately supported;</a:t>
            </a:r>
          </a:p>
          <a:p>
            <a:pPr marL="457200" lvl="0" indent="-457200">
              <a:buFont typeface="Arial" panose="020B0604020202020204" pitchFamily="34" charset="0"/>
              <a:buChar char="•"/>
            </a:pPr>
            <a:r>
              <a:rPr lang="en-GB" b="0" dirty="0"/>
              <a:t>identify, evaluate and engage critically with scholarly material on interfaith studies;</a:t>
            </a:r>
          </a:p>
          <a:p>
            <a:pPr marL="457200" lvl="0" indent="-457200">
              <a:buFont typeface="Arial" panose="020B0604020202020204" pitchFamily="34" charset="0"/>
              <a:buChar char="•"/>
            </a:pPr>
            <a:r>
              <a:rPr lang="en-GB" b="0" dirty="0"/>
              <a:t>prepare for and give a short oral presentation on the topic of the project.</a:t>
            </a:r>
          </a:p>
          <a:p>
            <a:endParaRPr lang="en-GB" dirty="0"/>
          </a:p>
        </p:txBody>
      </p:sp>
      <p:sp>
        <p:nvSpPr>
          <p:cNvPr id="4" name="Title 3"/>
          <p:cNvSpPr>
            <a:spLocks noGrp="1"/>
          </p:cNvSpPr>
          <p:nvPr>
            <p:ph type="title"/>
          </p:nvPr>
        </p:nvSpPr>
        <p:spPr/>
        <p:txBody>
          <a:bodyPr/>
          <a:lstStyle/>
          <a:p>
            <a:r>
              <a:rPr lang="en-GB" dirty="0" smtClean="0"/>
              <a:t>Learning Outcomes</a:t>
            </a:r>
            <a:endParaRPr lang="en-GB" dirty="0"/>
          </a:p>
        </p:txBody>
      </p:sp>
    </p:spTree>
    <p:extLst>
      <p:ext uri="{BB962C8B-B14F-4D97-AF65-F5344CB8AC3E}">
        <p14:creationId xmlns:p14="http://schemas.microsoft.com/office/powerpoint/2010/main" val="1335795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a:t>
            </a:r>
            <a:endParaRPr lang="en-GB" dirty="0"/>
          </a:p>
        </p:txBody>
      </p:sp>
      <p:sp>
        <p:nvSpPr>
          <p:cNvPr id="3" name="Content Placeholder 2"/>
          <p:cNvSpPr>
            <a:spLocks noGrp="1"/>
          </p:cNvSpPr>
          <p:nvPr>
            <p:ph idx="1"/>
          </p:nvPr>
        </p:nvSpPr>
        <p:spPr/>
        <p:txBody>
          <a:bodyPr>
            <a:normAutofit lnSpcReduction="10000"/>
          </a:bodyPr>
          <a:lstStyle/>
          <a:p>
            <a:pPr marL="0" indent="0"/>
            <a:r>
              <a:rPr lang="en-GB" b="0" dirty="0"/>
              <a:t>Students have the opportunity to undertake a short piece of research on a relevant topic of their choice in consultation with the module tutor. </a:t>
            </a:r>
            <a:endParaRPr lang="en-GB" b="0" dirty="0" smtClean="0"/>
          </a:p>
          <a:p>
            <a:pPr marL="0" indent="0"/>
            <a:endParaRPr lang="en-GB" b="0" dirty="0" smtClean="0"/>
          </a:p>
          <a:p>
            <a:pPr marL="0" indent="0"/>
            <a:r>
              <a:rPr lang="en-GB" b="0" dirty="0" smtClean="0"/>
              <a:t>Students </a:t>
            </a:r>
            <a:r>
              <a:rPr lang="en-GB" b="0" dirty="0"/>
              <a:t>are required to submit a proposal that outlines the research questions, gives evidence of knowledge of the academic literature in the field of Interfaith Studies and of understanding of the background of the chosen topic. </a:t>
            </a:r>
            <a:endParaRPr lang="en-GB" b="0" dirty="0" smtClean="0"/>
          </a:p>
          <a:p>
            <a:pPr marL="0" indent="0"/>
            <a:endParaRPr lang="en-GB" b="0" dirty="0" smtClean="0"/>
          </a:p>
          <a:p>
            <a:pPr marL="0" indent="0"/>
            <a:r>
              <a:rPr lang="en-GB" b="0" dirty="0" smtClean="0"/>
              <a:t>During </a:t>
            </a:r>
            <a:r>
              <a:rPr lang="en-GB" b="0" dirty="0"/>
              <a:t>seminar sessions students will have to present updates about their progress and discuss challenges. </a:t>
            </a:r>
            <a:endParaRPr lang="en-GB" b="0" dirty="0" smtClean="0"/>
          </a:p>
          <a:p>
            <a:pPr marL="0" indent="0"/>
            <a:endParaRPr lang="en-GB" b="0" dirty="0" smtClean="0"/>
          </a:p>
          <a:p>
            <a:pPr marL="0" indent="0"/>
            <a:r>
              <a:rPr lang="en-GB" b="0" dirty="0" smtClean="0"/>
              <a:t>When </a:t>
            </a:r>
            <a:r>
              <a:rPr lang="en-GB" b="0" dirty="0"/>
              <a:t>the Project has been submitted towards the end of the module, students will be required to engage in a ‘Student Conference’ to present their research for the Project.</a:t>
            </a:r>
          </a:p>
          <a:p>
            <a:endParaRPr lang="en-GB" dirty="0"/>
          </a:p>
        </p:txBody>
      </p:sp>
    </p:spTree>
    <p:extLst>
      <p:ext uri="{BB962C8B-B14F-4D97-AF65-F5344CB8AC3E}">
        <p14:creationId xmlns:p14="http://schemas.microsoft.com/office/powerpoint/2010/main" val="3845029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23528" y="980728"/>
            <a:ext cx="4224469" cy="3816424"/>
          </a:xfrm>
        </p:spPr>
      </p:pic>
      <p:sp>
        <p:nvSpPr>
          <p:cNvPr id="3" name="Content Placeholder 2"/>
          <p:cNvSpPr>
            <a:spLocks noGrp="1"/>
          </p:cNvSpPr>
          <p:nvPr>
            <p:ph sz="half" idx="2"/>
          </p:nvPr>
        </p:nvSpPr>
        <p:spPr/>
        <p:txBody>
          <a:bodyPr>
            <a:normAutofit fontScale="47500" lnSpcReduction="20000"/>
          </a:bodyPr>
          <a:lstStyle/>
          <a:p>
            <a:pPr marL="0" indent="0" hangingPunct="0"/>
            <a:r>
              <a:rPr lang="en-GB" b="0" dirty="0" smtClean="0"/>
              <a:t>Scheduled Teaching – 15hrs</a:t>
            </a:r>
          </a:p>
          <a:p>
            <a:pPr marL="0" indent="0" hangingPunct="0"/>
            <a:endParaRPr lang="en-GB" b="0" dirty="0" smtClean="0"/>
          </a:p>
          <a:p>
            <a:pPr marL="0" indent="0" hangingPunct="0"/>
            <a:r>
              <a:rPr lang="en-GB" dirty="0" smtClean="0"/>
              <a:t>Assessment </a:t>
            </a:r>
            <a:r>
              <a:rPr lang="en-GB" dirty="0"/>
              <a:t>Component 1 – 75% </a:t>
            </a:r>
            <a:r>
              <a:rPr lang="en-GB" b="0" dirty="0"/>
              <a:t/>
            </a:r>
            <a:br>
              <a:rPr lang="en-GB" b="0" dirty="0"/>
            </a:br>
            <a:endParaRPr lang="en-GB" b="0" dirty="0"/>
          </a:p>
          <a:p>
            <a:pPr marL="0" indent="0" hangingPunct="0"/>
            <a:r>
              <a:rPr lang="en-GB" b="0" dirty="0"/>
              <a:t>Coursework: Project (7000 words) </a:t>
            </a:r>
          </a:p>
          <a:p>
            <a:pPr marL="0" indent="0" hangingPunct="0"/>
            <a:r>
              <a:rPr lang="en-GB" b="0" dirty="0"/>
              <a:t>Example: Discuss and analyse the potential conceptual and methodological issues at stake during an inter-religious/interfaith dialogue between a minimum of two different faiths</a:t>
            </a:r>
            <a:r>
              <a:rPr lang="en-GB" b="0" dirty="0" smtClean="0"/>
              <a:t>.</a:t>
            </a:r>
          </a:p>
          <a:p>
            <a:pPr marL="0" indent="0" hangingPunct="0"/>
            <a:endParaRPr lang="en-GB" b="0" dirty="0"/>
          </a:p>
          <a:p>
            <a:pPr marL="0" indent="0" hangingPunct="0"/>
            <a:r>
              <a:rPr lang="en-GB" dirty="0"/>
              <a:t>Assessment Component 2 – 25% </a:t>
            </a:r>
            <a:r>
              <a:rPr lang="en-GB" b="0" dirty="0"/>
              <a:t/>
            </a:r>
            <a:br>
              <a:rPr lang="en-GB" b="0" dirty="0"/>
            </a:br>
            <a:endParaRPr lang="en-GB" b="0" dirty="0"/>
          </a:p>
          <a:p>
            <a:pPr marL="0" indent="0" hangingPunct="0"/>
            <a:r>
              <a:rPr lang="en-GB" b="0" dirty="0"/>
              <a:t>Practical: Presentation as part of a student conference (10 minutes)</a:t>
            </a:r>
          </a:p>
          <a:p>
            <a:endParaRPr lang="en-GB" dirty="0"/>
          </a:p>
        </p:txBody>
      </p:sp>
      <p:sp>
        <p:nvSpPr>
          <p:cNvPr id="4" name="Title 3"/>
          <p:cNvSpPr>
            <a:spLocks noGrp="1"/>
          </p:cNvSpPr>
          <p:nvPr>
            <p:ph type="title"/>
          </p:nvPr>
        </p:nvSpPr>
        <p:spPr/>
        <p:txBody>
          <a:bodyPr/>
          <a:lstStyle/>
          <a:p>
            <a:r>
              <a:rPr lang="en-GB" dirty="0" smtClean="0"/>
              <a:t>Teaching and Assessment</a:t>
            </a:r>
            <a:endParaRPr lang="en-GB" dirty="0"/>
          </a:p>
        </p:txBody>
      </p:sp>
    </p:spTree>
    <p:extLst>
      <p:ext uri="{BB962C8B-B14F-4D97-AF65-F5344CB8AC3E}">
        <p14:creationId xmlns:p14="http://schemas.microsoft.com/office/powerpoint/2010/main" val="1151921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33473178"/>
              </p:ext>
            </p:extLst>
          </p:nvPr>
        </p:nvGraphicFramePr>
        <p:xfrm>
          <a:off x="899592" y="1124744"/>
          <a:ext cx="7488832" cy="3744416"/>
        </p:xfrm>
        <a:graphic>
          <a:graphicData uri="http://schemas.openxmlformats.org/drawingml/2006/table">
            <a:tbl>
              <a:tblPr firstRow="1" firstCol="1" bandRow="1">
                <a:tableStyleId>{5C22544A-7EE6-4342-B048-85BDC9FD1C3A}</a:tableStyleId>
              </a:tblPr>
              <a:tblGrid>
                <a:gridCol w="1753623"/>
                <a:gridCol w="5735209"/>
              </a:tblGrid>
              <a:tr h="936104">
                <a:tc>
                  <a:txBody>
                    <a:bodyPr/>
                    <a:lstStyle/>
                    <a:p>
                      <a:pPr algn="just" hangingPunct="0">
                        <a:spcAft>
                          <a:spcPts val="0"/>
                        </a:spcAft>
                        <a:tabLst>
                          <a:tab pos="457200" algn="l"/>
                          <a:tab pos="914400" algn="l"/>
                        </a:tabLst>
                      </a:pPr>
                      <a:r>
                        <a:rPr lang="en-GB" sz="1100" dirty="0">
                          <a:effectLst/>
                        </a:rPr>
                        <a:t>Essential</a:t>
                      </a:r>
                      <a:endParaRPr lang="en-GB" sz="1200" dirty="0">
                        <a:effectLst/>
                        <a:latin typeface="Times New Roman"/>
                        <a:ea typeface="Times New Roman"/>
                      </a:endParaRPr>
                    </a:p>
                  </a:txBody>
                  <a:tcPr marL="68580" marR="68580" marT="0" marB="0"/>
                </a:tc>
                <a:tc>
                  <a:txBody>
                    <a:bodyPr/>
                    <a:lstStyle/>
                    <a:p>
                      <a:pPr algn="just" hangingPunct="0">
                        <a:spcAft>
                          <a:spcPts val="0"/>
                        </a:spcAft>
                      </a:pPr>
                      <a:r>
                        <a:rPr lang="en-GB" sz="1600">
                          <a:effectLst/>
                        </a:rPr>
                        <a:t>Cottrell, Stella, Critical Thinking Skills. Developing Effective Analysis and Argument (Basingstoke: Palgrave MacMillan, 2005).</a:t>
                      </a:r>
                      <a:endParaRPr lang="en-GB" sz="1600">
                        <a:effectLst/>
                        <a:latin typeface="Times New Roman"/>
                        <a:ea typeface="Times New Roman"/>
                      </a:endParaRPr>
                    </a:p>
                  </a:txBody>
                  <a:tcPr marL="68580" marR="68580" marT="0" marB="0"/>
                </a:tc>
              </a:tr>
              <a:tr h="936104">
                <a:tc>
                  <a:txBody>
                    <a:bodyPr/>
                    <a:lstStyle/>
                    <a:p>
                      <a:pPr algn="just" hangingPunct="0">
                        <a:spcAft>
                          <a:spcPts val="0"/>
                        </a:spcAft>
                        <a:tabLst>
                          <a:tab pos="457200" algn="l"/>
                          <a:tab pos="914400" algn="l"/>
                        </a:tabLst>
                      </a:pPr>
                      <a:r>
                        <a:rPr lang="en-GB" sz="1100">
                          <a:effectLst/>
                        </a:rPr>
                        <a:t>Essential</a:t>
                      </a:r>
                      <a:endParaRPr lang="en-GB" sz="1200">
                        <a:effectLst/>
                        <a:latin typeface="Times New Roman"/>
                        <a:ea typeface="Times New Roman"/>
                      </a:endParaRPr>
                    </a:p>
                  </a:txBody>
                  <a:tcPr marL="68580" marR="68580" marT="0" marB="0"/>
                </a:tc>
                <a:tc>
                  <a:txBody>
                    <a:bodyPr/>
                    <a:lstStyle/>
                    <a:p>
                      <a:pPr algn="just" hangingPunct="0">
                        <a:spcAft>
                          <a:spcPts val="0"/>
                        </a:spcAft>
                      </a:pPr>
                      <a:r>
                        <a:rPr lang="en-GB" sz="1600">
                          <a:effectLst/>
                        </a:rPr>
                        <a:t>Wisker, Gina, The Postgraduate Research Handbook: Succeed with your MA, MPhil, EdD and PhD (Basingstoke: Palgrave MacMillan, 2007).</a:t>
                      </a:r>
                      <a:endParaRPr lang="en-GB" sz="1600">
                        <a:effectLst/>
                        <a:latin typeface="Times New Roman"/>
                        <a:ea typeface="Times New Roman"/>
                      </a:endParaRPr>
                    </a:p>
                  </a:txBody>
                  <a:tcPr marL="68580" marR="68580" marT="0" marB="0"/>
                </a:tc>
              </a:tr>
              <a:tr h="936104">
                <a:tc>
                  <a:txBody>
                    <a:bodyPr/>
                    <a:lstStyle/>
                    <a:p>
                      <a:pPr algn="just" hangingPunct="0">
                        <a:spcAft>
                          <a:spcPts val="0"/>
                        </a:spcAft>
                        <a:tabLst>
                          <a:tab pos="457200" algn="l"/>
                          <a:tab pos="914400" algn="l"/>
                        </a:tabLst>
                      </a:pPr>
                      <a:r>
                        <a:rPr lang="en-GB" sz="1100">
                          <a:effectLst/>
                        </a:rPr>
                        <a:t>Recommended</a:t>
                      </a:r>
                      <a:endParaRPr lang="en-GB" sz="1200">
                        <a:effectLst/>
                        <a:latin typeface="Times New Roman"/>
                        <a:ea typeface="Times New Roman"/>
                      </a:endParaRPr>
                    </a:p>
                  </a:txBody>
                  <a:tcPr marL="68580" marR="68580" marT="0" marB="0"/>
                </a:tc>
                <a:tc>
                  <a:txBody>
                    <a:bodyPr/>
                    <a:lstStyle/>
                    <a:p>
                      <a:pPr algn="just" hangingPunct="0">
                        <a:spcAft>
                          <a:spcPts val="0"/>
                        </a:spcAft>
                      </a:pPr>
                      <a:r>
                        <a:rPr lang="en-GB" sz="1600">
                          <a:effectLst/>
                        </a:rPr>
                        <a:t>Bell, Judith, Doing Your Research Project (Maidenhead: Open University Press, 2010).</a:t>
                      </a:r>
                    </a:p>
                    <a:p>
                      <a:pPr algn="just" hangingPunct="0">
                        <a:spcAft>
                          <a:spcPts val="0"/>
                        </a:spcAft>
                      </a:pPr>
                      <a:r>
                        <a:rPr lang="en-GB" sz="1600">
                          <a:effectLst/>
                        </a:rPr>
                        <a:t> </a:t>
                      </a:r>
                      <a:endParaRPr lang="en-GB" sz="1600">
                        <a:effectLst/>
                        <a:latin typeface="Times New Roman"/>
                        <a:ea typeface="Times New Roman"/>
                      </a:endParaRPr>
                    </a:p>
                  </a:txBody>
                  <a:tcPr marL="68580" marR="68580" marT="0" marB="0"/>
                </a:tc>
              </a:tr>
              <a:tr h="936104">
                <a:tc>
                  <a:txBody>
                    <a:bodyPr/>
                    <a:lstStyle/>
                    <a:p>
                      <a:pPr algn="just" hangingPunct="0">
                        <a:spcAft>
                          <a:spcPts val="0"/>
                        </a:spcAft>
                        <a:tabLst>
                          <a:tab pos="457200" algn="l"/>
                          <a:tab pos="914400" algn="l"/>
                        </a:tabLst>
                      </a:pPr>
                      <a:r>
                        <a:rPr lang="en-GB" sz="1100">
                          <a:effectLst/>
                        </a:rPr>
                        <a:t>Recommended</a:t>
                      </a:r>
                      <a:endParaRPr lang="en-GB" sz="1200">
                        <a:effectLst/>
                        <a:latin typeface="Times New Roman"/>
                        <a:ea typeface="Times New Roman"/>
                      </a:endParaRPr>
                    </a:p>
                  </a:txBody>
                  <a:tcPr marL="68580" marR="68580" marT="0" marB="0"/>
                </a:tc>
                <a:tc>
                  <a:txBody>
                    <a:bodyPr/>
                    <a:lstStyle/>
                    <a:p>
                      <a:pPr algn="just" hangingPunct="0">
                        <a:spcAft>
                          <a:spcPts val="0"/>
                        </a:spcAft>
                      </a:pPr>
                      <a:r>
                        <a:rPr lang="en-GB" sz="1600" dirty="0" err="1">
                          <a:effectLst/>
                        </a:rPr>
                        <a:t>Cryer</a:t>
                      </a:r>
                      <a:r>
                        <a:rPr lang="en-GB" sz="1600" dirty="0">
                          <a:effectLst/>
                        </a:rPr>
                        <a:t>, Pat, The Research Student's Guide to Success (Maidenhead: Open University Press, 2006).</a:t>
                      </a:r>
                    </a:p>
                    <a:p>
                      <a:pPr algn="just" hangingPunct="0">
                        <a:spcAft>
                          <a:spcPts val="0"/>
                        </a:spcAft>
                        <a:tabLst>
                          <a:tab pos="457200" algn="l"/>
                          <a:tab pos="914400" algn="l"/>
                        </a:tabLst>
                      </a:pPr>
                      <a:r>
                        <a:rPr lang="en-GB" sz="1600" dirty="0">
                          <a:effectLst/>
                        </a:rPr>
                        <a:t> </a:t>
                      </a:r>
                      <a:endParaRPr lang="en-GB" sz="1600" dirty="0">
                        <a:effectLst/>
                        <a:latin typeface="Times New Roman"/>
                        <a:ea typeface="Times New Roman"/>
                      </a:endParaRPr>
                    </a:p>
                  </a:txBody>
                  <a:tcPr marL="68580" marR="68580" marT="0" marB="0"/>
                </a:tc>
              </a:tr>
            </a:tbl>
          </a:graphicData>
        </a:graphic>
      </p:graphicFrame>
    </p:spTree>
    <p:extLst>
      <p:ext uri="{BB962C8B-B14F-4D97-AF65-F5344CB8AC3E}">
        <p14:creationId xmlns:p14="http://schemas.microsoft.com/office/powerpoint/2010/main" val="2610635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smtClean="0"/>
              <a:t>Produce a project proposal of around 500 words that outlines the main aspects of the interaction between the two (or more) faiths you wish to look at during this module.</a:t>
            </a:r>
          </a:p>
          <a:p>
            <a:pPr marL="0" indent="0"/>
            <a:endParaRPr lang="en-GB" b="0" dirty="0"/>
          </a:p>
          <a:p>
            <a:pPr marL="0" indent="0"/>
            <a:r>
              <a:rPr lang="en-GB" dirty="0" smtClean="0"/>
              <a:t>Due: Monday 13</a:t>
            </a:r>
            <a:r>
              <a:rPr lang="en-GB" baseline="30000" dirty="0" smtClean="0"/>
              <a:t>th</a:t>
            </a:r>
            <a:r>
              <a:rPr lang="en-GB" dirty="0" smtClean="0"/>
              <a:t> November</a:t>
            </a:r>
            <a:endParaRPr lang="en-GB" dirty="0"/>
          </a:p>
        </p:txBody>
      </p:sp>
      <p:sp>
        <p:nvSpPr>
          <p:cNvPr id="3" name="Content Placeholder 2"/>
          <p:cNvSpPr>
            <a:spLocks noGrp="1"/>
          </p:cNvSpPr>
          <p:nvPr>
            <p:ph sz="half" idx="2"/>
          </p:nvPr>
        </p:nvSpPr>
        <p:spPr/>
        <p:txBody>
          <a:bodyPr>
            <a:normAutofit fontScale="77500" lnSpcReduction="20000"/>
          </a:bodyPr>
          <a:lstStyle/>
          <a:p>
            <a:pPr marL="0" indent="0"/>
            <a:r>
              <a:rPr lang="en-GB" b="0" dirty="0"/>
              <a:t>This does not have to be the same topic as you eventually choose as your dissertation, nor does it have to be related, however it may be useful to link the work that you do for this module with the work that you will undertake in the next three years.</a:t>
            </a:r>
          </a:p>
          <a:p>
            <a:endParaRPr lang="en-GB" dirty="0"/>
          </a:p>
        </p:txBody>
      </p:sp>
      <p:sp>
        <p:nvSpPr>
          <p:cNvPr id="4" name="Title 3"/>
          <p:cNvSpPr>
            <a:spLocks noGrp="1"/>
          </p:cNvSpPr>
          <p:nvPr>
            <p:ph type="title"/>
          </p:nvPr>
        </p:nvSpPr>
        <p:spPr/>
        <p:txBody>
          <a:bodyPr/>
          <a:lstStyle/>
          <a:p>
            <a:r>
              <a:rPr lang="en-GB" dirty="0" smtClean="0"/>
              <a:t>Assignment</a:t>
            </a:r>
            <a:endParaRPr lang="en-GB" dirty="0"/>
          </a:p>
        </p:txBody>
      </p:sp>
    </p:spTree>
    <p:extLst>
      <p:ext uri="{BB962C8B-B14F-4D97-AF65-F5344CB8AC3E}">
        <p14:creationId xmlns:p14="http://schemas.microsoft.com/office/powerpoint/2010/main" val="280657210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70</TotalTime>
  <Words>474</Words>
  <Application>Microsoft Office PowerPoint</Application>
  <PresentationFormat>On-screen Show (4:3)</PresentationFormat>
  <Paragraphs>46</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Theme1</vt:lpstr>
      <vt:lpstr>Project in Interfaith Studies</vt:lpstr>
      <vt:lpstr>Aims</vt:lpstr>
      <vt:lpstr>Learning Outcomes</vt:lpstr>
      <vt:lpstr>Content</vt:lpstr>
      <vt:lpstr>Teaching and Assessment</vt:lpstr>
      <vt:lpstr>Reading</vt:lpstr>
      <vt:lpstr>Assignment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in Interfaith Studies</dc:title>
  <dc:creator>Administrator</dc:creator>
  <cp:lastModifiedBy>Administrator</cp:lastModifiedBy>
  <cp:revision>5</cp:revision>
  <dcterms:created xsi:type="dcterms:W3CDTF">2017-11-01T10:14:55Z</dcterms:created>
  <dcterms:modified xsi:type="dcterms:W3CDTF">2017-11-02T11:41:56Z</dcterms:modified>
</cp:coreProperties>
</file>