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sldIdLst>
    <p:sldId id="256" r:id="rId2"/>
    <p:sldId id="257" r:id="rId3"/>
    <p:sldId id="258" r:id="rId4"/>
  </p:sldIdLst>
  <p:sldSz cx="7556500" cy="10693400"/>
  <p:notesSz cx="6858000" cy="9144000"/>
  <p:embeddedFontLst>
    <p:embeddedFont>
      <p:font typeface="Amazing Slab" pitchFamily="2" charset="0"/>
      <p:regular r:id="rId5"/>
    </p:embeddedFont>
    <p:embeddedFont>
      <p:font typeface="Arial Black" panose="020B0604020202020204" pitchFamily="34" charset="0"/>
      <p:bold r:id="rId6"/>
    </p:embeddedFont>
    <p:embeddedFont>
      <p:font typeface="Calibri" panose="020F0502020204030204" pitchFamily="34" charset="0"/>
      <p:regular r:id="rId7"/>
      <p:bold r:id="rId8"/>
      <p:italic r:id="rId9"/>
      <p:boldItalic r:id="rId10"/>
    </p:embeddedFont>
    <p:embeddedFont>
      <p:font typeface="Kenao Sans Serif" pitchFamily="2" charset="0"/>
      <p:regular r:id="rId11"/>
    </p:embeddedFont>
    <p:embeddedFont>
      <p:font typeface="MV Boli" panose="02000500030200090000" pitchFamily="2" charset="0"/>
      <p:regular r:id="rId1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autoAdjust="0"/>
    <p:restoredTop sz="94622" autoAdjust="0"/>
  </p:normalViewPr>
  <p:slideViewPr>
    <p:cSldViewPr>
      <p:cViewPr varScale="1">
        <p:scale>
          <a:sx n="71" d="100"/>
          <a:sy n="71" d="100"/>
        </p:scale>
        <p:origin x="2496"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font" Target="fonts/font3.fntdata"/><Relationship Id="rId12"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font" Target="fonts/font7.fntdata"/><Relationship Id="rId5" Type="http://schemas.openxmlformats.org/officeDocument/2006/relationships/font" Target="fonts/font1.fntdata"/><Relationship Id="rId15" Type="http://schemas.openxmlformats.org/officeDocument/2006/relationships/theme" Target="theme/theme1.xml"/><Relationship Id="rId10"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font" Target="fonts/font5.fntdata"/><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11/4/22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11/4/22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11/4/22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11/4/22</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3" name="TextBox 3"/>
          <p:cNvSpPr txBox="1"/>
          <p:nvPr/>
        </p:nvSpPr>
        <p:spPr>
          <a:xfrm>
            <a:off x="1628702" y="756127"/>
            <a:ext cx="2934494" cy="650243"/>
          </a:xfrm>
          <a:prstGeom prst="rect">
            <a:avLst/>
          </a:prstGeom>
        </p:spPr>
        <p:txBody>
          <a:bodyPr lIns="0" tIns="0" rIns="0" bIns="0" rtlCol="0" anchor="t">
            <a:spAutoFit/>
          </a:bodyPr>
          <a:lstStyle/>
          <a:p>
            <a:pPr>
              <a:lnSpc>
                <a:spcPts val="5426"/>
              </a:lnSpc>
            </a:pPr>
            <a:r>
              <a:rPr lang="en-US" sz="3875" dirty="0">
                <a:latin typeface="Arial Black" panose="020B0A04020102020204" pitchFamily="34" charset="0"/>
                <a:cs typeface="Times New Roman" panose="02020603050405020304" pitchFamily="18" charset="0"/>
              </a:rPr>
              <a:t>TRINITY</a:t>
            </a:r>
          </a:p>
        </p:txBody>
      </p:sp>
      <p:sp>
        <p:nvSpPr>
          <p:cNvPr id="4" name="AutoShape 4"/>
          <p:cNvSpPr/>
          <p:nvPr/>
        </p:nvSpPr>
        <p:spPr>
          <a:xfrm rot="-5400000">
            <a:off x="4110589" y="1269505"/>
            <a:ext cx="706922" cy="0"/>
          </a:xfrm>
          <a:prstGeom prst="line">
            <a:avLst/>
          </a:prstGeom>
          <a:ln w="9525" cap="rnd">
            <a:solidFill>
              <a:srgbClr val="526155"/>
            </a:solidFill>
            <a:prstDash val="solid"/>
            <a:headEnd type="none" w="sm" len="sm"/>
            <a:tailEnd type="none" w="sm" len="sm"/>
          </a:ln>
        </p:spPr>
      </p:sp>
      <p:pic>
        <p:nvPicPr>
          <p:cNvPr id="22" name="Picture 22"/>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46247" y="144680"/>
            <a:ext cx="1626555" cy="1611849"/>
          </a:xfrm>
          <a:prstGeom prst="rect">
            <a:avLst/>
          </a:prstGeom>
        </p:spPr>
      </p:pic>
      <p:pic>
        <p:nvPicPr>
          <p:cNvPr id="23" name="Picture 23"/>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flipV="1">
            <a:off x="24145" y="8982505"/>
            <a:ext cx="1626555" cy="1611849"/>
          </a:xfrm>
          <a:prstGeom prst="rect">
            <a:avLst/>
          </a:prstGeom>
        </p:spPr>
      </p:pic>
      <p:pic>
        <p:nvPicPr>
          <p:cNvPr id="24" name="Picture 24"/>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flipH="1">
            <a:off x="5787198" y="144680"/>
            <a:ext cx="1626555" cy="1611849"/>
          </a:xfrm>
          <a:prstGeom prst="rect">
            <a:avLst/>
          </a:prstGeom>
        </p:spPr>
      </p:pic>
      <p:pic>
        <p:nvPicPr>
          <p:cNvPr id="25" name="Picture 25"/>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flipH="1" flipV="1">
            <a:off x="5953730" y="9001203"/>
            <a:ext cx="1626555" cy="1611849"/>
          </a:xfrm>
          <a:prstGeom prst="rect">
            <a:avLst/>
          </a:prstGeom>
        </p:spPr>
      </p:pic>
      <p:sp>
        <p:nvSpPr>
          <p:cNvPr id="27" name="TextBox 27"/>
          <p:cNvSpPr txBox="1"/>
          <p:nvPr/>
        </p:nvSpPr>
        <p:spPr>
          <a:xfrm>
            <a:off x="1035050" y="1417782"/>
            <a:ext cx="3340276" cy="208134"/>
          </a:xfrm>
          <a:prstGeom prst="rect">
            <a:avLst/>
          </a:prstGeom>
        </p:spPr>
        <p:txBody>
          <a:bodyPr wrap="square" lIns="0" tIns="0" rIns="0" bIns="0" rtlCol="0" anchor="t">
            <a:spAutoFit/>
          </a:bodyPr>
          <a:lstStyle/>
          <a:p>
            <a:pPr algn="r">
              <a:lnSpc>
                <a:spcPts val="1605"/>
              </a:lnSpc>
            </a:pPr>
            <a:r>
              <a:rPr lang="en-US" sz="1605" dirty="0">
                <a:latin typeface="Arial Black" panose="020B0A04020102020204" pitchFamily="34" charset="0"/>
              </a:rPr>
              <a:t>Swansea Coast, South Wales </a:t>
            </a:r>
          </a:p>
        </p:txBody>
      </p:sp>
      <p:sp>
        <p:nvSpPr>
          <p:cNvPr id="33" name="TextBox 33"/>
          <p:cNvSpPr txBox="1"/>
          <p:nvPr/>
        </p:nvSpPr>
        <p:spPr>
          <a:xfrm>
            <a:off x="4411893" y="5199140"/>
            <a:ext cx="2840837" cy="199029"/>
          </a:xfrm>
          <a:prstGeom prst="rect">
            <a:avLst/>
          </a:prstGeom>
        </p:spPr>
        <p:txBody>
          <a:bodyPr wrap="square" lIns="0" tIns="0" rIns="0" bIns="0" rtlCol="0" anchor="t">
            <a:spAutoFit/>
          </a:bodyPr>
          <a:lstStyle/>
          <a:p>
            <a:pPr>
              <a:lnSpc>
                <a:spcPts val="1679"/>
              </a:lnSpc>
            </a:pPr>
            <a:r>
              <a:rPr lang="en-US" sz="1050" dirty="0">
                <a:latin typeface="Arial Black" panose="020B0A04020102020204" pitchFamily="34" charset="0"/>
                <a:cs typeface="Arial" panose="020B0604020202020204" pitchFamily="34" charset="0"/>
              </a:rPr>
              <a:t>Seared Steak</a:t>
            </a:r>
          </a:p>
        </p:txBody>
      </p:sp>
      <p:sp>
        <p:nvSpPr>
          <p:cNvPr id="35" name="TextBox 35"/>
          <p:cNvSpPr txBox="1"/>
          <p:nvPr/>
        </p:nvSpPr>
        <p:spPr>
          <a:xfrm>
            <a:off x="4411199" y="6359834"/>
            <a:ext cx="2841531" cy="198965"/>
          </a:xfrm>
          <a:prstGeom prst="rect">
            <a:avLst/>
          </a:prstGeom>
        </p:spPr>
        <p:txBody>
          <a:bodyPr wrap="square" lIns="0" tIns="0" rIns="0" bIns="0" rtlCol="0" anchor="t">
            <a:spAutoFit/>
          </a:bodyPr>
          <a:lstStyle/>
          <a:p>
            <a:pPr>
              <a:lnSpc>
                <a:spcPts val="1679"/>
              </a:lnSpc>
            </a:pPr>
            <a:r>
              <a:rPr lang="en-US" sz="1050" dirty="0">
                <a:latin typeface="Arial Black" panose="020B0A04020102020204" pitchFamily="34" charset="0"/>
                <a:cs typeface="Arial" panose="020B0604020202020204" pitchFamily="34" charset="0"/>
              </a:rPr>
              <a:t>APPLE BBQ CHICKEN SANDWICH</a:t>
            </a:r>
          </a:p>
        </p:txBody>
      </p:sp>
      <p:sp>
        <p:nvSpPr>
          <p:cNvPr id="39" name="TextBox 39"/>
          <p:cNvSpPr txBox="1"/>
          <p:nvPr/>
        </p:nvSpPr>
        <p:spPr>
          <a:xfrm>
            <a:off x="1667689" y="9626185"/>
            <a:ext cx="4286041" cy="1000274"/>
          </a:xfrm>
          <a:prstGeom prst="rect">
            <a:avLst/>
          </a:prstGeom>
        </p:spPr>
        <p:txBody>
          <a:bodyPr wrap="square" lIns="0" tIns="0" rIns="0" bIns="0" rtlCol="0" anchor="t">
            <a:spAutoFit/>
          </a:bodyPr>
          <a:lstStyle/>
          <a:p>
            <a:pPr algn="just">
              <a:lnSpc>
                <a:spcPts val="1260"/>
              </a:lnSpc>
            </a:pPr>
            <a:r>
              <a:rPr lang="en-US" sz="900" b="1" dirty="0"/>
              <a:t>Notes : </a:t>
            </a:r>
            <a:r>
              <a:rPr lang="en-US" sz="900" dirty="0"/>
              <a:t>A 3% packaging fee is added to orders to go. Extra nutritional info available upon request. For broad nutrition advice, 2,050 calories a day is used, but everyone needs different amounts of calories. Menu items' calorie counts do not include sides, unless those sides are listed separately. *Made when you order. "Eating raw or undercooked meats, poultry, seafood, shellfish, or eggs can make you more likely to get sick, especially if you have certain health problems." All weights are before anything is cooked.</a:t>
            </a:r>
            <a:endParaRPr lang="en-US" sz="900" dirty="0">
              <a:latin typeface="Amazing Slab"/>
            </a:endParaRPr>
          </a:p>
        </p:txBody>
      </p:sp>
      <p:sp>
        <p:nvSpPr>
          <p:cNvPr id="40" name="TextBox 40"/>
          <p:cNvSpPr txBox="1"/>
          <p:nvPr/>
        </p:nvSpPr>
        <p:spPr>
          <a:xfrm>
            <a:off x="487548" y="2239987"/>
            <a:ext cx="2989270" cy="198965"/>
          </a:xfrm>
          <a:prstGeom prst="rect">
            <a:avLst/>
          </a:prstGeom>
        </p:spPr>
        <p:txBody>
          <a:bodyPr wrap="square" lIns="0" tIns="0" rIns="0" bIns="0" rtlCol="0" anchor="t">
            <a:spAutoFit/>
          </a:bodyPr>
          <a:lstStyle/>
          <a:p>
            <a:pPr>
              <a:lnSpc>
                <a:spcPts val="1679"/>
              </a:lnSpc>
            </a:pPr>
            <a:r>
              <a:rPr lang="en-US" sz="1050" dirty="0">
                <a:latin typeface="Arial Black" panose="020B0A04020102020204" pitchFamily="34" charset="0"/>
                <a:cs typeface="Arial" panose="020B0604020202020204" pitchFamily="34" charset="0"/>
              </a:rPr>
              <a:t>BONELESS WINGS &amp; SKINS SAMPLER</a:t>
            </a:r>
          </a:p>
        </p:txBody>
      </p:sp>
      <p:sp>
        <p:nvSpPr>
          <p:cNvPr id="42" name="TextBox 42"/>
          <p:cNvSpPr txBox="1"/>
          <p:nvPr/>
        </p:nvSpPr>
        <p:spPr>
          <a:xfrm>
            <a:off x="487548" y="2419320"/>
            <a:ext cx="2909701" cy="359073"/>
          </a:xfrm>
          <a:prstGeom prst="rect">
            <a:avLst/>
          </a:prstGeom>
        </p:spPr>
        <p:txBody>
          <a:bodyPr wrap="square" lIns="0" tIns="0" rIns="0" bIns="0" rtlCol="0" anchor="t">
            <a:spAutoFit/>
          </a:bodyPr>
          <a:lstStyle/>
          <a:p>
            <a:pPr algn="just">
              <a:lnSpc>
                <a:spcPts val="1399"/>
              </a:lnSpc>
            </a:pPr>
            <a:r>
              <a:rPr lang="en-US" sz="1000" dirty="0"/>
              <a:t>Boneless Buffalo Wings, our unique hand-breaded version, and outrageous potato skins  /12.99 (1785 Cal)</a:t>
            </a:r>
            <a:endParaRPr lang="en-US" sz="999" dirty="0">
              <a:latin typeface="Kenao Sans Serif"/>
            </a:endParaRPr>
          </a:p>
        </p:txBody>
      </p:sp>
      <p:sp>
        <p:nvSpPr>
          <p:cNvPr id="44" name="TextBox 44"/>
          <p:cNvSpPr txBox="1"/>
          <p:nvPr/>
        </p:nvSpPr>
        <p:spPr>
          <a:xfrm>
            <a:off x="487548" y="3035995"/>
            <a:ext cx="2910509" cy="538609"/>
          </a:xfrm>
          <a:prstGeom prst="rect">
            <a:avLst/>
          </a:prstGeom>
        </p:spPr>
        <p:txBody>
          <a:bodyPr wrap="square" lIns="0" tIns="0" rIns="0" bIns="0" rtlCol="0" anchor="t">
            <a:spAutoFit/>
          </a:bodyPr>
          <a:lstStyle/>
          <a:p>
            <a:pPr algn="just">
              <a:lnSpc>
                <a:spcPts val="1399"/>
              </a:lnSpc>
            </a:pPr>
            <a:r>
              <a:rPr lang="en-US" sz="1000" dirty="0"/>
              <a:t>Romano cheese is added after the mozzarella cheese has been gently fried and covered in a crispy, salty layer of breadcrumbs.  /7.89 (960 Cal)</a:t>
            </a:r>
          </a:p>
        </p:txBody>
      </p:sp>
      <p:sp>
        <p:nvSpPr>
          <p:cNvPr id="45" name="TextBox 45"/>
          <p:cNvSpPr txBox="1"/>
          <p:nvPr/>
        </p:nvSpPr>
        <p:spPr>
          <a:xfrm>
            <a:off x="487548" y="2817987"/>
            <a:ext cx="2057984" cy="198965"/>
          </a:xfrm>
          <a:prstGeom prst="rect">
            <a:avLst/>
          </a:prstGeom>
        </p:spPr>
        <p:txBody>
          <a:bodyPr lIns="0" tIns="0" rIns="0" bIns="0" rtlCol="0" anchor="t">
            <a:spAutoFit/>
          </a:bodyPr>
          <a:lstStyle/>
          <a:p>
            <a:pPr>
              <a:lnSpc>
                <a:spcPts val="1679"/>
              </a:lnSpc>
            </a:pPr>
            <a:r>
              <a:rPr lang="en-US" sz="1050" dirty="0">
                <a:latin typeface="Arial Black" panose="020B0A04020102020204" pitchFamily="34" charset="0"/>
                <a:cs typeface="Arial" panose="020B0604020202020204" pitchFamily="34" charset="0"/>
              </a:rPr>
              <a:t>MOZZARELLA MOONS</a:t>
            </a:r>
          </a:p>
        </p:txBody>
      </p:sp>
      <p:sp>
        <p:nvSpPr>
          <p:cNvPr id="47" name="TextBox 47"/>
          <p:cNvSpPr txBox="1"/>
          <p:nvPr/>
        </p:nvSpPr>
        <p:spPr>
          <a:xfrm>
            <a:off x="487548" y="3791227"/>
            <a:ext cx="2903353" cy="1077218"/>
          </a:xfrm>
          <a:prstGeom prst="rect">
            <a:avLst/>
          </a:prstGeom>
        </p:spPr>
        <p:txBody>
          <a:bodyPr wrap="square" lIns="0" tIns="0" rIns="0" bIns="0" rtlCol="0" anchor="t">
            <a:spAutoFit/>
          </a:bodyPr>
          <a:lstStyle/>
          <a:p>
            <a:pPr algn="just">
              <a:lnSpc>
                <a:spcPts val="1399"/>
              </a:lnSpc>
            </a:pPr>
            <a:r>
              <a:rPr lang="en-US" sz="1000" dirty="0"/>
              <a:t>The dish is now presented pan-style on a huge, crispy tortilla shell. Fresh, warm tortilla chips are layered with a cheese and queso mixture, which is then baked. Served with fresh pico de gallo, sour cream, fresh guacamole, fresh cilantro, black beans, lettuce, and fire-roasted jalapenos /11.99 (1950 Cal)</a:t>
            </a:r>
          </a:p>
        </p:txBody>
      </p:sp>
      <p:sp>
        <p:nvSpPr>
          <p:cNvPr id="48" name="TextBox 48"/>
          <p:cNvSpPr txBox="1"/>
          <p:nvPr/>
        </p:nvSpPr>
        <p:spPr>
          <a:xfrm>
            <a:off x="487548" y="3570665"/>
            <a:ext cx="2057984" cy="198965"/>
          </a:xfrm>
          <a:prstGeom prst="rect">
            <a:avLst/>
          </a:prstGeom>
        </p:spPr>
        <p:txBody>
          <a:bodyPr lIns="0" tIns="0" rIns="0" bIns="0" rtlCol="0" anchor="t">
            <a:spAutoFit/>
          </a:bodyPr>
          <a:lstStyle/>
          <a:p>
            <a:pPr>
              <a:lnSpc>
                <a:spcPts val="1679"/>
              </a:lnSpc>
            </a:pPr>
            <a:r>
              <a:rPr lang="en-US" sz="1000" dirty="0">
                <a:latin typeface="Arial Black" panose="020B0A04020102020204" pitchFamily="34" charset="0"/>
                <a:cs typeface="Arial" panose="020B0604020202020204" pitchFamily="34" charset="0"/>
              </a:rPr>
              <a:t>NEW ULTIMATE </a:t>
            </a:r>
            <a:r>
              <a:rPr lang="en-US" sz="1050" dirty="0">
                <a:latin typeface="Arial Black" panose="020B0A04020102020204" pitchFamily="34" charset="0"/>
                <a:cs typeface="Arial" panose="020B0604020202020204" pitchFamily="34" charset="0"/>
              </a:rPr>
              <a:t>NACHOS</a:t>
            </a:r>
            <a:endParaRPr lang="en-US" sz="1000" dirty="0">
              <a:latin typeface="Arial Black" panose="020B0A04020102020204" pitchFamily="34" charset="0"/>
              <a:cs typeface="Arial" panose="020B0604020202020204" pitchFamily="34" charset="0"/>
            </a:endParaRPr>
          </a:p>
        </p:txBody>
      </p:sp>
      <p:sp>
        <p:nvSpPr>
          <p:cNvPr id="50" name="TextBox 50"/>
          <p:cNvSpPr txBox="1"/>
          <p:nvPr/>
        </p:nvSpPr>
        <p:spPr>
          <a:xfrm>
            <a:off x="476281" y="5103669"/>
            <a:ext cx="2916858" cy="538609"/>
          </a:xfrm>
          <a:prstGeom prst="rect">
            <a:avLst/>
          </a:prstGeom>
        </p:spPr>
        <p:txBody>
          <a:bodyPr wrap="square" lIns="0" tIns="0" rIns="0" bIns="0" rtlCol="0" anchor="t">
            <a:spAutoFit/>
          </a:bodyPr>
          <a:lstStyle/>
          <a:p>
            <a:pPr algn="just">
              <a:lnSpc>
                <a:spcPts val="1399"/>
              </a:lnSpc>
            </a:pPr>
            <a:r>
              <a:rPr lang="en-US" sz="1000" dirty="0"/>
              <a:t>Hand-breaded and drenched in our real, special spicy sauce. Feel the heat /10.99 (1140 Cal) XL Order /11.89 (1460 Cal) </a:t>
            </a:r>
          </a:p>
        </p:txBody>
      </p:sp>
      <p:sp>
        <p:nvSpPr>
          <p:cNvPr id="51" name="TextBox 51"/>
          <p:cNvSpPr txBox="1"/>
          <p:nvPr/>
        </p:nvSpPr>
        <p:spPr>
          <a:xfrm>
            <a:off x="476281" y="4886117"/>
            <a:ext cx="2903353" cy="198965"/>
          </a:xfrm>
          <a:prstGeom prst="rect">
            <a:avLst/>
          </a:prstGeom>
        </p:spPr>
        <p:txBody>
          <a:bodyPr wrap="square" lIns="0" tIns="0" rIns="0" bIns="0" rtlCol="0" anchor="t">
            <a:spAutoFit/>
          </a:bodyPr>
          <a:lstStyle/>
          <a:p>
            <a:pPr>
              <a:lnSpc>
                <a:spcPts val="1679"/>
              </a:lnSpc>
            </a:pPr>
            <a:r>
              <a:rPr lang="en-US" sz="1050" dirty="0">
                <a:latin typeface="Arial Black" panose="020B0A04020102020204" pitchFamily="34" charset="0"/>
                <a:cs typeface="Arial" panose="020B0604020202020204" pitchFamily="34" charset="0"/>
              </a:rPr>
              <a:t>BONELESS BUFFALO WINGS</a:t>
            </a:r>
          </a:p>
        </p:txBody>
      </p:sp>
      <p:sp>
        <p:nvSpPr>
          <p:cNvPr id="52" name="TextBox 52"/>
          <p:cNvSpPr txBox="1"/>
          <p:nvPr/>
        </p:nvSpPr>
        <p:spPr>
          <a:xfrm>
            <a:off x="486741" y="1969841"/>
            <a:ext cx="1882739" cy="282129"/>
          </a:xfrm>
          <a:prstGeom prst="rect">
            <a:avLst/>
          </a:prstGeom>
        </p:spPr>
        <p:txBody>
          <a:bodyPr lIns="0" tIns="0" rIns="0" bIns="0" rtlCol="0" anchor="t">
            <a:spAutoFit/>
          </a:bodyPr>
          <a:lstStyle/>
          <a:p>
            <a:pPr>
              <a:lnSpc>
                <a:spcPts val="2239"/>
              </a:lnSpc>
              <a:spcBef>
                <a:spcPct val="0"/>
              </a:spcBef>
            </a:pPr>
            <a:r>
              <a:rPr lang="en-US" sz="1599" dirty="0">
                <a:latin typeface="Arial Black" panose="020B0A04020102020204" pitchFamily="34" charset="0"/>
                <a:cs typeface="Arial" panose="020B0604020202020204" pitchFamily="34" charset="0"/>
              </a:rPr>
              <a:t>STARTERS</a:t>
            </a:r>
          </a:p>
        </p:txBody>
      </p:sp>
      <p:sp>
        <p:nvSpPr>
          <p:cNvPr id="55" name="TextBox 55"/>
          <p:cNvSpPr txBox="1"/>
          <p:nvPr/>
        </p:nvSpPr>
        <p:spPr>
          <a:xfrm>
            <a:off x="4399184" y="7290735"/>
            <a:ext cx="2808954" cy="198965"/>
          </a:xfrm>
          <a:prstGeom prst="rect">
            <a:avLst/>
          </a:prstGeom>
        </p:spPr>
        <p:txBody>
          <a:bodyPr wrap="square" lIns="0" tIns="0" rIns="0" bIns="0" rtlCol="0" anchor="t">
            <a:spAutoFit/>
          </a:bodyPr>
          <a:lstStyle/>
          <a:p>
            <a:pPr>
              <a:lnSpc>
                <a:spcPts val="1679"/>
              </a:lnSpc>
            </a:pPr>
            <a:r>
              <a:rPr lang="en-US" sz="1050" dirty="0">
                <a:latin typeface="Arial Black" panose="020B0A04020102020204" pitchFamily="34" charset="0"/>
                <a:cs typeface="Arial" panose="020B0604020202020204" pitchFamily="34" charset="0"/>
              </a:rPr>
              <a:t>HONEY BBQ CHICKEN WRAP</a:t>
            </a:r>
          </a:p>
        </p:txBody>
      </p:sp>
      <p:sp>
        <p:nvSpPr>
          <p:cNvPr id="60" name="TextBox 60"/>
          <p:cNvSpPr txBox="1"/>
          <p:nvPr/>
        </p:nvSpPr>
        <p:spPr>
          <a:xfrm>
            <a:off x="4364446" y="2542764"/>
            <a:ext cx="2888284" cy="718145"/>
          </a:xfrm>
          <a:prstGeom prst="rect">
            <a:avLst/>
          </a:prstGeom>
        </p:spPr>
        <p:txBody>
          <a:bodyPr wrap="square" lIns="0" tIns="0" rIns="0" bIns="0" rtlCol="0" anchor="t">
            <a:spAutoFit/>
          </a:bodyPr>
          <a:lstStyle/>
          <a:p>
            <a:pPr algn="just">
              <a:lnSpc>
                <a:spcPts val="1399"/>
              </a:lnSpc>
            </a:pPr>
            <a:r>
              <a:rPr lang="en-US" sz="1000" dirty="0"/>
              <a:t>Seasoned with our renowned BBQ sauce's strong taste before being coated with chipotle sauce. accompanied with two sides, a warm honey-glazed cookie, and /12.59 (840 Cal)</a:t>
            </a:r>
          </a:p>
        </p:txBody>
      </p:sp>
      <p:sp>
        <p:nvSpPr>
          <p:cNvPr id="61" name="TextBox 61"/>
          <p:cNvSpPr txBox="1"/>
          <p:nvPr/>
        </p:nvSpPr>
        <p:spPr>
          <a:xfrm>
            <a:off x="4399184" y="7531018"/>
            <a:ext cx="2853546" cy="538609"/>
          </a:xfrm>
          <a:prstGeom prst="rect">
            <a:avLst/>
          </a:prstGeom>
        </p:spPr>
        <p:txBody>
          <a:bodyPr wrap="square" lIns="0" tIns="0" rIns="0" bIns="0" rtlCol="0" anchor="t">
            <a:spAutoFit/>
          </a:bodyPr>
          <a:lstStyle/>
          <a:p>
            <a:pPr algn="just">
              <a:lnSpc>
                <a:spcPts val="1399"/>
              </a:lnSpc>
            </a:pPr>
            <a:r>
              <a:rPr lang="en-US" sz="1000" dirty="0"/>
              <a:t>Hand-breaded, honey BBQ sauce-soaked chicken tenders. Wrapped in lettuce, tomatoes, Monterey Jack, and cheddar cheeses /11.59 (860 Cal)</a:t>
            </a:r>
          </a:p>
        </p:txBody>
      </p:sp>
      <p:sp>
        <p:nvSpPr>
          <p:cNvPr id="65" name="TextBox 65"/>
          <p:cNvSpPr txBox="1"/>
          <p:nvPr/>
        </p:nvSpPr>
        <p:spPr>
          <a:xfrm>
            <a:off x="4411893" y="4761075"/>
            <a:ext cx="2847993" cy="359073"/>
          </a:xfrm>
          <a:prstGeom prst="rect">
            <a:avLst/>
          </a:prstGeom>
        </p:spPr>
        <p:txBody>
          <a:bodyPr wrap="square" lIns="0" tIns="0" rIns="0" bIns="0" rtlCol="0" anchor="t">
            <a:spAutoFit/>
          </a:bodyPr>
          <a:lstStyle/>
          <a:p>
            <a:pPr algn="just">
              <a:lnSpc>
                <a:spcPts val="1399"/>
              </a:lnSpc>
            </a:pPr>
            <a:r>
              <a:rPr lang="en-US" sz="1000" dirty="0"/>
              <a:t>Applewood-smoked bacon and melted American cheese are ideal /11.59 (930 Cal)</a:t>
            </a:r>
          </a:p>
        </p:txBody>
      </p:sp>
      <p:sp>
        <p:nvSpPr>
          <p:cNvPr id="67" name="TextBox 67"/>
          <p:cNvSpPr txBox="1"/>
          <p:nvPr/>
        </p:nvSpPr>
        <p:spPr>
          <a:xfrm>
            <a:off x="4383496" y="3295351"/>
            <a:ext cx="2869234" cy="198965"/>
          </a:xfrm>
          <a:prstGeom prst="rect">
            <a:avLst/>
          </a:prstGeom>
        </p:spPr>
        <p:txBody>
          <a:bodyPr wrap="square" lIns="0" tIns="0" rIns="0" bIns="0" rtlCol="0" anchor="t">
            <a:spAutoFit/>
          </a:bodyPr>
          <a:lstStyle/>
          <a:p>
            <a:pPr>
              <a:lnSpc>
                <a:spcPts val="1679"/>
              </a:lnSpc>
            </a:pPr>
            <a:r>
              <a:rPr lang="en-US" sz="1050" dirty="0">
                <a:latin typeface="Arial Black" panose="020B0A04020102020204" pitchFamily="34" charset="0"/>
                <a:cs typeface="Arial" panose="020B0604020202020204" pitchFamily="34" charset="0"/>
              </a:rPr>
              <a:t>GRILLED TURKEY TIP SKEWERS</a:t>
            </a:r>
          </a:p>
        </p:txBody>
      </p:sp>
      <p:sp>
        <p:nvSpPr>
          <p:cNvPr id="71" name="TextBox 71"/>
          <p:cNvSpPr txBox="1"/>
          <p:nvPr/>
        </p:nvSpPr>
        <p:spPr>
          <a:xfrm>
            <a:off x="4411199" y="5430659"/>
            <a:ext cx="2841531" cy="897682"/>
          </a:xfrm>
          <a:prstGeom prst="rect">
            <a:avLst/>
          </a:prstGeom>
        </p:spPr>
        <p:txBody>
          <a:bodyPr wrap="square" lIns="0" tIns="0" rIns="0" bIns="0" rtlCol="0" anchor="t">
            <a:spAutoFit/>
          </a:bodyPr>
          <a:lstStyle/>
          <a:p>
            <a:pPr algn="just">
              <a:lnSpc>
                <a:spcPts val="1399"/>
              </a:lnSpc>
            </a:pPr>
            <a:r>
              <a:rPr lang="en-US" sz="1000" dirty="0"/>
              <a:t>Thin flatbread glazed with smoked gouda cheese sauce and topped with caramelized onions, fresh peppers, seared sirloin steak, provolone, mozzarella, and bleu cheese. Horseradish sauce was drizzled on top to finish / 9.99 (760 Cal)</a:t>
            </a:r>
          </a:p>
        </p:txBody>
      </p:sp>
      <p:sp>
        <p:nvSpPr>
          <p:cNvPr id="73" name="TextBox 73"/>
          <p:cNvSpPr txBox="1"/>
          <p:nvPr/>
        </p:nvSpPr>
        <p:spPr>
          <a:xfrm>
            <a:off x="4399184" y="4480503"/>
            <a:ext cx="2057984" cy="198965"/>
          </a:xfrm>
          <a:prstGeom prst="rect">
            <a:avLst/>
          </a:prstGeom>
        </p:spPr>
        <p:txBody>
          <a:bodyPr lIns="0" tIns="0" rIns="0" bIns="0" rtlCol="0" anchor="t">
            <a:spAutoFit/>
          </a:bodyPr>
          <a:lstStyle/>
          <a:p>
            <a:pPr>
              <a:lnSpc>
                <a:spcPts val="1679"/>
              </a:lnSpc>
            </a:pPr>
            <a:r>
              <a:rPr lang="en-US" sz="1050" dirty="0">
                <a:latin typeface="Arial Black" panose="020B0A04020102020204" pitchFamily="34" charset="0"/>
                <a:cs typeface="Arial" panose="020B0604020202020204" pitchFamily="34" charset="0"/>
              </a:rPr>
              <a:t>BACON &amp; CHEESE BURGER</a:t>
            </a:r>
          </a:p>
        </p:txBody>
      </p:sp>
      <p:sp>
        <p:nvSpPr>
          <p:cNvPr id="77" name="TextBox 77"/>
          <p:cNvSpPr txBox="1"/>
          <p:nvPr/>
        </p:nvSpPr>
        <p:spPr>
          <a:xfrm>
            <a:off x="4391295" y="3558737"/>
            <a:ext cx="2861435" cy="897682"/>
          </a:xfrm>
          <a:prstGeom prst="rect">
            <a:avLst/>
          </a:prstGeom>
        </p:spPr>
        <p:txBody>
          <a:bodyPr wrap="square" lIns="0" tIns="0" rIns="0" bIns="0" rtlCol="0" anchor="t">
            <a:spAutoFit/>
          </a:bodyPr>
          <a:lstStyle/>
          <a:p>
            <a:pPr algn="just">
              <a:lnSpc>
                <a:spcPts val="1399"/>
              </a:lnSpc>
            </a:pPr>
            <a:r>
              <a:rPr lang="en-US" sz="1000" dirty="0"/>
              <a:t>Flame-grilled seasoned turkey skewers with baby greens are placed on warm, grilled flatbread. served with fresh tomatoes, cucumbers, and a warm couscous and quinoa salad, and topped with a creamy cucumber yoghurt dill sauce /12.99 (630 Cal)</a:t>
            </a:r>
          </a:p>
        </p:txBody>
      </p:sp>
      <p:sp>
        <p:nvSpPr>
          <p:cNvPr id="79" name="TextBox 79"/>
          <p:cNvSpPr txBox="1"/>
          <p:nvPr/>
        </p:nvSpPr>
        <p:spPr>
          <a:xfrm>
            <a:off x="4399184" y="8113136"/>
            <a:ext cx="2057984" cy="198965"/>
          </a:xfrm>
          <a:prstGeom prst="rect">
            <a:avLst/>
          </a:prstGeom>
        </p:spPr>
        <p:txBody>
          <a:bodyPr lIns="0" tIns="0" rIns="0" bIns="0" rtlCol="0" anchor="t">
            <a:spAutoFit/>
          </a:bodyPr>
          <a:lstStyle/>
          <a:p>
            <a:pPr>
              <a:lnSpc>
                <a:spcPts val="1679"/>
              </a:lnSpc>
            </a:pPr>
            <a:r>
              <a:rPr lang="en-US" sz="1050" dirty="0">
                <a:latin typeface="Arial Black" panose="020B0A04020102020204" pitchFamily="34" charset="0"/>
                <a:cs typeface="Arial" panose="020B0604020202020204" pitchFamily="34" charset="0"/>
              </a:rPr>
              <a:t>ROAST BEEF PUB DIP</a:t>
            </a:r>
          </a:p>
        </p:txBody>
      </p:sp>
      <p:sp>
        <p:nvSpPr>
          <p:cNvPr id="80" name="TextBox 80"/>
          <p:cNvSpPr txBox="1"/>
          <p:nvPr/>
        </p:nvSpPr>
        <p:spPr>
          <a:xfrm>
            <a:off x="4350707" y="1992015"/>
            <a:ext cx="2618407" cy="246093"/>
          </a:xfrm>
          <a:prstGeom prst="rect">
            <a:avLst/>
          </a:prstGeom>
        </p:spPr>
        <p:txBody>
          <a:bodyPr wrap="square" lIns="0" tIns="0" rIns="0" bIns="0" rtlCol="0" anchor="t">
            <a:spAutoFit/>
          </a:bodyPr>
          <a:lstStyle/>
          <a:p>
            <a:r>
              <a:rPr lang="en-US" sz="1599" dirty="0">
                <a:latin typeface="Arial Black" panose="020B0A04020102020204" pitchFamily="34" charset="0"/>
                <a:cs typeface="Arial" panose="020B0604020202020204" pitchFamily="34" charset="0"/>
              </a:rPr>
              <a:t>MAIN COURSES </a:t>
            </a:r>
          </a:p>
        </p:txBody>
      </p:sp>
      <p:pic>
        <p:nvPicPr>
          <p:cNvPr id="84" name="Picture 83"/>
          <p:cNvPicPr>
            <a:picLocks noChangeAspect="1"/>
          </p:cNvPicPr>
          <p:nvPr/>
        </p:nvPicPr>
        <p:blipFill>
          <a:blip r:embed="rId4"/>
          <a:stretch>
            <a:fillRect/>
          </a:stretch>
        </p:blipFill>
        <p:spPr>
          <a:xfrm>
            <a:off x="4725144" y="905431"/>
            <a:ext cx="752162" cy="693284"/>
          </a:xfrm>
          <a:prstGeom prst="rect">
            <a:avLst/>
          </a:prstGeom>
        </p:spPr>
      </p:pic>
      <p:sp>
        <p:nvSpPr>
          <p:cNvPr id="85" name="Rectangle 84"/>
          <p:cNvSpPr/>
          <p:nvPr/>
        </p:nvSpPr>
        <p:spPr>
          <a:xfrm>
            <a:off x="4277528" y="2275915"/>
            <a:ext cx="2930610" cy="253916"/>
          </a:xfrm>
          <a:prstGeom prst="rect">
            <a:avLst/>
          </a:prstGeom>
        </p:spPr>
        <p:txBody>
          <a:bodyPr wrap="none">
            <a:spAutoFit/>
          </a:bodyPr>
          <a:lstStyle/>
          <a:p>
            <a:r>
              <a:rPr lang="en-US" sz="1050" dirty="0">
                <a:latin typeface="Arial Black" panose="020B0A04020102020204" pitchFamily="34" charset="0"/>
                <a:cs typeface="Arial" panose="020B0604020202020204" pitchFamily="34" charset="0"/>
              </a:rPr>
              <a:t>GRILLED DOUBLE BBQ TURKEY TIPS</a:t>
            </a:r>
          </a:p>
        </p:txBody>
      </p:sp>
      <p:sp>
        <p:nvSpPr>
          <p:cNvPr id="87" name="TextBox 104"/>
          <p:cNvSpPr txBox="1"/>
          <p:nvPr/>
        </p:nvSpPr>
        <p:spPr>
          <a:xfrm>
            <a:off x="492078" y="6143345"/>
            <a:ext cx="1456159" cy="131639"/>
          </a:xfrm>
          <a:prstGeom prst="rect">
            <a:avLst/>
          </a:prstGeom>
        </p:spPr>
        <p:txBody>
          <a:bodyPr lIns="0" tIns="0" rIns="0" bIns="0" rtlCol="0" anchor="t">
            <a:spAutoFit/>
          </a:bodyPr>
          <a:lstStyle/>
          <a:p>
            <a:pPr>
              <a:lnSpc>
                <a:spcPts val="1007"/>
              </a:lnSpc>
              <a:spcBef>
                <a:spcPct val="0"/>
              </a:spcBef>
            </a:pPr>
            <a:r>
              <a:rPr lang="en-US" sz="1050" dirty="0">
                <a:latin typeface="Arial Black" panose="020B0A04020102020204" pitchFamily="34" charset="0"/>
                <a:cs typeface="Arial" panose="020B0604020202020204" pitchFamily="34" charset="0"/>
              </a:rPr>
              <a:t>AVOCADO JUICE</a:t>
            </a:r>
          </a:p>
        </p:txBody>
      </p:sp>
      <p:sp>
        <p:nvSpPr>
          <p:cNvPr id="88" name="TextBox 105"/>
          <p:cNvSpPr txBox="1"/>
          <p:nvPr/>
        </p:nvSpPr>
        <p:spPr>
          <a:xfrm>
            <a:off x="483614" y="6364452"/>
            <a:ext cx="2993204" cy="282129"/>
          </a:xfrm>
          <a:prstGeom prst="rect">
            <a:avLst/>
          </a:prstGeom>
        </p:spPr>
        <p:txBody>
          <a:bodyPr wrap="square" lIns="0" tIns="0" rIns="0" bIns="0" rtlCol="0" anchor="t">
            <a:spAutoFit/>
          </a:bodyPr>
          <a:lstStyle/>
          <a:p>
            <a:pPr>
              <a:lnSpc>
                <a:spcPts val="1095"/>
              </a:lnSpc>
              <a:spcBef>
                <a:spcPct val="0"/>
              </a:spcBef>
            </a:pPr>
            <a:r>
              <a:rPr lang="en-US" sz="1000" dirty="0"/>
              <a:t>Healthy fruit drinks that are presented beautifully / 7.95 (630 Cal) </a:t>
            </a:r>
          </a:p>
        </p:txBody>
      </p:sp>
      <p:sp>
        <p:nvSpPr>
          <p:cNvPr id="89" name="TextBox 106"/>
          <p:cNvSpPr txBox="1"/>
          <p:nvPr/>
        </p:nvSpPr>
        <p:spPr>
          <a:xfrm>
            <a:off x="469781" y="6780840"/>
            <a:ext cx="1474992" cy="131639"/>
          </a:xfrm>
          <a:prstGeom prst="rect">
            <a:avLst/>
          </a:prstGeom>
        </p:spPr>
        <p:txBody>
          <a:bodyPr lIns="0" tIns="0" rIns="0" bIns="0" rtlCol="0" anchor="t">
            <a:spAutoFit/>
          </a:bodyPr>
          <a:lstStyle/>
          <a:p>
            <a:pPr>
              <a:lnSpc>
                <a:spcPts val="1007"/>
              </a:lnSpc>
              <a:spcBef>
                <a:spcPct val="0"/>
              </a:spcBef>
            </a:pPr>
            <a:r>
              <a:rPr lang="en-US" sz="1050" dirty="0">
                <a:latin typeface="Arial Black" panose="020B0A04020102020204" pitchFamily="34" charset="0"/>
                <a:cs typeface="Arial" panose="020B0604020202020204" pitchFamily="34" charset="0"/>
              </a:rPr>
              <a:t>RISING SUN</a:t>
            </a:r>
          </a:p>
        </p:txBody>
      </p:sp>
      <p:sp>
        <p:nvSpPr>
          <p:cNvPr id="90" name="TextBox 107"/>
          <p:cNvSpPr txBox="1"/>
          <p:nvPr/>
        </p:nvSpPr>
        <p:spPr>
          <a:xfrm>
            <a:off x="476281" y="6970290"/>
            <a:ext cx="2914620" cy="307777"/>
          </a:xfrm>
          <a:prstGeom prst="rect">
            <a:avLst/>
          </a:prstGeom>
        </p:spPr>
        <p:txBody>
          <a:bodyPr wrap="square" lIns="0" tIns="0" rIns="0" bIns="0" rtlCol="0" anchor="t">
            <a:spAutoFit/>
          </a:bodyPr>
          <a:lstStyle/>
          <a:p>
            <a:r>
              <a:rPr lang="en-US" sz="1000" dirty="0"/>
              <a:t>The</a:t>
            </a:r>
            <a:r>
              <a:rPr lang="en-US" sz="706" dirty="0">
                <a:latin typeface="+mj-lt"/>
              </a:rPr>
              <a:t> </a:t>
            </a:r>
            <a:r>
              <a:rPr lang="en-US" sz="1000" dirty="0"/>
              <a:t>perfect aperitif. Aperol, lemon juice, orange bitters and sugar/ 7.95 (850 Cal)</a:t>
            </a:r>
          </a:p>
        </p:txBody>
      </p:sp>
      <p:sp>
        <p:nvSpPr>
          <p:cNvPr id="91" name="TextBox 108"/>
          <p:cNvSpPr txBox="1"/>
          <p:nvPr/>
        </p:nvSpPr>
        <p:spPr>
          <a:xfrm>
            <a:off x="458599" y="7357616"/>
            <a:ext cx="1474992" cy="128240"/>
          </a:xfrm>
          <a:prstGeom prst="rect">
            <a:avLst/>
          </a:prstGeom>
        </p:spPr>
        <p:txBody>
          <a:bodyPr lIns="0" tIns="0" rIns="0" bIns="0" rtlCol="0" anchor="t">
            <a:spAutoFit/>
          </a:bodyPr>
          <a:lstStyle/>
          <a:p>
            <a:pPr>
              <a:lnSpc>
                <a:spcPts val="1007"/>
              </a:lnSpc>
              <a:spcBef>
                <a:spcPct val="0"/>
              </a:spcBef>
            </a:pPr>
            <a:r>
              <a:rPr lang="en-US" sz="1050" dirty="0">
                <a:latin typeface="Arial Black" panose="020B0A04020102020204" pitchFamily="34" charset="0"/>
                <a:cs typeface="Arial" panose="020B0604020202020204" pitchFamily="34" charset="0"/>
              </a:rPr>
              <a:t>CRAVINGS</a:t>
            </a:r>
          </a:p>
        </p:txBody>
      </p:sp>
      <p:sp>
        <p:nvSpPr>
          <p:cNvPr id="92" name="TextBox 109"/>
          <p:cNvSpPr txBox="1"/>
          <p:nvPr/>
        </p:nvSpPr>
        <p:spPr>
          <a:xfrm>
            <a:off x="458599" y="7548473"/>
            <a:ext cx="2915325" cy="307777"/>
          </a:xfrm>
          <a:prstGeom prst="rect">
            <a:avLst/>
          </a:prstGeom>
        </p:spPr>
        <p:txBody>
          <a:bodyPr wrap="square" lIns="0" tIns="0" rIns="0" bIns="0" rtlCol="0" anchor="t">
            <a:spAutoFit/>
          </a:bodyPr>
          <a:lstStyle/>
          <a:p>
            <a:r>
              <a:rPr lang="en-US" sz="1000" dirty="0"/>
              <a:t>42 below Vodka, Fernet Branca, peach liqueur and lemon juice / 6.50 (610 Cal)</a:t>
            </a:r>
          </a:p>
        </p:txBody>
      </p:sp>
      <p:sp>
        <p:nvSpPr>
          <p:cNvPr id="93" name="TextBox 110"/>
          <p:cNvSpPr txBox="1"/>
          <p:nvPr/>
        </p:nvSpPr>
        <p:spPr>
          <a:xfrm>
            <a:off x="476281" y="7959111"/>
            <a:ext cx="2235169" cy="131639"/>
          </a:xfrm>
          <a:prstGeom prst="rect">
            <a:avLst/>
          </a:prstGeom>
        </p:spPr>
        <p:txBody>
          <a:bodyPr wrap="square" lIns="0" tIns="0" rIns="0" bIns="0" rtlCol="0" anchor="t">
            <a:spAutoFit/>
          </a:bodyPr>
          <a:lstStyle/>
          <a:p>
            <a:pPr>
              <a:lnSpc>
                <a:spcPts val="1007"/>
              </a:lnSpc>
              <a:spcBef>
                <a:spcPct val="0"/>
              </a:spcBef>
            </a:pPr>
            <a:r>
              <a:rPr lang="en-US" sz="1050" dirty="0">
                <a:latin typeface="Arial Black" panose="020B0A04020102020204" pitchFamily="34" charset="0"/>
                <a:cs typeface="Arial" panose="020B0604020202020204" pitchFamily="34" charset="0"/>
              </a:rPr>
              <a:t>PROSECCO PARAISO</a:t>
            </a:r>
          </a:p>
        </p:txBody>
      </p:sp>
      <p:sp>
        <p:nvSpPr>
          <p:cNvPr id="94" name="TextBox 111"/>
          <p:cNvSpPr txBox="1"/>
          <p:nvPr/>
        </p:nvSpPr>
        <p:spPr>
          <a:xfrm>
            <a:off x="492078" y="8145143"/>
            <a:ext cx="2984740" cy="307777"/>
          </a:xfrm>
          <a:prstGeom prst="rect">
            <a:avLst/>
          </a:prstGeom>
        </p:spPr>
        <p:txBody>
          <a:bodyPr wrap="square" lIns="0" tIns="0" rIns="0" bIns="0" rtlCol="0" anchor="t">
            <a:spAutoFit/>
          </a:bodyPr>
          <a:lstStyle/>
          <a:p>
            <a:r>
              <a:rPr lang="en-US" sz="1000" dirty="0"/>
              <a:t>A Taste of Heaven. pomegranate and lychee liquor / 6.00 (830 Cal)</a:t>
            </a:r>
          </a:p>
        </p:txBody>
      </p:sp>
      <p:sp>
        <p:nvSpPr>
          <p:cNvPr id="95" name="TextBox 112"/>
          <p:cNvSpPr txBox="1"/>
          <p:nvPr/>
        </p:nvSpPr>
        <p:spPr>
          <a:xfrm>
            <a:off x="460102" y="8503113"/>
            <a:ext cx="1456159" cy="131639"/>
          </a:xfrm>
          <a:prstGeom prst="rect">
            <a:avLst/>
          </a:prstGeom>
        </p:spPr>
        <p:txBody>
          <a:bodyPr lIns="0" tIns="0" rIns="0" bIns="0" rtlCol="0" anchor="t">
            <a:spAutoFit/>
          </a:bodyPr>
          <a:lstStyle/>
          <a:p>
            <a:pPr>
              <a:lnSpc>
                <a:spcPts val="1007"/>
              </a:lnSpc>
              <a:spcBef>
                <a:spcPct val="0"/>
              </a:spcBef>
            </a:pPr>
            <a:r>
              <a:rPr lang="en-US" sz="1050" dirty="0">
                <a:latin typeface="Arial Black" panose="020B0A04020102020204" pitchFamily="34" charset="0"/>
                <a:cs typeface="Arial" panose="020B0604020202020204" pitchFamily="34" charset="0"/>
              </a:rPr>
              <a:t>TEMPTATION</a:t>
            </a:r>
          </a:p>
        </p:txBody>
      </p:sp>
      <p:sp>
        <p:nvSpPr>
          <p:cNvPr id="96" name="TextBox 113"/>
          <p:cNvSpPr txBox="1"/>
          <p:nvPr/>
        </p:nvSpPr>
        <p:spPr>
          <a:xfrm>
            <a:off x="495346" y="8678779"/>
            <a:ext cx="2992420" cy="282129"/>
          </a:xfrm>
          <a:prstGeom prst="rect">
            <a:avLst/>
          </a:prstGeom>
        </p:spPr>
        <p:txBody>
          <a:bodyPr wrap="square" lIns="0" tIns="0" rIns="0" bIns="0" rtlCol="0" anchor="t">
            <a:spAutoFit/>
          </a:bodyPr>
          <a:lstStyle/>
          <a:p>
            <a:pPr>
              <a:lnSpc>
                <a:spcPts val="1095"/>
              </a:lnSpc>
              <a:spcBef>
                <a:spcPct val="0"/>
              </a:spcBef>
            </a:pPr>
            <a:r>
              <a:rPr lang="en-US" sz="1000" dirty="0"/>
              <a:t>Fresh apples, Maker’s Bourbon, Applejack and peach / 7.50 (850 Cal)</a:t>
            </a:r>
          </a:p>
        </p:txBody>
      </p:sp>
      <p:sp>
        <p:nvSpPr>
          <p:cNvPr id="97" name="TextBox 80"/>
          <p:cNvSpPr txBox="1"/>
          <p:nvPr/>
        </p:nvSpPr>
        <p:spPr>
          <a:xfrm>
            <a:off x="493897" y="5760200"/>
            <a:ext cx="2904160" cy="265586"/>
          </a:xfrm>
          <a:prstGeom prst="rect">
            <a:avLst/>
          </a:prstGeom>
        </p:spPr>
        <p:txBody>
          <a:bodyPr wrap="square" lIns="0" tIns="0" rIns="0" bIns="0" rtlCol="0" anchor="t">
            <a:spAutoFit/>
          </a:bodyPr>
          <a:lstStyle/>
          <a:p>
            <a:pPr>
              <a:lnSpc>
                <a:spcPts val="2239"/>
              </a:lnSpc>
              <a:spcBef>
                <a:spcPct val="0"/>
              </a:spcBef>
            </a:pPr>
            <a:r>
              <a:rPr lang="en-US" sz="1599" dirty="0">
                <a:latin typeface="Arial Black" panose="020B0A04020102020204" pitchFamily="34" charset="0"/>
                <a:cs typeface="Arial" panose="020B0604020202020204" pitchFamily="34" charset="0"/>
              </a:rPr>
              <a:t>DRINKS AND BEVERAGES</a:t>
            </a:r>
          </a:p>
        </p:txBody>
      </p:sp>
      <p:sp>
        <p:nvSpPr>
          <p:cNvPr id="99" name="TextBox 71"/>
          <p:cNvSpPr txBox="1"/>
          <p:nvPr/>
        </p:nvSpPr>
        <p:spPr>
          <a:xfrm>
            <a:off x="4411199" y="6574718"/>
            <a:ext cx="2841531" cy="718145"/>
          </a:xfrm>
          <a:prstGeom prst="rect">
            <a:avLst/>
          </a:prstGeom>
        </p:spPr>
        <p:txBody>
          <a:bodyPr wrap="square" lIns="0" tIns="0" rIns="0" bIns="0" rtlCol="0" anchor="t">
            <a:spAutoFit/>
          </a:bodyPr>
          <a:lstStyle/>
          <a:p>
            <a:pPr algn="just">
              <a:lnSpc>
                <a:spcPts val="1399"/>
              </a:lnSpc>
            </a:pPr>
            <a:r>
              <a:rPr lang="en-US" sz="1000" dirty="0"/>
              <a:t>On our signature soft roll, flame-broiled boneless chicken breast, apple BBQ sauce, Vermont Cheddar cheese, applewood-smoked bacon, lettuce, and tomato /8.99 (640 Cal) </a:t>
            </a:r>
          </a:p>
        </p:txBody>
      </p:sp>
      <p:sp>
        <p:nvSpPr>
          <p:cNvPr id="100" name="TextBox 71"/>
          <p:cNvSpPr txBox="1"/>
          <p:nvPr/>
        </p:nvSpPr>
        <p:spPr>
          <a:xfrm>
            <a:off x="4399184" y="8340059"/>
            <a:ext cx="2853546" cy="718145"/>
          </a:xfrm>
          <a:prstGeom prst="rect">
            <a:avLst/>
          </a:prstGeom>
        </p:spPr>
        <p:txBody>
          <a:bodyPr wrap="square" lIns="0" tIns="0" rIns="0" bIns="0" rtlCol="0" anchor="t">
            <a:spAutoFit/>
          </a:bodyPr>
          <a:lstStyle/>
          <a:p>
            <a:pPr algn="just">
              <a:lnSpc>
                <a:spcPts val="1399"/>
              </a:lnSpc>
            </a:pPr>
            <a:r>
              <a:rPr lang="en-US" sz="1000" dirty="0"/>
              <a:t>Warm, crisp ciabatta bread filled with tender roast beef, melted Vermont Cheddar cheese, caramelized onions, and a drizzle of BBQ sauce. Comes with hot au jus to dip /11.79 (750 Cal)</a:t>
            </a:r>
          </a:p>
        </p:txBody>
      </p:sp>
      <p:sp>
        <p:nvSpPr>
          <p:cNvPr id="101" name="Rectangle 100"/>
          <p:cNvSpPr/>
          <p:nvPr/>
        </p:nvSpPr>
        <p:spPr>
          <a:xfrm>
            <a:off x="1235683" y="1660599"/>
            <a:ext cx="5086157" cy="230832"/>
          </a:xfrm>
          <a:prstGeom prst="rect">
            <a:avLst/>
          </a:prstGeom>
        </p:spPr>
        <p:txBody>
          <a:bodyPr wrap="square">
            <a:spAutoFit/>
          </a:bodyPr>
          <a:lstStyle/>
          <a:p>
            <a:r>
              <a:rPr lang="en-US" sz="900" b="1" dirty="0"/>
              <a:t>Please let the waitress know if anybody in your group has a food allergy before making your order</a:t>
            </a:r>
          </a:p>
        </p:txBody>
      </p:sp>
      <p:sp>
        <p:nvSpPr>
          <p:cNvPr id="102" name="Rectangle 101"/>
          <p:cNvSpPr/>
          <p:nvPr/>
        </p:nvSpPr>
        <p:spPr>
          <a:xfrm>
            <a:off x="1996342" y="9216581"/>
            <a:ext cx="3231975" cy="369332"/>
          </a:xfrm>
          <a:prstGeom prst="rect">
            <a:avLst/>
          </a:prstGeom>
        </p:spPr>
        <p:txBody>
          <a:bodyPr wrap="none">
            <a:spAutoFit/>
          </a:bodyPr>
          <a:lstStyle/>
          <a:p>
            <a:r>
              <a:rPr lang="en-GB" b="1" dirty="0">
                <a:latin typeface="MV Boli" pitchFamily="2" charset="0"/>
                <a:cs typeface="MV Boli" pitchFamily="2" charset="0"/>
              </a:rPr>
              <a:t>Time availability: 12pm-9pm</a:t>
            </a:r>
            <a:endParaRPr lang="en-US" b="1" dirty="0">
              <a:latin typeface="MV Boli" pitchFamily="2" charset="0"/>
              <a:cs typeface="MV Boli" pitchFamily="2"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0" name="TextBox 20"/>
          <p:cNvSpPr txBox="1"/>
          <p:nvPr/>
        </p:nvSpPr>
        <p:spPr>
          <a:xfrm>
            <a:off x="4177466" y="2052383"/>
            <a:ext cx="2724984" cy="198965"/>
          </a:xfrm>
          <a:prstGeom prst="rect">
            <a:avLst/>
          </a:prstGeom>
        </p:spPr>
        <p:txBody>
          <a:bodyPr wrap="square" lIns="0" tIns="0" rIns="0" bIns="0" rtlCol="0" anchor="t">
            <a:spAutoFit/>
          </a:bodyPr>
          <a:lstStyle/>
          <a:p>
            <a:pPr>
              <a:lnSpc>
                <a:spcPts val="1679"/>
              </a:lnSpc>
            </a:pPr>
            <a:r>
              <a:rPr lang="en-US" sz="1050" dirty="0">
                <a:latin typeface="Arial Black" panose="020B0A04020102020204" pitchFamily="34" charset="0"/>
              </a:rPr>
              <a:t>MIDNIGHT FUDGE HERO SUNDAE</a:t>
            </a:r>
          </a:p>
        </p:txBody>
      </p:sp>
      <p:sp>
        <p:nvSpPr>
          <p:cNvPr id="27" name="TextBox 27"/>
          <p:cNvSpPr txBox="1"/>
          <p:nvPr/>
        </p:nvSpPr>
        <p:spPr>
          <a:xfrm>
            <a:off x="4177466" y="2920476"/>
            <a:ext cx="2724984" cy="198965"/>
          </a:xfrm>
          <a:prstGeom prst="rect">
            <a:avLst/>
          </a:prstGeom>
        </p:spPr>
        <p:txBody>
          <a:bodyPr wrap="square" lIns="0" tIns="0" rIns="0" bIns="0" rtlCol="0" anchor="t">
            <a:spAutoFit/>
          </a:bodyPr>
          <a:lstStyle/>
          <a:p>
            <a:pPr>
              <a:lnSpc>
                <a:spcPts val="1679"/>
              </a:lnSpc>
            </a:pPr>
            <a:r>
              <a:rPr lang="en-US" sz="1050" dirty="0">
                <a:latin typeface="Arial Black" panose="020B0A04020102020204" pitchFamily="34" charset="0"/>
              </a:rPr>
              <a:t>TOWERING MIDNIGHT FUDGE CAKE</a:t>
            </a:r>
          </a:p>
        </p:txBody>
      </p:sp>
      <p:sp>
        <p:nvSpPr>
          <p:cNvPr id="30" name="TextBox 30"/>
          <p:cNvSpPr txBox="1"/>
          <p:nvPr/>
        </p:nvSpPr>
        <p:spPr>
          <a:xfrm>
            <a:off x="4177466" y="4011482"/>
            <a:ext cx="2724984" cy="416974"/>
          </a:xfrm>
          <a:prstGeom prst="rect">
            <a:avLst/>
          </a:prstGeom>
        </p:spPr>
        <p:txBody>
          <a:bodyPr wrap="square" lIns="0" tIns="0" rIns="0" bIns="0" rtlCol="0" anchor="t">
            <a:spAutoFit/>
          </a:bodyPr>
          <a:lstStyle/>
          <a:p>
            <a:pPr>
              <a:lnSpc>
                <a:spcPts val="1679"/>
              </a:lnSpc>
            </a:pPr>
            <a:r>
              <a:rPr lang="en-US" sz="1050" dirty="0">
                <a:latin typeface="Arial Black" panose="020B0A04020102020204" pitchFamily="34" charset="0"/>
              </a:rPr>
              <a:t>BAKED CHOCOLATE CHIP COOKIE SKILLET</a:t>
            </a:r>
          </a:p>
        </p:txBody>
      </p:sp>
      <p:pic>
        <p:nvPicPr>
          <p:cNvPr id="31" name="Picture 31"/>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46247" y="144680"/>
            <a:ext cx="1626555" cy="1611849"/>
          </a:xfrm>
          <a:prstGeom prst="rect">
            <a:avLst/>
          </a:prstGeom>
        </p:spPr>
      </p:pic>
      <p:pic>
        <p:nvPicPr>
          <p:cNvPr id="32" name="Picture 32"/>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flipV="1">
            <a:off x="146247" y="8912768"/>
            <a:ext cx="1626555" cy="1611849"/>
          </a:xfrm>
          <a:prstGeom prst="rect">
            <a:avLst/>
          </a:prstGeom>
        </p:spPr>
      </p:pic>
      <p:pic>
        <p:nvPicPr>
          <p:cNvPr id="33" name="Picture 33"/>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flipH="1">
            <a:off x="5787198" y="144680"/>
            <a:ext cx="1626555" cy="1611849"/>
          </a:xfrm>
          <a:prstGeom prst="rect">
            <a:avLst/>
          </a:prstGeom>
        </p:spPr>
      </p:pic>
      <p:pic>
        <p:nvPicPr>
          <p:cNvPr id="34" name="Picture 34"/>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flipH="1" flipV="1">
            <a:off x="5787198" y="8912768"/>
            <a:ext cx="1626555" cy="1611849"/>
          </a:xfrm>
          <a:prstGeom prst="rect">
            <a:avLst/>
          </a:prstGeom>
        </p:spPr>
      </p:pic>
      <p:sp>
        <p:nvSpPr>
          <p:cNvPr id="35" name="TextBox 35"/>
          <p:cNvSpPr txBox="1"/>
          <p:nvPr/>
        </p:nvSpPr>
        <p:spPr>
          <a:xfrm>
            <a:off x="4177465" y="1741918"/>
            <a:ext cx="1854833" cy="246221"/>
          </a:xfrm>
          <a:prstGeom prst="rect">
            <a:avLst/>
          </a:prstGeom>
        </p:spPr>
        <p:txBody>
          <a:bodyPr lIns="0" tIns="0" rIns="0" bIns="0" rtlCol="0" anchor="t">
            <a:spAutoFit/>
          </a:bodyPr>
          <a:lstStyle/>
          <a:p>
            <a:r>
              <a:rPr lang="en-US" sz="1599" dirty="0">
                <a:latin typeface="Arial Black" panose="020B0A04020102020204" pitchFamily="34" charset="0"/>
              </a:rPr>
              <a:t>DESSERTS </a:t>
            </a:r>
          </a:p>
        </p:txBody>
      </p:sp>
      <p:sp>
        <p:nvSpPr>
          <p:cNvPr id="40" name="TextBox 40"/>
          <p:cNvSpPr txBox="1"/>
          <p:nvPr/>
        </p:nvSpPr>
        <p:spPr>
          <a:xfrm>
            <a:off x="469459" y="2063970"/>
            <a:ext cx="2695824" cy="416974"/>
          </a:xfrm>
          <a:prstGeom prst="rect">
            <a:avLst/>
          </a:prstGeom>
        </p:spPr>
        <p:txBody>
          <a:bodyPr wrap="square" lIns="0" tIns="0" rIns="0" bIns="0" rtlCol="0" anchor="t">
            <a:spAutoFit/>
          </a:bodyPr>
          <a:lstStyle/>
          <a:p>
            <a:pPr>
              <a:lnSpc>
                <a:spcPts val="1679"/>
              </a:lnSpc>
            </a:pPr>
            <a:r>
              <a:rPr lang="en-US" sz="1050" dirty="0">
                <a:latin typeface="Arial Black" panose="020B0A04020102020204" pitchFamily="34" charset="0"/>
              </a:rPr>
              <a:t>NEW SUNDRIED TOMATO CHICKEN KABOB SALAD</a:t>
            </a:r>
          </a:p>
        </p:txBody>
      </p:sp>
      <p:sp>
        <p:nvSpPr>
          <p:cNvPr id="42" name="TextBox 42"/>
          <p:cNvSpPr txBox="1"/>
          <p:nvPr/>
        </p:nvSpPr>
        <p:spPr>
          <a:xfrm>
            <a:off x="469459" y="2533708"/>
            <a:ext cx="2695824" cy="718145"/>
          </a:xfrm>
          <a:prstGeom prst="rect">
            <a:avLst/>
          </a:prstGeom>
        </p:spPr>
        <p:txBody>
          <a:bodyPr wrap="square" lIns="0" tIns="0" rIns="0" bIns="0" rtlCol="0" anchor="t">
            <a:spAutoFit/>
          </a:bodyPr>
          <a:lstStyle/>
          <a:p>
            <a:pPr algn="just">
              <a:lnSpc>
                <a:spcPts val="1399"/>
              </a:lnSpc>
            </a:pPr>
            <a:r>
              <a:rPr lang="en-US" sz="1000" dirty="0"/>
              <a:t>Sundried-tomato-marinated chicken tip skewers, tomatoes, cucumbers, and red onions atop mixed greens. Finished with feta, Kalamata olives, fresh oregano, and banana peppers /12.99 (840 Cal) </a:t>
            </a:r>
            <a:endParaRPr lang="en-US" sz="999" dirty="0">
              <a:latin typeface="Kenao Sans Serif"/>
            </a:endParaRPr>
          </a:p>
        </p:txBody>
      </p:sp>
      <p:sp>
        <p:nvSpPr>
          <p:cNvPr id="45" name="TextBox 45"/>
          <p:cNvSpPr txBox="1"/>
          <p:nvPr/>
        </p:nvSpPr>
        <p:spPr>
          <a:xfrm>
            <a:off x="469459" y="3313337"/>
            <a:ext cx="2695824" cy="416974"/>
          </a:xfrm>
          <a:prstGeom prst="rect">
            <a:avLst/>
          </a:prstGeom>
        </p:spPr>
        <p:txBody>
          <a:bodyPr wrap="square" lIns="0" tIns="0" rIns="0" bIns="0" rtlCol="0" anchor="t">
            <a:spAutoFit/>
          </a:bodyPr>
          <a:lstStyle/>
          <a:p>
            <a:pPr>
              <a:lnSpc>
                <a:spcPts val="1679"/>
              </a:lnSpc>
            </a:pPr>
            <a:r>
              <a:rPr lang="en-US" sz="1050" dirty="0">
                <a:latin typeface="Arial Black" panose="020B0A04020102020204" pitchFamily="34" charset="0"/>
              </a:rPr>
              <a:t>CRISPY HONEY MUSTARD CHICKEN SALAD</a:t>
            </a:r>
          </a:p>
        </p:txBody>
      </p:sp>
      <p:sp>
        <p:nvSpPr>
          <p:cNvPr id="47" name="TextBox 47"/>
          <p:cNvSpPr txBox="1"/>
          <p:nvPr/>
        </p:nvSpPr>
        <p:spPr>
          <a:xfrm>
            <a:off x="465915" y="3804156"/>
            <a:ext cx="2699368" cy="897682"/>
          </a:xfrm>
          <a:prstGeom prst="rect">
            <a:avLst/>
          </a:prstGeom>
        </p:spPr>
        <p:txBody>
          <a:bodyPr wrap="square" lIns="0" tIns="0" rIns="0" bIns="0" rtlCol="0" anchor="t">
            <a:spAutoFit/>
          </a:bodyPr>
          <a:lstStyle/>
          <a:p>
            <a:pPr algn="just">
              <a:lnSpc>
                <a:spcPts val="1399"/>
              </a:lnSpc>
            </a:pPr>
            <a:r>
              <a:rPr lang="en-US" sz="1000" dirty="0"/>
              <a:t>Original Crispy Chicken Tenders with fresh mixed greens. Applewood-smoked bacon, Monterey Jack, cheddar, tomatoes, cucumbers, and red onion. Honey-mustard dressing. heated flatbread /11.99 (1190 Cal)</a:t>
            </a:r>
            <a:endParaRPr lang="en-US" sz="999" dirty="0">
              <a:latin typeface="Kenao Sans Serif"/>
            </a:endParaRPr>
          </a:p>
        </p:txBody>
      </p:sp>
      <p:sp>
        <p:nvSpPr>
          <p:cNvPr id="48" name="TextBox 48"/>
          <p:cNvSpPr txBox="1"/>
          <p:nvPr/>
        </p:nvSpPr>
        <p:spPr>
          <a:xfrm>
            <a:off x="477985" y="4788188"/>
            <a:ext cx="2057984" cy="198965"/>
          </a:xfrm>
          <a:prstGeom prst="rect">
            <a:avLst/>
          </a:prstGeom>
        </p:spPr>
        <p:txBody>
          <a:bodyPr lIns="0" tIns="0" rIns="0" bIns="0" rtlCol="0" anchor="t">
            <a:spAutoFit/>
          </a:bodyPr>
          <a:lstStyle/>
          <a:p>
            <a:pPr>
              <a:lnSpc>
                <a:spcPts val="1679"/>
              </a:lnSpc>
            </a:pPr>
            <a:r>
              <a:rPr lang="en-US" sz="1050" dirty="0">
                <a:latin typeface="Arial Black" panose="020B0A04020102020204" pitchFamily="34" charset="0"/>
              </a:rPr>
              <a:t>GARDEN SIDE SALAD</a:t>
            </a:r>
          </a:p>
        </p:txBody>
      </p:sp>
      <p:sp>
        <p:nvSpPr>
          <p:cNvPr id="52" name="TextBox 52"/>
          <p:cNvSpPr txBox="1"/>
          <p:nvPr/>
        </p:nvSpPr>
        <p:spPr>
          <a:xfrm>
            <a:off x="469459" y="1748120"/>
            <a:ext cx="2990078" cy="265586"/>
          </a:xfrm>
          <a:prstGeom prst="rect">
            <a:avLst/>
          </a:prstGeom>
        </p:spPr>
        <p:txBody>
          <a:bodyPr wrap="square" lIns="0" tIns="0" rIns="0" bIns="0" rtlCol="0" anchor="t">
            <a:spAutoFit/>
          </a:bodyPr>
          <a:lstStyle/>
          <a:p>
            <a:pPr>
              <a:lnSpc>
                <a:spcPts val="2239"/>
              </a:lnSpc>
              <a:spcBef>
                <a:spcPct val="0"/>
              </a:spcBef>
            </a:pPr>
            <a:r>
              <a:rPr lang="en-US" sz="1599" dirty="0">
                <a:latin typeface="Arial Black" panose="020B0A04020102020204" pitchFamily="34" charset="0"/>
              </a:rPr>
              <a:t>FRESH SALADS</a:t>
            </a:r>
          </a:p>
        </p:txBody>
      </p:sp>
      <p:sp>
        <p:nvSpPr>
          <p:cNvPr id="55" name="TextBox 55"/>
          <p:cNvSpPr txBox="1"/>
          <p:nvPr/>
        </p:nvSpPr>
        <p:spPr>
          <a:xfrm>
            <a:off x="4177464" y="6431265"/>
            <a:ext cx="2559183" cy="198965"/>
          </a:xfrm>
          <a:prstGeom prst="rect">
            <a:avLst/>
          </a:prstGeom>
        </p:spPr>
        <p:txBody>
          <a:bodyPr wrap="square" lIns="0" tIns="0" rIns="0" bIns="0" rtlCol="0" anchor="t">
            <a:spAutoFit/>
          </a:bodyPr>
          <a:lstStyle/>
          <a:p>
            <a:pPr>
              <a:lnSpc>
                <a:spcPts val="1679"/>
              </a:lnSpc>
            </a:pPr>
            <a:r>
              <a:rPr lang="en-US" sz="1050" dirty="0">
                <a:latin typeface="Arial Black" panose="020B0A04020102020204" pitchFamily="34" charset="0"/>
              </a:rPr>
              <a:t>CHOPPED GRILLED ANGUS*</a:t>
            </a:r>
          </a:p>
        </p:txBody>
      </p:sp>
      <p:sp>
        <p:nvSpPr>
          <p:cNvPr id="59" name="TextBox 59"/>
          <p:cNvSpPr txBox="1"/>
          <p:nvPr/>
        </p:nvSpPr>
        <p:spPr>
          <a:xfrm>
            <a:off x="468026" y="5092417"/>
            <a:ext cx="2697257" cy="538609"/>
          </a:xfrm>
          <a:prstGeom prst="rect">
            <a:avLst/>
          </a:prstGeom>
        </p:spPr>
        <p:txBody>
          <a:bodyPr wrap="square" lIns="0" tIns="0" rIns="0" bIns="0" rtlCol="0" anchor="t">
            <a:spAutoFit/>
          </a:bodyPr>
          <a:lstStyle/>
          <a:p>
            <a:pPr algn="just">
              <a:lnSpc>
                <a:spcPts val="1399"/>
              </a:lnSpc>
            </a:pPr>
            <a:r>
              <a:rPr lang="en-US" sz="1000" dirty="0"/>
              <a:t>Tomatoes, cucumbers, red onion, croutons, and parmesan that has been chipped. Choose your dressing /5.49 (123-460 Cal)</a:t>
            </a:r>
            <a:endParaRPr lang="en-US" sz="999" dirty="0">
              <a:latin typeface="Kenao Sans Serif"/>
            </a:endParaRPr>
          </a:p>
        </p:txBody>
      </p:sp>
      <p:sp>
        <p:nvSpPr>
          <p:cNvPr id="60" name="TextBox 60"/>
          <p:cNvSpPr txBox="1"/>
          <p:nvPr/>
        </p:nvSpPr>
        <p:spPr>
          <a:xfrm>
            <a:off x="4177464" y="2295990"/>
            <a:ext cx="2714471" cy="538609"/>
          </a:xfrm>
          <a:prstGeom prst="rect">
            <a:avLst/>
          </a:prstGeom>
        </p:spPr>
        <p:txBody>
          <a:bodyPr wrap="square" lIns="0" tIns="0" rIns="0" bIns="0" rtlCol="0" anchor="t">
            <a:spAutoFit/>
          </a:bodyPr>
          <a:lstStyle/>
          <a:p>
            <a:pPr algn="just">
              <a:lnSpc>
                <a:spcPts val="1399"/>
              </a:lnSpc>
            </a:pPr>
            <a:r>
              <a:rPr lang="en-US" sz="1000" dirty="0"/>
              <a:t>Oreo cookie bits into a chocolate cake. accompanied with whipped cream, hot fudge, and luscious vanilla bean ice cream /6.49 (490 Cal)</a:t>
            </a:r>
            <a:endParaRPr lang="en-US" sz="999" dirty="0">
              <a:latin typeface="Kenao Sans Serif"/>
            </a:endParaRPr>
          </a:p>
        </p:txBody>
      </p:sp>
      <p:sp>
        <p:nvSpPr>
          <p:cNvPr id="61" name="TextBox 61"/>
          <p:cNvSpPr txBox="1"/>
          <p:nvPr/>
        </p:nvSpPr>
        <p:spPr>
          <a:xfrm>
            <a:off x="4200679" y="6717694"/>
            <a:ext cx="2701771" cy="897682"/>
          </a:xfrm>
          <a:prstGeom prst="rect">
            <a:avLst/>
          </a:prstGeom>
        </p:spPr>
        <p:txBody>
          <a:bodyPr wrap="square" lIns="0" tIns="0" rIns="0" bIns="0" rtlCol="0" anchor="t">
            <a:spAutoFit/>
          </a:bodyPr>
          <a:lstStyle/>
          <a:p>
            <a:pPr algn="just">
              <a:lnSpc>
                <a:spcPts val="1399"/>
              </a:lnSpc>
            </a:pPr>
            <a:r>
              <a:rPr lang="en-US" sz="1000" dirty="0"/>
              <a:t>Stacks of seasoned and grilled ground Angus sirloin over Maine Russet mashed potatoes. red wine sauce, grilled mushrooms, and fried onion petals are all over it. Served with Pinot Grigio wine and Chardonnay wine  /15.99 (1930 Cal)</a:t>
            </a:r>
            <a:endParaRPr lang="en-US" sz="999" dirty="0">
              <a:latin typeface="Kenao Sans Serif"/>
            </a:endParaRPr>
          </a:p>
        </p:txBody>
      </p:sp>
      <p:sp>
        <p:nvSpPr>
          <p:cNvPr id="64" name="TextBox 64"/>
          <p:cNvSpPr txBox="1"/>
          <p:nvPr/>
        </p:nvSpPr>
        <p:spPr>
          <a:xfrm>
            <a:off x="495158" y="6258773"/>
            <a:ext cx="2662666" cy="538609"/>
          </a:xfrm>
          <a:prstGeom prst="rect">
            <a:avLst/>
          </a:prstGeom>
        </p:spPr>
        <p:txBody>
          <a:bodyPr wrap="square" lIns="0" tIns="0" rIns="0" bIns="0" rtlCol="0" anchor="t">
            <a:spAutoFit/>
          </a:bodyPr>
          <a:lstStyle/>
          <a:p>
            <a:pPr algn="just">
              <a:lnSpc>
                <a:spcPts val="1399"/>
              </a:lnSpc>
            </a:pPr>
            <a:r>
              <a:rPr lang="en-US" sz="1000" dirty="0"/>
              <a:t>An old standby in New England. Baked with a breadcrumb herb crust until flaky and tender. accompanied by two sides /13.59 (480 Cal)</a:t>
            </a:r>
            <a:endParaRPr lang="en-US" sz="999" dirty="0">
              <a:latin typeface="Kenao Sans Serif"/>
            </a:endParaRPr>
          </a:p>
        </p:txBody>
      </p:sp>
      <p:sp>
        <p:nvSpPr>
          <p:cNvPr id="65" name="TextBox 65"/>
          <p:cNvSpPr txBox="1"/>
          <p:nvPr/>
        </p:nvSpPr>
        <p:spPr>
          <a:xfrm>
            <a:off x="4200679" y="3180677"/>
            <a:ext cx="2701771" cy="718145"/>
          </a:xfrm>
          <a:prstGeom prst="rect">
            <a:avLst/>
          </a:prstGeom>
        </p:spPr>
        <p:txBody>
          <a:bodyPr wrap="square" lIns="0" tIns="0" rIns="0" bIns="0" rtlCol="0" anchor="t">
            <a:spAutoFit/>
          </a:bodyPr>
          <a:lstStyle/>
          <a:p>
            <a:pPr algn="just">
              <a:lnSpc>
                <a:spcPts val="1399"/>
              </a:lnSpc>
            </a:pPr>
            <a:r>
              <a:rPr lang="en-US" sz="1000" dirty="0"/>
              <a:t>Chocolate cake that is moist and has Oreo cookie crumbs baked within. accompanied with hot fudge, whipped cream, and luscious vanilla bean ice cream when served warm /7.99 (780 Cal) </a:t>
            </a:r>
            <a:endParaRPr lang="en-US" sz="999" dirty="0">
              <a:latin typeface="Kenao Sans Serif"/>
            </a:endParaRPr>
          </a:p>
        </p:txBody>
      </p:sp>
      <p:sp>
        <p:nvSpPr>
          <p:cNvPr id="66" name="TextBox 66"/>
          <p:cNvSpPr txBox="1"/>
          <p:nvPr/>
        </p:nvSpPr>
        <p:spPr>
          <a:xfrm>
            <a:off x="477985" y="5994560"/>
            <a:ext cx="2057984" cy="198965"/>
          </a:xfrm>
          <a:prstGeom prst="rect">
            <a:avLst/>
          </a:prstGeom>
        </p:spPr>
        <p:txBody>
          <a:bodyPr lIns="0" tIns="0" rIns="0" bIns="0" rtlCol="0" anchor="t">
            <a:spAutoFit/>
          </a:bodyPr>
          <a:lstStyle/>
          <a:p>
            <a:pPr>
              <a:lnSpc>
                <a:spcPts val="1679"/>
              </a:lnSpc>
            </a:pPr>
            <a:r>
              <a:rPr lang="en-US" sz="1050" dirty="0">
                <a:latin typeface="Arial Black" panose="020B0A04020102020204" pitchFamily="34" charset="0"/>
              </a:rPr>
              <a:t>BAKED SCHROD</a:t>
            </a:r>
          </a:p>
        </p:txBody>
      </p:sp>
      <p:sp>
        <p:nvSpPr>
          <p:cNvPr id="67" name="TextBox 67"/>
          <p:cNvSpPr txBox="1"/>
          <p:nvPr/>
        </p:nvSpPr>
        <p:spPr>
          <a:xfrm>
            <a:off x="4178273" y="5236170"/>
            <a:ext cx="2057984" cy="198965"/>
          </a:xfrm>
          <a:prstGeom prst="rect">
            <a:avLst/>
          </a:prstGeom>
        </p:spPr>
        <p:txBody>
          <a:bodyPr lIns="0" tIns="0" rIns="0" bIns="0" rtlCol="0" anchor="t">
            <a:spAutoFit/>
          </a:bodyPr>
          <a:lstStyle/>
          <a:p>
            <a:pPr>
              <a:lnSpc>
                <a:spcPts val="1679"/>
              </a:lnSpc>
            </a:pPr>
            <a:r>
              <a:rPr lang="en-US" sz="1050" dirty="0">
                <a:latin typeface="Arial Black" panose="020B0A04020102020204" pitchFamily="34" charset="0"/>
              </a:rPr>
              <a:t>HOT FUDGE SUNDAE</a:t>
            </a:r>
          </a:p>
        </p:txBody>
      </p:sp>
      <p:sp>
        <p:nvSpPr>
          <p:cNvPr id="70" name="TextBox 70"/>
          <p:cNvSpPr txBox="1"/>
          <p:nvPr/>
        </p:nvSpPr>
        <p:spPr>
          <a:xfrm>
            <a:off x="503050" y="7153536"/>
            <a:ext cx="2662666" cy="897682"/>
          </a:xfrm>
          <a:prstGeom prst="rect">
            <a:avLst/>
          </a:prstGeom>
        </p:spPr>
        <p:txBody>
          <a:bodyPr wrap="square" lIns="0" tIns="0" rIns="0" bIns="0" rtlCol="0" anchor="t">
            <a:spAutoFit/>
          </a:bodyPr>
          <a:lstStyle/>
          <a:p>
            <a:pPr algn="just">
              <a:lnSpc>
                <a:spcPts val="1399"/>
              </a:lnSpc>
            </a:pPr>
            <a:r>
              <a:rPr lang="en-US" sz="1000" dirty="0"/>
              <a:t>A freshly cooked North Atlantic salmon fillet that has been roasting and grilling with minimal seasoning. presented with grilled, seasoned tomatoes, fresh spring mix, feta cheese, and balsamic glaze /14.99 (530 Cal)</a:t>
            </a:r>
            <a:endParaRPr lang="en-US" sz="999" dirty="0">
              <a:latin typeface="Kenao Sans Serif"/>
            </a:endParaRPr>
          </a:p>
        </p:txBody>
      </p:sp>
      <p:sp>
        <p:nvSpPr>
          <p:cNvPr id="71" name="TextBox 71"/>
          <p:cNvSpPr txBox="1"/>
          <p:nvPr/>
        </p:nvSpPr>
        <p:spPr>
          <a:xfrm>
            <a:off x="4178273" y="4464589"/>
            <a:ext cx="2724177" cy="718145"/>
          </a:xfrm>
          <a:prstGeom prst="rect">
            <a:avLst/>
          </a:prstGeom>
        </p:spPr>
        <p:txBody>
          <a:bodyPr wrap="square" lIns="0" tIns="0" rIns="0" bIns="0" rtlCol="0" anchor="t">
            <a:spAutoFit/>
          </a:bodyPr>
          <a:lstStyle/>
          <a:p>
            <a:pPr algn="just">
              <a:lnSpc>
                <a:spcPts val="1399"/>
              </a:lnSpc>
            </a:pPr>
            <a:r>
              <a:rPr lang="en-US" sz="1000" dirty="0"/>
              <a:t>A cozy and comforting New England tradition. A freshly baked chocolate chip cookie with vanilla bean ice cream and a dab of chocolate sauce on top. /5.89 (1090 Cal)</a:t>
            </a:r>
            <a:endParaRPr lang="en-US" sz="999" dirty="0">
              <a:latin typeface="Kenao Sans Serif"/>
            </a:endParaRPr>
          </a:p>
        </p:txBody>
      </p:sp>
      <p:sp>
        <p:nvSpPr>
          <p:cNvPr id="72" name="TextBox 72"/>
          <p:cNvSpPr txBox="1"/>
          <p:nvPr/>
        </p:nvSpPr>
        <p:spPr>
          <a:xfrm>
            <a:off x="490591" y="6875693"/>
            <a:ext cx="2057984" cy="198965"/>
          </a:xfrm>
          <a:prstGeom prst="rect">
            <a:avLst/>
          </a:prstGeom>
        </p:spPr>
        <p:txBody>
          <a:bodyPr lIns="0" tIns="0" rIns="0" bIns="0" rtlCol="0" anchor="t">
            <a:spAutoFit/>
          </a:bodyPr>
          <a:lstStyle/>
          <a:p>
            <a:pPr>
              <a:lnSpc>
                <a:spcPts val="1679"/>
              </a:lnSpc>
            </a:pPr>
            <a:r>
              <a:rPr lang="en-US" sz="1050" dirty="0">
                <a:latin typeface="Arial Black" panose="020B0A04020102020204" pitchFamily="34" charset="0"/>
              </a:rPr>
              <a:t>FRESH SALMON</a:t>
            </a:r>
          </a:p>
        </p:txBody>
      </p:sp>
      <p:sp>
        <p:nvSpPr>
          <p:cNvPr id="76" name="TextBox 76"/>
          <p:cNvSpPr txBox="1"/>
          <p:nvPr/>
        </p:nvSpPr>
        <p:spPr>
          <a:xfrm>
            <a:off x="503484" y="8366562"/>
            <a:ext cx="2661799" cy="897682"/>
          </a:xfrm>
          <a:prstGeom prst="rect">
            <a:avLst/>
          </a:prstGeom>
        </p:spPr>
        <p:txBody>
          <a:bodyPr wrap="square" lIns="0" tIns="0" rIns="0" bIns="0" rtlCol="0" anchor="t">
            <a:spAutoFit/>
          </a:bodyPr>
          <a:lstStyle/>
          <a:p>
            <a:pPr algn="just">
              <a:lnSpc>
                <a:spcPts val="1399"/>
              </a:lnSpc>
            </a:pPr>
            <a:r>
              <a:rPr lang="en-US" sz="1000" dirty="0"/>
              <a:t>Fresh North Atlantic salmon fillet that has been roasting and glazing with balsamic vinegar after being mildly seasoned. two sides are included. /16.99 (790 Cal) Seasoned Salmon also available (870 Cal) </a:t>
            </a:r>
            <a:endParaRPr lang="en-US" sz="999" dirty="0">
              <a:latin typeface="Kenao Sans Serif"/>
            </a:endParaRPr>
          </a:p>
        </p:txBody>
      </p:sp>
      <p:sp>
        <p:nvSpPr>
          <p:cNvPr id="77" name="TextBox 77"/>
          <p:cNvSpPr txBox="1"/>
          <p:nvPr/>
        </p:nvSpPr>
        <p:spPr>
          <a:xfrm>
            <a:off x="4179079" y="5488719"/>
            <a:ext cx="2723371" cy="538609"/>
          </a:xfrm>
          <a:prstGeom prst="rect">
            <a:avLst/>
          </a:prstGeom>
        </p:spPr>
        <p:txBody>
          <a:bodyPr wrap="square" lIns="0" tIns="0" rIns="0" bIns="0" rtlCol="0" anchor="t">
            <a:spAutoFit/>
          </a:bodyPr>
          <a:lstStyle/>
          <a:p>
            <a:pPr algn="just">
              <a:lnSpc>
                <a:spcPts val="1399"/>
              </a:lnSpc>
            </a:pPr>
            <a:r>
              <a:rPr lang="en-US" sz="1000" dirty="0"/>
              <a:t>Hot fudge, whipped cream, and a cherry are topped to the creamy vanilla bean ice cream /6.89 (480 Cal) Gluten Sensitive Option*</a:t>
            </a:r>
            <a:endParaRPr lang="en-US" sz="999" dirty="0">
              <a:latin typeface="Kenao Sans Serif"/>
            </a:endParaRPr>
          </a:p>
        </p:txBody>
      </p:sp>
      <p:sp>
        <p:nvSpPr>
          <p:cNvPr id="78" name="TextBox 78"/>
          <p:cNvSpPr txBox="1"/>
          <p:nvPr/>
        </p:nvSpPr>
        <p:spPr>
          <a:xfrm>
            <a:off x="503050" y="8109946"/>
            <a:ext cx="2057984" cy="198965"/>
          </a:xfrm>
          <a:prstGeom prst="rect">
            <a:avLst/>
          </a:prstGeom>
        </p:spPr>
        <p:txBody>
          <a:bodyPr lIns="0" tIns="0" rIns="0" bIns="0" rtlCol="0" anchor="t">
            <a:spAutoFit/>
          </a:bodyPr>
          <a:lstStyle/>
          <a:p>
            <a:pPr>
              <a:lnSpc>
                <a:spcPts val="1679"/>
              </a:lnSpc>
            </a:pPr>
            <a:r>
              <a:rPr lang="en-US" sz="1050" dirty="0">
                <a:latin typeface="Arial Black" panose="020B0A04020102020204" pitchFamily="34" charset="0"/>
              </a:rPr>
              <a:t>FRESH BALSAMIC SALMON</a:t>
            </a:r>
          </a:p>
        </p:txBody>
      </p:sp>
      <p:sp>
        <p:nvSpPr>
          <p:cNvPr id="79" name="TextBox 79"/>
          <p:cNvSpPr txBox="1"/>
          <p:nvPr/>
        </p:nvSpPr>
        <p:spPr>
          <a:xfrm>
            <a:off x="4178273" y="7681983"/>
            <a:ext cx="2057984" cy="198965"/>
          </a:xfrm>
          <a:prstGeom prst="rect">
            <a:avLst/>
          </a:prstGeom>
        </p:spPr>
        <p:txBody>
          <a:bodyPr lIns="0" tIns="0" rIns="0" bIns="0" rtlCol="0" anchor="t">
            <a:spAutoFit/>
          </a:bodyPr>
          <a:lstStyle/>
          <a:p>
            <a:pPr>
              <a:lnSpc>
                <a:spcPts val="1679"/>
              </a:lnSpc>
            </a:pPr>
            <a:r>
              <a:rPr lang="en-US" sz="1050" dirty="0">
                <a:latin typeface="Arial Black" panose="020B0A04020102020204" pitchFamily="34" charset="0"/>
              </a:rPr>
              <a:t>SLICED SIRLOIN* </a:t>
            </a:r>
          </a:p>
        </p:txBody>
      </p:sp>
      <p:sp>
        <p:nvSpPr>
          <p:cNvPr id="80" name="TextBox 80"/>
          <p:cNvSpPr txBox="1"/>
          <p:nvPr/>
        </p:nvSpPr>
        <p:spPr>
          <a:xfrm>
            <a:off x="465915" y="5702111"/>
            <a:ext cx="1750038" cy="246093"/>
          </a:xfrm>
          <a:prstGeom prst="rect">
            <a:avLst/>
          </a:prstGeom>
        </p:spPr>
        <p:txBody>
          <a:bodyPr wrap="square" lIns="0" tIns="0" rIns="0" bIns="0" rtlCol="0" anchor="t">
            <a:spAutoFit/>
          </a:bodyPr>
          <a:lstStyle/>
          <a:p>
            <a:r>
              <a:rPr lang="en-US" sz="1599" dirty="0">
                <a:latin typeface="Arial Black" panose="020B0A04020102020204" pitchFamily="34" charset="0"/>
              </a:rPr>
              <a:t>SEA FOODS </a:t>
            </a:r>
          </a:p>
        </p:txBody>
      </p:sp>
      <p:sp>
        <p:nvSpPr>
          <p:cNvPr id="82" name="TextBox 82"/>
          <p:cNvSpPr txBox="1"/>
          <p:nvPr/>
        </p:nvSpPr>
        <p:spPr>
          <a:xfrm>
            <a:off x="4178273" y="6069521"/>
            <a:ext cx="2724177" cy="265586"/>
          </a:xfrm>
          <a:prstGeom prst="rect">
            <a:avLst/>
          </a:prstGeom>
        </p:spPr>
        <p:txBody>
          <a:bodyPr wrap="square" lIns="0" tIns="0" rIns="0" bIns="0" rtlCol="0" anchor="t">
            <a:spAutoFit/>
          </a:bodyPr>
          <a:lstStyle/>
          <a:p>
            <a:pPr>
              <a:lnSpc>
                <a:spcPts val="2239"/>
              </a:lnSpc>
              <a:spcBef>
                <a:spcPct val="0"/>
              </a:spcBef>
            </a:pPr>
            <a:r>
              <a:rPr lang="en-US" sz="1599" dirty="0">
                <a:latin typeface="Arial Black" panose="020B0A04020102020204" pitchFamily="34" charset="0"/>
              </a:rPr>
              <a:t>RECOMMENDED DISHES </a:t>
            </a:r>
          </a:p>
        </p:txBody>
      </p:sp>
      <p:sp>
        <p:nvSpPr>
          <p:cNvPr id="83" name="TextBox 61"/>
          <p:cNvSpPr txBox="1"/>
          <p:nvPr/>
        </p:nvSpPr>
        <p:spPr>
          <a:xfrm>
            <a:off x="4164764" y="7968059"/>
            <a:ext cx="2719349" cy="1077218"/>
          </a:xfrm>
          <a:prstGeom prst="rect">
            <a:avLst/>
          </a:prstGeom>
        </p:spPr>
        <p:txBody>
          <a:bodyPr wrap="square" lIns="0" tIns="0" rIns="0" bIns="0" rtlCol="0" anchor="t">
            <a:spAutoFit/>
          </a:bodyPr>
          <a:lstStyle/>
          <a:p>
            <a:pPr algn="just">
              <a:lnSpc>
                <a:spcPts val="1399"/>
              </a:lnSpc>
            </a:pPr>
            <a:r>
              <a:rPr lang="en-US" sz="1000" dirty="0"/>
              <a:t>Sirloin that has been flame-broiled, thinly sliced, and seasoned like a steakhouse is served over Maine Russet mashed potatoes and caramelized onions. served with one side and au jus for dipping, served with Cabernet wine and Rose Wine / 19.99 (1560 Cal)</a:t>
            </a:r>
            <a:endParaRPr lang="en-US" sz="999" dirty="0">
              <a:latin typeface="Kenao Sans Serif"/>
            </a:endParaRPr>
          </a:p>
        </p:txBody>
      </p:sp>
      <p:sp>
        <p:nvSpPr>
          <p:cNvPr id="85" name="Rectangle 84"/>
          <p:cNvSpPr/>
          <p:nvPr/>
        </p:nvSpPr>
        <p:spPr>
          <a:xfrm>
            <a:off x="1239988" y="9244125"/>
            <a:ext cx="4995461" cy="1200329"/>
          </a:xfrm>
          <a:prstGeom prst="rect">
            <a:avLst/>
          </a:prstGeom>
        </p:spPr>
        <p:txBody>
          <a:bodyPr wrap="square">
            <a:spAutoFit/>
          </a:bodyPr>
          <a:lstStyle/>
          <a:p>
            <a:pPr algn="ctr"/>
            <a:r>
              <a:rPr lang="en-GB" b="1" dirty="0">
                <a:latin typeface="MV Boli" pitchFamily="2" charset="0"/>
                <a:cs typeface="MV Boli" pitchFamily="2" charset="0"/>
              </a:rPr>
              <a:t>   Telephone: +44</a:t>
            </a:r>
            <a:r>
              <a:rPr lang="en-US" b="1" dirty="0">
                <a:latin typeface="MV Boli" pitchFamily="2" charset="0"/>
                <a:cs typeface="MV Boli" pitchFamily="2" charset="0"/>
              </a:rPr>
              <a:t>12345678</a:t>
            </a:r>
          </a:p>
          <a:p>
            <a:pPr algn="ctr"/>
            <a:r>
              <a:rPr lang="en-GB" b="1" dirty="0">
                <a:latin typeface="MV Boli" pitchFamily="2" charset="0"/>
                <a:cs typeface="MV Boli" pitchFamily="2" charset="0"/>
              </a:rPr>
              <a:t>  Order @UberEats|JustEat</a:t>
            </a:r>
          </a:p>
          <a:p>
            <a:pPr algn="ctr"/>
            <a:r>
              <a:rPr lang="en-GB" b="1" dirty="0">
                <a:latin typeface="MV Boli" pitchFamily="2" charset="0"/>
                <a:cs typeface="MV Boli" pitchFamily="2" charset="0"/>
              </a:rPr>
              <a:t>Delivery Available</a:t>
            </a:r>
            <a:endParaRPr lang="en-US" b="1" dirty="0">
              <a:latin typeface="MV Boli" pitchFamily="2" charset="0"/>
              <a:cs typeface="MV Boli" pitchFamily="2" charset="0"/>
            </a:endParaRPr>
          </a:p>
          <a:p>
            <a:pPr algn="ctr"/>
            <a:r>
              <a:rPr lang="en-GB" b="1" dirty="0">
                <a:latin typeface="MV Boli" pitchFamily="2" charset="0"/>
                <a:cs typeface="MV Boli" pitchFamily="2" charset="0"/>
              </a:rPr>
              <a:t>    Pay with </a:t>
            </a:r>
            <a:endParaRPr lang="en-US" b="1" dirty="0">
              <a:latin typeface="MV Boli" pitchFamily="2" charset="0"/>
              <a:cs typeface="MV Boli" pitchFamily="2" charset="0"/>
            </a:endParaRPr>
          </a:p>
        </p:txBody>
      </p:sp>
      <p:pic>
        <p:nvPicPr>
          <p:cNvPr id="86" name="Picture 8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37544" y="10344553"/>
            <a:ext cx="1603567" cy="298316"/>
          </a:xfrm>
          <a:prstGeom prst="rect">
            <a:avLst/>
          </a:prstGeom>
        </p:spPr>
      </p:pic>
      <p:sp>
        <p:nvSpPr>
          <p:cNvPr id="87" name="Rectangle 86"/>
          <p:cNvSpPr/>
          <p:nvPr/>
        </p:nvSpPr>
        <p:spPr>
          <a:xfrm>
            <a:off x="1236922" y="1388562"/>
            <a:ext cx="5086157" cy="230832"/>
          </a:xfrm>
          <a:prstGeom prst="rect">
            <a:avLst/>
          </a:prstGeom>
        </p:spPr>
        <p:txBody>
          <a:bodyPr wrap="square">
            <a:spAutoFit/>
          </a:bodyPr>
          <a:lstStyle/>
          <a:p>
            <a:r>
              <a:rPr lang="en-US" sz="900" b="1" dirty="0"/>
              <a:t>Please let the waitress know if anybody in your group has a food allergy before making your order</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3" name="Rectangle 2"/>
          <p:cNvSpPr/>
          <p:nvPr/>
        </p:nvSpPr>
        <p:spPr>
          <a:xfrm>
            <a:off x="349250" y="2374900"/>
            <a:ext cx="6553200" cy="4308872"/>
          </a:xfrm>
          <a:prstGeom prst="rect">
            <a:avLst/>
          </a:prstGeom>
        </p:spPr>
        <p:txBody>
          <a:bodyPr wrap="square">
            <a:spAutoFit/>
          </a:bodyPr>
          <a:lstStyle/>
          <a:p>
            <a:pPr algn="just">
              <a:lnSpc>
                <a:spcPct val="150000"/>
              </a:lnSpc>
              <a:spcAft>
                <a:spcPts val="1200"/>
              </a:spcAft>
            </a:pPr>
            <a:r>
              <a:rPr lang="en-US" sz="1200" dirty="0">
                <a:latin typeface="Times New Roman" panose="02020603050405020304" pitchFamily="18" charset="0"/>
                <a:ea typeface="Times New Roman" panose="02020603050405020304" pitchFamily="18" charset="0"/>
                <a:cs typeface="Times New Roman" panose="02020603050405020304" pitchFamily="18" charset="0"/>
              </a:rPr>
              <a:t>Dinsmore, K. (2020).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Restaurant inventory: How Menu Engineering Can Boost Your Profits</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[Online] www.sculpturehospitality.com. Available at: https://www.sculpturehospitality.com/blog/restaurant-inventory-how-menu-engineering-can-boost-your-profits.</a:t>
            </a:r>
            <a:endParaRPr lang="en-US" sz="12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200"/>
              </a:spcAft>
            </a:pPr>
            <a:r>
              <a:rPr lang="en-US" sz="1200" dirty="0">
                <a:latin typeface="Times New Roman" panose="02020603050405020304" pitchFamily="18" charset="0"/>
                <a:ea typeface="Times New Roman" panose="02020603050405020304" pitchFamily="18" charset="0"/>
                <a:cs typeface="Times New Roman" panose="02020603050405020304" pitchFamily="18" charset="0"/>
              </a:rPr>
              <a:t>Prasad, U. (2020).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Food and beverage service</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New Delhi: Sonali Publications.</a:t>
            </a:r>
            <a:endParaRPr lang="en-US" sz="12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200"/>
              </a:spcAft>
            </a:pPr>
            <a:r>
              <a:rPr lang="en-US" sz="1200" dirty="0">
                <a:latin typeface="Times New Roman" panose="02020603050405020304" pitchFamily="18" charset="0"/>
                <a:ea typeface="Times New Roman" panose="02020603050405020304" pitchFamily="18" charset="0"/>
                <a:cs typeface="Times New Roman" panose="02020603050405020304" pitchFamily="18" charset="0"/>
              </a:rPr>
              <a:t>Rubin, L. (2021).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What is Menu Engineering? Boost Your Menu Items’ Profit and Popularity Using Restaurant Menu Design - On the Line | Toast POS</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[online] pos.toasttab.com. Available at: https://pos.toasttab.com/blog/on-the-line/menu-engineering-menu-design#:~:text=Food%20Cost%20Percentage-.</a:t>
            </a:r>
            <a:endParaRPr lang="en-US" sz="12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200"/>
              </a:spcAft>
            </a:pPr>
            <a:r>
              <a:rPr lang="en-US" sz="1200" dirty="0">
                <a:latin typeface="Times New Roman" panose="02020603050405020304" pitchFamily="18" charset="0"/>
                <a:ea typeface="Times New Roman" panose="02020603050405020304" pitchFamily="18" charset="0"/>
                <a:cs typeface="Times New Roman" panose="02020603050405020304" pitchFamily="18" charset="0"/>
              </a:rPr>
              <a:t>Wiley, D. (2018).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Definition and Objectives: Menu Engineering - hmhub</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[Online] The Finance King. Available at: https://hmhub.in/definition-objectives-menu-engineering/.</a:t>
            </a:r>
            <a:endParaRPr lang="en-US" sz="12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200"/>
              </a:spcAft>
            </a:pPr>
            <a:r>
              <a:rPr lang="en-US" sz="1200" dirty="0">
                <a:latin typeface="Times New Roman" panose="02020603050405020304" pitchFamily="18" charset="0"/>
                <a:ea typeface="Times New Roman" panose="02020603050405020304" pitchFamily="18" charset="0"/>
                <a:cs typeface="Times New Roman" panose="02020603050405020304" pitchFamily="18" charset="0"/>
              </a:rPr>
              <a:t>Zutshi, A. (2019). How to develop well-informed and assured teams to embed food safety compliance in the UK catering and hospitality industry.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Perspectives in Public Health</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139(6), pp.294–295. Doi: 10.1177/1757913919872783.</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2650647" y="1661546"/>
            <a:ext cx="1950406" cy="579967"/>
          </a:xfrm>
          <a:prstGeom prst="rect">
            <a:avLst/>
          </a:prstGeom>
        </p:spPr>
        <p:txBody>
          <a:bodyPr wrap="none">
            <a:spAutoFit/>
          </a:bodyPr>
          <a:lstStyle/>
          <a:p>
            <a:pPr algn="ctr">
              <a:lnSpc>
                <a:spcPct val="150000"/>
              </a:lnSpc>
              <a:spcAft>
                <a:spcPts val="1200"/>
              </a:spcAft>
            </a:pPr>
            <a:r>
              <a:rPr lang="en-US" sz="2400" b="1" dirty="0">
                <a:latin typeface="Times New Roman" panose="02020603050405020304" pitchFamily="18" charset="0"/>
                <a:ea typeface="Times New Roman" panose="02020603050405020304" pitchFamily="18" charset="0"/>
                <a:cs typeface="Times New Roman" panose="02020603050405020304" pitchFamily="18" charset="0"/>
              </a:rPr>
              <a:t>Reference</a:t>
            </a:r>
            <a:r>
              <a:rPr lang="en-US" sz="2000" b="1" dirty="0">
                <a:latin typeface="Times New Roman" panose="02020603050405020304" pitchFamily="18" charset="0"/>
                <a:ea typeface="Times New Roman" panose="02020603050405020304" pitchFamily="18" charset="0"/>
                <a:cs typeface="Times New Roman" panose="02020603050405020304" pitchFamily="18" charset="0"/>
              </a:rPr>
              <a:t> </a:t>
            </a:r>
            <a:r>
              <a:rPr lang="en-US" sz="2400" b="1" dirty="0">
                <a:latin typeface="Times New Roman" panose="02020603050405020304" pitchFamily="18" charset="0"/>
                <a:ea typeface="Times New Roman" panose="02020603050405020304" pitchFamily="18" charset="0"/>
                <a:cs typeface="Times New Roman" panose="02020603050405020304" pitchFamily="18" charset="0"/>
              </a:rPr>
              <a:t>list</a:t>
            </a:r>
            <a:endParaRPr lang="en-US" sz="14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31"/>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46247" y="144680"/>
            <a:ext cx="1626555" cy="1611849"/>
          </a:xfrm>
          <a:prstGeom prst="rect">
            <a:avLst/>
          </a:prstGeom>
        </p:spPr>
      </p:pic>
      <p:pic>
        <p:nvPicPr>
          <p:cNvPr id="6" name="Picture 32"/>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flipV="1">
            <a:off x="146247" y="8912768"/>
            <a:ext cx="1626555" cy="1611849"/>
          </a:xfrm>
          <a:prstGeom prst="rect">
            <a:avLst/>
          </a:prstGeom>
        </p:spPr>
      </p:pic>
      <p:pic>
        <p:nvPicPr>
          <p:cNvPr id="7" name="Picture 33"/>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flipH="1">
            <a:off x="5787198" y="144680"/>
            <a:ext cx="1626555" cy="1611849"/>
          </a:xfrm>
          <a:prstGeom prst="rect">
            <a:avLst/>
          </a:prstGeom>
        </p:spPr>
      </p:pic>
      <p:pic>
        <p:nvPicPr>
          <p:cNvPr id="8" name="Picture 34"/>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flipH="1" flipV="1">
            <a:off x="5787198" y="8912768"/>
            <a:ext cx="1626555" cy="1611849"/>
          </a:xfrm>
          <a:prstGeom prst="rect">
            <a:avLst/>
          </a:prstGeom>
        </p:spPr>
      </p:pic>
    </p:spTree>
    <p:extLst>
      <p:ext uri="{BB962C8B-B14F-4D97-AF65-F5344CB8AC3E}">
        <p14:creationId xmlns:p14="http://schemas.microsoft.com/office/powerpoint/2010/main" val="25944255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1346</Words>
  <Application>Microsoft Macintosh PowerPoint</Application>
  <PresentationFormat>Custom</PresentationFormat>
  <Paragraphs>79</Paragraphs>
  <Slides>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vt:i4>
      </vt:variant>
    </vt:vector>
  </HeadingPairs>
  <TitlesOfParts>
    <vt:vector size="11" baseType="lpstr">
      <vt:lpstr>Kenao Sans Serif</vt:lpstr>
      <vt:lpstr>Arial</vt:lpstr>
      <vt:lpstr>MV Boli</vt:lpstr>
      <vt:lpstr>Amazing Slab</vt:lpstr>
      <vt:lpstr>Times New Roman</vt:lpstr>
      <vt:lpstr>Arial Black</vt:lpstr>
      <vt:lpstr>Calibri</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2022-11-03T21:48:21Z</dcterms:created>
  <dcterms:modified xsi:type="dcterms:W3CDTF">2022-11-04T20:53:47Z</dcterms:modified>
  <dc:identifier/>
</cp:coreProperties>
</file>