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1"/>
  </p:notesMasterIdLst>
  <p:sldIdLst>
    <p:sldId id="327" r:id="rId2"/>
    <p:sldId id="314" r:id="rId3"/>
    <p:sldId id="328" r:id="rId4"/>
    <p:sldId id="326" r:id="rId5"/>
    <p:sldId id="315" r:id="rId6"/>
    <p:sldId id="317" r:id="rId7"/>
    <p:sldId id="332" r:id="rId8"/>
    <p:sldId id="319" r:id="rId9"/>
    <p:sldId id="331" r:id="rId10"/>
    <p:sldId id="320" r:id="rId11"/>
    <p:sldId id="321" r:id="rId12"/>
    <p:sldId id="322" r:id="rId13"/>
    <p:sldId id="323" r:id="rId14"/>
    <p:sldId id="324" r:id="rId15"/>
    <p:sldId id="325" r:id="rId16"/>
    <p:sldId id="330" r:id="rId17"/>
    <p:sldId id="333" r:id="rId18"/>
    <p:sldId id="334" r:id="rId19"/>
    <p:sldId id="31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94660"/>
  </p:normalViewPr>
  <p:slideViewPr>
    <p:cSldViewPr snapToGrid="0">
      <p:cViewPr>
        <p:scale>
          <a:sx n="98" d="100"/>
          <a:sy n="98" d="100"/>
        </p:scale>
        <p:origin x="-532" y="-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notesMaster" Target="notesMasters/notes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6BCD4AD-1738-4D51-8398-CA311AA0F6F1}" type="datetimeFigureOut">
              <a:rPr lang="en-GB" smtClean="0"/>
              <a:t>10/10/2023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5436B4-3C67-45C4-BD4D-08B804C9CF59}" type="slidenum">
              <a:rPr lang="en-GB" smtClean="0"/>
              <a:t>‹#›</a:t>
            </a:fld>
            <a:endParaRPr lang="en-GB"/>
          </a:p>
        </p:txBody>
      </p:sp>
    </p:spTree>
    <p:extLst>
      <p:ext uri="{BB962C8B-B14F-4D97-AF65-F5344CB8AC3E}">
        <p14:creationId xmlns:p14="http://schemas.microsoft.com/office/powerpoint/2010/main" val="27964906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3</a:t>
            </a:fld>
            <a:endParaRPr lang="cy-GB" altLang="en-US"/>
          </a:p>
        </p:txBody>
      </p:sp>
    </p:spTree>
    <p:extLst>
      <p:ext uri="{BB962C8B-B14F-4D97-AF65-F5344CB8AC3E}">
        <p14:creationId xmlns:p14="http://schemas.microsoft.com/office/powerpoint/2010/main" val="175775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4</a:t>
            </a:fld>
            <a:endParaRPr lang="cy-GB" altLang="en-US"/>
          </a:p>
        </p:txBody>
      </p:sp>
    </p:spTree>
    <p:extLst>
      <p:ext uri="{BB962C8B-B14F-4D97-AF65-F5344CB8AC3E}">
        <p14:creationId xmlns:p14="http://schemas.microsoft.com/office/powerpoint/2010/main" val="20177791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5</a:t>
            </a:fld>
            <a:endParaRPr lang="cy-GB" altLang="en-US"/>
          </a:p>
        </p:txBody>
      </p:sp>
    </p:spTree>
    <p:extLst>
      <p:ext uri="{BB962C8B-B14F-4D97-AF65-F5344CB8AC3E}">
        <p14:creationId xmlns:p14="http://schemas.microsoft.com/office/powerpoint/2010/main" val="182654079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6</a:t>
            </a:fld>
            <a:endParaRPr lang="cy-GB" altLang="en-US"/>
          </a:p>
        </p:txBody>
      </p:sp>
    </p:spTree>
    <p:extLst>
      <p:ext uri="{BB962C8B-B14F-4D97-AF65-F5344CB8AC3E}">
        <p14:creationId xmlns:p14="http://schemas.microsoft.com/office/powerpoint/2010/main" val="2739537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8</a:t>
            </a:fld>
            <a:endParaRPr lang="cy-GB" altLang="en-US"/>
          </a:p>
        </p:txBody>
      </p:sp>
    </p:spTree>
    <p:extLst>
      <p:ext uri="{BB962C8B-B14F-4D97-AF65-F5344CB8AC3E}">
        <p14:creationId xmlns:p14="http://schemas.microsoft.com/office/powerpoint/2010/main" val="240580945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77ACEAAD-BAF8-4820-B111-156D712C7F10}" type="slidenum">
              <a:rPr lang="cy-GB" altLang="en-US" smtClean="0"/>
              <a:pPr>
                <a:defRPr/>
              </a:pPr>
              <a:t>9</a:t>
            </a:fld>
            <a:endParaRPr lang="cy-GB" altLang="en-US"/>
          </a:p>
        </p:txBody>
      </p:sp>
    </p:spTree>
    <p:extLst>
      <p:ext uri="{BB962C8B-B14F-4D97-AF65-F5344CB8AC3E}">
        <p14:creationId xmlns:p14="http://schemas.microsoft.com/office/powerpoint/2010/main" val="7922747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10</a:t>
            </a:fld>
            <a:endParaRPr lang="cy-GB" altLang="en-US"/>
          </a:p>
        </p:txBody>
      </p:sp>
    </p:spTree>
    <p:extLst>
      <p:ext uri="{BB962C8B-B14F-4D97-AF65-F5344CB8AC3E}">
        <p14:creationId xmlns:p14="http://schemas.microsoft.com/office/powerpoint/2010/main" val="216411338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11</a:t>
            </a:fld>
            <a:endParaRPr lang="cy-GB" altLang="en-US"/>
          </a:p>
        </p:txBody>
      </p:sp>
    </p:spTree>
    <p:extLst>
      <p:ext uri="{BB962C8B-B14F-4D97-AF65-F5344CB8AC3E}">
        <p14:creationId xmlns:p14="http://schemas.microsoft.com/office/powerpoint/2010/main" val="233323670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12</a:t>
            </a:fld>
            <a:endParaRPr lang="cy-GB" altLang="en-US"/>
          </a:p>
        </p:txBody>
      </p:sp>
    </p:spTree>
    <p:extLst>
      <p:ext uri="{BB962C8B-B14F-4D97-AF65-F5344CB8AC3E}">
        <p14:creationId xmlns:p14="http://schemas.microsoft.com/office/powerpoint/2010/main" val="22177034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13</a:t>
            </a:fld>
            <a:endParaRPr lang="cy-GB" altLang="en-US"/>
          </a:p>
        </p:txBody>
      </p:sp>
    </p:spTree>
    <p:extLst>
      <p:ext uri="{BB962C8B-B14F-4D97-AF65-F5344CB8AC3E}">
        <p14:creationId xmlns:p14="http://schemas.microsoft.com/office/powerpoint/2010/main" val="168038957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14</a:t>
            </a:fld>
            <a:endParaRPr lang="cy-GB" altLang="en-US"/>
          </a:p>
        </p:txBody>
      </p:sp>
    </p:spTree>
    <p:extLst>
      <p:ext uri="{BB962C8B-B14F-4D97-AF65-F5344CB8AC3E}">
        <p14:creationId xmlns:p14="http://schemas.microsoft.com/office/powerpoint/2010/main" val="394953931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15</a:t>
            </a:fld>
            <a:endParaRPr lang="cy-GB" altLang="en-US"/>
          </a:p>
        </p:txBody>
      </p:sp>
    </p:spTree>
    <p:extLst>
      <p:ext uri="{BB962C8B-B14F-4D97-AF65-F5344CB8AC3E}">
        <p14:creationId xmlns:p14="http://schemas.microsoft.com/office/powerpoint/2010/main" val="211056289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16</a:t>
            </a:fld>
            <a:endParaRPr lang="cy-GB" altLang="en-US"/>
          </a:p>
        </p:txBody>
      </p:sp>
    </p:spTree>
    <p:extLst>
      <p:ext uri="{BB962C8B-B14F-4D97-AF65-F5344CB8AC3E}">
        <p14:creationId xmlns:p14="http://schemas.microsoft.com/office/powerpoint/2010/main" val="218475966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84138" y="731838"/>
            <a:ext cx="6500812" cy="3657600"/>
          </a:xfrm>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pPr>
              <a:defRPr/>
            </a:pPr>
            <a:fld id="{77ACEAAD-BAF8-4820-B111-156D712C7F10}" type="slidenum">
              <a:rPr lang="cy-GB" altLang="en-US" smtClean="0"/>
              <a:pPr>
                <a:defRPr/>
              </a:pPr>
              <a:t>19</a:t>
            </a:fld>
            <a:endParaRPr lang="cy-GB" altLang="en-US"/>
          </a:p>
        </p:txBody>
      </p:sp>
    </p:spTree>
    <p:extLst>
      <p:ext uri="{BB962C8B-B14F-4D97-AF65-F5344CB8AC3E}">
        <p14:creationId xmlns:p14="http://schemas.microsoft.com/office/powerpoint/2010/main" val="304520300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A48580FC-3C16-4736-9045-9F76C7906F41}" type="datetimeFigureOut">
              <a:rPr lang="en-GB" smtClean="0"/>
              <a:t>10/10/2023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87F96472-D2BC-46B8-951F-71CEDBCA1552}" type="slidenum">
              <a:rPr lang="en-GB" smtClean="0"/>
              <a:t>‹#›</a:t>
            </a:fld>
            <a:endParaRPr lang="en-GB"/>
          </a:p>
        </p:txBody>
      </p:sp>
    </p:spTree>
    <p:extLst>
      <p:ext uri="{BB962C8B-B14F-4D97-AF65-F5344CB8AC3E}">
        <p14:creationId xmlns:p14="http://schemas.microsoft.com/office/powerpoint/2010/main" val="31536589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A48580FC-3C16-4736-9045-9F76C7906F41}" type="datetimeFigureOut">
              <a:rPr lang="en-GB" smtClean="0"/>
              <a:t>10/10/2023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87F96472-D2BC-46B8-951F-71CEDBCA1552}" type="slidenum">
              <a:rPr lang="en-GB" smtClean="0"/>
              <a:t>‹#›</a:t>
            </a:fld>
            <a:endParaRPr lang="en-GB"/>
          </a:p>
        </p:txBody>
      </p:sp>
    </p:spTree>
    <p:extLst>
      <p:ext uri="{BB962C8B-B14F-4D97-AF65-F5344CB8AC3E}">
        <p14:creationId xmlns:p14="http://schemas.microsoft.com/office/powerpoint/2010/main" val="379926765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A48580FC-3C16-4736-9045-9F76C7906F41}" type="datetimeFigureOut">
              <a:rPr lang="en-GB" smtClean="0"/>
              <a:t>10/10/2023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87F96472-D2BC-46B8-951F-71CEDBCA1552}" type="slidenum">
              <a:rPr lang="en-GB" smtClean="0"/>
              <a:t>‹#›</a:t>
            </a:fld>
            <a:endParaRPr lang="en-GB"/>
          </a:p>
        </p:txBody>
      </p:sp>
    </p:spTree>
    <p:extLst>
      <p:ext uri="{BB962C8B-B14F-4D97-AF65-F5344CB8AC3E}">
        <p14:creationId xmlns:p14="http://schemas.microsoft.com/office/powerpoint/2010/main" val="39124915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dirty="0"/>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A48580FC-3C16-4736-9045-9F76C7906F41}" type="datetimeFigureOut">
              <a:rPr lang="en-GB" smtClean="0"/>
              <a:t>10/10/2023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87F96472-D2BC-46B8-951F-71CEDBCA1552}" type="slidenum">
              <a:rPr lang="en-GB" smtClean="0"/>
              <a:t>‹#›</a:t>
            </a:fld>
            <a:endParaRPr lang="en-GB"/>
          </a:p>
        </p:txBody>
      </p:sp>
    </p:spTree>
    <p:extLst>
      <p:ext uri="{BB962C8B-B14F-4D97-AF65-F5344CB8AC3E}">
        <p14:creationId xmlns:p14="http://schemas.microsoft.com/office/powerpoint/2010/main" val="28302236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A48580FC-3C16-4736-9045-9F76C7906F41}" type="datetimeFigureOut">
              <a:rPr lang="en-GB" smtClean="0"/>
              <a:t>10/10/2023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87F96472-D2BC-46B8-951F-71CEDBCA1552}" type="slidenum">
              <a:rPr lang="en-GB" smtClean="0"/>
              <a:t>‹#›</a:t>
            </a:fld>
            <a:endParaRPr lang="en-GB"/>
          </a:p>
        </p:txBody>
      </p:sp>
    </p:spTree>
    <p:extLst>
      <p:ext uri="{BB962C8B-B14F-4D97-AF65-F5344CB8AC3E}">
        <p14:creationId xmlns:p14="http://schemas.microsoft.com/office/powerpoint/2010/main" val="7606277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A48580FC-3C16-4736-9045-9F76C7906F41}" type="datetimeFigureOut">
              <a:rPr lang="en-GB" smtClean="0"/>
              <a:t>10/10/2023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87F96472-D2BC-46B8-951F-71CEDBCA1552}" type="slidenum">
              <a:rPr lang="en-GB" smtClean="0"/>
              <a:t>‹#›</a:t>
            </a:fld>
            <a:endParaRPr lang="en-GB"/>
          </a:p>
        </p:txBody>
      </p:sp>
    </p:spTree>
    <p:extLst>
      <p:ext uri="{BB962C8B-B14F-4D97-AF65-F5344CB8AC3E}">
        <p14:creationId xmlns:p14="http://schemas.microsoft.com/office/powerpoint/2010/main" val="334607024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A48580FC-3C16-4736-9045-9F76C7906F41}" type="datetimeFigureOut">
              <a:rPr lang="en-GB" smtClean="0"/>
              <a:t>10/10/2023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87F96472-D2BC-46B8-951F-71CEDBCA1552}" type="slidenum">
              <a:rPr lang="en-GB" smtClean="0"/>
              <a:t>‹#›</a:t>
            </a:fld>
            <a:endParaRPr lang="en-GB"/>
          </a:p>
        </p:txBody>
      </p:sp>
    </p:spTree>
    <p:extLst>
      <p:ext uri="{BB962C8B-B14F-4D97-AF65-F5344CB8AC3E}">
        <p14:creationId xmlns:p14="http://schemas.microsoft.com/office/powerpoint/2010/main" val="13227926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A48580FC-3C16-4736-9045-9F76C7906F41}" type="datetimeFigureOut">
              <a:rPr lang="en-GB" smtClean="0"/>
              <a:t>10/10/2023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87F96472-D2BC-46B8-951F-71CEDBCA1552}" type="slidenum">
              <a:rPr lang="en-GB" smtClean="0"/>
              <a:t>‹#›</a:t>
            </a:fld>
            <a:endParaRPr lang="en-GB"/>
          </a:p>
        </p:txBody>
      </p:sp>
    </p:spTree>
    <p:extLst>
      <p:ext uri="{BB962C8B-B14F-4D97-AF65-F5344CB8AC3E}">
        <p14:creationId xmlns:p14="http://schemas.microsoft.com/office/powerpoint/2010/main" val="252499831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A48580FC-3C16-4736-9045-9F76C7906F41}" type="datetimeFigureOut">
              <a:rPr lang="en-GB" smtClean="0"/>
              <a:t>10/10/2023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87F96472-D2BC-46B8-951F-71CEDBCA1552}" type="slidenum">
              <a:rPr lang="en-GB" smtClean="0"/>
              <a:t>‹#›</a:t>
            </a:fld>
            <a:endParaRPr lang="en-GB"/>
          </a:p>
        </p:txBody>
      </p:sp>
    </p:spTree>
    <p:extLst>
      <p:ext uri="{BB962C8B-B14F-4D97-AF65-F5344CB8AC3E}">
        <p14:creationId xmlns:p14="http://schemas.microsoft.com/office/powerpoint/2010/main" val="38164055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A48580FC-3C16-4736-9045-9F76C7906F41}" type="datetimeFigureOut">
              <a:rPr lang="en-GB" smtClean="0"/>
              <a:t>10/10/2023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87F96472-D2BC-46B8-951F-71CEDBCA1552}" type="slidenum">
              <a:rPr lang="en-GB" smtClean="0"/>
              <a:t>‹#›</a:t>
            </a:fld>
            <a:endParaRPr lang="en-GB"/>
          </a:p>
        </p:txBody>
      </p:sp>
    </p:spTree>
    <p:extLst>
      <p:ext uri="{BB962C8B-B14F-4D97-AF65-F5344CB8AC3E}">
        <p14:creationId xmlns:p14="http://schemas.microsoft.com/office/powerpoint/2010/main" val="35891650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A48580FC-3C16-4736-9045-9F76C7906F41}" type="datetimeFigureOut">
              <a:rPr lang="en-GB" smtClean="0"/>
              <a:t>10/10/2023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87F96472-D2BC-46B8-951F-71CEDBCA1552}" type="slidenum">
              <a:rPr lang="en-GB" smtClean="0"/>
              <a:t>‹#›</a:t>
            </a:fld>
            <a:endParaRPr lang="en-GB"/>
          </a:p>
        </p:txBody>
      </p:sp>
    </p:spTree>
    <p:extLst>
      <p:ext uri="{BB962C8B-B14F-4D97-AF65-F5344CB8AC3E}">
        <p14:creationId xmlns:p14="http://schemas.microsoft.com/office/powerpoint/2010/main" val="155898323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1_Title Slide">
    <p:spTree>
      <p:nvGrpSpPr>
        <p:cNvPr id="1" name=""/>
        <p:cNvGrpSpPr/>
        <p:nvPr/>
      </p:nvGrpSpPr>
      <p:grpSpPr>
        <a:xfrm>
          <a:off x="0" y="0"/>
          <a:ext cx="0" cy="0"/>
          <a:chOff x="0" y="0"/>
          <a:chExt cx="0" cy="0"/>
        </a:xfrm>
      </p:grpSpPr>
      <p:pic>
        <p:nvPicPr>
          <p:cNvPr id="2" name="Picture 7">
            <a:extLst>
              <a:ext uri="{FF2B5EF4-FFF2-40B4-BE49-F238E27FC236}">
                <a16:creationId xmlns:a16="http://schemas.microsoft.com/office/drawing/2014/main" id="{02E51870-38CA-8300-93EC-51FC928F0C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8946555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48580FC-3C16-4736-9045-9F76C7906F41}" type="datetimeFigureOut">
              <a:rPr lang="en-GB" smtClean="0"/>
              <a:t>10/10/2023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7F96472-D2BC-46B8-951F-71CEDBCA1552}"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4"/>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317526970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slideLayout" Target="../slideLayouts/slideLayout6.xml"/><Relationship Id="rId1" Type="http://schemas.openxmlformats.org/officeDocument/2006/relationships/video" Target="https://www.youtube.com/embed/kEyjlqixq9c?feature=oembed"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3" Type="http://schemas.openxmlformats.org/officeDocument/2006/relationships/hyperlink" Target="https://birthto5matters.org.uk/parents-as-partners/" TargetMode="External"/><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hyperlink" Target="http://www.childcomwales.org.uk/" TargetMode="External"/><Relationship Id="rId4" Type="http://schemas.openxmlformats.org/officeDocument/2006/relationships/hyperlink" Target="https://hwb.gov.wales/curriculum-for-wales/curriculum-for-wales-the-journey-to-curriculum-roll-ou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67526" y="3178397"/>
            <a:ext cx="11056948" cy="2387600"/>
          </a:xfrm>
        </p:spPr>
        <p:txBody>
          <a:bodyPr>
            <a:noAutofit/>
          </a:bodyPr>
          <a:lstStyle/>
          <a:p>
            <a:r>
              <a:rPr lang="en-US" altLang="en-US" sz="4800" dirty="0"/>
              <a:t>ECEY4001/C</a:t>
            </a:r>
            <a:br>
              <a:rPr lang="en-US" altLang="en-US" sz="4800" dirty="0"/>
            </a:br>
            <a:r>
              <a:rPr lang="en-GB" altLang="en-US" sz="4800" dirty="0">
                <a:solidFill>
                  <a:schemeClr val="accent6">
                    <a:lumMod val="75000"/>
                  </a:schemeClr>
                </a:solidFill>
              </a:rPr>
              <a:t>Human Development</a:t>
            </a:r>
            <a:br>
              <a:rPr lang="en-GB" altLang="en-US" sz="4800" dirty="0"/>
            </a:br>
            <a:br>
              <a:rPr lang="en-GB" altLang="en-US" sz="4800" dirty="0"/>
            </a:br>
            <a:r>
              <a:rPr lang="en-GB" altLang="en-US" sz="4800" dirty="0">
                <a:solidFill>
                  <a:schemeClr val="accent6">
                    <a:lumMod val="75000"/>
                  </a:schemeClr>
                </a:solidFill>
              </a:rPr>
              <a:t>Lecture 6 – Inclusive, Partnerships and Children</a:t>
            </a:r>
            <a:r>
              <a:rPr lang="en-GB" altLang="en-US" sz="4800" dirty="0"/>
              <a:t> </a:t>
            </a:r>
            <a:endParaRPr lang="en-GB" sz="4800" dirty="0"/>
          </a:p>
        </p:txBody>
      </p:sp>
    </p:spTree>
    <p:extLst>
      <p:ext uri="{BB962C8B-B14F-4D97-AF65-F5344CB8AC3E}">
        <p14:creationId xmlns:p14="http://schemas.microsoft.com/office/powerpoint/2010/main" val="391625984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Autofit/>
          </a:bodyPr>
          <a:lstStyle/>
          <a:p>
            <a:pPr algn="ctr"/>
            <a:r>
              <a:rPr lang="en-GB" sz="4800" dirty="0">
                <a:solidFill>
                  <a:schemeClr val="accent6">
                    <a:lumMod val="75000"/>
                  </a:schemeClr>
                </a:solidFill>
              </a:rPr>
              <a:t>A Culture of Inclusion</a:t>
            </a:r>
          </a:p>
        </p:txBody>
      </p:sp>
      <p:sp>
        <p:nvSpPr>
          <p:cNvPr id="6" name="Content Placeholder 5"/>
          <p:cNvSpPr>
            <a:spLocks noGrp="1"/>
          </p:cNvSpPr>
          <p:nvPr>
            <p:ph sz="half" idx="2"/>
          </p:nvPr>
        </p:nvSpPr>
        <p:spPr>
          <a:xfrm>
            <a:off x="600075" y="1825625"/>
            <a:ext cx="10753725" cy="4351338"/>
          </a:xfrm>
        </p:spPr>
        <p:txBody>
          <a:bodyPr>
            <a:normAutofit/>
          </a:bodyPr>
          <a:lstStyle/>
          <a:p>
            <a:r>
              <a:rPr lang="en-GB" sz="3200" dirty="0">
                <a:solidFill>
                  <a:schemeClr val="accent6">
                    <a:lumMod val="75000"/>
                  </a:schemeClr>
                </a:solidFill>
              </a:rPr>
              <a:t>Every early years setting represents a culture which is created by children, practitioners, parents and others.</a:t>
            </a:r>
          </a:p>
        </p:txBody>
      </p:sp>
    </p:spTree>
    <p:extLst>
      <p:ext uri="{BB962C8B-B14F-4D97-AF65-F5344CB8AC3E}">
        <p14:creationId xmlns:p14="http://schemas.microsoft.com/office/powerpoint/2010/main" val="33533258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noAutofit/>
          </a:bodyPr>
          <a:lstStyle/>
          <a:p>
            <a:pPr algn="ctr"/>
            <a:r>
              <a:rPr lang="en-GB" sz="4800" dirty="0">
                <a:solidFill>
                  <a:schemeClr val="accent6">
                    <a:lumMod val="75000"/>
                  </a:schemeClr>
                </a:solidFill>
              </a:rPr>
              <a:t>Curriculum</a:t>
            </a:r>
          </a:p>
        </p:txBody>
      </p:sp>
      <p:sp>
        <p:nvSpPr>
          <p:cNvPr id="6" name="Content Placeholder 5"/>
          <p:cNvSpPr>
            <a:spLocks noGrp="1"/>
          </p:cNvSpPr>
          <p:nvPr>
            <p:ph sz="half" idx="2"/>
          </p:nvPr>
        </p:nvSpPr>
        <p:spPr>
          <a:xfrm>
            <a:off x="838200" y="1815686"/>
            <a:ext cx="9829800" cy="4351338"/>
          </a:xfrm>
        </p:spPr>
        <p:txBody>
          <a:bodyPr/>
          <a:lstStyle/>
          <a:p>
            <a:r>
              <a:rPr lang="en-GB" dirty="0">
                <a:solidFill>
                  <a:schemeClr val="accent6">
                    <a:lumMod val="75000"/>
                  </a:schemeClr>
                </a:solidFill>
              </a:rPr>
              <a:t>A Unique Child  </a:t>
            </a:r>
          </a:p>
          <a:p>
            <a:r>
              <a:rPr lang="en-GB" dirty="0">
                <a:solidFill>
                  <a:schemeClr val="accent6">
                    <a:lumMod val="75000"/>
                  </a:schemeClr>
                </a:solidFill>
              </a:rPr>
              <a:t>Positive Relationships </a:t>
            </a:r>
          </a:p>
          <a:p>
            <a:r>
              <a:rPr lang="en-GB" dirty="0">
                <a:solidFill>
                  <a:schemeClr val="accent6">
                    <a:lumMod val="75000"/>
                  </a:schemeClr>
                </a:solidFill>
              </a:rPr>
              <a:t>Enabling Environments, enabling experience and enabling adults</a:t>
            </a:r>
          </a:p>
          <a:p>
            <a:r>
              <a:rPr lang="en-GB" dirty="0">
                <a:solidFill>
                  <a:schemeClr val="accent6">
                    <a:lumMod val="75000"/>
                  </a:schemeClr>
                </a:solidFill>
              </a:rPr>
              <a:t>Learning and Development</a:t>
            </a:r>
          </a:p>
          <a:p>
            <a:pPr marL="0" indent="0">
              <a:buNone/>
            </a:pPr>
            <a:r>
              <a:rPr lang="en-GB" dirty="0"/>
              <a:t> </a:t>
            </a:r>
          </a:p>
          <a:p>
            <a:endParaRPr lang="en-GB" dirty="0"/>
          </a:p>
        </p:txBody>
      </p:sp>
    </p:spTree>
    <p:extLst>
      <p:ext uri="{BB962C8B-B14F-4D97-AF65-F5344CB8AC3E}">
        <p14:creationId xmlns:p14="http://schemas.microsoft.com/office/powerpoint/2010/main" val="254162005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a:solidFill>
                  <a:schemeClr val="accent6">
                    <a:lumMod val="75000"/>
                  </a:schemeClr>
                </a:solidFill>
              </a:rPr>
              <a:t>Polarised Views</a:t>
            </a:r>
          </a:p>
        </p:txBody>
      </p:sp>
      <p:sp>
        <p:nvSpPr>
          <p:cNvPr id="4" name="Content Placeholder 3"/>
          <p:cNvSpPr>
            <a:spLocks noGrp="1"/>
          </p:cNvSpPr>
          <p:nvPr>
            <p:ph sz="half" idx="2"/>
          </p:nvPr>
        </p:nvSpPr>
        <p:spPr>
          <a:xfrm>
            <a:off x="764381" y="1825625"/>
            <a:ext cx="10589419" cy="4351338"/>
          </a:xfrm>
        </p:spPr>
        <p:txBody>
          <a:bodyPr>
            <a:normAutofit/>
          </a:bodyPr>
          <a:lstStyle/>
          <a:p>
            <a:r>
              <a:rPr lang="en-GB" sz="3200" dirty="0">
                <a:solidFill>
                  <a:schemeClr val="accent6">
                    <a:lumMod val="75000"/>
                  </a:schemeClr>
                </a:solidFill>
              </a:rPr>
              <a:t>Childhood is a vulnerable state where adults must protect and shield children from risk</a:t>
            </a:r>
          </a:p>
          <a:p>
            <a:r>
              <a:rPr lang="en-GB" sz="3200" dirty="0">
                <a:solidFill>
                  <a:schemeClr val="accent6">
                    <a:lumMod val="75000"/>
                  </a:schemeClr>
                </a:solidFill>
              </a:rPr>
              <a:t>Childhood is a time of discovery, of oneself as well as of the knowledge of the world, where adults have the responsibility to support and encourage</a:t>
            </a:r>
          </a:p>
          <a:p>
            <a:endParaRPr lang="en-GB" sz="3200" dirty="0">
              <a:solidFill>
                <a:schemeClr val="accent6">
                  <a:lumMod val="75000"/>
                </a:schemeClr>
              </a:solidFill>
            </a:endParaRPr>
          </a:p>
        </p:txBody>
      </p:sp>
    </p:spTree>
    <p:extLst>
      <p:ext uri="{BB962C8B-B14F-4D97-AF65-F5344CB8AC3E}">
        <p14:creationId xmlns:p14="http://schemas.microsoft.com/office/powerpoint/2010/main" val="41605365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a:xfrm>
            <a:off x="1991544" y="980728"/>
            <a:ext cx="8229600" cy="4637112"/>
          </a:xfrm>
        </p:spPr>
        <p:txBody>
          <a:bodyPr/>
          <a:lstStyle/>
          <a:p>
            <a:r>
              <a:rPr lang="en-GB" dirty="0">
                <a:solidFill>
                  <a:schemeClr val="accent6">
                    <a:lumMod val="75000"/>
                  </a:schemeClr>
                </a:solidFill>
              </a:rPr>
              <a:t>“Respectful educators will include all children; not just children who are easy to work with, obliging, endearing, clean, pretty, articulate, capable, but every child-respecting them for who they are , respecting their language, their culture, their history, their family their needs, their abilities, their name, their ways, their very essence.” (</a:t>
            </a:r>
            <a:r>
              <a:rPr lang="en-GB" noProof="1">
                <a:solidFill>
                  <a:schemeClr val="accent6">
                    <a:lumMod val="75000"/>
                  </a:schemeClr>
                </a:solidFill>
              </a:rPr>
              <a:t>Nutbrown</a:t>
            </a:r>
            <a:r>
              <a:rPr lang="en-GB" dirty="0">
                <a:solidFill>
                  <a:schemeClr val="accent6">
                    <a:lumMod val="75000"/>
                  </a:schemeClr>
                </a:solidFill>
              </a:rPr>
              <a:t>, 1996)</a:t>
            </a:r>
          </a:p>
          <a:p>
            <a:pPr marL="0" indent="0">
              <a:buNone/>
            </a:pPr>
            <a:endParaRPr lang="en-GB" dirty="0">
              <a:solidFill>
                <a:schemeClr val="accent1">
                  <a:lumMod val="50000"/>
                </a:schemeClr>
              </a:solidFill>
            </a:endParaRPr>
          </a:p>
        </p:txBody>
      </p:sp>
      <p:sp>
        <p:nvSpPr>
          <p:cNvPr id="2" name="TextBox 1">
            <a:extLst>
              <a:ext uri="{FF2B5EF4-FFF2-40B4-BE49-F238E27FC236}">
                <a16:creationId xmlns:a16="http://schemas.microsoft.com/office/drawing/2014/main" id="{F7C417B0-22FB-EF88-43D7-BC5468323CFD}"/>
              </a:ext>
            </a:extLst>
          </p:cNvPr>
          <p:cNvSpPr txBox="1"/>
          <p:nvPr/>
        </p:nvSpPr>
        <p:spPr>
          <a:xfrm>
            <a:off x="5693569" y="4632729"/>
            <a:ext cx="5829300" cy="646331"/>
          </a:xfrm>
          <a:prstGeom prst="rect">
            <a:avLst/>
          </a:prstGeom>
          <a:noFill/>
        </p:spPr>
        <p:txBody>
          <a:bodyPr wrap="square" rtlCol="0">
            <a:spAutoFit/>
          </a:bodyPr>
          <a:lstStyle/>
          <a:p>
            <a:r>
              <a:rPr lang="en-GB" dirty="0"/>
              <a:t>Read the quotation above, what does it tell you about inclusive practice?</a:t>
            </a:r>
          </a:p>
        </p:txBody>
      </p:sp>
    </p:spTree>
    <p:extLst>
      <p:ext uri="{BB962C8B-B14F-4D97-AF65-F5344CB8AC3E}">
        <p14:creationId xmlns:p14="http://schemas.microsoft.com/office/powerpoint/2010/main" val="9639647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716E7D-36B8-B232-642D-1A9C2CB21B0F}"/>
              </a:ext>
            </a:extLst>
          </p:cNvPr>
          <p:cNvSpPr>
            <a:spLocks noGrp="1"/>
          </p:cNvSpPr>
          <p:nvPr>
            <p:ph type="title"/>
          </p:nvPr>
        </p:nvSpPr>
        <p:spPr/>
        <p:txBody>
          <a:bodyPr>
            <a:noAutofit/>
          </a:bodyPr>
          <a:lstStyle/>
          <a:p>
            <a:pPr algn="ctr"/>
            <a:r>
              <a:rPr lang="en-GB" sz="4800" dirty="0">
                <a:solidFill>
                  <a:schemeClr val="accent6">
                    <a:lumMod val="75000"/>
                  </a:schemeClr>
                </a:solidFill>
              </a:rPr>
              <a:t>Inclusive Education</a:t>
            </a:r>
          </a:p>
        </p:txBody>
      </p:sp>
      <p:pic>
        <p:nvPicPr>
          <p:cNvPr id="3" name="Online Media 2" title="Inclusion and Education: #AllmeansALL​">
            <a:hlinkClick r:id="" action="ppaction://media"/>
            <a:extLst>
              <a:ext uri="{FF2B5EF4-FFF2-40B4-BE49-F238E27FC236}">
                <a16:creationId xmlns:a16="http://schemas.microsoft.com/office/drawing/2014/main" id="{E6810708-AF62-96C1-A35C-CD5FE39ED95F}"/>
              </a:ext>
            </a:extLst>
          </p:cNvPr>
          <p:cNvPicPr>
            <a:picLocks noRot="1" noChangeAspect="1"/>
          </p:cNvPicPr>
          <p:nvPr>
            <a:videoFile r:link="rId1"/>
          </p:nvPr>
        </p:nvPicPr>
        <p:blipFill>
          <a:blip r:embed="rId3"/>
          <a:stretch>
            <a:fillRect/>
          </a:stretch>
        </p:blipFill>
        <p:spPr>
          <a:xfrm>
            <a:off x="2737590" y="1690688"/>
            <a:ext cx="7029411" cy="3971617"/>
          </a:xfrm>
          <a:prstGeom prst="rect">
            <a:avLst/>
          </a:prstGeom>
        </p:spPr>
      </p:pic>
    </p:spTree>
    <p:extLst>
      <p:ext uri="{BB962C8B-B14F-4D97-AF65-F5344CB8AC3E}">
        <p14:creationId xmlns:p14="http://schemas.microsoft.com/office/powerpoint/2010/main" val="18488486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a:solidFill>
                  <a:schemeClr val="accent6">
                    <a:lumMod val="75000"/>
                  </a:schemeClr>
                </a:solidFill>
              </a:rPr>
              <a:t>What is meant by inclusion?</a:t>
            </a:r>
          </a:p>
        </p:txBody>
      </p:sp>
      <p:sp>
        <p:nvSpPr>
          <p:cNvPr id="5" name="Content Placeholder 4"/>
          <p:cNvSpPr>
            <a:spLocks noGrp="1"/>
          </p:cNvSpPr>
          <p:nvPr>
            <p:ph sz="half" idx="2"/>
          </p:nvPr>
        </p:nvSpPr>
        <p:spPr>
          <a:xfrm>
            <a:off x="692944" y="1825625"/>
            <a:ext cx="10909092" cy="4351338"/>
          </a:xfrm>
        </p:spPr>
        <p:txBody>
          <a:bodyPr>
            <a:normAutofit/>
          </a:bodyPr>
          <a:lstStyle/>
          <a:p>
            <a:r>
              <a:rPr lang="en-GB" sz="3200" dirty="0">
                <a:solidFill>
                  <a:schemeClr val="accent6">
                    <a:lumMod val="75000"/>
                  </a:schemeClr>
                </a:solidFill>
              </a:rPr>
              <a:t>The unified drive towards maximal participation in and minimal exclusion from early years settings, from schools and from society </a:t>
            </a:r>
          </a:p>
          <a:p>
            <a:pPr marL="0" indent="0">
              <a:buNone/>
            </a:pPr>
            <a:r>
              <a:rPr lang="en-GB" sz="3200" dirty="0">
                <a:solidFill>
                  <a:schemeClr val="accent6">
                    <a:lumMod val="75000"/>
                  </a:schemeClr>
                </a:solidFill>
              </a:rPr>
              <a:t>	(Booth, </a:t>
            </a:r>
            <a:r>
              <a:rPr lang="en-GB" sz="3200" noProof="1">
                <a:solidFill>
                  <a:schemeClr val="accent6">
                    <a:lumMod val="75000"/>
                  </a:schemeClr>
                </a:solidFill>
              </a:rPr>
              <a:t>Ainscow</a:t>
            </a:r>
            <a:r>
              <a:rPr lang="en-GB" sz="3200" dirty="0">
                <a:solidFill>
                  <a:schemeClr val="accent6">
                    <a:lumMod val="75000"/>
                  </a:schemeClr>
                </a:solidFill>
              </a:rPr>
              <a:t> and Kingston, 2006)</a:t>
            </a:r>
          </a:p>
        </p:txBody>
      </p:sp>
    </p:spTree>
    <p:extLst>
      <p:ext uri="{BB962C8B-B14F-4D97-AF65-F5344CB8AC3E}">
        <p14:creationId xmlns:p14="http://schemas.microsoft.com/office/powerpoint/2010/main" val="27798304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0AF0D-DD5D-4129-941F-A69E1F11974C}"/>
              </a:ext>
            </a:extLst>
          </p:cNvPr>
          <p:cNvSpPr>
            <a:spLocks noGrp="1"/>
          </p:cNvSpPr>
          <p:nvPr>
            <p:ph type="title"/>
          </p:nvPr>
        </p:nvSpPr>
        <p:spPr/>
        <p:txBody>
          <a:bodyPr>
            <a:normAutofit/>
          </a:bodyPr>
          <a:lstStyle/>
          <a:p>
            <a:pPr algn="ctr"/>
            <a:r>
              <a:rPr lang="en-US" sz="4800" dirty="0">
                <a:solidFill>
                  <a:schemeClr val="accent6">
                    <a:lumMod val="75000"/>
                  </a:schemeClr>
                </a:solidFill>
              </a:rPr>
              <a:t>Barriers</a:t>
            </a:r>
            <a:endParaRPr lang="en-GB" sz="4800" dirty="0">
              <a:solidFill>
                <a:schemeClr val="accent6">
                  <a:lumMod val="75000"/>
                </a:schemeClr>
              </a:solidFill>
            </a:endParaRPr>
          </a:p>
        </p:txBody>
      </p:sp>
      <p:pic>
        <p:nvPicPr>
          <p:cNvPr id="3" name="Picture 2">
            <a:extLst>
              <a:ext uri="{FF2B5EF4-FFF2-40B4-BE49-F238E27FC236}">
                <a16:creationId xmlns:a16="http://schemas.microsoft.com/office/drawing/2014/main" id="{EDECD5F1-BBF9-4D78-B4E0-EC5E08D180E1}"/>
              </a:ext>
            </a:extLst>
          </p:cNvPr>
          <p:cNvPicPr>
            <a:picLocks noChangeAspect="1"/>
          </p:cNvPicPr>
          <p:nvPr/>
        </p:nvPicPr>
        <p:blipFill>
          <a:blip r:embed="rId3"/>
          <a:stretch>
            <a:fillRect/>
          </a:stretch>
        </p:blipFill>
        <p:spPr>
          <a:xfrm>
            <a:off x="3005138" y="1900238"/>
            <a:ext cx="6181725" cy="3057525"/>
          </a:xfrm>
          <a:prstGeom prst="rect">
            <a:avLst/>
          </a:prstGeom>
        </p:spPr>
      </p:pic>
    </p:spTree>
    <p:extLst>
      <p:ext uri="{BB962C8B-B14F-4D97-AF65-F5344CB8AC3E}">
        <p14:creationId xmlns:p14="http://schemas.microsoft.com/office/powerpoint/2010/main" val="38150263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19536" y="116632"/>
            <a:ext cx="8229600" cy="1143000"/>
          </a:xfrm>
        </p:spPr>
        <p:txBody>
          <a:bodyPr>
            <a:noAutofit/>
          </a:bodyPr>
          <a:lstStyle/>
          <a:p>
            <a:pPr algn="ctr"/>
            <a:r>
              <a:rPr lang="en-GB" sz="4800" dirty="0">
                <a:solidFill>
                  <a:schemeClr val="accent6">
                    <a:lumMod val="75000"/>
                  </a:schemeClr>
                </a:solidFill>
              </a:rPr>
              <a:t>Outcomes</a:t>
            </a:r>
          </a:p>
        </p:txBody>
      </p:sp>
      <p:sp>
        <p:nvSpPr>
          <p:cNvPr id="4" name="Content Placeholder 3"/>
          <p:cNvSpPr>
            <a:spLocks noGrp="1"/>
          </p:cNvSpPr>
          <p:nvPr>
            <p:ph sz="half" idx="2"/>
          </p:nvPr>
        </p:nvSpPr>
        <p:spPr>
          <a:xfrm>
            <a:off x="607219" y="1788634"/>
            <a:ext cx="10443578" cy="3989040"/>
          </a:xfrm>
        </p:spPr>
        <p:txBody>
          <a:bodyPr>
            <a:normAutofit/>
          </a:bodyPr>
          <a:lstStyle/>
          <a:p>
            <a:r>
              <a:rPr lang="en-GB" dirty="0">
                <a:solidFill>
                  <a:schemeClr val="accent6">
                    <a:lumMod val="75000"/>
                  </a:schemeClr>
                </a:solidFill>
              </a:rPr>
              <a:t>The significant adults in a children's life are called to accept responsibility to enable children to achieve best outcomes. By embracing this accountability young children can be supported to realise their potential (Welsh Government, 2008).</a:t>
            </a:r>
          </a:p>
        </p:txBody>
      </p:sp>
    </p:spTree>
    <p:extLst>
      <p:ext uri="{BB962C8B-B14F-4D97-AF65-F5344CB8AC3E}">
        <p14:creationId xmlns:p14="http://schemas.microsoft.com/office/powerpoint/2010/main" val="19224077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a:solidFill>
                  <a:schemeClr val="accent6">
                    <a:lumMod val="75000"/>
                  </a:schemeClr>
                </a:solidFill>
              </a:rPr>
              <a:t>Babies and Toddlers</a:t>
            </a:r>
          </a:p>
        </p:txBody>
      </p:sp>
      <p:sp>
        <p:nvSpPr>
          <p:cNvPr id="4" name="Content Placeholder 3"/>
          <p:cNvSpPr>
            <a:spLocks noGrp="1"/>
          </p:cNvSpPr>
          <p:nvPr>
            <p:ph sz="half" idx="2"/>
          </p:nvPr>
        </p:nvSpPr>
        <p:spPr>
          <a:xfrm>
            <a:off x="764381" y="1825625"/>
            <a:ext cx="10589419" cy="4351338"/>
          </a:xfrm>
        </p:spPr>
        <p:txBody>
          <a:bodyPr/>
          <a:lstStyle/>
          <a:p>
            <a:r>
              <a:rPr lang="en-GB" dirty="0">
                <a:solidFill>
                  <a:schemeClr val="accent6">
                    <a:lumMod val="75000"/>
                  </a:schemeClr>
                </a:solidFill>
              </a:rPr>
              <a:t>Finding ways to listen to them and become sensitive to their needs and wants</a:t>
            </a:r>
          </a:p>
          <a:p>
            <a:r>
              <a:rPr lang="en-GB" dirty="0">
                <a:solidFill>
                  <a:schemeClr val="accent6">
                    <a:lumMod val="75000"/>
                  </a:schemeClr>
                </a:solidFill>
              </a:rPr>
              <a:t>Requires an attentiveness which is quite different from that needed for older children</a:t>
            </a:r>
          </a:p>
          <a:p>
            <a:r>
              <a:rPr lang="en-GB" dirty="0">
                <a:solidFill>
                  <a:schemeClr val="accent6">
                    <a:lumMod val="75000"/>
                  </a:schemeClr>
                </a:solidFill>
              </a:rPr>
              <a:t>How?</a:t>
            </a:r>
          </a:p>
        </p:txBody>
      </p:sp>
    </p:spTree>
    <p:extLst>
      <p:ext uri="{BB962C8B-B14F-4D97-AF65-F5344CB8AC3E}">
        <p14:creationId xmlns:p14="http://schemas.microsoft.com/office/powerpoint/2010/main" val="208390827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4">
                                            <p:txEl>
                                              <p:pRg st="1" end="1"/>
                                            </p:txEl>
                                          </p:spTgt>
                                        </p:tgtEl>
                                        <p:attrNameLst>
                                          <p:attrName>style.visibility</p:attrName>
                                        </p:attrNameLst>
                                      </p:cBhvr>
                                      <p:to>
                                        <p:strVal val="visible"/>
                                      </p:to>
                                    </p:set>
                                    <p:anim calcmode="lin" valueType="num">
                                      <p:cBhvr additive="base">
                                        <p:cTn id="13"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4">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4">
                                            <p:txEl>
                                              <p:pRg st="2" end="2"/>
                                            </p:txEl>
                                          </p:spTgt>
                                        </p:tgtEl>
                                        <p:attrNameLst>
                                          <p:attrName>style.visibility</p:attrName>
                                        </p:attrNameLst>
                                      </p:cBhvr>
                                      <p:to>
                                        <p:strVal val="visible"/>
                                      </p:to>
                                    </p:set>
                                    <p:anim calcmode="lin" valueType="num">
                                      <p:cBhvr additive="base">
                                        <p:cTn id="19"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a:solidFill>
                  <a:schemeClr val="accent6">
                    <a:lumMod val="75000"/>
                  </a:schemeClr>
                </a:solidFill>
              </a:rPr>
              <a:t>Young children</a:t>
            </a:r>
          </a:p>
        </p:txBody>
      </p:sp>
      <p:sp>
        <p:nvSpPr>
          <p:cNvPr id="4" name="Content Placeholder 3"/>
          <p:cNvSpPr>
            <a:spLocks noGrp="1"/>
          </p:cNvSpPr>
          <p:nvPr>
            <p:ph sz="half" idx="2"/>
          </p:nvPr>
        </p:nvSpPr>
        <p:spPr>
          <a:xfrm>
            <a:off x="838200" y="1825625"/>
            <a:ext cx="10515600" cy="4351338"/>
          </a:xfrm>
        </p:spPr>
        <p:txBody>
          <a:bodyPr/>
          <a:lstStyle/>
          <a:p>
            <a:r>
              <a:rPr lang="en-GB" dirty="0">
                <a:solidFill>
                  <a:schemeClr val="accent6">
                    <a:lumMod val="75000"/>
                  </a:schemeClr>
                </a:solidFill>
              </a:rPr>
              <a:t>It is unusual for the views of young children to be consulted on their experience of settings</a:t>
            </a:r>
          </a:p>
          <a:p>
            <a:r>
              <a:rPr lang="en-GB" dirty="0">
                <a:solidFill>
                  <a:schemeClr val="accent6">
                    <a:lumMod val="75000"/>
                  </a:schemeClr>
                </a:solidFill>
              </a:rPr>
              <a:t>The ‘missing voice’ in educational research</a:t>
            </a:r>
          </a:p>
          <a:p>
            <a:r>
              <a:rPr lang="en-GB" dirty="0">
                <a:solidFill>
                  <a:schemeClr val="accent6">
                    <a:lumMod val="75000"/>
                  </a:schemeClr>
                </a:solidFill>
              </a:rPr>
              <a:t>Rights</a:t>
            </a:r>
          </a:p>
          <a:p>
            <a:r>
              <a:rPr lang="en-GB" dirty="0">
                <a:solidFill>
                  <a:schemeClr val="accent6">
                    <a:lumMod val="75000"/>
                  </a:schemeClr>
                </a:solidFill>
              </a:rPr>
              <a:t>How?</a:t>
            </a:r>
          </a:p>
        </p:txBody>
      </p:sp>
    </p:spTree>
    <p:extLst>
      <p:ext uri="{BB962C8B-B14F-4D97-AF65-F5344CB8AC3E}">
        <p14:creationId xmlns:p14="http://schemas.microsoft.com/office/powerpoint/2010/main" val="11064882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a:solidFill>
                  <a:schemeClr val="accent6">
                    <a:lumMod val="75000"/>
                  </a:schemeClr>
                </a:solidFill>
              </a:rPr>
              <a:t>Young children</a:t>
            </a:r>
          </a:p>
        </p:txBody>
      </p:sp>
      <p:sp>
        <p:nvSpPr>
          <p:cNvPr id="4" name="Content Placeholder 3"/>
          <p:cNvSpPr>
            <a:spLocks noGrp="1"/>
          </p:cNvSpPr>
          <p:nvPr>
            <p:ph sz="half" idx="2"/>
          </p:nvPr>
        </p:nvSpPr>
        <p:spPr>
          <a:xfrm>
            <a:off x="514350" y="1825625"/>
            <a:ext cx="10839450" cy="4351338"/>
          </a:xfrm>
        </p:spPr>
        <p:txBody>
          <a:bodyPr/>
          <a:lstStyle/>
          <a:p>
            <a:r>
              <a:rPr lang="en-GB" dirty="0">
                <a:solidFill>
                  <a:schemeClr val="accent6">
                    <a:lumMod val="75000"/>
                  </a:schemeClr>
                </a:solidFill>
              </a:rPr>
              <a:t>Sustained shared thinking</a:t>
            </a:r>
          </a:p>
          <a:p>
            <a:r>
              <a:rPr lang="en-GB" dirty="0">
                <a:solidFill>
                  <a:schemeClr val="accent6">
                    <a:lumMod val="75000"/>
                  </a:schemeClr>
                </a:solidFill>
              </a:rPr>
              <a:t>When we communicate by really listening, all the parties involved are empowered</a:t>
            </a:r>
          </a:p>
        </p:txBody>
      </p:sp>
    </p:spTree>
    <p:extLst>
      <p:ext uri="{BB962C8B-B14F-4D97-AF65-F5344CB8AC3E}">
        <p14:creationId xmlns:p14="http://schemas.microsoft.com/office/powerpoint/2010/main" val="30841237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255"/>
            <a:ext cx="10515600" cy="1325563"/>
          </a:xfrm>
        </p:spPr>
        <p:txBody>
          <a:bodyPr>
            <a:noAutofit/>
          </a:bodyPr>
          <a:lstStyle/>
          <a:p>
            <a:pPr algn="ctr"/>
            <a:r>
              <a:rPr lang="en-GB" sz="4800" dirty="0">
                <a:solidFill>
                  <a:schemeClr val="accent6">
                    <a:lumMod val="75000"/>
                  </a:schemeClr>
                </a:solidFill>
              </a:rPr>
              <a:t>Parents</a:t>
            </a:r>
          </a:p>
        </p:txBody>
      </p:sp>
      <p:sp>
        <p:nvSpPr>
          <p:cNvPr id="4" name="Content Placeholder 3"/>
          <p:cNvSpPr>
            <a:spLocks noGrp="1"/>
          </p:cNvSpPr>
          <p:nvPr>
            <p:ph sz="half" idx="2"/>
          </p:nvPr>
        </p:nvSpPr>
        <p:spPr>
          <a:xfrm>
            <a:off x="1081298" y="1466597"/>
            <a:ext cx="10029403" cy="4351338"/>
          </a:xfrm>
        </p:spPr>
        <p:txBody>
          <a:bodyPr>
            <a:normAutofit/>
          </a:bodyPr>
          <a:lstStyle/>
          <a:p>
            <a:pPr algn="l"/>
            <a:r>
              <a:rPr lang="en-GB" b="0" i="0" dirty="0">
                <a:solidFill>
                  <a:schemeClr val="accent6">
                    <a:lumMod val="75000"/>
                  </a:schemeClr>
                </a:solidFill>
                <a:effectLst/>
              </a:rPr>
              <a:t>Parents make a crucial difference to children’s outcomes.</a:t>
            </a:r>
          </a:p>
          <a:p>
            <a:pPr algn="l"/>
            <a:r>
              <a:rPr lang="en-GB" b="0" i="0" dirty="0">
                <a:solidFill>
                  <a:schemeClr val="accent6">
                    <a:lumMod val="75000"/>
                  </a:schemeClr>
                </a:solidFill>
                <a:effectLst/>
              </a:rPr>
              <a:t>Parents are children’s first and most enduring educators.</a:t>
            </a:r>
          </a:p>
          <a:p>
            <a:pPr algn="l"/>
            <a:r>
              <a:rPr lang="en-GB" b="0" i="0" dirty="0">
                <a:solidFill>
                  <a:schemeClr val="accent6">
                    <a:lumMod val="75000"/>
                  </a:schemeClr>
                </a:solidFill>
                <a:effectLst/>
              </a:rPr>
              <a:t>Each unique family must be welcomed and listened to.</a:t>
            </a:r>
          </a:p>
          <a:p>
            <a:pPr algn="l"/>
            <a:r>
              <a:rPr lang="en-GB" b="0" i="0" dirty="0">
                <a:solidFill>
                  <a:schemeClr val="accent6">
                    <a:lumMod val="75000"/>
                  </a:schemeClr>
                </a:solidFill>
                <a:effectLst/>
              </a:rPr>
              <a:t>Consider levels of engagement to make the most of relating to parents.</a:t>
            </a:r>
          </a:p>
          <a:p>
            <a:pPr algn="l"/>
            <a:r>
              <a:rPr lang="en-GB" b="0" i="0" dirty="0">
                <a:solidFill>
                  <a:schemeClr val="accent6">
                    <a:lumMod val="75000"/>
                  </a:schemeClr>
                </a:solidFill>
                <a:effectLst/>
              </a:rPr>
              <a:t>Practitioners have a responsibility to work with all families. </a:t>
            </a:r>
          </a:p>
          <a:p>
            <a:pPr algn="l"/>
            <a:r>
              <a:rPr lang="en-GB" b="0" i="0" dirty="0">
                <a:solidFill>
                  <a:schemeClr val="accent6">
                    <a:lumMod val="75000"/>
                  </a:schemeClr>
                </a:solidFill>
                <a:effectLst/>
              </a:rPr>
              <a:t>Clear leadership regarding partnership with parents will provide the right foundation.</a:t>
            </a:r>
          </a:p>
          <a:p>
            <a:pPr marL="0" indent="0">
              <a:buNone/>
            </a:pPr>
            <a:r>
              <a:rPr lang="en-GB" dirty="0">
                <a:solidFill>
                  <a:schemeClr val="accent6">
                    <a:lumMod val="75000"/>
                  </a:schemeClr>
                </a:solidFill>
              </a:rPr>
              <a:t>						Birth to 5 Matters (no date)</a:t>
            </a:r>
          </a:p>
        </p:txBody>
      </p:sp>
    </p:spTree>
    <p:extLst>
      <p:ext uri="{BB962C8B-B14F-4D97-AF65-F5344CB8AC3E}">
        <p14:creationId xmlns:p14="http://schemas.microsoft.com/office/powerpoint/2010/main" val="41784417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 calcmode="lin" valueType="num">
                                      <p:cBhvr additive="base">
                                        <p:cTn id="7" dur="500" fill="hold"/>
                                        <p:tgtEl>
                                          <p:spTgt spid="4">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4">
                                            <p:txEl>
                                              <p:pRg st="0" end="0"/>
                                            </p:txEl>
                                          </p:spTgt>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anim calcmode="lin" valueType="num">
                                      <p:cBhvr additive="base">
                                        <p:cTn id="11" dur="500" fill="hold"/>
                                        <p:tgtEl>
                                          <p:spTgt spid="4">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4">
                                            <p:txEl>
                                              <p:pRg st="1" end="1"/>
                                            </p:txEl>
                                          </p:spTgt>
                                        </p:tgtEl>
                                        <p:attrNameLst>
                                          <p:attrName>ppt_y</p:attrName>
                                        </p:attrNameLst>
                                      </p:cBhvr>
                                      <p:tavLst>
                                        <p:tav tm="0">
                                          <p:val>
                                            <p:strVal val="1+#ppt_h/2"/>
                                          </p:val>
                                        </p:tav>
                                        <p:tav tm="100000">
                                          <p:val>
                                            <p:strVal val="#ppt_y"/>
                                          </p:val>
                                        </p:tav>
                                      </p:tavLst>
                                    </p:anim>
                                  </p:childTnLst>
                                </p:cTn>
                              </p:par>
                              <p:par>
                                <p:cTn id="13" presetID="2" presetClass="entr" presetSubtype="4" fill="hold" nodeType="with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anim calcmode="lin" valueType="num">
                                      <p:cBhvr additive="base">
                                        <p:cTn id="15" dur="500" fill="hold"/>
                                        <p:tgtEl>
                                          <p:spTgt spid="4">
                                            <p:txEl>
                                              <p:pRg st="2" end="2"/>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4">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nodeType="clickEffect">
                                  <p:stCondLst>
                                    <p:cond delay="0"/>
                                  </p:stCondLst>
                                  <p:childTnLst>
                                    <p:set>
                                      <p:cBhvr>
                                        <p:cTn id="20" dur="1" fill="hold">
                                          <p:stCondLst>
                                            <p:cond delay="0"/>
                                          </p:stCondLst>
                                        </p:cTn>
                                        <p:tgtEl>
                                          <p:spTgt spid="4">
                                            <p:txEl>
                                              <p:pRg st="3" end="3"/>
                                            </p:txEl>
                                          </p:spTgt>
                                        </p:tgtEl>
                                        <p:attrNameLst>
                                          <p:attrName>style.visibility</p:attrName>
                                        </p:attrNameLst>
                                      </p:cBhvr>
                                      <p:to>
                                        <p:strVal val="visible"/>
                                      </p:to>
                                    </p:set>
                                    <p:anim calcmode="lin" valueType="num">
                                      <p:cBhvr additive="base">
                                        <p:cTn id="21" dur="500" fill="hold"/>
                                        <p:tgtEl>
                                          <p:spTgt spid="4">
                                            <p:txEl>
                                              <p:pRg st="3" end="3"/>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txEl>
                                              <p:pRg st="3" end="3"/>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4">
                                            <p:txEl>
                                              <p:pRg st="4" end="4"/>
                                            </p:txEl>
                                          </p:spTgt>
                                        </p:tgtEl>
                                        <p:attrNameLst>
                                          <p:attrName>style.visibility</p:attrName>
                                        </p:attrNameLst>
                                      </p:cBhvr>
                                      <p:to>
                                        <p:strVal val="visible"/>
                                      </p:to>
                                    </p:set>
                                    <p:anim calcmode="lin" valueType="num">
                                      <p:cBhvr additive="base">
                                        <p:cTn id="25" dur="500" fill="hold"/>
                                        <p:tgtEl>
                                          <p:spTgt spid="4">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4">
                                            <p:txEl>
                                              <p:pRg st="4" end="4"/>
                                            </p:txEl>
                                          </p:spTgt>
                                        </p:tgtEl>
                                        <p:attrNameLst>
                                          <p:attrName>ppt_y</p:attrName>
                                        </p:attrNameLst>
                                      </p:cBhvr>
                                      <p:tavLst>
                                        <p:tav tm="0">
                                          <p:val>
                                            <p:strVal val="1+#ppt_h/2"/>
                                          </p:val>
                                        </p:tav>
                                        <p:tav tm="100000">
                                          <p:val>
                                            <p:strVal val="#ppt_y"/>
                                          </p:val>
                                        </p:tav>
                                      </p:tavLst>
                                    </p:anim>
                                  </p:childTnLst>
                                </p:cTn>
                              </p:par>
                              <p:par>
                                <p:cTn id="27" presetID="2" presetClass="entr" presetSubtype="4" fill="hold" nodeType="withEffect">
                                  <p:stCondLst>
                                    <p:cond delay="0"/>
                                  </p:stCondLst>
                                  <p:childTnLst>
                                    <p:set>
                                      <p:cBhvr>
                                        <p:cTn id="28" dur="1" fill="hold">
                                          <p:stCondLst>
                                            <p:cond delay="0"/>
                                          </p:stCondLst>
                                        </p:cTn>
                                        <p:tgtEl>
                                          <p:spTgt spid="4">
                                            <p:txEl>
                                              <p:pRg st="5" end="5"/>
                                            </p:txEl>
                                          </p:spTgt>
                                        </p:tgtEl>
                                        <p:attrNameLst>
                                          <p:attrName>style.visibility</p:attrName>
                                        </p:attrNameLst>
                                      </p:cBhvr>
                                      <p:to>
                                        <p:strVal val="visible"/>
                                      </p:to>
                                    </p:set>
                                    <p:anim calcmode="lin" valueType="num">
                                      <p:cBhvr additive="base">
                                        <p:cTn id="29" dur="500" fill="hold"/>
                                        <p:tgtEl>
                                          <p:spTgt spid="4">
                                            <p:txEl>
                                              <p:pRg st="5" end="5"/>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4">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Autofit/>
          </a:bodyPr>
          <a:lstStyle/>
          <a:p>
            <a:pPr algn="ctr"/>
            <a:r>
              <a:rPr lang="en-GB" sz="4800" dirty="0">
                <a:solidFill>
                  <a:schemeClr val="accent6">
                    <a:lumMod val="75000"/>
                  </a:schemeClr>
                </a:solidFill>
              </a:rPr>
              <a:t>Foundation Phase</a:t>
            </a:r>
          </a:p>
        </p:txBody>
      </p:sp>
      <p:sp>
        <p:nvSpPr>
          <p:cNvPr id="4" name="Content Placeholder 3"/>
          <p:cNvSpPr>
            <a:spLocks noGrp="1"/>
          </p:cNvSpPr>
          <p:nvPr>
            <p:ph sz="half" idx="2"/>
          </p:nvPr>
        </p:nvSpPr>
        <p:spPr>
          <a:xfrm>
            <a:off x="471488" y="1657180"/>
            <a:ext cx="10932800" cy="4351338"/>
          </a:xfrm>
        </p:spPr>
        <p:txBody>
          <a:bodyPr>
            <a:normAutofit/>
          </a:bodyPr>
          <a:lstStyle/>
          <a:p>
            <a:r>
              <a:rPr lang="en-GB" dirty="0">
                <a:solidFill>
                  <a:schemeClr val="accent6">
                    <a:lumMod val="75000"/>
                  </a:schemeClr>
                </a:solidFill>
              </a:rPr>
              <a:t>Close working between early years practitioners and parents is vital for the identification of children’s learning needs and to ensure a quick response to any area of particular difficulty. Parents and families are central to a child’s well being and practitioners should support this important relationship by sharing information and offering support for extending learning in the home</a:t>
            </a:r>
          </a:p>
        </p:txBody>
      </p:sp>
    </p:spTree>
    <p:extLst>
      <p:ext uri="{BB962C8B-B14F-4D97-AF65-F5344CB8AC3E}">
        <p14:creationId xmlns:p14="http://schemas.microsoft.com/office/powerpoint/2010/main" val="411153563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50975"/>
            <a:ext cx="10515600" cy="1325563"/>
          </a:xfrm>
        </p:spPr>
        <p:txBody>
          <a:bodyPr>
            <a:noAutofit/>
          </a:bodyPr>
          <a:lstStyle/>
          <a:p>
            <a:pPr algn="ctr"/>
            <a:r>
              <a:rPr lang="en-GB" sz="4800" dirty="0">
                <a:solidFill>
                  <a:schemeClr val="accent6">
                    <a:lumMod val="75000"/>
                  </a:schemeClr>
                </a:solidFill>
              </a:rPr>
              <a:t>Curriculum for Wales</a:t>
            </a:r>
          </a:p>
        </p:txBody>
      </p:sp>
      <p:sp>
        <p:nvSpPr>
          <p:cNvPr id="4" name="Content Placeholder 3"/>
          <p:cNvSpPr>
            <a:spLocks noGrp="1"/>
          </p:cNvSpPr>
          <p:nvPr>
            <p:ph sz="half" idx="2"/>
          </p:nvPr>
        </p:nvSpPr>
        <p:spPr>
          <a:xfrm>
            <a:off x="507206" y="1376538"/>
            <a:ext cx="10770394" cy="4351338"/>
          </a:xfrm>
        </p:spPr>
        <p:txBody>
          <a:bodyPr>
            <a:normAutofit/>
          </a:bodyPr>
          <a:lstStyle/>
          <a:p>
            <a:r>
              <a:rPr lang="en-GB" sz="2000" dirty="0">
                <a:solidFill>
                  <a:schemeClr val="accent6">
                    <a:lumMod val="75000"/>
                  </a:schemeClr>
                </a:solidFill>
                <a:latin typeface="Arial" panose="020B0604020202020204" pitchFamily="34" charset="0"/>
              </a:rPr>
              <a:t>P</a:t>
            </a:r>
            <a:r>
              <a:rPr lang="en-GB" sz="2000" b="0" i="0" dirty="0">
                <a:solidFill>
                  <a:schemeClr val="accent6">
                    <a:lumMod val="75000"/>
                  </a:schemeClr>
                </a:solidFill>
                <a:effectLst/>
                <a:latin typeface="Arial" panose="020B0604020202020204" pitchFamily="34" charset="0"/>
              </a:rPr>
              <a:t>lans for 2-way engagement with parents, carers and the wider school community</a:t>
            </a:r>
          </a:p>
          <a:p>
            <a:r>
              <a:rPr lang="en-GB" sz="2000" b="0" i="0" dirty="0">
                <a:solidFill>
                  <a:schemeClr val="accent6">
                    <a:lumMod val="75000"/>
                  </a:schemeClr>
                </a:solidFill>
                <a:effectLst/>
                <a:latin typeface="Arial" panose="020B0604020202020204" pitchFamily="34" charset="0"/>
              </a:rPr>
              <a:t>Parents and carers and the local community have important </a:t>
            </a:r>
            <a:r>
              <a:rPr lang="en-GB" sz="2000" b="0" i="0" dirty="0" err="1">
                <a:solidFill>
                  <a:schemeClr val="accent6">
                    <a:lumMod val="75000"/>
                  </a:schemeClr>
                </a:solidFill>
                <a:effectLst/>
                <a:latin typeface="Arial" panose="020B0604020202020204" pitchFamily="34" charset="0"/>
              </a:rPr>
              <a:t>contributtions</a:t>
            </a:r>
            <a:r>
              <a:rPr lang="en-GB" sz="2000" b="0" i="0" dirty="0">
                <a:solidFill>
                  <a:schemeClr val="accent6">
                    <a:lumMod val="75000"/>
                  </a:schemeClr>
                </a:solidFill>
                <a:effectLst/>
                <a:latin typeface="Arial" panose="020B0604020202020204" pitchFamily="34" charset="0"/>
              </a:rPr>
              <a:t> in shaping vision and aspects of design and development</a:t>
            </a:r>
          </a:p>
          <a:p>
            <a:r>
              <a:rPr lang="en-GB" sz="2000" b="0" i="0" dirty="0">
                <a:solidFill>
                  <a:schemeClr val="accent6">
                    <a:lumMod val="75000"/>
                  </a:schemeClr>
                </a:solidFill>
                <a:effectLst/>
                <a:latin typeface="Arial" panose="020B0604020202020204" pitchFamily="34" charset="0"/>
              </a:rPr>
              <a:t>Communication with parents and carers in particular ensures they are kept informed, understand the progress their child is making and can support learning.</a:t>
            </a:r>
            <a:endParaRPr lang="en-GB" sz="2000" dirty="0">
              <a:solidFill>
                <a:schemeClr val="accent6">
                  <a:lumMod val="75000"/>
                </a:schemeClr>
              </a:solidFill>
              <a:latin typeface="Arial" panose="020B0604020202020204" pitchFamily="34" charset="0"/>
            </a:endParaRPr>
          </a:p>
          <a:p>
            <a:r>
              <a:rPr lang="en-GB" sz="2000" b="0" i="0" dirty="0">
                <a:solidFill>
                  <a:schemeClr val="accent6">
                    <a:lumMod val="75000"/>
                  </a:schemeClr>
                </a:solidFill>
                <a:effectLst/>
                <a:latin typeface="Arial" panose="020B0604020202020204" pitchFamily="34" charset="0"/>
              </a:rPr>
              <a:t>provide information to parents/carers/adult learners that communicates the progression an individual learner is making, including their future progression needs and how these can be supported</a:t>
            </a:r>
          </a:p>
          <a:p>
            <a:pPr marL="0" indent="0">
              <a:buNone/>
            </a:pPr>
            <a:r>
              <a:rPr lang="en-GB" sz="2000" dirty="0">
                <a:solidFill>
                  <a:schemeClr val="accent6">
                    <a:lumMod val="75000"/>
                  </a:schemeClr>
                </a:solidFill>
                <a:latin typeface="Arial" panose="020B0604020202020204" pitchFamily="34" charset="0"/>
              </a:rPr>
              <a:t>		Welsh Government, 2021</a:t>
            </a:r>
            <a:endParaRPr lang="en-GB" sz="2000" b="0" i="0" dirty="0">
              <a:solidFill>
                <a:schemeClr val="accent6">
                  <a:lumMod val="75000"/>
                </a:schemeClr>
              </a:solidFill>
              <a:effectLst/>
              <a:latin typeface="Arial" panose="020B0604020202020204" pitchFamily="34" charset="0"/>
            </a:endParaRPr>
          </a:p>
          <a:p>
            <a:endParaRPr lang="en-GB" sz="1800" dirty="0">
              <a:solidFill>
                <a:schemeClr val="accent1">
                  <a:lumMod val="50000"/>
                </a:schemeClr>
              </a:solidFill>
            </a:endParaRPr>
          </a:p>
        </p:txBody>
      </p:sp>
    </p:spTree>
    <p:extLst>
      <p:ext uri="{BB962C8B-B14F-4D97-AF65-F5344CB8AC3E}">
        <p14:creationId xmlns:p14="http://schemas.microsoft.com/office/powerpoint/2010/main" val="23697769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FD1900-4467-DED9-8FAC-FBD9F0745019}"/>
              </a:ext>
            </a:extLst>
          </p:cNvPr>
          <p:cNvSpPr>
            <a:spLocks noGrp="1"/>
          </p:cNvSpPr>
          <p:nvPr>
            <p:ph type="title"/>
          </p:nvPr>
        </p:nvSpPr>
        <p:spPr/>
        <p:txBody>
          <a:bodyPr/>
          <a:lstStyle/>
          <a:p>
            <a:r>
              <a:rPr lang="en-GB" dirty="0"/>
              <a:t>EYFS Statutory Framework</a:t>
            </a:r>
          </a:p>
        </p:txBody>
      </p:sp>
      <p:sp>
        <p:nvSpPr>
          <p:cNvPr id="4" name="Content Placeholder 3">
            <a:extLst>
              <a:ext uri="{FF2B5EF4-FFF2-40B4-BE49-F238E27FC236}">
                <a16:creationId xmlns:a16="http://schemas.microsoft.com/office/drawing/2014/main" id="{7AFE130F-CE64-32F7-B9F8-6674F2210165}"/>
              </a:ext>
            </a:extLst>
          </p:cNvPr>
          <p:cNvSpPr>
            <a:spLocks noGrp="1"/>
          </p:cNvSpPr>
          <p:nvPr>
            <p:ph sz="half" idx="2"/>
          </p:nvPr>
        </p:nvSpPr>
        <p:spPr>
          <a:xfrm>
            <a:off x="1387813" y="1825625"/>
            <a:ext cx="9965987" cy="4351338"/>
          </a:xfrm>
        </p:spPr>
        <p:txBody>
          <a:bodyPr>
            <a:normAutofit/>
          </a:bodyPr>
          <a:lstStyle/>
          <a:p>
            <a:r>
              <a:rPr lang="en-GB" sz="2000" dirty="0"/>
              <a:t>The Early Years Foundation Stage (EYFS) sets the standards that all early years providers must meet to ensure that children learn and develop well and are kept healthy and safe. It promotes teaching and learning to ensure children’s ‘school readiness’ and gives children a broad range of knowledge and skills that provide the right foundation for good future progress through school and life. </a:t>
            </a:r>
          </a:p>
          <a:p>
            <a:r>
              <a:rPr lang="en-GB" sz="2000" dirty="0"/>
              <a:t>The EYFS seeks to provide: • </a:t>
            </a:r>
          </a:p>
          <a:p>
            <a:pPr lvl="1"/>
            <a:r>
              <a:rPr lang="en-GB" sz="1600" dirty="0"/>
              <a:t>quality and consistency in all early years settings, so that every child makes good progress and no child gets left behind </a:t>
            </a:r>
          </a:p>
          <a:p>
            <a:pPr lvl="1"/>
            <a:r>
              <a:rPr lang="en-GB" sz="1600" dirty="0"/>
              <a:t>a secure foundation through planning for the learning and development of each individual child, and assessing and reviewing what they have learned regularly </a:t>
            </a:r>
          </a:p>
          <a:p>
            <a:pPr lvl="1"/>
            <a:r>
              <a:rPr lang="en-GB" sz="1600" dirty="0"/>
              <a:t>partnership working between practitioners and with parents and/or carers </a:t>
            </a:r>
          </a:p>
          <a:p>
            <a:pPr lvl="1"/>
            <a:r>
              <a:rPr lang="en-GB" sz="1600" dirty="0"/>
              <a:t>equality of opportunity and anti-discriminatory practice, ensuring that every child is included and supported                                                                                         </a:t>
            </a:r>
          </a:p>
          <a:p>
            <a:pPr marL="457200" lvl="1" indent="0">
              <a:buNone/>
            </a:pPr>
            <a:r>
              <a:rPr lang="en-GB" sz="1600" dirty="0"/>
              <a:t>                                                                                                                                          DFE (2023) p.5</a:t>
            </a:r>
          </a:p>
        </p:txBody>
      </p:sp>
    </p:spTree>
    <p:extLst>
      <p:ext uri="{BB962C8B-B14F-4D97-AF65-F5344CB8AC3E}">
        <p14:creationId xmlns:p14="http://schemas.microsoft.com/office/powerpoint/2010/main" val="148925021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983A11-08AA-EC45-AD05-09B746EAB1B4}"/>
              </a:ext>
            </a:extLst>
          </p:cNvPr>
          <p:cNvSpPr>
            <a:spLocks noGrp="1"/>
          </p:cNvSpPr>
          <p:nvPr>
            <p:ph type="title"/>
          </p:nvPr>
        </p:nvSpPr>
        <p:spPr/>
        <p:txBody>
          <a:bodyPr/>
          <a:lstStyle/>
          <a:p>
            <a:r>
              <a:rPr lang="en-GB" dirty="0"/>
              <a:t>Reflection</a:t>
            </a:r>
          </a:p>
        </p:txBody>
      </p:sp>
      <p:sp>
        <p:nvSpPr>
          <p:cNvPr id="3" name="Content Placeholder 2">
            <a:extLst>
              <a:ext uri="{FF2B5EF4-FFF2-40B4-BE49-F238E27FC236}">
                <a16:creationId xmlns:a16="http://schemas.microsoft.com/office/drawing/2014/main" id="{1000E963-06E7-5C74-FFD2-D9F131B0D2FB}"/>
              </a:ext>
            </a:extLst>
          </p:cNvPr>
          <p:cNvSpPr>
            <a:spLocks noGrp="1"/>
          </p:cNvSpPr>
          <p:nvPr>
            <p:ph sz="half" idx="1"/>
          </p:nvPr>
        </p:nvSpPr>
        <p:spPr>
          <a:xfrm>
            <a:off x="838199" y="1825625"/>
            <a:ext cx="11107367" cy="4351338"/>
          </a:xfrm>
        </p:spPr>
        <p:txBody>
          <a:bodyPr/>
          <a:lstStyle/>
          <a:p>
            <a:r>
              <a:rPr lang="en-GB" dirty="0"/>
              <a:t>How does the EYFS statutory framework promote inclusive practice and effective partnership?  </a:t>
            </a:r>
          </a:p>
        </p:txBody>
      </p:sp>
    </p:spTree>
    <p:extLst>
      <p:ext uri="{BB962C8B-B14F-4D97-AF65-F5344CB8AC3E}">
        <p14:creationId xmlns:p14="http://schemas.microsoft.com/office/powerpoint/2010/main" val="397186341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11709"/>
            <a:ext cx="10515600" cy="1325563"/>
          </a:xfrm>
        </p:spPr>
        <p:txBody>
          <a:bodyPr>
            <a:normAutofit/>
          </a:bodyPr>
          <a:lstStyle/>
          <a:p>
            <a:pPr algn="ctr"/>
            <a:r>
              <a:rPr lang="en-GB" sz="4800" dirty="0">
                <a:solidFill>
                  <a:schemeClr val="accent6">
                    <a:lumMod val="75000"/>
                  </a:schemeClr>
                </a:solidFill>
              </a:rPr>
              <a:t>References</a:t>
            </a:r>
          </a:p>
        </p:txBody>
      </p:sp>
      <p:sp>
        <p:nvSpPr>
          <p:cNvPr id="3" name="Content Placeholder 2"/>
          <p:cNvSpPr>
            <a:spLocks noGrp="1"/>
          </p:cNvSpPr>
          <p:nvPr>
            <p:ph idx="1"/>
          </p:nvPr>
        </p:nvSpPr>
        <p:spPr>
          <a:xfrm>
            <a:off x="782102" y="1253331"/>
            <a:ext cx="10515600" cy="4351338"/>
          </a:xfrm>
        </p:spPr>
        <p:txBody>
          <a:bodyPr>
            <a:noAutofit/>
          </a:bodyPr>
          <a:lstStyle/>
          <a:p>
            <a:pPr marL="0" indent="0">
              <a:buNone/>
            </a:pPr>
            <a:r>
              <a:rPr lang="cy-GB" sz="1600" dirty="0"/>
              <a:t>Birthto5matters (</a:t>
            </a:r>
            <a:r>
              <a:rPr lang="cy-GB" sz="1600" dirty="0" err="1"/>
              <a:t>no</a:t>
            </a:r>
            <a:r>
              <a:rPr lang="cy-GB" sz="1600" dirty="0"/>
              <a:t> </a:t>
            </a:r>
            <a:r>
              <a:rPr lang="cy-GB" sz="1600" dirty="0" err="1"/>
              <a:t>date</a:t>
            </a:r>
            <a:r>
              <a:rPr lang="cy-GB" sz="1600" dirty="0"/>
              <a:t>) </a:t>
            </a:r>
            <a:r>
              <a:rPr lang="cy-GB" sz="1600" i="1" dirty="0" err="1"/>
              <a:t>Parents</a:t>
            </a:r>
            <a:r>
              <a:rPr lang="cy-GB" sz="1600" i="1" dirty="0"/>
              <a:t> as </a:t>
            </a:r>
            <a:r>
              <a:rPr lang="cy-GB" sz="1600" i="1" dirty="0" err="1"/>
              <a:t>Partners</a:t>
            </a:r>
            <a:r>
              <a:rPr lang="cy-GB" sz="1600" dirty="0"/>
              <a:t>. </a:t>
            </a:r>
            <a:r>
              <a:rPr lang="cy-GB" sz="1600" dirty="0" err="1"/>
              <a:t>Available</a:t>
            </a:r>
            <a:r>
              <a:rPr lang="cy-GB" sz="1600" dirty="0"/>
              <a:t> at: </a:t>
            </a:r>
            <a:r>
              <a:rPr lang="cy-GB" sz="1600" dirty="0">
                <a:hlinkClick r:id="rId3"/>
              </a:rPr>
              <a:t>https://birthto5matters.org.uk/parents-as-partners/</a:t>
            </a:r>
            <a:r>
              <a:rPr lang="cy-GB" sz="1600" dirty="0"/>
              <a:t> (</a:t>
            </a:r>
            <a:r>
              <a:rPr lang="cy-GB" sz="1600" dirty="0" err="1"/>
              <a:t>Accessed</a:t>
            </a:r>
            <a:r>
              <a:rPr lang="cy-GB" sz="1600" dirty="0"/>
              <a:t>: 31st </a:t>
            </a:r>
            <a:r>
              <a:rPr lang="cy-GB" sz="1600" dirty="0" err="1"/>
              <a:t>August</a:t>
            </a:r>
            <a:r>
              <a:rPr lang="cy-GB" sz="1600" dirty="0"/>
              <a:t> 2022)</a:t>
            </a:r>
          </a:p>
          <a:p>
            <a:pPr marL="0" indent="0">
              <a:buNone/>
            </a:pPr>
            <a:r>
              <a:rPr lang="cy-GB" sz="1600" dirty="0"/>
              <a:t>Llywodraeth Cynulliad Cymru (2008) </a:t>
            </a:r>
            <a:r>
              <a:rPr lang="cy-GB" sz="1600" i="1" dirty="0"/>
              <a:t>Fframwaith ar gyfer dysgu plant 3-7 oed yng Nghymru</a:t>
            </a:r>
            <a:r>
              <a:rPr lang="cy-GB" sz="1600" dirty="0"/>
              <a:t>. Caerdydd: </a:t>
            </a:r>
            <a:r>
              <a:rPr lang="cy-GB" sz="1600" dirty="0" err="1"/>
              <a:t>LlCC</a:t>
            </a:r>
            <a:r>
              <a:rPr lang="cy-GB" sz="1600" dirty="0"/>
              <a:t>.</a:t>
            </a:r>
            <a:endParaRPr lang="en-GB" sz="1600" dirty="0"/>
          </a:p>
          <a:p>
            <a:pPr marL="0" indent="0">
              <a:buNone/>
            </a:pPr>
            <a:r>
              <a:rPr lang="en-GB" sz="1600" dirty="0"/>
              <a:t>Nutbrown, C. (ed.) (1996) </a:t>
            </a:r>
            <a:r>
              <a:rPr lang="en-GB" sz="1600" i="1" dirty="0"/>
              <a:t>Respectful educators - Capable learners: Children's rights and early education. </a:t>
            </a:r>
            <a:r>
              <a:rPr lang="en-GB" sz="1600" dirty="0"/>
              <a:t>London: Paul Chapman publishers/Sage</a:t>
            </a:r>
          </a:p>
          <a:p>
            <a:pPr marL="0" indent="0">
              <a:buNone/>
            </a:pPr>
            <a:r>
              <a:rPr lang="en-GB" sz="1600" dirty="0"/>
              <a:t>Nutbrown, C. and Clough, P. (2013) </a:t>
            </a:r>
            <a:r>
              <a:rPr lang="en-GB" sz="1600" i="1" dirty="0"/>
              <a:t>Inclusion in the early years</a:t>
            </a:r>
            <a:r>
              <a:rPr lang="en-GB" sz="1600" dirty="0"/>
              <a:t>. London: Sage.</a:t>
            </a:r>
          </a:p>
          <a:p>
            <a:pPr marL="0" indent="0">
              <a:buNone/>
            </a:pPr>
            <a:r>
              <a:rPr lang="en-GB" sz="1600" dirty="0"/>
              <a:t>Purdon, A. Sustained shared thinking in an early childhood setting: an exploration of practitioners' perspectives, </a:t>
            </a:r>
            <a:r>
              <a:rPr lang="en-GB" sz="1600" i="1" dirty="0"/>
              <a:t>Education 3-13</a:t>
            </a:r>
            <a:r>
              <a:rPr lang="en-GB" sz="1600" dirty="0"/>
              <a:t>, 44:3, 269-282.</a:t>
            </a:r>
          </a:p>
          <a:p>
            <a:pPr marL="0" indent="0">
              <a:buNone/>
            </a:pPr>
            <a:r>
              <a:rPr lang="en-GB" sz="1600" dirty="0"/>
              <a:t>Siraj-Blatchford, I. (2009) 'Conceptualising progression in the pedagogy of play and sustained shared thinking in early childhood education: A Vygotskian perspective', </a:t>
            </a:r>
            <a:r>
              <a:rPr lang="en-GB" sz="1600" i="1" dirty="0"/>
              <a:t>Educational &amp; Child Psychology</a:t>
            </a:r>
            <a:r>
              <a:rPr lang="en-GB" sz="1600" dirty="0"/>
              <a:t>, 26, 2, pp. 77-89,</a:t>
            </a:r>
          </a:p>
          <a:p>
            <a:pPr marL="0" indent="0">
              <a:buNone/>
            </a:pPr>
            <a:r>
              <a:rPr lang="en-GB" sz="1600" dirty="0"/>
              <a:t>Welsh Assembly Government (2008) </a:t>
            </a:r>
            <a:r>
              <a:rPr lang="en-GB" sz="1600" i="1" dirty="0"/>
              <a:t>Framework for children's learning for 3-7 year olds in Wales</a:t>
            </a:r>
            <a:r>
              <a:rPr lang="en-GB" sz="1600" dirty="0"/>
              <a:t>. Cardiff: WAG.</a:t>
            </a:r>
          </a:p>
          <a:p>
            <a:pPr marL="0" indent="0">
              <a:buNone/>
            </a:pPr>
            <a:r>
              <a:rPr lang="en-GB" sz="1600" dirty="0"/>
              <a:t>Welsh Government (2021) </a:t>
            </a:r>
            <a:r>
              <a:rPr lang="en-GB" sz="1600" i="1" dirty="0">
                <a:solidFill>
                  <a:srgbClr val="1F1F1F"/>
                </a:solidFill>
                <a:effectLst/>
                <a:latin typeface="Arial" panose="020B0604020202020204" pitchFamily="34" charset="0"/>
              </a:rPr>
              <a:t>Curriculum for Wales: the journey to curriculum roll-out</a:t>
            </a:r>
            <a:r>
              <a:rPr lang="en-GB" sz="1600" i="0" dirty="0">
                <a:solidFill>
                  <a:srgbClr val="1F1F1F"/>
                </a:solidFill>
                <a:effectLst/>
                <a:latin typeface="Arial" panose="020B0604020202020204" pitchFamily="34" charset="0"/>
              </a:rPr>
              <a:t>. Available at: </a:t>
            </a:r>
            <a:r>
              <a:rPr lang="en-GB" sz="1600" i="0" dirty="0">
                <a:solidFill>
                  <a:srgbClr val="1F1F1F"/>
                </a:solidFill>
                <a:effectLst/>
                <a:latin typeface="Arial" panose="020B0604020202020204" pitchFamily="34" charset="0"/>
                <a:hlinkClick r:id="rId4"/>
              </a:rPr>
              <a:t>https://hwb.gov.wales/curriculum-for-wales/curriculum-for-wales-the-journey-to-curriculum-roll-out/</a:t>
            </a:r>
            <a:r>
              <a:rPr lang="en-GB" sz="1600" i="0" dirty="0">
                <a:solidFill>
                  <a:srgbClr val="1F1F1F"/>
                </a:solidFill>
                <a:effectLst/>
                <a:latin typeface="Arial" panose="020B0604020202020204" pitchFamily="34" charset="0"/>
              </a:rPr>
              <a:t> (Accessed: 31</a:t>
            </a:r>
            <a:r>
              <a:rPr lang="en-GB" sz="1600" i="0" baseline="30000" dirty="0">
                <a:solidFill>
                  <a:srgbClr val="1F1F1F"/>
                </a:solidFill>
                <a:effectLst/>
                <a:latin typeface="Arial" panose="020B0604020202020204" pitchFamily="34" charset="0"/>
              </a:rPr>
              <a:t>st</a:t>
            </a:r>
            <a:r>
              <a:rPr lang="en-GB" sz="1600" i="0" dirty="0">
                <a:solidFill>
                  <a:srgbClr val="1F1F1F"/>
                </a:solidFill>
                <a:effectLst/>
                <a:latin typeface="Arial" panose="020B0604020202020204" pitchFamily="34" charset="0"/>
              </a:rPr>
              <a:t> August 2022)</a:t>
            </a:r>
            <a:endParaRPr lang="en-GB" sz="1600" dirty="0"/>
          </a:p>
          <a:p>
            <a:pPr marL="0" indent="0">
              <a:buNone/>
            </a:pPr>
            <a:r>
              <a:rPr lang="en-GB" sz="1600" dirty="0">
                <a:hlinkClick r:id="rId5"/>
              </a:rPr>
              <a:t>http://www.childcomwales.org.uk/</a:t>
            </a:r>
            <a:endParaRPr lang="en-GB" sz="1600" dirty="0"/>
          </a:p>
        </p:txBody>
      </p:sp>
    </p:spTree>
    <p:extLst>
      <p:ext uri="{BB962C8B-B14F-4D97-AF65-F5344CB8AC3E}">
        <p14:creationId xmlns:p14="http://schemas.microsoft.com/office/powerpoint/2010/main" val="1266301087"/>
      </p:ext>
    </p:extLst>
  </p:cSld>
  <p:clrMapOvr>
    <a:masterClrMapping/>
  </p:clrMapOvr>
</p:sld>
</file>

<file path=ppt/theme/theme1.xml><?xml version="1.0" encoding="utf-8"?>
<a:theme xmlns:a="http://schemas.openxmlformats.org/drawingml/2006/main" name="UWTSD PP Template (Cream background)">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 PP Template (Cream background)</Template>
  <TotalTime>55</TotalTime>
  <Words>1005</Words>
  <Application>Microsoft Office PowerPoint</Application>
  <PresentationFormat>Widescreen</PresentationFormat>
  <Paragraphs>84</Paragraphs>
  <Slides>19</Slides>
  <Notes>15</Notes>
  <HiddenSlides>0</HiddenSlides>
  <MMClips>1</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19</vt:i4>
      </vt:variant>
    </vt:vector>
  </HeadingPairs>
  <TitlesOfParts>
    <vt:vector size="22" baseType="lpstr">
      <vt:lpstr>Arial</vt:lpstr>
      <vt:lpstr>Calibri</vt:lpstr>
      <vt:lpstr>UWTSD PP Template (Cream background)</vt:lpstr>
      <vt:lpstr>PowerPoint Presentation</vt:lpstr>
      <vt:lpstr>ECEY4001/C Human Development  Lecture 6 – Inclusive, Partnerships and Children </vt:lpstr>
      <vt:lpstr>A Culture of Inclusion</vt:lpstr>
      <vt:lpstr>Curriculum</vt:lpstr>
      <vt:lpstr>Polarised Views</vt:lpstr>
      <vt:lpstr>PowerPoint Presentation</vt:lpstr>
      <vt:lpstr>Inclusive Education</vt:lpstr>
      <vt:lpstr>What is meant by inclusion?</vt:lpstr>
      <vt:lpstr>Barriers</vt:lpstr>
      <vt:lpstr>Outcomes</vt:lpstr>
      <vt:lpstr>Babies and Toddlers</vt:lpstr>
      <vt:lpstr>Young children</vt:lpstr>
      <vt:lpstr>Young children</vt:lpstr>
      <vt:lpstr>Parents</vt:lpstr>
      <vt:lpstr>Foundation Phase</vt:lpstr>
      <vt:lpstr>Curriculum for Wales</vt:lpstr>
      <vt:lpstr>EYFS Statutory Framework</vt:lpstr>
      <vt:lpstr>Reflection</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Debra Odeh</cp:lastModifiedBy>
  <cp:revision>3</cp:revision>
  <dcterms:created xsi:type="dcterms:W3CDTF">2022-09-01T15:58:20Z</dcterms:created>
  <dcterms:modified xsi:type="dcterms:W3CDTF">2023-10-10T16:52:16Z</dcterms:modified>
</cp:coreProperties>
</file>