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303" r:id="rId5"/>
    <p:sldId id="375" r:id="rId6"/>
    <p:sldId id="395" r:id="rId7"/>
    <p:sldId id="396" r:id="rId8"/>
    <p:sldId id="397" r:id="rId9"/>
    <p:sldId id="407" r:id="rId10"/>
    <p:sldId id="398" r:id="rId11"/>
    <p:sldId id="363" r:id="rId12"/>
    <p:sldId id="364" r:id="rId13"/>
    <p:sldId id="365" r:id="rId14"/>
    <p:sldId id="366" r:id="rId15"/>
    <p:sldId id="399" r:id="rId16"/>
    <p:sldId id="400" r:id="rId17"/>
    <p:sldId id="403" r:id="rId18"/>
    <p:sldId id="404" r:id="rId19"/>
    <p:sldId id="405" r:id="rId20"/>
    <p:sldId id="406" r:id="rId21"/>
    <p:sldId id="374" r:id="rId22"/>
    <p:sldId id="336" r:id="rId23"/>
    <p:sldId id="341" r:id="rId24"/>
    <p:sldId id="340" r:id="rId25"/>
    <p:sldId id="357" r:id="rId26"/>
    <p:sldId id="337" r:id="rId27"/>
    <p:sldId id="342" r:id="rId28"/>
    <p:sldId id="345" r:id="rId29"/>
    <p:sldId id="355" r:id="rId30"/>
    <p:sldId id="344" r:id="rId31"/>
    <p:sldId id="402" r:id="rId32"/>
    <p:sldId id="346" r:id="rId33"/>
    <p:sldId id="347" r:id="rId34"/>
    <p:sldId id="372" r:id="rId35"/>
    <p:sldId id="377" r:id="rId36"/>
    <p:sldId id="379" r:id="rId37"/>
    <p:sldId id="383" r:id="rId38"/>
    <p:sldId id="392" r:id="rId39"/>
    <p:sldId id="373" r:id="rId40"/>
    <p:sldId id="401" r:id="rId4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62515" autoAdjust="0"/>
  </p:normalViewPr>
  <p:slideViewPr>
    <p:cSldViewPr>
      <p:cViewPr varScale="1">
        <p:scale>
          <a:sx n="71" d="100"/>
          <a:sy n="71" d="100"/>
        </p:scale>
        <p:origin x="2766"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16/01/2020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16/01/2020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1857730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Coaching and mentoring can be effective approaches to developing employees. Both have grown in popularity, with many employers using them to enhance the skills, knowledge and performance of their people around specific skills and goals.</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15274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see Scheme of Work for specifics of each week.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973715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1421468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104576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608327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2485720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494537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37398938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5410" indent="-175410">
              <a:buFont typeface="Arial" panose="020B0604020202020204" pitchFamily="34" charset="0"/>
              <a:buChar char="•"/>
            </a:pPr>
            <a:r>
              <a:rPr lang="en-GB" baseline="0" dirty="0"/>
              <a:t>Technology is massively shaping the way people learn, receive and interpret information.</a:t>
            </a:r>
          </a:p>
          <a:p>
            <a:pPr marL="175410" indent="-175410">
              <a:buFont typeface="Arial" panose="020B0604020202020204" pitchFamily="34" charset="0"/>
              <a:buChar char="•"/>
            </a:pPr>
            <a:r>
              <a:rPr lang="en-GB" baseline="0" dirty="0"/>
              <a:t>Technology is allowing people to tailor their learning requirements around their busy lives.</a:t>
            </a:r>
          </a:p>
          <a:p>
            <a:pPr marL="175410" indent="-175410">
              <a:buFont typeface="Arial" panose="020B0604020202020204" pitchFamily="34" charset="0"/>
              <a:buChar char="•"/>
            </a:pPr>
            <a:r>
              <a:rPr lang="en-GB" baseline="0" dirty="0"/>
              <a:t>People expect ‘real-time’ feedback (pulse surveys, real-time customer service agents who provide dialogue via a messaging service etc).</a:t>
            </a:r>
          </a:p>
          <a:p>
            <a:pPr marL="175410" indent="-175410">
              <a:buFont typeface="Arial" panose="020B0604020202020204" pitchFamily="34" charset="0"/>
              <a:buChar char="•"/>
            </a:pPr>
            <a:r>
              <a:rPr lang="en-GB" baseline="0" dirty="0"/>
              <a:t>Online learning and coaching is now commonplace, </a:t>
            </a:r>
            <a:r>
              <a:rPr lang="en-GB" baseline="0" dirty="0" err="1"/>
              <a:t>youtube</a:t>
            </a:r>
            <a:r>
              <a:rPr lang="en-GB" baseline="0" dirty="0"/>
              <a:t> and </a:t>
            </a:r>
            <a:r>
              <a:rPr lang="en-GB" baseline="0" dirty="0" err="1"/>
              <a:t>facebook</a:t>
            </a:r>
            <a:r>
              <a:rPr lang="en-GB" baseline="0" dirty="0"/>
              <a:t> are awash with coaching consultants</a:t>
            </a:r>
          </a:p>
          <a:p>
            <a:pPr marL="175410" indent="-175410">
              <a:buFont typeface="Arial" panose="020B0604020202020204" pitchFamily="34" charset="0"/>
              <a:buChar char="•"/>
            </a:pPr>
            <a:r>
              <a:rPr lang="en-GB" baseline="0" dirty="0"/>
              <a:t>Microsoft Teams and </a:t>
            </a:r>
            <a:r>
              <a:rPr lang="en-GB" baseline="0" dirty="0" err="1"/>
              <a:t>Sharepoint</a:t>
            </a:r>
            <a:r>
              <a:rPr lang="en-GB" baseline="0" dirty="0"/>
              <a:t> – allow parties to work collaboratively on the same documents.</a:t>
            </a:r>
          </a:p>
          <a:p>
            <a:pPr marL="175410" indent="-175410">
              <a:buFont typeface="Arial" panose="020B0604020202020204" pitchFamily="34" charset="0"/>
              <a:buChar char="•"/>
            </a:pPr>
            <a:r>
              <a:rPr lang="en-GB" baseline="0" dirty="0"/>
              <a:t>The CIPD podcast on critical thinking – expresses the expected shift to collaborative working in the future, due to AI removing routine decision making freeing up human capital for more innovative and collaborative work.</a:t>
            </a:r>
          </a:p>
          <a:p>
            <a:pPr marL="175410" indent="-175410">
              <a:buFont typeface="Arial" panose="020B0604020202020204" pitchFamily="34" charset="0"/>
              <a:buChar char="•"/>
            </a:pPr>
            <a:r>
              <a:rPr lang="en-GB" baseline="0" dirty="0"/>
              <a:t>Vlog’s now replace blogs and are expected to become the most common training/learning tool of the future.</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628334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6401103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Mentoring, particularly in its traditional sense, enables an individual to follow in the path of an older and wiser colleague who can pass on knowledge, experience and open doors to otherwise out-of-reach opportunities.</a:t>
            </a:r>
          </a:p>
          <a:p>
            <a:pPr>
              <a:buFont typeface="Arial" pitchFamily="34" charset="0"/>
              <a:buNone/>
            </a:pPr>
            <a:endParaRPr lang="en-GB" sz="1200" b="0" i="0" kern="1200" dirty="0">
              <a:solidFill>
                <a:schemeClr val="tx1"/>
              </a:solidFill>
              <a:effectLst/>
              <a:latin typeface="+mn-lt"/>
              <a:ea typeface="+mn-ea"/>
              <a:cs typeface="+mn-cs"/>
            </a:endParaRP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9392805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Coaching on the other hand is not generally performed on the basis that the coach has direct experience of their client’s formal occupational role unless the coaching is specific and skills focused.</a:t>
            </a:r>
          </a:p>
          <a:p>
            <a:pPr>
              <a:buFont typeface="Arial" pitchFamily="34" charset="0"/>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Having said this, there are professionals offering their services under the name of mentoring who have no direct experience of their clients’ roles and others offering services under the name of coaching who do.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it is essential to determine what your needs are and to ensure that the coach or mentor can supply you with the type and level of service you require, whatever that service is called.</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22126431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21066958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a:t>This blog is on Moodle.</a:t>
            </a:r>
          </a:p>
          <a:p>
            <a:pPr>
              <a:buFont typeface="Arial" pitchFamily="34" charset="0"/>
              <a:buNone/>
            </a:pPr>
            <a:endParaRPr lang="en-GB" dirty="0"/>
          </a:p>
          <a:p>
            <a:pPr>
              <a:buFont typeface="Arial" pitchFamily="34" charset="0"/>
              <a:buNone/>
            </a:pPr>
            <a:r>
              <a:rPr lang="en-GB" sz="1200" kern="1200" dirty="0">
                <a:solidFill>
                  <a:schemeClr val="tx1"/>
                </a:solidFill>
                <a:effectLst/>
                <a:latin typeface="+mn-lt"/>
                <a:ea typeface="+mn-ea"/>
                <a:cs typeface="+mn-cs"/>
              </a:rPr>
              <a:t>Jeremy Snape is Managing Director of High Performance Consultancy Sporting Edge. He works with England Rugby and Crystal Palace and has also designed and delivered a range of coaching programmes and digital learning resources across clients such as BMW, Barclays, Coral and Unilever.</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6311857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24</a:t>
            </a:fld>
            <a:endParaRPr lang="en-US"/>
          </a:p>
        </p:txBody>
      </p:sp>
    </p:spTree>
    <p:extLst>
      <p:ext uri="{BB962C8B-B14F-4D97-AF65-F5344CB8AC3E}">
        <p14:creationId xmlns:p14="http://schemas.microsoft.com/office/powerpoint/2010/main" val="30285452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25</a:t>
            </a:fld>
            <a:endParaRPr lang="en-US"/>
          </a:p>
        </p:txBody>
      </p:sp>
    </p:spTree>
    <p:extLst>
      <p:ext uri="{BB962C8B-B14F-4D97-AF65-F5344CB8AC3E}">
        <p14:creationId xmlns:p14="http://schemas.microsoft.com/office/powerpoint/2010/main" val="11313293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9610989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0"/>
              </a:spcAft>
              <a:buFont typeface="Wingdings" pitchFamily="2" charset="2"/>
              <a:buChar char="§"/>
            </a:pPr>
            <a:r>
              <a:rPr lang="en-GB" sz="1400" b="1" dirty="0"/>
              <a:t>Short Term – Time Bound</a:t>
            </a:r>
          </a:p>
          <a:p>
            <a:pPr marL="0" indent="0" algn="just">
              <a:lnSpc>
                <a:spcPct val="100000"/>
              </a:lnSpc>
              <a:spcBef>
                <a:spcPts val="0"/>
              </a:spcBef>
              <a:spcAft>
                <a:spcPts val="0"/>
              </a:spcAft>
              <a:buNone/>
            </a:pPr>
            <a:r>
              <a:rPr lang="en-GB" sz="1200" dirty="0"/>
              <a:t>A coach can successfully be involved with a </a:t>
            </a:r>
            <a:r>
              <a:rPr lang="en-GB" sz="1200" dirty="0" err="1"/>
              <a:t>coachee</a:t>
            </a:r>
            <a:r>
              <a:rPr lang="en-GB" sz="1200" dirty="0"/>
              <a:t> for a short period of time, maybe even just a few sessions. The coaching lasts for as long as is needed, depending on the purpose of the coaching relationship.</a:t>
            </a:r>
          </a:p>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marL="0" indent="0" algn="just">
              <a:spcBef>
                <a:spcPts val="0"/>
              </a:spcBef>
              <a:spcAft>
                <a:spcPts val="0"/>
              </a:spcAft>
              <a:buNone/>
            </a:pPr>
            <a:endParaRPr lang="en-GB" sz="1400" dirty="0"/>
          </a:p>
          <a:p>
            <a:pPr marL="0" indent="0" algn="just">
              <a:lnSpc>
                <a:spcPct val="100000"/>
              </a:lnSpc>
              <a:spcBef>
                <a:spcPts val="0"/>
              </a:spcBef>
              <a:spcAft>
                <a:spcPts val="0"/>
              </a:spcAft>
              <a:buNone/>
            </a:pPr>
            <a:endParaRPr lang="en-GB" sz="1400" b="1" dirty="0"/>
          </a:p>
          <a:p>
            <a:pPr>
              <a:lnSpc>
                <a:spcPct val="100000"/>
              </a:lnSpc>
              <a:spcBef>
                <a:spcPts val="0"/>
              </a:spcBef>
              <a:spcAft>
                <a:spcPts val="0"/>
              </a:spcAft>
              <a:buFont typeface="Wingdings" pitchFamily="2" charset="2"/>
              <a:buChar char="§"/>
            </a:pPr>
            <a:r>
              <a:rPr lang="en-GB" sz="1400" b="1" dirty="0"/>
              <a:t> Task Based</a:t>
            </a:r>
          </a:p>
          <a:p>
            <a:pPr marL="0" indent="0" algn="just">
              <a:lnSpc>
                <a:spcPct val="100000"/>
              </a:lnSpc>
              <a:spcBef>
                <a:spcPts val="0"/>
              </a:spcBef>
              <a:spcAft>
                <a:spcPts val="0"/>
              </a:spcAft>
              <a:buNone/>
            </a:pPr>
            <a:r>
              <a:rPr lang="en-GB" sz="1200" dirty="0"/>
              <a:t>The focus is on concrete issues, such as managing more effectively, speaking more articulately, and learning how to think strategically. This requires a content expert (coach) who is capable of teaching the </a:t>
            </a:r>
            <a:r>
              <a:rPr lang="en-GB" sz="1200" dirty="0" err="1"/>
              <a:t>coachee</a:t>
            </a:r>
            <a:r>
              <a:rPr lang="en-GB" sz="1200" dirty="0"/>
              <a:t> how to develop these skills.</a:t>
            </a:r>
          </a:p>
          <a:p>
            <a:pPr>
              <a:spcBef>
                <a:spcPts val="0"/>
              </a:spcBef>
              <a:spcAft>
                <a:spcPts val="0"/>
              </a:spcAft>
              <a:buFont typeface="Wingdings" pitchFamily="2" charset="2"/>
              <a:buChar char="§"/>
            </a:pPr>
            <a:r>
              <a:rPr lang="en-GB" sz="1400" b="1" dirty="0"/>
              <a:t> Relationship Based</a:t>
            </a:r>
          </a:p>
          <a:p>
            <a:pPr marL="0" indent="0" algn="just">
              <a:spcBef>
                <a:spcPts val="0"/>
              </a:spcBef>
              <a:spcAft>
                <a:spcPts val="0"/>
              </a:spcAft>
              <a:buNone/>
            </a:pPr>
            <a:r>
              <a:rPr lang="en-GB" sz="12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marL="0" indent="0" algn="just">
              <a:spcBef>
                <a:spcPts val="0"/>
              </a:spcBef>
              <a:spcAft>
                <a:spcPts val="0"/>
              </a:spcAft>
              <a:buNone/>
            </a:pPr>
            <a:endParaRPr lang="en-GB" sz="1200" dirty="0"/>
          </a:p>
          <a:p>
            <a:pPr algn="just">
              <a:lnSpc>
                <a:spcPct val="100000"/>
              </a:lnSpc>
              <a:spcBef>
                <a:spcPts val="0"/>
              </a:spcBef>
              <a:spcAft>
                <a:spcPts val="0"/>
              </a:spcAft>
            </a:pPr>
            <a:endParaRPr lang="en-GB" sz="1200" dirty="0"/>
          </a:p>
          <a:p>
            <a:pPr>
              <a:lnSpc>
                <a:spcPct val="100000"/>
              </a:lnSpc>
              <a:spcBef>
                <a:spcPts val="0"/>
              </a:spcBef>
              <a:spcAft>
                <a:spcPts val="0"/>
              </a:spcAft>
              <a:buFont typeface="Wingdings" pitchFamily="2" charset="2"/>
              <a:buChar char="§"/>
            </a:pPr>
            <a:r>
              <a:rPr lang="en-GB" sz="1400" b="1" dirty="0"/>
              <a:t>  Performance Driven – Non Directive</a:t>
            </a:r>
          </a:p>
          <a:p>
            <a:pPr marL="0" indent="0" algn="just">
              <a:lnSpc>
                <a:spcPct val="100000"/>
              </a:lnSpc>
              <a:spcBef>
                <a:spcPts val="0"/>
              </a:spcBef>
              <a:spcAft>
                <a:spcPts val="0"/>
              </a:spcAft>
              <a:buNone/>
            </a:pPr>
            <a:r>
              <a:rPr lang="en-GB" sz="1200" dirty="0"/>
              <a:t>The purpose of coaching is to improve the individual's performance on the job. This involves either enhancing current skills or acquiring new skills. Once the </a:t>
            </a:r>
            <a:r>
              <a:rPr lang="en-GB" sz="1200" dirty="0" err="1"/>
              <a:t>coachee</a:t>
            </a:r>
            <a:r>
              <a:rPr lang="en-GB" sz="1200" dirty="0"/>
              <a:t> successfully acquires the skills, the coach is no longer needed.</a:t>
            </a:r>
          </a:p>
          <a:p>
            <a:pPr>
              <a:spcBef>
                <a:spcPts val="0"/>
              </a:spcBef>
              <a:spcAft>
                <a:spcPts val="0"/>
              </a:spcAft>
              <a:buFont typeface="Wingdings" pitchFamily="2" charset="2"/>
              <a:buChar char="§"/>
            </a:pPr>
            <a:r>
              <a:rPr lang="en-GB" sz="1400" b="1" dirty="0"/>
              <a:t> Development Driven - Directive</a:t>
            </a:r>
          </a:p>
          <a:p>
            <a:pPr marL="0" indent="0" algn="just">
              <a:spcBef>
                <a:spcPts val="0"/>
              </a:spcBef>
              <a:spcAft>
                <a:spcPts val="0"/>
              </a:spcAft>
              <a:buNone/>
            </a:pPr>
            <a:r>
              <a:rPr lang="en-GB" sz="1200" dirty="0"/>
              <a:t>Its purpose is to develop the individual not only for the current job, but also for the future. This distinction differentiates the role of the immediate manager and that of the mentor.</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29</a:t>
            </a:fld>
            <a:endParaRPr lang="en-US"/>
          </a:p>
        </p:txBody>
      </p:sp>
    </p:spTree>
    <p:extLst>
      <p:ext uri="{BB962C8B-B14F-4D97-AF65-F5344CB8AC3E}">
        <p14:creationId xmlns:p14="http://schemas.microsoft.com/office/powerpoint/2010/main" val="33558080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None/>
            </a:pPr>
            <a:endParaRPr lang="en-GB" baseline="0" dirty="0"/>
          </a:p>
          <a:p>
            <a:pPr marL="228600" indent="-22860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30</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31</a:t>
            </a:fld>
            <a:endParaRPr lang="en-US"/>
          </a:p>
        </p:txBody>
      </p:sp>
    </p:spTree>
    <p:extLst>
      <p:ext uri="{BB962C8B-B14F-4D97-AF65-F5344CB8AC3E}">
        <p14:creationId xmlns:p14="http://schemas.microsoft.com/office/powerpoint/2010/main" val="16619876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How does each initiative compare to coaching and mentoring?  Can it work alongside or replace coaching or mentoring? </a:t>
            </a:r>
          </a:p>
          <a:p>
            <a:pPr>
              <a:buFont typeface="Arial" pitchFamily="34" charset="0"/>
              <a:buNone/>
            </a:pPr>
            <a:endParaRPr lang="en-GB" baseline="0" dirty="0"/>
          </a:p>
          <a:p>
            <a:pPr>
              <a:buFont typeface="Arial" pitchFamily="34" charset="0"/>
              <a:buNone/>
            </a:pPr>
            <a:r>
              <a:rPr lang="en-GB" baseline="0" dirty="0"/>
              <a:t>What does research tell us? Deloitte report / Google book / HR Report = suggest many of the learning initiatives of the past are falling short of the mark in terms of encouraging application of learning which is directly attributable to business growth.</a:t>
            </a:r>
          </a:p>
          <a:p>
            <a:pPr>
              <a:buFont typeface="Arial" pitchFamily="34" charset="0"/>
              <a:buNone/>
            </a:pPr>
            <a:endParaRPr lang="en-GB" baseline="0" dirty="0"/>
          </a:p>
          <a:p>
            <a:pPr marL="228600" indent="-228600">
              <a:buFont typeface="Arial" pitchFamily="34" charset="0"/>
              <a:buAutoNum type="arabicPeriod"/>
            </a:pPr>
            <a:r>
              <a:rPr lang="en-GB" baseline="0" dirty="0"/>
              <a:t>Counselling – where does this fit with coaching / mentoring? – Knowing when to sign post people to further support.</a:t>
            </a:r>
          </a:p>
          <a:p>
            <a:pPr marL="228600" indent="-228600">
              <a:buFont typeface="Arial" pitchFamily="34" charset="0"/>
              <a:buAutoNum type="arabicPeriod"/>
            </a:pPr>
            <a:r>
              <a:rPr lang="en-GB" baseline="0" dirty="0"/>
              <a:t>Wellbeing  - is a huge area for organisations to consider now – </a:t>
            </a:r>
            <a:r>
              <a:rPr lang="en-GB" baseline="0" dirty="0" err="1"/>
              <a:t>Youtube</a:t>
            </a:r>
            <a:r>
              <a:rPr lang="en-GB" baseline="0" dirty="0"/>
              <a:t> clip on “wokeness”</a:t>
            </a:r>
          </a:p>
          <a:p>
            <a:pPr marL="228600" indent="-228600">
              <a:buFont typeface="Arial" pitchFamily="34" charset="0"/>
              <a:buAutoNum type="arabicPeriod"/>
            </a:pPr>
            <a:r>
              <a:rPr lang="en-GB" baseline="0" dirty="0"/>
              <a:t>Employee engagement programmes – employee voice.  MacLeod’s 4 Enablers, Purcell’s Building Blocks, Guest ….</a:t>
            </a:r>
          </a:p>
          <a:p>
            <a:pPr marL="228600" indent="-228600">
              <a:buFont typeface="Arial" pitchFamily="34" charset="0"/>
              <a:buAutoNum type="arabicPeriod"/>
            </a:pPr>
            <a:r>
              <a:rPr lang="en-GB" baseline="0" dirty="0"/>
              <a:t>E-Learning, what are the pros and cons? </a:t>
            </a:r>
          </a:p>
          <a:p>
            <a:pPr marL="228600" indent="-228600">
              <a:buFont typeface="Arial" pitchFamily="34" charset="0"/>
              <a:buAutoNum type="arabicPeriod"/>
            </a:pPr>
            <a:r>
              <a:rPr lang="en-GB" baseline="0" dirty="0"/>
              <a:t>Self-Directed learning – the responsibility for employees to seek out information from Intranet/Portals/Hubs themselves</a:t>
            </a:r>
          </a:p>
          <a:p>
            <a:pPr marL="228600" indent="-228600">
              <a:buFont typeface="Arial" pitchFamily="34" charset="0"/>
              <a:buAutoNum type="arabicPeriod"/>
            </a:pPr>
            <a:r>
              <a:rPr lang="en-GB" baseline="0" dirty="0"/>
              <a:t>Focus Groups – great for sharing technical &amp; practical experience.</a:t>
            </a:r>
          </a:p>
          <a:p>
            <a:pPr marL="228600" indent="-228600">
              <a:buFont typeface="Arial" pitchFamily="34" charset="0"/>
              <a:buAutoNum type="arabicPeriod"/>
            </a:pPr>
            <a:r>
              <a:rPr lang="en-GB" baseline="0" dirty="0"/>
              <a:t>Peer Support Groups – Google employees can hold internal workshops on topics that they are interested in to share knowledge with peers/subordinates and superiors.</a:t>
            </a:r>
          </a:p>
          <a:p>
            <a:pPr marL="228600" indent="-228600">
              <a:buFont typeface="Arial" pitchFamily="34" charset="0"/>
              <a:buAutoNum type="arabicPeriod"/>
            </a:pPr>
            <a:r>
              <a:rPr lang="en-GB" baseline="0" dirty="0"/>
              <a:t>Something that was always part of the third sector, private companies are now engaging in </a:t>
            </a:r>
            <a:r>
              <a:rPr lang="en-GB" baseline="0" dirty="0" err="1"/>
              <a:t>commumity</a:t>
            </a:r>
            <a:r>
              <a:rPr lang="en-GB" baseline="0" dirty="0"/>
              <a:t> work – Tata Steel employees painted the local old people’s home when the Blast Furnace was being re-lined and there was spare capacity </a:t>
            </a:r>
          </a:p>
          <a:p>
            <a:pPr marL="228600" indent="-228600">
              <a:buFont typeface="Arial" pitchFamily="34" charset="0"/>
              <a:buAutoNum type="arabicPeriod"/>
            </a:pPr>
            <a:endParaRPr lang="en-GB" baseline="0" dirty="0"/>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Bock, L. (2016) </a:t>
            </a:r>
            <a:r>
              <a:rPr lang="en-GB" sz="1200" i="1" kern="1200" dirty="0">
                <a:solidFill>
                  <a:schemeClr val="tx1"/>
                </a:solidFill>
                <a:effectLst/>
                <a:latin typeface="+mn-lt"/>
                <a:ea typeface="+mn-ea"/>
                <a:cs typeface="+mn-cs"/>
              </a:rPr>
              <a:t>Work </a:t>
            </a:r>
            <a:r>
              <a:rPr lang="en-GB" sz="1200" i="1" kern="1200" dirty="0" err="1">
                <a:solidFill>
                  <a:schemeClr val="tx1"/>
                </a:solidFill>
                <a:effectLst/>
                <a:latin typeface="+mn-lt"/>
                <a:ea typeface="+mn-ea"/>
                <a:cs typeface="+mn-cs"/>
              </a:rPr>
              <a:t>Rules!.</a:t>
            </a:r>
            <a:r>
              <a:rPr lang="en-GB" sz="1200" kern="1200" dirty="0" err="1">
                <a:solidFill>
                  <a:schemeClr val="tx1"/>
                </a:solidFill>
                <a:effectLst/>
                <a:latin typeface="+mn-lt"/>
                <a:ea typeface="+mn-ea"/>
                <a:cs typeface="+mn-cs"/>
              </a:rPr>
              <a:t>London</a:t>
            </a:r>
            <a:r>
              <a:rPr lang="en-GB" sz="1200" kern="1200" dirty="0">
                <a:solidFill>
                  <a:schemeClr val="tx1"/>
                </a:solidFill>
                <a:effectLst/>
                <a:latin typeface="+mn-lt"/>
                <a:ea typeface="+mn-ea"/>
                <a:cs typeface="+mn-cs"/>
              </a:rPr>
              <a:t>: John Murray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U.S Companies spent $156,200,000,000 on learning programmes in 2011 – 135 countries have GDP’s below that amount! 50% was internal and 50% was external.  That’s an average of 30 minutes per week per person in the U.S workplace.  Most corporate learning is insufficiently targeted, delivered by the wrong people and measured incorrectly (P.204/05)</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32</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37335392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i="0" kern="1200" dirty="0">
                <a:solidFill>
                  <a:schemeClr val="tx1"/>
                </a:solidFill>
                <a:effectLst/>
                <a:latin typeface="+mn-lt"/>
                <a:ea typeface="+mn-ea"/>
                <a:cs typeface="+mn-cs"/>
              </a:rPr>
              <a:t>Concrete Experience</a:t>
            </a:r>
            <a:r>
              <a:rPr lang="en-GB" sz="1200" b="0" i="0" kern="1200" dirty="0">
                <a:solidFill>
                  <a:schemeClr val="tx1"/>
                </a:solidFill>
                <a:effectLst/>
                <a:latin typeface="+mn-lt"/>
                <a:ea typeface="+mn-ea"/>
                <a:cs typeface="+mn-cs"/>
              </a:rPr>
              <a:t> - a new experience or situation is encountered, or a reinterpretation of existing experience.</a:t>
            </a:r>
          </a:p>
          <a:p>
            <a:pPr marL="228600" indent="-228600">
              <a:buAutoNum type="arabicPeriod"/>
            </a:pPr>
            <a:endParaRPr lang="en-GB" sz="1200" b="0"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Reflective Observation of the New Experience</a:t>
            </a:r>
            <a:r>
              <a:rPr lang="en-GB" sz="1200" b="0" i="0" kern="1200" dirty="0">
                <a:solidFill>
                  <a:schemeClr val="tx1"/>
                </a:solidFill>
                <a:effectLst/>
                <a:latin typeface="+mn-lt"/>
                <a:ea typeface="+mn-ea"/>
                <a:cs typeface="+mn-cs"/>
              </a:rPr>
              <a:t> - of particular importance are any inconsistencies between experience and understanding.</a:t>
            </a:r>
          </a:p>
          <a:p>
            <a:pPr marL="228600" indent="-228600">
              <a:buAutoNum type="arabicPeriod"/>
            </a:pP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Abstract Conceptualization</a:t>
            </a:r>
            <a:r>
              <a:rPr lang="en-GB" sz="1200" b="0" i="0" kern="1200" dirty="0">
                <a:solidFill>
                  <a:schemeClr val="tx1"/>
                </a:solidFill>
                <a:effectLst/>
                <a:latin typeface="+mn-lt"/>
                <a:ea typeface="+mn-ea"/>
                <a:cs typeface="+mn-cs"/>
              </a:rPr>
              <a:t> reflection gives rise to a new idea, or a modification of an existing abstract concept (the person has learned from their experience).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Active Experimentation</a:t>
            </a:r>
            <a:r>
              <a:rPr lang="en-GB" sz="1200" b="0" i="0" kern="1200" dirty="0">
                <a:solidFill>
                  <a:schemeClr val="tx1"/>
                </a:solidFill>
                <a:effectLst/>
                <a:latin typeface="+mn-lt"/>
                <a:ea typeface="+mn-ea"/>
                <a:cs typeface="+mn-cs"/>
              </a:rPr>
              <a:t> - the learner applies their idea(s) to the world around them to see what happens.</a:t>
            </a:r>
          </a:p>
          <a:p>
            <a:pPr>
              <a:buFont typeface="Arial" pitchFamily="34" charset="0"/>
              <a:buNone/>
            </a:pPr>
            <a:endParaRPr lang="en-GB" baseline="0" dirty="0"/>
          </a:p>
          <a:p>
            <a:pPr>
              <a:buFont typeface="Arial" pitchFamily="34" charset="0"/>
              <a:buNone/>
            </a:pPr>
            <a:endParaRPr lang="en-GB" baseline="0" dirty="0"/>
          </a:p>
          <a:p>
            <a:pPr>
              <a:buFont typeface="Arial" pitchFamily="34" charset="0"/>
              <a:buNone/>
            </a:pPr>
            <a:r>
              <a:rPr lang="en-GB" baseline="0" dirty="0"/>
              <a:t>Can check leaning and clarify what you do not know, as well as what you do know.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34</a:t>
            </a:fld>
            <a:endParaRPr lang="en-GB"/>
          </a:p>
        </p:txBody>
      </p:sp>
    </p:spTree>
    <p:extLst>
      <p:ext uri="{BB962C8B-B14F-4D97-AF65-F5344CB8AC3E}">
        <p14:creationId xmlns:p14="http://schemas.microsoft.com/office/powerpoint/2010/main" val="16888190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Talk about the self-reflection part of their assignment (the last question) and advise them to submit a PDP Appendix with the assignment.</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2736915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36</a:t>
            </a:fld>
            <a:endParaRPr lang="en-US"/>
          </a:p>
        </p:txBody>
      </p:sp>
    </p:spTree>
    <p:extLst>
      <p:ext uri="{BB962C8B-B14F-4D97-AF65-F5344CB8AC3E}">
        <p14:creationId xmlns:p14="http://schemas.microsoft.com/office/powerpoint/2010/main" val="7168120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37</a:t>
            </a:fld>
            <a:endParaRPr lang="en-GB"/>
          </a:p>
        </p:txBody>
      </p:sp>
    </p:spTree>
    <p:extLst>
      <p:ext uri="{BB962C8B-B14F-4D97-AF65-F5344CB8AC3E}">
        <p14:creationId xmlns:p14="http://schemas.microsoft.com/office/powerpoint/2010/main" val="13804067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16/01/2020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http://www.whilehewasnapping.com/2013/05/hello-sunshine-printable.html" TargetMode="External"/><Relationship Id="rId5" Type="http://schemas.openxmlformats.org/officeDocument/2006/relationships/image" Target="../media/image3.jpg"/><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hyperlink" Target="https://creativecommons.org/licenses/by-nc-nd/3.0/" TargetMode="External"/><Relationship Id="rId4" Type="http://schemas.openxmlformats.org/officeDocument/2006/relationships/hyperlink" Target="http://suburbancorrespondent.blogspot.com/2016/02/any-favorites.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6.jpeg"/><Relationship Id="rId4"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7.jpeg"/><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8.jpeg"/><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hyperlink" Target="http://suburbancorrespondent.blogspot.com/2016/02/any-favorites.html" TargetMode="External"/><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10.png"/><Relationship Id="rId11" Type="http://schemas.openxmlformats.org/officeDocument/2006/relationships/image" Target="../media/image15.jpeg"/><Relationship Id="rId5" Type="http://schemas.openxmlformats.org/officeDocument/2006/relationships/image" Target="../media/image9.png"/><Relationship Id="rId10" Type="http://schemas.openxmlformats.org/officeDocument/2006/relationships/image" Target="../media/image14.jpeg"/><Relationship Id="rId4" Type="http://schemas.openxmlformats.org/officeDocument/2006/relationships/hyperlink" Target="https://creativecommons.org/licenses/by-nc-nd/3.0/" TargetMode="External"/><Relationship Id="rId9"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2.xml"/><Relationship Id="rId1" Type="http://schemas.openxmlformats.org/officeDocument/2006/relationships/video" Target="https://www.youtube.com/embed/2b1gFfYiZkE" TargetMode="Externa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hyperlink" Target="https://www.cipd.co.uk/Community/blogs/b/cipd_events/posts/the-coaching-mindset"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2.xml"/><Relationship Id="rId1" Type="http://schemas.openxmlformats.org/officeDocument/2006/relationships/video" Target="https://www.youtube.com/embed/guclKsL-JbY" TargetMode="External"/><Relationship Id="rId6" Type="http://schemas.openxmlformats.org/officeDocument/2006/relationships/image" Target="../media/image22.jpeg"/><Relationship Id="rId5" Type="http://schemas.openxmlformats.org/officeDocument/2006/relationships/hyperlink" Target="https://creativecommons.org/licenses/by/3.0/" TargetMode="External"/><Relationship Id="rId4" Type="http://schemas.openxmlformats.org/officeDocument/2006/relationships/hyperlink" Target="http://bluesyemre.com/2013/01/10/20-ideas-for-content-that-people-love-to-share-on-social-media"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4.xml"/><Relationship Id="rId1" Type="http://schemas.openxmlformats.org/officeDocument/2006/relationships/slideLayout" Target="../slideLayouts/slideLayout12.xml"/><Relationship Id="rId4" Type="http://schemas.openxmlformats.org/officeDocument/2006/relationships/hyperlink" Target="http://esheninger.blogspot.com/2014/04/inquiry-based-constructivist-learning.html"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hyperlink" Target="http://bluesyemre.com/2013/01/10/20-ideas-for-content-that-people-love-to-share-on-social-media" TargetMode="External"/><Relationship Id="rId2" Type="http://schemas.openxmlformats.org/officeDocument/2006/relationships/notesSlide" Target="../notesSlides/notesSlide28.xml"/><Relationship Id="rId1" Type="http://schemas.openxmlformats.org/officeDocument/2006/relationships/slideLayout" Target="../slideLayouts/slideLayout12.xml"/><Relationship Id="rId4" Type="http://schemas.openxmlformats.org/officeDocument/2006/relationships/hyperlink" Target="https://creativecommons.org/licenses/by/3.0/"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64633"/>
            <a:ext cx="7772400" cy="1470025"/>
          </a:xfrm>
        </p:spPr>
        <p:txBody>
          <a:bodyPr>
            <a:normAutofit fontScale="90000"/>
          </a:bodyPr>
          <a:lstStyle/>
          <a:p>
            <a:r>
              <a:rPr lang="en-GB" dirty="0">
                <a:solidFill>
                  <a:schemeClr val="bg1"/>
                </a:solidFill>
              </a:rPr>
              <a:t>Rachel Cook</a:t>
            </a:r>
            <a:br>
              <a:rPr lang="en-GB" dirty="0">
                <a:solidFill>
                  <a:schemeClr val="bg1"/>
                </a:solidFill>
              </a:rPr>
            </a:br>
            <a:br>
              <a:rPr lang="en-GB" dirty="0">
                <a:solidFill>
                  <a:schemeClr val="bg1"/>
                </a:solidFill>
              </a:rPr>
            </a:br>
            <a:r>
              <a:rPr lang="en-GB" dirty="0">
                <a:solidFill>
                  <a:schemeClr val="bg1"/>
                </a:solidFill>
              </a:rPr>
              <a:t>Tuesday 28</a:t>
            </a:r>
            <a:r>
              <a:rPr lang="en-GB" baseline="30000" dirty="0">
                <a:solidFill>
                  <a:schemeClr val="bg1"/>
                </a:solidFill>
              </a:rPr>
              <a:t>th</a:t>
            </a:r>
            <a:r>
              <a:rPr lang="en-GB" dirty="0">
                <a:solidFill>
                  <a:schemeClr val="bg1"/>
                </a:solidFill>
              </a:rPr>
              <a:t> January 2020 </a:t>
            </a: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dirty="0">
                <a:solidFill>
                  <a:schemeClr val="bg1"/>
                </a:solidFill>
              </a:rPr>
              <a:t>BMSW6015_CARD </a:t>
            </a:r>
          </a:p>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a:t>
            </a:r>
            <a:r>
              <a:rPr lang="en-GB" b="1" dirty="0"/>
              <a:t>Introductions</a:t>
            </a:r>
          </a:p>
        </p:txBody>
      </p:sp>
      <p:sp>
        <p:nvSpPr>
          <p:cNvPr id="5" name="Vertical Text Placeholder 4"/>
          <p:cNvSpPr>
            <a:spLocks noGrp="1"/>
          </p:cNvSpPr>
          <p:nvPr>
            <p:ph type="body" orient="vert" idx="1"/>
          </p:nvPr>
        </p:nvSpPr>
        <p:spPr>
          <a:xfrm>
            <a:off x="433584" y="1124744"/>
            <a:ext cx="8318832" cy="3930559"/>
          </a:xfrm>
        </p:spPr>
        <p:txBody>
          <a:bodyPr>
            <a:normAutofit/>
          </a:bodyPr>
          <a:lstStyle/>
          <a:p>
            <a:endParaRPr lang="en-GB" sz="2400" dirty="0"/>
          </a:p>
          <a:p>
            <a:r>
              <a:rPr lang="en-GB" sz="2400" dirty="0"/>
              <a:t>Rachel Cook - Lecturer for this module</a:t>
            </a:r>
          </a:p>
          <a:p>
            <a:r>
              <a:rPr lang="en-GB" sz="2400" dirty="0"/>
              <a:t>Email: rachel.cook@uwtsd.ac.uk</a:t>
            </a:r>
          </a:p>
          <a:p>
            <a:pPr marL="0" indent="0">
              <a:buNone/>
            </a:pPr>
            <a:endParaRPr lang="en-GB" sz="2400" dirty="0"/>
          </a:p>
          <a:p>
            <a:pPr marL="0" indent="0">
              <a:buNone/>
            </a:pPr>
            <a:endParaRPr lang="en-GB" sz="2000" dirty="0"/>
          </a:p>
          <a:p>
            <a:pPr marL="0" indent="0">
              <a:buNone/>
            </a:pPr>
            <a:endParaRPr lang="en-GB" sz="2400" dirty="0"/>
          </a:p>
        </p:txBody>
      </p:sp>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dirty="0">
                <a:hlinkClick r:id="rId3" tooltip="http://suburbancorrespondent.blogspot.com/2016/02/any-favorites.html"/>
              </a:rPr>
              <a:t>This Photo</a:t>
            </a:r>
            <a:r>
              <a:rPr lang="en-GB" sz="900" dirty="0"/>
              <a:t> by Unknown Author is licensed under </a:t>
            </a:r>
            <a:r>
              <a:rPr lang="en-GB" sz="900" dirty="0">
                <a:hlinkClick r:id="rId4" tooltip="https://creativecommons.org/licenses/by-nc-nd/3.0/"/>
              </a:rPr>
              <a:t>CC BY-NC-ND</a:t>
            </a:r>
            <a:endParaRPr lang="en-GB" sz="900" dirty="0"/>
          </a:p>
        </p:txBody>
      </p:sp>
      <p:pic>
        <p:nvPicPr>
          <p:cNvPr id="10" name="Picture 9">
            <a:extLst>
              <a:ext uri="{FF2B5EF4-FFF2-40B4-BE49-F238E27FC236}">
                <a16:creationId xmlns:a16="http://schemas.microsoft.com/office/drawing/2014/main" id="{14A393B3-8D96-4F6A-B569-F3561C3D28F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64088" y="2510781"/>
            <a:ext cx="3139306" cy="2935483"/>
          </a:xfrm>
          <a:prstGeom prst="rect">
            <a:avLst/>
          </a:prstGeom>
        </p:spPr>
      </p:pic>
      <p:sp>
        <p:nvSpPr>
          <p:cNvPr id="11" name="TextBox 10">
            <a:extLst>
              <a:ext uri="{FF2B5EF4-FFF2-40B4-BE49-F238E27FC236}">
                <a16:creationId xmlns:a16="http://schemas.microsoft.com/office/drawing/2014/main" id="{A0D4BDDC-8656-40B1-ABD6-79D68292A01D}"/>
              </a:ext>
            </a:extLst>
          </p:cNvPr>
          <p:cNvSpPr txBox="1"/>
          <p:nvPr/>
        </p:nvSpPr>
        <p:spPr>
          <a:xfrm>
            <a:off x="5177110" y="5638613"/>
            <a:ext cx="3139306" cy="369332"/>
          </a:xfrm>
          <a:prstGeom prst="rect">
            <a:avLst/>
          </a:prstGeom>
          <a:noFill/>
        </p:spPr>
        <p:txBody>
          <a:bodyPr wrap="square" rtlCol="0">
            <a:spAutoFit/>
          </a:bodyPr>
          <a:lstStyle/>
          <a:p>
            <a:r>
              <a:rPr lang="en-GB" sz="900">
                <a:hlinkClick r:id="rId6" tooltip="http://www.whilehewasnapping.com/2013/05/hello-sunshine-printable.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68598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A55C-F8C5-45ED-BB2D-D647F93E3400}"/>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BA845A6D-4A04-4901-A41D-B2B611BF6910}"/>
              </a:ext>
            </a:extLst>
          </p:cNvPr>
          <p:cNvSpPr>
            <a:spLocks noGrp="1"/>
          </p:cNvSpPr>
          <p:nvPr>
            <p:ph idx="1"/>
          </p:nvPr>
        </p:nvSpPr>
        <p:spPr>
          <a:xfrm>
            <a:off x="714400" y="1556792"/>
            <a:ext cx="7715200" cy="3917032"/>
          </a:xfrm>
        </p:spPr>
        <p:txBody>
          <a:bodyPr/>
          <a:lstStyle/>
          <a:p>
            <a:pPr marL="0" indent="0" algn="just">
              <a:buNone/>
            </a:pPr>
            <a:r>
              <a:rPr lang="en-GB" dirty="0"/>
              <a:t>To develop understanding of the skills, principles and practice of effective management coaching and mentoring and the benefits they bring to business</a:t>
            </a:r>
          </a:p>
          <a:p>
            <a:endParaRPr lang="en-GB" dirty="0"/>
          </a:p>
        </p:txBody>
      </p:sp>
    </p:spTree>
    <p:extLst>
      <p:ext uri="{BB962C8B-B14F-4D97-AF65-F5344CB8AC3E}">
        <p14:creationId xmlns:p14="http://schemas.microsoft.com/office/powerpoint/2010/main" val="215142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B9751-349B-4ADC-8F66-C1A4E4C77EC1}"/>
              </a:ext>
            </a:extLst>
          </p:cNvPr>
          <p:cNvSpPr>
            <a:spLocks noGrp="1"/>
          </p:cNvSpPr>
          <p:nvPr>
            <p:ph type="title"/>
          </p:nvPr>
        </p:nvSpPr>
        <p:spPr>
          <a:xfrm>
            <a:off x="611560" y="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AED7C52A-8B42-482C-A17A-B0EF52125987}"/>
              </a:ext>
            </a:extLst>
          </p:cNvPr>
          <p:cNvSpPr>
            <a:spLocks noGrp="1"/>
          </p:cNvSpPr>
          <p:nvPr>
            <p:ph idx="1"/>
          </p:nvPr>
        </p:nvSpPr>
        <p:spPr>
          <a:xfrm>
            <a:off x="107504" y="1129060"/>
            <a:ext cx="8856984" cy="4388172"/>
          </a:xfrm>
        </p:spPr>
        <p:txBody>
          <a:bodyPr>
            <a:normAutofit fontScale="92500" lnSpcReduction="10000"/>
          </a:bodyPr>
          <a:lstStyle/>
          <a:p>
            <a:pPr marL="0" indent="0" hangingPunct="0">
              <a:buNone/>
            </a:pPr>
            <a:r>
              <a:rPr lang="en-GB" dirty="0"/>
              <a:t>Upon the successful completion of this module, the student should be able to:</a:t>
            </a:r>
          </a:p>
          <a:p>
            <a:pPr lvl="0" fontAlgn="base" hangingPunct="0"/>
            <a:r>
              <a:rPr lang="en-GB" dirty="0"/>
              <a:t>Critically evaluate the purpose of coaching and mentoring within an organisational context;</a:t>
            </a:r>
          </a:p>
          <a:p>
            <a:pPr lvl="0" fontAlgn="base" hangingPunct="0"/>
            <a:r>
              <a:rPr lang="en-GB" dirty="0"/>
              <a:t>critically analyse the skills, behaviours, attitudes, beliefs and values of an effective coach or mentor;</a:t>
            </a:r>
          </a:p>
          <a:p>
            <a:pPr lvl="0" fontAlgn="base" hangingPunct="0"/>
            <a:r>
              <a:rPr lang="en-GB" dirty="0"/>
              <a:t>apply strategies to effectively coach or mentor at an appropriate level.</a:t>
            </a:r>
          </a:p>
          <a:p>
            <a:endParaRPr lang="en-GB" dirty="0"/>
          </a:p>
        </p:txBody>
      </p:sp>
    </p:spTree>
    <p:extLst>
      <p:ext uri="{BB962C8B-B14F-4D97-AF65-F5344CB8AC3E}">
        <p14:creationId xmlns:p14="http://schemas.microsoft.com/office/powerpoint/2010/main" val="192037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E53D3-498D-4818-9266-380EE8111E90}"/>
              </a:ext>
            </a:extLst>
          </p:cNvPr>
          <p:cNvSpPr>
            <a:spLocks noGrp="1"/>
          </p:cNvSpPr>
          <p:nvPr>
            <p:ph type="title"/>
          </p:nvPr>
        </p:nvSpPr>
        <p:spPr>
          <a:xfrm>
            <a:off x="457200" y="0"/>
            <a:ext cx="8229600" cy="1143000"/>
          </a:xfrm>
        </p:spPr>
        <p:txBody>
          <a:bodyPr/>
          <a:lstStyle/>
          <a:p>
            <a:r>
              <a:rPr lang="en-GB" b="1" dirty="0"/>
              <a:t>Indicative Content</a:t>
            </a:r>
          </a:p>
        </p:txBody>
      </p:sp>
      <p:sp>
        <p:nvSpPr>
          <p:cNvPr id="3" name="Content Placeholder 2">
            <a:extLst>
              <a:ext uri="{FF2B5EF4-FFF2-40B4-BE49-F238E27FC236}">
                <a16:creationId xmlns:a16="http://schemas.microsoft.com/office/drawing/2014/main" id="{24CFF3EE-D2B9-441D-A45F-2348E0A0F680}"/>
              </a:ext>
            </a:extLst>
          </p:cNvPr>
          <p:cNvSpPr>
            <a:spLocks noGrp="1"/>
          </p:cNvSpPr>
          <p:nvPr>
            <p:ph idx="1"/>
          </p:nvPr>
        </p:nvSpPr>
        <p:spPr>
          <a:xfrm>
            <a:off x="107504" y="980728"/>
            <a:ext cx="8928992" cy="4680520"/>
          </a:xfrm>
        </p:spPr>
        <p:txBody>
          <a:bodyPr>
            <a:normAutofit fontScale="32500" lnSpcReduction="20000"/>
          </a:bodyPr>
          <a:lstStyle/>
          <a:p>
            <a:pPr lvl="0" algn="just" fontAlgn="base" hangingPunct="0"/>
            <a:r>
              <a:rPr lang="en-GB" sz="7100" dirty="0"/>
              <a:t>Introduction to and definitions of coaching and mentoring.</a:t>
            </a:r>
          </a:p>
          <a:p>
            <a:pPr lvl="0" algn="just" fontAlgn="base" hangingPunct="0"/>
            <a:r>
              <a:rPr lang="en-GB" sz="7100" dirty="0"/>
              <a:t>Differences and overlaps of coaching, mentoring, counselling and training and  selecting the most appropriate methodological approach.</a:t>
            </a:r>
          </a:p>
          <a:p>
            <a:pPr lvl="0" algn="just" fontAlgn="base" hangingPunct="0"/>
            <a:r>
              <a:rPr lang="en-GB" sz="7100" dirty="0"/>
              <a:t>Individual and organisational benefits of coaching and mentoring.</a:t>
            </a:r>
          </a:p>
          <a:p>
            <a:pPr lvl="0" algn="just" fontAlgn="base" hangingPunct="0"/>
            <a:r>
              <a:rPr lang="en-GB" sz="7100" dirty="0"/>
              <a:t>Costs and benefits of coaching and mentoring.</a:t>
            </a:r>
          </a:p>
          <a:p>
            <a:pPr lvl="0" algn="just" fontAlgn="base" hangingPunct="0"/>
            <a:r>
              <a:rPr lang="en-GB" sz="7100" dirty="0"/>
              <a:t>Alternative strategies for developing and supporting employees.</a:t>
            </a:r>
          </a:p>
          <a:p>
            <a:pPr lvl="0" algn="just" fontAlgn="base" hangingPunct="0"/>
            <a:r>
              <a:rPr lang="en-GB" sz="7100" dirty="0"/>
              <a:t>Corporate objectives and the contribution of coaching and mentoring.</a:t>
            </a:r>
          </a:p>
          <a:p>
            <a:pPr lvl="0" algn="just" fontAlgn="base" hangingPunct="0"/>
            <a:r>
              <a:rPr lang="en-GB" sz="7100" dirty="0"/>
              <a:t>Organisational, operational and individual barriers and strategies to overcome them.</a:t>
            </a:r>
          </a:p>
          <a:p>
            <a:pPr lvl="0" algn="just" fontAlgn="base" hangingPunct="0"/>
            <a:r>
              <a:rPr lang="en-GB" sz="7100" dirty="0"/>
              <a:t>Knowledge, skills and behaviours of an effective coach and mentor.</a:t>
            </a:r>
          </a:p>
          <a:p>
            <a:endParaRPr lang="en-GB" dirty="0"/>
          </a:p>
        </p:txBody>
      </p:sp>
    </p:spTree>
    <p:extLst>
      <p:ext uri="{BB962C8B-B14F-4D97-AF65-F5344CB8AC3E}">
        <p14:creationId xmlns:p14="http://schemas.microsoft.com/office/powerpoint/2010/main" val="1844928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1A43D-F7DA-479E-8203-C7F6E613841D}"/>
              </a:ext>
            </a:extLst>
          </p:cNvPr>
          <p:cNvSpPr>
            <a:spLocks noGrp="1"/>
          </p:cNvSpPr>
          <p:nvPr>
            <p:ph type="title"/>
          </p:nvPr>
        </p:nvSpPr>
        <p:spPr/>
        <p:txBody>
          <a:bodyPr/>
          <a:lstStyle/>
          <a:p>
            <a:r>
              <a:rPr lang="en-GB" dirty="0"/>
              <a:t>Scheme of Work</a:t>
            </a:r>
          </a:p>
        </p:txBody>
      </p:sp>
      <p:sp>
        <p:nvSpPr>
          <p:cNvPr id="3" name="Content Placeholder 2">
            <a:extLst>
              <a:ext uri="{FF2B5EF4-FFF2-40B4-BE49-F238E27FC236}">
                <a16:creationId xmlns:a16="http://schemas.microsoft.com/office/drawing/2014/main" id="{7267F784-4184-4B57-B1E0-CE3C083236A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58B5060-6ECA-4592-93E8-16CB130F85B3}"/>
              </a:ext>
            </a:extLst>
          </p:cNvPr>
          <p:cNvPicPr>
            <a:picLocks noChangeAspect="1"/>
          </p:cNvPicPr>
          <p:nvPr/>
        </p:nvPicPr>
        <p:blipFill rotWithShape="1">
          <a:blip r:embed="rId3"/>
          <a:srcRect l="16138" t="10857" r="66537" b="21781"/>
          <a:stretch/>
        </p:blipFill>
        <p:spPr>
          <a:xfrm>
            <a:off x="1943708" y="0"/>
            <a:ext cx="5256584" cy="6844705"/>
          </a:xfrm>
          <a:prstGeom prst="rect">
            <a:avLst/>
          </a:prstGeom>
        </p:spPr>
      </p:pic>
    </p:spTree>
    <p:extLst>
      <p:ext uri="{BB962C8B-B14F-4D97-AF65-F5344CB8AC3E}">
        <p14:creationId xmlns:p14="http://schemas.microsoft.com/office/powerpoint/2010/main" val="2173702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D69E-C604-422F-820F-D750C7E598C8}"/>
              </a:ext>
            </a:extLst>
          </p:cNvPr>
          <p:cNvSpPr>
            <a:spLocks noGrp="1"/>
          </p:cNvSpPr>
          <p:nvPr>
            <p:ph type="title"/>
          </p:nvPr>
        </p:nvSpPr>
        <p:spPr>
          <a:xfrm>
            <a:off x="457200" y="204415"/>
            <a:ext cx="8229600" cy="1143000"/>
          </a:xfrm>
        </p:spPr>
        <p:txBody>
          <a:bodyPr/>
          <a:lstStyle/>
          <a:p>
            <a:r>
              <a:rPr lang="en-GB" b="1" dirty="0"/>
              <a:t>Essential Reading</a:t>
            </a:r>
          </a:p>
        </p:txBody>
      </p:sp>
      <p:sp>
        <p:nvSpPr>
          <p:cNvPr id="12" name="Content Placeholder 11">
            <a:extLst>
              <a:ext uri="{FF2B5EF4-FFF2-40B4-BE49-F238E27FC236}">
                <a16:creationId xmlns:a16="http://schemas.microsoft.com/office/drawing/2014/main" id="{C391906E-8513-4BEF-969A-D2A46A36D053}"/>
              </a:ext>
            </a:extLst>
          </p:cNvPr>
          <p:cNvSpPr>
            <a:spLocks noGrp="1"/>
          </p:cNvSpPr>
          <p:nvPr>
            <p:ph idx="1"/>
          </p:nvPr>
        </p:nvSpPr>
        <p:spPr>
          <a:xfrm>
            <a:off x="179512" y="1347414"/>
            <a:ext cx="8640960" cy="4241825"/>
          </a:xfrm>
        </p:spPr>
        <p:txBody>
          <a:bodyPr>
            <a:normAutofit fontScale="92500" lnSpcReduction="10000"/>
          </a:bodyPr>
          <a:lstStyle/>
          <a:p>
            <a:r>
              <a:rPr lang="en-GB" dirty="0"/>
              <a:t>Garvey, B., Stokes, P., and Megginson, D., (2018). </a:t>
            </a:r>
            <a:r>
              <a:rPr lang="en-GB" i="1" dirty="0"/>
              <a:t>Coaching and Mentoring</a:t>
            </a:r>
            <a:r>
              <a:rPr lang="en-GB" dirty="0"/>
              <a:t>: Theory and Practice. London: SAGE.</a:t>
            </a:r>
          </a:p>
          <a:p>
            <a:r>
              <a:rPr lang="en-GB" dirty="0"/>
              <a:t>Brockbank, A. and McGill, I., (2012). </a:t>
            </a:r>
            <a:r>
              <a:rPr lang="en-GB" i="1" dirty="0"/>
              <a:t>Facilitating reflective learning: Coaching, mentoring and supervision</a:t>
            </a:r>
            <a:r>
              <a:rPr lang="en-GB" dirty="0"/>
              <a:t>. Kogan Page Publishers.</a:t>
            </a:r>
          </a:p>
          <a:p>
            <a:r>
              <a:rPr lang="en-GB" dirty="0"/>
              <a:t>Landsberg, M. (2015). </a:t>
            </a:r>
            <a:r>
              <a:rPr lang="en-GB" i="1" dirty="0"/>
              <a:t>The Tao of Coaching Boost Your Effectiveness at Work by Developing Those Around You</a:t>
            </a:r>
            <a:r>
              <a:rPr lang="en-GB" dirty="0"/>
              <a:t>. London: Profile Books</a:t>
            </a:r>
          </a:p>
        </p:txBody>
      </p:sp>
    </p:spTree>
    <p:extLst>
      <p:ext uri="{BB962C8B-B14F-4D97-AF65-F5344CB8AC3E}">
        <p14:creationId xmlns:p14="http://schemas.microsoft.com/office/powerpoint/2010/main" val="350260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61232"/>
            <a:ext cx="8229600" cy="1143000"/>
          </a:xfrm>
        </p:spPr>
        <p:txBody>
          <a:bodyPr/>
          <a:lstStyle/>
          <a:p>
            <a:r>
              <a:rPr lang="en-GB" b="1" dirty="0"/>
              <a:t> Introducing Coaching &amp; Mentoring</a:t>
            </a:r>
          </a:p>
        </p:txBody>
      </p:sp>
      <p:sp>
        <p:nvSpPr>
          <p:cNvPr id="5" name="Vertical Text Placeholder 4"/>
          <p:cNvSpPr>
            <a:spLocks noGrp="1"/>
          </p:cNvSpPr>
          <p:nvPr>
            <p:ph type="body" orient="vert" idx="1"/>
          </p:nvPr>
        </p:nvSpPr>
        <p:spPr>
          <a:xfrm>
            <a:off x="373760" y="1282738"/>
            <a:ext cx="8318832" cy="3930559"/>
          </a:xfrm>
        </p:spPr>
        <p:txBody>
          <a:bodyPr>
            <a:normAutofit/>
          </a:bodyPr>
          <a:lstStyle/>
          <a:p>
            <a:endParaRPr lang="en-GB" sz="2400" dirty="0"/>
          </a:p>
          <a:p>
            <a:r>
              <a:rPr lang="en-GB" sz="2400" dirty="0"/>
              <a:t>Don’t just take my word for it ……..</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7" name="Picture 6">
            <a:extLst>
              <a:ext uri="{FF2B5EF4-FFF2-40B4-BE49-F238E27FC236}">
                <a16:creationId xmlns:a16="http://schemas.microsoft.com/office/drawing/2014/main" id="{4618D3CB-7662-44E4-B76B-D60CBCE74C9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87824" y="2279983"/>
            <a:ext cx="4292184" cy="3034037"/>
          </a:xfrm>
          <a:prstGeom prst="rect">
            <a:avLst/>
          </a:prstGeom>
        </p:spPr>
      </p:pic>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4" tooltip="http://suburbancorrespondent.blogspot.com/2016/02/any-favorites.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572695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1026" name="Picture 2" descr="https://images-na.ssl-images-amazon.com/images/I/517GYFQ%2BonL._SX324_BO1,204,203,200_.jpg">
            <a:extLst>
              <a:ext uri="{FF2B5EF4-FFF2-40B4-BE49-F238E27FC236}">
                <a16:creationId xmlns:a16="http://schemas.microsoft.com/office/drawing/2014/main" id="{A13FD4CE-A003-4AD5-8A56-EEA849B50E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3688" y="332656"/>
            <a:ext cx="5904655" cy="5951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261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2050" name="Picture 2" descr="https://images-na.ssl-images-amazon.com/images/I/41MzS5sIVSL._SX335_BO1,204,203,200_.jpg">
            <a:extLst>
              <a:ext uri="{FF2B5EF4-FFF2-40B4-BE49-F238E27FC236}">
                <a16:creationId xmlns:a16="http://schemas.microsoft.com/office/drawing/2014/main" id="{52307A81-2598-4671-AF28-D7CC75BDA4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41327" y="188640"/>
            <a:ext cx="5061346" cy="6153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4281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Stock photo">
            <a:extLst>
              <a:ext uri="{FF2B5EF4-FFF2-40B4-BE49-F238E27FC236}">
                <a16:creationId xmlns:a16="http://schemas.microsoft.com/office/drawing/2014/main" id="{ADD5B8A5-BD79-4C94-A782-D85F4A4398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64270" y="216260"/>
            <a:ext cx="5815460" cy="6120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479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8F1B-5509-4804-9420-315D662F52BC}"/>
              </a:ext>
            </a:extLst>
          </p:cNvPr>
          <p:cNvSpPr>
            <a:spLocks noGrp="1"/>
          </p:cNvSpPr>
          <p:nvPr>
            <p:ph type="title"/>
          </p:nvPr>
        </p:nvSpPr>
        <p:spPr>
          <a:xfrm>
            <a:off x="611560" y="-90264"/>
            <a:ext cx="8229600" cy="1143000"/>
          </a:xfrm>
        </p:spPr>
        <p:txBody>
          <a:bodyPr/>
          <a:lstStyle/>
          <a:p>
            <a:r>
              <a:rPr lang="en-GB" b="1" dirty="0"/>
              <a:t>Structure of Lecture 1 </a:t>
            </a:r>
          </a:p>
        </p:txBody>
      </p:sp>
      <p:sp>
        <p:nvSpPr>
          <p:cNvPr id="3" name="Content Placeholder 2">
            <a:extLst>
              <a:ext uri="{FF2B5EF4-FFF2-40B4-BE49-F238E27FC236}">
                <a16:creationId xmlns:a16="http://schemas.microsoft.com/office/drawing/2014/main" id="{62F6E117-1820-445A-BEC2-1BECF3644FF8}"/>
              </a:ext>
            </a:extLst>
          </p:cNvPr>
          <p:cNvSpPr>
            <a:spLocks noGrp="1"/>
          </p:cNvSpPr>
          <p:nvPr>
            <p:ph idx="1"/>
          </p:nvPr>
        </p:nvSpPr>
        <p:spPr>
          <a:xfrm>
            <a:off x="457200" y="908720"/>
            <a:ext cx="8229600" cy="3917032"/>
          </a:xfrm>
        </p:spPr>
        <p:txBody>
          <a:bodyPr>
            <a:noAutofit/>
          </a:bodyPr>
          <a:lstStyle/>
          <a:p>
            <a:r>
              <a:rPr lang="en-GB" sz="3600" dirty="0"/>
              <a:t>Assessment </a:t>
            </a:r>
          </a:p>
          <a:p>
            <a:r>
              <a:rPr lang="en-GB" sz="3600" dirty="0"/>
              <a:t>Defining coaching and mentoring</a:t>
            </a:r>
          </a:p>
          <a:p>
            <a:r>
              <a:rPr lang="en-GB" sz="3600" dirty="0"/>
              <a:t>Similarities and differences</a:t>
            </a:r>
          </a:p>
          <a:p>
            <a:r>
              <a:rPr lang="en-GB" sz="3600" dirty="0"/>
              <a:t>Exercise</a:t>
            </a:r>
          </a:p>
          <a:p>
            <a:r>
              <a:rPr lang="en-GB" sz="3600" dirty="0"/>
              <a:t>Other learning initiatives</a:t>
            </a:r>
          </a:p>
          <a:p>
            <a:r>
              <a:rPr lang="en-GB" sz="3600" dirty="0"/>
              <a:t>Reflection</a:t>
            </a:r>
          </a:p>
          <a:p>
            <a:r>
              <a:rPr lang="en-GB" sz="3600" dirty="0"/>
              <a:t>Prep work</a:t>
            </a:r>
          </a:p>
        </p:txBody>
      </p:sp>
    </p:spTree>
    <p:extLst>
      <p:ext uri="{BB962C8B-B14F-4D97-AF65-F5344CB8AC3E}">
        <p14:creationId xmlns:p14="http://schemas.microsoft.com/office/powerpoint/2010/main" val="3478064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3E2FF-53FE-4BE7-8065-C2AFA50B493E}"/>
              </a:ext>
            </a:extLst>
          </p:cNvPr>
          <p:cNvSpPr>
            <a:spLocks noGrp="1"/>
          </p:cNvSpPr>
          <p:nvPr>
            <p:ph type="title"/>
          </p:nvPr>
        </p:nvSpPr>
        <p:spPr>
          <a:xfrm>
            <a:off x="457200" y="0"/>
            <a:ext cx="8229600" cy="1143000"/>
          </a:xfrm>
        </p:spPr>
        <p:txBody>
          <a:bodyPr/>
          <a:lstStyle/>
          <a:p>
            <a:r>
              <a:rPr lang="en-GB" b="1" dirty="0"/>
              <a:t>Assessment</a:t>
            </a:r>
          </a:p>
        </p:txBody>
      </p:sp>
      <p:sp>
        <p:nvSpPr>
          <p:cNvPr id="3" name="Content Placeholder 2">
            <a:extLst>
              <a:ext uri="{FF2B5EF4-FFF2-40B4-BE49-F238E27FC236}">
                <a16:creationId xmlns:a16="http://schemas.microsoft.com/office/drawing/2014/main" id="{42A64B6B-E0EB-40C4-ACDB-D0DC4928837D}"/>
              </a:ext>
            </a:extLst>
          </p:cNvPr>
          <p:cNvSpPr>
            <a:spLocks noGrp="1"/>
          </p:cNvSpPr>
          <p:nvPr>
            <p:ph idx="1"/>
          </p:nvPr>
        </p:nvSpPr>
        <p:spPr>
          <a:xfrm>
            <a:off x="395536" y="1124744"/>
            <a:ext cx="8686800" cy="4320480"/>
          </a:xfrm>
        </p:spPr>
        <p:txBody>
          <a:bodyPr>
            <a:normAutofit lnSpcReduction="10000"/>
          </a:bodyPr>
          <a:lstStyle/>
          <a:p>
            <a:pPr marL="0" indent="0">
              <a:buNone/>
            </a:pPr>
            <a:r>
              <a:rPr lang="en-GB" sz="2800" dirty="0"/>
              <a:t>Part A: Peer Coaching Exercise (3</a:t>
            </a:r>
            <a:r>
              <a:rPr lang="en-GB" sz="2800" baseline="30000" dirty="0"/>
              <a:t>rd</a:t>
            </a:r>
            <a:r>
              <a:rPr lang="en-GB" sz="2800" dirty="0"/>
              <a:t> March)</a:t>
            </a:r>
          </a:p>
          <a:p>
            <a:r>
              <a:rPr lang="en-GB" sz="2800" dirty="0"/>
              <a:t>15 mins each</a:t>
            </a:r>
          </a:p>
          <a:p>
            <a:r>
              <a:rPr lang="en-GB" sz="2800" dirty="0"/>
              <a:t>(25% of mark)</a:t>
            </a:r>
          </a:p>
          <a:p>
            <a:endParaRPr lang="en-GB" sz="2800" dirty="0"/>
          </a:p>
          <a:p>
            <a:pPr marL="0" indent="0">
              <a:buNone/>
            </a:pPr>
            <a:r>
              <a:rPr lang="en-GB" sz="2800" dirty="0"/>
              <a:t>Part B: Written Reflection (Due: 27</a:t>
            </a:r>
            <a:r>
              <a:rPr lang="en-GB" sz="2800" baseline="30000" dirty="0"/>
              <a:t>th</a:t>
            </a:r>
            <a:r>
              <a:rPr lang="en-GB" sz="2800" dirty="0"/>
              <a:t> March)</a:t>
            </a:r>
          </a:p>
          <a:p>
            <a:r>
              <a:rPr lang="en-GB" sz="2800" dirty="0"/>
              <a:t>2,500 words</a:t>
            </a:r>
          </a:p>
          <a:p>
            <a:r>
              <a:rPr lang="en-GB" sz="2800" dirty="0"/>
              <a:t>(75% of mark) </a:t>
            </a:r>
          </a:p>
          <a:p>
            <a:endParaRPr lang="en-GB" sz="2800" dirty="0"/>
          </a:p>
          <a:p>
            <a:r>
              <a:rPr lang="en-GB" sz="2800" dirty="0"/>
              <a:t>Holistic marking so only one mark given for module</a:t>
            </a:r>
          </a:p>
        </p:txBody>
      </p:sp>
    </p:spTree>
    <p:extLst>
      <p:ext uri="{BB962C8B-B14F-4D97-AF65-F5344CB8AC3E}">
        <p14:creationId xmlns:p14="http://schemas.microsoft.com/office/powerpoint/2010/main" val="107008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9E95A-1BDE-42C5-BC48-4D6EBE849917}"/>
              </a:ext>
            </a:extLst>
          </p:cNvPr>
          <p:cNvSpPr>
            <a:spLocks noGrp="1"/>
          </p:cNvSpPr>
          <p:nvPr>
            <p:ph type="title"/>
          </p:nvPr>
        </p:nvSpPr>
        <p:spPr>
          <a:xfrm>
            <a:off x="480192" y="188640"/>
            <a:ext cx="8229600" cy="634082"/>
          </a:xfrm>
        </p:spPr>
        <p:txBody>
          <a:bodyPr>
            <a:normAutofit fontScale="90000"/>
          </a:bodyPr>
          <a:lstStyle/>
          <a:p>
            <a:r>
              <a:rPr lang="en-GB" dirty="0"/>
              <a:t> </a:t>
            </a:r>
            <a:br>
              <a:rPr lang="en-GB" dirty="0"/>
            </a:br>
            <a:r>
              <a:rPr lang="en-GB" sz="3600" u="sng" dirty="0"/>
              <a:t>Part A – Peer Coaching Exercise:</a:t>
            </a:r>
            <a:br>
              <a:rPr lang="en-GB" dirty="0"/>
            </a:br>
            <a:endParaRPr lang="en-GB" dirty="0"/>
          </a:p>
        </p:txBody>
      </p:sp>
      <p:sp>
        <p:nvSpPr>
          <p:cNvPr id="3" name="Content Placeholder 2">
            <a:extLst>
              <a:ext uri="{FF2B5EF4-FFF2-40B4-BE49-F238E27FC236}">
                <a16:creationId xmlns:a16="http://schemas.microsoft.com/office/drawing/2014/main" id="{633CA066-BE65-4139-B806-A6B65DFD6402}"/>
              </a:ext>
            </a:extLst>
          </p:cNvPr>
          <p:cNvSpPr>
            <a:spLocks noGrp="1"/>
          </p:cNvSpPr>
          <p:nvPr>
            <p:ph idx="1"/>
          </p:nvPr>
        </p:nvSpPr>
        <p:spPr>
          <a:xfrm>
            <a:off x="179512" y="836712"/>
            <a:ext cx="8712968" cy="4608512"/>
          </a:xfrm>
        </p:spPr>
        <p:txBody>
          <a:bodyPr>
            <a:noAutofit/>
          </a:bodyPr>
          <a:lstStyle/>
          <a:p>
            <a:pPr lvl="0" algn="just"/>
            <a:r>
              <a:rPr lang="en-GB" sz="2700" dirty="0"/>
              <a:t>You are required to form effective groups of three.</a:t>
            </a:r>
          </a:p>
          <a:p>
            <a:pPr lvl="0" algn="just"/>
            <a:r>
              <a:rPr lang="en-GB" sz="2700" dirty="0"/>
              <a:t>Each team member will perform the role of coach for 15 minutes and </a:t>
            </a:r>
            <a:r>
              <a:rPr lang="en-GB" sz="2700" dirty="0" err="1"/>
              <a:t>coachee</a:t>
            </a:r>
            <a:r>
              <a:rPr lang="en-GB" sz="2700" dirty="0"/>
              <a:t> for 15 minutes in a triad (A will coach B, B will coach C and C will coach A). </a:t>
            </a:r>
          </a:p>
          <a:p>
            <a:pPr lvl="0" algn="just"/>
            <a:r>
              <a:rPr lang="en-GB" sz="2700" dirty="0"/>
              <a:t>Each </a:t>
            </a:r>
            <a:r>
              <a:rPr lang="en-GB" sz="2700" dirty="0" err="1"/>
              <a:t>coachee</a:t>
            </a:r>
            <a:r>
              <a:rPr lang="en-GB" sz="2700" dirty="0"/>
              <a:t> should select a genuine ‘live’ issue that really means something to them in order for the mini-coaching session to be of substance.</a:t>
            </a:r>
          </a:p>
          <a:p>
            <a:pPr lvl="0" algn="just"/>
            <a:r>
              <a:rPr lang="en-GB" sz="2700" dirty="0"/>
              <a:t>Coaches are required to use the ‘instant payoff coaching’ (Landsberg, 2015) technique during the coaching session which will take place on 3</a:t>
            </a:r>
            <a:r>
              <a:rPr lang="en-GB" sz="2700" baseline="30000" dirty="0"/>
              <a:t>rd</a:t>
            </a:r>
            <a:r>
              <a:rPr lang="en-GB" sz="2700" dirty="0"/>
              <a:t> March 2020. </a:t>
            </a:r>
          </a:p>
        </p:txBody>
      </p:sp>
    </p:spTree>
    <p:extLst>
      <p:ext uri="{BB962C8B-B14F-4D97-AF65-F5344CB8AC3E}">
        <p14:creationId xmlns:p14="http://schemas.microsoft.com/office/powerpoint/2010/main" val="3250011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7851-9733-49FD-B530-8BBB09D23316}"/>
              </a:ext>
            </a:extLst>
          </p:cNvPr>
          <p:cNvSpPr>
            <a:spLocks noGrp="1"/>
          </p:cNvSpPr>
          <p:nvPr>
            <p:ph type="title"/>
          </p:nvPr>
        </p:nvSpPr>
        <p:spPr>
          <a:xfrm>
            <a:off x="479321" y="332656"/>
            <a:ext cx="8229600" cy="648072"/>
          </a:xfrm>
        </p:spPr>
        <p:txBody>
          <a:bodyPr>
            <a:noAutofit/>
          </a:bodyPr>
          <a:lstStyle/>
          <a:p>
            <a:r>
              <a:rPr lang="en-GB" dirty="0"/>
              <a:t> </a:t>
            </a:r>
            <a:r>
              <a:rPr lang="en-GB" sz="3600" u="sng" dirty="0"/>
              <a:t>Part B – Written Reflection </a:t>
            </a:r>
            <a:endParaRPr lang="en-GB" dirty="0"/>
          </a:p>
        </p:txBody>
      </p:sp>
      <p:sp>
        <p:nvSpPr>
          <p:cNvPr id="3" name="Content Placeholder 2">
            <a:extLst>
              <a:ext uri="{FF2B5EF4-FFF2-40B4-BE49-F238E27FC236}">
                <a16:creationId xmlns:a16="http://schemas.microsoft.com/office/drawing/2014/main" id="{09E9E480-D741-4B6C-A17F-4338BC919E6E}"/>
              </a:ext>
            </a:extLst>
          </p:cNvPr>
          <p:cNvSpPr>
            <a:spLocks noGrp="1"/>
          </p:cNvSpPr>
          <p:nvPr>
            <p:ph idx="1"/>
          </p:nvPr>
        </p:nvSpPr>
        <p:spPr>
          <a:xfrm>
            <a:off x="849705" y="1268760"/>
            <a:ext cx="7488832" cy="3917032"/>
          </a:xfrm>
        </p:spPr>
        <p:txBody>
          <a:bodyPr/>
          <a:lstStyle/>
          <a:p>
            <a:pPr algn="just"/>
            <a:r>
              <a:rPr lang="en-GB" dirty="0"/>
              <a:t>Following the practical exercise all students will be required to complete a 2500 word individual reflection, to be submitted to Turnitin by 15:00 on Friday 27</a:t>
            </a:r>
            <a:r>
              <a:rPr lang="en-GB" baseline="30000" dirty="0"/>
              <a:t>th</a:t>
            </a:r>
            <a:r>
              <a:rPr lang="en-GB" dirty="0"/>
              <a:t> March </a:t>
            </a:r>
          </a:p>
        </p:txBody>
      </p:sp>
    </p:spTree>
    <p:extLst>
      <p:ext uri="{BB962C8B-B14F-4D97-AF65-F5344CB8AC3E}">
        <p14:creationId xmlns:p14="http://schemas.microsoft.com/office/powerpoint/2010/main" val="1433580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E5CDD-1A85-4173-8D9E-1C1E37F625D5}"/>
              </a:ext>
            </a:extLst>
          </p:cNvPr>
          <p:cNvSpPr>
            <a:spLocks noGrp="1"/>
          </p:cNvSpPr>
          <p:nvPr>
            <p:ph type="title"/>
          </p:nvPr>
        </p:nvSpPr>
        <p:spPr>
          <a:xfrm>
            <a:off x="179512" y="274638"/>
            <a:ext cx="8964488" cy="562074"/>
          </a:xfrm>
        </p:spPr>
        <p:txBody>
          <a:bodyPr>
            <a:normAutofit fontScale="90000"/>
          </a:bodyPr>
          <a:lstStyle/>
          <a:p>
            <a:pPr algn="l"/>
            <a:r>
              <a:rPr lang="en-GB" sz="3600" b="1" dirty="0"/>
              <a:t>Your reflection should contain the following:</a:t>
            </a:r>
            <a:br>
              <a:rPr lang="en-GB" b="1" dirty="0"/>
            </a:br>
            <a:endParaRPr lang="en-GB" b="1" dirty="0"/>
          </a:p>
        </p:txBody>
      </p:sp>
      <p:sp>
        <p:nvSpPr>
          <p:cNvPr id="3" name="Content Placeholder 2">
            <a:extLst>
              <a:ext uri="{FF2B5EF4-FFF2-40B4-BE49-F238E27FC236}">
                <a16:creationId xmlns:a16="http://schemas.microsoft.com/office/drawing/2014/main" id="{D3E8CEFD-632A-4636-9BA2-1BA396604B3D}"/>
              </a:ext>
            </a:extLst>
          </p:cNvPr>
          <p:cNvSpPr>
            <a:spLocks noGrp="1"/>
          </p:cNvSpPr>
          <p:nvPr>
            <p:ph idx="1"/>
          </p:nvPr>
        </p:nvSpPr>
        <p:spPr>
          <a:xfrm>
            <a:off x="35496" y="620688"/>
            <a:ext cx="8784976" cy="5112568"/>
          </a:xfrm>
        </p:spPr>
        <p:txBody>
          <a:bodyPr>
            <a:normAutofit fontScale="62500" lnSpcReduction="20000"/>
          </a:bodyPr>
          <a:lstStyle/>
          <a:p>
            <a:pPr marL="742950" lvl="0" indent="-742950" algn="just">
              <a:buFont typeface="+mj-lt"/>
              <a:buAutoNum type="arabicPeriod"/>
            </a:pPr>
            <a:r>
              <a:rPr lang="en-GB" sz="4200" dirty="0"/>
              <a:t>A critical analysis of the differences between coaching, mentoring and at least two other learning interventions within an organisational context.</a:t>
            </a:r>
          </a:p>
          <a:p>
            <a:pPr marL="742950" lvl="0" indent="-742950" algn="just">
              <a:buFont typeface="+mj-lt"/>
              <a:buAutoNum type="arabicPeriod"/>
            </a:pPr>
            <a:r>
              <a:rPr lang="en-GB" sz="4200" dirty="0"/>
              <a:t>A critical evaluation of the line manager as a Coach/Mentor.  Include an assessment of the necessary skills and behaviours.</a:t>
            </a:r>
          </a:p>
          <a:p>
            <a:pPr marL="742950" lvl="0" indent="-742950" algn="just">
              <a:buFont typeface="+mj-lt"/>
              <a:buAutoNum type="arabicPeriod"/>
            </a:pPr>
            <a:r>
              <a:rPr lang="en-GB" sz="4200" dirty="0"/>
              <a:t>Consider the contribution of coaching/mentoring within the 21</a:t>
            </a:r>
            <a:r>
              <a:rPr lang="en-GB" sz="4200" baseline="30000" dirty="0"/>
              <a:t>st</a:t>
            </a:r>
            <a:r>
              <a:rPr lang="en-GB" sz="4200" dirty="0"/>
              <a:t> century business landscape. What are the existing and emerging drivers and trends for coaching/mentoring within the workplace. </a:t>
            </a:r>
          </a:p>
          <a:p>
            <a:pPr marL="742950" lvl="0" indent="-742950" algn="just">
              <a:buFont typeface="+mj-lt"/>
              <a:buAutoNum type="arabicPeriod"/>
            </a:pPr>
            <a:r>
              <a:rPr lang="en-GB" sz="4200" dirty="0"/>
              <a:t>A critical evaluation of your performance in-light of the above, with reference to theory, models and best practice. You should highlight your strengths and weaknesses and include a personal development plan. </a:t>
            </a:r>
          </a:p>
          <a:p>
            <a:pPr marL="514350" indent="-514350">
              <a:buFont typeface="+mj-lt"/>
              <a:buAutoNum type="arabicPeriod"/>
            </a:pPr>
            <a:endParaRPr lang="en-GB" dirty="0"/>
          </a:p>
        </p:txBody>
      </p:sp>
    </p:spTree>
    <p:extLst>
      <p:ext uri="{BB962C8B-B14F-4D97-AF65-F5344CB8AC3E}">
        <p14:creationId xmlns:p14="http://schemas.microsoft.com/office/powerpoint/2010/main" val="1638378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8F1B-5509-4804-9420-315D662F52BC}"/>
              </a:ext>
            </a:extLst>
          </p:cNvPr>
          <p:cNvSpPr>
            <a:spLocks noGrp="1"/>
          </p:cNvSpPr>
          <p:nvPr>
            <p:ph type="title"/>
          </p:nvPr>
        </p:nvSpPr>
        <p:spPr>
          <a:xfrm>
            <a:off x="611560" y="0"/>
            <a:ext cx="8229600" cy="1143000"/>
          </a:xfrm>
        </p:spPr>
        <p:txBody>
          <a:bodyPr/>
          <a:lstStyle/>
          <a:p>
            <a:r>
              <a:rPr lang="en-GB" b="1" dirty="0"/>
              <a:t>Remainder of Lecture 1 </a:t>
            </a:r>
          </a:p>
        </p:txBody>
      </p:sp>
      <p:sp>
        <p:nvSpPr>
          <p:cNvPr id="3" name="Content Placeholder 2">
            <a:extLst>
              <a:ext uri="{FF2B5EF4-FFF2-40B4-BE49-F238E27FC236}">
                <a16:creationId xmlns:a16="http://schemas.microsoft.com/office/drawing/2014/main" id="{62F6E117-1820-445A-BEC2-1BECF3644FF8}"/>
              </a:ext>
            </a:extLst>
          </p:cNvPr>
          <p:cNvSpPr>
            <a:spLocks noGrp="1"/>
          </p:cNvSpPr>
          <p:nvPr>
            <p:ph idx="1"/>
          </p:nvPr>
        </p:nvSpPr>
        <p:spPr>
          <a:xfrm>
            <a:off x="457200" y="1160748"/>
            <a:ext cx="8229600" cy="4536504"/>
          </a:xfrm>
        </p:spPr>
        <p:txBody>
          <a:bodyPr>
            <a:noAutofit/>
          </a:bodyPr>
          <a:lstStyle/>
          <a:p>
            <a:r>
              <a:rPr lang="en-GB" sz="3600" dirty="0"/>
              <a:t>Defining coaching and mentoring</a:t>
            </a:r>
          </a:p>
          <a:p>
            <a:r>
              <a:rPr lang="en-GB" sz="3600" dirty="0"/>
              <a:t>Similarities and differences</a:t>
            </a:r>
          </a:p>
          <a:p>
            <a:r>
              <a:rPr lang="en-GB" sz="3600" dirty="0"/>
              <a:t>Exercise</a:t>
            </a:r>
          </a:p>
          <a:p>
            <a:r>
              <a:rPr lang="en-GB" sz="3600" dirty="0"/>
              <a:t>Other learning initiatives</a:t>
            </a:r>
          </a:p>
          <a:p>
            <a:r>
              <a:rPr lang="en-GB" sz="3600" dirty="0"/>
              <a:t>Reflection</a:t>
            </a:r>
          </a:p>
          <a:p>
            <a:r>
              <a:rPr lang="en-GB" sz="3600" dirty="0"/>
              <a:t>Prep work</a:t>
            </a:r>
          </a:p>
        </p:txBody>
      </p:sp>
    </p:spTree>
    <p:extLst>
      <p:ext uri="{BB962C8B-B14F-4D97-AF65-F5344CB8AC3E}">
        <p14:creationId xmlns:p14="http://schemas.microsoft.com/office/powerpoint/2010/main" val="137148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facebook picture">
            <a:extLst>
              <a:ext uri="{FF2B5EF4-FFF2-40B4-BE49-F238E27FC236}">
                <a16:creationId xmlns:a16="http://schemas.microsoft.com/office/drawing/2014/main" id="{1654A0A9-8988-4D50-B052-64D3894554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84713" y="276903"/>
            <a:ext cx="1397708" cy="13977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Linkedin logo">
            <a:extLst>
              <a:ext uri="{FF2B5EF4-FFF2-40B4-BE49-F238E27FC236}">
                <a16:creationId xmlns:a16="http://schemas.microsoft.com/office/drawing/2014/main" id="{948B653D-581D-45B4-BF35-D45355C68B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6360" y="78298"/>
            <a:ext cx="2990453" cy="16285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Skills Academy">
            <a:extLst>
              <a:ext uri="{FF2B5EF4-FFF2-40B4-BE49-F238E27FC236}">
                <a16:creationId xmlns:a16="http://schemas.microsoft.com/office/drawing/2014/main" id="{58564D25-FD2D-4A85-858B-07AA38F722F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2200" y="135286"/>
            <a:ext cx="2636559" cy="113347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B129D2E-C549-4140-B2FC-85F77A389B27}"/>
              </a:ext>
            </a:extLst>
          </p:cNvPr>
          <p:cNvPicPr/>
          <p:nvPr/>
        </p:nvPicPr>
        <p:blipFill rotWithShape="1">
          <a:blip r:embed="rId8"/>
          <a:srcRect l="-358" t="12710" r="49732" b="29261"/>
          <a:stretch/>
        </p:blipFill>
        <p:spPr bwMode="auto">
          <a:xfrm>
            <a:off x="266361" y="1172216"/>
            <a:ext cx="2695575" cy="2409184"/>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3545A8B4-0DF7-4AEA-89F8-4442A112C5AA}"/>
              </a:ext>
            </a:extLst>
          </p:cNvPr>
          <p:cNvPicPr/>
          <p:nvPr/>
        </p:nvPicPr>
        <p:blipFill rotWithShape="1">
          <a:blip r:embed="rId9"/>
          <a:srcRect l="15289" t="18621" r="50310" b="41478"/>
          <a:stretch/>
        </p:blipFill>
        <p:spPr bwMode="auto">
          <a:xfrm>
            <a:off x="5942958" y="1523670"/>
            <a:ext cx="2934681" cy="2625410"/>
          </a:xfrm>
          <a:prstGeom prst="rect">
            <a:avLst/>
          </a:prstGeom>
          <a:ln>
            <a:noFill/>
          </a:ln>
          <a:extLst>
            <a:ext uri="{53640926-AAD7-44D8-BBD7-CCE9431645EC}">
              <a14:shadowObscured xmlns:a14="http://schemas.microsoft.com/office/drawing/2010/main"/>
            </a:ext>
          </a:extLst>
        </p:spPr>
      </p:pic>
      <p:pic>
        <p:nvPicPr>
          <p:cNvPr id="2" name="Picture 2" descr="Image result for open university logo">
            <a:extLst>
              <a:ext uri="{FF2B5EF4-FFF2-40B4-BE49-F238E27FC236}">
                <a16:creationId xmlns:a16="http://schemas.microsoft.com/office/drawing/2014/main" id="{4F0354D1-0D6B-45B0-9DCB-5CDEF2BF0E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5400000">
            <a:off x="3341810" y="2532850"/>
            <a:ext cx="25908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microsoft teams logo">
            <a:extLst>
              <a:ext uri="{FF2B5EF4-FFF2-40B4-BE49-F238E27FC236}">
                <a16:creationId xmlns:a16="http://schemas.microsoft.com/office/drawing/2014/main" id="{732B98FC-E5BE-4E27-871C-DCE6A5725D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6360" y="3861048"/>
            <a:ext cx="2145399" cy="1333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result for sharepoint logo">
            <a:extLst>
              <a:ext uri="{FF2B5EF4-FFF2-40B4-BE49-F238E27FC236}">
                <a16:creationId xmlns:a16="http://schemas.microsoft.com/office/drawing/2014/main" id="{E943FC7B-3146-4422-996E-6CE73DED5D7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387853" y="4545682"/>
            <a:ext cx="3015019"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4117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Defining Coaching &amp; Mentoring</a:t>
            </a:r>
          </a:p>
        </p:txBody>
      </p:sp>
      <p:sp>
        <p:nvSpPr>
          <p:cNvPr id="5" name="Vertical Text Placeholder 4"/>
          <p:cNvSpPr>
            <a:spLocks noGrp="1"/>
          </p:cNvSpPr>
          <p:nvPr>
            <p:ph type="body" orient="vert" idx="1"/>
          </p:nvPr>
        </p:nvSpPr>
        <p:spPr/>
        <p:txBody>
          <a:bodyPr>
            <a:normAutofit/>
          </a:bodyPr>
          <a:lstStyle/>
          <a:p>
            <a:r>
              <a:rPr lang="en-GB" sz="2400" dirty="0"/>
              <a:t>What is your experience of coaching others or being coached?</a:t>
            </a:r>
          </a:p>
          <a:p>
            <a:r>
              <a:rPr lang="en-GB" sz="2400" dirty="0"/>
              <a:t>What is your experience of mentoring or being mentored?</a:t>
            </a:r>
          </a:p>
          <a:p>
            <a:pPr marL="0" indent="0">
              <a:buNone/>
            </a:pPr>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1026" name="Picture 2" descr="Image result for coaching mento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2840404"/>
            <a:ext cx="333375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5536" y="3284984"/>
            <a:ext cx="463509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Discuss in pairs and compare and contrast your experiences.</a:t>
            </a:r>
          </a:p>
        </p:txBody>
      </p:sp>
    </p:spTree>
    <p:extLst>
      <p:ext uri="{BB962C8B-B14F-4D97-AF65-F5344CB8AC3E}">
        <p14:creationId xmlns:p14="http://schemas.microsoft.com/office/powerpoint/2010/main" val="99510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Defining Coaching &amp; Mentoring</a:t>
            </a:r>
          </a:p>
        </p:txBody>
      </p:sp>
      <p:sp>
        <p:nvSpPr>
          <p:cNvPr id="5" name="Vertical Text Placeholder 4"/>
          <p:cNvSpPr>
            <a:spLocks noGrp="1"/>
          </p:cNvSpPr>
          <p:nvPr>
            <p:ph type="body" orient="vert" idx="1"/>
          </p:nvPr>
        </p:nvSpPr>
        <p:spPr/>
        <p:txBody>
          <a:bodyPr>
            <a:normAutofit/>
          </a:bodyPr>
          <a:lstStyle/>
          <a:p>
            <a:pPr marL="0" indent="0">
              <a:buNone/>
            </a:pPr>
            <a:r>
              <a:rPr lang="en-GB" sz="2400" dirty="0"/>
              <a:t>What is your definition of Mentoring?</a:t>
            </a:r>
          </a:p>
          <a:p>
            <a:pPr marL="0" indent="0">
              <a:buNone/>
            </a:pPr>
            <a:endParaRPr lang="en-GB" sz="2400" dirty="0"/>
          </a:p>
          <a:p>
            <a:pPr marL="0" indent="0">
              <a:buNone/>
            </a:pPr>
            <a:r>
              <a:rPr lang="en-GB" sz="2400" dirty="0"/>
              <a:t> "off-line help by one person to another in making significant transitions in knowledge, work or thinking.”</a:t>
            </a:r>
          </a:p>
          <a:p>
            <a:pPr marL="0" indent="0">
              <a:buNone/>
            </a:pPr>
            <a:r>
              <a:rPr lang="en-GB" sz="2000" dirty="0"/>
              <a:t>(Clutterbuck &amp; Megginson, 1999</a:t>
            </a:r>
            <a:r>
              <a:rPr lang="en-GB" sz="2000" i="1" dirty="0"/>
              <a:t>)</a:t>
            </a:r>
          </a:p>
          <a:p>
            <a:pPr marL="0" indent="0">
              <a:buNone/>
            </a:pPr>
            <a:endParaRPr lang="en-GB" sz="2000" i="1" dirty="0"/>
          </a:p>
          <a:p>
            <a:pPr marL="0" indent="0">
              <a:buNone/>
            </a:pPr>
            <a:r>
              <a:rPr lang="en-GB" sz="2000" i="1" dirty="0"/>
              <a:t>Or…….</a:t>
            </a:r>
          </a:p>
          <a:p>
            <a:pPr marL="0" indent="0">
              <a:buNone/>
            </a:pPr>
            <a:r>
              <a:rPr lang="en-GB" sz="2000" i="1" dirty="0"/>
              <a:t>I have some answers for your questions!</a:t>
            </a: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Mentoring </a:t>
            </a:r>
          </a:p>
        </p:txBody>
      </p:sp>
      <p:pic>
        <p:nvPicPr>
          <p:cNvPr id="3074" name="Picture 2" descr="Image result for mento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00890" y="3284984"/>
            <a:ext cx="5399745" cy="1961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p:txBody>
          <a:bodyPr>
            <a:normAutofit/>
          </a:bodyPr>
          <a:lstStyle/>
          <a:p>
            <a:pPr marL="0" indent="0">
              <a:buNone/>
            </a:pPr>
            <a:r>
              <a:rPr lang="en-GB" sz="2400" dirty="0"/>
              <a:t>What is your definition of Coaching?</a:t>
            </a:r>
          </a:p>
          <a:p>
            <a:pPr marL="0" indent="0">
              <a:buNone/>
            </a:pPr>
            <a:r>
              <a:rPr lang="en-GB" sz="2400" dirty="0"/>
              <a:t>- A process by which the coach, through direct discussion and guided activity, helps an individual to solve a problem, or do a task better than would otherwise have been the case.</a:t>
            </a:r>
          </a:p>
          <a:p>
            <a:pPr marL="0" indent="0">
              <a:buNone/>
            </a:pPr>
            <a:r>
              <a:rPr lang="en-GB" sz="2000" dirty="0"/>
              <a:t>(Clutterbuck &amp; Megginson, 1999</a:t>
            </a:r>
            <a:r>
              <a:rPr lang="en-GB" sz="2000" i="1" dirty="0"/>
              <a:t>)</a:t>
            </a:r>
          </a:p>
          <a:p>
            <a:pPr marL="0" indent="0">
              <a:buNone/>
            </a:pPr>
            <a:r>
              <a:rPr lang="en-GB" sz="2000" i="1" dirty="0"/>
              <a:t>Or……</a:t>
            </a:r>
          </a:p>
          <a:p>
            <a:pPr marL="0" indent="0">
              <a:buNone/>
            </a:pPr>
            <a:r>
              <a:rPr lang="en-GB" sz="2000" i="1" dirty="0"/>
              <a:t>I have some questions for your answers!</a:t>
            </a:r>
            <a:endParaRPr lang="en-GB" sz="2400" dirty="0"/>
          </a:p>
          <a:p>
            <a:pPr marL="0" indent="0">
              <a:buNone/>
            </a:pPr>
            <a:endParaRPr lang="en-GB" sz="2400" dirty="0"/>
          </a:p>
        </p:txBody>
      </p:sp>
      <p:sp>
        <p:nvSpPr>
          <p:cNvPr id="4" name="Title 3"/>
          <p:cNvSpPr>
            <a:spLocks noGrp="1"/>
          </p:cNvSpPr>
          <p:nvPr>
            <p:ph type="title"/>
          </p:nvPr>
        </p:nvSpPr>
        <p:spPr/>
        <p:txBody>
          <a:bodyPr/>
          <a:lstStyle/>
          <a:p>
            <a:r>
              <a:rPr lang="en-GB" dirty="0"/>
              <a:t>1. Defining Coaching &amp; Mentoring</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t>
            </a:r>
          </a:p>
        </p:txBody>
      </p:sp>
      <p:pic>
        <p:nvPicPr>
          <p:cNvPr id="3" name="Online Media 2" title="What is management coaching?">
            <a:hlinkClick r:id="" action="ppaction://media"/>
            <a:extLst>
              <a:ext uri="{FF2B5EF4-FFF2-40B4-BE49-F238E27FC236}">
                <a16:creationId xmlns:a16="http://schemas.microsoft.com/office/drawing/2014/main" id="{852B3A3E-4419-4EE6-A55F-83FCDE32C50B}"/>
              </a:ext>
            </a:extLst>
          </p:cNvPr>
          <p:cNvPicPr>
            <a:picLocks noRot="1" noChangeAspect="1"/>
          </p:cNvPicPr>
          <p:nvPr>
            <a:videoFile r:link="rId1"/>
          </p:nvPr>
        </p:nvPicPr>
        <p:blipFill>
          <a:blip r:embed="rId4"/>
          <a:stretch>
            <a:fillRect/>
          </a:stretch>
        </p:blipFill>
        <p:spPr>
          <a:xfrm>
            <a:off x="5341072" y="3310558"/>
            <a:ext cx="3294112" cy="2330510"/>
          </a:xfrm>
          <a:prstGeom prst="rect">
            <a:avLst/>
          </a:prstGeom>
        </p:spPr>
      </p:pic>
    </p:spTree>
    <p:extLst>
      <p:ext uri="{BB962C8B-B14F-4D97-AF65-F5344CB8AC3E}">
        <p14:creationId xmlns:p14="http://schemas.microsoft.com/office/powerpoint/2010/main" val="21117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Defining Coaching &amp; Mentoring</a:t>
            </a:r>
          </a:p>
        </p:txBody>
      </p:sp>
      <p:sp>
        <p:nvSpPr>
          <p:cNvPr id="3" name="Content Placeholder 2"/>
          <p:cNvSpPr>
            <a:spLocks noGrp="1"/>
          </p:cNvSpPr>
          <p:nvPr>
            <p:ph type="body" orient="vert" idx="1"/>
          </p:nvPr>
        </p:nvSpPr>
        <p:spPr/>
        <p:txBody>
          <a:bodyPr>
            <a:normAutofit fontScale="92500" lnSpcReduction="20000"/>
          </a:bodyPr>
          <a:lstStyle/>
          <a:p>
            <a:pPr algn="just"/>
            <a:r>
              <a:rPr lang="en-GB" dirty="0"/>
              <a:t>“Unlocking a persons potential to maximise their own performance.  It is helping them to learn rather than teaching them” (Whitmore, 2017)</a:t>
            </a:r>
          </a:p>
          <a:p>
            <a:pPr algn="just"/>
            <a:r>
              <a:rPr lang="en-GB" dirty="0"/>
              <a:t>“A collaborative, solution-focused, results orientated and systematic process in which the coach facilitates the enhancement of work performance, life experience, self-directed learning and personal growth of the </a:t>
            </a:r>
            <a:r>
              <a:rPr lang="en-GB" dirty="0" err="1"/>
              <a:t>coachee</a:t>
            </a:r>
            <a:r>
              <a:rPr lang="en-GB" dirty="0"/>
              <a:t>” (Grant, 1999)</a:t>
            </a:r>
          </a:p>
        </p:txBody>
      </p:sp>
      <p:sp>
        <p:nvSpPr>
          <p:cNvPr id="4" name="Vertical Text Placeholder 3"/>
          <p:cNvSpPr>
            <a:spLocks noGrp="1"/>
          </p:cNvSpPr>
          <p:nvPr>
            <p:ph type="body" orient="vert" idx="13"/>
          </p:nvPr>
        </p:nvSpPr>
        <p:spPr/>
        <p:txBody>
          <a:bodyPr/>
          <a:lstStyle/>
          <a:p>
            <a:pPr marL="0" indent="0">
              <a:buNone/>
            </a:pPr>
            <a:r>
              <a:rPr lang="en-GB" dirty="0"/>
              <a:t>Coaching in a business context</a:t>
            </a:r>
          </a:p>
        </p:txBody>
      </p:sp>
    </p:spTree>
    <p:extLst>
      <p:ext uri="{BB962C8B-B14F-4D97-AF65-F5344CB8AC3E}">
        <p14:creationId xmlns:p14="http://schemas.microsoft.com/office/powerpoint/2010/main" val="108765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Image result for jeremy snap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724517"/>
            <a:ext cx="2448383" cy="180568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a:t>1. Defining Coaching &amp; Mentoring</a:t>
            </a:r>
          </a:p>
        </p:txBody>
      </p:sp>
      <p:sp>
        <p:nvSpPr>
          <p:cNvPr id="5" name="Vertical Text Placeholder 4"/>
          <p:cNvSpPr>
            <a:spLocks noGrp="1"/>
          </p:cNvSpPr>
          <p:nvPr>
            <p:ph type="body" orient="vert" idx="1"/>
          </p:nvPr>
        </p:nvSpPr>
        <p:spPr/>
        <p:txBody>
          <a:bodyPr>
            <a:normAutofit fontScale="92500" lnSpcReduction="20000"/>
          </a:bodyPr>
          <a:lstStyle/>
          <a:p>
            <a:pPr marL="0" indent="0">
              <a:buNone/>
            </a:pPr>
            <a:r>
              <a:rPr lang="en-GB" sz="2400" dirty="0"/>
              <a:t>		"</a:t>
            </a:r>
            <a:r>
              <a:rPr lang="en-GB" sz="2400" b="1" dirty="0"/>
              <a:t>Coaching isn’t mentoring</a:t>
            </a:r>
            <a:r>
              <a:rPr lang="en-GB" sz="2400" dirty="0"/>
              <a:t> as mentoring calls 		for the lead person to have reached the 			heights of performance themselves. </a:t>
            </a:r>
          </a:p>
          <a:p>
            <a:pPr marL="0" indent="0">
              <a:buNone/>
            </a:pPr>
            <a:r>
              <a:rPr lang="en-GB" sz="2400" b="1" dirty="0"/>
              <a:t>		Coaching isn’t teaching</a:t>
            </a:r>
            <a:r>
              <a:rPr lang="en-GB" sz="2400" dirty="0"/>
              <a:t> which relies too heavily 		on one way transfer of information. </a:t>
            </a:r>
          </a:p>
          <a:p>
            <a:pPr marL="0" indent="0">
              <a:buNone/>
            </a:pPr>
            <a:r>
              <a:rPr lang="en-GB" sz="2400" dirty="0"/>
              <a:t>		Coaching is different and the first fundamental of 		coaching is in </a:t>
            </a:r>
            <a:r>
              <a:rPr lang="en-GB" sz="2400" b="1" dirty="0"/>
              <a:t>the mindset…</a:t>
            </a:r>
          </a:p>
          <a:p>
            <a:pPr marL="0" indent="0">
              <a:buNone/>
            </a:pPr>
            <a:r>
              <a:rPr lang="en-GB" sz="2400" dirty="0"/>
              <a:t>In a corporate world, which has multiple priorities and financial targets, it’s easier and faster to be directive but </a:t>
            </a:r>
            <a:r>
              <a:rPr lang="en-GB" sz="2400" b="1" dirty="0"/>
              <a:t>greater long term rewards</a:t>
            </a:r>
            <a:r>
              <a:rPr lang="en-GB" sz="2400" dirty="0"/>
              <a:t> are there if you help people to solve problems for themselves.”</a:t>
            </a:r>
            <a:r>
              <a:rPr lang="en-GB" sz="2400" dirty="0">
                <a:hlinkClick r:id="rId4"/>
              </a:rPr>
              <a:t> https://www.cipd.co.uk/Community/blogs/b/cipd_events/posts/the-coaching-mindset</a:t>
            </a:r>
            <a:endParaRPr lang="en-GB" sz="24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i="1" dirty="0"/>
              <a:t>Jeremy Snape, ex-England cricketer and sports coach</a:t>
            </a:r>
            <a:endParaRPr lang="en-GB" sz="2400" dirty="0"/>
          </a:p>
        </p:txBody>
      </p:sp>
    </p:spTree>
    <p:extLst>
      <p:ext uri="{BB962C8B-B14F-4D97-AF65-F5344CB8AC3E}">
        <p14:creationId xmlns:p14="http://schemas.microsoft.com/office/powerpoint/2010/main" val="137536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2.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Facilitate the exploration of needs, motivations, desires, skills and thought processes to assist the individual in making real, lasting change.</a:t>
            </a:r>
          </a:p>
          <a:p>
            <a:pPr>
              <a:buFont typeface="Wingdings" pitchFamily="2" charset="2"/>
              <a:buChar char="§"/>
            </a:pPr>
            <a:r>
              <a:rPr lang="en-GB" sz="2400" dirty="0"/>
              <a:t>Use questioning techniques to facilitate an individual’s own thought processes in order to identify solutions and actions, rather than take a wholly directive approach</a:t>
            </a:r>
          </a:p>
          <a:p>
            <a:pPr>
              <a:buFont typeface="Wingdings" pitchFamily="2" charset="2"/>
              <a:buChar char="§"/>
            </a:pPr>
            <a:r>
              <a:rPr lang="en-GB" sz="2400" dirty="0"/>
              <a:t>Support the individual in setting appropriate goals and methods of assessing progress in relation to these goals</a:t>
            </a:r>
          </a:p>
          <a:p>
            <a:pPr>
              <a:buFont typeface="Wingdings" pitchFamily="2" charset="2"/>
              <a:buChar char="§"/>
            </a:pPr>
            <a:r>
              <a:rPr lang="en-GB" sz="2400" dirty="0"/>
              <a:t>Observe, listen and ask questions to understand the individual’s situation</a:t>
            </a:r>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2920477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2.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lnSpcReduction="10000"/>
          </a:bodyPr>
          <a:lstStyle/>
          <a:p>
            <a:pPr>
              <a:buFont typeface="Wingdings" pitchFamily="2" charset="2"/>
              <a:buChar char="§"/>
            </a:pPr>
            <a:r>
              <a:rPr lang="en-GB" sz="2400" dirty="0"/>
              <a:t>Creatively apply tools and techniques which may include one-to-one training, facilitating, counselling &amp; networking.</a:t>
            </a:r>
          </a:p>
          <a:p>
            <a:pPr>
              <a:buFont typeface="Wingdings" pitchFamily="2" charset="2"/>
              <a:buChar char="§"/>
            </a:pPr>
            <a:r>
              <a:rPr lang="en-GB" sz="2400" dirty="0"/>
              <a:t>Encourage a commitment to action and the development of lasting personal growth &amp; change.</a:t>
            </a:r>
          </a:p>
          <a:p>
            <a:pPr>
              <a:buFont typeface="Wingdings" pitchFamily="2" charset="2"/>
              <a:buChar char="§"/>
            </a:pPr>
            <a:r>
              <a:rPr lang="en-GB" sz="2400" dirty="0"/>
              <a:t>Maintain unconditional positive regard for the individual, is at all times supportive and non-judgemental, of views, lifestyle and aspirations.</a:t>
            </a:r>
          </a:p>
          <a:p>
            <a:pPr>
              <a:buFont typeface="Wingdings" pitchFamily="2" charset="2"/>
              <a:buChar char="§"/>
            </a:pPr>
            <a:r>
              <a:rPr lang="en-GB" sz="2400" dirty="0"/>
              <a:t>Ensure that clients develop personal competencies and do not develop unhealthy dependencies on the coaching or mentoring relationship.</a:t>
            </a:r>
          </a:p>
          <a:p>
            <a:endParaRPr lang="en-GB" sz="2400" dirty="0"/>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3158779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Defining Coaching &amp; Mentoring</a:t>
            </a:r>
          </a:p>
        </p:txBody>
      </p:sp>
      <p:sp>
        <p:nvSpPr>
          <p:cNvPr id="3" name="Vertical Text Placeholder 2"/>
          <p:cNvSpPr>
            <a:spLocks noGrp="1"/>
          </p:cNvSpPr>
          <p:nvPr>
            <p:ph type="body" orient="vert" idx="1"/>
          </p:nvPr>
        </p:nvSpPr>
        <p:spPr/>
        <p:txBody>
          <a:bodyPr>
            <a:normAutofit fontScale="55000" lnSpcReduction="20000"/>
          </a:bodyPr>
          <a:lstStyle/>
          <a:p>
            <a:pPr lvl="0"/>
            <a:r>
              <a:rPr lang="en-GB" b="1" dirty="0"/>
              <a:t>It’s best to be coached by my line manager or someone that knows me well.</a:t>
            </a:r>
            <a:endParaRPr lang="en-GB" dirty="0"/>
          </a:p>
          <a:p>
            <a:pPr lvl="0"/>
            <a:r>
              <a:rPr lang="en-GB" b="1" dirty="0"/>
              <a:t>I can be coached by a stranger.</a:t>
            </a:r>
            <a:endParaRPr lang="en-GB" dirty="0"/>
          </a:p>
          <a:p>
            <a:pPr lvl="0"/>
            <a:r>
              <a:rPr lang="en-GB" b="1" dirty="0"/>
              <a:t>My coach will tell me exactly what to do.</a:t>
            </a:r>
            <a:endParaRPr lang="en-GB" dirty="0"/>
          </a:p>
          <a:p>
            <a:pPr lvl="0"/>
            <a:r>
              <a:rPr lang="en-GB" b="1" dirty="0"/>
              <a:t>My coach will help me to identify the best solutions for me.</a:t>
            </a:r>
            <a:r>
              <a:rPr lang="en-GB" dirty="0"/>
              <a:t> </a:t>
            </a:r>
          </a:p>
          <a:p>
            <a:pPr lvl="0"/>
            <a:r>
              <a:rPr lang="en-GB" b="1" dirty="0"/>
              <a:t>My coach will help me to get to the deep rooted personal issues that are effecting me.</a:t>
            </a:r>
            <a:endParaRPr lang="en-GB" dirty="0"/>
          </a:p>
          <a:p>
            <a:pPr lvl="0"/>
            <a:r>
              <a:rPr lang="en-GB" b="1" dirty="0"/>
              <a:t>Coaching is only needed for ‘problem’ employees.</a:t>
            </a:r>
            <a:r>
              <a:rPr lang="en-GB" dirty="0"/>
              <a:t> </a:t>
            </a:r>
          </a:p>
          <a:p>
            <a:pPr lvl="0"/>
            <a:r>
              <a:rPr lang="en-GB" b="1" dirty="0"/>
              <a:t>My coach should have a background and experience similar to mine.</a:t>
            </a:r>
            <a:endParaRPr lang="en-GB" dirty="0"/>
          </a:p>
          <a:p>
            <a:pPr lvl="0"/>
            <a:r>
              <a:rPr lang="en-GB" b="1" dirty="0"/>
              <a:t>Not everyone can be coached.</a:t>
            </a:r>
            <a:r>
              <a:rPr lang="en-GB" dirty="0"/>
              <a:t> </a:t>
            </a:r>
          </a:p>
          <a:p>
            <a:pPr lvl="0"/>
            <a:r>
              <a:rPr lang="en-GB" b="1" dirty="0"/>
              <a:t>Coaching is the same as mentoring.</a:t>
            </a:r>
            <a:endParaRPr lang="en-GB" dirty="0"/>
          </a:p>
          <a:p>
            <a:pPr lvl="0"/>
            <a:r>
              <a:rPr lang="en-GB" b="1" dirty="0"/>
              <a:t>Coaching takes a lot of time.</a:t>
            </a:r>
            <a:r>
              <a:rPr lang="en-GB" dirty="0"/>
              <a:t> </a:t>
            </a:r>
          </a:p>
          <a:p>
            <a:pPr lvl="0"/>
            <a:r>
              <a:rPr lang="en-GB" b="1" dirty="0"/>
              <a:t>It’s the same as just giving feedback.</a:t>
            </a:r>
            <a:endParaRPr lang="en-GB" dirty="0"/>
          </a:p>
          <a:p>
            <a:pPr lvl="0"/>
            <a:r>
              <a:rPr lang="en-GB" b="1" dirty="0"/>
              <a:t>I am able to coach people more senior then me.</a:t>
            </a:r>
            <a:endParaRPr lang="en-GB" dirty="0"/>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a:t>Fact or Fable</a:t>
            </a:r>
          </a:p>
        </p:txBody>
      </p:sp>
      <p:pic>
        <p:nvPicPr>
          <p:cNvPr id="1026" name="Picture 2" descr="Image result for time for a quiz"/>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4045439"/>
            <a:ext cx="2630066" cy="1478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417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0" end="0"/>
                                            </p:txEl>
                                          </p:spTgt>
                                        </p:tgtEl>
                                        <p:attrNameLst>
                                          <p:attrName>style.color</p:attrName>
                                        </p:attrNameLst>
                                      </p:cBhvr>
                                      <p:to>
                                        <a:srgbClr val="FF0000"/>
                                      </p:to>
                                    </p:animClr>
                                    <p:animClr clrSpc="rgb" dir="cw">
                                      <p:cBhvr>
                                        <p:cTn id="7" dur="500" fill="hold"/>
                                        <p:tgtEl>
                                          <p:spTgt spid="3">
                                            <p:txEl>
                                              <p:pRg st="0" end="0"/>
                                            </p:txEl>
                                          </p:spTgt>
                                        </p:tgtEl>
                                        <p:attrNameLst>
                                          <p:attrName>fillcolor</p:attrName>
                                        </p:attrNameLst>
                                      </p:cBhvr>
                                      <p:to>
                                        <a:srgbClr val="FF0000"/>
                                      </p:to>
                                    </p:animClr>
                                    <p:set>
                                      <p:cBhvr>
                                        <p:cTn id="8" dur="500" fill="hold"/>
                                        <p:tgtEl>
                                          <p:spTgt spid="3">
                                            <p:txEl>
                                              <p:pRg st="0" end="0"/>
                                            </p:txEl>
                                          </p:spTgt>
                                        </p:tgtEl>
                                        <p:attrNameLst>
                                          <p:attrName>fill.type</p:attrName>
                                        </p:attrNameLst>
                                      </p:cBhvr>
                                      <p:to>
                                        <p:strVal val="solid"/>
                                      </p:to>
                                    </p:set>
                                    <p:set>
                                      <p:cBhvr>
                                        <p:cTn id="9" dur="500" fill="hold"/>
                                        <p:tgtEl>
                                          <p:spTgt spid="3">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9" presetClass="emph" presetSubtype="0" fill="hold" nodeType="clickEffect">
                                  <p:stCondLst>
                                    <p:cond delay="0"/>
                                  </p:stCondLst>
                                  <p:childTnLst>
                                    <p:animClr clrSpc="rgb" dir="cw">
                                      <p:cBhvr override="childStyle">
                                        <p:cTn id="13" dur="500" fill="hold"/>
                                        <p:tgtEl>
                                          <p:spTgt spid="3">
                                            <p:txEl>
                                              <p:pRg st="1" end="1"/>
                                            </p:txEl>
                                          </p:spTgt>
                                        </p:tgtEl>
                                        <p:attrNameLst>
                                          <p:attrName>style.color</p:attrName>
                                        </p:attrNameLst>
                                      </p:cBhvr>
                                      <p:to>
                                        <a:srgbClr val="00B050"/>
                                      </p:to>
                                    </p:animClr>
                                    <p:animClr clrSpc="rgb" dir="cw">
                                      <p:cBhvr>
                                        <p:cTn id="14" dur="500" fill="hold"/>
                                        <p:tgtEl>
                                          <p:spTgt spid="3">
                                            <p:txEl>
                                              <p:pRg st="1" end="1"/>
                                            </p:txEl>
                                          </p:spTgt>
                                        </p:tgtEl>
                                        <p:attrNameLst>
                                          <p:attrName>fillcolor</p:attrName>
                                        </p:attrNameLst>
                                      </p:cBhvr>
                                      <p:to>
                                        <a:srgbClr val="00B050"/>
                                      </p:to>
                                    </p:animClr>
                                    <p:set>
                                      <p:cBhvr>
                                        <p:cTn id="15" dur="500" fill="hold"/>
                                        <p:tgtEl>
                                          <p:spTgt spid="3">
                                            <p:txEl>
                                              <p:pRg st="1" end="1"/>
                                            </p:txEl>
                                          </p:spTgt>
                                        </p:tgtEl>
                                        <p:attrNameLst>
                                          <p:attrName>fill.type</p:attrName>
                                        </p:attrNameLst>
                                      </p:cBhvr>
                                      <p:to>
                                        <p:strVal val="solid"/>
                                      </p:to>
                                    </p:set>
                                    <p:set>
                                      <p:cBhvr>
                                        <p:cTn id="16" dur="500" fill="hold"/>
                                        <p:tgtEl>
                                          <p:spTgt spid="3">
                                            <p:txEl>
                                              <p:pRg st="1" end="1"/>
                                            </p:txEl>
                                          </p:spTgt>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19" presetClass="emph" presetSubtype="0" fill="hold" nodeType="clickEffect">
                                  <p:stCondLst>
                                    <p:cond delay="0"/>
                                  </p:stCondLst>
                                  <p:childTnLst>
                                    <p:animClr clrSpc="rgb" dir="cw">
                                      <p:cBhvr override="childStyle">
                                        <p:cTn id="20" dur="500" fill="hold"/>
                                        <p:tgtEl>
                                          <p:spTgt spid="3">
                                            <p:txEl>
                                              <p:pRg st="2" end="2"/>
                                            </p:txEl>
                                          </p:spTgt>
                                        </p:tgtEl>
                                        <p:attrNameLst>
                                          <p:attrName>style.color</p:attrName>
                                        </p:attrNameLst>
                                      </p:cBhvr>
                                      <p:to>
                                        <a:srgbClr val="FF0000"/>
                                      </p:to>
                                    </p:animClr>
                                    <p:animClr clrSpc="rgb" dir="cw">
                                      <p:cBhvr>
                                        <p:cTn id="21" dur="500" fill="hold"/>
                                        <p:tgtEl>
                                          <p:spTgt spid="3">
                                            <p:txEl>
                                              <p:pRg st="2" end="2"/>
                                            </p:txEl>
                                          </p:spTgt>
                                        </p:tgtEl>
                                        <p:attrNameLst>
                                          <p:attrName>fillcolor</p:attrName>
                                        </p:attrNameLst>
                                      </p:cBhvr>
                                      <p:to>
                                        <a:srgbClr val="FF0000"/>
                                      </p:to>
                                    </p:animClr>
                                    <p:set>
                                      <p:cBhvr>
                                        <p:cTn id="22" dur="500" fill="hold"/>
                                        <p:tgtEl>
                                          <p:spTgt spid="3">
                                            <p:txEl>
                                              <p:pRg st="2" end="2"/>
                                            </p:txEl>
                                          </p:spTgt>
                                        </p:tgtEl>
                                        <p:attrNameLst>
                                          <p:attrName>fill.type</p:attrName>
                                        </p:attrNameLst>
                                      </p:cBhvr>
                                      <p:to>
                                        <p:strVal val="solid"/>
                                      </p:to>
                                    </p:set>
                                    <p:set>
                                      <p:cBhvr>
                                        <p:cTn id="23" dur="500" fill="hold"/>
                                        <p:tgtEl>
                                          <p:spTgt spid="3">
                                            <p:txEl>
                                              <p:pRg st="2" end="2"/>
                                            </p:txEl>
                                          </p:spTgt>
                                        </p:tgtEl>
                                        <p:attrNameLst>
                                          <p:attrName>fill.on</p:attrName>
                                        </p:attrNameLst>
                                      </p:cBhvr>
                                      <p:to>
                                        <p:strVal val="true"/>
                                      </p:to>
                                    </p:set>
                                  </p:childTnLst>
                                </p:cTn>
                              </p:par>
                            </p:childTnLst>
                          </p:cTn>
                        </p:par>
                      </p:childTnLst>
                    </p:cTn>
                  </p:par>
                  <p:par>
                    <p:cTn id="24" fill="hold">
                      <p:stCondLst>
                        <p:cond delay="indefinite"/>
                      </p:stCondLst>
                      <p:childTnLst>
                        <p:par>
                          <p:cTn id="25" fill="hold">
                            <p:stCondLst>
                              <p:cond delay="0"/>
                            </p:stCondLst>
                            <p:childTnLst>
                              <p:par>
                                <p:cTn id="26" presetID="19" presetClass="emph" presetSubtype="0" fill="hold" nodeType="clickEffect">
                                  <p:stCondLst>
                                    <p:cond delay="0"/>
                                  </p:stCondLst>
                                  <p:childTnLst>
                                    <p:animClr clrSpc="rgb" dir="cw">
                                      <p:cBhvr override="childStyle">
                                        <p:cTn id="27" dur="500" fill="hold"/>
                                        <p:tgtEl>
                                          <p:spTgt spid="3">
                                            <p:txEl>
                                              <p:pRg st="3" end="3"/>
                                            </p:txEl>
                                          </p:spTgt>
                                        </p:tgtEl>
                                        <p:attrNameLst>
                                          <p:attrName>style.color</p:attrName>
                                        </p:attrNameLst>
                                      </p:cBhvr>
                                      <p:to>
                                        <a:srgbClr val="00B050"/>
                                      </p:to>
                                    </p:animClr>
                                    <p:animClr clrSpc="rgb" dir="cw">
                                      <p:cBhvr>
                                        <p:cTn id="28" dur="500" fill="hold"/>
                                        <p:tgtEl>
                                          <p:spTgt spid="3">
                                            <p:txEl>
                                              <p:pRg st="3" end="3"/>
                                            </p:txEl>
                                          </p:spTgt>
                                        </p:tgtEl>
                                        <p:attrNameLst>
                                          <p:attrName>fillcolor</p:attrName>
                                        </p:attrNameLst>
                                      </p:cBhvr>
                                      <p:to>
                                        <a:srgbClr val="00B050"/>
                                      </p:to>
                                    </p:animClr>
                                    <p:set>
                                      <p:cBhvr>
                                        <p:cTn id="29" dur="500" fill="hold"/>
                                        <p:tgtEl>
                                          <p:spTgt spid="3">
                                            <p:txEl>
                                              <p:pRg st="3" end="3"/>
                                            </p:txEl>
                                          </p:spTgt>
                                        </p:tgtEl>
                                        <p:attrNameLst>
                                          <p:attrName>fill.type</p:attrName>
                                        </p:attrNameLst>
                                      </p:cBhvr>
                                      <p:to>
                                        <p:strVal val="solid"/>
                                      </p:to>
                                    </p:set>
                                    <p:set>
                                      <p:cBhvr>
                                        <p:cTn id="30" dur="500" fill="hold"/>
                                        <p:tgtEl>
                                          <p:spTgt spid="3">
                                            <p:txEl>
                                              <p:pRg st="3" end="3"/>
                                            </p:txEl>
                                          </p:spTgt>
                                        </p:tgtEl>
                                        <p:attrNameLst>
                                          <p:attrName>fill.on</p:attrName>
                                        </p:attrNameLst>
                                      </p:cBhvr>
                                      <p:to>
                                        <p:strVal val="true"/>
                                      </p:to>
                                    </p:set>
                                  </p:childTnLst>
                                </p:cTn>
                              </p:par>
                            </p:childTnLst>
                          </p:cTn>
                        </p:par>
                      </p:childTnLst>
                    </p:cTn>
                  </p:par>
                  <p:par>
                    <p:cTn id="31" fill="hold">
                      <p:stCondLst>
                        <p:cond delay="indefinite"/>
                      </p:stCondLst>
                      <p:childTnLst>
                        <p:par>
                          <p:cTn id="32" fill="hold">
                            <p:stCondLst>
                              <p:cond delay="0"/>
                            </p:stCondLst>
                            <p:childTnLst>
                              <p:par>
                                <p:cTn id="33" presetID="19" presetClass="emph" presetSubtype="0" fill="hold" nodeType="clickEffect">
                                  <p:stCondLst>
                                    <p:cond delay="0"/>
                                  </p:stCondLst>
                                  <p:childTnLst>
                                    <p:animClr clrSpc="rgb" dir="cw">
                                      <p:cBhvr override="childStyle">
                                        <p:cTn id="34" dur="500" fill="hold"/>
                                        <p:tgtEl>
                                          <p:spTgt spid="3">
                                            <p:txEl>
                                              <p:pRg st="4" end="4"/>
                                            </p:txEl>
                                          </p:spTgt>
                                        </p:tgtEl>
                                        <p:attrNameLst>
                                          <p:attrName>style.color</p:attrName>
                                        </p:attrNameLst>
                                      </p:cBhvr>
                                      <p:to>
                                        <a:srgbClr val="FF0000"/>
                                      </p:to>
                                    </p:animClr>
                                    <p:animClr clrSpc="rgb" dir="cw">
                                      <p:cBhvr>
                                        <p:cTn id="35" dur="500" fill="hold"/>
                                        <p:tgtEl>
                                          <p:spTgt spid="3">
                                            <p:txEl>
                                              <p:pRg st="4" end="4"/>
                                            </p:txEl>
                                          </p:spTgt>
                                        </p:tgtEl>
                                        <p:attrNameLst>
                                          <p:attrName>fillcolor</p:attrName>
                                        </p:attrNameLst>
                                      </p:cBhvr>
                                      <p:to>
                                        <a:srgbClr val="FF0000"/>
                                      </p:to>
                                    </p:animClr>
                                    <p:set>
                                      <p:cBhvr>
                                        <p:cTn id="36" dur="500" fill="hold"/>
                                        <p:tgtEl>
                                          <p:spTgt spid="3">
                                            <p:txEl>
                                              <p:pRg st="4" end="4"/>
                                            </p:txEl>
                                          </p:spTgt>
                                        </p:tgtEl>
                                        <p:attrNameLst>
                                          <p:attrName>fill.type</p:attrName>
                                        </p:attrNameLst>
                                      </p:cBhvr>
                                      <p:to>
                                        <p:strVal val="solid"/>
                                      </p:to>
                                    </p:set>
                                    <p:set>
                                      <p:cBhvr>
                                        <p:cTn id="37" dur="500" fill="hold"/>
                                        <p:tgtEl>
                                          <p:spTgt spid="3">
                                            <p:txEl>
                                              <p:pRg st="4" end="4"/>
                                            </p:txEl>
                                          </p:spTgt>
                                        </p:tgtEl>
                                        <p:attrNameLst>
                                          <p:attrName>fill.on</p:attrName>
                                        </p:attrNameLst>
                                      </p:cBhvr>
                                      <p:to>
                                        <p:strVal val="true"/>
                                      </p:to>
                                    </p:set>
                                  </p:childTnLst>
                                </p:cTn>
                              </p:par>
                            </p:childTnLst>
                          </p:cTn>
                        </p:par>
                      </p:childTnLst>
                    </p:cTn>
                  </p:par>
                  <p:par>
                    <p:cTn id="38" fill="hold">
                      <p:stCondLst>
                        <p:cond delay="indefinite"/>
                      </p:stCondLst>
                      <p:childTnLst>
                        <p:par>
                          <p:cTn id="39" fill="hold">
                            <p:stCondLst>
                              <p:cond delay="0"/>
                            </p:stCondLst>
                            <p:childTnLst>
                              <p:par>
                                <p:cTn id="40" presetID="19" presetClass="emph" presetSubtype="0" fill="hold" nodeType="clickEffect">
                                  <p:stCondLst>
                                    <p:cond delay="0"/>
                                  </p:stCondLst>
                                  <p:childTnLst>
                                    <p:animClr clrSpc="rgb" dir="cw">
                                      <p:cBhvr override="childStyle">
                                        <p:cTn id="41" dur="500" fill="hold"/>
                                        <p:tgtEl>
                                          <p:spTgt spid="3">
                                            <p:txEl>
                                              <p:pRg st="5" end="5"/>
                                            </p:txEl>
                                          </p:spTgt>
                                        </p:tgtEl>
                                        <p:attrNameLst>
                                          <p:attrName>style.color</p:attrName>
                                        </p:attrNameLst>
                                      </p:cBhvr>
                                      <p:to>
                                        <a:srgbClr val="FF0000"/>
                                      </p:to>
                                    </p:animClr>
                                    <p:animClr clrSpc="rgb" dir="cw">
                                      <p:cBhvr>
                                        <p:cTn id="42" dur="500" fill="hold"/>
                                        <p:tgtEl>
                                          <p:spTgt spid="3">
                                            <p:txEl>
                                              <p:pRg st="5" end="5"/>
                                            </p:txEl>
                                          </p:spTgt>
                                        </p:tgtEl>
                                        <p:attrNameLst>
                                          <p:attrName>fillcolor</p:attrName>
                                        </p:attrNameLst>
                                      </p:cBhvr>
                                      <p:to>
                                        <a:srgbClr val="FF0000"/>
                                      </p:to>
                                    </p:animClr>
                                    <p:set>
                                      <p:cBhvr>
                                        <p:cTn id="43" dur="500" fill="hold"/>
                                        <p:tgtEl>
                                          <p:spTgt spid="3">
                                            <p:txEl>
                                              <p:pRg st="5" end="5"/>
                                            </p:txEl>
                                          </p:spTgt>
                                        </p:tgtEl>
                                        <p:attrNameLst>
                                          <p:attrName>fill.type</p:attrName>
                                        </p:attrNameLst>
                                      </p:cBhvr>
                                      <p:to>
                                        <p:strVal val="solid"/>
                                      </p:to>
                                    </p:set>
                                    <p:set>
                                      <p:cBhvr>
                                        <p:cTn id="44" dur="500" fill="hold"/>
                                        <p:tgtEl>
                                          <p:spTgt spid="3">
                                            <p:txEl>
                                              <p:pRg st="5" end="5"/>
                                            </p:txEl>
                                          </p:spTgt>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9" presetClass="emph" presetSubtype="0" fill="hold" nodeType="clickEffect">
                                  <p:stCondLst>
                                    <p:cond delay="0"/>
                                  </p:stCondLst>
                                  <p:childTnLst>
                                    <p:animClr clrSpc="rgb" dir="cw">
                                      <p:cBhvr override="childStyle">
                                        <p:cTn id="48" dur="500" fill="hold"/>
                                        <p:tgtEl>
                                          <p:spTgt spid="3">
                                            <p:txEl>
                                              <p:pRg st="6" end="6"/>
                                            </p:txEl>
                                          </p:spTgt>
                                        </p:tgtEl>
                                        <p:attrNameLst>
                                          <p:attrName>style.color</p:attrName>
                                        </p:attrNameLst>
                                      </p:cBhvr>
                                      <p:to>
                                        <a:srgbClr val="FF0000"/>
                                      </p:to>
                                    </p:animClr>
                                    <p:animClr clrSpc="rgb" dir="cw">
                                      <p:cBhvr>
                                        <p:cTn id="49" dur="500" fill="hold"/>
                                        <p:tgtEl>
                                          <p:spTgt spid="3">
                                            <p:txEl>
                                              <p:pRg st="6" end="6"/>
                                            </p:txEl>
                                          </p:spTgt>
                                        </p:tgtEl>
                                        <p:attrNameLst>
                                          <p:attrName>fillcolor</p:attrName>
                                        </p:attrNameLst>
                                      </p:cBhvr>
                                      <p:to>
                                        <a:srgbClr val="FF0000"/>
                                      </p:to>
                                    </p:animClr>
                                    <p:set>
                                      <p:cBhvr>
                                        <p:cTn id="50" dur="500" fill="hold"/>
                                        <p:tgtEl>
                                          <p:spTgt spid="3">
                                            <p:txEl>
                                              <p:pRg st="6" end="6"/>
                                            </p:txEl>
                                          </p:spTgt>
                                        </p:tgtEl>
                                        <p:attrNameLst>
                                          <p:attrName>fill.type</p:attrName>
                                        </p:attrNameLst>
                                      </p:cBhvr>
                                      <p:to>
                                        <p:strVal val="solid"/>
                                      </p:to>
                                    </p:set>
                                    <p:set>
                                      <p:cBhvr>
                                        <p:cTn id="51" dur="500" fill="hold"/>
                                        <p:tgtEl>
                                          <p:spTgt spid="3">
                                            <p:txEl>
                                              <p:pRg st="6" end="6"/>
                                            </p:txEl>
                                          </p:spTgt>
                                        </p:tgtEl>
                                        <p:attrNameLst>
                                          <p:attrName>fill.on</p:attrName>
                                        </p:attrNameLst>
                                      </p:cBhvr>
                                      <p:to>
                                        <p:strVal val="true"/>
                                      </p:to>
                                    </p:set>
                                  </p:childTnLst>
                                </p:cTn>
                              </p:par>
                            </p:childTnLst>
                          </p:cTn>
                        </p:par>
                      </p:childTnLst>
                    </p:cTn>
                  </p:par>
                  <p:par>
                    <p:cTn id="52" fill="hold">
                      <p:stCondLst>
                        <p:cond delay="indefinite"/>
                      </p:stCondLst>
                      <p:childTnLst>
                        <p:par>
                          <p:cTn id="53" fill="hold">
                            <p:stCondLst>
                              <p:cond delay="0"/>
                            </p:stCondLst>
                            <p:childTnLst>
                              <p:par>
                                <p:cTn id="54" presetID="19" presetClass="emph" presetSubtype="0" fill="hold" nodeType="clickEffect">
                                  <p:stCondLst>
                                    <p:cond delay="0"/>
                                  </p:stCondLst>
                                  <p:childTnLst>
                                    <p:animClr clrSpc="rgb" dir="cw">
                                      <p:cBhvr override="childStyle">
                                        <p:cTn id="55" dur="500" fill="hold"/>
                                        <p:tgtEl>
                                          <p:spTgt spid="3">
                                            <p:txEl>
                                              <p:pRg st="7" end="7"/>
                                            </p:txEl>
                                          </p:spTgt>
                                        </p:tgtEl>
                                        <p:attrNameLst>
                                          <p:attrName>style.color</p:attrName>
                                        </p:attrNameLst>
                                      </p:cBhvr>
                                      <p:to>
                                        <a:srgbClr val="00B050"/>
                                      </p:to>
                                    </p:animClr>
                                    <p:animClr clrSpc="rgb" dir="cw">
                                      <p:cBhvr>
                                        <p:cTn id="56" dur="500" fill="hold"/>
                                        <p:tgtEl>
                                          <p:spTgt spid="3">
                                            <p:txEl>
                                              <p:pRg st="7" end="7"/>
                                            </p:txEl>
                                          </p:spTgt>
                                        </p:tgtEl>
                                        <p:attrNameLst>
                                          <p:attrName>fillcolor</p:attrName>
                                        </p:attrNameLst>
                                      </p:cBhvr>
                                      <p:to>
                                        <a:srgbClr val="00B050"/>
                                      </p:to>
                                    </p:animClr>
                                    <p:set>
                                      <p:cBhvr>
                                        <p:cTn id="57" dur="500" fill="hold"/>
                                        <p:tgtEl>
                                          <p:spTgt spid="3">
                                            <p:txEl>
                                              <p:pRg st="7" end="7"/>
                                            </p:txEl>
                                          </p:spTgt>
                                        </p:tgtEl>
                                        <p:attrNameLst>
                                          <p:attrName>fill.type</p:attrName>
                                        </p:attrNameLst>
                                      </p:cBhvr>
                                      <p:to>
                                        <p:strVal val="solid"/>
                                      </p:to>
                                    </p:set>
                                    <p:set>
                                      <p:cBhvr>
                                        <p:cTn id="58" dur="500" fill="hold"/>
                                        <p:tgtEl>
                                          <p:spTgt spid="3">
                                            <p:txEl>
                                              <p:pRg st="7" end="7"/>
                                            </p:txEl>
                                          </p:spTgt>
                                        </p:tgtEl>
                                        <p:attrNameLst>
                                          <p:attrName>fill.on</p:attrName>
                                        </p:attrNameLst>
                                      </p:cBhvr>
                                      <p:to>
                                        <p:strVal val="true"/>
                                      </p:to>
                                    </p:set>
                                  </p:childTnLst>
                                </p:cTn>
                              </p:par>
                            </p:childTnLst>
                          </p:cTn>
                        </p:par>
                      </p:childTnLst>
                    </p:cTn>
                  </p:par>
                  <p:par>
                    <p:cTn id="59" fill="hold">
                      <p:stCondLst>
                        <p:cond delay="indefinite"/>
                      </p:stCondLst>
                      <p:childTnLst>
                        <p:par>
                          <p:cTn id="60" fill="hold">
                            <p:stCondLst>
                              <p:cond delay="0"/>
                            </p:stCondLst>
                            <p:childTnLst>
                              <p:par>
                                <p:cTn id="61" presetID="19" presetClass="emph" presetSubtype="0" fill="hold" nodeType="clickEffect">
                                  <p:stCondLst>
                                    <p:cond delay="0"/>
                                  </p:stCondLst>
                                  <p:childTnLst>
                                    <p:animClr clrSpc="rgb" dir="cw">
                                      <p:cBhvr override="childStyle">
                                        <p:cTn id="62" dur="500" fill="hold"/>
                                        <p:tgtEl>
                                          <p:spTgt spid="3">
                                            <p:txEl>
                                              <p:pRg st="8" end="8"/>
                                            </p:txEl>
                                          </p:spTgt>
                                        </p:tgtEl>
                                        <p:attrNameLst>
                                          <p:attrName>style.color</p:attrName>
                                        </p:attrNameLst>
                                      </p:cBhvr>
                                      <p:to>
                                        <a:srgbClr val="FF0000"/>
                                      </p:to>
                                    </p:animClr>
                                    <p:animClr clrSpc="rgb" dir="cw">
                                      <p:cBhvr>
                                        <p:cTn id="63" dur="500" fill="hold"/>
                                        <p:tgtEl>
                                          <p:spTgt spid="3">
                                            <p:txEl>
                                              <p:pRg st="8" end="8"/>
                                            </p:txEl>
                                          </p:spTgt>
                                        </p:tgtEl>
                                        <p:attrNameLst>
                                          <p:attrName>fillcolor</p:attrName>
                                        </p:attrNameLst>
                                      </p:cBhvr>
                                      <p:to>
                                        <a:srgbClr val="FF0000"/>
                                      </p:to>
                                    </p:animClr>
                                    <p:set>
                                      <p:cBhvr>
                                        <p:cTn id="64" dur="500" fill="hold"/>
                                        <p:tgtEl>
                                          <p:spTgt spid="3">
                                            <p:txEl>
                                              <p:pRg st="8" end="8"/>
                                            </p:txEl>
                                          </p:spTgt>
                                        </p:tgtEl>
                                        <p:attrNameLst>
                                          <p:attrName>fill.type</p:attrName>
                                        </p:attrNameLst>
                                      </p:cBhvr>
                                      <p:to>
                                        <p:strVal val="solid"/>
                                      </p:to>
                                    </p:set>
                                    <p:set>
                                      <p:cBhvr>
                                        <p:cTn id="65" dur="500" fill="hold"/>
                                        <p:tgtEl>
                                          <p:spTgt spid="3">
                                            <p:txEl>
                                              <p:pRg st="8" end="8"/>
                                            </p:txEl>
                                          </p:spTgt>
                                        </p:tgtEl>
                                        <p:attrNameLst>
                                          <p:attrName>fill.on</p:attrName>
                                        </p:attrNameLst>
                                      </p:cBhvr>
                                      <p:to>
                                        <p:strVal val="true"/>
                                      </p:to>
                                    </p:set>
                                  </p:childTnLst>
                                </p:cTn>
                              </p:par>
                            </p:childTnLst>
                          </p:cTn>
                        </p:par>
                      </p:childTnLst>
                    </p:cTn>
                  </p:par>
                  <p:par>
                    <p:cTn id="66" fill="hold">
                      <p:stCondLst>
                        <p:cond delay="indefinite"/>
                      </p:stCondLst>
                      <p:childTnLst>
                        <p:par>
                          <p:cTn id="67" fill="hold">
                            <p:stCondLst>
                              <p:cond delay="0"/>
                            </p:stCondLst>
                            <p:childTnLst>
                              <p:par>
                                <p:cTn id="68" presetID="19" presetClass="emph" presetSubtype="0" fill="hold" nodeType="clickEffect">
                                  <p:stCondLst>
                                    <p:cond delay="0"/>
                                  </p:stCondLst>
                                  <p:childTnLst>
                                    <p:animClr clrSpc="rgb" dir="cw">
                                      <p:cBhvr override="childStyle">
                                        <p:cTn id="69" dur="500" fill="hold"/>
                                        <p:tgtEl>
                                          <p:spTgt spid="3">
                                            <p:txEl>
                                              <p:pRg st="9" end="9"/>
                                            </p:txEl>
                                          </p:spTgt>
                                        </p:tgtEl>
                                        <p:attrNameLst>
                                          <p:attrName>style.color</p:attrName>
                                        </p:attrNameLst>
                                      </p:cBhvr>
                                      <p:to>
                                        <a:srgbClr val="FF0000"/>
                                      </p:to>
                                    </p:animClr>
                                    <p:animClr clrSpc="rgb" dir="cw">
                                      <p:cBhvr>
                                        <p:cTn id="70" dur="500" fill="hold"/>
                                        <p:tgtEl>
                                          <p:spTgt spid="3">
                                            <p:txEl>
                                              <p:pRg st="9" end="9"/>
                                            </p:txEl>
                                          </p:spTgt>
                                        </p:tgtEl>
                                        <p:attrNameLst>
                                          <p:attrName>fillcolor</p:attrName>
                                        </p:attrNameLst>
                                      </p:cBhvr>
                                      <p:to>
                                        <a:srgbClr val="FF0000"/>
                                      </p:to>
                                    </p:animClr>
                                    <p:set>
                                      <p:cBhvr>
                                        <p:cTn id="71" dur="500" fill="hold"/>
                                        <p:tgtEl>
                                          <p:spTgt spid="3">
                                            <p:txEl>
                                              <p:pRg st="9" end="9"/>
                                            </p:txEl>
                                          </p:spTgt>
                                        </p:tgtEl>
                                        <p:attrNameLst>
                                          <p:attrName>fill.type</p:attrName>
                                        </p:attrNameLst>
                                      </p:cBhvr>
                                      <p:to>
                                        <p:strVal val="solid"/>
                                      </p:to>
                                    </p:set>
                                    <p:set>
                                      <p:cBhvr>
                                        <p:cTn id="72" dur="500" fill="hold"/>
                                        <p:tgtEl>
                                          <p:spTgt spid="3">
                                            <p:txEl>
                                              <p:pRg st="9" end="9"/>
                                            </p:txEl>
                                          </p:spTgt>
                                        </p:tgtEl>
                                        <p:attrNameLst>
                                          <p:attrName>fill.on</p:attrName>
                                        </p:attrNameLst>
                                      </p:cBhvr>
                                      <p:to>
                                        <p:strVal val="true"/>
                                      </p:to>
                                    </p:set>
                                  </p:childTnLst>
                                </p:cTn>
                              </p:par>
                            </p:childTnLst>
                          </p:cTn>
                        </p:par>
                      </p:childTnLst>
                    </p:cTn>
                  </p:par>
                  <p:par>
                    <p:cTn id="73" fill="hold">
                      <p:stCondLst>
                        <p:cond delay="indefinite"/>
                      </p:stCondLst>
                      <p:childTnLst>
                        <p:par>
                          <p:cTn id="74" fill="hold">
                            <p:stCondLst>
                              <p:cond delay="0"/>
                            </p:stCondLst>
                            <p:childTnLst>
                              <p:par>
                                <p:cTn id="75" presetID="19" presetClass="emph" presetSubtype="0" fill="hold" nodeType="clickEffect">
                                  <p:stCondLst>
                                    <p:cond delay="0"/>
                                  </p:stCondLst>
                                  <p:childTnLst>
                                    <p:animClr clrSpc="rgb" dir="cw">
                                      <p:cBhvr override="childStyle">
                                        <p:cTn id="76" dur="500" fill="hold"/>
                                        <p:tgtEl>
                                          <p:spTgt spid="3">
                                            <p:txEl>
                                              <p:pRg st="10" end="10"/>
                                            </p:txEl>
                                          </p:spTgt>
                                        </p:tgtEl>
                                        <p:attrNameLst>
                                          <p:attrName>style.color</p:attrName>
                                        </p:attrNameLst>
                                      </p:cBhvr>
                                      <p:to>
                                        <a:srgbClr val="00B050"/>
                                      </p:to>
                                    </p:animClr>
                                    <p:animClr clrSpc="rgb" dir="cw">
                                      <p:cBhvr>
                                        <p:cTn id="77" dur="500" fill="hold"/>
                                        <p:tgtEl>
                                          <p:spTgt spid="3">
                                            <p:txEl>
                                              <p:pRg st="10" end="10"/>
                                            </p:txEl>
                                          </p:spTgt>
                                        </p:tgtEl>
                                        <p:attrNameLst>
                                          <p:attrName>fillcolor</p:attrName>
                                        </p:attrNameLst>
                                      </p:cBhvr>
                                      <p:to>
                                        <a:srgbClr val="00B050"/>
                                      </p:to>
                                    </p:animClr>
                                    <p:set>
                                      <p:cBhvr>
                                        <p:cTn id="78" dur="500" fill="hold"/>
                                        <p:tgtEl>
                                          <p:spTgt spid="3">
                                            <p:txEl>
                                              <p:pRg st="10" end="10"/>
                                            </p:txEl>
                                          </p:spTgt>
                                        </p:tgtEl>
                                        <p:attrNameLst>
                                          <p:attrName>fill.type</p:attrName>
                                        </p:attrNameLst>
                                      </p:cBhvr>
                                      <p:to>
                                        <p:strVal val="solid"/>
                                      </p:to>
                                    </p:set>
                                    <p:set>
                                      <p:cBhvr>
                                        <p:cTn id="79" dur="500" fill="hold"/>
                                        <p:tgtEl>
                                          <p:spTgt spid="3">
                                            <p:txEl>
                                              <p:pRg st="10" end="10"/>
                                            </p:txEl>
                                          </p:spTgt>
                                        </p:tgtEl>
                                        <p:attrNameLst>
                                          <p:attrName>fill.on</p:attrName>
                                        </p:attrNameLst>
                                      </p:cBhvr>
                                      <p:to>
                                        <p:strVal val="true"/>
                                      </p:to>
                                    </p:set>
                                  </p:childTnLst>
                                </p:cTn>
                              </p:par>
                            </p:childTnLst>
                          </p:cTn>
                        </p:par>
                      </p:childTnLst>
                    </p:cTn>
                  </p:par>
                  <p:par>
                    <p:cTn id="80" fill="hold">
                      <p:stCondLst>
                        <p:cond delay="indefinite"/>
                      </p:stCondLst>
                      <p:childTnLst>
                        <p:par>
                          <p:cTn id="81" fill="hold">
                            <p:stCondLst>
                              <p:cond delay="0"/>
                            </p:stCondLst>
                            <p:childTnLst>
                              <p:par>
                                <p:cTn id="82" presetID="19" presetClass="emph" presetSubtype="0" fill="hold" nodeType="clickEffect">
                                  <p:stCondLst>
                                    <p:cond delay="0"/>
                                  </p:stCondLst>
                                  <p:childTnLst>
                                    <p:animClr clrSpc="rgb" dir="cw">
                                      <p:cBhvr override="childStyle">
                                        <p:cTn id="83" dur="500" fill="hold"/>
                                        <p:tgtEl>
                                          <p:spTgt spid="3">
                                            <p:txEl>
                                              <p:pRg st="11" end="11"/>
                                            </p:txEl>
                                          </p:spTgt>
                                        </p:tgtEl>
                                        <p:attrNameLst>
                                          <p:attrName>style.color</p:attrName>
                                        </p:attrNameLst>
                                      </p:cBhvr>
                                      <p:to>
                                        <a:srgbClr val="FF0000"/>
                                      </p:to>
                                    </p:animClr>
                                    <p:animClr clrSpc="rgb" dir="cw">
                                      <p:cBhvr>
                                        <p:cTn id="84" dur="500" fill="hold"/>
                                        <p:tgtEl>
                                          <p:spTgt spid="3">
                                            <p:txEl>
                                              <p:pRg st="11" end="11"/>
                                            </p:txEl>
                                          </p:spTgt>
                                        </p:tgtEl>
                                        <p:attrNameLst>
                                          <p:attrName>fillcolor</p:attrName>
                                        </p:attrNameLst>
                                      </p:cBhvr>
                                      <p:to>
                                        <a:srgbClr val="FF0000"/>
                                      </p:to>
                                    </p:animClr>
                                    <p:set>
                                      <p:cBhvr>
                                        <p:cTn id="85" dur="500" fill="hold"/>
                                        <p:tgtEl>
                                          <p:spTgt spid="3">
                                            <p:txEl>
                                              <p:pRg st="11" end="11"/>
                                            </p:txEl>
                                          </p:spTgt>
                                        </p:tgtEl>
                                        <p:attrNameLst>
                                          <p:attrName>fill.type</p:attrName>
                                        </p:attrNameLst>
                                      </p:cBhvr>
                                      <p:to>
                                        <p:strVal val="solid"/>
                                      </p:to>
                                    </p:set>
                                    <p:set>
                                      <p:cBhvr>
                                        <p:cTn id="86" dur="500" fill="hold"/>
                                        <p:tgtEl>
                                          <p:spTgt spid="3">
                                            <p:txEl>
                                              <p:pRg st="11" end="11"/>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2. Defining Coaching &amp; Mentoring -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77082"/>
            <a:ext cx="4173860" cy="1656184"/>
          </a:xfrm>
          <a:solidFill>
            <a:schemeClr val="bg1"/>
          </a:solidFill>
          <a:ln>
            <a:solidFill>
              <a:schemeClr val="bg1">
                <a:lumMod val="65000"/>
              </a:schemeClr>
            </a:solidFill>
          </a:ln>
        </p:spPr>
        <p:txBody>
          <a:bodyPr>
            <a:normAutofit/>
          </a:bodyPr>
          <a:lstStyle/>
          <a:p>
            <a:pPr>
              <a:spcBef>
                <a:spcPts val="0"/>
              </a:spcBef>
            </a:pPr>
            <a:r>
              <a:rPr lang="en-GB" sz="1600" dirty="0"/>
              <a:t>Short Term – Time Bound</a:t>
            </a:r>
          </a:p>
          <a:p>
            <a:pPr marL="0" indent="0">
              <a:spcBef>
                <a:spcPts val="0"/>
              </a:spcBef>
              <a:buNone/>
            </a:pPr>
            <a:endParaRPr lang="en-GB" sz="1600" dirty="0"/>
          </a:p>
          <a:p>
            <a:pPr>
              <a:spcBef>
                <a:spcPts val="0"/>
              </a:spcBef>
            </a:pPr>
            <a:r>
              <a:rPr lang="en-GB" sz="1600" dirty="0"/>
              <a:t>Task Based</a:t>
            </a:r>
          </a:p>
          <a:p>
            <a:pPr marL="0" indent="0">
              <a:spcBef>
                <a:spcPts val="0"/>
              </a:spcBef>
              <a:buNone/>
            </a:pPr>
            <a:endParaRPr lang="en-GB" sz="1600" dirty="0"/>
          </a:p>
          <a:p>
            <a:pPr>
              <a:spcBef>
                <a:spcPts val="0"/>
              </a:spcBef>
            </a:pPr>
            <a:r>
              <a:rPr lang="en-GB" sz="1600" dirty="0"/>
              <a:t>Performance Driven – Non Directive</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1656184"/>
          </a:xfrm>
          <a:solidFill>
            <a:schemeClr val="bg1"/>
          </a:solidFill>
          <a:ln>
            <a:solidFill>
              <a:schemeClr val="bg1">
                <a:lumMod val="65000"/>
              </a:schemeClr>
            </a:solidFill>
          </a:ln>
        </p:spPr>
        <p:txBody>
          <a:bodyPr>
            <a:noAutofit/>
          </a:bodyPr>
          <a:lstStyle/>
          <a:p>
            <a:pPr>
              <a:spcBef>
                <a:spcPts val="0"/>
              </a:spcBef>
            </a:pPr>
            <a:r>
              <a:rPr lang="en-GB" sz="1600" dirty="0"/>
              <a:t>Long Term</a:t>
            </a:r>
          </a:p>
          <a:p>
            <a:pPr algn="just">
              <a:spcBef>
                <a:spcPts val="0"/>
              </a:spcBef>
            </a:pPr>
            <a:endParaRPr lang="en-GB" sz="1600" dirty="0"/>
          </a:p>
          <a:p>
            <a:pPr>
              <a:spcBef>
                <a:spcPts val="0"/>
              </a:spcBef>
            </a:pPr>
            <a:r>
              <a:rPr lang="en-GB" sz="1600" dirty="0"/>
              <a:t> Relationship Based</a:t>
            </a:r>
          </a:p>
          <a:p>
            <a:pPr>
              <a:spcBef>
                <a:spcPts val="0"/>
              </a:spcBef>
            </a:pPr>
            <a:endParaRPr lang="en-GB" sz="1400" dirty="0"/>
          </a:p>
          <a:p>
            <a:pPr>
              <a:spcBef>
                <a:spcPts val="0"/>
              </a:spcBef>
            </a:pPr>
            <a:r>
              <a:rPr lang="en-GB" sz="1600" dirty="0"/>
              <a:t>Development Driven - Directive</a:t>
            </a:r>
          </a:p>
          <a:p>
            <a:endParaRPr lang="en-GB" sz="1400" dirty="0"/>
          </a:p>
        </p:txBody>
      </p:sp>
    </p:spTree>
    <p:extLst>
      <p:ext uri="{BB962C8B-B14F-4D97-AF65-F5344CB8AC3E}">
        <p14:creationId xmlns:p14="http://schemas.microsoft.com/office/powerpoint/2010/main" val="162662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FFC04-0F56-4AF6-A724-051F70B4056E}"/>
              </a:ext>
            </a:extLst>
          </p:cNvPr>
          <p:cNvSpPr>
            <a:spLocks noGrp="1"/>
          </p:cNvSpPr>
          <p:nvPr>
            <p:ph type="title"/>
          </p:nvPr>
        </p:nvSpPr>
        <p:spPr/>
        <p:txBody>
          <a:bodyPr/>
          <a:lstStyle/>
          <a:p>
            <a:r>
              <a:rPr lang="en-GB" dirty="0"/>
              <a:t>2. Defining Coaching &amp; Mentoring</a:t>
            </a:r>
          </a:p>
        </p:txBody>
      </p:sp>
      <p:sp>
        <p:nvSpPr>
          <p:cNvPr id="3" name="Vertical Text Placeholder 2">
            <a:extLst>
              <a:ext uri="{FF2B5EF4-FFF2-40B4-BE49-F238E27FC236}">
                <a16:creationId xmlns:a16="http://schemas.microsoft.com/office/drawing/2014/main" id="{1AA4D943-454F-42AB-9ADE-C09A20C140E2}"/>
              </a:ext>
            </a:extLst>
          </p:cNvPr>
          <p:cNvSpPr>
            <a:spLocks noGrp="1"/>
          </p:cNvSpPr>
          <p:nvPr>
            <p:ph type="body" orient="vert" idx="1"/>
          </p:nvPr>
        </p:nvSpPr>
        <p:spPr>
          <a:xfrm>
            <a:off x="179512" y="1442657"/>
            <a:ext cx="8544904" cy="3930559"/>
          </a:xfrm>
        </p:spPr>
        <p:txBody>
          <a:bodyPr>
            <a:noAutofit/>
          </a:bodyPr>
          <a:lstStyle/>
          <a:p>
            <a:pPr algn="just"/>
            <a:r>
              <a:rPr lang="en-GB" sz="2000" dirty="0"/>
              <a:t>Coaching aims to produce </a:t>
            </a:r>
            <a:r>
              <a:rPr lang="en-GB" sz="2000" b="1" dirty="0"/>
              <a:t>optimal performance and improvement at work.</a:t>
            </a:r>
            <a:r>
              <a:rPr lang="en-GB" sz="2000" dirty="0"/>
              <a:t> It focuses on </a:t>
            </a:r>
            <a:r>
              <a:rPr lang="en-GB" sz="2000" b="1" dirty="0"/>
              <a:t>specific skills and goals</a:t>
            </a:r>
            <a:r>
              <a:rPr lang="en-GB" sz="2000" dirty="0"/>
              <a:t>, although it may also have an impact on an individual’s personal attributes such as social interaction or confidence. The process typically lasts for a </a:t>
            </a:r>
            <a:r>
              <a:rPr lang="en-GB" sz="2000" b="1" dirty="0"/>
              <a:t>defined period of time </a:t>
            </a:r>
            <a:r>
              <a:rPr lang="en-GB" sz="2000" dirty="0"/>
              <a:t>or forms the basis of an on-going management style.</a:t>
            </a:r>
          </a:p>
          <a:p>
            <a:pPr marL="0" indent="0" algn="just">
              <a:buNone/>
            </a:pPr>
            <a:endParaRPr lang="en-GB" sz="2000" dirty="0"/>
          </a:p>
          <a:p>
            <a:pPr algn="just"/>
            <a:r>
              <a:rPr lang="en-GB" sz="2000" dirty="0"/>
              <a:t>Mentoring in the workplace tends to </a:t>
            </a:r>
            <a:r>
              <a:rPr lang="en-GB" sz="2000" b="1" dirty="0"/>
              <a:t>describe a relationship </a:t>
            </a:r>
            <a:r>
              <a:rPr lang="en-GB" sz="2000" dirty="0"/>
              <a:t>in which a </a:t>
            </a:r>
            <a:r>
              <a:rPr lang="en-GB" sz="2000" b="1" dirty="0"/>
              <a:t>more experienced colleague shares their greater knowledge </a:t>
            </a:r>
            <a:r>
              <a:rPr lang="en-GB" sz="2000" dirty="0"/>
              <a:t>to support the development of an inexperienced member of staff. It calls on the skills of questioning, listening, clarifying and reframing that are also associated with coaching. One key distinction is that mentoring relationships </a:t>
            </a:r>
            <a:r>
              <a:rPr lang="en-GB" sz="2000" b="1" dirty="0"/>
              <a:t>tend to be longer term </a:t>
            </a:r>
            <a:r>
              <a:rPr lang="en-GB" sz="2000" dirty="0"/>
              <a:t>than coaching.</a:t>
            </a:r>
          </a:p>
        </p:txBody>
      </p:sp>
      <p:sp>
        <p:nvSpPr>
          <p:cNvPr id="4" name="Vertical Text Placeholder 3">
            <a:extLst>
              <a:ext uri="{FF2B5EF4-FFF2-40B4-BE49-F238E27FC236}">
                <a16:creationId xmlns:a16="http://schemas.microsoft.com/office/drawing/2014/main" id="{E057382A-90D2-412C-8837-861EE49D0EFF}"/>
              </a:ext>
            </a:extLst>
          </p:cNvPr>
          <p:cNvSpPr>
            <a:spLocks noGrp="1"/>
          </p:cNvSpPr>
          <p:nvPr>
            <p:ph type="body" orient="vert" idx="13"/>
          </p:nvPr>
        </p:nvSpPr>
        <p:spPr>
          <a:xfrm>
            <a:off x="406146" y="1115043"/>
            <a:ext cx="8317230" cy="369741"/>
          </a:xfrm>
        </p:spPr>
        <p:txBody>
          <a:bodyPr/>
          <a:lstStyle/>
          <a:p>
            <a:pPr marL="0" indent="0">
              <a:buNone/>
            </a:pPr>
            <a:r>
              <a:rPr lang="en-GB" sz="2400" dirty="0"/>
              <a:t>Clarifying the difference</a:t>
            </a:r>
            <a:endParaRPr lang="en-GB" dirty="0"/>
          </a:p>
        </p:txBody>
      </p:sp>
    </p:spTree>
    <p:extLst>
      <p:ext uri="{BB962C8B-B14F-4D97-AF65-F5344CB8AC3E}">
        <p14:creationId xmlns:p14="http://schemas.microsoft.com/office/powerpoint/2010/main" val="35736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Defining Coaching &amp; Mentoring</a:t>
            </a:r>
          </a:p>
        </p:txBody>
      </p:sp>
      <p:sp>
        <p:nvSpPr>
          <p:cNvPr id="3" name="Vertical Text Placeholder 2"/>
          <p:cNvSpPr>
            <a:spLocks noGrp="1"/>
          </p:cNvSpPr>
          <p:nvPr>
            <p:ph type="body" orient="vert" idx="1"/>
          </p:nvPr>
        </p:nvSpPr>
        <p:spPr/>
        <p:txBody>
          <a:bodyPr>
            <a:normAutofit lnSpcReduction="10000"/>
          </a:bodyPr>
          <a:lstStyle/>
          <a:p>
            <a:pPr marL="0" indent="0">
              <a:buNone/>
            </a:pPr>
            <a:r>
              <a:rPr lang="en-GB" b="1" u="sng" dirty="0"/>
              <a:t>Activity</a:t>
            </a:r>
            <a:endParaRPr lang="en-GB" dirty="0"/>
          </a:p>
          <a:p>
            <a:endParaRPr lang="en-GB" dirty="0"/>
          </a:p>
          <a:p>
            <a:pPr>
              <a:buFont typeface="Wingdings" pitchFamily="2" charset="2"/>
              <a:buChar char="§"/>
            </a:pPr>
            <a:r>
              <a:rPr lang="en-GB" dirty="0"/>
              <a:t>Identify types of learning needs that an individual might have?</a:t>
            </a:r>
          </a:p>
          <a:p>
            <a:endParaRPr lang="en-GB" dirty="0"/>
          </a:p>
          <a:p>
            <a:pPr>
              <a:buFont typeface="Wingdings" pitchFamily="2" charset="2"/>
              <a:buChar char="§"/>
            </a:pPr>
            <a:r>
              <a:rPr lang="en-GB" dirty="0"/>
              <a:t>Which are most suited to coaching and which to mentoring and why?</a:t>
            </a:r>
          </a:p>
          <a:p>
            <a:pPr>
              <a:buFont typeface="Wingdings" pitchFamily="2" charset="2"/>
              <a:buChar char="§"/>
            </a:pP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a:t>As a Learning Solution</a:t>
            </a:r>
          </a:p>
        </p:txBody>
      </p:sp>
    </p:spTree>
    <p:extLst>
      <p:ext uri="{BB962C8B-B14F-4D97-AF65-F5344CB8AC3E}">
        <p14:creationId xmlns:p14="http://schemas.microsoft.com/office/powerpoint/2010/main" val="330667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2. 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30</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 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a:t>
            </a:r>
          </a:p>
          <a:p>
            <a:pPr>
              <a:buFont typeface="Wingdings" pitchFamily="2" charset="2"/>
              <a:buChar char="§"/>
            </a:pPr>
            <a:r>
              <a:rPr lang="en-GB" dirty="0"/>
              <a:t> When you have a small group of individuals (5-8) in need of increased competency in specific areas</a:t>
            </a:r>
          </a:p>
          <a:p>
            <a:pPr>
              <a:buFont typeface="Wingdings" pitchFamily="2" charset="2"/>
              <a:buChar char="§"/>
            </a:pPr>
            <a:r>
              <a:rPr lang="en-GB" dirty="0"/>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spTree>
    <p:extLst>
      <p:ext uri="{BB962C8B-B14F-4D97-AF65-F5344CB8AC3E}">
        <p14:creationId xmlns:p14="http://schemas.microsoft.com/office/powerpoint/2010/main"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bg/>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7"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fontScale="90000"/>
          </a:bodyPr>
          <a:lstStyle/>
          <a:p>
            <a:pPr algn="ctr"/>
            <a:r>
              <a:rPr lang="en-GB" sz="4000" dirty="0" err="1"/>
              <a:t>Youtube</a:t>
            </a:r>
            <a:r>
              <a:rPr lang="en-GB" sz="4000" dirty="0"/>
              <a:t> clip – coaching conversation</a:t>
            </a:r>
          </a:p>
        </p:txBody>
      </p:sp>
      <p:sp>
        <p:nvSpPr>
          <p:cNvPr id="5" name="TextBox 4">
            <a:extLst>
              <a:ext uri="{FF2B5EF4-FFF2-40B4-BE49-F238E27FC236}">
                <a16:creationId xmlns:a16="http://schemas.microsoft.com/office/drawing/2014/main" id="{9EE4028B-6514-4864-85E4-710DF42CBEBA}"/>
              </a:ext>
            </a:extLst>
          </p:cNvPr>
          <p:cNvSpPr txBox="1"/>
          <p:nvPr/>
        </p:nvSpPr>
        <p:spPr>
          <a:xfrm>
            <a:off x="2987824" y="8056503"/>
            <a:ext cx="4502260" cy="230832"/>
          </a:xfrm>
          <a:prstGeom prst="rect">
            <a:avLst/>
          </a:prstGeom>
          <a:noFill/>
        </p:spPr>
        <p:txBody>
          <a:bodyPr wrap="square" rtlCol="0">
            <a:spAutoFit/>
          </a:bodyPr>
          <a:lstStyle/>
          <a:p>
            <a:r>
              <a:rPr lang="en-GB" sz="900">
                <a:hlinkClick r:id="rId4" tooltip="http://bluesyemre.com/2013/01/10/20-ideas-for-content-that-people-love-to-share-on-social-media"/>
              </a:rPr>
              <a:t>This Photo</a:t>
            </a:r>
            <a:r>
              <a:rPr lang="en-GB" sz="900"/>
              <a:t> by Unknown Author is licensed under </a:t>
            </a:r>
            <a:r>
              <a:rPr lang="en-GB" sz="900">
                <a:hlinkClick r:id="rId5" tooltip="https://creativecommons.org/licenses/by/3.0/"/>
              </a:rPr>
              <a:t>CC BY</a:t>
            </a:r>
            <a:endParaRPr lang="en-GB" sz="900"/>
          </a:p>
        </p:txBody>
      </p:sp>
      <p:pic>
        <p:nvPicPr>
          <p:cNvPr id="7" name="Online Media 6" title="Best coaching conversation">
            <a:hlinkClick r:id="" action="ppaction://media"/>
            <a:extLst>
              <a:ext uri="{FF2B5EF4-FFF2-40B4-BE49-F238E27FC236}">
                <a16:creationId xmlns:a16="http://schemas.microsoft.com/office/drawing/2014/main" id="{D0D70FC7-EC6E-4AA1-B3DE-278670B4B43D}"/>
              </a:ext>
            </a:extLst>
          </p:cNvPr>
          <p:cNvPicPr>
            <a:picLocks noRot="1" noChangeAspect="1"/>
          </p:cNvPicPr>
          <p:nvPr>
            <a:videoFile r:link="rId1"/>
          </p:nvPr>
        </p:nvPicPr>
        <p:blipFill>
          <a:blip r:embed="rId6"/>
          <a:stretch>
            <a:fillRect/>
          </a:stretch>
        </p:blipFill>
        <p:spPr>
          <a:xfrm>
            <a:off x="406455" y="1085352"/>
            <a:ext cx="8359817" cy="4687295"/>
          </a:xfrm>
          <a:prstGeom prst="rect">
            <a:avLst/>
          </a:prstGeom>
        </p:spPr>
      </p:pic>
    </p:spTree>
    <p:extLst>
      <p:ext uri="{BB962C8B-B14F-4D97-AF65-F5344CB8AC3E}">
        <p14:creationId xmlns:p14="http://schemas.microsoft.com/office/powerpoint/2010/main" val="2457623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Other learning initiatives </a:t>
            </a:r>
          </a:p>
        </p:txBody>
      </p:sp>
      <p:sp>
        <p:nvSpPr>
          <p:cNvPr id="5" name="Vertical Text Placeholder 4"/>
          <p:cNvSpPr>
            <a:spLocks noGrp="1"/>
          </p:cNvSpPr>
          <p:nvPr>
            <p:ph type="body" orient="vert" idx="1"/>
          </p:nvPr>
        </p:nvSpPr>
        <p:spPr>
          <a:xfrm>
            <a:off x="259955" y="1158989"/>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1214" y="11247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146352">
            <a:off x="6004961" y="1863108"/>
            <a:ext cx="3810000" cy="1935834"/>
          </a:xfrm>
          <a:prstGeom prst="rect">
            <a:avLst/>
          </a:prstGeom>
        </p:spPr>
      </p:pic>
    </p:spTree>
    <p:extLst>
      <p:ext uri="{BB962C8B-B14F-4D97-AF65-F5344CB8AC3E}">
        <p14:creationId xmlns:p14="http://schemas.microsoft.com/office/powerpoint/2010/main" val="24880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Empowering conversations…</a:t>
            </a:r>
          </a:p>
          <a:p>
            <a:pPr marL="0" indent="0">
              <a:buNone/>
            </a:pPr>
            <a:endParaRPr lang="en-GB" sz="2800" dirty="0"/>
          </a:p>
          <a:p>
            <a:pPr marL="0" indent="0">
              <a:buNone/>
            </a:pPr>
            <a:r>
              <a:rPr lang="en-GB" sz="2800" dirty="0"/>
              <a:t>Trust and open, honest </a:t>
            </a:r>
          </a:p>
          <a:p>
            <a:pPr marL="0" indent="0">
              <a:buNone/>
            </a:pPr>
            <a:r>
              <a:rPr lang="en-GB" sz="2800" dirty="0"/>
              <a:t>communication is lacking </a:t>
            </a:r>
          </a:p>
          <a:p>
            <a:pPr marL="0" indent="0">
              <a:buNone/>
            </a:pPr>
            <a:r>
              <a:rPr lang="en-GB" sz="2800" dirty="0"/>
              <a:t>according to employees </a:t>
            </a:r>
          </a:p>
          <a:p>
            <a:pPr marL="0" indent="0">
              <a:buNone/>
            </a:pPr>
            <a:r>
              <a:rPr lang="en-GB" sz="2800" dirty="0"/>
              <a:t>across the UK </a:t>
            </a:r>
          </a:p>
          <a:p>
            <a:pPr marL="0" indent="0">
              <a:buNone/>
            </a:pPr>
            <a:endParaRPr lang="en-GB" sz="2800" dirty="0"/>
          </a:p>
          <a:p>
            <a:endParaRPr lang="en-GB" sz="2800" dirty="0"/>
          </a:p>
          <a:p>
            <a:endParaRPr lang="en-GB" sz="2400" dirty="0"/>
          </a:p>
          <a:p>
            <a:pPr marL="0" indent="0">
              <a:buFont typeface="Arial" pitchFamily="34" charset="0"/>
              <a:buNone/>
            </a:pPr>
            <a:endParaRPr lang="en-GB" sz="2400" dirty="0"/>
          </a:p>
        </p:txBody>
      </p:sp>
      <p:pic>
        <p:nvPicPr>
          <p:cNvPr id="6" name="Picture 5">
            <a:extLst>
              <a:ext uri="{FF2B5EF4-FFF2-40B4-BE49-F238E27FC236}">
                <a16:creationId xmlns:a16="http://schemas.microsoft.com/office/drawing/2014/main" id="{A6FE2C6A-03C0-4FC0-879F-6DD7F97D25C0}"/>
              </a:ext>
            </a:extLst>
          </p:cNvPr>
          <p:cNvPicPr/>
          <p:nvPr/>
        </p:nvPicPr>
        <p:blipFill rotWithShape="1">
          <a:blip r:embed="rId3"/>
          <a:srcRect l="37478" t="18199" r="31962" b="6849"/>
          <a:stretch/>
        </p:blipFill>
        <p:spPr bwMode="auto">
          <a:xfrm>
            <a:off x="5580112" y="992379"/>
            <a:ext cx="3005904" cy="43924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78071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Reflection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pic>
        <p:nvPicPr>
          <p:cNvPr id="2" name="Picture 1">
            <a:extLst>
              <a:ext uri="{FF2B5EF4-FFF2-40B4-BE49-F238E27FC236}">
                <a16:creationId xmlns:a16="http://schemas.microsoft.com/office/drawing/2014/main" id="{C8FF314B-4769-4422-8859-1D1F7B74B439}"/>
              </a:ext>
            </a:extLst>
          </p:cNvPr>
          <p:cNvPicPr>
            <a:picLocks noChangeAspect="1"/>
          </p:cNvPicPr>
          <p:nvPr/>
        </p:nvPicPr>
        <p:blipFill rotWithShape="1">
          <a:blip r:embed="rId3"/>
          <a:srcRect l="14344" t="12852" r="74771" b="60271"/>
          <a:stretch/>
        </p:blipFill>
        <p:spPr>
          <a:xfrm>
            <a:off x="827584" y="1134290"/>
            <a:ext cx="4878765" cy="4034363"/>
          </a:xfrm>
          <a:prstGeom prst="rect">
            <a:avLst/>
          </a:prstGeom>
        </p:spPr>
      </p:pic>
      <p:sp>
        <p:nvSpPr>
          <p:cNvPr id="3" name="TextBox 2">
            <a:extLst>
              <a:ext uri="{FF2B5EF4-FFF2-40B4-BE49-F238E27FC236}">
                <a16:creationId xmlns:a16="http://schemas.microsoft.com/office/drawing/2014/main" id="{131ADC6D-8B02-4A67-BE75-DBD05FC92C4E}"/>
              </a:ext>
            </a:extLst>
          </p:cNvPr>
          <p:cNvSpPr txBox="1"/>
          <p:nvPr/>
        </p:nvSpPr>
        <p:spPr>
          <a:xfrm>
            <a:off x="6375109" y="1717667"/>
            <a:ext cx="2517371" cy="1569660"/>
          </a:xfrm>
          <a:prstGeom prst="rect">
            <a:avLst/>
          </a:prstGeom>
          <a:noFill/>
        </p:spPr>
        <p:txBody>
          <a:bodyPr wrap="square" rtlCol="0">
            <a:spAutoFit/>
          </a:bodyPr>
          <a:lstStyle/>
          <a:p>
            <a:pPr algn="ctr"/>
            <a:r>
              <a:rPr lang="en-GB" sz="3200" b="1" dirty="0"/>
              <a:t>Kolb’s Learning Cycle, 1984</a:t>
            </a:r>
          </a:p>
        </p:txBody>
      </p:sp>
    </p:spTree>
    <p:extLst>
      <p:ext uri="{BB962C8B-B14F-4D97-AF65-F5344CB8AC3E}">
        <p14:creationId xmlns:p14="http://schemas.microsoft.com/office/powerpoint/2010/main" val="2753231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Reflection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sz="2800" b="1" dirty="0"/>
          </a:p>
          <a:p>
            <a:pPr marL="0" indent="0">
              <a:buNone/>
            </a:pPr>
            <a:r>
              <a:rPr lang="en-GB" sz="2800" b="1" dirty="0"/>
              <a:t>Gibbs Reflective </a:t>
            </a:r>
          </a:p>
          <a:p>
            <a:pPr marL="0" indent="0">
              <a:buNone/>
            </a:pPr>
            <a:r>
              <a:rPr lang="en-GB" sz="2800" b="1" dirty="0"/>
              <a:t>Cycle</a:t>
            </a:r>
          </a:p>
          <a:p>
            <a:pPr marL="0" indent="0">
              <a:buNone/>
            </a:pPr>
            <a:r>
              <a:rPr lang="en-GB" sz="2800" b="1" dirty="0"/>
              <a:t>(1988)</a:t>
            </a:r>
          </a:p>
          <a:p>
            <a:endParaRPr lang="en-GB" sz="2800" dirty="0"/>
          </a:p>
          <a:p>
            <a:endParaRPr lang="en-GB" sz="2400" dirty="0"/>
          </a:p>
          <a:p>
            <a:pPr marL="0" indent="0">
              <a:buFont typeface="Arial" pitchFamily="34" charset="0"/>
              <a:buNone/>
            </a:pPr>
            <a:endParaRPr lang="en-GB" sz="2400" dirty="0"/>
          </a:p>
        </p:txBody>
      </p:sp>
      <p:pic>
        <p:nvPicPr>
          <p:cNvPr id="2" name="Picture 2" descr="Image result for Gibbs model of reflection">
            <a:extLst>
              <a:ext uri="{FF2B5EF4-FFF2-40B4-BE49-F238E27FC236}">
                <a16:creationId xmlns:a16="http://schemas.microsoft.com/office/drawing/2014/main" id="{B739E18D-CBFA-420E-B657-9CB0F96BAA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972345"/>
            <a:ext cx="4786262" cy="4125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307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b="1" dirty="0"/>
              <a:t>Prep Work</a:t>
            </a:r>
          </a:p>
        </p:txBody>
      </p:sp>
      <p:sp>
        <p:nvSpPr>
          <p:cNvPr id="5" name="TextBox 4">
            <a:extLst>
              <a:ext uri="{FF2B5EF4-FFF2-40B4-BE49-F238E27FC236}">
                <a16:creationId xmlns:a16="http://schemas.microsoft.com/office/drawing/2014/main" id="{9EE4028B-6514-4864-85E4-710DF42CBEBA}"/>
              </a:ext>
            </a:extLst>
          </p:cNvPr>
          <p:cNvSpPr txBox="1"/>
          <p:nvPr/>
        </p:nvSpPr>
        <p:spPr>
          <a:xfrm>
            <a:off x="2987824" y="8056503"/>
            <a:ext cx="4502260" cy="230832"/>
          </a:xfrm>
          <a:prstGeom prst="rect">
            <a:avLst/>
          </a:prstGeom>
          <a:noFill/>
        </p:spPr>
        <p:txBody>
          <a:bodyPr wrap="square" rtlCol="0">
            <a:spAutoFit/>
          </a:bodyPr>
          <a:lstStyle/>
          <a:p>
            <a:r>
              <a:rPr lang="en-GB" sz="900">
                <a:hlinkClick r:id="rId3" tooltip="http://bluesyemre.com/2013/01/10/20-ideas-for-content-that-people-love-to-share-on-social-media"/>
              </a:rPr>
              <a:t>This Photo</a:t>
            </a:r>
            <a:r>
              <a:rPr lang="en-GB" sz="900"/>
              <a:t> by Unknown Author is licensed under </a:t>
            </a:r>
            <a:r>
              <a:rPr lang="en-GB" sz="900">
                <a:hlinkClick r:id="rId4" tooltip="https://creativecommons.org/licenses/by/3.0/"/>
              </a:rPr>
              <a:t>CC BY</a:t>
            </a:r>
            <a:endParaRPr lang="en-GB" sz="900"/>
          </a:p>
        </p:txBody>
      </p:sp>
      <p:sp>
        <p:nvSpPr>
          <p:cNvPr id="8" name="Vertical Text Placeholder 2">
            <a:extLst>
              <a:ext uri="{FF2B5EF4-FFF2-40B4-BE49-F238E27FC236}">
                <a16:creationId xmlns:a16="http://schemas.microsoft.com/office/drawing/2014/main" id="{7C060DF5-DB77-4203-94F1-1CE1F51D6163}"/>
              </a:ext>
            </a:extLst>
          </p:cNvPr>
          <p:cNvSpPr>
            <a:spLocks noGrp="1"/>
          </p:cNvSpPr>
          <p:nvPr>
            <p:ph type="body" orient="vert" idx="1"/>
          </p:nvPr>
        </p:nvSpPr>
        <p:spPr>
          <a:xfrm>
            <a:off x="405584" y="1484784"/>
            <a:ext cx="8318832" cy="3456384"/>
          </a:xfrm>
        </p:spPr>
        <p:txBody>
          <a:bodyPr>
            <a:normAutofit/>
          </a:bodyPr>
          <a:lstStyle/>
          <a:p>
            <a:r>
              <a:rPr lang="en-GB" dirty="0"/>
              <a:t>Read the CIPD factsheet on coaching and mentoring by next week</a:t>
            </a:r>
          </a:p>
          <a:p>
            <a:r>
              <a:rPr lang="en-GB" dirty="0"/>
              <a:t>Academic viewpoints</a:t>
            </a:r>
          </a:p>
        </p:txBody>
      </p:sp>
    </p:spTree>
    <p:extLst>
      <p:ext uri="{BB962C8B-B14F-4D97-AF65-F5344CB8AC3E}">
        <p14:creationId xmlns:p14="http://schemas.microsoft.com/office/powerpoint/2010/main" val="277230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8F1B-5509-4804-9420-315D662F52BC}"/>
              </a:ext>
            </a:extLst>
          </p:cNvPr>
          <p:cNvSpPr>
            <a:spLocks noGrp="1"/>
          </p:cNvSpPr>
          <p:nvPr>
            <p:ph type="title"/>
          </p:nvPr>
        </p:nvSpPr>
        <p:spPr/>
        <p:txBody>
          <a:bodyPr/>
          <a:lstStyle/>
          <a:p>
            <a:r>
              <a:rPr lang="en-GB" b="1" dirty="0"/>
              <a:t>Summary of Lecture 1 </a:t>
            </a:r>
          </a:p>
        </p:txBody>
      </p:sp>
      <p:sp>
        <p:nvSpPr>
          <p:cNvPr id="3" name="Content Placeholder 2">
            <a:extLst>
              <a:ext uri="{FF2B5EF4-FFF2-40B4-BE49-F238E27FC236}">
                <a16:creationId xmlns:a16="http://schemas.microsoft.com/office/drawing/2014/main" id="{62F6E117-1820-445A-BEC2-1BECF3644FF8}"/>
              </a:ext>
            </a:extLst>
          </p:cNvPr>
          <p:cNvSpPr>
            <a:spLocks noGrp="1"/>
          </p:cNvSpPr>
          <p:nvPr>
            <p:ph idx="1"/>
          </p:nvPr>
        </p:nvSpPr>
        <p:spPr>
          <a:xfrm>
            <a:off x="457200" y="1470484"/>
            <a:ext cx="8229600" cy="3917032"/>
          </a:xfrm>
        </p:spPr>
        <p:txBody>
          <a:bodyPr>
            <a:normAutofit lnSpcReduction="10000"/>
          </a:bodyPr>
          <a:lstStyle/>
          <a:p>
            <a:r>
              <a:rPr lang="en-GB" dirty="0"/>
              <a:t>Assessment </a:t>
            </a:r>
          </a:p>
          <a:p>
            <a:r>
              <a:rPr lang="en-GB" dirty="0"/>
              <a:t>Defining coaching and mentoring</a:t>
            </a:r>
          </a:p>
          <a:p>
            <a:r>
              <a:rPr lang="en-GB" dirty="0"/>
              <a:t>Similarities and differences</a:t>
            </a:r>
          </a:p>
          <a:p>
            <a:r>
              <a:rPr lang="en-GB" dirty="0"/>
              <a:t>Exercise</a:t>
            </a:r>
          </a:p>
          <a:p>
            <a:r>
              <a:rPr lang="en-GB" dirty="0"/>
              <a:t>Other learning initiatives</a:t>
            </a:r>
          </a:p>
          <a:p>
            <a:r>
              <a:rPr lang="en-GB" dirty="0"/>
              <a:t>Reflection</a:t>
            </a:r>
          </a:p>
          <a:p>
            <a:r>
              <a:rPr lang="en-GB" dirty="0"/>
              <a:t>Prep work</a:t>
            </a:r>
          </a:p>
        </p:txBody>
      </p:sp>
    </p:spTree>
    <p:extLst>
      <p:ext uri="{BB962C8B-B14F-4D97-AF65-F5344CB8AC3E}">
        <p14:creationId xmlns:p14="http://schemas.microsoft.com/office/powerpoint/2010/main" val="2315810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2521</TotalTime>
  <Words>2713</Words>
  <Application>Microsoft Office PowerPoint</Application>
  <PresentationFormat>On-screen Show (4:3)</PresentationFormat>
  <Paragraphs>340</Paragraphs>
  <Slides>37</Slides>
  <Notes>29</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Myriad Pro</vt:lpstr>
      <vt:lpstr>Wingdings</vt:lpstr>
      <vt:lpstr>20140311PresentationUWTSDTemplate</vt:lpstr>
      <vt:lpstr>Rachel Cook  Tuesday 28th January 2020 </vt:lpstr>
      <vt:lpstr> Introductions</vt:lpstr>
      <vt:lpstr>Module Aim</vt:lpstr>
      <vt:lpstr>Learning Outcomes</vt:lpstr>
      <vt:lpstr>Indicative Content</vt:lpstr>
      <vt:lpstr>Scheme of Work</vt:lpstr>
      <vt:lpstr>Essential Reading</vt:lpstr>
      <vt:lpstr> Introducing Coaching &amp; Mentoring</vt:lpstr>
      <vt:lpstr>PowerPoint Presentation</vt:lpstr>
      <vt:lpstr>PowerPoint Presentation</vt:lpstr>
      <vt:lpstr>PowerPoint Presentation</vt:lpstr>
      <vt:lpstr>Structure of Lecture 1 </vt:lpstr>
      <vt:lpstr>Assessment</vt:lpstr>
      <vt:lpstr>  Part A – Peer Coaching Exercise: </vt:lpstr>
      <vt:lpstr> Part B – Written Reflection </vt:lpstr>
      <vt:lpstr>Your reflection should contain the following: </vt:lpstr>
      <vt:lpstr>Remainder of Lecture 1 </vt:lpstr>
      <vt:lpstr>PowerPoint Presentation</vt:lpstr>
      <vt:lpstr>1. Defining Coaching &amp; Mentoring</vt:lpstr>
      <vt:lpstr>1. Defining Coaching &amp; Mentoring</vt:lpstr>
      <vt:lpstr>1. Defining Coaching &amp; Mentoring</vt:lpstr>
      <vt:lpstr>1. Defining Coaching &amp; Mentoring</vt:lpstr>
      <vt:lpstr>1. Defining Coaching &amp; Mentoring</vt:lpstr>
      <vt:lpstr>2. Defining Coaching &amp; Mentoring</vt:lpstr>
      <vt:lpstr>2. Defining Coaching &amp; Mentoring</vt:lpstr>
      <vt:lpstr>2. Defining Coaching &amp; Mentoring</vt:lpstr>
      <vt:lpstr>2. Defining Coaching &amp; Mentoring - Differences</vt:lpstr>
      <vt:lpstr>2. Defining Coaching &amp; Mentoring</vt:lpstr>
      <vt:lpstr>2. Defining Coaching &amp; Mentoring</vt:lpstr>
      <vt:lpstr>2. Coaching &amp; Mentoring as a Learning Solution</vt:lpstr>
      <vt:lpstr>Youtube clip – coaching conversation</vt:lpstr>
      <vt:lpstr>3. Other learning initiatives </vt:lpstr>
      <vt:lpstr>3. Other learning initiatives </vt:lpstr>
      <vt:lpstr>3 Reflection </vt:lpstr>
      <vt:lpstr>3. Reflection </vt:lpstr>
      <vt:lpstr>Prep Work</vt:lpstr>
      <vt:lpstr>Summary of Lecture 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149</cp:revision>
  <cp:lastPrinted>2018-02-09T09:39:01Z</cp:lastPrinted>
  <dcterms:created xsi:type="dcterms:W3CDTF">2015-04-14T15:21:28Z</dcterms:created>
  <dcterms:modified xsi:type="dcterms:W3CDTF">2020-01-16T13:24:34Z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