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</p:sldIdLst>
  <p:sldSz cy="10287000" cx="18288000"/>
  <p:notesSz cx="6858000" cy="9144000"/>
  <p:embeddedFontLst>
    <p:embeddedFont>
      <p:font typeface="Gochi Hand"/>
      <p:regular r:id="rId24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11" Type="http://schemas.openxmlformats.org/officeDocument/2006/relationships/slide" Target="slides/slide6.xml"/><Relationship Id="rId22" Type="http://schemas.openxmlformats.org/officeDocument/2006/relationships/slide" Target="slides/slide17.xml"/><Relationship Id="rId10" Type="http://schemas.openxmlformats.org/officeDocument/2006/relationships/slide" Target="slides/slide5.xml"/><Relationship Id="rId21" Type="http://schemas.openxmlformats.org/officeDocument/2006/relationships/slide" Target="slides/slide16.xml"/><Relationship Id="rId13" Type="http://schemas.openxmlformats.org/officeDocument/2006/relationships/slide" Target="slides/slide8.xml"/><Relationship Id="rId24" Type="http://schemas.openxmlformats.org/officeDocument/2006/relationships/font" Target="fonts/GochiHand-regular.fntdata"/><Relationship Id="rId12" Type="http://schemas.openxmlformats.org/officeDocument/2006/relationships/slide" Target="slides/slide7.xml"/><Relationship Id="rId23" Type="http://schemas.openxmlformats.org/officeDocument/2006/relationships/slide" Target="slides/slide18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slide" Target="slides/slide14.xml"/><Relationship Id="rId6" Type="http://schemas.openxmlformats.org/officeDocument/2006/relationships/slide" Target="slides/slide1.xml"/><Relationship Id="rId18" Type="http://schemas.openxmlformats.org/officeDocument/2006/relationships/slide" Target="slides/slide13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" name="Google Shape;97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0" name="Google Shape;110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" name="Google Shape;122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2" name="Google Shape;132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1" name="Google Shape;141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0" name="Google Shape;150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9" name="Google Shape;169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5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7" name="Google Shape;177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2" name="Google Shape;182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0" name="Google Shape;200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3" name="Google Shape;223;p1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8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0" name="Google Shape;240;p1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6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8" name="Google Shape;248;p1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3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5" name="Google Shape;265;p1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p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3" name="Google Shape;273;p1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3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5" name="Google Shape;295;p1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3" name="Shape 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" name="Google Shape;304;p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5" name="Google Shape;305;p1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3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8" name="Google Shape;18;p3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3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3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4" name="Google Shape;24;p4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4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4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/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b="1" sz="400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5"/>
          <p:cNvSpPr txBox="1"/>
          <p:nvPr>
            <p:ph idx="1" type="body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0" name="Google Shape;30;p5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5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5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6"/>
          <p:cNvSpPr txBox="1"/>
          <p:nvPr>
            <p:ph idx="1" type="body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6" name="Google Shape;36;p6"/>
          <p:cNvSpPr txBox="1"/>
          <p:nvPr>
            <p:ph idx="2" type="body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7" name="Google Shape;37;p6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6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6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7"/>
          <p:cNvSpPr txBox="1"/>
          <p:nvPr>
            <p:ph idx="1" type="body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3" name="Google Shape;43;p7"/>
          <p:cNvSpPr txBox="1"/>
          <p:nvPr>
            <p:ph idx="2" type="body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4" name="Google Shape;44;p7"/>
          <p:cNvSpPr txBox="1"/>
          <p:nvPr>
            <p:ph idx="3" type="body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5" name="Google Shape;45;p7"/>
          <p:cNvSpPr txBox="1"/>
          <p:nvPr>
            <p:ph idx="4" type="body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6" name="Google Shape;46;p7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7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7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8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8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8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9"/>
          <p:cNvSpPr txBox="1"/>
          <p:nvPr>
            <p:ph idx="1" type="body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9"/>
          <p:cNvSpPr txBox="1"/>
          <p:nvPr>
            <p:ph idx="2" type="body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8" name="Google Shape;58;p9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9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9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/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0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/>
          <p:nvPr>
            <p:ph idx="1" type="body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5" name="Google Shape;65;p10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0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0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1"/>
          <p:cNvSpPr txBox="1"/>
          <p:nvPr>
            <p:ph idx="1" type="body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1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/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2"/>
          <p:cNvSpPr txBox="1"/>
          <p:nvPr>
            <p:ph idx="1" type="body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1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70.jpg"/><Relationship Id="rId4" Type="http://schemas.openxmlformats.org/officeDocument/2006/relationships/image" Target="../media/image6.png"/><Relationship Id="rId11" Type="http://schemas.openxmlformats.org/officeDocument/2006/relationships/image" Target="../media/image3.png"/><Relationship Id="rId10" Type="http://schemas.openxmlformats.org/officeDocument/2006/relationships/image" Target="../media/image7.png"/><Relationship Id="rId9" Type="http://schemas.openxmlformats.org/officeDocument/2006/relationships/image" Target="../media/image5.png"/><Relationship Id="rId5" Type="http://schemas.openxmlformats.org/officeDocument/2006/relationships/image" Target="../media/image1.png"/><Relationship Id="rId6" Type="http://schemas.openxmlformats.org/officeDocument/2006/relationships/image" Target="../media/image2.png"/><Relationship Id="rId7" Type="http://schemas.openxmlformats.org/officeDocument/2006/relationships/image" Target="../media/image30.png"/><Relationship Id="rId8" Type="http://schemas.openxmlformats.org/officeDocument/2006/relationships/image" Target="../media/image18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70.jpg"/><Relationship Id="rId4" Type="http://schemas.openxmlformats.org/officeDocument/2006/relationships/image" Target="../media/image32.jpg"/><Relationship Id="rId5" Type="http://schemas.openxmlformats.org/officeDocument/2006/relationships/image" Target="../media/image15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70.jpg"/><Relationship Id="rId4" Type="http://schemas.openxmlformats.org/officeDocument/2006/relationships/image" Target="../media/image4.png"/><Relationship Id="rId5" Type="http://schemas.openxmlformats.org/officeDocument/2006/relationships/image" Target="../media/image13.png"/><Relationship Id="rId6" Type="http://schemas.openxmlformats.org/officeDocument/2006/relationships/image" Target="../media/image9.png"/><Relationship Id="rId7" Type="http://schemas.openxmlformats.org/officeDocument/2006/relationships/image" Target="../media/image8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70.jpg"/><Relationship Id="rId4" Type="http://schemas.openxmlformats.org/officeDocument/2006/relationships/image" Target="../media/image20.png"/><Relationship Id="rId5" Type="http://schemas.openxmlformats.org/officeDocument/2006/relationships/image" Target="../media/image10.png"/><Relationship Id="rId6" Type="http://schemas.openxmlformats.org/officeDocument/2006/relationships/image" Target="../media/image12.png"/><Relationship Id="rId7" Type="http://schemas.openxmlformats.org/officeDocument/2006/relationships/image" Target="../media/image4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70.jpg"/><Relationship Id="rId4" Type="http://schemas.openxmlformats.org/officeDocument/2006/relationships/image" Target="../media/image20.png"/><Relationship Id="rId5" Type="http://schemas.openxmlformats.org/officeDocument/2006/relationships/image" Target="../media/image11.png"/><Relationship Id="rId6" Type="http://schemas.openxmlformats.org/officeDocument/2006/relationships/image" Target="../media/image22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70.jpg"/><Relationship Id="rId4" Type="http://schemas.openxmlformats.org/officeDocument/2006/relationships/image" Target="../media/image20.png"/><Relationship Id="rId5" Type="http://schemas.openxmlformats.org/officeDocument/2006/relationships/image" Target="../media/image11.png"/><Relationship Id="rId6" Type="http://schemas.openxmlformats.org/officeDocument/2006/relationships/image" Target="../media/image22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70.jpg"/><Relationship Id="rId4" Type="http://schemas.openxmlformats.org/officeDocument/2006/relationships/image" Target="../media/image19.png"/><Relationship Id="rId5" Type="http://schemas.openxmlformats.org/officeDocument/2006/relationships/image" Target="../media/image23.png"/><Relationship Id="rId6" Type="http://schemas.openxmlformats.org/officeDocument/2006/relationships/image" Target="../media/image25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70.jpg"/><Relationship Id="rId4" Type="http://schemas.openxmlformats.org/officeDocument/2006/relationships/image" Target="../media/image28.png"/><Relationship Id="rId5" Type="http://schemas.openxmlformats.org/officeDocument/2006/relationships/image" Target="../media/image24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31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70.jpg"/><Relationship Id="rId4" Type="http://schemas.openxmlformats.org/officeDocument/2006/relationships/image" Target="../media/image27.png"/><Relationship Id="rId5" Type="http://schemas.openxmlformats.org/officeDocument/2006/relationships/image" Target="../media/image37.png"/><Relationship Id="rId6" Type="http://schemas.openxmlformats.org/officeDocument/2006/relationships/image" Target="../media/image35.png"/><Relationship Id="rId7" Type="http://schemas.openxmlformats.org/officeDocument/2006/relationships/image" Target="../media/image29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70.jpg"/><Relationship Id="rId4" Type="http://schemas.openxmlformats.org/officeDocument/2006/relationships/image" Target="../media/image36.png"/><Relationship Id="rId9" Type="http://schemas.openxmlformats.org/officeDocument/2006/relationships/image" Target="../media/image27.png"/><Relationship Id="rId5" Type="http://schemas.openxmlformats.org/officeDocument/2006/relationships/image" Target="../media/image33.png"/><Relationship Id="rId6" Type="http://schemas.openxmlformats.org/officeDocument/2006/relationships/image" Target="../media/image40.png"/><Relationship Id="rId7" Type="http://schemas.openxmlformats.org/officeDocument/2006/relationships/image" Target="../media/image39.png"/><Relationship Id="rId8" Type="http://schemas.openxmlformats.org/officeDocument/2006/relationships/image" Target="../media/image43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70.jpg"/><Relationship Id="rId4" Type="http://schemas.openxmlformats.org/officeDocument/2006/relationships/image" Target="../media/image45.png"/><Relationship Id="rId5" Type="http://schemas.openxmlformats.org/officeDocument/2006/relationships/image" Target="../media/image42.png"/><Relationship Id="rId6" Type="http://schemas.openxmlformats.org/officeDocument/2006/relationships/image" Target="../media/image50.png"/><Relationship Id="rId7" Type="http://schemas.openxmlformats.org/officeDocument/2006/relationships/image" Target="../media/image48.png"/><Relationship Id="rId8" Type="http://schemas.openxmlformats.org/officeDocument/2006/relationships/image" Target="../media/image47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70.jpg"/><Relationship Id="rId4" Type="http://schemas.openxmlformats.org/officeDocument/2006/relationships/image" Target="../media/image29.png"/><Relationship Id="rId5" Type="http://schemas.openxmlformats.org/officeDocument/2006/relationships/image" Target="../media/image57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70.jpg"/><Relationship Id="rId4" Type="http://schemas.openxmlformats.org/officeDocument/2006/relationships/image" Target="../media/image28.png"/><Relationship Id="rId5" Type="http://schemas.openxmlformats.org/officeDocument/2006/relationships/image" Target="../media/image55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70.jpg"/><Relationship Id="rId4" Type="http://schemas.openxmlformats.org/officeDocument/2006/relationships/image" Target="../media/image29.png"/><Relationship Id="rId5" Type="http://schemas.openxmlformats.org/officeDocument/2006/relationships/image" Target="../media/image51.png"/></Relationships>
</file>

<file path=ppt/slides/_rels/slide16.xml.rels><?xml version="1.0" encoding="UTF-8" standalone="yes"?><Relationships xmlns="http://schemas.openxmlformats.org/package/2006/relationships"><Relationship Id="rId11" Type="http://schemas.openxmlformats.org/officeDocument/2006/relationships/image" Target="../media/image62.png"/><Relationship Id="rId10" Type="http://schemas.openxmlformats.org/officeDocument/2006/relationships/image" Target="../media/image60.png"/><Relationship Id="rId13" Type="http://schemas.openxmlformats.org/officeDocument/2006/relationships/image" Target="../media/image68.png"/><Relationship Id="rId12" Type="http://schemas.openxmlformats.org/officeDocument/2006/relationships/image" Target="../media/image67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66.jpg"/><Relationship Id="rId4" Type="http://schemas.openxmlformats.org/officeDocument/2006/relationships/image" Target="../media/image52.png"/><Relationship Id="rId9" Type="http://schemas.openxmlformats.org/officeDocument/2006/relationships/image" Target="../media/image58.png"/><Relationship Id="rId5" Type="http://schemas.openxmlformats.org/officeDocument/2006/relationships/image" Target="../media/image53.png"/><Relationship Id="rId6" Type="http://schemas.openxmlformats.org/officeDocument/2006/relationships/image" Target="../media/image56.png"/><Relationship Id="rId7" Type="http://schemas.openxmlformats.org/officeDocument/2006/relationships/image" Target="../media/image54.png"/><Relationship Id="rId8" Type="http://schemas.openxmlformats.org/officeDocument/2006/relationships/image" Target="../media/image63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66.jpg"/><Relationship Id="rId4" Type="http://schemas.openxmlformats.org/officeDocument/2006/relationships/image" Target="../media/image69.png"/><Relationship Id="rId5" Type="http://schemas.openxmlformats.org/officeDocument/2006/relationships/image" Target="../media/image64.png"/><Relationship Id="rId6" Type="http://schemas.openxmlformats.org/officeDocument/2006/relationships/image" Target="../media/image65.png"/><Relationship Id="rId7" Type="http://schemas.openxmlformats.org/officeDocument/2006/relationships/image" Target="../media/image58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3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275" l="0" r="0" t="-9276"/>
            </a:stretch>
          </a:blipFill>
          <a:ln>
            <a:noFill/>
          </a:ln>
        </p:spPr>
      </p:sp>
      <p:sp>
        <p:nvSpPr>
          <p:cNvPr id="85" name="Google Shape;85;p13"/>
          <p:cNvSpPr/>
          <p:nvPr/>
        </p:nvSpPr>
        <p:spPr>
          <a:xfrm rot="2342060">
            <a:off x="5481480" y="2788375"/>
            <a:ext cx="7325040" cy="6299535"/>
          </a:xfrm>
          <a:custGeom>
            <a:rect b="b" l="l" r="r" t="t"/>
            <a:pathLst>
              <a:path extrusionOk="0" h="6299535" w="7325040">
                <a:moveTo>
                  <a:pt x="0" y="0"/>
                </a:moveTo>
                <a:lnTo>
                  <a:pt x="7325040" y="0"/>
                </a:lnTo>
                <a:lnTo>
                  <a:pt x="7325040" y="6299534"/>
                </a:lnTo>
                <a:lnTo>
                  <a:pt x="0" y="629953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86" name="Google Shape;86;p13"/>
          <p:cNvSpPr txBox="1"/>
          <p:nvPr/>
        </p:nvSpPr>
        <p:spPr>
          <a:xfrm>
            <a:off x="4934700" y="4519850"/>
            <a:ext cx="8143500" cy="3824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12424" u="none" cap="none" strike="noStrike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Asesu ar gyfer Dysgu</a:t>
            </a:r>
            <a:endParaRPr sz="900"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87" name="Google Shape;87;p13"/>
          <p:cNvSpPr/>
          <p:nvPr/>
        </p:nvSpPr>
        <p:spPr>
          <a:xfrm rot="1100666">
            <a:off x="11155972" y="1682178"/>
            <a:ext cx="1887373" cy="1297139"/>
          </a:xfrm>
          <a:custGeom>
            <a:rect b="b" l="l" r="r" t="t"/>
            <a:pathLst>
              <a:path extrusionOk="0" h="1296022" w="1885747">
                <a:moveTo>
                  <a:pt x="0" y="0"/>
                </a:moveTo>
                <a:lnTo>
                  <a:pt x="1885746" y="0"/>
                </a:lnTo>
                <a:lnTo>
                  <a:pt x="1885746" y="1296022"/>
                </a:lnTo>
                <a:lnTo>
                  <a:pt x="0" y="129602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88" name="Google Shape;88;p13"/>
          <p:cNvSpPr/>
          <p:nvPr/>
        </p:nvSpPr>
        <p:spPr>
          <a:xfrm rot="-4107262">
            <a:off x="-865704" y="-473050"/>
            <a:ext cx="3387936" cy="2297637"/>
          </a:xfrm>
          <a:custGeom>
            <a:rect b="b" l="l" r="r" t="t"/>
            <a:pathLst>
              <a:path extrusionOk="0" h="2297637" w="3387936">
                <a:moveTo>
                  <a:pt x="0" y="0"/>
                </a:moveTo>
                <a:lnTo>
                  <a:pt x="3387936" y="0"/>
                </a:lnTo>
                <a:lnTo>
                  <a:pt x="3387936" y="2297637"/>
                </a:lnTo>
                <a:lnTo>
                  <a:pt x="0" y="229763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89" name="Google Shape;89;p13"/>
          <p:cNvSpPr/>
          <p:nvPr/>
        </p:nvSpPr>
        <p:spPr>
          <a:xfrm rot="6829267">
            <a:off x="15774367" y="8189225"/>
            <a:ext cx="3715300" cy="2519649"/>
          </a:xfrm>
          <a:custGeom>
            <a:rect b="b" l="l" r="r" t="t"/>
            <a:pathLst>
              <a:path extrusionOk="0" h="2519649" w="3715300">
                <a:moveTo>
                  <a:pt x="0" y="0"/>
                </a:moveTo>
                <a:lnTo>
                  <a:pt x="3715301" y="0"/>
                </a:lnTo>
                <a:lnTo>
                  <a:pt x="3715301" y="2519649"/>
                </a:lnTo>
                <a:lnTo>
                  <a:pt x="0" y="251964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90" name="Google Shape;90;p13"/>
          <p:cNvSpPr/>
          <p:nvPr/>
        </p:nvSpPr>
        <p:spPr>
          <a:xfrm rot="-1559470">
            <a:off x="2930373" y="2435234"/>
            <a:ext cx="2195245" cy="2279892"/>
          </a:xfrm>
          <a:custGeom>
            <a:rect b="b" l="l" r="r" t="t"/>
            <a:pathLst>
              <a:path extrusionOk="0" h="2279892" w="2195245">
                <a:moveTo>
                  <a:pt x="0" y="0"/>
                </a:moveTo>
                <a:lnTo>
                  <a:pt x="2195245" y="0"/>
                </a:lnTo>
                <a:lnTo>
                  <a:pt x="2195245" y="2279892"/>
                </a:lnTo>
                <a:lnTo>
                  <a:pt x="0" y="227989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91" name="Google Shape;91;p13"/>
          <p:cNvSpPr/>
          <p:nvPr/>
        </p:nvSpPr>
        <p:spPr>
          <a:xfrm rot="280170">
            <a:off x="13972610" y="5900178"/>
            <a:ext cx="1664513" cy="2142851"/>
          </a:xfrm>
          <a:custGeom>
            <a:rect b="b" l="l" r="r" t="t"/>
            <a:pathLst>
              <a:path extrusionOk="0" h="2142851" w="1664513">
                <a:moveTo>
                  <a:pt x="0" y="0"/>
                </a:moveTo>
                <a:lnTo>
                  <a:pt x="1664513" y="0"/>
                </a:lnTo>
                <a:lnTo>
                  <a:pt x="1664513" y="2142851"/>
                </a:lnTo>
                <a:lnTo>
                  <a:pt x="0" y="214285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9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92" name="Google Shape;92;p13"/>
          <p:cNvSpPr/>
          <p:nvPr/>
        </p:nvSpPr>
        <p:spPr>
          <a:xfrm rot="-1391118">
            <a:off x="14634691" y="-2104991"/>
            <a:ext cx="3665666" cy="3796829"/>
          </a:xfrm>
          <a:custGeom>
            <a:rect b="b" l="l" r="r" t="t"/>
            <a:pathLst>
              <a:path extrusionOk="0" h="3796829" w="3665666">
                <a:moveTo>
                  <a:pt x="0" y="0"/>
                </a:moveTo>
                <a:lnTo>
                  <a:pt x="3665665" y="0"/>
                </a:lnTo>
                <a:lnTo>
                  <a:pt x="3665665" y="3796829"/>
                </a:lnTo>
                <a:lnTo>
                  <a:pt x="0" y="379682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0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93" name="Google Shape;93;p13"/>
          <p:cNvSpPr/>
          <p:nvPr/>
        </p:nvSpPr>
        <p:spPr>
          <a:xfrm rot="-6979330">
            <a:off x="-712187" y="8552632"/>
            <a:ext cx="3453702" cy="1902676"/>
          </a:xfrm>
          <a:custGeom>
            <a:rect b="b" l="l" r="r" t="t"/>
            <a:pathLst>
              <a:path extrusionOk="0" h="1902676" w="3453702">
                <a:moveTo>
                  <a:pt x="0" y="0"/>
                </a:moveTo>
                <a:lnTo>
                  <a:pt x="3453703" y="0"/>
                </a:lnTo>
                <a:lnTo>
                  <a:pt x="3453703" y="1902676"/>
                </a:lnTo>
                <a:lnTo>
                  <a:pt x="0" y="190267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1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94" name="Google Shape;94;p13"/>
          <p:cNvSpPr txBox="1"/>
          <p:nvPr/>
        </p:nvSpPr>
        <p:spPr>
          <a:xfrm>
            <a:off x="6366799" y="8742045"/>
            <a:ext cx="5554402" cy="51625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35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899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TEJAY HAMPTON 2305227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4"/>
          <p:cNvSpPr/>
          <p:nvPr/>
        </p:nvSpPr>
        <p:spPr>
          <a:xfrm>
            <a:off x="0" y="-74025"/>
            <a:ext cx="18288000" cy="10749915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275" l="0" r="0" t="-9276"/>
            </a:stretch>
          </a:blipFill>
          <a:ln>
            <a:noFill/>
          </a:ln>
        </p:spPr>
      </p:sp>
      <p:pic>
        <p:nvPicPr>
          <p:cNvPr id="100" name="Google Shape;100;p14"/>
          <p:cNvPicPr preferRelativeResize="0"/>
          <p:nvPr/>
        </p:nvPicPr>
        <p:blipFill rotWithShape="1">
          <a:blip r:embed="rId4">
            <a:alphaModFix/>
          </a:blip>
          <a:srcRect b="0" l="36810" r="36810" t="0"/>
          <a:stretch/>
        </p:blipFill>
        <p:spPr>
          <a:xfrm>
            <a:off x="-81941" y="0"/>
            <a:ext cx="4131506" cy="10435018"/>
          </a:xfrm>
          <a:prstGeom prst="rect">
            <a:avLst/>
          </a:prstGeom>
          <a:noFill/>
          <a:ln>
            <a:noFill/>
          </a:ln>
        </p:spPr>
      </p:pic>
      <p:sp>
        <p:nvSpPr>
          <p:cNvPr id="101" name="Google Shape;101;p14"/>
          <p:cNvSpPr txBox="1"/>
          <p:nvPr/>
        </p:nvSpPr>
        <p:spPr>
          <a:xfrm>
            <a:off x="4495962" y="552450"/>
            <a:ext cx="9640500" cy="923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6000" u="none" cap="none" strike="noStrike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Cyflwyniad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102" name="Google Shape;102;p14"/>
          <p:cNvSpPr/>
          <p:nvPr/>
        </p:nvSpPr>
        <p:spPr>
          <a:xfrm>
            <a:off x="7505772" y="2648238"/>
            <a:ext cx="6632619" cy="1121516"/>
          </a:xfrm>
          <a:custGeom>
            <a:rect b="b" l="l" r="r" t="t"/>
            <a:pathLst>
              <a:path extrusionOk="0" h="1121516" w="6632619">
                <a:moveTo>
                  <a:pt x="0" y="0"/>
                </a:moveTo>
                <a:lnTo>
                  <a:pt x="6632619" y="0"/>
                </a:lnTo>
                <a:lnTo>
                  <a:pt x="6632619" y="1121516"/>
                </a:lnTo>
                <a:lnTo>
                  <a:pt x="0" y="112151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03" name="Google Shape;103;p14"/>
          <p:cNvSpPr txBox="1"/>
          <p:nvPr/>
        </p:nvSpPr>
        <p:spPr>
          <a:xfrm>
            <a:off x="4495962" y="1533525"/>
            <a:ext cx="13265700" cy="2879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4677" u="none" cap="none" strike="noStrike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Diffiniad cyntaf Asesu ar gyfer dysgu? Michael Scriven (1967).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4677" u="none" cap="none" strike="noStrike">
              <a:solidFill>
                <a:srgbClr val="FFFFFF"/>
              </a:solidFill>
              <a:latin typeface="Gochi Hand"/>
              <a:ea typeface="Gochi Hand"/>
              <a:cs typeface="Gochi Hand"/>
              <a:sym typeface="Gochi Hand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0" sz="4677" u="none" cap="none" strike="noStrike">
              <a:solidFill>
                <a:srgbClr val="FFFFFF"/>
              </a:solidFill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104" name="Google Shape;104;p14"/>
          <p:cNvSpPr txBox="1"/>
          <p:nvPr/>
        </p:nvSpPr>
        <p:spPr>
          <a:xfrm>
            <a:off x="4607062" y="3902216"/>
            <a:ext cx="12652200" cy="2060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4461" u="none" cap="none" strike="noStrike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Mae asesu ar gyfer dysgu (AaGD) creu adborth a ddefnyddir wedyn i wella perfformiad myfyrwyr (Cambridge, 2024).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105" name="Google Shape;105;p14"/>
          <p:cNvSpPr txBox="1"/>
          <p:nvPr/>
        </p:nvSpPr>
        <p:spPr>
          <a:xfrm>
            <a:off x="4049565" y="6926868"/>
            <a:ext cx="14238300" cy="2060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4461" u="none" cap="none" strike="noStrike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Maent yn pwysleisio y dylai asesiadau ffurfiannol fod yn rhyngweithiol a chynnwys myfyrwyr mewn hunanfyfyrio a gwerthuso cymheiriaid. (Dylan William, 2010) 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106" name="Google Shape;106;p14"/>
          <p:cNvSpPr/>
          <p:nvPr/>
        </p:nvSpPr>
        <p:spPr>
          <a:xfrm>
            <a:off x="7812480" y="9165484"/>
            <a:ext cx="6632619" cy="1121516"/>
          </a:xfrm>
          <a:custGeom>
            <a:rect b="b" l="l" r="r" t="t"/>
            <a:pathLst>
              <a:path extrusionOk="0" h="1121516" w="6632619">
                <a:moveTo>
                  <a:pt x="0" y="0"/>
                </a:moveTo>
                <a:lnTo>
                  <a:pt x="6632619" y="0"/>
                </a:lnTo>
                <a:lnTo>
                  <a:pt x="6632619" y="1121516"/>
                </a:lnTo>
                <a:lnTo>
                  <a:pt x="0" y="112151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07" name="Google Shape;107;p14"/>
          <p:cNvSpPr/>
          <p:nvPr/>
        </p:nvSpPr>
        <p:spPr>
          <a:xfrm rot="10800000">
            <a:off x="7616872" y="5776778"/>
            <a:ext cx="6632619" cy="1121516"/>
          </a:xfrm>
          <a:custGeom>
            <a:rect b="b" l="l" r="r" t="t"/>
            <a:pathLst>
              <a:path extrusionOk="0" h="1121516" w="6632619">
                <a:moveTo>
                  <a:pt x="0" y="0"/>
                </a:moveTo>
                <a:lnTo>
                  <a:pt x="6632619" y="0"/>
                </a:lnTo>
                <a:lnTo>
                  <a:pt x="6632619" y="1121515"/>
                </a:lnTo>
                <a:lnTo>
                  <a:pt x="0" y="112151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5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275" l="0" r="0" t="-9276"/>
            </a:stretch>
          </a:blipFill>
          <a:ln>
            <a:noFill/>
          </a:ln>
        </p:spPr>
      </p:sp>
      <p:sp>
        <p:nvSpPr>
          <p:cNvPr id="113" name="Google Shape;113;p15"/>
          <p:cNvSpPr/>
          <p:nvPr/>
        </p:nvSpPr>
        <p:spPr>
          <a:xfrm flipH="1">
            <a:off x="-422436" y="-345093"/>
            <a:ext cx="4947445" cy="1942997"/>
          </a:xfrm>
          <a:custGeom>
            <a:rect b="b" l="l" r="r" t="t"/>
            <a:pathLst>
              <a:path extrusionOk="0" h="1942997" w="4947445">
                <a:moveTo>
                  <a:pt x="4947445" y="0"/>
                </a:moveTo>
                <a:lnTo>
                  <a:pt x="0" y="0"/>
                </a:lnTo>
                <a:lnTo>
                  <a:pt x="0" y="1942997"/>
                </a:lnTo>
                <a:lnTo>
                  <a:pt x="4947445" y="1942997"/>
                </a:lnTo>
                <a:lnTo>
                  <a:pt x="4947445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14" name="Google Shape;114;p15"/>
          <p:cNvSpPr/>
          <p:nvPr/>
        </p:nvSpPr>
        <p:spPr>
          <a:xfrm rot="-5400000">
            <a:off x="5888283" y="-1029552"/>
            <a:ext cx="6511435" cy="12346104"/>
          </a:xfrm>
          <a:custGeom>
            <a:rect b="b" l="l" r="r" t="t"/>
            <a:pathLst>
              <a:path extrusionOk="0" h="12346104" w="6511435">
                <a:moveTo>
                  <a:pt x="0" y="0"/>
                </a:moveTo>
                <a:lnTo>
                  <a:pt x="6511434" y="0"/>
                </a:lnTo>
                <a:lnTo>
                  <a:pt x="6511434" y="12346104"/>
                </a:lnTo>
                <a:lnTo>
                  <a:pt x="0" y="1234610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-45996" t="0"/>
            </a:stretch>
          </a:blipFill>
          <a:ln>
            <a:noFill/>
          </a:ln>
        </p:spPr>
      </p:sp>
      <p:sp>
        <p:nvSpPr>
          <p:cNvPr id="115" name="Google Shape;115;p15"/>
          <p:cNvSpPr txBox="1"/>
          <p:nvPr/>
        </p:nvSpPr>
        <p:spPr>
          <a:xfrm>
            <a:off x="4224712" y="3221699"/>
            <a:ext cx="9838500" cy="883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8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7000" u="none" cap="none" strike="noStrike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Fy niffiniad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116" name="Google Shape;116;p15"/>
          <p:cNvSpPr/>
          <p:nvPr/>
        </p:nvSpPr>
        <p:spPr>
          <a:xfrm>
            <a:off x="13212119" y="1028700"/>
            <a:ext cx="3083294" cy="3083294"/>
          </a:xfrm>
          <a:custGeom>
            <a:rect b="b" l="l" r="r" t="t"/>
            <a:pathLst>
              <a:path extrusionOk="0" h="3083294" w="3083294">
                <a:moveTo>
                  <a:pt x="0" y="0"/>
                </a:moveTo>
                <a:lnTo>
                  <a:pt x="3083294" y="0"/>
                </a:lnTo>
                <a:lnTo>
                  <a:pt x="3083294" y="3083294"/>
                </a:lnTo>
                <a:lnTo>
                  <a:pt x="0" y="308329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17" name="Google Shape;117;p15"/>
          <p:cNvSpPr/>
          <p:nvPr/>
        </p:nvSpPr>
        <p:spPr>
          <a:xfrm>
            <a:off x="2051286" y="7076185"/>
            <a:ext cx="2353261" cy="2182115"/>
          </a:xfrm>
          <a:custGeom>
            <a:rect b="b" l="l" r="r" t="t"/>
            <a:pathLst>
              <a:path extrusionOk="0" h="2182115" w="2353261">
                <a:moveTo>
                  <a:pt x="0" y="0"/>
                </a:moveTo>
                <a:lnTo>
                  <a:pt x="2353261" y="0"/>
                </a:lnTo>
                <a:lnTo>
                  <a:pt x="2353261" y="2182115"/>
                </a:lnTo>
                <a:lnTo>
                  <a:pt x="0" y="218211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18" name="Google Shape;118;p15"/>
          <p:cNvSpPr txBox="1"/>
          <p:nvPr/>
        </p:nvSpPr>
        <p:spPr>
          <a:xfrm>
            <a:off x="4224712" y="4016744"/>
            <a:ext cx="9838576" cy="88709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40438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9" name="Google Shape;119;p15"/>
          <p:cNvSpPr txBox="1"/>
          <p:nvPr/>
        </p:nvSpPr>
        <p:spPr>
          <a:xfrm>
            <a:off x="4224712" y="4837165"/>
            <a:ext cx="9838500" cy="1988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3399" u="none" cap="none" strike="noStrike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“AaGD yw ffordd o fesur y gwelliant mewn maes dysgu penodol a chynllunio camau i gefnogi’r gwelliant”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16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275" l="0" r="0" t="-9276"/>
            </a:stretch>
          </a:blipFill>
          <a:ln>
            <a:noFill/>
          </a:ln>
        </p:spPr>
      </p:sp>
      <p:sp>
        <p:nvSpPr>
          <p:cNvPr id="125" name="Google Shape;125;p16"/>
          <p:cNvSpPr/>
          <p:nvPr/>
        </p:nvSpPr>
        <p:spPr>
          <a:xfrm>
            <a:off x="4291370" y="3588120"/>
            <a:ext cx="9705260" cy="4274239"/>
          </a:xfrm>
          <a:custGeom>
            <a:rect b="b" l="l" r="r" t="t"/>
            <a:pathLst>
              <a:path extrusionOk="0" h="4274239" w="9705260">
                <a:moveTo>
                  <a:pt x="0" y="0"/>
                </a:moveTo>
                <a:lnTo>
                  <a:pt x="9705260" y="0"/>
                </a:lnTo>
                <a:lnTo>
                  <a:pt x="9705260" y="4274238"/>
                </a:lnTo>
                <a:lnTo>
                  <a:pt x="0" y="427423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-16156" r="0" t="-92537"/>
            </a:stretch>
          </a:blipFill>
          <a:ln>
            <a:noFill/>
          </a:ln>
        </p:spPr>
      </p:sp>
      <p:sp>
        <p:nvSpPr>
          <p:cNvPr id="126" name="Google Shape;126;p16"/>
          <p:cNvSpPr/>
          <p:nvPr/>
        </p:nvSpPr>
        <p:spPr>
          <a:xfrm rot="721296">
            <a:off x="6325472" y="5529041"/>
            <a:ext cx="5637056" cy="1434887"/>
          </a:xfrm>
          <a:custGeom>
            <a:rect b="b" l="l" r="r" t="t"/>
            <a:pathLst>
              <a:path extrusionOk="0" h="1434887" w="5637056">
                <a:moveTo>
                  <a:pt x="0" y="0"/>
                </a:moveTo>
                <a:lnTo>
                  <a:pt x="5637056" y="0"/>
                </a:lnTo>
                <a:lnTo>
                  <a:pt x="5637056" y="1434887"/>
                </a:lnTo>
                <a:lnTo>
                  <a:pt x="0" y="143488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27" name="Google Shape;127;p16"/>
          <p:cNvSpPr/>
          <p:nvPr/>
        </p:nvSpPr>
        <p:spPr>
          <a:xfrm rot="-3026566">
            <a:off x="2743604" y="2404370"/>
            <a:ext cx="3728345" cy="2367499"/>
          </a:xfrm>
          <a:custGeom>
            <a:rect b="b" l="l" r="r" t="t"/>
            <a:pathLst>
              <a:path extrusionOk="0" h="2367499" w="3728345">
                <a:moveTo>
                  <a:pt x="0" y="0"/>
                </a:moveTo>
                <a:lnTo>
                  <a:pt x="3728345" y="0"/>
                </a:lnTo>
                <a:lnTo>
                  <a:pt x="3728345" y="2367499"/>
                </a:lnTo>
                <a:lnTo>
                  <a:pt x="0" y="236749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28" name="Google Shape;128;p16"/>
          <p:cNvSpPr/>
          <p:nvPr/>
        </p:nvSpPr>
        <p:spPr>
          <a:xfrm rot="7671314">
            <a:off x="11833594" y="5972294"/>
            <a:ext cx="3728345" cy="2367499"/>
          </a:xfrm>
          <a:custGeom>
            <a:rect b="b" l="l" r="r" t="t"/>
            <a:pathLst>
              <a:path extrusionOk="0" h="2367499" w="3728345">
                <a:moveTo>
                  <a:pt x="0" y="0"/>
                </a:moveTo>
                <a:lnTo>
                  <a:pt x="3728344" y="0"/>
                </a:lnTo>
                <a:lnTo>
                  <a:pt x="3728344" y="2367499"/>
                </a:lnTo>
                <a:lnTo>
                  <a:pt x="0" y="236749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29" name="Google Shape;129;p16"/>
          <p:cNvSpPr txBox="1"/>
          <p:nvPr/>
        </p:nvSpPr>
        <p:spPr>
          <a:xfrm>
            <a:off x="5644953" y="3823958"/>
            <a:ext cx="6405300" cy="196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6381" u="none" cap="none" strike="noStrike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Roedd angen i mi....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7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275" l="0" r="0" t="-9276"/>
            </a:stretch>
          </a:blipFill>
          <a:ln>
            <a:noFill/>
          </a:ln>
        </p:spPr>
      </p:sp>
      <p:sp>
        <p:nvSpPr>
          <p:cNvPr id="135" name="Google Shape;135;p17"/>
          <p:cNvSpPr/>
          <p:nvPr/>
        </p:nvSpPr>
        <p:spPr>
          <a:xfrm>
            <a:off x="4291370" y="3588120"/>
            <a:ext cx="9705260" cy="4274239"/>
          </a:xfrm>
          <a:custGeom>
            <a:rect b="b" l="l" r="r" t="t"/>
            <a:pathLst>
              <a:path extrusionOk="0" h="4274239" w="9705260">
                <a:moveTo>
                  <a:pt x="0" y="0"/>
                </a:moveTo>
                <a:lnTo>
                  <a:pt x="9705260" y="0"/>
                </a:lnTo>
                <a:lnTo>
                  <a:pt x="9705260" y="4274238"/>
                </a:lnTo>
                <a:lnTo>
                  <a:pt x="0" y="427423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-16156" r="0" t="-92537"/>
            </a:stretch>
          </a:blipFill>
          <a:ln>
            <a:noFill/>
          </a:ln>
        </p:spPr>
      </p:sp>
      <p:sp>
        <p:nvSpPr>
          <p:cNvPr id="136" name="Google Shape;136;p17"/>
          <p:cNvSpPr/>
          <p:nvPr/>
        </p:nvSpPr>
        <p:spPr>
          <a:xfrm rot="-3026566">
            <a:off x="2743604" y="2404370"/>
            <a:ext cx="3728345" cy="2367499"/>
          </a:xfrm>
          <a:custGeom>
            <a:rect b="b" l="l" r="r" t="t"/>
            <a:pathLst>
              <a:path extrusionOk="0" h="2367499" w="3728345">
                <a:moveTo>
                  <a:pt x="0" y="0"/>
                </a:moveTo>
                <a:lnTo>
                  <a:pt x="3728345" y="0"/>
                </a:lnTo>
                <a:lnTo>
                  <a:pt x="3728345" y="2367499"/>
                </a:lnTo>
                <a:lnTo>
                  <a:pt x="0" y="236749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37" name="Google Shape;137;p17"/>
          <p:cNvSpPr txBox="1"/>
          <p:nvPr/>
        </p:nvSpPr>
        <p:spPr>
          <a:xfrm>
            <a:off x="5143660" y="4703606"/>
            <a:ext cx="8000680" cy="161607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9399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630" u="none" cap="none" strike="noStrike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Y gorffennol</a:t>
            </a:r>
            <a:endParaRPr/>
          </a:p>
        </p:txBody>
      </p:sp>
      <p:sp>
        <p:nvSpPr>
          <p:cNvPr id="138" name="Google Shape;138;p17"/>
          <p:cNvSpPr/>
          <p:nvPr/>
        </p:nvSpPr>
        <p:spPr>
          <a:xfrm rot="7671314">
            <a:off x="11833594" y="5972294"/>
            <a:ext cx="3728345" cy="2367499"/>
          </a:xfrm>
          <a:custGeom>
            <a:rect b="b" l="l" r="r" t="t"/>
            <a:pathLst>
              <a:path extrusionOk="0" h="2367499" w="3728345">
                <a:moveTo>
                  <a:pt x="0" y="0"/>
                </a:moveTo>
                <a:lnTo>
                  <a:pt x="3728344" y="0"/>
                </a:lnTo>
                <a:lnTo>
                  <a:pt x="3728344" y="2367499"/>
                </a:lnTo>
                <a:lnTo>
                  <a:pt x="0" y="236749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18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275" l="0" r="0" t="-9276"/>
            </a:stretch>
          </a:blipFill>
          <a:ln>
            <a:noFill/>
          </a:ln>
        </p:spPr>
      </p:sp>
      <p:sp>
        <p:nvSpPr>
          <p:cNvPr id="144" name="Google Shape;144;p18"/>
          <p:cNvSpPr/>
          <p:nvPr/>
        </p:nvSpPr>
        <p:spPr>
          <a:xfrm>
            <a:off x="4291370" y="3588120"/>
            <a:ext cx="9705260" cy="4274239"/>
          </a:xfrm>
          <a:custGeom>
            <a:rect b="b" l="l" r="r" t="t"/>
            <a:pathLst>
              <a:path extrusionOk="0" h="4274239" w="9705260">
                <a:moveTo>
                  <a:pt x="0" y="0"/>
                </a:moveTo>
                <a:lnTo>
                  <a:pt x="9705260" y="0"/>
                </a:lnTo>
                <a:lnTo>
                  <a:pt x="9705260" y="4274238"/>
                </a:lnTo>
                <a:lnTo>
                  <a:pt x="0" y="427423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-16156" r="0" t="-92537"/>
            </a:stretch>
          </a:blipFill>
          <a:ln>
            <a:noFill/>
          </a:ln>
        </p:spPr>
      </p:sp>
      <p:sp>
        <p:nvSpPr>
          <p:cNvPr id="145" name="Google Shape;145;p18"/>
          <p:cNvSpPr/>
          <p:nvPr/>
        </p:nvSpPr>
        <p:spPr>
          <a:xfrm rot="-3026566">
            <a:off x="2743604" y="2404370"/>
            <a:ext cx="3728345" cy="2367499"/>
          </a:xfrm>
          <a:custGeom>
            <a:rect b="b" l="l" r="r" t="t"/>
            <a:pathLst>
              <a:path extrusionOk="0" h="2367499" w="3728345">
                <a:moveTo>
                  <a:pt x="0" y="0"/>
                </a:moveTo>
                <a:lnTo>
                  <a:pt x="3728345" y="0"/>
                </a:lnTo>
                <a:lnTo>
                  <a:pt x="3728345" y="2367499"/>
                </a:lnTo>
                <a:lnTo>
                  <a:pt x="0" y="236749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46" name="Google Shape;146;p18"/>
          <p:cNvSpPr txBox="1"/>
          <p:nvPr/>
        </p:nvSpPr>
        <p:spPr>
          <a:xfrm>
            <a:off x="6229679" y="4122008"/>
            <a:ext cx="5828641" cy="343506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9399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389" u="none" cap="none" strike="noStrike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Cyd-destun yr dosbarth</a:t>
            </a:r>
            <a:endParaRPr/>
          </a:p>
        </p:txBody>
      </p:sp>
      <p:sp>
        <p:nvSpPr>
          <p:cNvPr id="147" name="Google Shape;147;p18"/>
          <p:cNvSpPr/>
          <p:nvPr/>
        </p:nvSpPr>
        <p:spPr>
          <a:xfrm rot="7671314">
            <a:off x="11833594" y="5972294"/>
            <a:ext cx="3728345" cy="2367499"/>
          </a:xfrm>
          <a:custGeom>
            <a:rect b="b" l="l" r="r" t="t"/>
            <a:pathLst>
              <a:path extrusionOk="0" h="2367499" w="3728345">
                <a:moveTo>
                  <a:pt x="0" y="0"/>
                </a:moveTo>
                <a:lnTo>
                  <a:pt x="3728344" y="0"/>
                </a:lnTo>
                <a:lnTo>
                  <a:pt x="3728344" y="2367499"/>
                </a:lnTo>
                <a:lnTo>
                  <a:pt x="0" y="236749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19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275" l="0" r="0" t="-9276"/>
            </a:stretch>
          </a:blipFill>
          <a:ln>
            <a:noFill/>
          </a:ln>
        </p:spPr>
      </p:sp>
      <p:sp>
        <p:nvSpPr>
          <p:cNvPr id="153" name="Google Shape;153;p19"/>
          <p:cNvSpPr/>
          <p:nvPr/>
        </p:nvSpPr>
        <p:spPr>
          <a:xfrm>
            <a:off x="11853680" y="3239003"/>
            <a:ext cx="4368814" cy="6019297"/>
          </a:xfrm>
          <a:custGeom>
            <a:rect b="b" l="l" r="r" t="t"/>
            <a:pathLst>
              <a:path extrusionOk="0" h="6019297" w="4368814">
                <a:moveTo>
                  <a:pt x="0" y="0"/>
                </a:moveTo>
                <a:lnTo>
                  <a:pt x="4368814" y="0"/>
                </a:lnTo>
                <a:lnTo>
                  <a:pt x="4368814" y="6019297"/>
                </a:lnTo>
                <a:lnTo>
                  <a:pt x="0" y="601929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-44260" l="0" r="-55777" t="0"/>
            </a:stretch>
          </a:blipFill>
          <a:ln>
            <a:noFill/>
          </a:ln>
        </p:spPr>
      </p:sp>
      <p:sp>
        <p:nvSpPr>
          <p:cNvPr id="154" name="Google Shape;154;p19"/>
          <p:cNvSpPr txBox="1"/>
          <p:nvPr/>
        </p:nvSpPr>
        <p:spPr>
          <a:xfrm>
            <a:off x="3687259" y="1362075"/>
            <a:ext cx="10913483" cy="186754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8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8500" u="none" cap="none" strike="noStrike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Mae rhaid i AaGD Bod...</a:t>
            </a:r>
            <a:endParaRPr/>
          </a:p>
        </p:txBody>
      </p:sp>
      <p:sp>
        <p:nvSpPr>
          <p:cNvPr id="155" name="Google Shape;155;p19"/>
          <p:cNvSpPr/>
          <p:nvPr/>
        </p:nvSpPr>
        <p:spPr>
          <a:xfrm>
            <a:off x="6958195" y="3239003"/>
            <a:ext cx="4368814" cy="6019297"/>
          </a:xfrm>
          <a:custGeom>
            <a:rect b="b" l="l" r="r" t="t"/>
            <a:pathLst>
              <a:path extrusionOk="0" h="6019297" w="4368814">
                <a:moveTo>
                  <a:pt x="0" y="0"/>
                </a:moveTo>
                <a:lnTo>
                  <a:pt x="4368815" y="0"/>
                </a:lnTo>
                <a:lnTo>
                  <a:pt x="4368815" y="6019297"/>
                </a:lnTo>
                <a:lnTo>
                  <a:pt x="0" y="601929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-44260" l="0" r="-55777" t="0"/>
            </a:stretch>
          </a:blipFill>
          <a:ln>
            <a:noFill/>
          </a:ln>
        </p:spPr>
      </p:sp>
      <p:sp>
        <p:nvSpPr>
          <p:cNvPr id="156" name="Google Shape;156;p19"/>
          <p:cNvSpPr txBox="1"/>
          <p:nvPr/>
        </p:nvSpPr>
        <p:spPr>
          <a:xfrm>
            <a:off x="7399515" y="5600956"/>
            <a:ext cx="3488970" cy="109537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6000" u="none" cap="none" strike="noStrike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Defnyddiol</a:t>
            </a:r>
            <a:endParaRPr/>
          </a:p>
        </p:txBody>
      </p:sp>
      <p:sp>
        <p:nvSpPr>
          <p:cNvPr id="157" name="Google Shape;157;p19"/>
          <p:cNvSpPr/>
          <p:nvPr/>
        </p:nvSpPr>
        <p:spPr>
          <a:xfrm>
            <a:off x="2065506" y="3239003"/>
            <a:ext cx="4368814" cy="6019297"/>
          </a:xfrm>
          <a:custGeom>
            <a:rect b="b" l="l" r="r" t="t"/>
            <a:pathLst>
              <a:path extrusionOk="0" h="6019297" w="4368814">
                <a:moveTo>
                  <a:pt x="0" y="0"/>
                </a:moveTo>
                <a:lnTo>
                  <a:pt x="4368814" y="0"/>
                </a:lnTo>
                <a:lnTo>
                  <a:pt x="4368814" y="6019297"/>
                </a:lnTo>
                <a:lnTo>
                  <a:pt x="0" y="601929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-44260" l="0" r="-55777" t="0"/>
            </a:stretch>
          </a:blipFill>
          <a:ln>
            <a:noFill/>
          </a:ln>
        </p:spPr>
      </p:sp>
      <p:sp>
        <p:nvSpPr>
          <p:cNvPr id="158" name="Google Shape;158;p19"/>
          <p:cNvSpPr txBox="1"/>
          <p:nvPr/>
        </p:nvSpPr>
        <p:spPr>
          <a:xfrm>
            <a:off x="2969671" y="5610480"/>
            <a:ext cx="2560484" cy="107632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000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5999" u="none" cap="none" strike="noStrike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Hawdd</a:t>
            </a:r>
            <a:endParaRPr/>
          </a:p>
        </p:txBody>
      </p:sp>
      <p:sp>
        <p:nvSpPr>
          <p:cNvPr id="159" name="Google Shape;159;p19"/>
          <p:cNvSpPr txBox="1"/>
          <p:nvPr/>
        </p:nvSpPr>
        <p:spPr>
          <a:xfrm>
            <a:off x="3272287" y="3431430"/>
            <a:ext cx="1955253" cy="99124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8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8500" u="none" cap="none" strike="noStrike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1</a:t>
            </a:r>
            <a:endParaRPr/>
          </a:p>
        </p:txBody>
      </p:sp>
      <p:sp>
        <p:nvSpPr>
          <p:cNvPr id="160" name="Google Shape;160;p19"/>
          <p:cNvSpPr txBox="1"/>
          <p:nvPr/>
        </p:nvSpPr>
        <p:spPr>
          <a:xfrm>
            <a:off x="8164976" y="3431430"/>
            <a:ext cx="1955253" cy="99124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8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8500" u="none" cap="none" strike="noStrike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2</a:t>
            </a:r>
            <a:endParaRPr/>
          </a:p>
        </p:txBody>
      </p:sp>
      <p:sp>
        <p:nvSpPr>
          <p:cNvPr id="161" name="Google Shape;161;p19"/>
          <p:cNvSpPr txBox="1"/>
          <p:nvPr/>
        </p:nvSpPr>
        <p:spPr>
          <a:xfrm>
            <a:off x="13060461" y="3431430"/>
            <a:ext cx="1955253" cy="99124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8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8500" u="none" cap="none" strike="noStrike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3</a:t>
            </a:r>
            <a:endParaRPr/>
          </a:p>
        </p:txBody>
      </p:sp>
      <p:sp>
        <p:nvSpPr>
          <p:cNvPr id="162" name="Google Shape;162;p19"/>
          <p:cNvSpPr/>
          <p:nvPr/>
        </p:nvSpPr>
        <p:spPr>
          <a:xfrm flipH="1">
            <a:off x="-475825" y="581641"/>
            <a:ext cx="4418750" cy="1735364"/>
          </a:xfrm>
          <a:custGeom>
            <a:rect b="b" l="l" r="r" t="t"/>
            <a:pathLst>
              <a:path extrusionOk="0" h="1735364" w="4418750">
                <a:moveTo>
                  <a:pt x="4418750" y="0"/>
                </a:moveTo>
                <a:lnTo>
                  <a:pt x="0" y="0"/>
                </a:lnTo>
                <a:lnTo>
                  <a:pt x="0" y="1735364"/>
                </a:lnTo>
                <a:lnTo>
                  <a:pt x="4418750" y="1735364"/>
                </a:lnTo>
                <a:lnTo>
                  <a:pt x="441875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63" name="Google Shape;163;p19"/>
          <p:cNvSpPr/>
          <p:nvPr/>
        </p:nvSpPr>
        <p:spPr>
          <a:xfrm>
            <a:off x="13060461" y="467942"/>
            <a:ext cx="6632619" cy="1121516"/>
          </a:xfrm>
          <a:custGeom>
            <a:rect b="b" l="l" r="r" t="t"/>
            <a:pathLst>
              <a:path extrusionOk="0" h="1121516" w="6632619">
                <a:moveTo>
                  <a:pt x="0" y="0"/>
                </a:moveTo>
                <a:lnTo>
                  <a:pt x="6632619" y="0"/>
                </a:lnTo>
                <a:lnTo>
                  <a:pt x="6632619" y="1121516"/>
                </a:lnTo>
                <a:lnTo>
                  <a:pt x="0" y="112151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64" name="Google Shape;164;p19"/>
          <p:cNvSpPr txBox="1"/>
          <p:nvPr/>
        </p:nvSpPr>
        <p:spPr>
          <a:xfrm>
            <a:off x="12514608" y="5658105"/>
            <a:ext cx="3047100" cy="923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6000" u="none" cap="none" strike="noStrike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Ymarferol</a:t>
            </a:r>
            <a:endParaRPr/>
          </a:p>
        </p:txBody>
      </p:sp>
      <p:sp>
        <p:nvSpPr>
          <p:cNvPr id="165" name="Google Shape;165;p19"/>
          <p:cNvSpPr txBox="1"/>
          <p:nvPr/>
        </p:nvSpPr>
        <p:spPr>
          <a:xfrm>
            <a:off x="12310094" y="6743955"/>
            <a:ext cx="3456000" cy="1471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9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4551" u="none" cap="none" strike="noStrike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WILLIAM. D (2002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166" name="Google Shape;166;p19"/>
          <p:cNvSpPr txBox="1"/>
          <p:nvPr/>
        </p:nvSpPr>
        <p:spPr>
          <a:xfrm>
            <a:off x="2338373" y="6734433"/>
            <a:ext cx="3823200" cy="1471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9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4551" u="none" cap="none" strike="noStrike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CLARKE. S (2008)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20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219" l="0" r="0" t="-9220"/>
            </a:stretch>
          </a:blipFill>
          <a:ln>
            <a:noFill/>
          </a:ln>
        </p:spPr>
      </p:sp>
      <p:sp>
        <p:nvSpPr>
          <p:cNvPr id="172" name="Google Shape;172;p20"/>
          <p:cNvSpPr/>
          <p:nvPr/>
        </p:nvSpPr>
        <p:spPr>
          <a:xfrm rot="-156245">
            <a:off x="3252182" y="4777690"/>
            <a:ext cx="11667627" cy="2736589"/>
          </a:xfrm>
          <a:custGeom>
            <a:rect b="b" l="l" r="r" t="t"/>
            <a:pathLst>
              <a:path extrusionOk="0" h="2736589" w="11667627">
                <a:moveTo>
                  <a:pt x="0" y="0"/>
                </a:moveTo>
                <a:lnTo>
                  <a:pt x="11667627" y="0"/>
                </a:lnTo>
                <a:lnTo>
                  <a:pt x="11667627" y="2736589"/>
                </a:lnTo>
                <a:lnTo>
                  <a:pt x="0" y="273658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73" name="Google Shape;173;p20"/>
          <p:cNvSpPr txBox="1"/>
          <p:nvPr/>
        </p:nvSpPr>
        <p:spPr>
          <a:xfrm rot="-234789">
            <a:off x="3633643" y="5507594"/>
            <a:ext cx="11020693" cy="127676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9875" u="none" cap="none" strike="noStrike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AMSER CREU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174" name="Google Shape;174;p20"/>
          <p:cNvSpPr/>
          <p:nvPr/>
        </p:nvSpPr>
        <p:spPr>
          <a:xfrm rot="1188882">
            <a:off x="7354149" y="1247133"/>
            <a:ext cx="2590861" cy="2914056"/>
          </a:xfrm>
          <a:custGeom>
            <a:rect b="b" l="l" r="r" t="t"/>
            <a:pathLst>
              <a:path extrusionOk="0" h="2914056" w="2590861">
                <a:moveTo>
                  <a:pt x="0" y="0"/>
                </a:moveTo>
                <a:lnTo>
                  <a:pt x="2590861" y="0"/>
                </a:lnTo>
                <a:lnTo>
                  <a:pt x="2590861" y="2914056"/>
                </a:lnTo>
                <a:lnTo>
                  <a:pt x="0" y="291405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21"/>
          <p:cNvSpPr/>
          <p:nvPr/>
        </p:nvSpPr>
        <p:spPr>
          <a:xfrm>
            <a:off x="794162" y="0"/>
            <a:ext cx="16699675" cy="10287000"/>
          </a:xfrm>
          <a:custGeom>
            <a:rect b="b" l="l" r="r" t="t"/>
            <a:pathLst>
              <a:path extrusionOk="0" h="10287000" w="16699675">
                <a:moveTo>
                  <a:pt x="0" y="0"/>
                </a:moveTo>
                <a:lnTo>
                  <a:pt x="16699676" y="0"/>
                </a:lnTo>
                <a:lnTo>
                  <a:pt x="16699676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22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219" l="0" r="0" t="-9220"/>
            </a:stretch>
          </a:blipFill>
          <a:ln>
            <a:noFill/>
          </a:ln>
        </p:spPr>
      </p:sp>
      <p:sp>
        <p:nvSpPr>
          <p:cNvPr id="185" name="Google Shape;185;p22"/>
          <p:cNvSpPr/>
          <p:nvPr/>
        </p:nvSpPr>
        <p:spPr>
          <a:xfrm flipH="1">
            <a:off x="4327275" y="834707"/>
            <a:ext cx="9639837" cy="2260980"/>
          </a:xfrm>
          <a:custGeom>
            <a:rect b="b" l="l" r="r" t="t"/>
            <a:pathLst>
              <a:path extrusionOk="0" h="2260980" w="9639837">
                <a:moveTo>
                  <a:pt x="9639837" y="0"/>
                </a:moveTo>
                <a:lnTo>
                  <a:pt x="0" y="0"/>
                </a:lnTo>
                <a:lnTo>
                  <a:pt x="0" y="2260980"/>
                </a:lnTo>
                <a:lnTo>
                  <a:pt x="9639837" y="2260980"/>
                </a:lnTo>
                <a:lnTo>
                  <a:pt x="9639837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86" name="Google Shape;186;p22"/>
          <p:cNvSpPr/>
          <p:nvPr/>
        </p:nvSpPr>
        <p:spPr>
          <a:xfrm>
            <a:off x="4335512" y="6592525"/>
            <a:ext cx="10111535" cy="2266010"/>
          </a:xfrm>
          <a:custGeom>
            <a:rect b="b" l="l" r="r" t="t"/>
            <a:pathLst>
              <a:path extrusionOk="0" h="2266010" w="10111535">
                <a:moveTo>
                  <a:pt x="0" y="0"/>
                </a:moveTo>
                <a:lnTo>
                  <a:pt x="10111535" y="0"/>
                </a:lnTo>
                <a:lnTo>
                  <a:pt x="10111535" y="2266010"/>
                </a:lnTo>
                <a:lnTo>
                  <a:pt x="0" y="226601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87" name="Google Shape;187;p22"/>
          <p:cNvSpPr/>
          <p:nvPr/>
        </p:nvSpPr>
        <p:spPr>
          <a:xfrm rot="7602524">
            <a:off x="4071241" y="3295519"/>
            <a:ext cx="1657364" cy="615296"/>
          </a:xfrm>
          <a:custGeom>
            <a:rect b="b" l="l" r="r" t="t"/>
            <a:pathLst>
              <a:path extrusionOk="0" h="615296" w="1657364">
                <a:moveTo>
                  <a:pt x="0" y="0"/>
                </a:moveTo>
                <a:lnTo>
                  <a:pt x="1657364" y="0"/>
                </a:lnTo>
                <a:lnTo>
                  <a:pt x="1657364" y="615297"/>
                </a:lnTo>
                <a:lnTo>
                  <a:pt x="0" y="61529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88" name="Google Shape;188;p22"/>
          <p:cNvSpPr/>
          <p:nvPr/>
        </p:nvSpPr>
        <p:spPr>
          <a:xfrm rot="3577426">
            <a:off x="12933905" y="3612930"/>
            <a:ext cx="1657364" cy="615296"/>
          </a:xfrm>
          <a:custGeom>
            <a:rect b="b" l="l" r="r" t="t"/>
            <a:pathLst>
              <a:path extrusionOk="0" h="615296" w="1657364">
                <a:moveTo>
                  <a:pt x="0" y="0"/>
                </a:moveTo>
                <a:lnTo>
                  <a:pt x="1657364" y="0"/>
                </a:lnTo>
                <a:lnTo>
                  <a:pt x="1657364" y="615297"/>
                </a:lnTo>
                <a:lnTo>
                  <a:pt x="0" y="61529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89" name="Google Shape;189;p22"/>
          <p:cNvSpPr/>
          <p:nvPr/>
        </p:nvSpPr>
        <p:spPr>
          <a:xfrm rot="5400000">
            <a:off x="8315318" y="3857233"/>
            <a:ext cx="1657364" cy="615296"/>
          </a:xfrm>
          <a:custGeom>
            <a:rect b="b" l="l" r="r" t="t"/>
            <a:pathLst>
              <a:path extrusionOk="0" h="615296" w="1657364">
                <a:moveTo>
                  <a:pt x="0" y="0"/>
                </a:moveTo>
                <a:lnTo>
                  <a:pt x="1657364" y="0"/>
                </a:lnTo>
                <a:lnTo>
                  <a:pt x="1657364" y="615297"/>
                </a:lnTo>
                <a:lnTo>
                  <a:pt x="0" y="61529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90" name="Google Shape;190;p22"/>
          <p:cNvSpPr/>
          <p:nvPr/>
        </p:nvSpPr>
        <p:spPr>
          <a:xfrm>
            <a:off x="3845936" y="6961938"/>
            <a:ext cx="312008" cy="1699052"/>
          </a:xfrm>
          <a:custGeom>
            <a:rect b="b" l="l" r="r" t="t"/>
            <a:pathLst>
              <a:path extrusionOk="0" h="1699052" w="312008">
                <a:moveTo>
                  <a:pt x="0" y="0"/>
                </a:moveTo>
                <a:lnTo>
                  <a:pt x="312008" y="0"/>
                </a:lnTo>
                <a:lnTo>
                  <a:pt x="312008" y="1699053"/>
                </a:lnTo>
                <a:lnTo>
                  <a:pt x="0" y="169905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91" name="Google Shape;191;p22"/>
          <p:cNvSpPr/>
          <p:nvPr/>
        </p:nvSpPr>
        <p:spPr>
          <a:xfrm flipH="1">
            <a:off x="14504566" y="6819949"/>
            <a:ext cx="312008" cy="1699052"/>
          </a:xfrm>
          <a:custGeom>
            <a:rect b="b" l="l" r="r" t="t"/>
            <a:pathLst>
              <a:path extrusionOk="0" h="1699052" w="312008">
                <a:moveTo>
                  <a:pt x="312008" y="0"/>
                </a:moveTo>
                <a:lnTo>
                  <a:pt x="0" y="0"/>
                </a:lnTo>
                <a:lnTo>
                  <a:pt x="0" y="1699052"/>
                </a:lnTo>
                <a:lnTo>
                  <a:pt x="312008" y="1699052"/>
                </a:lnTo>
                <a:lnTo>
                  <a:pt x="312008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92" name="Google Shape;192;p22"/>
          <p:cNvSpPr txBox="1"/>
          <p:nvPr/>
        </p:nvSpPr>
        <p:spPr>
          <a:xfrm>
            <a:off x="1612744" y="5052998"/>
            <a:ext cx="3150000" cy="70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9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4551" u="none" cap="none" strike="noStrike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HAWDD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193" name="Google Shape;193;p22"/>
          <p:cNvSpPr txBox="1"/>
          <p:nvPr/>
        </p:nvSpPr>
        <p:spPr>
          <a:xfrm>
            <a:off x="11930658" y="5370409"/>
            <a:ext cx="4723200" cy="70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9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4551" u="none" cap="none" strike="noStrike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DEFNYDDIOL?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194" name="Google Shape;194;p22"/>
          <p:cNvSpPr txBox="1"/>
          <p:nvPr/>
        </p:nvSpPr>
        <p:spPr>
          <a:xfrm>
            <a:off x="6906636" y="5003099"/>
            <a:ext cx="4481100" cy="70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9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4551" u="none" cap="none" strike="noStrike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CLIR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195" name="Google Shape;195;p22"/>
          <p:cNvSpPr txBox="1"/>
          <p:nvPr/>
        </p:nvSpPr>
        <p:spPr>
          <a:xfrm>
            <a:off x="4167469" y="1327947"/>
            <a:ext cx="9639900" cy="1146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81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9200" u="none" cap="none" strike="noStrike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Rhannu Meini prawf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196" name="Google Shape;196;p22"/>
          <p:cNvSpPr txBox="1"/>
          <p:nvPr/>
        </p:nvSpPr>
        <p:spPr>
          <a:xfrm>
            <a:off x="11092862" y="4683959"/>
            <a:ext cx="6398700" cy="70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9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4551" u="none" cap="none" strike="noStrike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TOPPINGS, K. J. (1998). 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197" name="Google Shape;197;p22"/>
          <p:cNvSpPr txBox="1"/>
          <p:nvPr/>
        </p:nvSpPr>
        <p:spPr>
          <a:xfrm>
            <a:off x="1083297" y="4366548"/>
            <a:ext cx="4558500" cy="70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9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4551" u="none" cap="none" strike="noStrike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HATTIE, J (2010)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23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219" l="0" r="0" t="-9220"/>
            </a:stretch>
          </a:blipFill>
          <a:ln>
            <a:noFill/>
          </a:ln>
        </p:spPr>
      </p:sp>
      <p:sp>
        <p:nvSpPr>
          <p:cNvPr id="203" name="Google Shape;203;p23"/>
          <p:cNvSpPr/>
          <p:nvPr/>
        </p:nvSpPr>
        <p:spPr>
          <a:xfrm>
            <a:off x="6102700" y="3107836"/>
            <a:ext cx="6586419" cy="5105938"/>
          </a:xfrm>
          <a:custGeom>
            <a:rect b="b" l="l" r="r" t="t"/>
            <a:pathLst>
              <a:path extrusionOk="0" h="5105938" w="6586419">
                <a:moveTo>
                  <a:pt x="0" y="0"/>
                </a:moveTo>
                <a:lnTo>
                  <a:pt x="6586419" y="0"/>
                </a:lnTo>
                <a:lnTo>
                  <a:pt x="6586419" y="5105938"/>
                </a:lnTo>
                <a:lnTo>
                  <a:pt x="0" y="510593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04" name="Google Shape;204;p23"/>
          <p:cNvSpPr/>
          <p:nvPr/>
        </p:nvSpPr>
        <p:spPr>
          <a:xfrm>
            <a:off x="11608225" y="2679177"/>
            <a:ext cx="5492924" cy="1098585"/>
          </a:xfrm>
          <a:custGeom>
            <a:rect b="b" l="l" r="r" t="t"/>
            <a:pathLst>
              <a:path extrusionOk="0" h="1098585" w="5492924">
                <a:moveTo>
                  <a:pt x="0" y="0"/>
                </a:moveTo>
                <a:lnTo>
                  <a:pt x="5492924" y="0"/>
                </a:lnTo>
                <a:lnTo>
                  <a:pt x="5492924" y="1098585"/>
                </a:lnTo>
                <a:lnTo>
                  <a:pt x="0" y="109858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05" name="Google Shape;205;p23"/>
          <p:cNvSpPr/>
          <p:nvPr/>
        </p:nvSpPr>
        <p:spPr>
          <a:xfrm>
            <a:off x="11608225" y="4235215"/>
            <a:ext cx="6738138" cy="1347628"/>
          </a:xfrm>
          <a:custGeom>
            <a:rect b="b" l="l" r="r" t="t"/>
            <a:pathLst>
              <a:path extrusionOk="0" h="1347628" w="6738138">
                <a:moveTo>
                  <a:pt x="0" y="0"/>
                </a:moveTo>
                <a:lnTo>
                  <a:pt x="6738138" y="0"/>
                </a:lnTo>
                <a:lnTo>
                  <a:pt x="6738138" y="1347628"/>
                </a:lnTo>
                <a:lnTo>
                  <a:pt x="0" y="134762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06" name="Google Shape;206;p23"/>
          <p:cNvSpPr/>
          <p:nvPr/>
        </p:nvSpPr>
        <p:spPr>
          <a:xfrm>
            <a:off x="3366917" y="7809920"/>
            <a:ext cx="3757644" cy="751529"/>
          </a:xfrm>
          <a:custGeom>
            <a:rect b="b" l="l" r="r" t="t"/>
            <a:pathLst>
              <a:path extrusionOk="0" h="751529" w="3757644">
                <a:moveTo>
                  <a:pt x="0" y="0"/>
                </a:moveTo>
                <a:lnTo>
                  <a:pt x="3757644" y="0"/>
                </a:lnTo>
                <a:lnTo>
                  <a:pt x="3757644" y="751529"/>
                </a:lnTo>
                <a:lnTo>
                  <a:pt x="0" y="75152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07" name="Google Shape;207;p23"/>
          <p:cNvSpPr/>
          <p:nvPr/>
        </p:nvSpPr>
        <p:spPr>
          <a:xfrm>
            <a:off x="1841230" y="7809920"/>
            <a:ext cx="3757644" cy="751529"/>
          </a:xfrm>
          <a:custGeom>
            <a:rect b="b" l="l" r="r" t="t"/>
            <a:pathLst>
              <a:path extrusionOk="0" h="751529" w="3757644">
                <a:moveTo>
                  <a:pt x="0" y="0"/>
                </a:moveTo>
                <a:lnTo>
                  <a:pt x="3757644" y="0"/>
                </a:lnTo>
                <a:lnTo>
                  <a:pt x="3757644" y="751529"/>
                </a:lnTo>
                <a:lnTo>
                  <a:pt x="0" y="75152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08" name="Google Shape;208;p23"/>
          <p:cNvSpPr/>
          <p:nvPr/>
        </p:nvSpPr>
        <p:spPr>
          <a:xfrm>
            <a:off x="11608225" y="7090515"/>
            <a:ext cx="5854418" cy="1170884"/>
          </a:xfrm>
          <a:custGeom>
            <a:rect b="b" l="l" r="r" t="t"/>
            <a:pathLst>
              <a:path extrusionOk="0" h="1170884" w="5854418">
                <a:moveTo>
                  <a:pt x="0" y="0"/>
                </a:moveTo>
                <a:lnTo>
                  <a:pt x="5854418" y="0"/>
                </a:lnTo>
                <a:lnTo>
                  <a:pt x="5854418" y="1170884"/>
                </a:lnTo>
                <a:lnTo>
                  <a:pt x="0" y="117088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09" name="Google Shape;209;p23"/>
          <p:cNvSpPr/>
          <p:nvPr/>
        </p:nvSpPr>
        <p:spPr>
          <a:xfrm>
            <a:off x="3337164" y="2933864"/>
            <a:ext cx="3757644" cy="751529"/>
          </a:xfrm>
          <a:custGeom>
            <a:rect b="b" l="l" r="r" t="t"/>
            <a:pathLst>
              <a:path extrusionOk="0" h="751529" w="3757644">
                <a:moveTo>
                  <a:pt x="0" y="0"/>
                </a:moveTo>
                <a:lnTo>
                  <a:pt x="3757644" y="0"/>
                </a:lnTo>
                <a:lnTo>
                  <a:pt x="3757644" y="751529"/>
                </a:lnTo>
                <a:lnTo>
                  <a:pt x="0" y="75152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10" name="Google Shape;210;p23"/>
          <p:cNvSpPr/>
          <p:nvPr/>
        </p:nvSpPr>
        <p:spPr>
          <a:xfrm>
            <a:off x="2093440" y="5842732"/>
            <a:ext cx="3757644" cy="751529"/>
          </a:xfrm>
          <a:custGeom>
            <a:rect b="b" l="l" r="r" t="t"/>
            <a:pathLst>
              <a:path extrusionOk="0" h="751529" w="3757644">
                <a:moveTo>
                  <a:pt x="0" y="0"/>
                </a:moveTo>
                <a:lnTo>
                  <a:pt x="3757643" y="0"/>
                </a:lnTo>
                <a:lnTo>
                  <a:pt x="3757643" y="751529"/>
                </a:lnTo>
                <a:lnTo>
                  <a:pt x="0" y="75152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11" name="Google Shape;211;p23"/>
          <p:cNvSpPr/>
          <p:nvPr/>
        </p:nvSpPr>
        <p:spPr>
          <a:xfrm>
            <a:off x="200761" y="5506747"/>
            <a:ext cx="6272807" cy="1254561"/>
          </a:xfrm>
          <a:custGeom>
            <a:rect b="b" l="l" r="r" t="t"/>
            <a:pathLst>
              <a:path extrusionOk="0" h="1254561" w="6272807">
                <a:moveTo>
                  <a:pt x="0" y="0"/>
                </a:moveTo>
                <a:lnTo>
                  <a:pt x="6272806" y="0"/>
                </a:lnTo>
                <a:lnTo>
                  <a:pt x="6272806" y="1254561"/>
                </a:lnTo>
                <a:lnTo>
                  <a:pt x="0" y="125456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12" name="Google Shape;212;p23"/>
          <p:cNvSpPr/>
          <p:nvPr/>
        </p:nvSpPr>
        <p:spPr>
          <a:xfrm flipH="1">
            <a:off x="556198" y="860303"/>
            <a:ext cx="5409711" cy="1268823"/>
          </a:xfrm>
          <a:custGeom>
            <a:rect b="b" l="l" r="r" t="t"/>
            <a:pathLst>
              <a:path extrusionOk="0" h="1268823" w="5409711">
                <a:moveTo>
                  <a:pt x="5409711" y="0"/>
                </a:moveTo>
                <a:lnTo>
                  <a:pt x="0" y="0"/>
                </a:lnTo>
                <a:lnTo>
                  <a:pt x="0" y="1268823"/>
                </a:lnTo>
                <a:lnTo>
                  <a:pt x="5409711" y="1268823"/>
                </a:lnTo>
                <a:lnTo>
                  <a:pt x="5409711" y="0"/>
                </a:lnTo>
                <a:close/>
              </a:path>
            </a:pathLst>
          </a:custGeom>
          <a:blipFill rotWithShape="1">
            <a:blip r:embed="rId9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13" name="Google Shape;213;p23"/>
          <p:cNvSpPr/>
          <p:nvPr/>
        </p:nvSpPr>
        <p:spPr>
          <a:xfrm flipH="1">
            <a:off x="2871336" y="860303"/>
            <a:ext cx="5409711" cy="1268823"/>
          </a:xfrm>
          <a:custGeom>
            <a:rect b="b" l="l" r="r" t="t"/>
            <a:pathLst>
              <a:path extrusionOk="0" h="1268823" w="5409711">
                <a:moveTo>
                  <a:pt x="5409711" y="0"/>
                </a:moveTo>
                <a:lnTo>
                  <a:pt x="0" y="0"/>
                </a:lnTo>
                <a:lnTo>
                  <a:pt x="0" y="1268823"/>
                </a:lnTo>
                <a:lnTo>
                  <a:pt x="5409711" y="1268823"/>
                </a:lnTo>
                <a:lnTo>
                  <a:pt x="5409711" y="0"/>
                </a:lnTo>
                <a:close/>
              </a:path>
            </a:pathLst>
          </a:custGeom>
          <a:blipFill rotWithShape="1">
            <a:blip r:embed="rId9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14" name="Google Shape;214;p23"/>
          <p:cNvSpPr txBox="1"/>
          <p:nvPr/>
        </p:nvSpPr>
        <p:spPr>
          <a:xfrm>
            <a:off x="10987825" y="2953502"/>
            <a:ext cx="5465100" cy="549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r">
              <a:lnSpc>
                <a:spcPct val="10999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3573" u="none" cap="none" strike="noStrike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“NO MORE MARKING”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215" name="Google Shape;215;p23"/>
          <p:cNvSpPr txBox="1"/>
          <p:nvPr/>
        </p:nvSpPr>
        <p:spPr>
          <a:xfrm>
            <a:off x="12272500" y="4622088"/>
            <a:ext cx="5409600" cy="57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r">
              <a:lnSpc>
                <a:spcPct val="11000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3729" u="none" cap="none" strike="noStrike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MARCIO DOSBARTH CYFAN</a:t>
            </a:r>
            <a:endParaRPr sz="2000"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216" name="Google Shape;216;p23"/>
          <p:cNvSpPr txBox="1"/>
          <p:nvPr/>
        </p:nvSpPr>
        <p:spPr>
          <a:xfrm>
            <a:off x="2445299" y="7887638"/>
            <a:ext cx="4253400" cy="596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r">
              <a:lnSpc>
                <a:spcPct val="10999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3873" u="none" cap="none" strike="noStrike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ARBROFION “MOCK!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217" name="Google Shape;217;p23"/>
          <p:cNvSpPr txBox="1"/>
          <p:nvPr/>
        </p:nvSpPr>
        <p:spPr>
          <a:xfrm>
            <a:off x="11802888" y="7385563"/>
            <a:ext cx="5465100" cy="580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0999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3773" u="none" cap="none" strike="noStrike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ADBORTH YSGRIFENNEDIG</a:t>
            </a:r>
            <a:endParaRPr sz="1800"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218" name="Google Shape;218;p23"/>
          <p:cNvSpPr txBox="1"/>
          <p:nvPr/>
        </p:nvSpPr>
        <p:spPr>
          <a:xfrm>
            <a:off x="3695272" y="2930413"/>
            <a:ext cx="2778300" cy="596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r">
              <a:lnSpc>
                <a:spcPct val="10999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3873" u="none" cap="none" strike="noStrike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CYNLLUNIO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219" name="Google Shape;219;p23"/>
          <p:cNvSpPr txBox="1"/>
          <p:nvPr/>
        </p:nvSpPr>
        <p:spPr>
          <a:xfrm>
            <a:off x="684749" y="5871300"/>
            <a:ext cx="5493000" cy="596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999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3873" u="none" cap="none" strike="noStrike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YMATEB GWEITHREDOL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220" name="Google Shape;220;p23"/>
          <p:cNvSpPr txBox="1"/>
          <p:nvPr/>
        </p:nvSpPr>
        <p:spPr>
          <a:xfrm>
            <a:off x="1278750" y="1155713"/>
            <a:ext cx="6586500" cy="678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998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4405" u="none" cap="none" strike="noStrike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DAISY CHRISTODOULOU  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24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219" l="0" r="0" t="-9220"/>
            </a:stretch>
          </a:blipFill>
          <a:ln>
            <a:noFill/>
          </a:ln>
        </p:spPr>
      </p:sp>
      <p:sp>
        <p:nvSpPr>
          <p:cNvPr id="226" name="Google Shape;226;p24"/>
          <p:cNvSpPr/>
          <p:nvPr/>
        </p:nvSpPr>
        <p:spPr>
          <a:xfrm rot="801493">
            <a:off x="1011242" y="869251"/>
            <a:ext cx="4982890" cy="2853837"/>
          </a:xfrm>
          <a:custGeom>
            <a:rect b="b" l="l" r="r" t="t"/>
            <a:pathLst>
              <a:path extrusionOk="0" h="2853837" w="4982890">
                <a:moveTo>
                  <a:pt x="0" y="0"/>
                </a:moveTo>
                <a:lnTo>
                  <a:pt x="4982890" y="0"/>
                </a:lnTo>
                <a:lnTo>
                  <a:pt x="4982890" y="2853837"/>
                </a:lnTo>
                <a:lnTo>
                  <a:pt x="0" y="285383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27" name="Google Shape;227;p24"/>
          <p:cNvSpPr/>
          <p:nvPr/>
        </p:nvSpPr>
        <p:spPr>
          <a:xfrm rot="801493">
            <a:off x="1011242" y="1597454"/>
            <a:ext cx="4982890" cy="2853837"/>
          </a:xfrm>
          <a:custGeom>
            <a:rect b="b" l="l" r="r" t="t"/>
            <a:pathLst>
              <a:path extrusionOk="0" h="2853837" w="4982890">
                <a:moveTo>
                  <a:pt x="0" y="0"/>
                </a:moveTo>
                <a:lnTo>
                  <a:pt x="4982890" y="0"/>
                </a:lnTo>
                <a:lnTo>
                  <a:pt x="4982890" y="2853838"/>
                </a:lnTo>
                <a:lnTo>
                  <a:pt x="0" y="285383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28" name="Google Shape;228;p24"/>
          <p:cNvSpPr/>
          <p:nvPr/>
        </p:nvSpPr>
        <p:spPr>
          <a:xfrm rot="801493">
            <a:off x="4630694" y="869251"/>
            <a:ext cx="4982890" cy="2853837"/>
          </a:xfrm>
          <a:custGeom>
            <a:rect b="b" l="l" r="r" t="t"/>
            <a:pathLst>
              <a:path extrusionOk="0" h="2853837" w="4982890">
                <a:moveTo>
                  <a:pt x="0" y="0"/>
                </a:moveTo>
                <a:lnTo>
                  <a:pt x="4982891" y="0"/>
                </a:lnTo>
                <a:lnTo>
                  <a:pt x="4982891" y="2853837"/>
                </a:lnTo>
                <a:lnTo>
                  <a:pt x="0" y="285383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29" name="Google Shape;229;p24"/>
          <p:cNvSpPr/>
          <p:nvPr/>
        </p:nvSpPr>
        <p:spPr>
          <a:xfrm rot="801493">
            <a:off x="4630694" y="1597454"/>
            <a:ext cx="4982890" cy="2853837"/>
          </a:xfrm>
          <a:custGeom>
            <a:rect b="b" l="l" r="r" t="t"/>
            <a:pathLst>
              <a:path extrusionOk="0" h="2853837" w="4982890">
                <a:moveTo>
                  <a:pt x="0" y="0"/>
                </a:moveTo>
                <a:lnTo>
                  <a:pt x="4982891" y="0"/>
                </a:lnTo>
                <a:lnTo>
                  <a:pt x="4982891" y="2853838"/>
                </a:lnTo>
                <a:lnTo>
                  <a:pt x="0" y="285383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30" name="Google Shape;230;p24"/>
          <p:cNvSpPr txBox="1"/>
          <p:nvPr/>
        </p:nvSpPr>
        <p:spPr>
          <a:xfrm>
            <a:off x="1885751" y="1403678"/>
            <a:ext cx="9760800" cy="2455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7897" u="none" cap="none" strike="noStrike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CWESTIYNNU 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  <a:p>
            <a:pPr indent="0" lvl="0" marL="0" marR="0" rtl="0" algn="l">
              <a:lnSpc>
                <a:spcPct val="10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7897" u="none" cap="none" strike="noStrike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SOCRATIC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231" name="Google Shape;231;p24"/>
          <p:cNvSpPr/>
          <p:nvPr/>
        </p:nvSpPr>
        <p:spPr>
          <a:xfrm>
            <a:off x="11311648" y="1570576"/>
            <a:ext cx="5912048" cy="6835460"/>
          </a:xfrm>
          <a:custGeom>
            <a:rect b="b" l="l" r="r" t="t"/>
            <a:pathLst>
              <a:path extrusionOk="0" h="6835460" w="5912048">
                <a:moveTo>
                  <a:pt x="0" y="0"/>
                </a:moveTo>
                <a:lnTo>
                  <a:pt x="5912048" y="0"/>
                </a:lnTo>
                <a:lnTo>
                  <a:pt x="5912048" y="6835460"/>
                </a:lnTo>
                <a:lnTo>
                  <a:pt x="0" y="683546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32" name="Google Shape;232;p24"/>
          <p:cNvSpPr/>
          <p:nvPr/>
        </p:nvSpPr>
        <p:spPr>
          <a:xfrm flipH="1">
            <a:off x="1259604" y="4702829"/>
            <a:ext cx="377229" cy="3516537"/>
          </a:xfrm>
          <a:custGeom>
            <a:rect b="b" l="l" r="r" t="t"/>
            <a:pathLst>
              <a:path extrusionOk="0" h="3516537" w="377229">
                <a:moveTo>
                  <a:pt x="377228" y="0"/>
                </a:moveTo>
                <a:lnTo>
                  <a:pt x="0" y="0"/>
                </a:lnTo>
                <a:lnTo>
                  <a:pt x="0" y="3516537"/>
                </a:lnTo>
                <a:lnTo>
                  <a:pt x="377228" y="3516537"/>
                </a:lnTo>
                <a:lnTo>
                  <a:pt x="377228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33" name="Google Shape;233;p24"/>
          <p:cNvSpPr/>
          <p:nvPr/>
        </p:nvSpPr>
        <p:spPr>
          <a:xfrm rot="549574">
            <a:off x="5623659" y="7029198"/>
            <a:ext cx="1384931" cy="196408"/>
          </a:xfrm>
          <a:custGeom>
            <a:rect b="b" l="l" r="r" t="t"/>
            <a:pathLst>
              <a:path extrusionOk="0" h="196408" w="1384931">
                <a:moveTo>
                  <a:pt x="0" y="0"/>
                </a:moveTo>
                <a:lnTo>
                  <a:pt x="1384932" y="0"/>
                </a:lnTo>
                <a:lnTo>
                  <a:pt x="1384932" y="196408"/>
                </a:lnTo>
                <a:lnTo>
                  <a:pt x="0" y="19640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34" name="Google Shape;234;p24"/>
          <p:cNvSpPr/>
          <p:nvPr/>
        </p:nvSpPr>
        <p:spPr>
          <a:xfrm rot="549574">
            <a:off x="3414240" y="5169487"/>
            <a:ext cx="1384931" cy="196408"/>
          </a:xfrm>
          <a:custGeom>
            <a:rect b="b" l="l" r="r" t="t"/>
            <a:pathLst>
              <a:path extrusionOk="0" h="196408" w="1384931">
                <a:moveTo>
                  <a:pt x="0" y="0"/>
                </a:moveTo>
                <a:lnTo>
                  <a:pt x="1384931" y="0"/>
                </a:lnTo>
                <a:lnTo>
                  <a:pt x="1384931" y="196408"/>
                </a:lnTo>
                <a:lnTo>
                  <a:pt x="0" y="19640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35" name="Google Shape;235;p24"/>
          <p:cNvSpPr txBox="1"/>
          <p:nvPr/>
        </p:nvSpPr>
        <p:spPr>
          <a:xfrm>
            <a:off x="1700862" y="4931156"/>
            <a:ext cx="7122000" cy="2720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3399" u="none" cap="none" strike="noStrike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Mae cwestiynu soocrataidd yn ddull o ymholi a dadlau sy'n defnyddio cyfres o gwestiynau i ysgogi meddwl rhesymegol ac ymatebion rhesymegol.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236" name="Google Shape;236;p24"/>
          <p:cNvSpPr txBox="1"/>
          <p:nvPr/>
        </p:nvSpPr>
        <p:spPr>
          <a:xfrm>
            <a:off x="12529297" y="764840"/>
            <a:ext cx="4572000" cy="70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9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4551" u="none" cap="none" strike="noStrike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DEWEY, J. (1933).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237" name="Google Shape;237;p24"/>
          <p:cNvSpPr txBox="1"/>
          <p:nvPr/>
        </p:nvSpPr>
        <p:spPr>
          <a:xfrm>
            <a:off x="12671205" y="8608218"/>
            <a:ext cx="4287900" cy="70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9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4551" u="none" cap="none" strike="noStrike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GIPPS, C. (1994)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25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219" l="0" r="0" t="-9220"/>
            </a:stretch>
          </a:blipFill>
          <a:ln>
            <a:noFill/>
          </a:ln>
        </p:spPr>
      </p:sp>
      <p:sp>
        <p:nvSpPr>
          <p:cNvPr id="243" name="Google Shape;243;p25"/>
          <p:cNvSpPr/>
          <p:nvPr/>
        </p:nvSpPr>
        <p:spPr>
          <a:xfrm>
            <a:off x="722700" y="1458864"/>
            <a:ext cx="1300587" cy="7082403"/>
          </a:xfrm>
          <a:custGeom>
            <a:rect b="b" l="l" r="r" t="t"/>
            <a:pathLst>
              <a:path extrusionOk="0" h="7082403" w="1300587">
                <a:moveTo>
                  <a:pt x="0" y="0"/>
                </a:moveTo>
                <a:lnTo>
                  <a:pt x="1300586" y="0"/>
                </a:lnTo>
                <a:lnTo>
                  <a:pt x="1300586" y="7082403"/>
                </a:lnTo>
                <a:lnTo>
                  <a:pt x="0" y="708240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44" name="Google Shape;244;p25"/>
          <p:cNvSpPr/>
          <p:nvPr/>
        </p:nvSpPr>
        <p:spPr>
          <a:xfrm flipH="1">
            <a:off x="16721669" y="1028700"/>
            <a:ext cx="1401343" cy="7631075"/>
          </a:xfrm>
          <a:custGeom>
            <a:rect b="b" l="l" r="r" t="t"/>
            <a:pathLst>
              <a:path extrusionOk="0" h="7631075" w="1401343">
                <a:moveTo>
                  <a:pt x="1401343" y="0"/>
                </a:moveTo>
                <a:lnTo>
                  <a:pt x="0" y="0"/>
                </a:lnTo>
                <a:lnTo>
                  <a:pt x="0" y="7631075"/>
                </a:lnTo>
                <a:lnTo>
                  <a:pt x="1401343" y="7631075"/>
                </a:lnTo>
                <a:lnTo>
                  <a:pt x="1401343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45" name="Google Shape;245;p25"/>
          <p:cNvSpPr/>
          <p:nvPr/>
        </p:nvSpPr>
        <p:spPr>
          <a:xfrm>
            <a:off x="1975661" y="1734409"/>
            <a:ext cx="15151516" cy="6818182"/>
          </a:xfrm>
          <a:custGeom>
            <a:rect b="b" l="l" r="r" t="t"/>
            <a:pathLst>
              <a:path extrusionOk="0" h="6818182" w="15151516">
                <a:moveTo>
                  <a:pt x="0" y="0"/>
                </a:moveTo>
                <a:lnTo>
                  <a:pt x="15151516" y="0"/>
                </a:lnTo>
                <a:lnTo>
                  <a:pt x="15151516" y="6818182"/>
                </a:lnTo>
                <a:lnTo>
                  <a:pt x="0" y="681818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9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26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219" l="0" r="0" t="-9220"/>
            </a:stretch>
          </a:blipFill>
          <a:ln>
            <a:noFill/>
          </a:ln>
        </p:spPr>
      </p:sp>
      <p:sp>
        <p:nvSpPr>
          <p:cNvPr id="251" name="Google Shape;251;p26"/>
          <p:cNvSpPr/>
          <p:nvPr/>
        </p:nvSpPr>
        <p:spPr>
          <a:xfrm flipH="1">
            <a:off x="3623228" y="6705672"/>
            <a:ext cx="7315200" cy="1715747"/>
          </a:xfrm>
          <a:custGeom>
            <a:rect b="b" l="l" r="r" t="t"/>
            <a:pathLst>
              <a:path extrusionOk="0" h="1715747" w="7315200">
                <a:moveTo>
                  <a:pt x="7315200" y="0"/>
                </a:moveTo>
                <a:lnTo>
                  <a:pt x="0" y="0"/>
                </a:lnTo>
                <a:lnTo>
                  <a:pt x="0" y="1715746"/>
                </a:lnTo>
                <a:lnTo>
                  <a:pt x="7315200" y="1715746"/>
                </a:lnTo>
                <a:lnTo>
                  <a:pt x="731520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52" name="Google Shape;252;p26"/>
          <p:cNvSpPr/>
          <p:nvPr/>
        </p:nvSpPr>
        <p:spPr>
          <a:xfrm flipH="1">
            <a:off x="7410156" y="6705672"/>
            <a:ext cx="7315200" cy="1715747"/>
          </a:xfrm>
          <a:custGeom>
            <a:rect b="b" l="l" r="r" t="t"/>
            <a:pathLst>
              <a:path extrusionOk="0" h="1715747" w="7315200">
                <a:moveTo>
                  <a:pt x="7315200" y="0"/>
                </a:moveTo>
                <a:lnTo>
                  <a:pt x="0" y="0"/>
                </a:lnTo>
                <a:lnTo>
                  <a:pt x="0" y="1715746"/>
                </a:lnTo>
                <a:lnTo>
                  <a:pt x="7315200" y="1715746"/>
                </a:lnTo>
                <a:lnTo>
                  <a:pt x="731520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53" name="Google Shape;253;p26"/>
          <p:cNvSpPr txBox="1"/>
          <p:nvPr/>
        </p:nvSpPr>
        <p:spPr>
          <a:xfrm>
            <a:off x="525200" y="611000"/>
            <a:ext cx="1213200" cy="2828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1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18376" u="none" cap="none" strike="noStrike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1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254" name="Google Shape;254;p26"/>
          <p:cNvSpPr txBox="1"/>
          <p:nvPr/>
        </p:nvSpPr>
        <p:spPr>
          <a:xfrm>
            <a:off x="12016884" y="2727406"/>
            <a:ext cx="1516500" cy="2828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1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18376" u="none" cap="none" strike="noStrike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3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255" name="Google Shape;255;p26"/>
          <p:cNvSpPr txBox="1"/>
          <p:nvPr/>
        </p:nvSpPr>
        <p:spPr>
          <a:xfrm>
            <a:off x="2219601" y="3543239"/>
            <a:ext cx="4332300" cy="2828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1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18376" u="none" cap="none" strike="noStrike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2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256" name="Google Shape;256;p26"/>
          <p:cNvSpPr txBox="1"/>
          <p:nvPr/>
        </p:nvSpPr>
        <p:spPr>
          <a:xfrm>
            <a:off x="1898784" y="1612312"/>
            <a:ext cx="5511300" cy="1596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401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2981" u="none" cap="none" strike="noStrike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Sut ydy</a:t>
            </a:r>
            <a:r>
              <a:rPr lang="en-US" sz="2981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’</a:t>
            </a:r>
            <a:r>
              <a:rPr i="0" lang="en-US" sz="2981" u="none" cap="none" strike="noStrike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n ni’n gweld y dealltwriaeth mae’r plant wedi codi lan yn ystod y gwers?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257" name="Google Shape;257;p26"/>
          <p:cNvSpPr txBox="1"/>
          <p:nvPr/>
        </p:nvSpPr>
        <p:spPr>
          <a:xfrm>
            <a:off x="13533275" y="3439403"/>
            <a:ext cx="3332400" cy="1027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401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2981" u="none" cap="none" strike="noStrike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Plant yn arwain y dysgu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258" name="Google Shape;258;p26"/>
          <p:cNvSpPr/>
          <p:nvPr/>
        </p:nvSpPr>
        <p:spPr>
          <a:xfrm>
            <a:off x="8182416" y="1213339"/>
            <a:ext cx="3312394" cy="4845258"/>
          </a:xfrm>
          <a:custGeom>
            <a:rect b="b" l="l" r="r" t="t"/>
            <a:pathLst>
              <a:path extrusionOk="0" h="4845258" w="3312394">
                <a:moveTo>
                  <a:pt x="0" y="0"/>
                </a:moveTo>
                <a:lnTo>
                  <a:pt x="3312395" y="0"/>
                </a:lnTo>
                <a:lnTo>
                  <a:pt x="3312395" y="4845257"/>
                </a:lnTo>
                <a:lnTo>
                  <a:pt x="0" y="484525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59" name="Google Shape;259;p26"/>
          <p:cNvSpPr txBox="1"/>
          <p:nvPr/>
        </p:nvSpPr>
        <p:spPr>
          <a:xfrm>
            <a:off x="3924432" y="6890795"/>
            <a:ext cx="10078200" cy="1077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1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7001" u="none" cap="none" strike="noStrike">
                <a:solidFill>
                  <a:srgbClr val="000000"/>
                </a:solidFill>
                <a:latin typeface="Gochi Hand"/>
                <a:ea typeface="Gochi Hand"/>
                <a:cs typeface="Gochi Hand"/>
                <a:sym typeface="Gochi Hand"/>
              </a:rPr>
              <a:t>TOCYNNAU ALLANFA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260" name="Google Shape;260;p26"/>
          <p:cNvSpPr txBox="1"/>
          <p:nvPr/>
        </p:nvSpPr>
        <p:spPr>
          <a:xfrm>
            <a:off x="3623228" y="4613386"/>
            <a:ext cx="4140600" cy="1027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401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2981" u="none" cap="none" strike="noStrike">
                <a:solidFill>
                  <a:srgbClr val="FFFFFF"/>
                </a:solidFill>
                <a:latin typeface="Gochi Hand"/>
                <a:ea typeface="Gochi Hand"/>
                <a:cs typeface="Gochi Hand"/>
                <a:sym typeface="Gochi Hand"/>
              </a:rPr>
              <a:t>Ydy’r plant wedi ymdrechi mewn y gwers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261" name="Google Shape;261;p26"/>
          <p:cNvSpPr txBox="1"/>
          <p:nvPr/>
        </p:nvSpPr>
        <p:spPr>
          <a:xfrm>
            <a:off x="2716601" y="973487"/>
            <a:ext cx="3579000" cy="70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9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4551" u="none" cap="none" strike="noStrike">
                <a:solidFill>
                  <a:srgbClr val="FFFEFB"/>
                </a:solidFill>
                <a:latin typeface="Gochi Hand"/>
                <a:ea typeface="Gochi Hand"/>
                <a:cs typeface="Gochi Hand"/>
                <a:sym typeface="Gochi Hand"/>
              </a:rPr>
              <a:t>ESTYN (N.D.)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262" name="Google Shape;262;p26"/>
          <p:cNvSpPr txBox="1"/>
          <p:nvPr/>
        </p:nvSpPr>
        <p:spPr>
          <a:xfrm>
            <a:off x="12855111" y="1675152"/>
            <a:ext cx="4295100" cy="1471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9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4551" u="none" cap="none" strike="noStrike">
                <a:solidFill>
                  <a:srgbClr val="FFFEFB"/>
                </a:solidFill>
                <a:latin typeface="Gochi Hand"/>
                <a:ea typeface="Gochi Hand"/>
                <a:cs typeface="Gochi Hand"/>
                <a:sym typeface="Gochi Hand"/>
              </a:rPr>
              <a:t>DONALDSON, G (2022)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6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27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219" l="0" r="0" t="-9220"/>
            </a:stretch>
          </a:blipFill>
          <a:ln>
            <a:noFill/>
          </a:ln>
        </p:spPr>
      </p:sp>
      <p:sp>
        <p:nvSpPr>
          <p:cNvPr id="268" name="Google Shape;268;p27"/>
          <p:cNvSpPr/>
          <p:nvPr/>
        </p:nvSpPr>
        <p:spPr>
          <a:xfrm>
            <a:off x="556198" y="1375024"/>
            <a:ext cx="1384058" cy="7536951"/>
          </a:xfrm>
          <a:custGeom>
            <a:rect b="b" l="l" r="r" t="t"/>
            <a:pathLst>
              <a:path extrusionOk="0" h="7536951" w="1384058">
                <a:moveTo>
                  <a:pt x="0" y="0"/>
                </a:moveTo>
                <a:lnTo>
                  <a:pt x="1384058" y="0"/>
                </a:lnTo>
                <a:lnTo>
                  <a:pt x="1384058" y="7536952"/>
                </a:lnTo>
                <a:lnTo>
                  <a:pt x="0" y="753695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69" name="Google Shape;269;p27"/>
          <p:cNvSpPr/>
          <p:nvPr/>
        </p:nvSpPr>
        <p:spPr>
          <a:xfrm flipH="1">
            <a:off x="16567271" y="1375024"/>
            <a:ext cx="1384058" cy="7536951"/>
          </a:xfrm>
          <a:custGeom>
            <a:rect b="b" l="l" r="r" t="t"/>
            <a:pathLst>
              <a:path extrusionOk="0" h="7536951" w="1384058">
                <a:moveTo>
                  <a:pt x="1384058" y="0"/>
                </a:moveTo>
                <a:lnTo>
                  <a:pt x="0" y="0"/>
                </a:lnTo>
                <a:lnTo>
                  <a:pt x="0" y="7536952"/>
                </a:lnTo>
                <a:lnTo>
                  <a:pt x="1384058" y="7536952"/>
                </a:lnTo>
                <a:lnTo>
                  <a:pt x="1384058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70" name="Google Shape;270;p27"/>
          <p:cNvSpPr/>
          <p:nvPr/>
        </p:nvSpPr>
        <p:spPr>
          <a:xfrm>
            <a:off x="1406379" y="1933283"/>
            <a:ext cx="15852921" cy="6420433"/>
          </a:xfrm>
          <a:custGeom>
            <a:rect b="b" l="l" r="r" t="t"/>
            <a:pathLst>
              <a:path extrusionOk="0" h="6420433" w="15852921">
                <a:moveTo>
                  <a:pt x="0" y="0"/>
                </a:moveTo>
                <a:lnTo>
                  <a:pt x="15852921" y="0"/>
                </a:lnTo>
                <a:lnTo>
                  <a:pt x="15852921" y="6420434"/>
                </a:lnTo>
                <a:lnTo>
                  <a:pt x="0" y="642043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4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28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257" l="0" r="0" t="-9258"/>
            </a:stretch>
          </a:blipFill>
          <a:ln>
            <a:noFill/>
          </a:ln>
        </p:spPr>
      </p:sp>
      <p:sp>
        <p:nvSpPr>
          <p:cNvPr id="276" name="Google Shape;276;p28"/>
          <p:cNvSpPr/>
          <p:nvPr/>
        </p:nvSpPr>
        <p:spPr>
          <a:xfrm rot="2212194">
            <a:off x="5683911" y="501072"/>
            <a:ext cx="6806401" cy="5853504"/>
          </a:xfrm>
          <a:custGeom>
            <a:rect b="b" l="l" r="r" t="t"/>
            <a:pathLst>
              <a:path extrusionOk="0" h="5853504" w="6806401">
                <a:moveTo>
                  <a:pt x="0" y="0"/>
                </a:moveTo>
                <a:lnTo>
                  <a:pt x="6806400" y="0"/>
                </a:lnTo>
                <a:lnTo>
                  <a:pt x="6806400" y="5853505"/>
                </a:lnTo>
                <a:lnTo>
                  <a:pt x="0" y="585350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77" name="Google Shape;277;p28"/>
          <p:cNvSpPr/>
          <p:nvPr/>
        </p:nvSpPr>
        <p:spPr>
          <a:xfrm>
            <a:off x="-758414" y="8553782"/>
            <a:ext cx="3574228" cy="2439411"/>
          </a:xfrm>
          <a:custGeom>
            <a:rect b="b" l="l" r="r" t="t"/>
            <a:pathLst>
              <a:path extrusionOk="0" h="2439411" w="3574228">
                <a:moveTo>
                  <a:pt x="0" y="0"/>
                </a:moveTo>
                <a:lnTo>
                  <a:pt x="3574228" y="0"/>
                </a:lnTo>
                <a:lnTo>
                  <a:pt x="3574228" y="2439411"/>
                </a:lnTo>
                <a:lnTo>
                  <a:pt x="0" y="243941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78" name="Google Shape;278;p28"/>
          <p:cNvSpPr/>
          <p:nvPr/>
        </p:nvSpPr>
        <p:spPr>
          <a:xfrm>
            <a:off x="14820270" y="459188"/>
            <a:ext cx="4199183" cy="1030709"/>
          </a:xfrm>
          <a:custGeom>
            <a:rect b="b" l="l" r="r" t="t"/>
            <a:pathLst>
              <a:path extrusionOk="0" h="1030709" w="4199183">
                <a:moveTo>
                  <a:pt x="0" y="0"/>
                </a:moveTo>
                <a:lnTo>
                  <a:pt x="4199183" y="0"/>
                </a:lnTo>
                <a:lnTo>
                  <a:pt x="4199183" y="1030709"/>
                </a:lnTo>
                <a:lnTo>
                  <a:pt x="0" y="103070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79" name="Google Shape;279;p28"/>
          <p:cNvSpPr/>
          <p:nvPr/>
        </p:nvSpPr>
        <p:spPr>
          <a:xfrm>
            <a:off x="15852970" y="8281360"/>
            <a:ext cx="2812659" cy="2984254"/>
          </a:xfrm>
          <a:custGeom>
            <a:rect b="b" l="l" r="r" t="t"/>
            <a:pathLst>
              <a:path extrusionOk="0" h="2984254" w="2812659">
                <a:moveTo>
                  <a:pt x="0" y="0"/>
                </a:moveTo>
                <a:lnTo>
                  <a:pt x="2812660" y="0"/>
                </a:lnTo>
                <a:lnTo>
                  <a:pt x="2812660" y="2984254"/>
                </a:lnTo>
                <a:lnTo>
                  <a:pt x="0" y="298425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80" name="Google Shape;280;p28"/>
          <p:cNvSpPr/>
          <p:nvPr/>
        </p:nvSpPr>
        <p:spPr>
          <a:xfrm>
            <a:off x="-758414" y="-255839"/>
            <a:ext cx="3183313" cy="2216744"/>
          </a:xfrm>
          <a:custGeom>
            <a:rect b="b" l="l" r="r" t="t"/>
            <a:pathLst>
              <a:path extrusionOk="0" h="2216744" w="3183313">
                <a:moveTo>
                  <a:pt x="0" y="0"/>
                </a:moveTo>
                <a:lnTo>
                  <a:pt x="3183313" y="0"/>
                </a:lnTo>
                <a:lnTo>
                  <a:pt x="3183313" y="2216743"/>
                </a:lnTo>
                <a:lnTo>
                  <a:pt x="0" y="221674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81" name="Google Shape;281;p28"/>
          <p:cNvSpPr/>
          <p:nvPr/>
        </p:nvSpPr>
        <p:spPr>
          <a:xfrm>
            <a:off x="7950422" y="-1241235"/>
            <a:ext cx="4323175" cy="2703950"/>
          </a:xfrm>
          <a:custGeom>
            <a:rect b="b" l="l" r="r" t="t"/>
            <a:pathLst>
              <a:path extrusionOk="0" h="2703950" w="4323175">
                <a:moveTo>
                  <a:pt x="0" y="0"/>
                </a:moveTo>
                <a:lnTo>
                  <a:pt x="4323176" y="0"/>
                </a:lnTo>
                <a:lnTo>
                  <a:pt x="4323176" y="2703950"/>
                </a:lnTo>
                <a:lnTo>
                  <a:pt x="0" y="270395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9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82" name="Google Shape;282;p28"/>
          <p:cNvSpPr/>
          <p:nvPr/>
        </p:nvSpPr>
        <p:spPr>
          <a:xfrm rot="2546313">
            <a:off x="-2101172" y="5428761"/>
            <a:ext cx="3464537" cy="2166911"/>
          </a:xfrm>
          <a:custGeom>
            <a:rect b="b" l="l" r="r" t="t"/>
            <a:pathLst>
              <a:path extrusionOk="0" h="2166911" w="3464537">
                <a:moveTo>
                  <a:pt x="0" y="0"/>
                </a:moveTo>
                <a:lnTo>
                  <a:pt x="3464538" y="0"/>
                </a:lnTo>
                <a:lnTo>
                  <a:pt x="3464538" y="2166911"/>
                </a:lnTo>
                <a:lnTo>
                  <a:pt x="0" y="216691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9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83" name="Google Shape;283;p28"/>
          <p:cNvSpPr/>
          <p:nvPr/>
        </p:nvSpPr>
        <p:spPr>
          <a:xfrm>
            <a:off x="11686016" y="8553782"/>
            <a:ext cx="3439130" cy="3522386"/>
          </a:xfrm>
          <a:custGeom>
            <a:rect b="b" l="l" r="r" t="t"/>
            <a:pathLst>
              <a:path extrusionOk="0" h="3522386" w="3439130">
                <a:moveTo>
                  <a:pt x="0" y="0"/>
                </a:moveTo>
                <a:lnTo>
                  <a:pt x="3439130" y="0"/>
                </a:lnTo>
                <a:lnTo>
                  <a:pt x="3439130" y="3522386"/>
                </a:lnTo>
                <a:lnTo>
                  <a:pt x="0" y="352238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0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84" name="Google Shape;284;p28"/>
          <p:cNvSpPr/>
          <p:nvPr/>
        </p:nvSpPr>
        <p:spPr>
          <a:xfrm>
            <a:off x="3490204" y="-2113316"/>
            <a:ext cx="3627145" cy="3714953"/>
          </a:xfrm>
          <a:custGeom>
            <a:rect b="b" l="l" r="r" t="t"/>
            <a:pathLst>
              <a:path extrusionOk="0" h="3714953" w="3627145">
                <a:moveTo>
                  <a:pt x="0" y="0"/>
                </a:moveTo>
                <a:lnTo>
                  <a:pt x="3627145" y="0"/>
                </a:lnTo>
                <a:lnTo>
                  <a:pt x="3627145" y="3714953"/>
                </a:lnTo>
                <a:lnTo>
                  <a:pt x="0" y="371495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0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85" name="Google Shape;285;p28"/>
          <p:cNvSpPr/>
          <p:nvPr/>
        </p:nvSpPr>
        <p:spPr>
          <a:xfrm>
            <a:off x="4253903" y="8826204"/>
            <a:ext cx="3938421" cy="2921593"/>
          </a:xfrm>
          <a:custGeom>
            <a:rect b="b" l="l" r="r" t="t"/>
            <a:pathLst>
              <a:path extrusionOk="0" h="2921593" w="3938421">
                <a:moveTo>
                  <a:pt x="0" y="0"/>
                </a:moveTo>
                <a:lnTo>
                  <a:pt x="3938421" y="0"/>
                </a:lnTo>
                <a:lnTo>
                  <a:pt x="3938421" y="2921592"/>
                </a:lnTo>
                <a:lnTo>
                  <a:pt x="0" y="292159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1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86" name="Google Shape;286;p28"/>
          <p:cNvSpPr/>
          <p:nvPr/>
        </p:nvSpPr>
        <p:spPr>
          <a:xfrm>
            <a:off x="17545050" y="2668437"/>
            <a:ext cx="3842656" cy="3842656"/>
          </a:xfrm>
          <a:custGeom>
            <a:rect b="b" l="l" r="r" t="t"/>
            <a:pathLst>
              <a:path extrusionOk="0" h="3842656" w="3842656">
                <a:moveTo>
                  <a:pt x="0" y="0"/>
                </a:moveTo>
                <a:lnTo>
                  <a:pt x="3842656" y="0"/>
                </a:lnTo>
                <a:lnTo>
                  <a:pt x="3842656" y="3842656"/>
                </a:lnTo>
                <a:lnTo>
                  <a:pt x="0" y="384265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2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87" name="Google Shape;287;p28"/>
          <p:cNvSpPr txBox="1"/>
          <p:nvPr/>
        </p:nvSpPr>
        <p:spPr>
          <a:xfrm>
            <a:off x="4731625" y="2003403"/>
            <a:ext cx="8834100" cy="4276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18524" u="none" cap="none" strike="noStrike">
                <a:solidFill>
                  <a:srgbClr val="F4ECE5"/>
                </a:solidFill>
                <a:latin typeface="Gochi Hand"/>
                <a:ea typeface="Gochi Hand"/>
                <a:cs typeface="Gochi Hand"/>
                <a:sym typeface="Gochi Hand"/>
              </a:rPr>
              <a:t>Asesu crynodol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288" name="Google Shape;288;p28"/>
          <p:cNvSpPr/>
          <p:nvPr/>
        </p:nvSpPr>
        <p:spPr>
          <a:xfrm>
            <a:off x="9986296" y="8826204"/>
            <a:ext cx="971896" cy="1117122"/>
          </a:xfrm>
          <a:custGeom>
            <a:rect b="b" l="l" r="r" t="t"/>
            <a:pathLst>
              <a:path extrusionOk="0" h="1117122" w="971896">
                <a:moveTo>
                  <a:pt x="0" y="0"/>
                </a:moveTo>
                <a:lnTo>
                  <a:pt x="971895" y="0"/>
                </a:lnTo>
                <a:lnTo>
                  <a:pt x="971895" y="1117121"/>
                </a:lnTo>
                <a:lnTo>
                  <a:pt x="0" y="111712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89" name="Google Shape;289;p28"/>
          <p:cNvSpPr/>
          <p:nvPr/>
        </p:nvSpPr>
        <p:spPr>
          <a:xfrm>
            <a:off x="347295" y="2712965"/>
            <a:ext cx="971896" cy="1117122"/>
          </a:xfrm>
          <a:custGeom>
            <a:rect b="b" l="l" r="r" t="t"/>
            <a:pathLst>
              <a:path extrusionOk="0" h="1117122" w="971896">
                <a:moveTo>
                  <a:pt x="0" y="0"/>
                </a:moveTo>
                <a:lnTo>
                  <a:pt x="971896" y="0"/>
                </a:lnTo>
                <a:lnTo>
                  <a:pt x="971896" y="1117122"/>
                </a:lnTo>
                <a:lnTo>
                  <a:pt x="0" y="111712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90" name="Google Shape;290;p28"/>
          <p:cNvSpPr txBox="1"/>
          <p:nvPr/>
        </p:nvSpPr>
        <p:spPr>
          <a:xfrm rot="1547531">
            <a:off x="628607" y="6243823"/>
            <a:ext cx="7778065" cy="70039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9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4551" u="none" cap="none" strike="noStrike">
                <a:solidFill>
                  <a:srgbClr val="F4ECE5"/>
                </a:solidFill>
                <a:latin typeface="Gochi Hand"/>
                <a:ea typeface="Gochi Hand"/>
                <a:cs typeface="Gochi Hand"/>
                <a:sym typeface="Gochi Hand"/>
              </a:rPr>
              <a:t>(MARZANO, R.J., 2006)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291" name="Google Shape;291;p28"/>
          <p:cNvSpPr txBox="1"/>
          <p:nvPr/>
        </p:nvSpPr>
        <p:spPr>
          <a:xfrm rot="2485369">
            <a:off x="12340745" y="2022403"/>
            <a:ext cx="5392296" cy="2241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9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4551" u="none" cap="none" strike="noStrike">
                <a:solidFill>
                  <a:srgbClr val="F4ECE5"/>
                </a:solidFill>
                <a:latin typeface="Gochi Hand"/>
                <a:ea typeface="Gochi Hand"/>
                <a:cs typeface="Gochi Hand"/>
                <a:sym typeface="Gochi Hand"/>
              </a:rPr>
              <a:t>PAULSON, P. L., PAULSON, S. L., &amp; MEYER, C. A. (1991)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292" name="Google Shape;292;p28"/>
          <p:cNvSpPr txBox="1"/>
          <p:nvPr/>
        </p:nvSpPr>
        <p:spPr>
          <a:xfrm>
            <a:off x="10472243" y="6723392"/>
            <a:ext cx="5553600" cy="70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9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4551" u="none" cap="none" strike="noStrike">
                <a:solidFill>
                  <a:srgbClr val="F4ECE5"/>
                </a:solidFill>
                <a:latin typeface="Gochi Hand"/>
                <a:ea typeface="Gochi Hand"/>
                <a:cs typeface="Gochi Hand"/>
                <a:sym typeface="Gochi Hand"/>
              </a:rPr>
              <a:t>STIGGINS, R.J. (2001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6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29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257" l="0" r="0" t="-9258"/>
            </a:stretch>
          </a:blipFill>
          <a:ln>
            <a:noFill/>
          </a:ln>
        </p:spPr>
      </p:sp>
      <p:pic>
        <p:nvPicPr>
          <p:cNvPr id="298" name="Google Shape;298;p2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9031815" y="997708"/>
            <a:ext cx="8291585" cy="8291585"/>
          </a:xfrm>
          <a:prstGeom prst="rect">
            <a:avLst/>
          </a:prstGeom>
          <a:noFill/>
          <a:ln>
            <a:noFill/>
          </a:ln>
        </p:spPr>
      </p:pic>
      <p:sp>
        <p:nvSpPr>
          <p:cNvPr id="299" name="Google Shape;299;p29"/>
          <p:cNvSpPr/>
          <p:nvPr/>
        </p:nvSpPr>
        <p:spPr>
          <a:xfrm>
            <a:off x="5518182" y="1788407"/>
            <a:ext cx="2018034" cy="1319290"/>
          </a:xfrm>
          <a:custGeom>
            <a:rect b="b" l="l" r="r" t="t"/>
            <a:pathLst>
              <a:path extrusionOk="0" h="1319290" w="2018034">
                <a:moveTo>
                  <a:pt x="0" y="0"/>
                </a:moveTo>
                <a:lnTo>
                  <a:pt x="2018034" y="0"/>
                </a:lnTo>
                <a:lnTo>
                  <a:pt x="2018034" y="1319290"/>
                </a:lnTo>
                <a:lnTo>
                  <a:pt x="0" y="131929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00" name="Google Shape;300;p29"/>
          <p:cNvSpPr txBox="1"/>
          <p:nvPr/>
        </p:nvSpPr>
        <p:spPr>
          <a:xfrm>
            <a:off x="1028700" y="4372292"/>
            <a:ext cx="7736100" cy="1693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1" marL="0" marR="0" rtl="0" algn="l">
              <a:lnSpc>
                <a:spcPct val="103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11000" u="none" cap="none" strike="noStrike">
                <a:solidFill>
                  <a:srgbClr val="F4ECE5"/>
                </a:solidFill>
                <a:latin typeface="Gochi Hand"/>
                <a:ea typeface="Gochi Hand"/>
                <a:cs typeface="Gochi Hand"/>
                <a:sym typeface="Gochi Hand"/>
              </a:rPr>
              <a:t>Canlyniadau</a:t>
            </a:r>
            <a:endParaRPr>
              <a:latin typeface="Gochi Hand"/>
              <a:ea typeface="Gochi Hand"/>
              <a:cs typeface="Gochi Hand"/>
              <a:sym typeface="Gochi Hand"/>
            </a:endParaRPr>
          </a:p>
        </p:txBody>
      </p:sp>
      <p:sp>
        <p:nvSpPr>
          <p:cNvPr id="301" name="Google Shape;301;p29"/>
          <p:cNvSpPr/>
          <p:nvPr/>
        </p:nvSpPr>
        <p:spPr>
          <a:xfrm>
            <a:off x="15909935" y="-1513293"/>
            <a:ext cx="3439130" cy="3522386"/>
          </a:xfrm>
          <a:custGeom>
            <a:rect b="b" l="l" r="r" t="t"/>
            <a:pathLst>
              <a:path extrusionOk="0" h="3522386" w="3439130">
                <a:moveTo>
                  <a:pt x="0" y="0"/>
                </a:moveTo>
                <a:lnTo>
                  <a:pt x="3439130" y="0"/>
                </a:lnTo>
                <a:lnTo>
                  <a:pt x="3439130" y="3522387"/>
                </a:lnTo>
                <a:lnTo>
                  <a:pt x="0" y="352238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02" name="Google Shape;302;p29"/>
          <p:cNvSpPr/>
          <p:nvPr/>
        </p:nvSpPr>
        <p:spPr>
          <a:xfrm>
            <a:off x="8132675" y="8931678"/>
            <a:ext cx="4323175" cy="2703950"/>
          </a:xfrm>
          <a:custGeom>
            <a:rect b="b" l="l" r="r" t="t"/>
            <a:pathLst>
              <a:path extrusionOk="0" h="2703950" w="4323175">
                <a:moveTo>
                  <a:pt x="0" y="0"/>
                </a:moveTo>
                <a:lnTo>
                  <a:pt x="4323175" y="0"/>
                </a:lnTo>
                <a:lnTo>
                  <a:pt x="4323175" y="2703949"/>
                </a:lnTo>
                <a:lnTo>
                  <a:pt x="0" y="270394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0" l="0" r="0" t="0"/>
            </a:stretch>
          </a:blipFill>
          <a:ln>
            <a:noFill/>
          </a:ln>
        </p:spPr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6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p30"/>
          <p:cNvSpPr txBox="1"/>
          <p:nvPr/>
        </p:nvSpPr>
        <p:spPr>
          <a:xfrm>
            <a:off x="152400" y="38100"/>
            <a:ext cx="4233300" cy="870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1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5655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Cyfeirnodi</a:t>
            </a:r>
            <a:endParaRPr/>
          </a:p>
        </p:txBody>
      </p:sp>
      <p:sp>
        <p:nvSpPr>
          <p:cNvPr id="308" name="Google Shape;308;p30"/>
          <p:cNvSpPr txBox="1"/>
          <p:nvPr/>
        </p:nvSpPr>
        <p:spPr>
          <a:xfrm>
            <a:off x="0" y="1014000"/>
            <a:ext cx="18288000" cy="942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87350" lvl="0" marL="711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●"/>
            </a:pPr>
            <a:r>
              <a:rPr lang="en-US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Black, P &amp; Wiliam, D (2010), 'Inside the black box: Raising standards through classroom assessment', Phi Delta Kappan, vol. 92, no. 1, pp. 81-90</a:t>
            </a:r>
            <a:endParaRPr sz="2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87350" lvl="0" marL="711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●"/>
            </a:pPr>
            <a:r>
              <a:rPr lang="en-US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Cambridge, (2024). “ Getting started with AFL”. Available at: https://cambridge-community.org.uk/professional-development/gswafl/index.html (Accessed 5th January 2025).</a:t>
            </a:r>
            <a:endParaRPr sz="2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87350" lvl="0" marL="7239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●"/>
            </a:pPr>
            <a:r>
              <a:rPr lang="en-US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Christodoulou. D (2017) “Feedback and English mocks” available at: https://daisychristodoulou.com/2017/08/feedback-and-english-mocks/ (Accessed on Jan 11 2025).</a:t>
            </a:r>
            <a:endParaRPr sz="2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87350" lvl="0" marL="711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●"/>
            </a:pPr>
            <a:r>
              <a:rPr lang="en-US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Clarke. S (2008). “Active learning through formative assessment” Available at: https://www.youtube.com/watch?v=OGyvDvOegXE (Accessed on Jan 11 2025)</a:t>
            </a:r>
            <a:endParaRPr sz="2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87350" lvl="0" marL="7239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●"/>
            </a:pPr>
            <a:r>
              <a:rPr lang="en-US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Donaldson, G (2022). “Successful Futures”. Available at https://www.gov.wales/sites/default/files/publications/2018-03/successful-futures.pdf (accessed on Jan 11 2025)</a:t>
            </a:r>
            <a:endParaRPr sz="2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87350" lvl="0" marL="711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●"/>
            </a:pPr>
            <a:r>
              <a:rPr lang="en-US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Dewey. J (1910). "How we think" D.D. Heath</a:t>
            </a:r>
            <a:endParaRPr sz="2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87350" lvl="0" marL="711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●"/>
            </a:pPr>
            <a:r>
              <a:rPr lang="en-US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Estyn (n.d.). Effective assessment strategies in the classroom. Cardiff: Estyn.</a:t>
            </a:r>
            <a:endParaRPr sz="2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87350" lvl="0" marL="711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●"/>
            </a:pPr>
            <a:r>
              <a:rPr lang="en-US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Gipps, C. (1994) ‘Developments in Educational Assessment: what makes a good test?’, Assessment in Education: Principles, Policy &amp; Practice, 1(3), pp. 283–292.</a:t>
            </a:r>
            <a:endParaRPr sz="2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87350" lvl="0" marL="711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●"/>
            </a:pPr>
            <a:r>
              <a:rPr lang="en-US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Hattie, J (2010). “Learning intentions and success criteria” Available at: https://www.stem.org.uk/rxacud (accessed on 11 Jan 2025).</a:t>
            </a:r>
            <a:endParaRPr sz="2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87350" lvl="0" marL="711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●"/>
            </a:pPr>
            <a:r>
              <a:rPr lang="en-US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Marzano, R.J. (2006). “Formative Assessment and Standards-Based Grading.” Solution Tree Press.</a:t>
            </a:r>
            <a:endParaRPr sz="2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87350" lvl="0" marL="711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●"/>
            </a:pPr>
            <a:r>
              <a:rPr lang="en-US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Paulson, P. L., Paulson, S. L., &amp; Meyer, C. A. (1991). Portfolio assessment for teachers and students. Educational Leadership, 48(7), 10-15.</a:t>
            </a:r>
            <a:endParaRPr sz="2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87350" lvl="0" marL="711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●"/>
            </a:pPr>
            <a:r>
              <a:rPr lang="en-US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Stiggins, R.J. (2001). 'Student-Involvement in Classroom Assessment'. Phi Delta Kappan.</a:t>
            </a:r>
            <a:endParaRPr sz="2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87350" lvl="0" marL="711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●"/>
            </a:pPr>
            <a:r>
              <a:rPr lang="en-US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Toppings, K. J. (1998). “Comparative and self assessment by peers in classrooms.” Educational Review, 50(3), 225-240.</a:t>
            </a:r>
            <a:endParaRPr sz="2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87350" lvl="0" marL="7239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●"/>
            </a:pPr>
            <a:r>
              <a:rPr lang="en-US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William. D (2002) “Embedded formative assessment.” Indiana: Solution Tree Press, 2002, p.120.</a:t>
            </a:r>
            <a:endParaRPr sz="2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