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E573D-D152-486B-7534-80FD50848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0C40EB-AA33-92C8-E993-1C9E7261C1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63FBDB-498A-C42A-82D3-A38B3AADF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719D2-EA2F-1505-CBCB-0480373DB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9CC99-E228-803E-B1FA-87D354386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92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05642-E950-E061-70B0-B8BCE97C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52AFA-9FC4-3863-4526-72E8637E1D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F696A-9CB3-B8A6-6C0D-6EE7D775E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08242-F5AF-4726-73DC-5BF2A6E97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D347A-89A8-2898-D11C-8FB47E5A1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703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C391B-CA84-AD18-4E45-EE2DA7022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D99B44-9158-A3E8-E44A-7ED6A36CE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21A79-D18F-6939-20B7-34AD2E025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EFC28-3598-60AF-4F71-BF6C0FFDB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6314B3-9167-D0EA-AE87-C0BB93E19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23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FA3A0-D104-F5D9-3945-661569169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5A28D-7149-CFF0-FC32-6E62E4762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6B2250-8E82-5438-1420-2AD92206C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2A7E0-D72A-4FEA-98FF-F025520AE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69846C-920A-105A-668C-E479833C0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13AF13-D6DC-42EA-7CF8-4490AAA41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58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7A6BA-5FCF-5332-71B3-3D2EB0BF5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2C54CC-A004-1044-E7CB-B3B657967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45C65-CA9C-B7D1-661F-A834748C74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6FF841-0E90-170F-CF21-FBC54FB3D5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B4C343-4C24-9835-16B2-69427C36EA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C3E4D6-4262-67BC-B28F-F3AC7BEAC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7DE2E2-51B3-B46E-4E48-F54921ED2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5C5344-CF06-C934-B9CA-2FD78D015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167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72393-7E69-6F41-663A-D65C0995E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69A997-4B51-CB6B-9139-CD1F186F2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612D41-EFCB-077A-C817-87ACF3C43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166F69-83EE-567B-C76F-071918B7D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260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135E9C-B37D-E275-B49F-5AC626FBD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584D82-75DD-26D5-BD7C-A31AA4A07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086D1F-BE8A-4E57-8234-688FA8743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149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050B2-2CDA-7BB7-E683-3C035FE79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3F280-0A5D-DB03-F9D8-5A1A9B22EF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D943A4-6B85-3103-822D-CD91C6B877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3825F-37D3-C88C-80AA-A6B2DD7EF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F17FF4-5BAD-0940-AD0A-5470B41D3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CC50DF-D0AC-19D5-5782-3E2589F41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52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38081-FC17-3A0B-5DC5-0C4CD2D8A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9CFE10-74C9-0E2A-7102-9FF63BBA19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BD13EE-0556-43C0-548B-7D5387E903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45F38-B817-0D83-7BF4-CDDF2130F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9DFC9C-27A4-ABE0-D1A2-B3F78EDC4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F70600-9BF9-956C-B5F2-AF44E8897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607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62BC3-188B-7180-7742-7155CD1D2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DE984-6BF2-92A5-82CB-426B81816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CBFF27-1784-54E7-9EA6-E642BA6BE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82690-2D2B-0F31-E601-CF2D274A1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0F310-222D-9AA9-52FE-8A85D897F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01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A9C165-2520-6B94-CF22-F9128DC60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859976-77F8-EB95-CE9D-C0EB5F0E6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81360-5B1F-4875-174C-63F0518BD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8006C-817C-7CDB-6B2C-8E2AB328A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C27351-44D8-4A73-8405-EDC4373DB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306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383C68-D7A1-6DA9-857B-8D6100FD3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AAD67-EED4-40C1-2A6C-EDEE8F4FE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F6B31-75A8-D5B9-E799-7B9183CF83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BA557A-FAF7-452A-962B-A2B8F41310D4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55EE2-5F93-F10E-E6C9-215D8F7A62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81542-7CB8-F5D5-545D-5DD01B54E5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8F1CC8-8A0E-424D-A0CA-2DC4E5FB09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08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9B0AF-B211-B2BA-49DC-2A9D84B427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2612" y="240823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Raheema Ashraf </a:t>
            </a:r>
            <a:br>
              <a:rPr lang="en-GB" dirty="0"/>
            </a:br>
            <a:r>
              <a:rPr lang="en-GB" dirty="0"/>
              <a:t>2334327</a:t>
            </a:r>
            <a:br>
              <a:rPr lang="en-GB" dirty="0"/>
            </a:br>
            <a:r>
              <a:rPr lang="en-GB" dirty="0"/>
              <a:t>5023 </a:t>
            </a:r>
            <a:br>
              <a:rPr lang="en-GB" dirty="0"/>
            </a:br>
            <a:r>
              <a:rPr lang="en-GB" dirty="0"/>
              <a:t>Introduction to physiology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7B05731-05B4-B680-F93B-3A3D7D075E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6906" y="57390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"/>
    </mc:Choice>
    <mc:Fallback xmlns="">
      <p:transition spd="slow" advTm="1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6F71C-53FF-CD03-E5B8-6275A7A80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0AD8C-98F2-D2F8-A2EA-B61F96463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Cardiovascular diseases leading cause of death in the </a:t>
            </a:r>
            <a:r>
              <a:rPr lang="en-GB" dirty="0" err="1"/>
              <a:t>uk</a:t>
            </a:r>
            <a:endParaRPr lang="en-GB" dirty="0"/>
          </a:p>
          <a:p>
            <a:r>
              <a:rPr lang="en-GB" dirty="0"/>
              <a:t>Heart failure affects 1 million people in the </a:t>
            </a:r>
            <a:r>
              <a:rPr lang="en-GB" dirty="0" err="1"/>
              <a:t>uk</a:t>
            </a:r>
            <a:r>
              <a:rPr lang="en-GB" dirty="0"/>
              <a:t> British heart foundation</a:t>
            </a:r>
          </a:p>
          <a:p>
            <a:r>
              <a:rPr lang="en-GB" dirty="0"/>
              <a:t>HF-heart cannot pump enough blood to meet the body's metabolic needs</a:t>
            </a:r>
          </a:p>
          <a:p>
            <a:r>
              <a:rPr lang="en-GB" dirty="0"/>
              <a:t>Hf- does not mean the heart has stopped working rather it is functioning below optimal capacity. Treatments aim to improve symptoms slow disease programs and enhance quality of life.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6F1C7D7-CF2F-5F1B-F686-5E6FE61A38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60505" y="5574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55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696"/>
    </mc:Choice>
    <mc:Fallback>
      <p:transition spd="slow" advTm="37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F601D-274B-1965-8EDF-73E1DA4E9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Fictional patient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AA0E9-AEE5-0932-A489-B30575A52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Mr David Baker white British male</a:t>
            </a:r>
          </a:p>
          <a:p>
            <a:r>
              <a:rPr lang="en-GB" dirty="0"/>
              <a:t>Aged 63</a:t>
            </a:r>
          </a:p>
          <a:p>
            <a:r>
              <a:rPr lang="en-GB" dirty="0"/>
              <a:t>DOB:10.12.1962</a:t>
            </a:r>
          </a:p>
          <a:p>
            <a:r>
              <a:rPr lang="en-GB" dirty="0"/>
              <a:t>Retired factory worker</a:t>
            </a:r>
          </a:p>
          <a:p>
            <a:r>
              <a:rPr lang="en-GB" dirty="0"/>
              <a:t>Lives with spouse</a:t>
            </a:r>
          </a:p>
          <a:p>
            <a:r>
              <a:rPr lang="en-GB" dirty="0"/>
              <a:t>BMI 37</a:t>
            </a:r>
          </a:p>
          <a:p>
            <a:r>
              <a:rPr lang="en-GB" dirty="0"/>
              <a:t>Smokes 20 cigarettes a day</a:t>
            </a:r>
          </a:p>
          <a:p>
            <a:r>
              <a:rPr lang="en-GB" dirty="0"/>
              <a:t>Diet high in salt and processed foods </a:t>
            </a:r>
          </a:p>
          <a:p>
            <a:r>
              <a:rPr lang="en-GB" dirty="0"/>
              <a:t>Family history of coronary artery disease</a:t>
            </a:r>
          </a:p>
          <a:p>
            <a:r>
              <a:rPr lang="en-GB" dirty="0"/>
              <a:t>Recently admitted with breathlessness and fatigue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F86A0E-79B7-E3A3-EF7F-901CE2B60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55705" y="7231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721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25"/>
    </mc:Choice>
    <mc:Fallback>
      <p:transition spd="slow" advTm="30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982F4-55D0-EB4E-8A8F-D9E8F5C19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risk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1D43F-050E-3C3F-F2D4-5874EECB3C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Hypertension (long-term unmanaged)</a:t>
            </a:r>
          </a:p>
          <a:p>
            <a:r>
              <a:rPr lang="en-GB" dirty="0"/>
              <a:t>Type 2 diabetes </a:t>
            </a:r>
          </a:p>
          <a:p>
            <a:r>
              <a:rPr lang="en-GB" dirty="0"/>
              <a:t>Smoking</a:t>
            </a:r>
          </a:p>
          <a:p>
            <a:r>
              <a:rPr lang="en-GB" dirty="0"/>
              <a:t>Obesity</a:t>
            </a:r>
          </a:p>
          <a:p>
            <a:r>
              <a:rPr lang="en-GB" dirty="0"/>
              <a:t>Sedentary lifestyle</a:t>
            </a:r>
          </a:p>
          <a:p>
            <a:r>
              <a:rPr lang="en-GB" dirty="0"/>
              <a:t>High sodium diet</a:t>
            </a:r>
          </a:p>
          <a:p>
            <a:r>
              <a:rPr lang="en-GB" dirty="0"/>
              <a:t>Hyperlipidaemia</a:t>
            </a:r>
          </a:p>
          <a:p>
            <a:r>
              <a:rPr lang="en-GB" dirty="0"/>
              <a:t>63 &amp; male- increased CVD risk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F04F77B-53D5-652F-B96F-D11E40C86E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97389" y="2301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0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98"/>
    </mc:Choice>
    <mc:Fallback>
      <p:transition spd="slow" advTm="20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58FF8-CF32-15E3-99CD-3443763EC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Anatomy &amp; physiology : The Heart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97580-982F-7D38-EAB4-C3C7CFB925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Structure:</a:t>
            </a:r>
          </a:p>
          <a:p>
            <a:r>
              <a:rPr lang="en-GB" dirty="0"/>
              <a:t>chambers </a:t>
            </a:r>
          </a:p>
          <a:p>
            <a:r>
              <a:rPr lang="en-GB" dirty="0"/>
              <a:t>Valves</a:t>
            </a:r>
          </a:p>
          <a:p>
            <a:r>
              <a:rPr lang="en-GB" dirty="0"/>
              <a:t>Myocardium</a:t>
            </a:r>
          </a:p>
          <a:p>
            <a:r>
              <a:rPr lang="en-GB" dirty="0"/>
              <a:t>Coronary circulation</a:t>
            </a:r>
          </a:p>
          <a:p>
            <a:r>
              <a:rPr lang="en-GB" dirty="0"/>
              <a:t>Normal physiology:</a:t>
            </a:r>
          </a:p>
          <a:p>
            <a:r>
              <a:rPr lang="en-GB" dirty="0"/>
              <a:t>Cardiac cycle</a:t>
            </a:r>
          </a:p>
          <a:p>
            <a:r>
              <a:rPr lang="en-GB" dirty="0"/>
              <a:t>Stroke volume &amp; cardiac output</a:t>
            </a:r>
          </a:p>
          <a:p>
            <a:r>
              <a:rPr lang="en-GB" dirty="0"/>
              <a:t>Role of preload, afterload</a:t>
            </a:r>
          </a:p>
          <a:p>
            <a:endParaRPr lang="en-GB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44D580-152F-9F03-25E8-FD000C6583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23621" y="13858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4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22"/>
    </mc:Choice>
    <mc:Fallback>
      <p:transition spd="slow" advTm="2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750B0-7164-D426-EC09-5B078E3B6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Pathophysiology of heart failure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08400-2201-48D5-728B-9BDD71E1D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 baker has heart failure with reduced ejection fraction HF REF</a:t>
            </a:r>
          </a:p>
          <a:p>
            <a:r>
              <a:rPr lang="en-GB" dirty="0"/>
              <a:t>Result of long-term hypertension</a:t>
            </a:r>
          </a:p>
          <a:p>
            <a:r>
              <a:rPr lang="en-GB" dirty="0"/>
              <a:t>&gt;LV hypertrophy &gt; decreased cardiac output</a:t>
            </a:r>
          </a:p>
          <a:p>
            <a:r>
              <a:rPr lang="en-GB" dirty="0"/>
              <a:t>Neurohormonal compensations (RAAS activation sympathetic activity)</a:t>
            </a:r>
          </a:p>
          <a:p>
            <a:r>
              <a:rPr lang="en-GB" dirty="0"/>
              <a:t>Fluid retention &gt; pulmonary congestion &gt; breathlessness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CBE16C8-D38E-90A4-B4E0-84AD8F7FA7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17768" y="8437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9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421"/>
    </mc:Choice>
    <mc:Fallback>
      <p:transition spd="slow" advTm="36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4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4E394-7111-37F3-5B4E-5AAC16CFE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Clinical signs &amp; symptoms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406831-D7EB-BDC4-26AC-1BECCDAFA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Dyspnoea</a:t>
            </a:r>
          </a:p>
          <a:p>
            <a:r>
              <a:rPr lang="en-GB" dirty="0"/>
              <a:t>Orthopnoea</a:t>
            </a:r>
          </a:p>
          <a:p>
            <a:r>
              <a:rPr lang="en-GB" dirty="0"/>
              <a:t>Fatigue</a:t>
            </a:r>
          </a:p>
          <a:p>
            <a:r>
              <a:rPr lang="en-GB" dirty="0"/>
              <a:t>Oedema in legs/ankles</a:t>
            </a:r>
          </a:p>
          <a:p>
            <a:r>
              <a:rPr lang="en-GB" dirty="0"/>
              <a:t>Weight gain</a:t>
            </a:r>
          </a:p>
          <a:p>
            <a:r>
              <a:rPr lang="en-GB" dirty="0"/>
              <a:t>Reduced exercise tolerance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CB888A-D293-4CB8-8622-468D765E6C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69642" y="6810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3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48"/>
    </mc:Choice>
    <mc:Fallback>
      <p:transition spd="slow" advTm="16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5A23-8C78-0562-B4CF-4F220428D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&amp; monitoring (NICE NG106)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A39CC-C976-48D6-CBFE-8DFB04F5B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Bloods BNP/NT </a:t>
            </a:r>
            <a:r>
              <a:rPr lang="en-GB" dirty="0" err="1"/>
              <a:t>proBNP</a:t>
            </a:r>
            <a:r>
              <a:rPr lang="en-GB" dirty="0"/>
              <a:t> renal function electrolytes</a:t>
            </a:r>
          </a:p>
          <a:p>
            <a:r>
              <a:rPr lang="en-GB" dirty="0"/>
              <a:t>ECG &amp; echocardiogram</a:t>
            </a:r>
          </a:p>
          <a:p>
            <a:r>
              <a:rPr lang="en-GB" dirty="0"/>
              <a:t>BP monitoring</a:t>
            </a:r>
          </a:p>
          <a:p>
            <a:r>
              <a:rPr lang="en-GB" dirty="0"/>
              <a:t>Daily weight monitoring</a:t>
            </a:r>
          </a:p>
          <a:p>
            <a:r>
              <a:rPr lang="en-GB" dirty="0"/>
              <a:t>Fluid balance chart</a:t>
            </a:r>
          </a:p>
          <a:p>
            <a:r>
              <a:rPr lang="en-GB" dirty="0"/>
              <a:t>Medication adherence checks </a:t>
            </a:r>
          </a:p>
          <a:p>
            <a:r>
              <a:rPr lang="en-GB" dirty="0"/>
              <a:t>Home monitoring devices where appropriate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2AC54AB-A718-A4BF-170E-9B2BEB2834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18821" y="8437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0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40"/>
    </mc:Choice>
    <mc:Fallback>
      <p:transition spd="slow" advTm="26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4C1A4-0F2F-4203-13F8-B2C2F1810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 plan goals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74E4F-8951-5338-3FAE-A270E894E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Reduce weight by 2-3kg  in 8 weeks</a:t>
            </a:r>
          </a:p>
          <a:p>
            <a:r>
              <a:rPr lang="en-GB" dirty="0"/>
              <a:t>Reduce sodium intake to 2 g/day in 6 weeks</a:t>
            </a:r>
          </a:p>
          <a:p>
            <a:r>
              <a:rPr lang="en-GB" dirty="0"/>
              <a:t>Increase physical activity to 30mins 5 days a week</a:t>
            </a:r>
          </a:p>
          <a:p>
            <a:r>
              <a:rPr lang="en-GB" dirty="0"/>
              <a:t>Improve symptoms (dyspnoea) to manageable level</a:t>
            </a:r>
          </a:p>
          <a:p>
            <a:r>
              <a:rPr lang="en-GB" dirty="0"/>
              <a:t>Maintain medication compliance at 100%</a:t>
            </a:r>
          </a:p>
          <a:p>
            <a:r>
              <a:rPr lang="en-GB" dirty="0"/>
              <a:t>Keep BP within 120-130/70-80 </a:t>
            </a:r>
            <a:r>
              <a:rPr lang="en-GB" dirty="0" err="1"/>
              <a:t>mmhg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3B9732-FFC6-CDC8-B630-B5049E3394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63200" y="10810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318"/>
    </mc:Choice>
    <mc:Fallback>
      <p:transition spd="slow" advTm="32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35BC4-D78E-7F6E-1806-B865D67A0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Lifestyle recommendations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D976D-C340-5017-DA6F-22B4C6DFF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Nhs</a:t>
            </a:r>
            <a:r>
              <a:rPr lang="en-GB" dirty="0"/>
              <a:t> guidelines</a:t>
            </a:r>
          </a:p>
          <a:p>
            <a:r>
              <a:rPr lang="en-GB" dirty="0"/>
              <a:t>Sodium restriction</a:t>
            </a:r>
          </a:p>
          <a:p>
            <a:r>
              <a:rPr lang="en-GB" dirty="0"/>
              <a:t>Fluid management (1.5-2 litres a day) depending symptoms</a:t>
            </a:r>
          </a:p>
          <a:p>
            <a:r>
              <a:rPr lang="en-GB" dirty="0"/>
              <a:t>Smoking cessation referral</a:t>
            </a:r>
          </a:p>
          <a:p>
            <a:r>
              <a:rPr lang="en-GB" dirty="0"/>
              <a:t>Dietary guidance NHS Eatwell plate</a:t>
            </a:r>
          </a:p>
          <a:p>
            <a:r>
              <a:rPr lang="en-GB" dirty="0"/>
              <a:t>Balance exercise programme ( cardiac rehab referral)</a:t>
            </a:r>
          </a:p>
          <a:p>
            <a:r>
              <a:rPr lang="en-GB" dirty="0"/>
              <a:t>Weight management support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4D6682-87B4-8D74-3F13-4A5CD9BE00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15663" y="13243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78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80"/>
    </mc:Choice>
    <mc:Fallback>
      <p:transition spd="slow" advTm="26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C496A-121F-07BB-5BB6-3A5BC0484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Medicatons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1ACBA-C77E-7BF6-F9C4-F7A900ACF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ACE inhibitors ( Ramipril)</a:t>
            </a:r>
          </a:p>
          <a:p>
            <a:pPr marL="0" indent="0">
              <a:buNone/>
            </a:pPr>
            <a:r>
              <a:rPr lang="en-GB" dirty="0"/>
              <a:t>Beta blockers (bisoprolol)</a:t>
            </a:r>
          </a:p>
          <a:p>
            <a:pPr marL="0" indent="0">
              <a:buNone/>
            </a:pPr>
            <a:r>
              <a:rPr lang="en-GB" dirty="0"/>
              <a:t>Diuretics (furosemide)</a:t>
            </a:r>
          </a:p>
          <a:p>
            <a:pPr marL="0" indent="0">
              <a:buNone/>
            </a:pPr>
            <a:r>
              <a:rPr lang="en-GB" dirty="0"/>
              <a:t>ARNI/ARBS (if ACEI not tolerated)</a:t>
            </a:r>
          </a:p>
          <a:p>
            <a:pPr marL="0" indent="0">
              <a:buNone/>
            </a:pPr>
            <a:r>
              <a:rPr lang="en-GB" dirty="0"/>
              <a:t>SGLT2 inhibitors (dapagliflozin)</a:t>
            </a:r>
          </a:p>
          <a:p>
            <a:pPr marL="0" indent="0">
              <a:buNone/>
            </a:pPr>
            <a:r>
              <a:rPr lang="en-GB" dirty="0"/>
              <a:t>ACE inhibitors and ARBs can impair glomerular filtration, particularly in dehydrated or elderly patients. • Diuretics can affect pre-renal kidney function due to fluid loss.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8DB07F1-D99A-A801-95E0-B446B8791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2126" y="6810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96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94"/>
    </mc:Choice>
    <mc:Fallback>
      <p:transition spd="slow" advTm="405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1B493-6AC6-1C29-F1F3-0C802385E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Person-Centred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E1DAE-DDC4-B789-E7B5-869A6B8EB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• Use simple, clear language</a:t>
            </a:r>
          </a:p>
          <a:p>
            <a:pPr marL="0" indent="0">
              <a:buNone/>
            </a:pPr>
            <a:r>
              <a:rPr lang="en-GB" dirty="0"/>
              <a:t>• Assess health literacy</a:t>
            </a:r>
          </a:p>
          <a:p>
            <a:pPr marL="0" indent="0">
              <a:buNone/>
            </a:pPr>
            <a:r>
              <a:rPr lang="en-GB" dirty="0"/>
              <a:t>• Motivational interviewing for lifestyle change</a:t>
            </a:r>
          </a:p>
          <a:p>
            <a:pPr marL="0" indent="0">
              <a:buNone/>
            </a:pPr>
            <a:r>
              <a:rPr lang="en-GB" dirty="0"/>
              <a:t>• Include family in discussions (with consent)</a:t>
            </a:r>
          </a:p>
          <a:p>
            <a:pPr marL="0" indent="0">
              <a:buNone/>
            </a:pPr>
            <a:r>
              <a:rPr lang="en-GB" dirty="0"/>
              <a:t>• Respect patient preferences and cultural beliefs</a:t>
            </a:r>
          </a:p>
          <a:p>
            <a:pPr marL="0" indent="0">
              <a:buNone/>
            </a:pPr>
            <a:r>
              <a:rPr lang="en-GB" dirty="0"/>
              <a:t>• Shared decision making (NHS policy)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5624D30-995D-C07C-0967-DF97926BD5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99621" y="9276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8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15"/>
    </mc:Choice>
    <mc:Fallback>
      <p:transition spd="slow" advTm="22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F4BD4-A5E5-0487-D1D1-34CB2823A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Ethical &amp; Professional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153AC-50F9-4697-5AA2-9BDD87AF2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• Confidentiality (Data Protection Act)</a:t>
            </a:r>
          </a:p>
          <a:p>
            <a:pPr marL="0" indent="0">
              <a:buNone/>
            </a:pPr>
            <a:r>
              <a:rPr lang="en-GB" dirty="0"/>
              <a:t>• Informed consent</a:t>
            </a:r>
          </a:p>
          <a:p>
            <a:pPr marL="0" indent="0">
              <a:buNone/>
            </a:pPr>
            <a:r>
              <a:rPr lang="en-GB" dirty="0"/>
              <a:t>• Do not discriminate based on age or gender</a:t>
            </a:r>
          </a:p>
          <a:p>
            <a:pPr marL="0" indent="0">
              <a:buNone/>
            </a:pPr>
            <a:r>
              <a:rPr lang="en-GB" dirty="0"/>
              <a:t>• Consider carer’s role</a:t>
            </a:r>
          </a:p>
          <a:p>
            <a:pPr marL="0" indent="0">
              <a:buNone/>
            </a:pPr>
            <a:r>
              <a:rPr lang="en-GB" dirty="0"/>
              <a:t>• Respect autonomy but ensure safety</a:t>
            </a:r>
          </a:p>
          <a:p>
            <a:pPr marL="0" indent="0">
              <a:buNone/>
            </a:pPr>
            <a:r>
              <a:rPr lang="en-GB" dirty="0"/>
              <a:t>• Safeguarding where relevant (e.g., self-neglect)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0E9246D-59BF-4E0A-BFCB-C8943D2E55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8168" y="11741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87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17"/>
    </mc:Choice>
    <mc:Fallback>
      <p:transition spd="slow" advTm="22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CCD3E-228D-8F11-B616-62FBF7836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1F8236-EE3C-742B-DF65-1C955AC08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• Heart failure impacts multiple body systems</a:t>
            </a:r>
          </a:p>
          <a:p>
            <a:pPr marL="0" indent="0">
              <a:buNone/>
            </a:pPr>
            <a:r>
              <a:rPr lang="en-GB" dirty="0"/>
              <a:t>• Early intervention + medication + lifestyle changes reduce morbidity</a:t>
            </a:r>
          </a:p>
          <a:p>
            <a:pPr marL="0" indent="0">
              <a:buNone/>
            </a:pPr>
            <a:r>
              <a:rPr lang="en-GB" dirty="0"/>
              <a:t>• Person-centred approach improves outcomes</a:t>
            </a:r>
          </a:p>
          <a:p>
            <a:pPr marL="0" indent="0">
              <a:buNone/>
            </a:pPr>
            <a:r>
              <a:rPr lang="en-GB" dirty="0"/>
              <a:t>• Ongoing monitoring is essential for preventing deterioration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97CDDC-78AE-19E8-2393-2976C4A2EB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14021" y="6810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19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28"/>
    </mc:Choice>
    <mc:Fallback>
      <p:transition spd="slow" advTm="22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99501-CE89-7463-4552-B34741779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CD586-37A5-5060-1651-D88551914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National Institute for Health and Care Excellence (NICE). (2023). Chronic Heart Failure in Adults: NG106.</a:t>
            </a:r>
          </a:p>
          <a:p>
            <a:pPr marL="0" indent="0">
              <a:buNone/>
            </a:pPr>
            <a:r>
              <a:rPr lang="en-GB" dirty="0"/>
              <a:t>. NHS (2023). Heart Failure – Overview.</a:t>
            </a:r>
          </a:p>
          <a:p>
            <a:r>
              <a:rPr lang="en-GB" dirty="0"/>
              <a:t> British Heart Foundation (2022). Heart Failure Statistics.</a:t>
            </a:r>
          </a:p>
          <a:p>
            <a:r>
              <a:rPr lang="en-GB" dirty="0"/>
              <a:t> Tortora, G. &amp; Derrickson, B. (2017). Principles of Anatomy and Physiology.</a:t>
            </a:r>
          </a:p>
          <a:p>
            <a:r>
              <a:rPr lang="en-GB" dirty="0" err="1"/>
              <a:t>Marieb</a:t>
            </a:r>
            <a:r>
              <a:rPr lang="en-GB" dirty="0"/>
              <a:t>, E. &amp; Hoehn, K. (2018). Human Anatomy &amp; Physiology.</a:t>
            </a:r>
          </a:p>
          <a:p>
            <a:r>
              <a:rPr lang="en-GB" dirty="0"/>
              <a:t> </a:t>
            </a:r>
            <a:r>
              <a:rPr lang="en-GB" dirty="0" err="1"/>
              <a:t>Ponikowski</a:t>
            </a:r>
            <a:r>
              <a:rPr lang="en-GB" dirty="0"/>
              <a:t> et al. (2021). Heart Failure Pathophysiology.</a:t>
            </a:r>
          </a:p>
          <a:p>
            <a:r>
              <a:rPr lang="en-GB" dirty="0"/>
              <a:t> McMurray &amp; Packer (2020). Guideline-directed therapy for </a:t>
            </a:r>
            <a:r>
              <a:rPr lang="en-GB" dirty="0" err="1"/>
              <a:t>HFrEF</a:t>
            </a:r>
            <a:r>
              <a:rPr lang="en-GB" dirty="0"/>
              <a:t>.</a:t>
            </a:r>
          </a:p>
          <a:p>
            <a:r>
              <a:rPr lang="en-GB" dirty="0"/>
              <a:t>.Yancy et al. (2020). Monitoring and Management of Chronic HF.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CDAAA7-2469-6B9C-F5B9-63B01C1BB8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26905" y="7231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2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785"/>
    </mc:Choice>
    <mc:Fallback>
      <p:transition spd="slow" advTm="55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7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644</Words>
  <Application>Microsoft Office PowerPoint</Application>
  <PresentationFormat>Widescreen</PresentationFormat>
  <Paragraphs>109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Aptos</vt:lpstr>
      <vt:lpstr>Aptos Display</vt:lpstr>
      <vt:lpstr>Arial</vt:lpstr>
      <vt:lpstr>Office Theme</vt:lpstr>
      <vt:lpstr>Raheema Ashraf  2334327 5023  Introduction to physiology</vt:lpstr>
      <vt:lpstr>Introduction</vt:lpstr>
      <vt:lpstr>Fictional patient profile</vt:lpstr>
      <vt:lpstr>Key risk factors</vt:lpstr>
      <vt:lpstr>Anatomy &amp; physiology : The Heart</vt:lpstr>
      <vt:lpstr>Pathophysiology of heart failure</vt:lpstr>
      <vt:lpstr>Clinical signs &amp; symptoms</vt:lpstr>
      <vt:lpstr>Assessment &amp; monitoring (NICE NG106)</vt:lpstr>
      <vt:lpstr>Care plan goals </vt:lpstr>
      <vt:lpstr>Lifestyle recommendations </vt:lpstr>
      <vt:lpstr>Medicatons </vt:lpstr>
      <vt:lpstr>Person-Centred Communication</vt:lpstr>
      <vt:lpstr>Ethical &amp; Professional Considerations</vt:lpstr>
      <vt:lpstr>summary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raheema ashraf</dc:creator>
  <cp:lastModifiedBy>raheema ashraf</cp:lastModifiedBy>
  <cp:revision>2</cp:revision>
  <dcterms:created xsi:type="dcterms:W3CDTF">2025-12-04T10:35:20Z</dcterms:created>
  <dcterms:modified xsi:type="dcterms:W3CDTF">2025-12-05T10:46:25Z</dcterms:modified>
</cp:coreProperties>
</file>