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9"/>
  </p:notesMasterIdLst>
  <p:handoutMasterIdLst>
    <p:handoutMasterId r:id="rId20"/>
  </p:handoutMasterIdLst>
  <p:sldIdLst>
    <p:sldId id="256" r:id="rId5"/>
    <p:sldId id="292" r:id="rId6"/>
    <p:sldId id="348" r:id="rId7"/>
    <p:sldId id="406" r:id="rId8"/>
    <p:sldId id="404" r:id="rId9"/>
    <p:sldId id="296" r:id="rId10"/>
    <p:sldId id="413" r:id="rId11"/>
    <p:sldId id="383" r:id="rId12"/>
    <p:sldId id="331" r:id="rId13"/>
    <p:sldId id="257" r:id="rId14"/>
    <p:sldId id="259" r:id="rId15"/>
    <p:sldId id="415" r:id="rId16"/>
    <p:sldId id="275" r:id="rId17"/>
    <p:sldId id="291"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9" autoAdjust="0"/>
    <p:restoredTop sz="68199" autoAdjust="0"/>
  </p:normalViewPr>
  <p:slideViewPr>
    <p:cSldViewPr>
      <p:cViewPr varScale="1">
        <p:scale>
          <a:sx n="47" d="100"/>
          <a:sy n="47" d="100"/>
        </p:scale>
        <p:origin x="1302"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29/06/2022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pPr/>
              <a:t>6/29/2022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pPr/>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through the task with the students and remind them all to access the full assignment brief to ensure they all understand all aspects of task 3.  Explain that you will be introducing the guidance for this task. </a:t>
            </a:r>
          </a:p>
        </p:txBody>
      </p:sp>
      <p:sp>
        <p:nvSpPr>
          <p:cNvPr id="4" name="Slide Number Placeholder 3"/>
          <p:cNvSpPr>
            <a:spLocks noGrp="1"/>
          </p:cNvSpPr>
          <p:nvPr>
            <p:ph type="sldNum" sz="quarter" idx="5"/>
          </p:nvPr>
        </p:nvSpPr>
        <p:spPr/>
        <p:txBody>
          <a:bodyPr/>
          <a:lstStyle/>
          <a:p>
            <a:fld id="{6936E1E2-17D2-5E4C-B96D-EEDAC0EF77DB}" type="slidenum">
              <a:rPr lang="en-US" smtClean="0"/>
              <a:pPr/>
              <a:t>4</a:t>
            </a:fld>
            <a:endParaRPr lang="en-US"/>
          </a:p>
        </p:txBody>
      </p:sp>
    </p:spTree>
    <p:extLst>
      <p:ext uri="{BB962C8B-B14F-4D97-AF65-F5344CB8AC3E}">
        <p14:creationId xmlns:p14="http://schemas.microsoft.com/office/powerpoint/2010/main" val="37085209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Find the guidance together and read through as a group. </a:t>
            </a:r>
          </a:p>
          <a:p>
            <a:endParaRPr lang="en-GB" dirty="0"/>
          </a:p>
          <a:p>
            <a:r>
              <a:rPr lang="en-GB" dirty="0"/>
              <a:t>The student friendly rubric is also in week 10 folder</a:t>
            </a:r>
          </a:p>
        </p:txBody>
      </p:sp>
      <p:sp>
        <p:nvSpPr>
          <p:cNvPr id="4" name="Slide Number Placeholder 3"/>
          <p:cNvSpPr>
            <a:spLocks noGrp="1"/>
          </p:cNvSpPr>
          <p:nvPr>
            <p:ph type="sldNum" sz="quarter" idx="5"/>
          </p:nvPr>
        </p:nvSpPr>
        <p:spPr/>
        <p:txBody>
          <a:bodyPr/>
          <a:lstStyle/>
          <a:p>
            <a:fld id="{6936E1E2-17D2-5E4C-B96D-EEDAC0EF77DB}" type="slidenum">
              <a:rPr lang="en-US" smtClean="0"/>
              <a:pPr/>
              <a:t>5</a:t>
            </a:fld>
            <a:endParaRPr lang="en-US"/>
          </a:p>
        </p:txBody>
      </p:sp>
    </p:spTree>
    <p:extLst>
      <p:ext uri="{BB962C8B-B14F-4D97-AF65-F5344CB8AC3E}">
        <p14:creationId xmlns:p14="http://schemas.microsoft.com/office/powerpoint/2010/main" val="9589997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Revise this model of reflection – respond to any questions about how this could be used or how it could be presented in the report. Students are allowed to chose alternative models of reflection.</a:t>
            </a:r>
          </a:p>
          <a:p>
            <a:endParaRPr lang="en-GB" dirty="0"/>
          </a:p>
          <a:p>
            <a:r>
              <a:rPr lang="en-GB" dirty="0"/>
              <a:t>Gibbs 1988, p9 – “It is from the feelings and thoughts emerging from this reflection that generalisations or concepts can be generated. And it is generalisations or concepts that allow new situations to be tackled effectively.”</a:t>
            </a:r>
          </a:p>
          <a:p>
            <a:endParaRPr lang="en-GB" dirty="0"/>
          </a:p>
          <a:p>
            <a:r>
              <a:rPr lang="en-GB" dirty="0"/>
              <a:t>He also emphasises the importance of being able to generalise, to transfer knowledge and insights gained from one situation to another. As a result, this framework is frequently used in developing practitioner courses in healthcare and business. </a:t>
            </a:r>
          </a:p>
        </p:txBody>
      </p:sp>
      <p:sp>
        <p:nvSpPr>
          <p:cNvPr id="4" name="Slide Number Placeholder 3"/>
          <p:cNvSpPr>
            <a:spLocks noGrp="1"/>
          </p:cNvSpPr>
          <p:nvPr>
            <p:ph type="sldNum" sz="quarter" idx="5"/>
          </p:nvPr>
        </p:nvSpPr>
        <p:spPr/>
        <p:txBody>
          <a:bodyPr/>
          <a:lstStyle/>
          <a:p>
            <a:fld id="{6936E1E2-17D2-5E4C-B96D-EEDAC0EF77DB}" type="slidenum">
              <a:rPr lang="en-US" smtClean="0"/>
              <a:pPr/>
              <a:t>6</a:t>
            </a:fld>
            <a:endParaRPr lang="en-US"/>
          </a:p>
        </p:txBody>
      </p:sp>
    </p:spTree>
    <p:extLst>
      <p:ext uri="{BB962C8B-B14F-4D97-AF65-F5344CB8AC3E}">
        <p14:creationId xmlns:p14="http://schemas.microsoft.com/office/powerpoint/2010/main" val="12846424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 this is an example of the PDP, but other formats could be used. The focus is to maintain SMART targets for the plan. </a:t>
            </a:r>
          </a:p>
          <a:p>
            <a:endParaRPr lang="en-GB" dirty="0"/>
          </a:p>
          <a:p>
            <a:r>
              <a:rPr lang="en-GB" dirty="0"/>
              <a:t>Remind the students that this style of PDP is available in the week 9 folder – </a:t>
            </a:r>
          </a:p>
        </p:txBody>
      </p:sp>
      <p:sp>
        <p:nvSpPr>
          <p:cNvPr id="4" name="Slide Number Placeholder 3"/>
          <p:cNvSpPr>
            <a:spLocks noGrp="1"/>
          </p:cNvSpPr>
          <p:nvPr>
            <p:ph type="sldNum" sz="quarter" idx="5"/>
          </p:nvPr>
        </p:nvSpPr>
        <p:spPr/>
        <p:txBody>
          <a:bodyPr/>
          <a:lstStyle/>
          <a:p>
            <a:fld id="{6936E1E2-17D2-5E4C-B96D-EEDAC0EF77DB}" type="slidenum">
              <a:rPr lang="en-US" smtClean="0"/>
              <a:pPr/>
              <a:t>7</a:t>
            </a:fld>
            <a:endParaRPr lang="en-US"/>
          </a:p>
        </p:txBody>
      </p:sp>
    </p:spTree>
    <p:extLst>
      <p:ext uri="{BB962C8B-B14F-4D97-AF65-F5344CB8AC3E}">
        <p14:creationId xmlns:p14="http://schemas.microsoft.com/office/powerpoint/2010/main" val="20739526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148843DB-F29E-4C6D-8EF8-48E187213071}"/>
              </a:ext>
            </a:extLst>
          </p:cNvPr>
          <p:cNvSpPr>
            <a:spLocks noGrp="1" noRot="1" noChangeAspect="1" noChangeArrowheads="1" noTextEdit="1"/>
          </p:cNvSpPr>
          <p:nvPr>
            <p:ph type="sldImg"/>
          </p:nvPr>
        </p:nvSpPr>
        <p:spPr>
          <a:ln/>
        </p:spPr>
      </p:sp>
      <p:sp>
        <p:nvSpPr>
          <p:cNvPr id="17411" name="Notes Placeholder 2">
            <a:extLst>
              <a:ext uri="{FF2B5EF4-FFF2-40B4-BE49-F238E27FC236}">
                <a16:creationId xmlns:a16="http://schemas.microsoft.com/office/drawing/2014/main" id="{C82D08B7-F831-455B-910A-77F587CB272F}"/>
              </a:ext>
            </a:extLst>
          </p:cNvPr>
          <p:cNvSpPr>
            <a:spLocks noGrp="1" noChangeArrowheads="1"/>
          </p:cNvSpPr>
          <p:nvPr>
            <p:ph type="body" idx="1"/>
          </p:nvPr>
        </p:nvSpPr>
        <p:spPr>
          <a:noFill/>
        </p:spPr>
        <p:txBody>
          <a:bodyPr/>
          <a:lstStyle/>
          <a:p>
            <a:endParaRPr lang="en-GB" altLang="en-US" dirty="0"/>
          </a:p>
        </p:txBody>
      </p:sp>
      <p:sp>
        <p:nvSpPr>
          <p:cNvPr id="17412" name="Slide Number Placeholder 3">
            <a:extLst>
              <a:ext uri="{FF2B5EF4-FFF2-40B4-BE49-F238E27FC236}">
                <a16:creationId xmlns:a16="http://schemas.microsoft.com/office/drawing/2014/main" id="{41E499A9-E37E-4BF6-A7E6-E962DBE929A7}"/>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121D27D-F703-4EFD-B88F-63CFA87BE8BB}" type="slidenum">
              <a:rPr lang="en-GB" altLang="en-US" smtClean="0"/>
              <a:pPr/>
              <a:t>8</a:t>
            </a:fld>
            <a:endParaRPr lang="en-GB" altLang="en-US"/>
          </a:p>
        </p:txBody>
      </p:sp>
    </p:spTree>
    <p:extLst>
      <p:ext uri="{BB962C8B-B14F-4D97-AF65-F5344CB8AC3E}">
        <p14:creationId xmlns:p14="http://schemas.microsoft.com/office/powerpoint/2010/main" val="16198779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a:extLst>
              <a:ext uri="{FF2B5EF4-FFF2-40B4-BE49-F238E27FC236}">
                <a16:creationId xmlns:a16="http://schemas.microsoft.com/office/drawing/2014/main" id="{E4F3367D-3D97-42F5-9F3E-D69C766991BF}"/>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C09BB5D5-4BF8-45AD-9355-A2AD3AB15378}" type="slidenum">
              <a:rPr lang="en-GB" altLang="en-US" smtClean="0"/>
              <a:pPr/>
              <a:t>10</a:t>
            </a:fld>
            <a:endParaRPr lang="en-GB" altLang="en-US"/>
          </a:p>
        </p:txBody>
      </p:sp>
      <p:sp>
        <p:nvSpPr>
          <p:cNvPr id="21507" name="Rectangle 2">
            <a:extLst>
              <a:ext uri="{FF2B5EF4-FFF2-40B4-BE49-F238E27FC236}">
                <a16:creationId xmlns:a16="http://schemas.microsoft.com/office/drawing/2014/main" id="{9C0D4D35-02D7-47B8-BF06-FDDB6E1429E3}"/>
              </a:ext>
            </a:extLst>
          </p:cNvPr>
          <p:cNvSpPr>
            <a:spLocks noGrp="1" noRot="1" noChangeAspect="1" noChangeArrowheads="1" noTextEdit="1"/>
          </p:cNvSpPr>
          <p:nvPr>
            <p:ph type="sldImg"/>
          </p:nvPr>
        </p:nvSpPr>
        <p:spPr>
          <a:ln/>
        </p:spPr>
      </p:sp>
      <p:sp>
        <p:nvSpPr>
          <p:cNvPr id="21508" name="Rectangle 3">
            <a:extLst>
              <a:ext uri="{FF2B5EF4-FFF2-40B4-BE49-F238E27FC236}">
                <a16:creationId xmlns:a16="http://schemas.microsoft.com/office/drawing/2014/main" id="{4B70A854-9C8A-427F-B416-832C83842EB3}"/>
              </a:ext>
            </a:extLst>
          </p:cNvPr>
          <p:cNvSpPr>
            <a:spLocks noGrp="1" noChangeArrowheads="1"/>
          </p:cNvSpPr>
          <p:nvPr>
            <p:ph type="body" idx="1"/>
          </p:nvPr>
        </p:nvSpPr>
        <p:spPr>
          <a:noFill/>
        </p:spPr>
        <p:txBody>
          <a:bodyPr/>
          <a:lstStyle/>
          <a:p>
            <a:pPr eaLnBrk="1" hangingPunct="1"/>
            <a:r>
              <a:rPr lang="en-GB" altLang="en-US" dirty="0"/>
              <a:t>Share link to video in the Teams chat as well as showing on screen. </a:t>
            </a:r>
          </a:p>
        </p:txBody>
      </p:sp>
    </p:spTree>
    <p:extLst>
      <p:ext uri="{BB962C8B-B14F-4D97-AF65-F5344CB8AC3E}">
        <p14:creationId xmlns:p14="http://schemas.microsoft.com/office/powerpoint/2010/main" val="398024134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29/06/2022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29/06/2022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29/06/2022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29/06/2022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29/06/2022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29/06/2022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29/06/2022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29/06/2022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29/06/2022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29/06/2022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29/06/2022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29/06/2022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NDgqqPvMn0U" TargetMode="External"/><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8.JPG"/></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hyperlink" Target="https://www.youtube.com/watch?v=NDgqqPvMn0U"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GB" altLang="en-US" sz="2400" dirty="0"/>
              <a:t>Certificate of Higher Education in Skills for the Workplace</a:t>
            </a:r>
            <a:br>
              <a:rPr lang="en-GB" altLang="en-US" sz="2400" dirty="0"/>
            </a:br>
            <a:br>
              <a:rPr lang="en-GB" altLang="en-US" dirty="0"/>
            </a:br>
            <a:r>
              <a:rPr lang="en-GB" dirty="0"/>
              <a:t> </a:t>
            </a:r>
            <a:r>
              <a:rPr lang="en-GB" sz="3100" b="1" dirty="0">
                <a:solidFill>
                  <a:schemeClr val="accent2">
                    <a:lumMod val="20000"/>
                    <a:lumOff val="80000"/>
                  </a:schemeClr>
                </a:solidFill>
              </a:rPr>
              <a:t>Academic and Employability Skills</a:t>
            </a:r>
            <a:br>
              <a:rPr lang="en-GB" sz="4000" b="1" dirty="0">
                <a:solidFill>
                  <a:schemeClr val="accent2">
                    <a:lumMod val="20000"/>
                    <a:lumOff val="80000"/>
                  </a:schemeClr>
                </a:solidFill>
              </a:rPr>
            </a:br>
            <a:r>
              <a:rPr lang="en-GB" sz="3100" b="1" dirty="0">
                <a:solidFill>
                  <a:schemeClr val="accent2">
                    <a:lumMod val="20000"/>
                    <a:lumOff val="80000"/>
                  </a:schemeClr>
                </a:solidFill>
              </a:rPr>
              <a:t>(BMSW 4001)</a:t>
            </a:r>
            <a:br>
              <a:rPr lang="en-GB" sz="3200" b="1" dirty="0">
                <a:solidFill>
                  <a:schemeClr val="accent2">
                    <a:lumMod val="20000"/>
                    <a:lumOff val="80000"/>
                  </a:schemeClr>
                </a:solidFill>
              </a:rPr>
            </a:br>
            <a:r>
              <a:rPr lang="en-GB" sz="3200" b="1" dirty="0">
                <a:solidFill>
                  <a:schemeClr val="accent2">
                    <a:lumMod val="20000"/>
                    <a:lumOff val="80000"/>
                  </a:schemeClr>
                </a:solidFill>
              </a:rPr>
              <a:t>Week 10 – </a:t>
            </a:r>
            <a:br>
              <a:rPr lang="en-GB" sz="3200" b="1" dirty="0">
                <a:solidFill>
                  <a:schemeClr val="accent2">
                    <a:lumMod val="20000"/>
                    <a:lumOff val="80000"/>
                  </a:schemeClr>
                </a:solidFill>
              </a:rPr>
            </a:br>
            <a:r>
              <a:rPr lang="en-GB" sz="3200" b="1" dirty="0">
                <a:solidFill>
                  <a:schemeClr val="accent2">
                    <a:lumMod val="20000"/>
                    <a:lumOff val="80000"/>
                  </a:schemeClr>
                </a:solidFill>
              </a:rPr>
              <a:t>Task 3 Workshop</a:t>
            </a:r>
            <a:endParaRPr lang="en-GB" altLang="en-US"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a:xfrm>
            <a:off x="457200" y="274638"/>
            <a:ext cx="8229600" cy="1143000"/>
          </a:xfrm>
        </p:spPr>
        <p:txBody>
          <a:bodyPr anchor="ctr">
            <a:normAutofit/>
          </a:bodyPr>
          <a:lstStyle/>
          <a:p>
            <a:r>
              <a:rPr lang="en-GB" dirty="0"/>
              <a:t>In this workshop we will…..</a:t>
            </a:r>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sz="half" idx="1"/>
          </p:nvPr>
        </p:nvSpPr>
        <p:spPr>
          <a:xfrm>
            <a:off x="457200" y="1600201"/>
            <a:ext cx="4038600" cy="3989040"/>
          </a:xfrm>
        </p:spPr>
        <p:txBody>
          <a:bodyPr>
            <a:normAutofit/>
          </a:bodyPr>
          <a:lstStyle/>
          <a:p>
            <a:pPr marL="0" indent="0">
              <a:buNone/>
            </a:pPr>
            <a:r>
              <a:rPr lang="en-GB" dirty="0"/>
              <a:t>revise;</a:t>
            </a:r>
          </a:p>
          <a:p>
            <a:pPr marL="0" indent="0">
              <a:buNone/>
            </a:pPr>
            <a:endParaRPr lang="en-GB" dirty="0"/>
          </a:p>
          <a:p>
            <a:r>
              <a:rPr lang="en-US" dirty="0"/>
              <a:t>The Gibbs Reflective Cycle</a:t>
            </a:r>
          </a:p>
          <a:p>
            <a:r>
              <a:rPr lang="en-US" dirty="0"/>
              <a:t>Personal Development Plans</a:t>
            </a:r>
          </a:p>
          <a:p>
            <a:r>
              <a:rPr lang="en-US" dirty="0"/>
              <a:t>Harvard Referencing </a:t>
            </a:r>
          </a:p>
        </p:txBody>
      </p:sp>
      <p:pic>
        <p:nvPicPr>
          <p:cNvPr id="5" name="Picture 4" descr="Business woman using notepad">
            <a:extLst>
              <a:ext uri="{FF2B5EF4-FFF2-40B4-BE49-F238E27FC236}">
                <a16:creationId xmlns:a16="http://schemas.microsoft.com/office/drawing/2014/main" id="{B72FD9C3-883A-4024-A3E2-11B99AF26700}"/>
              </a:ext>
            </a:extLst>
          </p:cNvPr>
          <p:cNvPicPr>
            <a:picLocks noChangeAspect="1"/>
          </p:cNvPicPr>
          <p:nvPr/>
        </p:nvPicPr>
        <p:blipFill rotWithShape="1">
          <a:blip r:embed="rId2">
            <a:extLst>
              <a:ext uri="{28A0092B-C50C-407E-A947-70E740481C1C}">
                <a14:useLocalDpi xmlns:a14="http://schemas.microsoft.com/office/drawing/2010/main" val="0"/>
              </a:ext>
            </a:extLst>
          </a:blip>
          <a:srcRect r="-1" b="70862"/>
          <a:stretch/>
        </p:blipFill>
        <p:spPr>
          <a:xfrm>
            <a:off x="4648200" y="1600201"/>
            <a:ext cx="4038600" cy="3989040"/>
          </a:xfrm>
          <a:prstGeom prst="rect">
            <a:avLst/>
          </a:prstGeom>
          <a:noFill/>
        </p:spPr>
      </p:pic>
    </p:spTree>
    <p:extLst>
      <p:ext uri="{BB962C8B-B14F-4D97-AF65-F5344CB8AC3E}">
        <p14:creationId xmlns:p14="http://schemas.microsoft.com/office/powerpoint/2010/main" val="3932236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79512" y="116632"/>
            <a:ext cx="8784976" cy="5472608"/>
          </a:xfrm>
        </p:spPr>
        <p:style>
          <a:lnRef idx="0">
            <a:schemeClr val="accent3"/>
          </a:lnRef>
          <a:fillRef idx="3">
            <a:schemeClr val="accent3"/>
          </a:fillRef>
          <a:effectRef idx="3">
            <a:schemeClr val="accent3"/>
          </a:effectRef>
          <a:fontRef idx="minor">
            <a:schemeClr val="lt1"/>
          </a:fontRef>
        </p:style>
        <p:txBody>
          <a:bodyPr>
            <a:normAutofit/>
          </a:bodyPr>
          <a:lstStyle/>
          <a:p>
            <a:pPr marL="0" indent="0" algn="ctr">
              <a:buNone/>
            </a:pPr>
            <a:endParaRPr lang="en-GB" sz="5400" dirty="0"/>
          </a:p>
          <a:p>
            <a:pPr marL="0" indent="0" algn="ctr">
              <a:buNone/>
            </a:pPr>
            <a:endParaRPr lang="en-GB" sz="5400" dirty="0"/>
          </a:p>
          <a:p>
            <a:pPr marL="0" indent="0" algn="ctr">
              <a:buNone/>
            </a:pPr>
            <a:r>
              <a:rPr lang="en-GB" sz="5400" b="1" dirty="0"/>
              <a:t>Task 3 </a:t>
            </a:r>
          </a:p>
          <a:p>
            <a:pPr marL="0" indent="0" algn="ctr">
              <a:buNone/>
            </a:pPr>
            <a:r>
              <a:rPr lang="en-GB" sz="5400" b="1" dirty="0"/>
              <a:t>Reflective Report </a:t>
            </a:r>
          </a:p>
        </p:txBody>
      </p:sp>
    </p:spTree>
    <p:extLst>
      <p:ext uri="{BB962C8B-B14F-4D97-AF65-F5344CB8AC3E}">
        <p14:creationId xmlns:p14="http://schemas.microsoft.com/office/powerpoint/2010/main" val="33369335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CCCE0-721A-4904-81CA-8EB866EB60F7}"/>
              </a:ext>
            </a:extLst>
          </p:cNvPr>
          <p:cNvSpPr>
            <a:spLocks noGrp="1"/>
          </p:cNvSpPr>
          <p:nvPr>
            <p:ph type="title"/>
          </p:nvPr>
        </p:nvSpPr>
        <p:spPr/>
        <p:txBody>
          <a:bodyPr/>
          <a:lstStyle/>
          <a:p>
            <a:r>
              <a:rPr lang="en-GB" dirty="0"/>
              <a:t>Task 3 – Reflective report</a:t>
            </a:r>
          </a:p>
        </p:txBody>
      </p:sp>
      <p:sp>
        <p:nvSpPr>
          <p:cNvPr id="3" name="Content Placeholder 2">
            <a:extLst>
              <a:ext uri="{FF2B5EF4-FFF2-40B4-BE49-F238E27FC236}">
                <a16:creationId xmlns:a16="http://schemas.microsoft.com/office/drawing/2014/main" id="{34F8CF57-8BE6-4496-AEDA-75B5013B318E}"/>
              </a:ext>
            </a:extLst>
          </p:cNvPr>
          <p:cNvSpPr>
            <a:spLocks noGrp="1"/>
          </p:cNvSpPr>
          <p:nvPr>
            <p:ph idx="1"/>
          </p:nvPr>
        </p:nvSpPr>
        <p:spPr>
          <a:xfrm>
            <a:off x="457200" y="1600201"/>
            <a:ext cx="8229600" cy="748679"/>
          </a:xfrm>
        </p:spPr>
        <p:txBody>
          <a:bodyPr/>
          <a:lstStyle/>
          <a:p>
            <a:pPr marL="0" indent="0">
              <a:buNone/>
            </a:pPr>
            <a:r>
              <a:rPr lang="en-GB" dirty="0"/>
              <a:t>Your final task for this module is: </a:t>
            </a:r>
          </a:p>
        </p:txBody>
      </p:sp>
      <p:pic>
        <p:nvPicPr>
          <p:cNvPr id="6" name="Picture 5">
            <a:extLst>
              <a:ext uri="{FF2B5EF4-FFF2-40B4-BE49-F238E27FC236}">
                <a16:creationId xmlns:a16="http://schemas.microsoft.com/office/drawing/2014/main" id="{84CC57B0-6C1B-053A-E9BB-AF03A5FF6E9D}"/>
              </a:ext>
            </a:extLst>
          </p:cNvPr>
          <p:cNvPicPr>
            <a:picLocks noChangeAspect="1"/>
          </p:cNvPicPr>
          <p:nvPr/>
        </p:nvPicPr>
        <p:blipFill>
          <a:blip r:embed="rId3"/>
          <a:stretch>
            <a:fillRect/>
          </a:stretch>
        </p:blipFill>
        <p:spPr>
          <a:xfrm>
            <a:off x="457200" y="2348880"/>
            <a:ext cx="8229600" cy="3308486"/>
          </a:xfrm>
          <a:prstGeom prst="rect">
            <a:avLst/>
          </a:prstGeom>
        </p:spPr>
      </p:pic>
    </p:spTree>
    <p:extLst>
      <p:ext uri="{BB962C8B-B14F-4D97-AF65-F5344CB8AC3E}">
        <p14:creationId xmlns:p14="http://schemas.microsoft.com/office/powerpoint/2010/main" val="40595382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GB" dirty="0"/>
              <a:t>Guidance for Task 3</a:t>
            </a:r>
          </a:p>
        </p:txBody>
      </p:sp>
      <p:sp>
        <p:nvSpPr>
          <p:cNvPr id="3" name="Content Placeholder 2"/>
          <p:cNvSpPr>
            <a:spLocks noGrp="1"/>
          </p:cNvSpPr>
          <p:nvPr>
            <p:ph sz="half" idx="1"/>
          </p:nvPr>
        </p:nvSpPr>
        <p:spPr>
          <a:xfrm>
            <a:off x="457200" y="1600201"/>
            <a:ext cx="4038600" cy="3989040"/>
          </a:xfrm>
        </p:spPr>
        <p:txBody>
          <a:bodyPr>
            <a:normAutofit/>
          </a:bodyPr>
          <a:lstStyle/>
          <a:p>
            <a:pPr marL="0" indent="0">
              <a:buNone/>
            </a:pPr>
            <a:r>
              <a:rPr lang="en-GB" dirty="0"/>
              <a:t>In the week 10 folder –you will find the guidance on how to structure your report. </a:t>
            </a:r>
          </a:p>
          <a:p>
            <a:pPr marL="0" indent="0">
              <a:buNone/>
            </a:pPr>
            <a:endParaRPr lang="en-GB" dirty="0"/>
          </a:p>
        </p:txBody>
      </p:sp>
      <p:pic>
        <p:nvPicPr>
          <p:cNvPr id="5" name="Picture 4">
            <a:extLst>
              <a:ext uri="{FF2B5EF4-FFF2-40B4-BE49-F238E27FC236}">
                <a16:creationId xmlns:a16="http://schemas.microsoft.com/office/drawing/2014/main" id="{9584B96C-97B0-2B66-BF75-2E4B24BF87A0}"/>
              </a:ext>
            </a:extLst>
          </p:cNvPr>
          <p:cNvPicPr>
            <a:picLocks noChangeAspect="1"/>
          </p:cNvPicPr>
          <p:nvPr/>
        </p:nvPicPr>
        <p:blipFill>
          <a:blip r:embed="rId3"/>
          <a:stretch>
            <a:fillRect/>
          </a:stretch>
        </p:blipFill>
        <p:spPr>
          <a:xfrm>
            <a:off x="4648200" y="2438672"/>
            <a:ext cx="4038600" cy="2312097"/>
          </a:xfrm>
          <a:prstGeom prst="rect">
            <a:avLst/>
          </a:prstGeom>
          <a:noFill/>
        </p:spPr>
      </p:pic>
    </p:spTree>
    <p:extLst>
      <p:ext uri="{BB962C8B-B14F-4D97-AF65-F5344CB8AC3E}">
        <p14:creationId xmlns:p14="http://schemas.microsoft.com/office/powerpoint/2010/main" val="22084461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Gibb’s reflective cycle</a:t>
            </a:r>
          </a:p>
        </p:txBody>
      </p:sp>
      <p:sp>
        <p:nvSpPr>
          <p:cNvPr id="17" name="Freeform 16"/>
          <p:cNvSpPr/>
          <p:nvPr/>
        </p:nvSpPr>
        <p:spPr>
          <a:xfrm>
            <a:off x="3854920" y="1114527"/>
            <a:ext cx="1626126"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218368" tIns="218368" rIns="218368" bIns="218368" numCol="1" spcCol="1270" anchor="ctr" anchorCtr="0">
            <a:noAutofit/>
          </a:bodyPr>
          <a:lstStyle/>
          <a:p>
            <a:pPr lvl="0" algn="ctr" defTabSz="622300">
              <a:lnSpc>
                <a:spcPct val="90000"/>
              </a:lnSpc>
              <a:spcBef>
                <a:spcPct val="0"/>
              </a:spcBef>
              <a:spcAft>
                <a:spcPct val="35000"/>
              </a:spcAft>
            </a:pPr>
            <a:r>
              <a:rPr lang="en-US" kern="1200" dirty="0"/>
              <a:t>Description</a:t>
            </a:r>
            <a:endParaRPr lang="en-US" sz="1400" kern="1200" dirty="0"/>
          </a:p>
        </p:txBody>
      </p:sp>
      <p:sp>
        <p:nvSpPr>
          <p:cNvPr id="18" name="Freeform 17"/>
          <p:cNvSpPr/>
          <p:nvPr/>
        </p:nvSpPr>
        <p:spPr>
          <a:xfrm rot="1800000">
            <a:off x="5283809" y="2128456"/>
            <a:ext cx="235655" cy="462273"/>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0" y="92455"/>
                </a:moveTo>
                <a:lnTo>
                  <a:pt x="61642" y="92455"/>
                </a:lnTo>
                <a:lnTo>
                  <a:pt x="61642" y="0"/>
                </a:lnTo>
                <a:lnTo>
                  <a:pt x="123284" y="231137"/>
                </a:lnTo>
                <a:lnTo>
                  <a:pt x="61642" y="462273"/>
                </a:lnTo>
                <a:lnTo>
                  <a:pt x="61642" y="369818"/>
                </a:lnTo>
                <a:lnTo>
                  <a:pt x="0" y="369818"/>
                </a:lnTo>
                <a:lnTo>
                  <a:pt x="0" y="92455"/>
                </a:lnTo>
                <a:close/>
              </a:path>
            </a:pathLst>
          </a:custGeom>
        </p:spPr>
        <p:style>
          <a:lnRef idx="0">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0" tIns="92454" rIns="36984" bIns="92455" numCol="1" spcCol="1270" anchor="ctr" anchorCtr="0">
            <a:noAutofit/>
          </a:bodyPr>
          <a:lstStyle/>
          <a:p>
            <a:pPr lvl="0" algn="ctr" defTabSz="933450">
              <a:lnSpc>
                <a:spcPct val="90000"/>
              </a:lnSpc>
              <a:spcBef>
                <a:spcPct val="0"/>
              </a:spcBef>
              <a:spcAft>
                <a:spcPct val="35000"/>
              </a:spcAft>
            </a:pPr>
            <a:endParaRPr lang="en-US" sz="2100" kern="1200"/>
          </a:p>
        </p:txBody>
      </p:sp>
      <p:sp>
        <p:nvSpPr>
          <p:cNvPr id="19" name="Freeform 18"/>
          <p:cNvSpPr/>
          <p:nvPr/>
        </p:nvSpPr>
        <p:spPr>
          <a:xfrm>
            <a:off x="5463573" y="1957063"/>
            <a:ext cx="1369698"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2250053"/>
              <a:satOff val="-3376"/>
              <a:lumOff val="-549"/>
              <a:alphaOff val="0"/>
            </a:schemeClr>
          </a:fillRef>
          <a:effectRef idx="0">
            <a:schemeClr val="accent3">
              <a:hueOff val="2250053"/>
              <a:satOff val="-3376"/>
              <a:lumOff val="-549"/>
              <a:alphaOff val="0"/>
            </a:schemeClr>
          </a:effectRef>
          <a:fontRef idx="minor">
            <a:schemeClr val="lt1"/>
          </a:fontRef>
        </p:style>
        <p:txBody>
          <a:bodyPr spcFirstLastPara="0" vert="horz" wrap="square" lIns="223448" tIns="223448" rIns="223448" bIns="223448" numCol="1" spcCol="1270" anchor="ctr" anchorCtr="0">
            <a:noAutofit/>
          </a:bodyPr>
          <a:lstStyle/>
          <a:p>
            <a:pPr lvl="0" algn="ctr" defTabSz="800100">
              <a:lnSpc>
                <a:spcPct val="90000"/>
              </a:lnSpc>
              <a:spcBef>
                <a:spcPct val="0"/>
              </a:spcBef>
              <a:spcAft>
                <a:spcPct val="35000"/>
              </a:spcAft>
            </a:pPr>
            <a:r>
              <a:rPr lang="en-US" sz="1800" kern="1200" dirty="0"/>
              <a:t>Feelings</a:t>
            </a:r>
            <a:endParaRPr lang="en-US" sz="1400" kern="1200" dirty="0"/>
          </a:p>
        </p:txBody>
      </p:sp>
      <p:sp>
        <p:nvSpPr>
          <p:cNvPr id="20" name="Freeform 19"/>
          <p:cNvSpPr/>
          <p:nvPr/>
        </p:nvSpPr>
        <p:spPr>
          <a:xfrm rot="5400000">
            <a:off x="5914737" y="3223357"/>
            <a:ext cx="123284" cy="462273"/>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0" y="92455"/>
                </a:moveTo>
                <a:lnTo>
                  <a:pt x="61642" y="92455"/>
                </a:lnTo>
                <a:lnTo>
                  <a:pt x="61642" y="0"/>
                </a:lnTo>
                <a:lnTo>
                  <a:pt x="123284" y="231137"/>
                </a:lnTo>
                <a:lnTo>
                  <a:pt x="61642" y="462273"/>
                </a:lnTo>
                <a:lnTo>
                  <a:pt x="61642" y="369818"/>
                </a:lnTo>
                <a:lnTo>
                  <a:pt x="0" y="369818"/>
                </a:lnTo>
                <a:lnTo>
                  <a:pt x="0" y="92455"/>
                </a:lnTo>
                <a:close/>
              </a:path>
            </a:pathLst>
          </a:custGeom>
        </p:spPr>
        <p:style>
          <a:lnRef idx="0">
            <a:schemeClr val="lt1">
              <a:hueOff val="0"/>
              <a:satOff val="0"/>
              <a:lumOff val="0"/>
              <a:alphaOff val="0"/>
            </a:schemeClr>
          </a:lnRef>
          <a:fillRef idx="1">
            <a:schemeClr val="accent3">
              <a:hueOff val="2250053"/>
              <a:satOff val="-3376"/>
              <a:lumOff val="-549"/>
              <a:alphaOff val="0"/>
            </a:schemeClr>
          </a:fillRef>
          <a:effectRef idx="0">
            <a:schemeClr val="accent3">
              <a:hueOff val="2250053"/>
              <a:satOff val="-3376"/>
              <a:lumOff val="-549"/>
              <a:alphaOff val="0"/>
            </a:schemeClr>
          </a:effectRef>
          <a:fontRef idx="minor">
            <a:schemeClr val="lt1"/>
          </a:fontRef>
        </p:style>
        <p:txBody>
          <a:bodyPr spcFirstLastPara="0" vert="horz" wrap="square" lIns="1" tIns="92454" rIns="36984" bIns="92456" numCol="1" spcCol="1270" anchor="ctr" anchorCtr="0">
            <a:noAutofit/>
          </a:bodyPr>
          <a:lstStyle/>
          <a:p>
            <a:pPr lvl="0" algn="ctr" defTabSz="933450">
              <a:lnSpc>
                <a:spcPct val="90000"/>
              </a:lnSpc>
              <a:spcBef>
                <a:spcPct val="0"/>
              </a:spcBef>
              <a:spcAft>
                <a:spcPct val="35000"/>
              </a:spcAft>
            </a:pPr>
            <a:endParaRPr lang="en-US" sz="2100" kern="1200"/>
          </a:p>
        </p:txBody>
      </p:sp>
      <p:sp>
        <p:nvSpPr>
          <p:cNvPr id="21" name="Freeform 20"/>
          <p:cNvSpPr/>
          <p:nvPr/>
        </p:nvSpPr>
        <p:spPr>
          <a:xfrm>
            <a:off x="5291529" y="3544498"/>
            <a:ext cx="1520301"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4500106"/>
              <a:satOff val="-6752"/>
              <a:lumOff val="-1098"/>
              <a:alphaOff val="0"/>
            </a:schemeClr>
          </a:fillRef>
          <a:effectRef idx="0">
            <a:schemeClr val="accent3">
              <a:hueOff val="4500106"/>
              <a:satOff val="-6752"/>
              <a:lumOff val="-1098"/>
              <a:alphaOff val="0"/>
            </a:schemeClr>
          </a:effectRef>
          <a:fontRef idx="minor">
            <a:schemeClr val="lt1"/>
          </a:fontRef>
        </p:style>
        <p:txBody>
          <a:bodyPr spcFirstLastPara="0" vert="horz" wrap="square" lIns="218368" tIns="218368" rIns="218368" bIns="218368" numCol="1" spcCol="1270" anchor="ctr" anchorCtr="0">
            <a:noAutofit/>
          </a:bodyPr>
          <a:lstStyle/>
          <a:p>
            <a:pPr lvl="0" algn="ctr" defTabSz="622300">
              <a:lnSpc>
                <a:spcPct val="90000"/>
              </a:lnSpc>
              <a:spcBef>
                <a:spcPct val="0"/>
              </a:spcBef>
              <a:spcAft>
                <a:spcPct val="35000"/>
              </a:spcAft>
            </a:pPr>
            <a:r>
              <a:rPr lang="en-US" kern="1200" dirty="0"/>
              <a:t>Evaluation</a:t>
            </a:r>
            <a:endParaRPr lang="en-US" sz="1400" kern="1200" dirty="0"/>
          </a:p>
        </p:txBody>
      </p:sp>
      <p:sp>
        <p:nvSpPr>
          <p:cNvPr id="22" name="Freeform 21"/>
          <p:cNvSpPr/>
          <p:nvPr/>
        </p:nvSpPr>
        <p:spPr>
          <a:xfrm rot="19800000">
            <a:off x="5248236" y="4383014"/>
            <a:ext cx="123284" cy="462274"/>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123283" y="369818"/>
                </a:moveTo>
                <a:lnTo>
                  <a:pt x="61642" y="369818"/>
                </a:lnTo>
                <a:lnTo>
                  <a:pt x="61642" y="462273"/>
                </a:lnTo>
                <a:lnTo>
                  <a:pt x="1" y="231136"/>
                </a:lnTo>
                <a:lnTo>
                  <a:pt x="61642" y="0"/>
                </a:lnTo>
                <a:lnTo>
                  <a:pt x="61642" y="92455"/>
                </a:lnTo>
                <a:lnTo>
                  <a:pt x="123283" y="92455"/>
                </a:lnTo>
                <a:lnTo>
                  <a:pt x="123283" y="369818"/>
                </a:lnTo>
                <a:close/>
              </a:path>
            </a:pathLst>
          </a:custGeom>
        </p:spPr>
        <p:style>
          <a:lnRef idx="0">
            <a:schemeClr val="lt1">
              <a:hueOff val="0"/>
              <a:satOff val="0"/>
              <a:lumOff val="0"/>
              <a:alphaOff val="0"/>
            </a:schemeClr>
          </a:lnRef>
          <a:fillRef idx="1">
            <a:schemeClr val="accent3">
              <a:hueOff val="4500106"/>
              <a:satOff val="-6752"/>
              <a:lumOff val="-1098"/>
              <a:alphaOff val="0"/>
            </a:schemeClr>
          </a:fillRef>
          <a:effectRef idx="0">
            <a:schemeClr val="accent3">
              <a:hueOff val="4500106"/>
              <a:satOff val="-6752"/>
              <a:lumOff val="-1098"/>
              <a:alphaOff val="0"/>
            </a:schemeClr>
          </a:effectRef>
          <a:fontRef idx="minor">
            <a:schemeClr val="lt1"/>
          </a:fontRef>
        </p:style>
        <p:txBody>
          <a:bodyPr spcFirstLastPara="0" vert="horz" wrap="square" lIns="36984" tIns="92455" rIns="0" bIns="92455" numCol="1" spcCol="1270" anchor="ctr" anchorCtr="0">
            <a:noAutofit/>
          </a:bodyPr>
          <a:lstStyle/>
          <a:p>
            <a:pPr lvl="0" algn="ctr" defTabSz="933450">
              <a:lnSpc>
                <a:spcPct val="90000"/>
              </a:lnSpc>
              <a:spcBef>
                <a:spcPct val="0"/>
              </a:spcBef>
              <a:spcAft>
                <a:spcPct val="35000"/>
              </a:spcAft>
            </a:pPr>
            <a:endParaRPr lang="en-US" sz="2100" kern="1200"/>
          </a:p>
        </p:txBody>
      </p:sp>
      <p:sp>
        <p:nvSpPr>
          <p:cNvPr id="23" name="Freeform 22"/>
          <p:cNvSpPr/>
          <p:nvPr/>
        </p:nvSpPr>
        <p:spPr>
          <a:xfrm>
            <a:off x="3953986" y="4316729"/>
            <a:ext cx="1369698"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6750158"/>
              <a:satOff val="-10128"/>
              <a:lumOff val="-1647"/>
              <a:alphaOff val="0"/>
            </a:schemeClr>
          </a:fillRef>
          <a:effectRef idx="0">
            <a:schemeClr val="accent3">
              <a:hueOff val="6750158"/>
              <a:satOff val="-10128"/>
              <a:lumOff val="-1647"/>
              <a:alphaOff val="0"/>
            </a:schemeClr>
          </a:effectRef>
          <a:fontRef idx="minor">
            <a:schemeClr val="lt1"/>
          </a:fontRef>
        </p:style>
        <p:txBody>
          <a:bodyPr spcFirstLastPara="0" vert="horz" wrap="square" lIns="223448" tIns="223448" rIns="223448" bIns="223448" numCol="1" spcCol="1270" anchor="ctr" anchorCtr="0">
            <a:noAutofit/>
          </a:bodyPr>
          <a:lstStyle/>
          <a:p>
            <a:pPr lvl="0" algn="ctr" defTabSz="800100">
              <a:lnSpc>
                <a:spcPct val="90000"/>
              </a:lnSpc>
              <a:spcBef>
                <a:spcPct val="0"/>
              </a:spcBef>
              <a:spcAft>
                <a:spcPct val="35000"/>
              </a:spcAft>
            </a:pPr>
            <a:r>
              <a:rPr lang="en-US" sz="1800" kern="1200" dirty="0"/>
              <a:t>Analysis</a:t>
            </a:r>
            <a:endParaRPr lang="en-US" sz="1400" kern="1200" dirty="0"/>
          </a:p>
        </p:txBody>
      </p:sp>
      <p:sp>
        <p:nvSpPr>
          <p:cNvPr id="24" name="Freeform 23"/>
          <p:cNvSpPr/>
          <p:nvPr/>
        </p:nvSpPr>
        <p:spPr>
          <a:xfrm rot="1800000">
            <a:off x="3910692" y="4385636"/>
            <a:ext cx="123285" cy="462274"/>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123283" y="369818"/>
                </a:moveTo>
                <a:lnTo>
                  <a:pt x="61642" y="369818"/>
                </a:lnTo>
                <a:lnTo>
                  <a:pt x="61642" y="462273"/>
                </a:lnTo>
                <a:lnTo>
                  <a:pt x="1" y="231136"/>
                </a:lnTo>
                <a:lnTo>
                  <a:pt x="61642" y="0"/>
                </a:lnTo>
                <a:lnTo>
                  <a:pt x="61642" y="92455"/>
                </a:lnTo>
                <a:lnTo>
                  <a:pt x="123283" y="92455"/>
                </a:lnTo>
                <a:lnTo>
                  <a:pt x="123283" y="369818"/>
                </a:lnTo>
                <a:close/>
              </a:path>
            </a:pathLst>
          </a:custGeom>
        </p:spPr>
        <p:style>
          <a:lnRef idx="0">
            <a:schemeClr val="lt1">
              <a:hueOff val="0"/>
              <a:satOff val="0"/>
              <a:lumOff val="0"/>
              <a:alphaOff val="0"/>
            </a:schemeClr>
          </a:lnRef>
          <a:fillRef idx="1">
            <a:schemeClr val="accent3">
              <a:hueOff val="6750158"/>
              <a:satOff val="-10128"/>
              <a:lumOff val="-1647"/>
              <a:alphaOff val="0"/>
            </a:schemeClr>
          </a:fillRef>
          <a:effectRef idx="0">
            <a:schemeClr val="accent3">
              <a:hueOff val="6750158"/>
              <a:satOff val="-10128"/>
              <a:lumOff val="-1647"/>
              <a:alphaOff val="0"/>
            </a:schemeClr>
          </a:effectRef>
          <a:fontRef idx="minor">
            <a:schemeClr val="lt1"/>
          </a:fontRef>
        </p:style>
        <p:txBody>
          <a:bodyPr spcFirstLastPara="0" vert="horz" wrap="square" lIns="36984" tIns="92455" rIns="1" bIns="92455" numCol="1" spcCol="1270" anchor="ctr" anchorCtr="0">
            <a:noAutofit/>
          </a:bodyPr>
          <a:lstStyle/>
          <a:p>
            <a:pPr lvl="0" algn="ctr" defTabSz="933450">
              <a:lnSpc>
                <a:spcPct val="90000"/>
              </a:lnSpc>
              <a:spcBef>
                <a:spcPct val="0"/>
              </a:spcBef>
              <a:spcAft>
                <a:spcPct val="35000"/>
              </a:spcAft>
            </a:pPr>
            <a:endParaRPr lang="en-US" sz="2100" kern="1200"/>
          </a:p>
        </p:txBody>
      </p:sp>
      <p:sp>
        <p:nvSpPr>
          <p:cNvPr id="25" name="Freeform 24"/>
          <p:cNvSpPr/>
          <p:nvPr/>
        </p:nvSpPr>
        <p:spPr>
          <a:xfrm>
            <a:off x="2465838" y="3651686"/>
            <a:ext cx="1520302" cy="1262510"/>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9000211"/>
              <a:satOff val="-13504"/>
              <a:lumOff val="-2196"/>
              <a:alphaOff val="0"/>
            </a:schemeClr>
          </a:fillRef>
          <a:effectRef idx="0">
            <a:schemeClr val="accent3">
              <a:hueOff val="9000211"/>
              <a:satOff val="-13504"/>
              <a:lumOff val="-2196"/>
              <a:alphaOff val="0"/>
            </a:schemeClr>
          </a:effectRef>
          <a:fontRef idx="minor">
            <a:schemeClr val="lt1"/>
          </a:fontRef>
        </p:style>
        <p:txBody>
          <a:bodyPr spcFirstLastPara="0" vert="horz" wrap="square" lIns="225988" tIns="225988" rIns="225988" bIns="225988" numCol="1" spcCol="1270" anchor="ctr" anchorCtr="0">
            <a:noAutofit/>
          </a:bodyPr>
          <a:lstStyle/>
          <a:p>
            <a:pPr lvl="0" algn="ctr" defTabSz="889000">
              <a:lnSpc>
                <a:spcPct val="90000"/>
              </a:lnSpc>
              <a:spcBef>
                <a:spcPct val="0"/>
              </a:spcBef>
              <a:spcAft>
                <a:spcPct val="35000"/>
              </a:spcAft>
            </a:pPr>
            <a:r>
              <a:rPr lang="en-US" kern="1200" dirty="0"/>
              <a:t>Conclusion</a:t>
            </a:r>
            <a:endParaRPr lang="en-US" sz="1200" kern="1200" dirty="0"/>
          </a:p>
        </p:txBody>
      </p:sp>
      <p:sp>
        <p:nvSpPr>
          <p:cNvPr id="26" name="Freeform 25"/>
          <p:cNvSpPr/>
          <p:nvPr/>
        </p:nvSpPr>
        <p:spPr>
          <a:xfrm rot="16200000">
            <a:off x="3239649" y="3228600"/>
            <a:ext cx="123284" cy="462273"/>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0" y="92455"/>
                </a:moveTo>
                <a:lnTo>
                  <a:pt x="61642" y="92455"/>
                </a:lnTo>
                <a:lnTo>
                  <a:pt x="61642" y="0"/>
                </a:lnTo>
                <a:lnTo>
                  <a:pt x="123284" y="231137"/>
                </a:lnTo>
                <a:lnTo>
                  <a:pt x="61642" y="462273"/>
                </a:lnTo>
                <a:lnTo>
                  <a:pt x="61642" y="369818"/>
                </a:lnTo>
                <a:lnTo>
                  <a:pt x="0" y="369818"/>
                </a:lnTo>
                <a:lnTo>
                  <a:pt x="0" y="92455"/>
                </a:lnTo>
                <a:close/>
              </a:path>
            </a:pathLst>
          </a:custGeom>
        </p:spPr>
        <p:style>
          <a:lnRef idx="0">
            <a:schemeClr val="lt1">
              <a:hueOff val="0"/>
              <a:satOff val="0"/>
              <a:lumOff val="0"/>
              <a:alphaOff val="0"/>
            </a:schemeClr>
          </a:lnRef>
          <a:fillRef idx="1">
            <a:schemeClr val="accent3">
              <a:hueOff val="9000211"/>
              <a:satOff val="-13504"/>
              <a:lumOff val="-2196"/>
              <a:alphaOff val="0"/>
            </a:schemeClr>
          </a:fillRef>
          <a:effectRef idx="0">
            <a:schemeClr val="accent3">
              <a:hueOff val="9000211"/>
              <a:satOff val="-13504"/>
              <a:lumOff val="-2196"/>
              <a:alphaOff val="0"/>
            </a:schemeClr>
          </a:effectRef>
          <a:fontRef idx="minor">
            <a:schemeClr val="lt1"/>
          </a:fontRef>
        </p:style>
        <p:txBody>
          <a:bodyPr spcFirstLastPara="0" vert="horz" wrap="square" lIns="-1" tIns="92455" rIns="36986" bIns="92455" numCol="1" spcCol="1270" anchor="ctr" anchorCtr="0">
            <a:noAutofit/>
          </a:bodyPr>
          <a:lstStyle/>
          <a:p>
            <a:pPr lvl="0" algn="ctr" defTabSz="933450">
              <a:lnSpc>
                <a:spcPct val="90000"/>
              </a:lnSpc>
              <a:spcBef>
                <a:spcPct val="0"/>
              </a:spcBef>
              <a:spcAft>
                <a:spcPct val="35000"/>
              </a:spcAft>
            </a:pPr>
            <a:endParaRPr lang="en-US" sz="2100" kern="1200"/>
          </a:p>
        </p:txBody>
      </p:sp>
      <p:sp>
        <p:nvSpPr>
          <p:cNvPr id="27" name="Freeform 26"/>
          <p:cNvSpPr/>
          <p:nvPr/>
        </p:nvSpPr>
        <p:spPr>
          <a:xfrm>
            <a:off x="2461297" y="2000035"/>
            <a:ext cx="1524843"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11250264"/>
              <a:satOff val="-16880"/>
              <a:lumOff val="-2745"/>
              <a:alphaOff val="0"/>
            </a:schemeClr>
          </a:fillRef>
          <a:effectRef idx="0">
            <a:schemeClr val="accent3">
              <a:hueOff val="11250264"/>
              <a:satOff val="-16880"/>
              <a:lumOff val="-2745"/>
              <a:alphaOff val="0"/>
            </a:schemeClr>
          </a:effectRef>
          <a:fontRef idx="minor">
            <a:schemeClr val="lt1"/>
          </a:fontRef>
        </p:style>
        <p:txBody>
          <a:bodyPr spcFirstLastPara="0" vert="horz" wrap="square" lIns="218368" tIns="218368" rIns="218368" bIns="218368" numCol="1" spcCol="1270" anchor="ctr" anchorCtr="0">
            <a:noAutofit/>
          </a:bodyPr>
          <a:lstStyle/>
          <a:p>
            <a:pPr lvl="0" algn="ctr" defTabSz="622300">
              <a:lnSpc>
                <a:spcPct val="90000"/>
              </a:lnSpc>
              <a:spcBef>
                <a:spcPct val="0"/>
              </a:spcBef>
              <a:spcAft>
                <a:spcPct val="35000"/>
              </a:spcAft>
            </a:pPr>
            <a:r>
              <a:rPr lang="en-US" sz="2000" kern="1200" dirty="0"/>
              <a:t>Action Plan</a:t>
            </a:r>
          </a:p>
        </p:txBody>
      </p:sp>
      <p:sp>
        <p:nvSpPr>
          <p:cNvPr id="28" name="Freeform 27"/>
          <p:cNvSpPr/>
          <p:nvPr/>
        </p:nvSpPr>
        <p:spPr>
          <a:xfrm rot="19800000">
            <a:off x="3906151" y="2068943"/>
            <a:ext cx="123284" cy="462273"/>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0" y="92455"/>
                </a:moveTo>
                <a:lnTo>
                  <a:pt x="61642" y="92455"/>
                </a:lnTo>
                <a:lnTo>
                  <a:pt x="61642" y="0"/>
                </a:lnTo>
                <a:lnTo>
                  <a:pt x="123284" y="231137"/>
                </a:lnTo>
                <a:lnTo>
                  <a:pt x="61642" y="462273"/>
                </a:lnTo>
                <a:lnTo>
                  <a:pt x="61642" y="369818"/>
                </a:lnTo>
                <a:lnTo>
                  <a:pt x="0" y="369818"/>
                </a:lnTo>
                <a:lnTo>
                  <a:pt x="0" y="92455"/>
                </a:lnTo>
                <a:close/>
              </a:path>
            </a:pathLst>
          </a:custGeom>
        </p:spPr>
        <p:style>
          <a:lnRef idx="0">
            <a:schemeClr val="lt1">
              <a:hueOff val="0"/>
              <a:satOff val="0"/>
              <a:lumOff val="0"/>
              <a:alphaOff val="0"/>
            </a:schemeClr>
          </a:lnRef>
          <a:fillRef idx="1">
            <a:schemeClr val="accent3">
              <a:hueOff val="11250264"/>
              <a:satOff val="-16880"/>
              <a:lumOff val="-2745"/>
              <a:alphaOff val="0"/>
            </a:schemeClr>
          </a:fillRef>
          <a:effectRef idx="0">
            <a:schemeClr val="accent3">
              <a:hueOff val="11250264"/>
              <a:satOff val="-16880"/>
              <a:lumOff val="-2745"/>
              <a:alphaOff val="0"/>
            </a:schemeClr>
          </a:effectRef>
          <a:fontRef idx="minor">
            <a:schemeClr val="lt1"/>
          </a:fontRef>
        </p:style>
        <p:txBody>
          <a:bodyPr spcFirstLastPara="0" vert="horz" wrap="square" lIns="0" tIns="92454" rIns="36984" bIns="92455" numCol="1" spcCol="1270" anchor="ctr" anchorCtr="0">
            <a:noAutofit/>
          </a:bodyPr>
          <a:lstStyle/>
          <a:p>
            <a:pPr lvl="0" algn="ctr" defTabSz="933450">
              <a:lnSpc>
                <a:spcPct val="90000"/>
              </a:lnSpc>
              <a:spcBef>
                <a:spcPct val="0"/>
              </a:spcBef>
              <a:spcAft>
                <a:spcPct val="35000"/>
              </a:spcAft>
            </a:pPr>
            <a:endParaRPr lang="en-US" sz="2100" kern="1200"/>
          </a:p>
        </p:txBody>
      </p:sp>
      <p:sp>
        <p:nvSpPr>
          <p:cNvPr id="9" name="Rectangular Callout 8"/>
          <p:cNvSpPr/>
          <p:nvPr/>
        </p:nvSpPr>
        <p:spPr>
          <a:xfrm>
            <a:off x="7236296" y="1217662"/>
            <a:ext cx="1800200" cy="848804"/>
          </a:xfrm>
          <a:prstGeom prst="wedgeRectCallout">
            <a:avLst>
              <a:gd name="adj1" fmla="val -142433"/>
              <a:gd name="adj2" fmla="val -2040"/>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600" dirty="0">
                <a:solidFill>
                  <a:schemeClr val="bg2">
                    <a:lumMod val="75000"/>
                  </a:schemeClr>
                </a:solidFill>
              </a:rPr>
              <a:t>What Happened?</a:t>
            </a:r>
          </a:p>
          <a:p>
            <a:endParaRPr lang="en-GB" sz="1400" dirty="0">
              <a:solidFill>
                <a:schemeClr val="bg2">
                  <a:lumMod val="75000"/>
                </a:schemeClr>
              </a:solidFill>
            </a:endParaRPr>
          </a:p>
        </p:txBody>
      </p:sp>
      <p:sp>
        <p:nvSpPr>
          <p:cNvPr id="11" name="Rectangular Callout 10"/>
          <p:cNvSpPr/>
          <p:nvPr/>
        </p:nvSpPr>
        <p:spPr>
          <a:xfrm>
            <a:off x="6876256" y="2766858"/>
            <a:ext cx="2160240" cy="884828"/>
          </a:xfrm>
          <a:prstGeom prst="wedgeRectCallout">
            <a:avLst>
              <a:gd name="adj1" fmla="val -70800"/>
              <a:gd name="adj2" fmla="val -31491"/>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500" dirty="0">
                <a:solidFill>
                  <a:schemeClr val="bg2">
                    <a:lumMod val="75000"/>
                  </a:schemeClr>
                </a:solidFill>
              </a:rPr>
              <a:t>What were you thinking and feeling at the time? </a:t>
            </a:r>
          </a:p>
        </p:txBody>
      </p:sp>
      <p:sp>
        <p:nvSpPr>
          <p:cNvPr id="12" name="Rectangular Callout 11"/>
          <p:cNvSpPr/>
          <p:nvPr/>
        </p:nvSpPr>
        <p:spPr>
          <a:xfrm>
            <a:off x="6876256" y="4509120"/>
            <a:ext cx="2160240" cy="1008112"/>
          </a:xfrm>
          <a:prstGeom prst="wedgeRectCallout">
            <a:avLst>
              <a:gd name="adj1" fmla="val -72835"/>
              <a:gd name="adj2" fmla="val -31083"/>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600" dirty="0">
                <a:solidFill>
                  <a:schemeClr val="bg2">
                    <a:lumMod val="75000"/>
                  </a:schemeClr>
                </a:solidFill>
              </a:rPr>
              <a:t>What was good and bad about the experience?</a:t>
            </a:r>
          </a:p>
        </p:txBody>
      </p:sp>
      <p:sp>
        <p:nvSpPr>
          <p:cNvPr id="13" name="Rectangular Callout 12"/>
          <p:cNvSpPr/>
          <p:nvPr/>
        </p:nvSpPr>
        <p:spPr>
          <a:xfrm>
            <a:off x="241176" y="4653136"/>
            <a:ext cx="2160240" cy="936103"/>
          </a:xfrm>
          <a:prstGeom prst="wedgeRectCallout">
            <a:avLst>
              <a:gd name="adj1" fmla="val 131482"/>
              <a:gd name="adj2" fmla="val 14241"/>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500" dirty="0">
                <a:solidFill>
                  <a:schemeClr val="bg2">
                    <a:lumMod val="75000"/>
                  </a:schemeClr>
                </a:solidFill>
              </a:rPr>
              <a:t>What sense can you make out of the situation?</a:t>
            </a:r>
          </a:p>
          <a:p>
            <a:endParaRPr lang="en-GB" sz="1200" dirty="0">
              <a:solidFill>
                <a:schemeClr val="bg2">
                  <a:lumMod val="75000"/>
                </a:schemeClr>
              </a:solidFill>
            </a:endParaRPr>
          </a:p>
        </p:txBody>
      </p:sp>
      <p:sp>
        <p:nvSpPr>
          <p:cNvPr id="14" name="Rectangular Callout 13"/>
          <p:cNvSpPr/>
          <p:nvPr/>
        </p:nvSpPr>
        <p:spPr>
          <a:xfrm>
            <a:off x="241176" y="3264252"/>
            <a:ext cx="2009634" cy="681723"/>
          </a:xfrm>
          <a:prstGeom prst="wedgeRectCallout">
            <a:avLst>
              <a:gd name="adj1" fmla="val 75722"/>
              <a:gd name="adj2" fmla="val 57525"/>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600" dirty="0">
                <a:solidFill>
                  <a:schemeClr val="bg2">
                    <a:lumMod val="75000"/>
                  </a:schemeClr>
                </a:solidFill>
              </a:rPr>
              <a:t>What else could you have done?</a:t>
            </a:r>
          </a:p>
        </p:txBody>
      </p:sp>
      <p:sp>
        <p:nvSpPr>
          <p:cNvPr id="15" name="Rectangular Callout 14"/>
          <p:cNvSpPr/>
          <p:nvPr/>
        </p:nvSpPr>
        <p:spPr>
          <a:xfrm>
            <a:off x="241176" y="1844823"/>
            <a:ext cx="1810544" cy="922033"/>
          </a:xfrm>
          <a:prstGeom prst="wedgeRectCallout">
            <a:avLst>
              <a:gd name="adj1" fmla="val 67989"/>
              <a:gd name="adj2" fmla="val 36346"/>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500" dirty="0">
                <a:solidFill>
                  <a:schemeClr val="bg2">
                    <a:lumMod val="75000"/>
                  </a:schemeClr>
                </a:solidFill>
              </a:rPr>
              <a:t>If it arose again, what would you do?</a:t>
            </a:r>
            <a:endParaRPr lang="en-GB" sz="1200" dirty="0">
              <a:solidFill>
                <a:schemeClr val="bg2">
                  <a:lumMod val="75000"/>
                </a:schemeClr>
              </a:solidFill>
            </a:endParaRPr>
          </a:p>
        </p:txBody>
      </p:sp>
    </p:spTree>
    <p:extLst>
      <p:ext uri="{BB962C8B-B14F-4D97-AF65-F5344CB8AC3E}">
        <p14:creationId xmlns:p14="http://schemas.microsoft.com/office/powerpoint/2010/main" val="625400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left)">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wipe(left)">
                                      <p:cBhvr>
                                        <p:cTn id="17" dur="500"/>
                                        <p:tgtEl>
                                          <p:spTgt spid="18"/>
                                        </p:tgtEl>
                                      </p:cBhvr>
                                    </p:animEffect>
                                  </p:childTnLst>
                                </p:cTn>
                              </p:par>
                            </p:childTnLst>
                          </p:cTn>
                        </p:par>
                        <p:par>
                          <p:cTn id="18" fill="hold">
                            <p:stCondLst>
                              <p:cond delay="500"/>
                            </p:stCondLst>
                            <p:childTnLst>
                              <p:par>
                                <p:cTn id="19" presetID="10" presetClass="entr" presetSubtype="0" fill="hold" grpId="0" nodeType="afterEffect">
                                  <p:stCondLst>
                                    <p:cond delay="0"/>
                                  </p:stCondLst>
                                  <p:childTnLst>
                                    <p:set>
                                      <p:cBhvr>
                                        <p:cTn id="20" dur="1" fill="hold">
                                          <p:stCondLst>
                                            <p:cond delay="0"/>
                                          </p:stCondLst>
                                        </p:cTn>
                                        <p:tgtEl>
                                          <p:spTgt spid="19"/>
                                        </p:tgtEl>
                                        <p:attrNameLst>
                                          <p:attrName>style.visibility</p:attrName>
                                        </p:attrNameLst>
                                      </p:cBhvr>
                                      <p:to>
                                        <p:strVal val="visible"/>
                                      </p:to>
                                    </p:set>
                                    <p:animEffect transition="in" filter="fade">
                                      <p:cBhvr>
                                        <p:cTn id="21" dur="500"/>
                                        <p:tgtEl>
                                          <p:spTgt spid="19"/>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8"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wipe(left)">
                                      <p:cBhvr>
                                        <p:cTn id="26" dur="500"/>
                                        <p:tgtEl>
                                          <p:spTgt spid="11"/>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1" fill="hold" grpId="0" nodeType="clickEffect">
                                  <p:stCondLst>
                                    <p:cond delay="0"/>
                                  </p:stCondLst>
                                  <p:childTnLst>
                                    <p:set>
                                      <p:cBhvr>
                                        <p:cTn id="30" dur="1" fill="hold">
                                          <p:stCondLst>
                                            <p:cond delay="0"/>
                                          </p:stCondLst>
                                        </p:cTn>
                                        <p:tgtEl>
                                          <p:spTgt spid="20"/>
                                        </p:tgtEl>
                                        <p:attrNameLst>
                                          <p:attrName>style.visibility</p:attrName>
                                        </p:attrNameLst>
                                      </p:cBhvr>
                                      <p:to>
                                        <p:strVal val="visible"/>
                                      </p:to>
                                    </p:set>
                                    <p:animEffect transition="in" filter="wipe(up)">
                                      <p:cBhvr>
                                        <p:cTn id="31" dur="500"/>
                                        <p:tgtEl>
                                          <p:spTgt spid="20"/>
                                        </p:tgtEl>
                                      </p:cBhvr>
                                    </p:animEffect>
                                  </p:childTnLst>
                                </p:cTn>
                              </p:par>
                            </p:childTnLst>
                          </p:cTn>
                        </p:par>
                        <p:par>
                          <p:cTn id="32" fill="hold">
                            <p:stCondLst>
                              <p:cond delay="500"/>
                            </p:stCondLst>
                            <p:childTnLst>
                              <p:par>
                                <p:cTn id="33" presetID="10" presetClass="entr" presetSubtype="0" fill="hold" grpId="0" nodeType="afterEffect">
                                  <p:stCondLst>
                                    <p:cond delay="0"/>
                                  </p:stCondLst>
                                  <p:childTnLst>
                                    <p:set>
                                      <p:cBhvr>
                                        <p:cTn id="34" dur="1" fill="hold">
                                          <p:stCondLst>
                                            <p:cond delay="0"/>
                                          </p:stCondLst>
                                        </p:cTn>
                                        <p:tgtEl>
                                          <p:spTgt spid="21"/>
                                        </p:tgtEl>
                                        <p:attrNameLst>
                                          <p:attrName>style.visibility</p:attrName>
                                        </p:attrNameLst>
                                      </p:cBhvr>
                                      <p:to>
                                        <p:strVal val="visible"/>
                                      </p:to>
                                    </p:set>
                                    <p:animEffect transition="in" filter="fade">
                                      <p:cBhvr>
                                        <p:cTn id="35" dur="500"/>
                                        <p:tgtEl>
                                          <p:spTgt spid="21"/>
                                        </p:tgtEl>
                                      </p:cBhvr>
                                    </p:animEffect>
                                  </p:childTnLst>
                                </p:cTn>
                              </p:par>
                            </p:childTnLst>
                          </p:cTn>
                        </p:par>
                      </p:childTnLst>
                    </p:cTn>
                  </p:par>
                  <p:par>
                    <p:cTn id="36" fill="hold">
                      <p:stCondLst>
                        <p:cond delay="indefinite"/>
                      </p:stCondLst>
                      <p:childTnLst>
                        <p:par>
                          <p:cTn id="37" fill="hold">
                            <p:stCondLst>
                              <p:cond delay="0"/>
                            </p:stCondLst>
                            <p:childTnLst>
                              <p:par>
                                <p:cTn id="38" presetID="22" presetClass="entr" presetSubtype="8" fill="hold" grpId="0" nodeType="clickEffect">
                                  <p:stCondLst>
                                    <p:cond delay="0"/>
                                  </p:stCondLst>
                                  <p:childTnLst>
                                    <p:set>
                                      <p:cBhvr>
                                        <p:cTn id="39" dur="1" fill="hold">
                                          <p:stCondLst>
                                            <p:cond delay="0"/>
                                          </p:stCondLst>
                                        </p:cTn>
                                        <p:tgtEl>
                                          <p:spTgt spid="12"/>
                                        </p:tgtEl>
                                        <p:attrNameLst>
                                          <p:attrName>style.visibility</p:attrName>
                                        </p:attrNameLst>
                                      </p:cBhvr>
                                      <p:to>
                                        <p:strVal val="visible"/>
                                      </p:to>
                                    </p:set>
                                    <p:animEffect transition="in" filter="wipe(left)">
                                      <p:cBhvr>
                                        <p:cTn id="40" dur="500"/>
                                        <p:tgtEl>
                                          <p:spTgt spid="12"/>
                                        </p:tgtEl>
                                      </p:cBhvr>
                                    </p:animEffect>
                                  </p:childTnLst>
                                </p:cTn>
                              </p:par>
                            </p:childTnLst>
                          </p:cTn>
                        </p:par>
                      </p:childTnLst>
                    </p:cTn>
                  </p:par>
                  <p:par>
                    <p:cTn id="41" fill="hold">
                      <p:stCondLst>
                        <p:cond delay="indefinite"/>
                      </p:stCondLst>
                      <p:childTnLst>
                        <p:par>
                          <p:cTn id="42" fill="hold">
                            <p:stCondLst>
                              <p:cond delay="0"/>
                            </p:stCondLst>
                            <p:childTnLst>
                              <p:par>
                                <p:cTn id="43" presetID="22" presetClass="entr" presetSubtype="2" fill="hold" grpId="0" nodeType="clickEffect">
                                  <p:stCondLst>
                                    <p:cond delay="0"/>
                                  </p:stCondLst>
                                  <p:childTnLst>
                                    <p:set>
                                      <p:cBhvr>
                                        <p:cTn id="44" dur="1" fill="hold">
                                          <p:stCondLst>
                                            <p:cond delay="0"/>
                                          </p:stCondLst>
                                        </p:cTn>
                                        <p:tgtEl>
                                          <p:spTgt spid="22"/>
                                        </p:tgtEl>
                                        <p:attrNameLst>
                                          <p:attrName>style.visibility</p:attrName>
                                        </p:attrNameLst>
                                      </p:cBhvr>
                                      <p:to>
                                        <p:strVal val="visible"/>
                                      </p:to>
                                    </p:set>
                                    <p:animEffect transition="in" filter="wipe(right)">
                                      <p:cBhvr>
                                        <p:cTn id="45" dur="500"/>
                                        <p:tgtEl>
                                          <p:spTgt spid="22"/>
                                        </p:tgtEl>
                                      </p:cBhvr>
                                    </p:animEffect>
                                  </p:childTnLst>
                                </p:cTn>
                              </p:par>
                            </p:childTnLst>
                          </p:cTn>
                        </p:par>
                        <p:par>
                          <p:cTn id="46" fill="hold">
                            <p:stCondLst>
                              <p:cond delay="500"/>
                            </p:stCondLst>
                            <p:childTnLst>
                              <p:par>
                                <p:cTn id="47" presetID="10" presetClass="entr" presetSubtype="0" fill="hold" grpId="0" nodeType="afterEffect">
                                  <p:stCondLst>
                                    <p:cond delay="0"/>
                                  </p:stCondLst>
                                  <p:childTnLst>
                                    <p:set>
                                      <p:cBhvr>
                                        <p:cTn id="48" dur="1" fill="hold">
                                          <p:stCondLst>
                                            <p:cond delay="0"/>
                                          </p:stCondLst>
                                        </p:cTn>
                                        <p:tgtEl>
                                          <p:spTgt spid="23"/>
                                        </p:tgtEl>
                                        <p:attrNameLst>
                                          <p:attrName>style.visibility</p:attrName>
                                        </p:attrNameLst>
                                      </p:cBhvr>
                                      <p:to>
                                        <p:strVal val="visible"/>
                                      </p:to>
                                    </p:set>
                                    <p:animEffect transition="in" filter="fade">
                                      <p:cBhvr>
                                        <p:cTn id="49" dur="500"/>
                                        <p:tgtEl>
                                          <p:spTgt spid="23"/>
                                        </p:tgtEl>
                                      </p:cBhvr>
                                    </p:animEffect>
                                  </p:childTnLst>
                                </p:cTn>
                              </p:par>
                            </p:childTnLst>
                          </p:cTn>
                        </p:par>
                      </p:childTnLst>
                    </p:cTn>
                  </p:par>
                  <p:par>
                    <p:cTn id="50" fill="hold">
                      <p:stCondLst>
                        <p:cond delay="indefinite"/>
                      </p:stCondLst>
                      <p:childTnLst>
                        <p:par>
                          <p:cTn id="51" fill="hold">
                            <p:stCondLst>
                              <p:cond delay="0"/>
                            </p:stCondLst>
                            <p:childTnLst>
                              <p:par>
                                <p:cTn id="52" presetID="22" presetClass="entr" presetSubtype="2" fill="hold" grpId="0" nodeType="clickEffect">
                                  <p:stCondLst>
                                    <p:cond delay="0"/>
                                  </p:stCondLst>
                                  <p:childTnLst>
                                    <p:set>
                                      <p:cBhvr>
                                        <p:cTn id="53" dur="1" fill="hold">
                                          <p:stCondLst>
                                            <p:cond delay="0"/>
                                          </p:stCondLst>
                                        </p:cTn>
                                        <p:tgtEl>
                                          <p:spTgt spid="13"/>
                                        </p:tgtEl>
                                        <p:attrNameLst>
                                          <p:attrName>style.visibility</p:attrName>
                                        </p:attrNameLst>
                                      </p:cBhvr>
                                      <p:to>
                                        <p:strVal val="visible"/>
                                      </p:to>
                                    </p:set>
                                    <p:animEffect transition="in" filter="wipe(right)">
                                      <p:cBhvr>
                                        <p:cTn id="54" dur="500"/>
                                        <p:tgtEl>
                                          <p:spTgt spid="13"/>
                                        </p:tgtEl>
                                      </p:cBhvr>
                                    </p:animEffect>
                                  </p:childTnLst>
                                </p:cTn>
                              </p:par>
                            </p:childTnLst>
                          </p:cTn>
                        </p:par>
                      </p:childTnLst>
                    </p:cTn>
                  </p:par>
                  <p:par>
                    <p:cTn id="55" fill="hold">
                      <p:stCondLst>
                        <p:cond delay="indefinite"/>
                      </p:stCondLst>
                      <p:childTnLst>
                        <p:par>
                          <p:cTn id="56" fill="hold">
                            <p:stCondLst>
                              <p:cond delay="0"/>
                            </p:stCondLst>
                            <p:childTnLst>
                              <p:par>
                                <p:cTn id="57" presetID="22" presetClass="entr" presetSubtype="2" fill="hold" grpId="0" nodeType="clickEffect">
                                  <p:stCondLst>
                                    <p:cond delay="0"/>
                                  </p:stCondLst>
                                  <p:childTnLst>
                                    <p:set>
                                      <p:cBhvr>
                                        <p:cTn id="58" dur="1" fill="hold">
                                          <p:stCondLst>
                                            <p:cond delay="0"/>
                                          </p:stCondLst>
                                        </p:cTn>
                                        <p:tgtEl>
                                          <p:spTgt spid="24"/>
                                        </p:tgtEl>
                                        <p:attrNameLst>
                                          <p:attrName>style.visibility</p:attrName>
                                        </p:attrNameLst>
                                      </p:cBhvr>
                                      <p:to>
                                        <p:strVal val="visible"/>
                                      </p:to>
                                    </p:set>
                                    <p:animEffect transition="in" filter="wipe(right)">
                                      <p:cBhvr>
                                        <p:cTn id="59" dur="500"/>
                                        <p:tgtEl>
                                          <p:spTgt spid="24"/>
                                        </p:tgtEl>
                                      </p:cBhvr>
                                    </p:animEffect>
                                  </p:childTnLst>
                                </p:cTn>
                              </p:par>
                            </p:childTnLst>
                          </p:cTn>
                        </p:par>
                        <p:par>
                          <p:cTn id="60" fill="hold">
                            <p:stCondLst>
                              <p:cond delay="500"/>
                            </p:stCondLst>
                            <p:childTnLst>
                              <p:par>
                                <p:cTn id="61" presetID="10" presetClass="entr" presetSubtype="0" fill="hold" grpId="0" nodeType="afterEffect">
                                  <p:stCondLst>
                                    <p:cond delay="0"/>
                                  </p:stCondLst>
                                  <p:childTnLst>
                                    <p:set>
                                      <p:cBhvr>
                                        <p:cTn id="62" dur="1" fill="hold">
                                          <p:stCondLst>
                                            <p:cond delay="0"/>
                                          </p:stCondLst>
                                        </p:cTn>
                                        <p:tgtEl>
                                          <p:spTgt spid="25"/>
                                        </p:tgtEl>
                                        <p:attrNameLst>
                                          <p:attrName>style.visibility</p:attrName>
                                        </p:attrNameLst>
                                      </p:cBhvr>
                                      <p:to>
                                        <p:strVal val="visible"/>
                                      </p:to>
                                    </p:set>
                                    <p:animEffect transition="in" filter="fade">
                                      <p:cBhvr>
                                        <p:cTn id="63" dur="500"/>
                                        <p:tgtEl>
                                          <p:spTgt spid="25"/>
                                        </p:tgtEl>
                                      </p:cBhvr>
                                    </p:animEffect>
                                  </p:childTnLst>
                                </p:cTn>
                              </p:par>
                            </p:childTnLst>
                          </p:cTn>
                        </p:par>
                      </p:childTnLst>
                    </p:cTn>
                  </p:par>
                  <p:par>
                    <p:cTn id="64" fill="hold">
                      <p:stCondLst>
                        <p:cond delay="indefinite"/>
                      </p:stCondLst>
                      <p:childTnLst>
                        <p:par>
                          <p:cTn id="65" fill="hold">
                            <p:stCondLst>
                              <p:cond delay="0"/>
                            </p:stCondLst>
                            <p:childTnLst>
                              <p:par>
                                <p:cTn id="66" presetID="22" presetClass="entr" presetSubtype="2" fill="hold" grpId="0" nodeType="clickEffect">
                                  <p:stCondLst>
                                    <p:cond delay="0"/>
                                  </p:stCondLst>
                                  <p:childTnLst>
                                    <p:set>
                                      <p:cBhvr>
                                        <p:cTn id="67" dur="1" fill="hold">
                                          <p:stCondLst>
                                            <p:cond delay="0"/>
                                          </p:stCondLst>
                                        </p:cTn>
                                        <p:tgtEl>
                                          <p:spTgt spid="14"/>
                                        </p:tgtEl>
                                        <p:attrNameLst>
                                          <p:attrName>style.visibility</p:attrName>
                                        </p:attrNameLst>
                                      </p:cBhvr>
                                      <p:to>
                                        <p:strVal val="visible"/>
                                      </p:to>
                                    </p:set>
                                    <p:animEffect transition="in" filter="wipe(right)">
                                      <p:cBhvr>
                                        <p:cTn id="68" dur="500"/>
                                        <p:tgtEl>
                                          <p:spTgt spid="14"/>
                                        </p:tgtEl>
                                      </p:cBhvr>
                                    </p:animEffect>
                                  </p:childTnLst>
                                </p:cTn>
                              </p:par>
                            </p:childTnLst>
                          </p:cTn>
                        </p:par>
                      </p:childTnLst>
                    </p:cTn>
                  </p:par>
                  <p:par>
                    <p:cTn id="69" fill="hold">
                      <p:stCondLst>
                        <p:cond delay="indefinite"/>
                      </p:stCondLst>
                      <p:childTnLst>
                        <p:par>
                          <p:cTn id="70" fill="hold">
                            <p:stCondLst>
                              <p:cond delay="0"/>
                            </p:stCondLst>
                            <p:childTnLst>
                              <p:par>
                                <p:cTn id="71" presetID="22" presetClass="entr" presetSubtype="4" fill="hold" grpId="0" nodeType="clickEffect">
                                  <p:stCondLst>
                                    <p:cond delay="0"/>
                                  </p:stCondLst>
                                  <p:childTnLst>
                                    <p:set>
                                      <p:cBhvr>
                                        <p:cTn id="72" dur="1" fill="hold">
                                          <p:stCondLst>
                                            <p:cond delay="0"/>
                                          </p:stCondLst>
                                        </p:cTn>
                                        <p:tgtEl>
                                          <p:spTgt spid="26"/>
                                        </p:tgtEl>
                                        <p:attrNameLst>
                                          <p:attrName>style.visibility</p:attrName>
                                        </p:attrNameLst>
                                      </p:cBhvr>
                                      <p:to>
                                        <p:strVal val="visible"/>
                                      </p:to>
                                    </p:set>
                                    <p:animEffect transition="in" filter="wipe(down)">
                                      <p:cBhvr>
                                        <p:cTn id="73" dur="500"/>
                                        <p:tgtEl>
                                          <p:spTgt spid="26"/>
                                        </p:tgtEl>
                                      </p:cBhvr>
                                    </p:animEffect>
                                  </p:childTnLst>
                                </p:cTn>
                              </p:par>
                            </p:childTnLst>
                          </p:cTn>
                        </p:par>
                        <p:par>
                          <p:cTn id="74" fill="hold">
                            <p:stCondLst>
                              <p:cond delay="500"/>
                            </p:stCondLst>
                            <p:childTnLst>
                              <p:par>
                                <p:cTn id="75" presetID="10" presetClass="entr" presetSubtype="0" fill="hold" grpId="0" nodeType="afterEffect">
                                  <p:stCondLst>
                                    <p:cond delay="0"/>
                                  </p:stCondLst>
                                  <p:childTnLst>
                                    <p:set>
                                      <p:cBhvr>
                                        <p:cTn id="76" dur="1" fill="hold">
                                          <p:stCondLst>
                                            <p:cond delay="0"/>
                                          </p:stCondLst>
                                        </p:cTn>
                                        <p:tgtEl>
                                          <p:spTgt spid="27"/>
                                        </p:tgtEl>
                                        <p:attrNameLst>
                                          <p:attrName>style.visibility</p:attrName>
                                        </p:attrNameLst>
                                      </p:cBhvr>
                                      <p:to>
                                        <p:strVal val="visible"/>
                                      </p:to>
                                    </p:set>
                                    <p:animEffect transition="in" filter="fade">
                                      <p:cBhvr>
                                        <p:cTn id="77" dur="500"/>
                                        <p:tgtEl>
                                          <p:spTgt spid="27"/>
                                        </p:tgtEl>
                                      </p:cBhvr>
                                    </p:animEffect>
                                  </p:childTnLst>
                                </p:cTn>
                              </p:par>
                            </p:childTnLst>
                          </p:cTn>
                        </p:par>
                      </p:childTnLst>
                    </p:cTn>
                  </p:par>
                  <p:par>
                    <p:cTn id="78" fill="hold">
                      <p:stCondLst>
                        <p:cond delay="indefinite"/>
                      </p:stCondLst>
                      <p:childTnLst>
                        <p:par>
                          <p:cTn id="79" fill="hold">
                            <p:stCondLst>
                              <p:cond delay="0"/>
                            </p:stCondLst>
                            <p:childTnLst>
                              <p:par>
                                <p:cTn id="80" presetID="22" presetClass="entr" presetSubtype="2" fill="hold" grpId="0" nodeType="clickEffect">
                                  <p:stCondLst>
                                    <p:cond delay="0"/>
                                  </p:stCondLst>
                                  <p:childTnLst>
                                    <p:set>
                                      <p:cBhvr>
                                        <p:cTn id="81" dur="1" fill="hold">
                                          <p:stCondLst>
                                            <p:cond delay="0"/>
                                          </p:stCondLst>
                                        </p:cTn>
                                        <p:tgtEl>
                                          <p:spTgt spid="15"/>
                                        </p:tgtEl>
                                        <p:attrNameLst>
                                          <p:attrName>style.visibility</p:attrName>
                                        </p:attrNameLst>
                                      </p:cBhvr>
                                      <p:to>
                                        <p:strVal val="visible"/>
                                      </p:to>
                                    </p:set>
                                    <p:animEffect transition="in" filter="wipe(right)">
                                      <p:cBhvr>
                                        <p:cTn id="82" dur="500"/>
                                        <p:tgtEl>
                                          <p:spTgt spid="15"/>
                                        </p:tgtEl>
                                      </p:cBhvr>
                                    </p:animEffect>
                                  </p:childTnLst>
                                </p:cTn>
                              </p:par>
                            </p:childTnLst>
                          </p:cTn>
                        </p:par>
                        <p:par>
                          <p:cTn id="83" fill="hold">
                            <p:stCondLst>
                              <p:cond delay="500"/>
                            </p:stCondLst>
                            <p:childTnLst>
                              <p:par>
                                <p:cTn id="84" presetID="22" presetClass="entr" presetSubtype="8" fill="hold" grpId="0" nodeType="afterEffect">
                                  <p:stCondLst>
                                    <p:cond delay="0"/>
                                  </p:stCondLst>
                                  <p:childTnLst>
                                    <p:set>
                                      <p:cBhvr>
                                        <p:cTn id="85" dur="1" fill="hold">
                                          <p:stCondLst>
                                            <p:cond delay="0"/>
                                          </p:stCondLst>
                                        </p:cTn>
                                        <p:tgtEl>
                                          <p:spTgt spid="28"/>
                                        </p:tgtEl>
                                        <p:attrNameLst>
                                          <p:attrName>style.visibility</p:attrName>
                                        </p:attrNameLst>
                                      </p:cBhvr>
                                      <p:to>
                                        <p:strVal val="visible"/>
                                      </p:to>
                                    </p:set>
                                    <p:animEffect transition="in" filter="wipe(left)">
                                      <p:cBhvr>
                                        <p:cTn id="86"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P spid="28" grpId="0" animBg="1"/>
      <p:bldP spid="9" grpId="0" animBg="1"/>
      <p:bldP spid="11" grpId="0" animBg="1"/>
      <p:bldP spid="12" grpId="0" animBg="1"/>
      <p:bldP spid="13" grpId="0" animBg="1"/>
      <p:bldP spid="14" grpId="0" animBg="1"/>
      <p:bldP spid="1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773DC-2C61-4B60-B9E7-7277D3BC4233}"/>
              </a:ext>
            </a:extLst>
          </p:cNvPr>
          <p:cNvSpPr>
            <a:spLocks noGrp="1"/>
          </p:cNvSpPr>
          <p:nvPr>
            <p:ph type="title"/>
          </p:nvPr>
        </p:nvSpPr>
        <p:spPr/>
        <p:txBody>
          <a:bodyPr/>
          <a:lstStyle/>
          <a:p>
            <a:r>
              <a:rPr lang="en-GB" dirty="0"/>
              <a:t>Personal Development Plan</a:t>
            </a:r>
          </a:p>
        </p:txBody>
      </p:sp>
      <p:sp>
        <p:nvSpPr>
          <p:cNvPr id="3" name="Content Placeholder 2">
            <a:extLst>
              <a:ext uri="{FF2B5EF4-FFF2-40B4-BE49-F238E27FC236}">
                <a16:creationId xmlns:a16="http://schemas.microsoft.com/office/drawing/2014/main" id="{742075C6-2F1A-4D99-9727-9C85A5FA1D2F}"/>
              </a:ext>
            </a:extLst>
          </p:cNvPr>
          <p:cNvSpPr>
            <a:spLocks noGrp="1"/>
          </p:cNvSpPr>
          <p:nvPr>
            <p:ph idx="1"/>
          </p:nvPr>
        </p:nvSpPr>
        <p:spPr>
          <a:xfrm>
            <a:off x="457200" y="1268760"/>
            <a:ext cx="8229600" cy="1252735"/>
          </a:xfrm>
        </p:spPr>
        <p:txBody>
          <a:bodyPr>
            <a:normAutofit/>
          </a:bodyPr>
          <a:lstStyle/>
          <a:p>
            <a:pPr marL="0" indent="0">
              <a:buNone/>
            </a:pPr>
            <a:r>
              <a:rPr lang="en-GB" sz="2400" dirty="0"/>
              <a:t>A personal development plan involves setting yourself targets that you aim to achieve in order to achieve certain goals or to acquire new skills.  Let us look at this example template. </a:t>
            </a:r>
          </a:p>
        </p:txBody>
      </p:sp>
      <p:pic>
        <p:nvPicPr>
          <p:cNvPr id="6" name="Picture 5">
            <a:extLst>
              <a:ext uri="{FF2B5EF4-FFF2-40B4-BE49-F238E27FC236}">
                <a16:creationId xmlns:a16="http://schemas.microsoft.com/office/drawing/2014/main" id="{AF153403-780F-4FE7-B470-21103C834798}"/>
              </a:ext>
            </a:extLst>
          </p:cNvPr>
          <p:cNvPicPr>
            <a:picLocks noChangeAspect="1"/>
          </p:cNvPicPr>
          <p:nvPr/>
        </p:nvPicPr>
        <p:blipFill rotWithShape="1">
          <a:blip r:embed="rId3"/>
          <a:srcRect r="80958"/>
          <a:stretch/>
        </p:blipFill>
        <p:spPr>
          <a:xfrm>
            <a:off x="373122" y="2500039"/>
            <a:ext cx="1584178" cy="3156132"/>
          </a:xfrm>
          <a:prstGeom prst="rect">
            <a:avLst/>
          </a:prstGeom>
        </p:spPr>
      </p:pic>
      <p:pic>
        <p:nvPicPr>
          <p:cNvPr id="9" name="Picture 8">
            <a:extLst>
              <a:ext uri="{FF2B5EF4-FFF2-40B4-BE49-F238E27FC236}">
                <a16:creationId xmlns:a16="http://schemas.microsoft.com/office/drawing/2014/main" id="{85B4C51A-A640-4D50-AA53-3996D40BA18E}"/>
              </a:ext>
            </a:extLst>
          </p:cNvPr>
          <p:cNvPicPr>
            <a:picLocks noChangeAspect="1"/>
          </p:cNvPicPr>
          <p:nvPr/>
        </p:nvPicPr>
        <p:blipFill rotWithShape="1">
          <a:blip r:embed="rId3"/>
          <a:srcRect l="20797" r="60161"/>
          <a:stretch/>
        </p:blipFill>
        <p:spPr>
          <a:xfrm>
            <a:off x="7078136" y="2488792"/>
            <a:ext cx="1584177" cy="3156132"/>
          </a:xfrm>
          <a:prstGeom prst="rect">
            <a:avLst/>
          </a:prstGeom>
        </p:spPr>
      </p:pic>
      <p:pic>
        <p:nvPicPr>
          <p:cNvPr id="10" name="Picture 9">
            <a:extLst>
              <a:ext uri="{FF2B5EF4-FFF2-40B4-BE49-F238E27FC236}">
                <a16:creationId xmlns:a16="http://schemas.microsoft.com/office/drawing/2014/main" id="{57227645-E44F-4E08-BBF1-2B90CF0BA098}"/>
              </a:ext>
            </a:extLst>
          </p:cNvPr>
          <p:cNvPicPr>
            <a:picLocks noChangeAspect="1"/>
          </p:cNvPicPr>
          <p:nvPr/>
        </p:nvPicPr>
        <p:blipFill rotWithShape="1">
          <a:blip r:embed="rId3"/>
          <a:srcRect l="40603" r="40355"/>
          <a:stretch/>
        </p:blipFill>
        <p:spPr>
          <a:xfrm>
            <a:off x="1981786" y="2521495"/>
            <a:ext cx="1584177" cy="3156132"/>
          </a:xfrm>
          <a:prstGeom prst="rect">
            <a:avLst/>
          </a:prstGeom>
        </p:spPr>
      </p:pic>
      <p:pic>
        <p:nvPicPr>
          <p:cNvPr id="11" name="Picture 10">
            <a:extLst>
              <a:ext uri="{FF2B5EF4-FFF2-40B4-BE49-F238E27FC236}">
                <a16:creationId xmlns:a16="http://schemas.microsoft.com/office/drawing/2014/main" id="{15935BEF-4A8A-41BF-8F49-3D9240041A6C}"/>
              </a:ext>
            </a:extLst>
          </p:cNvPr>
          <p:cNvPicPr>
            <a:picLocks noChangeAspect="1"/>
          </p:cNvPicPr>
          <p:nvPr/>
        </p:nvPicPr>
        <p:blipFill rotWithShape="1">
          <a:blip r:embed="rId3"/>
          <a:srcRect l="59544" r="19683"/>
          <a:stretch/>
        </p:blipFill>
        <p:spPr>
          <a:xfrm>
            <a:off x="3606654" y="2521495"/>
            <a:ext cx="1728193" cy="3156132"/>
          </a:xfrm>
          <a:prstGeom prst="rect">
            <a:avLst/>
          </a:prstGeom>
        </p:spPr>
      </p:pic>
      <p:pic>
        <p:nvPicPr>
          <p:cNvPr id="12" name="Picture 11">
            <a:extLst>
              <a:ext uri="{FF2B5EF4-FFF2-40B4-BE49-F238E27FC236}">
                <a16:creationId xmlns:a16="http://schemas.microsoft.com/office/drawing/2014/main" id="{91588047-F399-49B0-BBD3-730305EB87E0}"/>
              </a:ext>
            </a:extLst>
          </p:cNvPr>
          <p:cNvPicPr>
            <a:picLocks noChangeAspect="1"/>
          </p:cNvPicPr>
          <p:nvPr/>
        </p:nvPicPr>
        <p:blipFill rotWithShape="1">
          <a:blip r:embed="rId3"/>
          <a:srcRect l="80217"/>
          <a:stretch/>
        </p:blipFill>
        <p:spPr>
          <a:xfrm>
            <a:off x="5407813" y="2488792"/>
            <a:ext cx="1645837" cy="3156132"/>
          </a:xfrm>
          <a:prstGeom prst="rect">
            <a:avLst/>
          </a:prstGeom>
        </p:spPr>
      </p:pic>
    </p:spTree>
    <p:extLst>
      <p:ext uri="{BB962C8B-B14F-4D97-AF65-F5344CB8AC3E}">
        <p14:creationId xmlns:p14="http://schemas.microsoft.com/office/powerpoint/2010/main" val="919881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Text Box 5">
            <a:extLst>
              <a:ext uri="{FF2B5EF4-FFF2-40B4-BE49-F238E27FC236}">
                <a16:creationId xmlns:a16="http://schemas.microsoft.com/office/drawing/2014/main" id="{A048FF48-08B3-4D41-8AD3-C48DCF955BB8}"/>
              </a:ext>
            </a:extLst>
          </p:cNvPr>
          <p:cNvSpPr txBox="1">
            <a:spLocks noChangeArrowheads="1"/>
          </p:cNvSpPr>
          <p:nvPr/>
        </p:nvSpPr>
        <p:spPr bwMode="auto">
          <a:xfrm>
            <a:off x="1259681" y="61501"/>
            <a:ext cx="6624638" cy="22467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defRPr/>
            </a:pPr>
            <a:r>
              <a:rPr lang="en-GB" altLang="en-US" sz="4000" dirty="0">
                <a:solidFill>
                  <a:schemeClr val="tx2">
                    <a:lumMod val="50000"/>
                  </a:schemeClr>
                </a:solidFill>
                <a:cs typeface="Arial" panose="020B0604020202020204" pitchFamily="34" charset="0"/>
              </a:rPr>
              <a:t>Referencing:  </a:t>
            </a:r>
          </a:p>
          <a:p>
            <a:pPr algn="ctr" eaLnBrk="1" hangingPunct="1">
              <a:spcBef>
                <a:spcPct val="50000"/>
              </a:spcBef>
              <a:buFontTx/>
              <a:buNone/>
              <a:defRPr/>
            </a:pPr>
            <a:r>
              <a:rPr lang="en-GB" altLang="en-US" sz="4000" dirty="0">
                <a:solidFill>
                  <a:schemeClr val="tx2">
                    <a:lumMod val="50000"/>
                  </a:schemeClr>
                </a:solidFill>
                <a:cs typeface="Arial" panose="020B0604020202020204" pitchFamily="34" charset="0"/>
              </a:rPr>
              <a:t>the who, what, when, where, why and how </a:t>
            </a:r>
          </a:p>
        </p:txBody>
      </p:sp>
      <p:sp>
        <p:nvSpPr>
          <p:cNvPr id="2" name="TextBox 1">
            <a:extLst>
              <a:ext uri="{FF2B5EF4-FFF2-40B4-BE49-F238E27FC236}">
                <a16:creationId xmlns:a16="http://schemas.microsoft.com/office/drawing/2014/main" id="{53A7F858-B897-4191-8C74-C0BE98B400F1}"/>
              </a:ext>
            </a:extLst>
          </p:cNvPr>
          <p:cNvSpPr txBox="1"/>
          <p:nvPr/>
        </p:nvSpPr>
        <p:spPr>
          <a:xfrm>
            <a:off x="377739" y="6317680"/>
            <a:ext cx="8820472" cy="738664"/>
          </a:xfrm>
          <a:prstGeom prst="rect">
            <a:avLst/>
          </a:prstGeom>
          <a:noFill/>
        </p:spPr>
        <p:txBody>
          <a:bodyPr wrap="square" rtlCol="0">
            <a:spAutoFit/>
          </a:bodyPr>
          <a:lstStyle/>
          <a:p>
            <a:r>
              <a:rPr lang="en-GB" sz="1200" dirty="0"/>
              <a:t>Copyright clearance: unless otherwise attributed all images are downloaded from </a:t>
            </a:r>
            <a:r>
              <a:rPr lang="en-GB" sz="1200" dirty="0" err="1"/>
              <a:t>Pixabay</a:t>
            </a:r>
            <a:r>
              <a:rPr lang="en-GB" sz="1200" dirty="0"/>
              <a:t>: CC0, Wikimedia Commons and Wikipedia: Public Domain Free for commercial use, no attribution required </a:t>
            </a:r>
          </a:p>
          <a:p>
            <a:endParaRPr lang="en-GB" dirty="0"/>
          </a:p>
        </p:txBody>
      </p:sp>
      <p:pic>
        <p:nvPicPr>
          <p:cNvPr id="4" name="Picture 3">
            <a:extLst>
              <a:ext uri="{FF2B5EF4-FFF2-40B4-BE49-F238E27FC236}">
                <a16:creationId xmlns:a16="http://schemas.microsoft.com/office/drawing/2014/main" id="{67A9C426-E4EC-4B33-8B48-0740556AE1C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43125" y="2342174"/>
            <a:ext cx="4857750" cy="3238500"/>
          </a:xfrm>
          <a:prstGeom prst="rect">
            <a:avLst/>
          </a:prstGeom>
        </p:spPr>
      </p:pic>
    </p:spTree>
    <p:extLst>
      <p:ext uri="{BB962C8B-B14F-4D97-AF65-F5344CB8AC3E}">
        <p14:creationId xmlns:p14="http://schemas.microsoft.com/office/powerpoint/2010/main" val="37612841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4D35ADC-2466-4797-92DD-20C16AA786D7}"/>
              </a:ext>
            </a:extLst>
          </p:cNvPr>
          <p:cNvSpPr/>
          <p:nvPr/>
        </p:nvSpPr>
        <p:spPr>
          <a:xfrm>
            <a:off x="2915816" y="908720"/>
            <a:ext cx="2952328" cy="1440160"/>
          </a:xfrm>
          <a:prstGeom prst="rect">
            <a:avLst/>
          </a:prstGeom>
        </p:spPr>
        <p:style>
          <a:lnRef idx="3">
            <a:schemeClr val="lt1"/>
          </a:lnRef>
          <a:fillRef idx="1">
            <a:schemeClr val="dk1"/>
          </a:fillRef>
          <a:effectRef idx="1">
            <a:schemeClr val="dk1"/>
          </a:effectRef>
          <a:fontRef idx="minor">
            <a:schemeClr val="lt1"/>
          </a:fontRef>
        </p:style>
        <p:txBody>
          <a:bodyPr rtlCol="0" anchor="ctr"/>
          <a:lstStyle/>
          <a:p>
            <a:pPr algn="ctr"/>
            <a:r>
              <a:rPr lang="en-GB" sz="3600" dirty="0"/>
              <a:t>Referencing in your work</a:t>
            </a:r>
          </a:p>
        </p:txBody>
      </p:sp>
      <p:cxnSp>
        <p:nvCxnSpPr>
          <p:cNvPr id="6" name="Connector: Elbow 5">
            <a:extLst>
              <a:ext uri="{FF2B5EF4-FFF2-40B4-BE49-F238E27FC236}">
                <a16:creationId xmlns:a16="http://schemas.microsoft.com/office/drawing/2014/main" id="{B46011FA-39B6-43B6-80AB-55721C063E3B}"/>
              </a:ext>
            </a:extLst>
          </p:cNvPr>
          <p:cNvCxnSpPr>
            <a:cxnSpLocks/>
          </p:cNvCxnSpPr>
          <p:nvPr/>
        </p:nvCxnSpPr>
        <p:spPr>
          <a:xfrm rot="5400000">
            <a:off x="2195736" y="2527155"/>
            <a:ext cx="1440160" cy="1440160"/>
          </a:xfrm>
          <a:prstGeom prst="bentConnector3">
            <a:avLst>
              <a:gd name="adj1" fmla="val 50000"/>
            </a:avLst>
          </a:prstGeom>
          <a:ln>
            <a:tailEnd type="triangle"/>
          </a:ln>
        </p:spPr>
        <p:style>
          <a:lnRef idx="3">
            <a:schemeClr val="accent4"/>
          </a:lnRef>
          <a:fillRef idx="0">
            <a:schemeClr val="accent4"/>
          </a:fillRef>
          <a:effectRef idx="2">
            <a:schemeClr val="accent4"/>
          </a:effectRef>
          <a:fontRef idx="minor">
            <a:schemeClr val="tx1"/>
          </a:fontRef>
        </p:style>
      </p:cxnSp>
      <p:cxnSp>
        <p:nvCxnSpPr>
          <p:cNvPr id="9" name="Connector: Elbow 8">
            <a:extLst>
              <a:ext uri="{FF2B5EF4-FFF2-40B4-BE49-F238E27FC236}">
                <a16:creationId xmlns:a16="http://schemas.microsoft.com/office/drawing/2014/main" id="{3ECEAC7D-0FC1-46E8-ACA2-39852EE0CEA8}"/>
              </a:ext>
            </a:extLst>
          </p:cNvPr>
          <p:cNvCxnSpPr>
            <a:cxnSpLocks/>
          </p:cNvCxnSpPr>
          <p:nvPr/>
        </p:nvCxnSpPr>
        <p:spPr>
          <a:xfrm rot="16200000" flipH="1">
            <a:off x="5148064" y="2527155"/>
            <a:ext cx="1440159" cy="1440159"/>
          </a:xfrm>
          <a:prstGeom prst="bentConnector3">
            <a:avLst>
              <a:gd name="adj1" fmla="val 50000"/>
            </a:avLst>
          </a:prstGeom>
          <a:ln>
            <a:tailEnd type="triangle"/>
          </a:ln>
        </p:spPr>
        <p:style>
          <a:lnRef idx="3">
            <a:schemeClr val="accent4"/>
          </a:lnRef>
          <a:fillRef idx="0">
            <a:schemeClr val="accent4"/>
          </a:fillRef>
          <a:effectRef idx="2">
            <a:schemeClr val="accent4"/>
          </a:effectRef>
          <a:fontRef idx="minor">
            <a:schemeClr val="tx1"/>
          </a:fontRef>
        </p:style>
      </p:cxnSp>
      <p:sp>
        <p:nvSpPr>
          <p:cNvPr id="13" name="Rectangle: Rounded Corners 12">
            <a:extLst>
              <a:ext uri="{FF2B5EF4-FFF2-40B4-BE49-F238E27FC236}">
                <a16:creationId xmlns:a16="http://schemas.microsoft.com/office/drawing/2014/main" id="{8D3AA3C6-6798-4AE4-86BE-0FF50FC36054}"/>
              </a:ext>
            </a:extLst>
          </p:cNvPr>
          <p:cNvSpPr/>
          <p:nvPr/>
        </p:nvSpPr>
        <p:spPr>
          <a:xfrm>
            <a:off x="827584" y="3967314"/>
            <a:ext cx="2952328" cy="1440160"/>
          </a:xfrm>
          <a:prstGeom prst="roundRect">
            <a:avLst/>
          </a:prstGeom>
        </p:spPr>
        <p:style>
          <a:lnRef idx="3">
            <a:schemeClr val="lt1"/>
          </a:lnRef>
          <a:fillRef idx="1">
            <a:schemeClr val="accent3"/>
          </a:fillRef>
          <a:effectRef idx="1">
            <a:schemeClr val="accent3"/>
          </a:effectRef>
          <a:fontRef idx="minor">
            <a:schemeClr val="lt1"/>
          </a:fontRef>
        </p:style>
        <p:txBody>
          <a:bodyPr rtlCol="0" anchor="ctr"/>
          <a:lstStyle/>
          <a:p>
            <a:pPr algn="ctr"/>
            <a:r>
              <a:rPr lang="en-GB" sz="4000" dirty="0">
                <a:solidFill>
                  <a:schemeClr val="tx1"/>
                </a:solidFill>
              </a:rPr>
              <a:t>In-text citations</a:t>
            </a:r>
          </a:p>
        </p:txBody>
      </p:sp>
      <p:sp>
        <p:nvSpPr>
          <p:cNvPr id="14" name="Rectangle: Rounded Corners 13">
            <a:extLst>
              <a:ext uri="{FF2B5EF4-FFF2-40B4-BE49-F238E27FC236}">
                <a16:creationId xmlns:a16="http://schemas.microsoft.com/office/drawing/2014/main" id="{4C9D1259-6598-43EF-A2D5-7B3B1588E3B0}"/>
              </a:ext>
            </a:extLst>
          </p:cNvPr>
          <p:cNvSpPr/>
          <p:nvPr/>
        </p:nvSpPr>
        <p:spPr>
          <a:xfrm>
            <a:off x="5148064" y="3967314"/>
            <a:ext cx="2952328" cy="1440160"/>
          </a:xfrm>
          <a:prstGeom prst="roundRect">
            <a:avLst/>
          </a:prstGeom>
        </p:spPr>
        <p:style>
          <a:lnRef idx="3">
            <a:schemeClr val="lt1"/>
          </a:lnRef>
          <a:fillRef idx="1">
            <a:schemeClr val="accent5"/>
          </a:fillRef>
          <a:effectRef idx="1">
            <a:schemeClr val="accent5"/>
          </a:effectRef>
          <a:fontRef idx="minor">
            <a:schemeClr val="lt1"/>
          </a:fontRef>
        </p:style>
        <p:txBody>
          <a:bodyPr rtlCol="0" anchor="ctr"/>
          <a:lstStyle/>
          <a:p>
            <a:pPr algn="ctr"/>
            <a:r>
              <a:rPr lang="en-GB" sz="3200" dirty="0">
                <a:solidFill>
                  <a:schemeClr val="tx1"/>
                </a:solidFill>
              </a:rPr>
              <a:t>Reference list</a:t>
            </a:r>
          </a:p>
        </p:txBody>
      </p:sp>
    </p:spTree>
    <p:extLst>
      <p:ext uri="{BB962C8B-B14F-4D97-AF65-F5344CB8AC3E}">
        <p14:creationId xmlns:p14="http://schemas.microsoft.com/office/powerpoint/2010/main" val="3427603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up)">
                                      <p:cBhvr>
                                        <p:cTn id="7" dur="500"/>
                                        <p:tgtEl>
                                          <p:spTgt spid="6"/>
                                        </p:tgtEl>
                                      </p:cBhvr>
                                    </p:animEffect>
                                  </p:childTnLst>
                                </p:cTn>
                              </p:par>
                            </p:childTnLst>
                          </p:cTn>
                        </p:par>
                        <p:par>
                          <p:cTn id="8" fill="hold">
                            <p:stCondLst>
                              <p:cond delay="500"/>
                            </p:stCondLst>
                            <p:childTnLst>
                              <p:par>
                                <p:cTn id="9" presetID="22" presetClass="entr" presetSubtype="1" fill="hold" grpId="0"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wipe(up)">
                                      <p:cBhvr>
                                        <p:cTn id="11" dur="500"/>
                                        <p:tgtEl>
                                          <p:spTgt spid="13"/>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1" fill="hold" nodeType="click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wipe(up)">
                                      <p:cBhvr>
                                        <p:cTn id="16" dur="500"/>
                                        <p:tgtEl>
                                          <p:spTgt spid="9"/>
                                        </p:tgtEl>
                                      </p:cBhvr>
                                    </p:animEffect>
                                  </p:childTnLst>
                                </p:cTn>
                              </p:par>
                            </p:childTnLst>
                          </p:cTn>
                        </p:par>
                        <p:par>
                          <p:cTn id="17" fill="hold">
                            <p:stCondLst>
                              <p:cond delay="500"/>
                            </p:stCondLst>
                            <p:childTnLst>
                              <p:par>
                                <p:cTn id="18" presetID="22" presetClass="entr" presetSubtype="1" fill="hold" grpId="0" nodeType="afterEffect">
                                  <p:stCondLst>
                                    <p:cond delay="0"/>
                                  </p:stCondLst>
                                  <p:childTnLst>
                                    <p:set>
                                      <p:cBhvr>
                                        <p:cTn id="19" dur="1" fill="hold">
                                          <p:stCondLst>
                                            <p:cond delay="0"/>
                                          </p:stCondLst>
                                        </p:cTn>
                                        <p:tgtEl>
                                          <p:spTgt spid="14"/>
                                        </p:tgtEl>
                                        <p:attrNameLst>
                                          <p:attrName>style.visibility</p:attrName>
                                        </p:attrNameLst>
                                      </p:cBhvr>
                                      <p:to>
                                        <p:strVal val="visible"/>
                                      </p:to>
                                    </p:set>
                                    <p:animEffect transition="in" filter="wipe(up)">
                                      <p:cBhvr>
                                        <p:cTn id="20"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3"/>
            <a:extLst>
              <a:ext uri="{FF2B5EF4-FFF2-40B4-BE49-F238E27FC236}">
                <a16:creationId xmlns:a16="http://schemas.microsoft.com/office/drawing/2014/main" id="{FA49FC92-B0D9-4515-B888-43F536DC216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763688" y="1349536"/>
            <a:ext cx="5226516" cy="3618358"/>
          </a:xfrm>
          <a:prstGeom prst="rect">
            <a:avLst/>
          </a:prstGeom>
        </p:spPr>
      </p:pic>
      <p:sp>
        <p:nvSpPr>
          <p:cNvPr id="5" name="TextBox 4">
            <a:extLst>
              <a:ext uri="{FF2B5EF4-FFF2-40B4-BE49-F238E27FC236}">
                <a16:creationId xmlns:a16="http://schemas.microsoft.com/office/drawing/2014/main" id="{11FF310F-9DB3-45B9-B17D-602C5A578360}"/>
              </a:ext>
            </a:extLst>
          </p:cNvPr>
          <p:cNvSpPr txBox="1"/>
          <p:nvPr/>
        </p:nvSpPr>
        <p:spPr>
          <a:xfrm>
            <a:off x="899592" y="503670"/>
            <a:ext cx="7200800" cy="523220"/>
          </a:xfrm>
          <a:prstGeom prst="rect">
            <a:avLst/>
          </a:prstGeom>
          <a:noFill/>
        </p:spPr>
        <p:txBody>
          <a:bodyPr wrap="square" rtlCol="0">
            <a:spAutoFit/>
          </a:bodyPr>
          <a:lstStyle/>
          <a:p>
            <a:r>
              <a:rPr lang="en-GB" sz="2800" dirty="0">
                <a:solidFill>
                  <a:schemeClr val="accent3">
                    <a:lumMod val="75000"/>
                  </a:schemeClr>
                </a:solidFill>
              </a:rPr>
              <a:t>A handy video guide to Harvard referencing. </a:t>
            </a:r>
          </a:p>
        </p:txBody>
      </p:sp>
      <p:sp>
        <p:nvSpPr>
          <p:cNvPr id="2" name="TextBox 1">
            <a:extLst>
              <a:ext uri="{FF2B5EF4-FFF2-40B4-BE49-F238E27FC236}">
                <a16:creationId xmlns:a16="http://schemas.microsoft.com/office/drawing/2014/main" id="{A80E9A7F-5863-4699-AFDA-001D7A4F7981}"/>
              </a:ext>
            </a:extLst>
          </p:cNvPr>
          <p:cNvSpPr txBox="1"/>
          <p:nvPr/>
        </p:nvSpPr>
        <p:spPr>
          <a:xfrm>
            <a:off x="683568" y="4967894"/>
            <a:ext cx="8064896" cy="646331"/>
          </a:xfrm>
          <a:prstGeom prst="rect">
            <a:avLst/>
          </a:prstGeom>
          <a:noFill/>
          <a:ln w="57150">
            <a:solidFill>
              <a:schemeClr val="tx1"/>
            </a:solidFill>
          </a:ln>
        </p:spPr>
        <p:txBody>
          <a:bodyPr wrap="square" rtlCol="0">
            <a:spAutoFit/>
          </a:bodyPr>
          <a:lstStyle/>
          <a:p>
            <a:r>
              <a:rPr lang="en-GB" dirty="0"/>
              <a:t>Let’s watch this together, you may wish to bookmark this video for future reference.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5">
            <a:extLst>
              <a:ext uri="{FF2B5EF4-FFF2-40B4-BE49-F238E27FC236}">
                <a16:creationId xmlns:a16="http://schemas.microsoft.com/office/drawing/2014/main" id="{1B327046-3BB3-4478-8E20-122A32C83E59}"/>
              </a:ext>
            </a:extLst>
          </p:cNvPr>
          <p:cNvSpPr>
            <a:spLocks noChangeArrowheads="1"/>
          </p:cNvSpPr>
          <p:nvPr/>
        </p:nvSpPr>
        <p:spPr bwMode="auto">
          <a:xfrm>
            <a:off x="3419872" y="615950"/>
            <a:ext cx="2890417"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defRPr/>
            </a:pPr>
            <a:r>
              <a:rPr lang="en-GB" altLang="en-US" sz="4000" dirty="0">
                <a:solidFill>
                  <a:schemeClr val="accent3">
                    <a:lumMod val="75000"/>
                  </a:schemeClr>
                </a:solidFill>
                <a:cs typeface="Arial" panose="020B0604020202020204" pitchFamily="34" charset="0"/>
              </a:rPr>
              <a:t>Plagiarism</a:t>
            </a:r>
          </a:p>
        </p:txBody>
      </p:sp>
      <p:sp>
        <p:nvSpPr>
          <p:cNvPr id="27654" name="Text Box 6">
            <a:extLst>
              <a:ext uri="{FF2B5EF4-FFF2-40B4-BE49-F238E27FC236}">
                <a16:creationId xmlns:a16="http://schemas.microsoft.com/office/drawing/2014/main" id="{27EFA00A-D9E8-4F83-BD0F-B3FABC56FD39}"/>
              </a:ext>
            </a:extLst>
          </p:cNvPr>
          <p:cNvSpPr txBox="1">
            <a:spLocks noChangeArrowheads="1"/>
          </p:cNvSpPr>
          <p:nvPr/>
        </p:nvSpPr>
        <p:spPr bwMode="auto">
          <a:xfrm>
            <a:off x="3347303" y="1491099"/>
            <a:ext cx="4464050" cy="1587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buClr>
                <a:schemeClr val="accent2"/>
              </a:buClr>
              <a:buFontTx/>
              <a:buNone/>
              <a:defRPr/>
            </a:pPr>
            <a:r>
              <a:rPr lang="en-GB" altLang="en-US" sz="2800" dirty="0">
                <a:solidFill>
                  <a:schemeClr val="accent3">
                    <a:lumMod val="75000"/>
                  </a:schemeClr>
                </a:solidFill>
                <a:cs typeface="Arial" panose="020B0604020202020204" pitchFamily="34" charset="0"/>
              </a:rPr>
              <a:t>What is it and why is it an academic offence?</a:t>
            </a:r>
          </a:p>
          <a:p>
            <a:pPr eaLnBrk="1" hangingPunct="1">
              <a:spcBef>
                <a:spcPct val="50000"/>
              </a:spcBef>
              <a:buFontTx/>
              <a:buNone/>
              <a:defRPr/>
            </a:pPr>
            <a:endParaRPr lang="en-GB" altLang="en-US" sz="2800" dirty="0">
              <a:latin typeface="Comic Sans MS" panose="030F0702030302020204" pitchFamily="66" charset="0"/>
            </a:endParaRPr>
          </a:p>
        </p:txBody>
      </p:sp>
      <p:sp>
        <p:nvSpPr>
          <p:cNvPr id="27655" name="Text Box 7">
            <a:extLst>
              <a:ext uri="{FF2B5EF4-FFF2-40B4-BE49-F238E27FC236}">
                <a16:creationId xmlns:a16="http://schemas.microsoft.com/office/drawing/2014/main" id="{873E572E-E8FE-498E-A791-16EA87C5A27D}"/>
              </a:ext>
            </a:extLst>
          </p:cNvPr>
          <p:cNvSpPr txBox="1">
            <a:spLocks noChangeArrowheads="1"/>
          </p:cNvSpPr>
          <p:nvPr/>
        </p:nvSpPr>
        <p:spPr bwMode="auto">
          <a:xfrm>
            <a:off x="1042988" y="2781300"/>
            <a:ext cx="7129462"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defRPr/>
            </a:pPr>
            <a:r>
              <a:rPr lang="en-GB" altLang="en-US" sz="2800" b="1" dirty="0">
                <a:solidFill>
                  <a:schemeClr val="accent3">
                    <a:lumMod val="75000"/>
                  </a:schemeClr>
                </a:solidFill>
                <a:cs typeface="Arial" panose="020B0604020202020204" pitchFamily="34" charset="0"/>
              </a:rPr>
              <a:t>Plagiarism, is the deliberate or </a:t>
            </a:r>
            <a:r>
              <a:rPr lang="en-GB" altLang="en-US" sz="2800" b="1" u="sng" dirty="0">
                <a:solidFill>
                  <a:schemeClr val="accent3">
                    <a:lumMod val="75000"/>
                  </a:schemeClr>
                </a:solidFill>
                <a:cs typeface="Arial" panose="020B0604020202020204" pitchFamily="34" charset="0"/>
              </a:rPr>
              <a:t>inadvertent</a:t>
            </a:r>
            <a:r>
              <a:rPr lang="en-GB" altLang="en-US" sz="2800" b="1" dirty="0">
                <a:solidFill>
                  <a:schemeClr val="accent3">
                    <a:lumMod val="75000"/>
                  </a:schemeClr>
                </a:solidFill>
                <a:cs typeface="Arial" panose="020B0604020202020204" pitchFamily="34" charset="0"/>
              </a:rPr>
              <a:t> theft of intellectual property.</a:t>
            </a:r>
          </a:p>
        </p:txBody>
      </p:sp>
      <p:sp>
        <p:nvSpPr>
          <p:cNvPr id="22533" name="AutoShape 9">
            <a:extLst>
              <a:ext uri="{FF2B5EF4-FFF2-40B4-BE49-F238E27FC236}">
                <a16:creationId xmlns:a16="http://schemas.microsoft.com/office/drawing/2014/main" id="{383ECFDC-4E6D-4913-B3C0-67028BA1A750}"/>
              </a:ext>
            </a:extLst>
          </p:cNvPr>
          <p:cNvSpPr>
            <a:spLocks noChangeArrowheads="1"/>
          </p:cNvSpPr>
          <p:nvPr/>
        </p:nvSpPr>
        <p:spPr bwMode="auto">
          <a:xfrm>
            <a:off x="2230438" y="3778250"/>
            <a:ext cx="5905500" cy="2087563"/>
          </a:xfrm>
          <a:prstGeom prst="wedgeEllipseCallout">
            <a:avLst>
              <a:gd name="adj1" fmla="val -43750"/>
              <a:gd name="adj2" fmla="val 70000"/>
            </a:avLst>
          </a:prstGeom>
          <a:solidFill>
            <a:srgbClr val="76F0D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spcAft>
                <a:spcPts val="600"/>
              </a:spcAft>
              <a:buClr>
                <a:schemeClr val="accent1"/>
              </a:buClr>
              <a:buSzPct val="115000"/>
              <a:buFont typeface="Arial" panose="020B0604020202020204" pitchFamily="34" charset="0"/>
              <a:buChar char="•"/>
              <a:defRPr sz="2400">
                <a:solidFill>
                  <a:srgbClr val="262626"/>
                </a:solidFill>
                <a:latin typeface="Garamond" panose="02020404030301010803" pitchFamily="18" charset="0"/>
              </a:defRPr>
            </a:lvl1pPr>
            <a:lvl2pPr marL="742950" indent="-285750">
              <a:spcBef>
                <a:spcPct val="20000"/>
              </a:spcBef>
              <a:spcAft>
                <a:spcPts val="600"/>
              </a:spcAft>
              <a:buClr>
                <a:schemeClr val="accent1"/>
              </a:buClr>
              <a:buSzPct val="115000"/>
              <a:buFont typeface="Arial" panose="020B0604020202020204" pitchFamily="34" charset="0"/>
              <a:buChar char="•"/>
              <a:defRPr sz="2000">
                <a:solidFill>
                  <a:srgbClr val="262626"/>
                </a:solidFill>
                <a:latin typeface="Garamond" panose="02020404030301010803" pitchFamily="18" charset="0"/>
              </a:defRPr>
            </a:lvl2pPr>
            <a:lvl3pPr marL="1143000" indent="-228600">
              <a:spcBef>
                <a:spcPct val="20000"/>
              </a:spcBef>
              <a:spcAft>
                <a:spcPts val="600"/>
              </a:spcAft>
              <a:buClr>
                <a:schemeClr val="accent1"/>
              </a:buClr>
              <a:buSzPct val="115000"/>
              <a:buFont typeface="Arial" panose="020B0604020202020204" pitchFamily="34" charset="0"/>
              <a:buChar char="•"/>
              <a:defRPr>
                <a:solidFill>
                  <a:srgbClr val="262626"/>
                </a:solidFill>
                <a:latin typeface="Garamond" panose="02020404030301010803" pitchFamily="18" charset="0"/>
              </a:defRPr>
            </a:lvl3pPr>
            <a:lvl4pPr marL="1600200" indent="-228600">
              <a:spcBef>
                <a:spcPct val="20000"/>
              </a:spcBef>
              <a:spcAft>
                <a:spcPts val="600"/>
              </a:spcAft>
              <a:buClr>
                <a:schemeClr val="accent1"/>
              </a:buClr>
              <a:buSzPct val="115000"/>
              <a:buFont typeface="Arial" panose="020B0604020202020204" pitchFamily="34" charset="0"/>
              <a:buChar char="•"/>
              <a:defRPr sz="1600">
                <a:solidFill>
                  <a:srgbClr val="262626"/>
                </a:solidFill>
                <a:latin typeface="Garamond" panose="02020404030301010803" pitchFamily="18" charset="0"/>
              </a:defRPr>
            </a:lvl4pPr>
            <a:lvl5pPr marL="2057400" indent="-22860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5pPr>
            <a:lvl6pPr marL="2514600" indent="-228600" eaLnBrk="0" fontAlgn="base" hangingPunct="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6pPr>
            <a:lvl7pPr marL="2971800" indent="-228600" eaLnBrk="0" fontAlgn="base" hangingPunct="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7pPr>
            <a:lvl8pPr marL="3429000" indent="-228600" eaLnBrk="0" fontAlgn="base" hangingPunct="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8pPr>
            <a:lvl9pPr marL="3886200" indent="-228600" eaLnBrk="0" fontAlgn="base" hangingPunct="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9pPr>
          </a:lstStyle>
          <a:p>
            <a:pPr algn="ctr" eaLnBrk="1" hangingPunct="1">
              <a:spcBef>
                <a:spcPct val="0"/>
              </a:spcBef>
              <a:spcAft>
                <a:spcPct val="0"/>
              </a:spcAft>
              <a:buClrTx/>
              <a:buSzTx/>
              <a:buFontTx/>
              <a:buNone/>
            </a:pPr>
            <a:endParaRPr lang="en-US" altLang="en-US" sz="1800">
              <a:solidFill>
                <a:schemeClr val="tx1"/>
              </a:solidFill>
              <a:latin typeface="Comic Sans MS" panose="030F0702030302020204" pitchFamily="66" charset="0"/>
            </a:endParaRPr>
          </a:p>
        </p:txBody>
      </p:sp>
      <p:sp>
        <p:nvSpPr>
          <p:cNvPr id="27658" name="Text Box 10">
            <a:extLst>
              <a:ext uri="{FF2B5EF4-FFF2-40B4-BE49-F238E27FC236}">
                <a16:creationId xmlns:a16="http://schemas.microsoft.com/office/drawing/2014/main" id="{C5835B34-4ACF-4496-AFFB-15C68186213D}"/>
              </a:ext>
            </a:extLst>
          </p:cNvPr>
          <p:cNvSpPr txBox="1">
            <a:spLocks noChangeArrowheads="1"/>
          </p:cNvSpPr>
          <p:nvPr/>
        </p:nvSpPr>
        <p:spPr bwMode="auto">
          <a:xfrm>
            <a:off x="2843213" y="4170363"/>
            <a:ext cx="4679950" cy="18928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defRPr/>
            </a:pPr>
            <a:r>
              <a:rPr lang="en-GB" altLang="en-US" sz="1800" dirty="0">
                <a:solidFill>
                  <a:schemeClr val="accent3">
                    <a:lumMod val="75000"/>
                  </a:schemeClr>
                </a:solidFill>
                <a:latin typeface="+mn-lt"/>
              </a:rPr>
              <a:t>Note the use of the word “inadvertent” – it is your responsibility to ensure that you understand what constitutes the academic offence of plagiarism – ignorance is no defence!</a:t>
            </a:r>
          </a:p>
          <a:p>
            <a:pPr eaLnBrk="1" hangingPunct="1">
              <a:spcBef>
                <a:spcPct val="50000"/>
              </a:spcBef>
              <a:buFontTx/>
              <a:buNone/>
              <a:defRPr/>
            </a:pPr>
            <a:endParaRPr lang="en-GB" altLang="en-US" sz="1800" dirty="0">
              <a:latin typeface="Comic Sans MS" panose="030F0702030302020204" pitchFamily="66" charset="0"/>
            </a:endParaRPr>
          </a:p>
        </p:txBody>
      </p:sp>
      <p:pic>
        <p:nvPicPr>
          <p:cNvPr id="22535" name="Picture 11">
            <a:extLst>
              <a:ext uri="{FF2B5EF4-FFF2-40B4-BE49-F238E27FC236}">
                <a16:creationId xmlns:a16="http://schemas.microsoft.com/office/drawing/2014/main" id="{87006D2C-CC48-4DDF-9903-77ACBF13830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2988" y="615950"/>
            <a:ext cx="1906587" cy="1800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194"/>
                                        </p:tgtEl>
                                        <p:attrNameLst>
                                          <p:attrName>style.visibility</p:attrName>
                                        </p:attrNameLst>
                                      </p:cBhvr>
                                      <p:to>
                                        <p:strVal val="visible"/>
                                      </p:to>
                                    </p:set>
                                    <p:animEffect transition="in" filter="fade">
                                      <p:cBhvr>
                                        <p:cTn id="7" dur="500"/>
                                        <p:tgtEl>
                                          <p:spTgt spid="819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7654"/>
                                        </p:tgtEl>
                                        <p:attrNameLst>
                                          <p:attrName>style.visibility</p:attrName>
                                        </p:attrNameLst>
                                      </p:cBhvr>
                                      <p:to>
                                        <p:strVal val="visible"/>
                                      </p:to>
                                    </p:set>
                                    <p:animEffect transition="in" filter="fade">
                                      <p:cBhvr>
                                        <p:cTn id="12" dur="500"/>
                                        <p:tgtEl>
                                          <p:spTgt spid="2765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7655"/>
                                        </p:tgtEl>
                                        <p:attrNameLst>
                                          <p:attrName>style.visibility</p:attrName>
                                        </p:attrNameLst>
                                      </p:cBhvr>
                                      <p:to>
                                        <p:strVal val="visible"/>
                                      </p:to>
                                    </p:set>
                                    <p:animEffect transition="in" filter="fade">
                                      <p:cBhvr>
                                        <p:cTn id="17" dur="500"/>
                                        <p:tgtEl>
                                          <p:spTgt spid="27655"/>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2533"/>
                                        </p:tgtEl>
                                        <p:attrNameLst>
                                          <p:attrName>style.visibility</p:attrName>
                                        </p:attrNameLst>
                                      </p:cBhvr>
                                      <p:to>
                                        <p:strVal val="visible"/>
                                      </p:to>
                                    </p:set>
                                    <p:animEffect transition="in" filter="fade">
                                      <p:cBhvr>
                                        <p:cTn id="20" dur="500"/>
                                        <p:tgtEl>
                                          <p:spTgt spid="22533"/>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7658"/>
                                        </p:tgtEl>
                                        <p:attrNameLst>
                                          <p:attrName>style.visibility</p:attrName>
                                        </p:attrNameLst>
                                      </p:cBhvr>
                                      <p:to>
                                        <p:strVal val="visible"/>
                                      </p:to>
                                    </p:set>
                                    <p:animEffect transition="in" filter="fade">
                                      <p:cBhvr>
                                        <p:cTn id="23" dur="500"/>
                                        <p:tgtEl>
                                          <p:spTgt spid="276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4" grpId="0"/>
      <p:bldP spid="27654" grpId="0"/>
      <p:bldP spid="27655" grpId="0"/>
      <p:bldP spid="22533" grpId="0" animBg="1"/>
      <p:bldP spid="27658"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2070A-DF9B-44FB-8374-487192F5ABB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6724B73-A809-4D18-B3F2-21A5CCAF531B}"/>
              </a:ext>
            </a:extLst>
          </p:cNvPr>
          <p:cNvSpPr>
            <a:spLocks noGrp="1"/>
          </p:cNvSpPr>
          <p:nvPr>
            <p:ph idx="1"/>
          </p:nvPr>
        </p:nvSpPr>
        <p:spPr/>
        <p:txBody>
          <a:bodyPr>
            <a:normAutofit/>
          </a:bodyPr>
          <a:lstStyle/>
          <a:p>
            <a:pPr marL="0" indent="0">
              <a:buNone/>
            </a:pPr>
            <a:endParaRPr lang="en-GB" sz="2000" dirty="0"/>
          </a:p>
          <a:p>
            <a:pPr marL="0" indent="0">
              <a:buNone/>
            </a:pPr>
            <a:endParaRPr lang="en-GB" sz="2000" dirty="0"/>
          </a:p>
          <a:p>
            <a:pPr marL="0" indent="0">
              <a:buNone/>
            </a:pPr>
            <a:r>
              <a:rPr lang="en-GB" sz="2000" dirty="0"/>
              <a:t>Gibbs, G. (1998) </a:t>
            </a:r>
            <a:r>
              <a:rPr lang="en-GB" sz="2000" i="1" dirty="0"/>
              <a:t>Learning By Doing : A guide to teaching and learning methods</a:t>
            </a:r>
            <a:r>
              <a:rPr lang="en-GB" sz="2000" dirty="0"/>
              <a:t>, Oxford: Further Education Unit, Oxford Polytechnic</a:t>
            </a:r>
          </a:p>
          <a:p>
            <a:pPr marL="0" indent="0">
              <a:buNone/>
            </a:pPr>
            <a:endParaRPr lang="en-GB" sz="2000" dirty="0"/>
          </a:p>
          <a:p>
            <a:pPr marL="0" indent="0">
              <a:buNone/>
            </a:pPr>
            <a:r>
              <a:rPr lang="en-GB" sz="2000" dirty="0"/>
              <a:t>University of Derby (2012) </a:t>
            </a:r>
            <a:r>
              <a:rPr lang="en-GB" sz="2000" i="1" dirty="0"/>
              <a:t>A Guide to Harvard Referencing </a:t>
            </a:r>
            <a:r>
              <a:rPr lang="en-GB" sz="2000" dirty="0"/>
              <a:t>[video]</a:t>
            </a:r>
            <a:r>
              <a:rPr lang="en-GB" sz="2000" i="1" dirty="0"/>
              <a:t> </a:t>
            </a:r>
            <a:r>
              <a:rPr lang="en-GB" sz="2000" dirty="0"/>
              <a:t>Available at </a:t>
            </a:r>
            <a:r>
              <a:rPr lang="en-GB" sz="2000" dirty="0">
                <a:hlinkClick r:id="rId2"/>
              </a:rPr>
              <a:t>https://www.youtube.com/watch?v=NDgqqPvMn0U</a:t>
            </a:r>
            <a:r>
              <a:rPr lang="en-GB" sz="2000" dirty="0"/>
              <a:t> (Accessed 10</a:t>
            </a:r>
            <a:r>
              <a:rPr lang="en-GB" sz="2000" baseline="30000" dirty="0"/>
              <a:t>th</a:t>
            </a:r>
            <a:r>
              <a:rPr lang="en-GB" sz="2000" dirty="0"/>
              <a:t> September 2021) </a:t>
            </a:r>
          </a:p>
        </p:txBody>
      </p:sp>
    </p:spTree>
    <p:extLst>
      <p:ext uri="{BB962C8B-B14F-4D97-AF65-F5344CB8AC3E}">
        <p14:creationId xmlns:p14="http://schemas.microsoft.com/office/powerpoint/2010/main" val="11821467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a:t>Do you feel prepared to draft your task 3?</a:t>
            </a:r>
          </a:p>
        </p:txBody>
      </p:sp>
      <p:pic>
        <p:nvPicPr>
          <p:cNvPr id="4" name="Picture 1">
            <a:extLst>
              <a:ext uri="{FF2B5EF4-FFF2-40B4-BE49-F238E27FC236}">
                <a16:creationId xmlns:a16="http://schemas.microsoft.com/office/drawing/2014/main" id="{57A2770E-33FC-4834-AD2A-DCC61B82EAFE}"/>
              </a:ext>
            </a:extLst>
          </p:cNvPr>
          <p:cNvPicPr>
            <a:picLocks noChangeAspect="1"/>
          </p:cNvPicPr>
          <p:nvPr/>
        </p:nvPicPr>
        <p:blipFill>
          <a:blip r:embed="rId2" cstate="print"/>
          <a:srcRect/>
          <a:stretch>
            <a:fillRect/>
          </a:stretch>
        </p:blipFill>
        <p:spPr bwMode="auto">
          <a:xfrm>
            <a:off x="3360570" y="3807043"/>
            <a:ext cx="2422861" cy="1334683"/>
          </a:xfrm>
          <a:prstGeom prst="rect">
            <a:avLst/>
          </a:prstGeom>
          <a:noFill/>
          <a:ln w="9525">
            <a:noFill/>
            <a:miter lim="800000"/>
            <a:headEnd/>
            <a:tailEnd/>
          </a:ln>
        </p:spPr>
      </p:pic>
    </p:spTree>
    <p:extLst>
      <p:ext uri="{BB962C8B-B14F-4D97-AF65-F5344CB8AC3E}">
        <p14:creationId xmlns:p14="http://schemas.microsoft.com/office/powerpoint/2010/main" val="2011787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lum bright="70000" contrast="-70000"/>
          </a:blip>
          <a:stretch>
            <a:fillRect/>
          </a:stretch>
        </p:blipFill>
        <p:spPr>
          <a:xfrm>
            <a:off x="0" y="0"/>
            <a:ext cx="9144000" cy="5733256"/>
          </a:xfrm>
          <a:prstGeom prst="rect">
            <a:avLst/>
          </a:prstGeom>
        </p:spPr>
      </p:pic>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idx="1"/>
          </p:nvPr>
        </p:nvSpPr>
        <p:spPr>
          <a:xfrm>
            <a:off x="1439652" y="1970838"/>
            <a:ext cx="6243342" cy="2912678"/>
          </a:xfrm>
          <a:noFill/>
          <a:effectLst>
            <a:softEdge rad="127000"/>
          </a:effectLst>
        </p:spPr>
        <p:txBody>
          <a:bodyPr>
            <a:normAutofit/>
          </a:bodyPr>
          <a:lstStyle/>
          <a:p>
            <a:pPr marL="0" indent="0" algn="r">
              <a:buNone/>
            </a:pPr>
            <a:endParaRPr lang="en-GB" sz="2100" b="1" dirty="0"/>
          </a:p>
          <a:p>
            <a:pPr marL="0" indent="0" algn="r">
              <a:buNone/>
            </a:pPr>
            <a:r>
              <a:rPr lang="en-GB" sz="2100" b="1" dirty="0"/>
              <a:t>Thank you for all of your hard work on this module, we look forward to reading your submissions. </a:t>
            </a:r>
          </a:p>
        </p:txBody>
      </p:sp>
    </p:spTree>
    <p:extLst>
      <p:ext uri="{BB962C8B-B14F-4D97-AF65-F5344CB8AC3E}">
        <p14:creationId xmlns:p14="http://schemas.microsoft.com/office/powerpoint/2010/main" val="31558828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7" ma:contentTypeDescription="Create a new document." ma:contentTypeScope="" ma:versionID="5c99d3f7400ecb08608f19776d26427f">
  <xsd:schema xmlns:xsd="http://www.w3.org/2001/XMLSchema" xmlns:xs="http://www.w3.org/2001/XMLSchema" xmlns:p="http://schemas.microsoft.com/office/2006/metadata/properties" xmlns:ns3="e2529e2e-246e-4beb-bcc0-0746cc8768ab" targetNamespace="http://schemas.microsoft.com/office/2006/metadata/properties" ma:root="true" ma:fieldsID="c65664f06f67c141f4e5f44021e00214" ns3:_="">
    <xsd:import namespace="e2529e2e-246e-4beb-bcc0-0746cc8768a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EventHashCode" minOccurs="0"/>
                <xsd:element ref="ns3:MediaServiceGenerationTime" minOccurs="0"/>
                <xsd:element ref="ns3:MediaServiceAuto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EventHashCode" ma:index="11" nillable="true" ma:displayName="MediaServiceEventHashCode" ma:hidden="true" ma:internalName="MediaServiceEventHashCode"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E99662-478F-44BE-BBDA-472DED10801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529e2e-246e-4beb-bcc0-0746cc8768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infopath/2007/PartnerControls"/>
    <ds:schemaRef ds:uri="http://purl.org/dc/dcmitype/"/>
    <ds:schemaRef ds:uri="http://purl.org/dc/elements/1.1/"/>
    <ds:schemaRef ds:uri="http://www.w3.org/XML/1998/namespace"/>
    <ds:schemaRef ds:uri="http://schemas.openxmlformats.org/package/2006/metadata/core-properties"/>
    <ds:schemaRef ds:uri="http://purl.org/dc/terms/"/>
    <ds:schemaRef ds:uri="http://schemas.microsoft.com/office/2006/documentManagement/types"/>
    <ds:schemaRef ds:uri="e2529e2e-246e-4beb-bcc0-0746cc8768ab"/>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
  <TotalTime>39816</TotalTime>
  <Words>649</Words>
  <Application>Microsoft Office PowerPoint</Application>
  <PresentationFormat>On-screen Show (4:3)</PresentationFormat>
  <Paragraphs>70</Paragraphs>
  <Slides>14</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Comic Sans MS</vt:lpstr>
      <vt:lpstr>Myriad Pro</vt:lpstr>
      <vt:lpstr>20140311PresentationUWTSDTemplate</vt:lpstr>
      <vt:lpstr>Certificate of Higher Education in Skills for the Workplace   Academic and Employability Skills (BMSW 4001) Week 10 –  Task 3 Workshop</vt:lpstr>
      <vt:lpstr>In this workshop we will…..</vt:lpstr>
      <vt:lpstr>PowerPoint Presentation</vt:lpstr>
      <vt:lpstr>Task 3 – Reflective report</vt:lpstr>
      <vt:lpstr>Guidance for Task 3</vt:lpstr>
      <vt:lpstr>The Gibb’s reflective cycle</vt:lpstr>
      <vt:lpstr>Personal Development Plan</vt:lpstr>
      <vt:lpstr>PowerPoint Presentation</vt:lpstr>
      <vt:lpstr>PowerPoint Presentation</vt:lpstr>
      <vt:lpstr>PowerPoint Presentation</vt:lpstr>
      <vt:lpstr>PowerPoint Presentation</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Rebecca Kavanagh</cp:lastModifiedBy>
  <cp:revision>187</cp:revision>
  <dcterms:created xsi:type="dcterms:W3CDTF">2015-04-14T15:21:28Z</dcterms:created>
  <dcterms:modified xsi:type="dcterms:W3CDTF">2022-06-29T09:51:35Z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0x010100321913553D3EB4479A5F0D40DB0A3B87</vt:lpwstr>
  </property>
</Properties>
</file>