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1402" y="-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362EC77-0B82-4AED-954A-63886553E134}" type="datetimeFigureOut">
              <a:rPr lang="en-US" smtClean="0"/>
              <a:pPr/>
              <a:t>7/1/2019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6D7DB70-6A75-4F38-A28E-3E8521DA406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eed.co.uk/m/jobs?sameQ=1&amp;q=Marketing+manager&amp;l=&amp;from=searchOnSerp" TargetMode="External"/><Relationship Id="rId7" Type="http://schemas.openxmlformats.org/officeDocument/2006/relationships/hyperlink" Target="http://www.chamber-international.com/uploads/files/marketing-executive-ps.pdf" TargetMode="External"/><Relationship Id="rId2" Type="http://schemas.openxmlformats.org/officeDocument/2006/relationships/hyperlink" Target="http://www.careers.virginmedia.com/the-roles/product-brand-marketing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thebalancecareers.com/job-specification-sample-marketing-manager-1918560" TargetMode="External"/><Relationship Id="rId5" Type="http://schemas.openxmlformats.org/officeDocument/2006/relationships/hyperlink" Target="https://stevens-tate.com/blog/articles/stevens-tate-top-integrated-marketing-company-design-rush/" TargetMode="External"/><Relationship Id="rId4" Type="http://schemas.openxmlformats.org/officeDocument/2006/relationships/hyperlink" Target="https://hr-jobs.lancs.ac.uk/Upload/vacancies/files/456/Manager%20of%20Digital%20Marketing%20P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Personnel Specification and Job Description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Plan: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714348" y="2571744"/>
            <a:ext cx="764386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Our Group:</a:t>
            </a:r>
          </a:p>
          <a:p>
            <a:r>
              <a:rPr lang="en-US" dirty="0" err="1" smtClean="0"/>
              <a:t>Nasima</a:t>
            </a:r>
            <a:endParaRPr lang="en-US" dirty="0" smtClean="0"/>
          </a:p>
          <a:p>
            <a:r>
              <a:rPr lang="en-US" dirty="0" err="1" smtClean="0"/>
              <a:t>Saif</a:t>
            </a:r>
            <a:endParaRPr lang="en-US" dirty="0" smtClean="0"/>
          </a:p>
          <a:p>
            <a:r>
              <a:rPr lang="en-US" dirty="0" smtClean="0"/>
              <a:t>Ayesha</a:t>
            </a:r>
          </a:p>
          <a:p>
            <a:r>
              <a:rPr lang="en-US" dirty="0" smtClean="0"/>
              <a:t>Adam</a:t>
            </a:r>
          </a:p>
          <a:p>
            <a:r>
              <a:rPr lang="en-US" dirty="0" smtClean="0"/>
              <a:t> </a:t>
            </a:r>
          </a:p>
          <a:p>
            <a:r>
              <a:rPr lang="en-US" dirty="0" smtClean="0"/>
              <a:t>Whose doing </a:t>
            </a:r>
            <a:r>
              <a:rPr lang="en-US" smtClean="0"/>
              <a:t>what</a:t>
            </a:r>
            <a:r>
              <a:rPr lang="en-US" smtClean="0"/>
              <a:t>:</a:t>
            </a:r>
          </a:p>
          <a:p>
            <a:endParaRPr lang="en-US" dirty="0" smtClean="0"/>
          </a:p>
          <a:p>
            <a:r>
              <a:rPr lang="en-US" dirty="0" err="1" smtClean="0"/>
              <a:t>Saif</a:t>
            </a:r>
            <a:r>
              <a:rPr lang="en-US" dirty="0" smtClean="0"/>
              <a:t>: job analysis</a:t>
            </a:r>
          </a:p>
          <a:p>
            <a:r>
              <a:rPr lang="en-US" dirty="0" smtClean="0"/>
              <a:t>Adam: different means of advertising the jobs and interview panels and any other selection methods</a:t>
            </a:r>
          </a:p>
          <a:p>
            <a:r>
              <a:rPr lang="en-US" dirty="0" err="1" smtClean="0"/>
              <a:t>Nasima</a:t>
            </a:r>
            <a:r>
              <a:rPr lang="en-US" dirty="0" smtClean="0"/>
              <a:t>: creating personnel specification and job description</a:t>
            </a:r>
          </a:p>
          <a:p>
            <a:r>
              <a:rPr lang="en-US" dirty="0" smtClean="0"/>
              <a:t>Ayesha: looking into CVs or/ and application forms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65321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Job Advert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00034" y="1714488"/>
            <a:ext cx="814393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/>
              <a:t> POSITION:   Marketing Manager (Swansea)</a:t>
            </a:r>
            <a:endParaRPr lang="en-US" sz="1400" dirty="0"/>
          </a:p>
          <a:p>
            <a:pPr algn="just"/>
            <a:r>
              <a:rPr lang="en-US" sz="1400" b="1" dirty="0"/>
              <a:t>COMPANY: VIRGIN MEDIA</a:t>
            </a:r>
            <a:endParaRPr lang="en-US" sz="1400" dirty="0"/>
          </a:p>
          <a:p>
            <a:pPr algn="just"/>
            <a:r>
              <a:rPr lang="en-US" sz="1400" b="1" dirty="0"/>
              <a:t>SALARY:   £38,000 – 42,000 per annum </a:t>
            </a:r>
            <a:endParaRPr lang="en-US" sz="1400" dirty="0"/>
          </a:p>
          <a:p>
            <a:pPr algn="just"/>
            <a:r>
              <a:rPr lang="en-US" sz="1400" b="1" dirty="0"/>
              <a:t>HOURS:   9am to 5pm, Monday to Friday</a:t>
            </a:r>
            <a:endParaRPr lang="en-US" sz="1400" dirty="0"/>
          </a:p>
          <a:p>
            <a:pPr algn="just"/>
            <a:r>
              <a:rPr lang="en-US" sz="1400" b="1" dirty="0"/>
              <a:t>APPLICATION:  CV and cover letter</a:t>
            </a:r>
            <a:endParaRPr lang="en-US" sz="1400" dirty="0"/>
          </a:p>
          <a:p>
            <a:pPr algn="just"/>
            <a:r>
              <a:rPr lang="en-US" sz="1400" b="1" dirty="0"/>
              <a:t>DEADLINE:  Friday 7</a:t>
            </a:r>
            <a:r>
              <a:rPr lang="en-US" sz="1400" b="1" baseline="30000" dirty="0"/>
              <a:t>th</a:t>
            </a:r>
            <a:r>
              <a:rPr lang="en-US" sz="1400" b="1" dirty="0"/>
              <a:t> July 2019</a:t>
            </a:r>
            <a:endParaRPr lang="en-US" sz="1400" dirty="0"/>
          </a:p>
          <a:p>
            <a:pPr algn="just"/>
            <a:r>
              <a:rPr lang="en-US" sz="1400" b="1" dirty="0"/>
              <a:t> </a:t>
            </a:r>
            <a:endParaRPr lang="en-US" sz="1400" dirty="0"/>
          </a:p>
          <a:p>
            <a:pPr algn="just"/>
            <a:r>
              <a:rPr lang="en-US" sz="1400" dirty="0"/>
              <a:t>Virgin Media is at the forefront of the competition because we have a talented team that have helped create a market leading brand.  Marketing is where products are designed to be </a:t>
            </a:r>
            <a:r>
              <a:rPr lang="en-US" sz="1400" dirty="0" smtClean="0"/>
              <a:t>irresistible </a:t>
            </a:r>
            <a:r>
              <a:rPr lang="en-US" sz="1400" dirty="0"/>
              <a:t>and branding is </a:t>
            </a:r>
            <a:r>
              <a:rPr lang="en-US" sz="1400" dirty="0" err="1"/>
              <a:t>recognisable</a:t>
            </a:r>
            <a:r>
              <a:rPr lang="en-US" sz="1400" dirty="0"/>
              <a:t>. Our Marketing and Communications Department aims to take a professional, proactive and measurable approach to marketing and communications and to identify ways to strengthen the company brand and engage with existing and new audiences.  </a:t>
            </a:r>
          </a:p>
          <a:p>
            <a:pPr algn="just"/>
            <a:r>
              <a:rPr lang="en-US" sz="1400" dirty="0"/>
              <a:t>We are looking for an individual who is able to demonstrate the ability to create consistent marketing strategies through effective communication strategies that reflect a consistent message to both online and offline marketing channels.</a:t>
            </a:r>
          </a:p>
          <a:p>
            <a:pPr algn="just"/>
            <a:r>
              <a:rPr lang="en-US" sz="1400" dirty="0"/>
              <a:t>We’re a great place to work with spectacular benefits too! We provide generous holiday allowances, contributory pension and discounts across Virgin Media products and Virgin brands.</a:t>
            </a:r>
          </a:p>
          <a:p>
            <a:pPr algn="just"/>
            <a:r>
              <a:rPr lang="en-US" sz="1400" dirty="0"/>
              <a:t>So join us for magic at your finger tips.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282" y="857232"/>
            <a:ext cx="4038600" cy="5006344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en-US" sz="1400" b="1" dirty="0" smtClean="0"/>
              <a:t>Job Role:</a:t>
            </a:r>
          </a:p>
          <a:p>
            <a:pPr algn="just"/>
            <a:endParaRPr lang="en-US" sz="1400" dirty="0" smtClean="0"/>
          </a:p>
          <a:p>
            <a:pPr lvl="0" algn="just"/>
            <a:r>
              <a:rPr lang="en-US" sz="1400" dirty="0" smtClean="0"/>
              <a:t>Work with colleagues to deliver marketing and communications strategy</a:t>
            </a:r>
          </a:p>
          <a:p>
            <a:pPr lvl="0" algn="just"/>
            <a:r>
              <a:rPr lang="en-US" sz="1400" dirty="0" smtClean="0"/>
              <a:t>Review and update strategy action plan on an annual basis</a:t>
            </a:r>
          </a:p>
          <a:p>
            <a:pPr lvl="0" algn="just"/>
            <a:r>
              <a:rPr lang="en-US" sz="1400" dirty="0" smtClean="0"/>
              <a:t>Upload content on social media on a regular basis and manage them</a:t>
            </a:r>
          </a:p>
          <a:p>
            <a:pPr lvl="0" algn="just"/>
            <a:r>
              <a:rPr lang="en-US" sz="1400" dirty="0" smtClean="0"/>
              <a:t>Identify products and markets and develop and market new the brands</a:t>
            </a:r>
          </a:p>
          <a:p>
            <a:pPr lvl="0" algn="just"/>
            <a:r>
              <a:rPr lang="en-US" sz="1400" dirty="0" smtClean="0"/>
              <a:t>Conduct market research, review and </a:t>
            </a:r>
            <a:r>
              <a:rPr lang="en-US" sz="1400" dirty="0" err="1" smtClean="0"/>
              <a:t>analyse</a:t>
            </a:r>
            <a:r>
              <a:rPr lang="en-US" sz="1400" dirty="0" smtClean="0"/>
              <a:t> information</a:t>
            </a:r>
          </a:p>
          <a:p>
            <a:pPr lvl="0" algn="just"/>
            <a:r>
              <a:rPr lang="en-US" sz="1400" dirty="0" smtClean="0"/>
              <a:t>Manage product launch campaigns</a:t>
            </a:r>
          </a:p>
          <a:p>
            <a:pPr lvl="0" algn="just"/>
            <a:r>
              <a:rPr lang="en-US" sz="1400" dirty="0" smtClean="0"/>
              <a:t>Help improve internal data processes</a:t>
            </a:r>
          </a:p>
          <a:p>
            <a:pPr lvl="0" algn="just"/>
            <a:r>
              <a:rPr lang="en-US" sz="1400" dirty="0" smtClean="0"/>
              <a:t>Ensure compliance with GDPR</a:t>
            </a:r>
          </a:p>
          <a:p>
            <a:endParaRPr lang="en-US" sz="3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4876" y="785794"/>
            <a:ext cx="4038600" cy="4934906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US" sz="1400" b="1" dirty="0" smtClean="0"/>
              <a:t>Person Specification:</a:t>
            </a:r>
          </a:p>
          <a:p>
            <a:pPr algn="just"/>
            <a:endParaRPr lang="en-US" sz="1400" dirty="0" smtClean="0"/>
          </a:p>
          <a:p>
            <a:pPr lvl="0" algn="just"/>
            <a:r>
              <a:rPr lang="en-US" sz="1400" dirty="0" smtClean="0"/>
              <a:t>Be educated to degree level or equivalent in Marketing or Digital Marketing</a:t>
            </a:r>
          </a:p>
          <a:p>
            <a:pPr lvl="0" algn="just"/>
            <a:r>
              <a:rPr lang="en-US" sz="1400" dirty="0" smtClean="0"/>
              <a:t>Marketing experience is essential along with branding and budgeting experience (2 years minimum experience)</a:t>
            </a:r>
          </a:p>
          <a:p>
            <a:pPr lvl="0" algn="just"/>
            <a:r>
              <a:rPr lang="en-US" sz="1400" dirty="0" smtClean="0"/>
              <a:t>Experience and knowledge of negotiating and production is essential</a:t>
            </a:r>
          </a:p>
          <a:p>
            <a:pPr lvl="0" algn="just"/>
            <a:r>
              <a:rPr lang="en-US" sz="1400" dirty="0" smtClean="0"/>
              <a:t>Copywriting and design skills</a:t>
            </a:r>
          </a:p>
          <a:p>
            <a:pPr lvl="0" algn="just"/>
            <a:r>
              <a:rPr lang="en-US" sz="1400" dirty="0" smtClean="0"/>
              <a:t>Digital and social media skills, Photoshop and </a:t>
            </a:r>
            <a:r>
              <a:rPr lang="en-US" sz="1400" dirty="0" err="1" smtClean="0"/>
              <a:t>Wordpress</a:t>
            </a:r>
            <a:r>
              <a:rPr lang="en-US" sz="1400" dirty="0" smtClean="0"/>
              <a:t> experience</a:t>
            </a:r>
          </a:p>
          <a:p>
            <a:pPr lvl="0" algn="just"/>
            <a:r>
              <a:rPr lang="en-US" sz="1400" dirty="0" smtClean="0"/>
              <a:t>Knowledge of CRM databases</a:t>
            </a:r>
          </a:p>
          <a:p>
            <a:pPr lvl="0" algn="just"/>
            <a:r>
              <a:rPr lang="en-US" sz="1400" dirty="0" smtClean="0"/>
              <a:t>Experience of working in a fast paced environment with the ability to multi-task</a:t>
            </a:r>
          </a:p>
          <a:p>
            <a:pPr lvl="0" algn="just"/>
            <a:r>
              <a:rPr lang="en-US" sz="1400" dirty="0" smtClean="0"/>
              <a:t>Excellent written and verbal skills with great attention to detail</a:t>
            </a:r>
          </a:p>
          <a:p>
            <a:pPr lvl="0" algn="just"/>
            <a:r>
              <a:rPr lang="en-US" sz="1400" dirty="0" smtClean="0"/>
              <a:t>Strong analytical and problem solving abilities</a:t>
            </a:r>
          </a:p>
          <a:p>
            <a:pPr lvl="0" algn="just"/>
            <a:r>
              <a:rPr lang="en-US" sz="1400" dirty="0" smtClean="0"/>
              <a:t>Be computer literate to a high standard</a:t>
            </a:r>
          </a:p>
          <a:p>
            <a:pPr lvl="0" algn="just"/>
            <a:r>
              <a:rPr lang="en-US" sz="1400" dirty="0" smtClean="0"/>
              <a:t>Able to work in a collaborative environment independently and within a team</a:t>
            </a:r>
          </a:p>
          <a:p>
            <a:pPr lvl="0" algn="just"/>
            <a:r>
              <a:rPr lang="en-US" sz="1400" dirty="0" smtClean="0"/>
              <a:t>Good time management skills and a willingness to learn</a:t>
            </a:r>
          </a:p>
          <a:p>
            <a:pPr lvl="0" algn="just"/>
            <a:r>
              <a:rPr lang="en-US" sz="1400" dirty="0" smtClean="0"/>
              <a:t>Great leadership and negotiating skills with at least 2 years of managerial experience</a:t>
            </a:r>
          </a:p>
          <a:p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References: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857224" y="2428868"/>
            <a:ext cx="7643866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hlinkClick r:id="rId2"/>
              </a:rPr>
              <a:t>www.careers.virginmedia.com/the-roles/product-brand-marketing/</a:t>
            </a:r>
            <a:endParaRPr lang="en-US" sz="1400" dirty="0" smtClean="0"/>
          </a:p>
          <a:p>
            <a:endParaRPr lang="en-US" sz="1400" dirty="0"/>
          </a:p>
          <a:p>
            <a:r>
              <a:rPr lang="en-US" sz="1400" dirty="0" smtClean="0">
                <a:hlinkClick r:id="rId3"/>
              </a:rPr>
              <a:t>www.indeed.co.uk/m/jobs?sameQ=1&amp;q=Marketing+manager&amp;l=&amp;from=searchOnSerp</a:t>
            </a:r>
            <a:endParaRPr lang="en-US" sz="1400" dirty="0" smtClean="0"/>
          </a:p>
          <a:p>
            <a:endParaRPr lang="en-US" sz="1400" dirty="0"/>
          </a:p>
          <a:p>
            <a:r>
              <a:rPr lang="en-US" sz="1400" dirty="0" smtClean="0">
                <a:hlinkClick r:id="rId4"/>
              </a:rPr>
              <a:t>https://hr-jobs.lancs.ac.uk/Upload/vacancies/files/456/Manager%20of%20Digital%20Marketing%20PS.pdf</a:t>
            </a:r>
            <a:endParaRPr lang="en-US" sz="1400" dirty="0" smtClean="0"/>
          </a:p>
          <a:p>
            <a:endParaRPr lang="en-US" sz="1400" dirty="0"/>
          </a:p>
          <a:p>
            <a:r>
              <a:rPr lang="en-US" sz="1400" dirty="0" smtClean="0">
                <a:hlinkClick r:id="rId5"/>
              </a:rPr>
              <a:t>https://stevens-tate.com/blog/articles/stevens-tate-top-integrated-marketing-company-design-rush/</a:t>
            </a:r>
            <a:endParaRPr lang="en-US" sz="1400" dirty="0" smtClean="0"/>
          </a:p>
          <a:p>
            <a:endParaRPr lang="en-US" sz="1400" dirty="0"/>
          </a:p>
          <a:p>
            <a:r>
              <a:rPr lang="en-US" sz="1400" dirty="0" smtClean="0">
                <a:hlinkClick r:id="rId6"/>
              </a:rPr>
              <a:t>https://www.thebalancecareers.com/job-specification-sample-marketing-manager-1918560</a:t>
            </a:r>
            <a:endParaRPr lang="en-US" sz="1400" dirty="0" smtClean="0"/>
          </a:p>
          <a:p>
            <a:endParaRPr lang="en-US" dirty="0"/>
          </a:p>
          <a:p>
            <a:r>
              <a:rPr lang="en-US" dirty="0" smtClean="0">
                <a:hlinkClick r:id="rId7"/>
              </a:rPr>
              <a:t>http://www.chamber-international.com/uploads/files/marketing-executive-ps.pdf</a:t>
            </a:r>
            <a:endParaRPr lang="en-US" dirty="0" smtClean="0"/>
          </a:p>
          <a:p>
            <a:endParaRPr lang="en-US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</TotalTime>
  <Words>272</Words>
  <Application>Microsoft Office PowerPoint</Application>
  <PresentationFormat>On-screen Show (4:3)</PresentationFormat>
  <Paragraphs>73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Flow</vt:lpstr>
      <vt:lpstr>Personnel Specification and Job Description</vt:lpstr>
      <vt:lpstr>Group Plan:</vt:lpstr>
      <vt:lpstr>Job Advert</vt:lpstr>
      <vt:lpstr>Slide 4</vt:lpstr>
      <vt:lpstr>References: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Personnel Specification and Job Description</dc:title>
  <dc:creator>LENOVO</dc:creator>
  <cp:lastModifiedBy>LENOVO</cp:lastModifiedBy>
  <cp:revision>7</cp:revision>
  <dcterms:created xsi:type="dcterms:W3CDTF">2019-07-01T11:45:17Z</dcterms:created>
  <dcterms:modified xsi:type="dcterms:W3CDTF">2019-07-01T13:33:03Z</dcterms:modified>
</cp:coreProperties>
</file>