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42D5-7CC4-43F4-BFBC-D3CB94313FF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0617E-AAD1-4BC6-8F2A-560E9FAAB9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42D5-7CC4-43F4-BFBC-D3CB94313FF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0617E-AAD1-4BC6-8F2A-560E9FAAB9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42D5-7CC4-43F4-BFBC-D3CB94313FF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0617E-AAD1-4BC6-8F2A-560E9FAAB9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42D5-7CC4-43F4-BFBC-D3CB94313FF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0617E-AAD1-4BC6-8F2A-560E9FAAB9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42D5-7CC4-43F4-BFBC-D3CB94313FF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0617E-AAD1-4BC6-8F2A-560E9FAAB9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42D5-7CC4-43F4-BFBC-D3CB94313FF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0617E-AAD1-4BC6-8F2A-560E9FAAB9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42D5-7CC4-43F4-BFBC-D3CB94313FF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0617E-AAD1-4BC6-8F2A-560E9FAAB9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42D5-7CC4-43F4-BFBC-D3CB94313FF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0617E-AAD1-4BC6-8F2A-560E9FAAB9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42D5-7CC4-43F4-BFBC-D3CB94313FF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0617E-AAD1-4BC6-8F2A-560E9FAAB9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42D5-7CC4-43F4-BFBC-D3CB94313FF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0617E-AAD1-4BC6-8F2A-560E9FAAB9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F42D5-7CC4-43F4-BFBC-D3CB94313FF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0617E-AAD1-4BC6-8F2A-560E9FAAB9B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0F42D5-7CC4-43F4-BFBC-D3CB94313FFF}" type="datetimeFigureOut">
              <a:rPr lang="en-GB" smtClean="0"/>
              <a:t>11/02/2014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10617E-AAD1-4BC6-8F2A-560E9FAAB9B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artmath.com/about/research-information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artmath.org/templates/ihm/e-newsletter/publication/2011/summer/index.php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2vUyFdG3wg" TargetMode="External"/><Relationship Id="rId2" Type="http://schemas.openxmlformats.org/officeDocument/2006/relationships/hyperlink" Target="http://www.youtube.com/watch?v=PKYqrviclF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artmath.com/technology-products/emwave-technology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Institute of </a:t>
            </a:r>
            <a:r>
              <a:rPr lang="en-GB" dirty="0" err="1" smtClean="0"/>
              <a:t>HearMath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EQ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u="sng" dirty="0" smtClean="0"/>
              <a:t>IHM </a:t>
            </a:r>
            <a:r>
              <a:rPr lang="en-GB" b="1" u="sng" dirty="0" smtClean="0"/>
              <a:t>emWave Technology</a:t>
            </a:r>
            <a:endParaRPr lang="en-GB" b="1" u="sng" dirty="0"/>
          </a:p>
        </p:txBody>
      </p:sp>
      <p:pic>
        <p:nvPicPr>
          <p:cNvPr id="4" name="Picture 8" descr="http://www.selfempowermentunlimited.com/uploads/3/2/6/5/3265403/2603787_ori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648074"/>
            <a:ext cx="4295775" cy="3209926"/>
          </a:xfrm>
          <a:prstGeom prst="rect">
            <a:avLst/>
          </a:prstGeom>
          <a:noFill/>
        </p:spPr>
      </p:pic>
      <p:pic>
        <p:nvPicPr>
          <p:cNvPr id="23554" name="Picture 2" descr="http://www.heartmathbenelux.com/pics/emwave_desktop_char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628800"/>
            <a:ext cx="5715000" cy="32099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The Institute of </a:t>
            </a:r>
            <a:r>
              <a:rPr lang="en-GB" dirty="0" err="1" smtClean="0"/>
              <a:t>HeartMath</a:t>
            </a:r>
            <a:r>
              <a:rPr lang="en-GB" dirty="0" smtClean="0"/>
              <a:t> (IHM) is a research and education organization which through Technology and Training help People and Organisations to improve Performance and Well-being and create optimal environments that improve creativity and productivity.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Studies investigating the impact of </a:t>
            </a:r>
            <a:r>
              <a:rPr lang="en-GB" dirty="0" err="1" smtClean="0"/>
              <a:t>HeartMath</a:t>
            </a:r>
            <a:r>
              <a:rPr lang="en-GB" dirty="0" smtClean="0"/>
              <a:t> programs in the workplace have documented a wide range of organizationally relevant outcomes, including increases in productivity, goal clarity, job satisfaction, communication effectiveness, improvement in employee health and reductions in turnover.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Studies also have examined the programs' effect in helping organizations through change and meet challenges such as downsizing and restructuring.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The Institute of </a:t>
            </a:r>
            <a:r>
              <a:rPr lang="en-GB" u="sng" dirty="0" err="1" smtClean="0"/>
              <a:t>HeartMath</a:t>
            </a:r>
            <a:r>
              <a:rPr lang="en-GB" u="sng" dirty="0" smtClean="0"/>
              <a:t> (IHM)</a:t>
            </a:r>
            <a:endParaRPr lang="en-GB" u="sng" dirty="0"/>
          </a:p>
        </p:txBody>
      </p:sp>
      <p:sp>
        <p:nvSpPr>
          <p:cNvPr id="4" name="TextBox 3"/>
          <p:cNvSpPr txBox="1"/>
          <p:nvPr/>
        </p:nvSpPr>
        <p:spPr>
          <a:xfrm>
            <a:off x="0" y="6597932"/>
            <a:ext cx="60841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ref: </a:t>
            </a:r>
            <a:r>
              <a:rPr lang="en-GB" sz="800" dirty="0" smtClean="0">
                <a:hlinkClick r:id="rId2"/>
              </a:rPr>
              <a:t>http://www.heartmath.com/about/research-information.html</a:t>
            </a:r>
            <a:endParaRPr lang="en-GB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112568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With intention when </a:t>
            </a:r>
            <a:r>
              <a:rPr lang="en-GB" dirty="0"/>
              <a:t>we activate the power of our </a:t>
            </a:r>
            <a:r>
              <a:rPr lang="en-GB" dirty="0" smtClean="0"/>
              <a:t>hearts we experience Positive Empowering and Sincere </a:t>
            </a:r>
            <a:r>
              <a:rPr lang="en-GB" dirty="0"/>
              <a:t>feelings such as appreciation, </a:t>
            </a:r>
            <a:r>
              <a:rPr lang="en-GB" dirty="0" smtClean="0"/>
              <a:t>care and love.</a:t>
            </a:r>
          </a:p>
          <a:p>
            <a:r>
              <a:rPr lang="en-GB" dirty="0" smtClean="0"/>
              <a:t>Consciously </a:t>
            </a:r>
            <a:r>
              <a:rPr lang="en-GB" dirty="0"/>
              <a:t>choosing a core heart feeling over a negative one means instead of the drain and damage stress causes to our bodies’ systems, we are renewed mentally, physically and emotionally... </a:t>
            </a:r>
            <a:endParaRPr lang="en-GB" dirty="0" smtClean="0"/>
          </a:p>
          <a:p>
            <a:r>
              <a:rPr lang="en-GB" dirty="0" smtClean="0"/>
              <a:t>Heartfelt </a:t>
            </a:r>
            <a:r>
              <a:rPr lang="en-GB" dirty="0"/>
              <a:t>positive feelings fortify our energy systems and nourish the body at the cellular level... </a:t>
            </a:r>
            <a:endParaRPr lang="en-GB" dirty="0" smtClean="0"/>
          </a:p>
          <a:p>
            <a:r>
              <a:rPr lang="en-GB" dirty="0" smtClean="0"/>
              <a:t>by </a:t>
            </a:r>
            <a:r>
              <a:rPr lang="en-GB" dirty="0"/>
              <a:t>intentionally thinking positive thoughts and focusing on positive emotions... – a beneficial state of mental, emotional and physical balance and </a:t>
            </a:r>
            <a:r>
              <a:rPr lang="en-GB" dirty="0" smtClean="0"/>
              <a:t>harmony is achieved. (1</a:t>
            </a:r>
            <a:r>
              <a:rPr lang="en-GB" dirty="0"/>
              <a:t>, p3)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u="sng" dirty="0" smtClean="0"/>
              <a:t>The IHM &amp; EI</a:t>
            </a:r>
            <a:endParaRPr lang="en-GB" u="sng" dirty="0"/>
          </a:p>
        </p:txBody>
      </p:sp>
      <p:sp>
        <p:nvSpPr>
          <p:cNvPr id="4" name="TextBox 3"/>
          <p:cNvSpPr txBox="1"/>
          <p:nvPr/>
        </p:nvSpPr>
        <p:spPr>
          <a:xfrm>
            <a:off x="-36512" y="6597352"/>
            <a:ext cx="81724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smtClean="0"/>
              <a:t>(1) </a:t>
            </a:r>
            <a:r>
              <a:rPr lang="en-GB" sz="900" dirty="0" smtClean="0">
                <a:hlinkClick r:id="rId2"/>
              </a:rPr>
              <a:t>http</a:t>
            </a:r>
            <a:r>
              <a:rPr lang="en-GB" sz="900" dirty="0">
                <a:hlinkClick r:id="rId2"/>
              </a:rPr>
              <a:t>://</a:t>
            </a:r>
            <a:r>
              <a:rPr lang="en-GB" sz="900" dirty="0" smtClean="0">
                <a:hlinkClick r:id="rId2"/>
              </a:rPr>
              <a:t>www.heartmath.org/templates/ihm/e-newsletter/publication/2011/summer/index.php</a:t>
            </a:r>
            <a:r>
              <a:rPr lang="en-GB" sz="900" dirty="0" smtClean="0"/>
              <a:t> </a:t>
            </a:r>
            <a:endParaRPr lang="en-GB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52736"/>
            <a:ext cx="8964488" cy="5256584"/>
          </a:xfrm>
        </p:spPr>
        <p:txBody>
          <a:bodyPr>
            <a:noAutofit/>
          </a:bodyPr>
          <a:lstStyle/>
          <a:p>
            <a:r>
              <a:rPr lang="en-GB" sz="2200" dirty="0" smtClean="0"/>
              <a:t>The </a:t>
            </a:r>
            <a:r>
              <a:rPr lang="en-GB" sz="2200" b="1" dirty="0" smtClean="0"/>
              <a:t>emWave Desktop Technology </a:t>
            </a:r>
            <a:r>
              <a:rPr lang="en-GB" sz="2200" dirty="0" smtClean="0"/>
              <a:t>is a scientifically validated hardware/software system that teaches techniques to help people create an optimal state in which the heart, mind and emotions are operating in-sync and balanced.</a:t>
            </a:r>
          </a:p>
          <a:p>
            <a:r>
              <a:rPr lang="en-GB" sz="2200" dirty="0" smtClean="0"/>
              <a:t>This is achieved through a patented process which displays heart rhythm patterns in real time showing people when they are in this high performance state.</a:t>
            </a:r>
          </a:p>
          <a:p>
            <a:r>
              <a:rPr lang="en-GB" sz="2200" dirty="0" smtClean="0"/>
              <a:t> The Technology assist people to learn how to be aware of and maintain a high performance state called “coherence.” Coherence is a mental and emotional state that people experience when they are in the zone - when the heart, brain and nervous system are working in harmony. </a:t>
            </a:r>
          </a:p>
          <a:p>
            <a:r>
              <a:rPr lang="en-GB" sz="2200" dirty="0" smtClean="0"/>
              <a:t>There are interactive games designed to help increase Emotional Intelligence and transform stress into creative energy.</a:t>
            </a:r>
          </a:p>
          <a:p>
            <a:r>
              <a:rPr lang="en-GB" sz="2200" dirty="0" smtClean="0"/>
              <a:t>The Technology assists people to improve their focus, creativity, intuition and higher-level decision-making. To be more confident, positive, focused and calm.</a:t>
            </a:r>
            <a:endParaRPr lang="en-GB" sz="22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856" y="116632"/>
            <a:ext cx="8229600" cy="936104"/>
          </a:xfrm>
        </p:spPr>
        <p:txBody>
          <a:bodyPr/>
          <a:lstStyle/>
          <a:p>
            <a:r>
              <a:rPr lang="en-GB" u="sng" dirty="0" smtClean="0"/>
              <a:t>IHM Technology</a:t>
            </a:r>
            <a:endParaRPr lang="en-GB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4min Intro with emWave Emotion </a:t>
            </a:r>
            <a:r>
              <a:rPr lang="en-GB" dirty="0" err="1" smtClean="0"/>
              <a:t>Visualizer</a:t>
            </a:r>
            <a:r>
              <a:rPr lang="en-GB" dirty="0" smtClean="0"/>
              <a:t>: </a:t>
            </a:r>
            <a:r>
              <a:rPr lang="en-GB" dirty="0" smtClean="0">
                <a:hlinkClick r:id="rId2"/>
              </a:rPr>
              <a:t>http://www.youtube.com/watch?v=PKYqrviclF0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2000" b="1" dirty="0" smtClean="0"/>
              <a:t>More BG info:</a:t>
            </a:r>
          </a:p>
          <a:p>
            <a:r>
              <a:rPr lang="en-GB" sz="2000" dirty="0" smtClean="0"/>
              <a:t>Good 7min emWave demonstration : Emotional Intelligence and Mastery: </a:t>
            </a:r>
            <a:r>
              <a:rPr lang="en-GB" sz="2000" dirty="0" smtClean="0">
                <a:hlinkClick r:id="rId3"/>
              </a:rPr>
              <a:t>http://www.youtube.com/watch?v=l2vUyFdG3wg</a:t>
            </a:r>
            <a:endParaRPr lang="en-GB" sz="20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Demo</a:t>
            </a:r>
            <a:endParaRPr lang="en-GB" u="sng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err="1" smtClean="0"/>
              <a:t>HeartMath</a:t>
            </a:r>
            <a:r>
              <a:rPr lang="en-GB" u="sng" dirty="0" smtClean="0"/>
              <a:t> Technology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>
                <a:hlinkClick r:id="rId2"/>
              </a:rPr>
              <a:t>HeartMath</a:t>
            </a:r>
            <a:r>
              <a:rPr lang="en-GB" dirty="0">
                <a:hlinkClick r:id="rId2"/>
              </a:rPr>
              <a:t> </a:t>
            </a:r>
            <a:r>
              <a:rPr lang="en-GB" dirty="0"/>
              <a:t>has revolutionized stress reduction and personal development by developing a proprietary, scientific process and award-winning technology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HeartMath</a:t>
            </a:r>
            <a:r>
              <a:rPr lang="en-GB" dirty="0" smtClean="0"/>
              <a:t> has demonstrated that it is through the coherent development of the intelligence of the heart that emotional intelligence and management skills can be learned and sustained.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426</Words>
  <Application>Microsoft Office PowerPoint</Application>
  <PresentationFormat>On-screen Show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Institute of HearMath  EQ Technology</vt:lpstr>
      <vt:lpstr>IHM emWave Technology</vt:lpstr>
      <vt:lpstr>The Institute of HeartMath (IHM)</vt:lpstr>
      <vt:lpstr>The IHM &amp; EI</vt:lpstr>
      <vt:lpstr>IHM Technology</vt:lpstr>
      <vt:lpstr>Demo</vt:lpstr>
      <vt:lpstr>HeartMath Technology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Institute of HearMath  EQ Technology</dc:title>
  <dc:creator>Pamela</dc:creator>
  <cp:lastModifiedBy>Pamela</cp:lastModifiedBy>
  <cp:revision>2</cp:revision>
  <dcterms:created xsi:type="dcterms:W3CDTF">2014-02-11T13:58:06Z</dcterms:created>
  <dcterms:modified xsi:type="dcterms:W3CDTF">2014-02-11T14:08:13Z</dcterms:modified>
</cp:coreProperties>
</file>