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91" r:id="rId9"/>
    <p:sldId id="281" r:id="rId10"/>
    <p:sldId id="280" r:id="rId11"/>
    <p:sldId id="282" r:id="rId12"/>
    <p:sldId id="283" r:id="rId13"/>
    <p:sldId id="284" r:id="rId14"/>
    <p:sldId id="263" r:id="rId15"/>
    <p:sldId id="285" r:id="rId16"/>
    <p:sldId id="286" r:id="rId17"/>
    <p:sldId id="287" r:id="rId18"/>
    <p:sldId id="288" r:id="rId19"/>
    <p:sldId id="289" r:id="rId20"/>
    <p:sldId id="290" r:id="rId21"/>
    <p:sldId id="292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F6E0E8E6-B6EB-498A-BC29-48D81AAAA5B6}" type="datetimeFigureOut">
              <a:rPr lang="en-US" smtClean="0"/>
              <a:t>10/16/2020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9144" y="4882896"/>
            <a:ext cx="4050792" cy="1197864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9280699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41493-8214-4CD3-9E66-4A7CE0239274}" type="datetimeFigureOut">
              <a:rPr lang="en-US" smtClean="0"/>
              <a:t>10/16/2020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09536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397E-FD2D-4D0A-B33C-2E5AEFAED143}" type="datetimeFigureOut">
              <a:rPr lang="en-US" smtClean="0"/>
              <a:t>10/16/2020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27187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5092E-80DC-4992-A0D4-E74F7FC3042B}" type="datetimeFigureOut">
              <a:rPr lang="en-US" smtClean="0"/>
              <a:t>10/16/2020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19647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9A4C6-EA06-4AF0-A839-1839C57399A0}" type="datetimeFigureOut">
              <a:rPr lang="en-US" smtClean="0"/>
              <a:t>10/16/2020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9447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0C016-2580-485A-AC4B-4452BC379743}" type="datetimeFigureOut">
              <a:rPr lang="en-US" smtClean="0"/>
              <a:t>10/16/2020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76649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0C8E6-7044-439E-9AE7-82A0C81AB0F0}" type="datetimeFigureOut">
              <a:rPr lang="en-US" smtClean="0"/>
              <a:t>10/16/2020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57684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5F70E-5DFF-42EC-93B3-07D70D7ED1BD}" type="datetimeFigureOut">
              <a:rPr lang="en-US" smtClean="0"/>
              <a:t>10/16/2020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41844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520B5-A0C9-4D15-A71B-70A075D52D64}" type="datetimeFigureOut">
              <a:rPr lang="en-US" smtClean="0"/>
              <a:t>10/16/2020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1933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A8B59-FD8C-464E-A2E0-D2DB42977C43}" type="datetimeFigureOut">
              <a:rPr lang="en-US" smtClean="0"/>
              <a:t>10/16/2020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92897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D0685-9E9F-46AF-8733-3458A4A5B67E}" type="datetimeFigureOut">
              <a:rPr lang="en-US" smtClean="0"/>
              <a:t>10/16/2020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07979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578A0-4252-4A4F-8A4C-4F80F1AD91FF}" type="datetimeFigureOut">
              <a:rPr lang="en-US" smtClean="0"/>
              <a:t>10/16/2020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275956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DF071-3364-4AF2-8784-696D9E530376}" type="datetimeFigureOut">
              <a:rPr lang="en-US" smtClean="0"/>
              <a:t>10/16/2020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82933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0C83B-2A0D-4895-8D19-F0DA28872F64}" type="datetimeFigureOut">
              <a:rPr lang="en-US" smtClean="0"/>
              <a:t>10/16/2020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82656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2ACF0-C7E7-4CC8-840E-A2809FB4BDF6}" type="datetimeFigureOut">
              <a:rPr lang="en-US" smtClean="0"/>
              <a:t>10/16/2020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46110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B64FF-53E9-4519-AFEB-B5EAE0A6C098}" type="datetimeFigureOut">
              <a:rPr lang="en-US" smtClean="0"/>
              <a:t>10/16/2020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4012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605F-0999-49B8-97E8-A9F5FE66FD89}" type="datetimeFigureOut">
              <a:rPr lang="en-US" smtClean="0"/>
              <a:t>10/16/2020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3951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2"/>
                </a:gs>
                <a:gs pos="100000">
                  <a:schemeClr val="accent2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61EAF71F-1A43-41B7-B605-0710A83174B7}" type="datetimeFigureOut">
              <a:rPr lang="en-US" smtClean="0"/>
              <a:t>10/16/2020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97678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mWKI_oL3Bn4?feature=oembed" TargetMode="External"/><Relationship Id="rId6" Type="http://schemas.openxmlformats.org/officeDocument/2006/relationships/hyperlink" Target="https://www.wateraid.org/uk/get-involved/volunteering/festival-volunteering/volunteer-at-glastonbury" TargetMode="External"/><Relationship Id="rId5" Type="http://schemas.openxmlformats.org/officeDocument/2006/relationships/hyperlink" Target="https://www.glastonburyfestivals.co.uk/Information/jobs/" TargetMode="Externa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BeFl7KgWC7Y?feature=oembed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F8D5B-6135-4910-B98A-8811DFE1C2E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Human Resources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D58D12-B211-4835-B606-FD146D5A8A5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Ops Man Week 4 </a:t>
            </a:r>
          </a:p>
        </p:txBody>
      </p:sp>
    </p:spTree>
    <p:extLst>
      <p:ext uri="{BB962C8B-B14F-4D97-AF65-F5344CB8AC3E}">
        <p14:creationId xmlns:p14="http://schemas.microsoft.com/office/powerpoint/2010/main" val="27668413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A112A-03D9-471D-B30D-DA0F16739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Importance of Human Resources in Successful Event Management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F2CFDA-084F-40B5-8385-772D08E5C6A6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u="none" strike="noStrike" cap="all" dirty="0">
                <a:solidFill>
                  <a:srgbClr val="333333"/>
                </a:solidFill>
                <a:latin typeface="Source Sans Pro" panose="020B0503030403020204" pitchFamily="34" charset="0"/>
              </a:rPr>
              <a:t>R</a:t>
            </a:r>
            <a:r>
              <a:rPr lang="en-GB" b="1" i="0" u="none" strike="noStrike" cap="all" dirty="0">
                <a:solidFill>
                  <a:srgbClr val="800080"/>
                </a:solidFill>
                <a:effectLst/>
                <a:latin typeface="Montserrat"/>
              </a:rPr>
              <a:t>ecap - </a:t>
            </a:r>
            <a:endParaRPr lang="en-GB" b="0" i="0" dirty="0">
              <a:solidFill>
                <a:srgbClr val="6B7C92"/>
              </a:solidFill>
              <a:effectLst/>
              <a:latin typeface="Source Sans Pro" panose="020B0503030403020204" pitchFamily="34" charset="0"/>
            </a:endParaRPr>
          </a:p>
          <a:p>
            <a:r>
              <a:rPr lang="en-GB" b="0" i="0" dirty="0">
                <a:solidFill>
                  <a:srgbClr val="2D353D"/>
                </a:solidFill>
                <a:effectLst/>
                <a:latin typeface="Georgia" panose="02040502050405020303" pitchFamily="18" charset="0"/>
              </a:rPr>
              <a:t>Human resources play a crucial role in the planning of an event or conference, no matter how big or small the attendance is.</a:t>
            </a:r>
          </a:p>
          <a:p>
            <a:r>
              <a:rPr lang="en-GB" dirty="0">
                <a:solidFill>
                  <a:srgbClr val="2D353D"/>
                </a:solidFill>
                <a:latin typeface="Georgia" panose="02040502050405020303" pitchFamily="18" charset="0"/>
              </a:rPr>
              <a:t>Human capital </a:t>
            </a:r>
          </a:p>
          <a:p>
            <a:r>
              <a:rPr lang="en-GB" b="0" i="0" dirty="0">
                <a:solidFill>
                  <a:srgbClr val="2D353D"/>
                </a:solidFill>
                <a:effectLst/>
                <a:latin typeface="Georgia" panose="02040502050405020303" pitchFamily="18" charset="0"/>
              </a:rPr>
              <a:t>Knowledge economy </a:t>
            </a:r>
          </a:p>
          <a:p>
            <a:r>
              <a:rPr lang="en-GB" dirty="0">
                <a:solidFill>
                  <a:srgbClr val="2D353D"/>
                </a:solidFill>
                <a:latin typeface="Georgia" panose="02040502050405020303" pitchFamily="18" charset="0"/>
              </a:rPr>
              <a:t>The importance of Tacit knowledge </a:t>
            </a:r>
            <a:endParaRPr lang="en-GB" b="0" i="0" dirty="0">
              <a:solidFill>
                <a:srgbClr val="2D353D"/>
              </a:solidFill>
              <a:effectLst/>
              <a:latin typeface="Georgia" panose="02040502050405020303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5255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601B1-7D0E-4060-8C27-7F46155A0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Training event staff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0CED36-895A-46E7-8FD1-12B6E094A278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Communication</a:t>
            </a:r>
          </a:p>
          <a:p>
            <a:r>
              <a:rPr lang="en-GB" i="0" dirty="0">
                <a:solidFill>
                  <a:schemeClr val="accent1">
                    <a:lumMod val="50000"/>
                  </a:schemeClr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Emergencies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Service delivery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Transport 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Timelines/timekeeping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Security 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80242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CE0FA-38A7-494D-9AF6-8F57FBB38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Training continued..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C932A2-953D-4E9B-8A5C-4404B16305C5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Location 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Equipment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Safety 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Cash handling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Anything else…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31660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07A17-8F0E-4F53-ACA2-FAFD5BB54D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8A9DA-5A4B-41B1-B018-E3127FBA889B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Consumer safety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Employee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Safety 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Consumer satisfaction 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Sponsor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Stakeholders… 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97557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46F7174-220C-49FC-BE77-EE4069E6E7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A4EF90A-9BA5-42FF-BBEE-AE6D6F01B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2CC8BFA-56C7-4F8A-B7AE-E60B212098A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313" r="2511"/>
          <a:stretch/>
        </p:blipFill>
        <p:spPr>
          <a:xfrm>
            <a:off x="6327849" y="234347"/>
            <a:ext cx="5146360" cy="5903415"/>
          </a:xfrm>
          <a:prstGeom prst="rect">
            <a:avLst/>
          </a:prstGeom>
          <a:ln>
            <a:noFill/>
          </a:ln>
        </p:spPr>
      </p:pic>
      <p:sp>
        <p:nvSpPr>
          <p:cNvPr id="13" name="Freeform 9">
            <a:extLst>
              <a:ext uri="{FF2B5EF4-FFF2-40B4-BE49-F238E27FC236}">
                <a16:creationId xmlns:a16="http://schemas.microsoft.com/office/drawing/2014/main" id="{1D63079A-ED60-4BCC-8F46-338FA05BD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BBD62E7-632D-4C4F-997D-234E011A4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094412" cy="6380796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1BBBCB-5F2A-416E-9994-29CCD81C59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690479"/>
            <a:ext cx="4957275" cy="114682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Method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62E95-0E69-4DD3-814E-C84B146590D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" y="2063395"/>
            <a:ext cx="4957273" cy="3446103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chemeClr val="bg1"/>
                </a:solidFill>
              </a:rPr>
              <a:t>Practical </a:t>
            </a:r>
          </a:p>
          <a:p>
            <a:r>
              <a:rPr lang="en-GB" sz="1800">
                <a:solidFill>
                  <a:schemeClr val="bg1"/>
                </a:solidFill>
              </a:rPr>
              <a:t>Classroom based</a:t>
            </a:r>
          </a:p>
          <a:p>
            <a:r>
              <a:rPr lang="en-GB" sz="1800">
                <a:solidFill>
                  <a:schemeClr val="bg1"/>
                </a:solidFill>
              </a:rPr>
              <a:t>Mentoring </a:t>
            </a:r>
          </a:p>
          <a:p>
            <a:r>
              <a:rPr lang="en-GB" sz="1800">
                <a:solidFill>
                  <a:schemeClr val="bg1"/>
                </a:solidFill>
              </a:rPr>
              <a:t>On the job </a:t>
            </a:r>
          </a:p>
          <a:p>
            <a:endParaRPr lang="en-GB" sz="18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18286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35268-022A-419C-954E-E86848A54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9812" y="685800"/>
            <a:ext cx="3072869" cy="1151965"/>
          </a:xfrm>
        </p:spPr>
        <p:txBody>
          <a:bodyPr>
            <a:normAutofit/>
          </a:bodyPr>
          <a:lstStyle/>
          <a:p>
            <a:r>
              <a:rPr lang="en-GB" sz="4400"/>
              <a:t>Workshop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DD6A7B6-3808-491D-9EB0-0459CA404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0240" y="457200"/>
            <a:ext cx="7045932" cy="4686138"/>
          </a:xfrm>
          <a:prstGeom prst="rect">
            <a:avLst/>
          </a:prstGeom>
          <a:solidFill>
            <a:schemeClr val="bg1"/>
          </a:solidFill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nline Media 3" title="Thank You to Our Amazing Glastonbury Volunteers | WaterAid">
            <a:hlinkClick r:id="" action="ppaction://media"/>
            <a:extLst>
              <a:ext uri="{FF2B5EF4-FFF2-40B4-BE49-F238E27FC236}">
                <a16:creationId xmlns:a16="http://schemas.microsoft.com/office/drawing/2014/main" id="{04388940-A653-4027-96F5-DC2458F90AB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750707" y="954766"/>
            <a:ext cx="7029733" cy="484659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384F33-AA68-487C-A775-CE7C203E599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006592" y="2071048"/>
            <a:ext cx="3076090" cy="283794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dirty="0">
              <a:hlinkClick r:id="rId5"/>
            </a:endParaRPr>
          </a:p>
          <a:p>
            <a:pPr marL="0" indent="0">
              <a:buNone/>
            </a:pPr>
            <a:r>
              <a:rPr lang="en-GB" dirty="0">
                <a:hlinkClick r:id="rId5"/>
              </a:rPr>
              <a:t>Working at </a:t>
            </a:r>
            <a:r>
              <a:rPr lang="en-GB" dirty="0" err="1">
                <a:hlinkClick r:id="rId5"/>
              </a:rPr>
              <a:t>Gasto</a:t>
            </a:r>
            <a:r>
              <a:rPr lang="en-GB" dirty="0">
                <a:hlinkClick r:id="rId5"/>
              </a:rPr>
              <a:t>.. </a:t>
            </a:r>
          </a:p>
          <a:p>
            <a:pPr marL="0" indent="0">
              <a:buNone/>
            </a:pPr>
            <a:r>
              <a:rPr lang="en-GB" dirty="0">
                <a:hlinkClick r:id="rId5"/>
              </a:rPr>
              <a:t>https://www.glastonburyfestivals.co.uk/Information/jobs/</a:t>
            </a:r>
            <a:endParaRPr lang="en-GB" dirty="0"/>
          </a:p>
          <a:p>
            <a:pPr marL="0" indent="0">
              <a:buNone/>
            </a:pP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Wateraid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dirty="0">
                <a:hlinkClick r:id="rId6"/>
              </a:rPr>
              <a:t>https://www.wateraid.org/uk/get-involved/volunteering/festival-volunteering/volunteer-at-glastonbury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4425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AB773-B525-4F4F-B3C5-AFF4F19F47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Online Media 3" title="Volunteer at festivals with Oxfam">
            <a:hlinkClick r:id="" action="ppaction://media"/>
            <a:extLst>
              <a:ext uri="{FF2B5EF4-FFF2-40B4-BE49-F238E27FC236}">
                <a16:creationId xmlns:a16="http://schemas.microsoft.com/office/drawing/2014/main" id="{27A60B5E-4439-43B4-814C-491D2756F0DD}"/>
              </a:ext>
            </a:extLst>
          </p:cNvPr>
          <p:cNvPicPr>
            <a:picLocks noGrp="1" noRot="1" noChangeAspect="1"/>
          </p:cNvPicPr>
          <p:nvPr>
            <p:ph sz="quarter" idx="13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340744" y="685800"/>
            <a:ext cx="8633836" cy="4857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3586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4C2B4B-235A-4CB1-8A86-9CF70EE9ED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human resource planning process for events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8C008-ACC3-428C-B1DA-68570A4BAD2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98646" y="2463446"/>
            <a:ext cx="10394707" cy="3311189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en-AU" altLang="en-US" sz="2400" b="1" dirty="0">
                <a:solidFill>
                  <a:schemeClr val="accent1">
                    <a:lumMod val="50000"/>
                  </a:schemeClr>
                </a:solidFill>
              </a:rPr>
              <a:t>Human resource strategy and objectives</a:t>
            </a:r>
            <a:endParaRPr lang="en-AU" altLang="en-US" sz="24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lnSpc>
                <a:spcPct val="80000"/>
              </a:lnSpc>
            </a:pPr>
            <a:r>
              <a:rPr lang="en-AU" altLang="en-US" sz="2400" dirty="0">
                <a:solidFill>
                  <a:schemeClr val="accent1">
                    <a:lumMod val="50000"/>
                  </a:schemeClr>
                </a:solidFill>
              </a:rPr>
              <a:t>Strategy</a:t>
            </a:r>
          </a:p>
          <a:p>
            <a:pPr lvl="1">
              <a:lnSpc>
                <a:spcPct val="80000"/>
              </a:lnSpc>
            </a:pPr>
            <a:r>
              <a:rPr lang="en-AU" altLang="en-US" sz="2400" dirty="0">
                <a:solidFill>
                  <a:schemeClr val="accent1">
                    <a:lumMod val="50000"/>
                  </a:schemeClr>
                </a:solidFill>
              </a:rPr>
              <a:t>Cost containment</a:t>
            </a:r>
          </a:p>
          <a:p>
            <a:pPr lvl="1">
              <a:lnSpc>
                <a:spcPct val="80000"/>
              </a:lnSpc>
            </a:pPr>
            <a:r>
              <a:rPr lang="en-AU" altLang="en-US" sz="2400" dirty="0">
                <a:solidFill>
                  <a:schemeClr val="accent1">
                    <a:lumMod val="50000"/>
                  </a:schemeClr>
                </a:solidFill>
              </a:rPr>
              <a:t>Improved quality</a:t>
            </a:r>
          </a:p>
          <a:p>
            <a:pPr lvl="1">
              <a:lnSpc>
                <a:spcPct val="80000"/>
              </a:lnSpc>
            </a:pPr>
            <a:r>
              <a:rPr lang="en-AU" altLang="en-US" sz="2400" dirty="0">
                <a:solidFill>
                  <a:schemeClr val="accent1">
                    <a:lumMod val="50000"/>
                  </a:schemeClr>
                </a:solidFill>
              </a:rPr>
              <a:t>Improved organisational effectiveness</a:t>
            </a:r>
          </a:p>
          <a:p>
            <a:pPr lvl="1">
              <a:lnSpc>
                <a:spcPct val="80000"/>
              </a:lnSpc>
            </a:pPr>
            <a:r>
              <a:rPr lang="en-AU" altLang="en-US" sz="2400" dirty="0">
                <a:solidFill>
                  <a:schemeClr val="accent1">
                    <a:lumMod val="50000"/>
                  </a:schemeClr>
                </a:solidFill>
              </a:rPr>
              <a:t>Enhanced performance (social and legal)</a:t>
            </a:r>
          </a:p>
          <a:p>
            <a:pPr>
              <a:lnSpc>
                <a:spcPct val="80000"/>
              </a:lnSpc>
            </a:pPr>
            <a:r>
              <a:rPr lang="en-AU" altLang="en-US" sz="2400" dirty="0">
                <a:solidFill>
                  <a:schemeClr val="accent1">
                    <a:lumMod val="50000"/>
                  </a:schemeClr>
                </a:solidFill>
              </a:rPr>
              <a:t>Staffing</a:t>
            </a:r>
          </a:p>
          <a:p>
            <a:pPr lvl="1">
              <a:lnSpc>
                <a:spcPct val="80000"/>
              </a:lnSpc>
            </a:pPr>
            <a:r>
              <a:rPr lang="en-AU" altLang="en-US" sz="2400" dirty="0">
                <a:solidFill>
                  <a:schemeClr val="accent1">
                    <a:lumMod val="50000"/>
                  </a:schemeClr>
                </a:solidFill>
              </a:rPr>
              <a:t>How many staff and volunteers</a:t>
            </a:r>
          </a:p>
          <a:p>
            <a:pPr lvl="1">
              <a:lnSpc>
                <a:spcPct val="80000"/>
              </a:lnSpc>
            </a:pPr>
            <a:r>
              <a:rPr lang="en-AU" altLang="en-US" sz="2400" dirty="0">
                <a:solidFill>
                  <a:schemeClr val="accent1">
                    <a:lumMod val="50000"/>
                  </a:schemeClr>
                </a:solidFill>
              </a:rPr>
              <a:t>Skills/qualification mix</a:t>
            </a:r>
          </a:p>
          <a:p>
            <a:pPr lvl="1">
              <a:lnSpc>
                <a:spcPct val="80000"/>
              </a:lnSpc>
            </a:pPr>
            <a:r>
              <a:rPr lang="en-AU" altLang="en-US" sz="2400" dirty="0">
                <a:solidFill>
                  <a:schemeClr val="accent1">
                    <a:lumMod val="50000"/>
                  </a:schemeClr>
                </a:solidFill>
              </a:rPr>
              <a:t>What stage are they required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69722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A9BD1-51CE-4695-B437-0CD47D609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6" y="450458"/>
            <a:ext cx="10396882" cy="1151965"/>
          </a:xfrm>
        </p:spPr>
        <p:txBody>
          <a:bodyPr>
            <a:normAutofit fontScale="90000"/>
          </a:bodyPr>
          <a:lstStyle/>
          <a:p>
            <a:r>
              <a:rPr lang="en-GB" dirty="0"/>
              <a:t>The human resource planning </a:t>
            </a:r>
            <a:br>
              <a:rPr lang="en-GB" dirty="0"/>
            </a:br>
            <a:r>
              <a:rPr lang="en-GB" dirty="0"/>
              <a:t>process for events</a:t>
            </a:r>
          </a:p>
        </p:txBody>
      </p:sp>
      <p:pic>
        <p:nvPicPr>
          <p:cNvPr id="5" name="Picture 17" descr="f10-02-9781856178181">
            <a:extLst>
              <a:ext uri="{FF2B5EF4-FFF2-40B4-BE49-F238E27FC236}">
                <a16:creationId xmlns:a16="http://schemas.microsoft.com/office/drawing/2014/main" id="{C624A9A5-EB69-429E-9E28-784A9B30114E}"/>
              </a:ext>
            </a:extLst>
          </p:cNvPr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7090" y="2133918"/>
            <a:ext cx="6943090" cy="3295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4">
            <a:extLst>
              <a:ext uri="{FF2B5EF4-FFF2-40B4-BE49-F238E27FC236}">
                <a16:creationId xmlns:a16="http://schemas.microsoft.com/office/drawing/2014/main" id="{4154B717-9423-455B-9389-C4880C9964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39064" y="5961064"/>
            <a:ext cx="3544887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400" dirty="0"/>
              <a:t>(Source: adapted from Getz, 2005, p. 221)</a:t>
            </a:r>
            <a:endParaRPr lang="en-GB" altLang="en-US" sz="1400" dirty="0"/>
          </a:p>
        </p:txBody>
      </p:sp>
    </p:spTree>
    <p:extLst>
      <p:ext uri="{BB962C8B-B14F-4D97-AF65-F5344CB8AC3E}">
        <p14:creationId xmlns:p14="http://schemas.microsoft.com/office/powerpoint/2010/main" val="39851616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69A0B-B389-4B6B-A9E9-506121D807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3158" y="1066756"/>
            <a:ext cx="3072869" cy="1151965"/>
          </a:xfrm>
        </p:spPr>
        <p:txBody>
          <a:bodyPr>
            <a:noAutofit/>
          </a:bodyPr>
          <a:lstStyle/>
          <a:p>
            <a:r>
              <a:rPr lang="en-AU" altLang="en-US" sz="2800" b="1" dirty="0"/>
              <a:t>Recruitment, selection and induction</a:t>
            </a:r>
            <a:br>
              <a:rPr lang="en-AU" altLang="en-US" sz="2800" dirty="0"/>
            </a:br>
            <a:endParaRPr lang="en-GB" sz="28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DD6A7B6-3808-491D-9EB0-0459CA404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0240" y="457200"/>
            <a:ext cx="7045932" cy="4686138"/>
          </a:xfrm>
          <a:prstGeom prst="rect">
            <a:avLst/>
          </a:prstGeom>
          <a:solidFill>
            <a:schemeClr val="bg1"/>
          </a:solidFill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14" descr="f10-05-9781856178181">
            <a:extLst>
              <a:ext uri="{FF2B5EF4-FFF2-40B4-BE49-F238E27FC236}">
                <a16:creationId xmlns:a16="http://schemas.microsoft.com/office/drawing/2014/main" id="{36AF1915-A24D-4E9B-9161-C4A895423F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0707" y="872793"/>
            <a:ext cx="6557897" cy="3852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4D28916-7D96-4D38-9FA3-AC628E9B3CB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006592" y="2071048"/>
            <a:ext cx="3076090" cy="283794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The human resource planning</a:t>
            </a:r>
            <a:br>
              <a:rPr lang="en-GB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process for events</a:t>
            </a:r>
            <a:endParaRPr lang="en-US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01A33A2-26C4-4D93-B359-7F2D8BED06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8913" y="5765611"/>
            <a:ext cx="5877053" cy="701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7686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06FD34-E1E3-465D-8627-7DEF8E385D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AU" altLang="en-US" b="1" dirty="0"/>
              <a:t>Termination, outplacement and re-enlistment</a:t>
            </a:r>
            <a:br>
              <a:rPr lang="en-AU" alt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203397-4234-4075-BA63-1D4B74D8B918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AU" altLang="en-US" sz="2000" dirty="0">
                <a:solidFill>
                  <a:schemeClr val="accent1">
                    <a:lumMod val="50000"/>
                  </a:schemeClr>
                </a:solidFill>
              </a:rPr>
              <a:t>Legal issues surround termination</a:t>
            </a:r>
          </a:p>
          <a:p>
            <a:r>
              <a:rPr lang="en-AU" altLang="en-US" sz="2000" dirty="0">
                <a:solidFill>
                  <a:schemeClr val="accent1">
                    <a:lumMod val="50000"/>
                  </a:schemeClr>
                </a:solidFill>
              </a:rPr>
              <a:t>Outplacement is the process of assisting terminated employees (or those who choose to leave) to find other employment</a:t>
            </a:r>
          </a:p>
          <a:p>
            <a:r>
              <a:rPr lang="en-AU" altLang="en-US" sz="2000" dirty="0">
                <a:solidFill>
                  <a:schemeClr val="accent1">
                    <a:lumMod val="50000"/>
                  </a:schemeClr>
                </a:solidFill>
              </a:rPr>
              <a:t>Re-enlisting by staff for recurring events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57814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64BC4-77B3-4F25-91DA-9024A4F26E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Motivating staff and volunteers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2BD8D-84ED-4C32-B23A-CB9591F49640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AU" altLang="en-US" sz="2000" b="1" dirty="0"/>
              <a:t>Content theories</a:t>
            </a:r>
          </a:p>
          <a:p>
            <a:r>
              <a:rPr lang="en-AU" altLang="en-US" sz="2000" dirty="0"/>
              <a:t>Concerned with identifying people’s needs and relative strengths, and the goals they pursue in order to satisfy these needs</a:t>
            </a:r>
          </a:p>
          <a:p>
            <a:r>
              <a:rPr lang="en-AU" altLang="en-US" sz="2000" dirty="0"/>
              <a:t>Maslow’s hierarchy of needs</a:t>
            </a:r>
          </a:p>
          <a:p>
            <a:r>
              <a:rPr lang="en-AU" altLang="en-US" sz="2000" dirty="0"/>
              <a:t>Hertzberg’s two-factor theory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93352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14714-A495-4180-BD4C-F159C2D97E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maslow</a:t>
            </a:r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1350AE9-800B-4CD7-93C4-94483251273F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4470400" y="927026"/>
            <a:ext cx="5831840" cy="4108450"/>
          </a:xfrm>
        </p:spPr>
      </p:pic>
    </p:spTree>
    <p:extLst>
      <p:ext uri="{BB962C8B-B14F-4D97-AF65-F5344CB8AC3E}">
        <p14:creationId xmlns:p14="http://schemas.microsoft.com/office/powerpoint/2010/main" val="9598014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9FF851-8835-412E-B859-98666AF260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Hertzberg 2 factor theory </a:t>
            </a:r>
          </a:p>
        </p:txBody>
      </p:sp>
      <p:pic>
        <p:nvPicPr>
          <p:cNvPr id="5" name="Picture 14" descr="f10-16-9781856178181">
            <a:extLst>
              <a:ext uri="{FF2B5EF4-FFF2-40B4-BE49-F238E27FC236}">
                <a16:creationId xmlns:a16="http://schemas.microsoft.com/office/drawing/2014/main" id="{360EBCB3-CAC3-4CCC-B46B-B7C4CB312368}"/>
              </a:ext>
            </a:extLst>
          </p:cNvPr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2560" y="2481262"/>
            <a:ext cx="7914639" cy="3563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508856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5DAD8-33C1-40A4-A0BC-CD35EDC0F7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AU" altLang="en-US" sz="5400" dirty="0"/>
              <a:t>McDuff’s formula for effective team building and maintenance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869BCA-462A-408B-8E3B-80961D7EC401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AU" altLang="en-US" sz="2300" dirty="0">
                <a:solidFill>
                  <a:schemeClr val="accent1">
                    <a:lumMod val="50000"/>
                  </a:schemeClr>
                </a:solidFill>
              </a:rPr>
              <a:t>McDuff’s formula for effective team building and maintenance:</a:t>
            </a:r>
          </a:p>
          <a:p>
            <a:pPr lvl="1"/>
            <a:r>
              <a:rPr lang="en-AU" altLang="en-US" sz="2300" dirty="0">
                <a:solidFill>
                  <a:schemeClr val="accent1">
                    <a:lumMod val="50000"/>
                  </a:schemeClr>
                </a:solidFill>
              </a:rPr>
              <a:t>Teams are a manageable size</a:t>
            </a:r>
          </a:p>
          <a:p>
            <a:pPr lvl="1"/>
            <a:r>
              <a:rPr lang="en-AU" altLang="en-US" sz="2300" dirty="0">
                <a:solidFill>
                  <a:schemeClr val="accent1">
                    <a:lumMod val="50000"/>
                  </a:schemeClr>
                </a:solidFill>
              </a:rPr>
              <a:t>People are appropriately selected </a:t>
            </a:r>
          </a:p>
          <a:p>
            <a:pPr lvl="1"/>
            <a:r>
              <a:rPr lang="en-AU" altLang="en-US" sz="2300" dirty="0">
                <a:solidFill>
                  <a:schemeClr val="accent1">
                    <a:lumMod val="50000"/>
                  </a:schemeClr>
                </a:solidFill>
              </a:rPr>
              <a:t>Teams leaders are trained</a:t>
            </a:r>
          </a:p>
          <a:p>
            <a:pPr lvl="1"/>
            <a:r>
              <a:rPr lang="en-AU" altLang="en-US" sz="2300" dirty="0">
                <a:solidFill>
                  <a:schemeClr val="accent1">
                    <a:lumMod val="50000"/>
                  </a:schemeClr>
                </a:solidFill>
              </a:rPr>
              <a:t>Teams are trained to execute their tasks</a:t>
            </a:r>
          </a:p>
          <a:p>
            <a:pPr lvl="1"/>
            <a:r>
              <a:rPr lang="en-AU" altLang="en-US" sz="2300" dirty="0">
                <a:solidFill>
                  <a:schemeClr val="accent1">
                    <a:lumMod val="50000"/>
                  </a:schemeClr>
                </a:solidFill>
              </a:rPr>
              <a:t>Volunteers and staff are supported </a:t>
            </a:r>
          </a:p>
          <a:p>
            <a:pPr lvl="1"/>
            <a:r>
              <a:rPr lang="en-AU" altLang="en-US" sz="2300" dirty="0">
                <a:solidFill>
                  <a:schemeClr val="accent1">
                    <a:lumMod val="50000"/>
                  </a:schemeClr>
                </a:solidFill>
              </a:rPr>
              <a:t>Teams have objectives</a:t>
            </a:r>
          </a:p>
          <a:p>
            <a:pPr lvl="1"/>
            <a:r>
              <a:rPr lang="en-AU" altLang="en-US" sz="2300" dirty="0">
                <a:solidFill>
                  <a:schemeClr val="accent1">
                    <a:lumMod val="50000"/>
                  </a:schemeClr>
                </a:solidFill>
              </a:rPr>
              <a:t>Volunteers and staff trust and support one another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77007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6E58D-54FD-4DA0-8C0C-5D6B4000FB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AU" altLang="en-US" dirty="0"/>
              <a:t>McDuff’s formula continued..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D1C327-C12B-4770-A36E-D8245D5C9E21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lvl="1">
              <a:spcBef>
                <a:spcPts val="300"/>
              </a:spcBef>
            </a:pPr>
            <a:r>
              <a:rPr lang="en-AU" altLang="en-US" sz="2200" dirty="0">
                <a:solidFill>
                  <a:schemeClr val="accent1">
                    <a:lumMod val="50000"/>
                  </a:schemeClr>
                </a:solidFill>
              </a:rPr>
              <a:t>Communication is vertical and horizontal</a:t>
            </a:r>
          </a:p>
          <a:p>
            <a:pPr lvl="1">
              <a:spcBef>
                <a:spcPts val="300"/>
              </a:spcBef>
            </a:pPr>
            <a:r>
              <a:rPr lang="en-AU" altLang="en-US" sz="2200" dirty="0">
                <a:solidFill>
                  <a:schemeClr val="accent1">
                    <a:lumMod val="50000"/>
                  </a:schemeClr>
                </a:solidFill>
              </a:rPr>
              <a:t>Organisational structure promotes communication between volunteers and staff</a:t>
            </a:r>
          </a:p>
          <a:p>
            <a:pPr lvl="1">
              <a:spcBef>
                <a:spcPts val="300"/>
              </a:spcBef>
            </a:pPr>
            <a:r>
              <a:rPr lang="en-AU" altLang="en-US" sz="2200" dirty="0">
                <a:solidFill>
                  <a:schemeClr val="accent1">
                    <a:lumMod val="50000"/>
                  </a:schemeClr>
                </a:solidFill>
              </a:rPr>
              <a:t>Volunteers and staff have real responsibility</a:t>
            </a:r>
          </a:p>
          <a:p>
            <a:pPr lvl="1">
              <a:spcBef>
                <a:spcPts val="300"/>
              </a:spcBef>
            </a:pPr>
            <a:r>
              <a:rPr lang="en-AU" altLang="en-US" sz="2200" dirty="0">
                <a:solidFill>
                  <a:schemeClr val="accent1">
                    <a:lumMod val="50000"/>
                  </a:schemeClr>
                </a:solidFill>
              </a:rPr>
              <a:t>Volunteers and staff have fun </a:t>
            </a:r>
          </a:p>
          <a:p>
            <a:pPr lvl="1">
              <a:spcBef>
                <a:spcPts val="300"/>
              </a:spcBef>
            </a:pPr>
            <a:r>
              <a:rPr lang="en-AU" altLang="en-US" sz="2200" dirty="0">
                <a:solidFill>
                  <a:schemeClr val="accent1">
                    <a:lumMod val="50000"/>
                  </a:schemeClr>
                </a:solidFill>
              </a:rPr>
              <a:t>Recognition is given for contributions made</a:t>
            </a:r>
          </a:p>
          <a:p>
            <a:pPr lvl="1">
              <a:spcBef>
                <a:spcPts val="300"/>
              </a:spcBef>
            </a:pPr>
            <a:r>
              <a:rPr lang="en-AU" altLang="en-US" sz="2200" dirty="0">
                <a:solidFill>
                  <a:schemeClr val="accent1">
                    <a:lumMod val="50000"/>
                  </a:schemeClr>
                </a:solidFill>
              </a:rPr>
              <a:t>Volunteers and staff celebrate their success</a:t>
            </a:r>
          </a:p>
          <a:p>
            <a:pPr lvl="1">
              <a:lnSpc>
                <a:spcPct val="85000"/>
              </a:lnSpc>
              <a:spcBef>
                <a:spcPts val="300"/>
              </a:spcBef>
            </a:pPr>
            <a:r>
              <a:rPr lang="en-AU" altLang="en-US" sz="2200" dirty="0">
                <a:solidFill>
                  <a:schemeClr val="accent1">
                    <a:lumMod val="50000"/>
                  </a:schemeClr>
                </a:solidFill>
              </a:rPr>
              <a:t>Organisation promotes and encourages the wellbeing of volunteer teams  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87254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C12D9-A5F4-4B3D-8B40-E4D1B8617D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Legal  obligation of managing staff &amp; Volunteers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84C024-A7EF-4984-9DF2-C9A30872E6EC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AU" altLang="en-US" sz="2000" dirty="0"/>
              <a:t>Occupational health and safety</a:t>
            </a:r>
          </a:p>
          <a:p>
            <a:r>
              <a:rPr lang="en-AU" altLang="en-US" sz="2000" dirty="0"/>
              <a:t>Discrimination</a:t>
            </a:r>
          </a:p>
          <a:p>
            <a:r>
              <a:rPr lang="en-AU" altLang="en-US" sz="2000" dirty="0"/>
              <a:t>Employee dismissal</a:t>
            </a:r>
          </a:p>
          <a:p>
            <a:r>
              <a:rPr lang="en-AU" altLang="en-US" sz="2000" dirty="0"/>
              <a:t>Salaries/wages</a:t>
            </a:r>
          </a:p>
          <a:p>
            <a:r>
              <a:rPr lang="en-AU" altLang="en-US" sz="2000" dirty="0"/>
              <a:t>Working conditions</a:t>
            </a:r>
          </a:p>
          <a:p>
            <a:r>
              <a:rPr lang="en-AU" altLang="en-US" sz="2000" dirty="0"/>
              <a:t>Retirement </a:t>
            </a:r>
          </a:p>
          <a:p>
            <a:r>
              <a:rPr lang="en-AU" altLang="en-US" sz="2000" dirty="0"/>
              <a:t>Workers compensation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10712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2F44CF-CA9F-4C38-BE67-BCB8BFD777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D6E2A7-FF8A-404E-B934-7C3BEC075E2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Event managers should approach the task of human resource management not as a series of separate activities but as an integrated process involving a number of related steps.</a:t>
            </a:r>
          </a:p>
          <a:p>
            <a:endParaRPr lang="en-GB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49020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C6AF5-6D5B-4C5E-B370-2005447FF0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..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552E4F2-227E-44AD-A5E7-D47E3B0C431E}"/>
              </a:ext>
            </a:extLst>
          </p:cNvPr>
          <p:cNvSpPr txBox="1">
            <a:spLocks/>
          </p:cNvSpPr>
          <p:nvPr/>
        </p:nvSpPr>
        <p:spPr bwMode="auto">
          <a:xfrm>
            <a:off x="2017713" y="2111375"/>
            <a:ext cx="6851650" cy="4060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Calibri" panose="020F0502020204030204" pitchFamily="34" charset="0"/>
              <a:buAutoNum type="arabicPeriod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the human 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resource strategy and objectives; 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Calibri" panose="020F0502020204030204" pitchFamily="34" charset="0"/>
              <a:buAutoNum type="arabicPeriod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policies and procedures; 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Calibri" panose="020F0502020204030204" pitchFamily="34" charset="0"/>
              <a:buAutoNum type="arabicPeriod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recruitment; 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Calibri" panose="020F0502020204030204" pitchFamily="34" charset="0"/>
              <a:buAutoNum type="arabicPeriod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training and professional development; 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Calibri" panose="020F0502020204030204" pitchFamily="34" charset="0"/>
              <a:buAutoNum type="arabicPeriod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supervision and evaluation; 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Calibri" panose="020F0502020204030204" pitchFamily="34" charset="0"/>
              <a:buAutoNum type="arabicPeriod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termination, outplacement and re-enlistment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Calibri" panose="020F0502020204030204" pitchFamily="34" charset="0"/>
              <a:buAutoNum type="arabicPeriod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evaluation and feedback.</a:t>
            </a:r>
            <a:endParaRPr kumimoji="0" lang="en-GB" altLang="en-US" sz="2400" b="1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21591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CCD23-25B5-40E9-B0D4-57259E218D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020B7F-1493-4C15-9F80-7F3368620C9D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altLang="en-US" sz="2000" dirty="0" err="1"/>
              <a:t>Bradner</a:t>
            </a:r>
            <a:r>
              <a:rPr lang="en-US" altLang="en-US" sz="2000" dirty="0"/>
              <a:t>, J. (1995). Recruitment, Orientation, Retention. In The Volunteer Management</a:t>
            </a:r>
          </a:p>
          <a:p>
            <a:r>
              <a:rPr lang="en-US" altLang="en-US" sz="2000" dirty="0"/>
              <a:t>Handbook (T. Connors, ed.) New York, John Wiley and Sons.</a:t>
            </a:r>
          </a:p>
          <a:p>
            <a:r>
              <a:rPr lang="en-US" altLang="en-US" sz="2000" dirty="0"/>
              <a:t>Buckler, B. (1998). Practical steps towards a learning </a:t>
            </a:r>
            <a:r>
              <a:rPr lang="en-US" altLang="en-US" sz="2000" dirty="0" err="1"/>
              <a:t>organisation</a:t>
            </a:r>
            <a:r>
              <a:rPr lang="en-US" altLang="en-US" sz="2000" dirty="0"/>
              <a:t>: applying academic knowledge to improvement and innovation in business performance. The Learning </a:t>
            </a:r>
            <a:r>
              <a:rPr lang="en-GB" altLang="en-US" sz="2000" dirty="0"/>
              <a:t>Organisation, 5(1), 15-23.</a:t>
            </a:r>
            <a:endParaRPr lang="en-US" altLang="en-US" sz="2000" dirty="0"/>
          </a:p>
          <a:p>
            <a:r>
              <a:rPr lang="en-US" altLang="en-US" sz="2000" dirty="0"/>
              <a:t>California Traditional Music Society (2003). CTMS Volunteer Survey d 2003. (Internet) </a:t>
            </a:r>
            <a:r>
              <a:rPr lang="en-GB" altLang="en-US" sz="2000" dirty="0"/>
              <a:t>Available from &lt;http://www.ctmsfolkmusic.org/pdf/ festival/2003/Solstice/Volsurvey.pdf&gt; (accessed 24 August 2005).</a:t>
            </a:r>
            <a:endParaRPr lang="en-US" altLang="en-US" sz="2000" dirty="0"/>
          </a:p>
          <a:p>
            <a:r>
              <a:rPr lang="en-US" altLang="en-US" sz="2000" dirty="0"/>
              <a:t>Getz, D. (2005). Event Management and Event Tourism. 2nd </a:t>
            </a:r>
            <a:r>
              <a:rPr lang="en-US" altLang="en-US" sz="2000" dirty="0" err="1"/>
              <a:t>edn</a:t>
            </a:r>
            <a:r>
              <a:rPr lang="en-US" altLang="en-US" sz="2000" dirty="0"/>
              <a:t>. New York, Cognizant </a:t>
            </a:r>
            <a:r>
              <a:rPr lang="en-GB" altLang="en-US" sz="2000" dirty="0"/>
              <a:t>Communications Corporation.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038614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8FA751"/>
      </a:accent1>
      <a:accent2>
        <a:srgbClr val="629D7D"/>
      </a:accent2>
      <a:accent3>
        <a:srgbClr val="5A7AAB"/>
      </a:accent3>
      <a:accent4>
        <a:srgbClr val="AA618F"/>
      </a:accent4>
      <a:accent5>
        <a:srgbClr val="BA5445"/>
      </a:accent5>
      <a:accent6>
        <a:srgbClr val="C8A547"/>
      </a:accent6>
      <a:hlink>
        <a:srgbClr val="91BF1A"/>
      </a:hlink>
      <a:folHlink>
        <a:srgbClr val="ADBE82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CF823853-53CC-4249-AEDB-2EA9F718B2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603</Words>
  <Application>Microsoft Office PowerPoint</Application>
  <PresentationFormat>Widescreen</PresentationFormat>
  <Paragraphs>106</Paragraphs>
  <Slides>21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Arial</vt:lpstr>
      <vt:lpstr>Calibri</vt:lpstr>
      <vt:lpstr>Georgia</vt:lpstr>
      <vt:lpstr>Impact</vt:lpstr>
      <vt:lpstr>Montserrat</vt:lpstr>
      <vt:lpstr>Source Sans Pro</vt:lpstr>
      <vt:lpstr>Tahoma</vt:lpstr>
      <vt:lpstr>Main Event</vt:lpstr>
      <vt:lpstr>Human Resources </vt:lpstr>
      <vt:lpstr>The Importance of Human Resources in Successful Event Management </vt:lpstr>
      <vt:lpstr>Training event staff</vt:lpstr>
      <vt:lpstr>Training continued.. </vt:lpstr>
      <vt:lpstr>Why  </vt:lpstr>
      <vt:lpstr>Method </vt:lpstr>
      <vt:lpstr>Workshop </vt:lpstr>
      <vt:lpstr>PowerPoint Presentation</vt:lpstr>
      <vt:lpstr>The human resource planning process for events</vt:lpstr>
      <vt:lpstr>The human resource planning  process for events</vt:lpstr>
      <vt:lpstr>Recruitment, selection and induction </vt:lpstr>
      <vt:lpstr>Termination, outplacement and re-enlistment </vt:lpstr>
      <vt:lpstr>Motivating staff and volunteers </vt:lpstr>
      <vt:lpstr>maslow</vt:lpstr>
      <vt:lpstr>Hertzberg 2 factor theory </vt:lpstr>
      <vt:lpstr>McDuff’s formula for effective team building and maintenance</vt:lpstr>
      <vt:lpstr>McDuff’s formula continued..</vt:lpstr>
      <vt:lpstr>Legal  obligation of managing staff &amp; Volunteers </vt:lpstr>
      <vt:lpstr>summary</vt:lpstr>
      <vt:lpstr>Summary ..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Resources </dc:title>
  <dc:creator>Helen Evans</dc:creator>
  <cp:lastModifiedBy>Helen Evans</cp:lastModifiedBy>
  <cp:revision>6</cp:revision>
  <dcterms:created xsi:type="dcterms:W3CDTF">2020-10-16T16:44:49Z</dcterms:created>
  <dcterms:modified xsi:type="dcterms:W3CDTF">2020-10-16T17:10:14Z</dcterms:modified>
</cp:coreProperties>
</file>