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60" r:id="rId2"/>
    <p:sldId id="450" r:id="rId3"/>
    <p:sldId id="445" r:id="rId4"/>
    <p:sldId id="542" r:id="rId5"/>
    <p:sldId id="573" r:id="rId6"/>
    <p:sldId id="511" r:id="rId7"/>
    <p:sldId id="574" r:id="rId8"/>
    <p:sldId id="575" r:id="rId9"/>
    <p:sldId id="508" r:id="rId10"/>
    <p:sldId id="564" r:id="rId11"/>
    <p:sldId id="561" r:id="rId12"/>
    <p:sldId id="563" r:id="rId13"/>
    <p:sldId id="562" r:id="rId14"/>
    <p:sldId id="576" r:id="rId15"/>
    <p:sldId id="559" r:id="rId16"/>
    <p:sldId id="567" r:id="rId17"/>
    <p:sldId id="568" r:id="rId18"/>
    <p:sldId id="577" r:id="rId19"/>
    <p:sldId id="556" r:id="rId20"/>
    <p:sldId id="509" r:id="rId21"/>
    <p:sldId id="578" r:id="rId22"/>
    <p:sldId id="546" r:id="rId23"/>
    <p:sldId id="547" r:id="rId24"/>
    <p:sldId id="579" r:id="rId25"/>
    <p:sldId id="548" r:id="rId26"/>
    <p:sldId id="549" r:id="rId27"/>
    <p:sldId id="551" r:id="rId28"/>
    <p:sldId id="553" r:id="rId29"/>
    <p:sldId id="557" r:id="rId30"/>
    <p:sldId id="580" r:id="rId31"/>
    <p:sldId id="581" r:id="rId32"/>
    <p:sldId id="558" r:id="rId33"/>
    <p:sldId id="516" r:id="rId34"/>
    <p:sldId id="540" r:id="rId35"/>
    <p:sldId id="55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c1d0832349bcde8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6702" autoAdjust="0"/>
  </p:normalViewPr>
  <p:slideViewPr>
    <p:cSldViewPr snapToGrid="0">
      <p:cViewPr varScale="1">
        <p:scale>
          <a:sx n="91" d="100"/>
          <a:sy n="91" d="100"/>
        </p:scale>
        <p:origin x="2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929E4F-9DE6-4814-9EE3-2EB2CF144D76}"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9C27F-B654-43BA-825A-FB67EB5A0A59}" type="slidenum">
              <a:rPr lang="en-GB" smtClean="0"/>
              <a:t>‹#›</a:t>
            </a:fld>
            <a:endParaRPr lang="en-GB"/>
          </a:p>
        </p:txBody>
      </p:sp>
    </p:spTree>
    <p:extLst>
      <p:ext uri="{BB962C8B-B14F-4D97-AF65-F5344CB8AC3E}">
        <p14:creationId xmlns:p14="http://schemas.microsoft.com/office/powerpoint/2010/main" val="1691508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CECF5A-DED4-463E-AEFA-D2EF0B8A4B27}" type="slidenum">
              <a:rPr lang="en-GB" smtClean="0"/>
              <a:t>5</a:t>
            </a:fld>
            <a:endParaRPr lang="en-GB"/>
          </a:p>
        </p:txBody>
      </p:sp>
    </p:spTree>
    <p:extLst>
      <p:ext uri="{BB962C8B-B14F-4D97-AF65-F5344CB8AC3E}">
        <p14:creationId xmlns:p14="http://schemas.microsoft.com/office/powerpoint/2010/main" val="385608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9996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10</a:t>
            </a:fld>
            <a:endParaRPr lang="en-GB"/>
          </a:p>
        </p:txBody>
      </p:sp>
    </p:spTree>
    <p:extLst>
      <p:ext uri="{BB962C8B-B14F-4D97-AF65-F5344CB8AC3E}">
        <p14:creationId xmlns:p14="http://schemas.microsoft.com/office/powerpoint/2010/main" val="2427235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11</a:t>
            </a:fld>
            <a:endParaRPr lang="en-GB"/>
          </a:p>
        </p:txBody>
      </p:sp>
    </p:spTree>
    <p:extLst>
      <p:ext uri="{BB962C8B-B14F-4D97-AF65-F5344CB8AC3E}">
        <p14:creationId xmlns:p14="http://schemas.microsoft.com/office/powerpoint/2010/main" val="1514846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23</a:t>
            </a:fld>
            <a:endParaRPr lang="en-GB"/>
          </a:p>
        </p:txBody>
      </p:sp>
    </p:spTree>
    <p:extLst>
      <p:ext uri="{BB962C8B-B14F-4D97-AF65-F5344CB8AC3E}">
        <p14:creationId xmlns:p14="http://schemas.microsoft.com/office/powerpoint/2010/main" val="4285961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9C27F-B654-43BA-825A-FB67EB5A0A59}" type="slidenum">
              <a:rPr lang="en-GB" smtClean="0"/>
              <a:t>24</a:t>
            </a:fld>
            <a:endParaRPr lang="en-GB"/>
          </a:p>
        </p:txBody>
      </p:sp>
    </p:spTree>
    <p:extLst>
      <p:ext uri="{BB962C8B-B14F-4D97-AF65-F5344CB8AC3E}">
        <p14:creationId xmlns:p14="http://schemas.microsoft.com/office/powerpoint/2010/main" val="2104622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CECF5A-DED4-463E-AEFA-D2EF0B8A4B27}" type="slidenum">
              <a:rPr lang="en-GB" smtClean="0"/>
              <a:t>35</a:t>
            </a:fld>
            <a:endParaRPr lang="en-GB"/>
          </a:p>
        </p:txBody>
      </p:sp>
    </p:spTree>
    <p:extLst>
      <p:ext uri="{BB962C8B-B14F-4D97-AF65-F5344CB8AC3E}">
        <p14:creationId xmlns:p14="http://schemas.microsoft.com/office/powerpoint/2010/main" val="2133344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9272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121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016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1998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238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84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2163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8811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72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4308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7194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781454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szLduqP7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youtu.be/ZJ35msIppbI"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youtu.be/PRwSIp3VyPE"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www.rand.org/content/dam/rand/pubs/technical_reports/2010/RAND_TR738.pdf" TargetMode="External"/><Relationship Id="rId3" Type="http://schemas.openxmlformats.org/officeDocument/2006/relationships/hyperlink" Target="http://www.ncbi.nlm.nih.gov/pmc/articles/PMC3359088/" TargetMode="External"/><Relationship Id="rId7" Type="http://schemas.openxmlformats.org/officeDocument/2006/relationships/hyperlink" Target="https://goleansixsigma.com/what-is-lean-six-sigma/#:~:text=Lean%20focuses%20on%20removing%20wasteful,their%20goals%20and%20delight%20customer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youtube.com/watch?v=xzAp6ZV5ml4" TargetMode="External"/><Relationship Id="rId5" Type="http://schemas.openxmlformats.org/officeDocument/2006/relationships/hyperlink" Target="https://www.youtube.com/watch?v=I-DIXcoeaNQ" TargetMode="External"/><Relationship Id="rId4" Type="http://schemas.openxmlformats.org/officeDocument/2006/relationships/hyperlink" Target="https://www.youtube.com/watch?v=jq52ZjMzqyI" TargetMode="External"/><Relationship Id="rId9" Type="http://schemas.openxmlformats.org/officeDocument/2006/relationships/hyperlink" Target="https://www.youtube.com/watch?v=tsF-8u-V4j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6594" y="2780927"/>
            <a:ext cx="11024170" cy="648073"/>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200" dirty="0">
                <a:solidFill>
                  <a:prstClr val="black">
                    <a:tint val="75000"/>
                  </a:prstClr>
                </a:solidFill>
                <a:latin typeface="Arial" panose="020B0604020202020204" pitchFamily="34" charset="0"/>
                <a:cs typeface="Arial" panose="020B0604020202020204" pitchFamily="34" charset="0"/>
              </a:rPr>
            </a:b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br>
              <a:rPr kumimoji="0" lang="en-GB" sz="3200" b="0" i="0" u="none" strike="noStrike" kern="1200" cap="none" spc="0" normalizeH="0" baseline="0" noProof="0" dirty="0">
                <a:ln>
                  <a:noFill/>
                </a:ln>
                <a:solidFill>
                  <a:prstClr val="black">
                    <a:tint val="75000"/>
                  </a:prstClr>
                </a:solidFill>
                <a:effectLst/>
                <a:uLnTx/>
                <a:uFillTx/>
                <a:latin typeface="Arial" panose="020B0604020202020204" pitchFamily="34" charset="0"/>
                <a:ea typeface="+mj-ea"/>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8174090" cy="156966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Quality Improvement </a:t>
            </a:r>
            <a:r>
              <a:rPr lang="en-GB" sz="3200" b="1" i="1" dirty="0">
                <a:solidFill>
                  <a:prstClr val="white"/>
                </a:solidFill>
                <a:latin typeface="Arial" panose="020B0604020202020204" pitchFamily="34" charset="0"/>
                <a:cs typeface="Arial" panose="020B0604020202020204" pitchFamily="34" charset="0"/>
              </a:rPr>
              <a:t>– Model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6</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822960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theories and approaches to the management of quality and implementation of service improvement 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explore health reforms, and national and local policy issues affecting the health and care sector by demonstrating the impact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management of quality, service improvement and theories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assurance theory and factors that influence the delivery of quality service user care and affect implementation of quality control measures.</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necessary service improvement knowledge and skills 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We will discuss and try to understand Quality improvement models- PDSA, Six Sigma and Lean.</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We will discuss assignment brief- </a:t>
            </a:r>
            <a:r>
              <a:rPr lang="en-US" i="1" dirty="0">
                <a:latin typeface="Arial" panose="020B0604020202020204" pitchFamily="34" charset="0"/>
                <a:cs typeface="Arial" panose="020B0604020202020204" pitchFamily="34" charset="0"/>
              </a:rPr>
              <a:t>Introduction (500 words), Main Body (1800 words), Recommendation (400 words), and Conclusion (300 words)</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186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A2919-298B-74A7-6D40-C22EB638D219}"/>
              </a:ext>
            </a:extLst>
          </p:cNvPr>
          <p:cNvSpPr>
            <a:spLocks noGrp="1"/>
          </p:cNvSpPr>
          <p:nvPr>
            <p:ph type="title"/>
          </p:nvPr>
        </p:nvSpPr>
        <p:spPr>
          <a:xfrm>
            <a:off x="609600" y="274638"/>
            <a:ext cx="10972800" cy="578117"/>
          </a:xfrm>
        </p:spPr>
        <p:txBody>
          <a:bodyPr>
            <a:normAutofit fontScale="90000"/>
          </a:bodyPr>
          <a:lstStyle/>
          <a:p>
            <a:r>
              <a:rPr lang="en-GB" b="1" dirty="0">
                <a:latin typeface="Arial" panose="020B0604020202020204" pitchFamily="34" charset="0"/>
                <a:cs typeface="Arial" panose="020B0604020202020204" pitchFamily="34" charset="0"/>
              </a:rPr>
              <a:t>Recap</a:t>
            </a:r>
          </a:p>
        </p:txBody>
      </p:sp>
      <p:sp>
        <p:nvSpPr>
          <p:cNvPr id="3" name="Content Placeholder 2">
            <a:extLst>
              <a:ext uri="{FF2B5EF4-FFF2-40B4-BE49-F238E27FC236}">
                <a16:creationId xmlns:a16="http://schemas.microsoft.com/office/drawing/2014/main" id="{654F2B7E-A6A5-0880-1E47-DA4452623BFB}"/>
              </a:ext>
            </a:extLst>
          </p:cNvPr>
          <p:cNvSpPr>
            <a:spLocks noGrp="1"/>
          </p:cNvSpPr>
          <p:nvPr>
            <p:ph idx="1"/>
          </p:nvPr>
        </p:nvSpPr>
        <p:spPr>
          <a:xfrm>
            <a:off x="609600" y="976046"/>
            <a:ext cx="10972800" cy="4541188"/>
          </a:xfrm>
        </p:spPr>
        <p:txBody>
          <a:bodyPr>
            <a:normAutofit/>
          </a:bodyPr>
          <a:lstStyle/>
          <a:p>
            <a:pPr marL="0" indent="0">
              <a:spcBef>
                <a:spcPct val="0"/>
              </a:spcBef>
              <a:buNone/>
            </a:pPr>
            <a:r>
              <a:rPr lang="en-GB" sz="2400" b="1" dirty="0"/>
              <a:t>-</a:t>
            </a:r>
            <a:r>
              <a:rPr lang="en-GB" sz="2400" b="1" dirty="0">
                <a:latin typeface="Arial" panose="020B0604020202020204" pitchFamily="34" charset="0"/>
                <a:cs typeface="Arial" panose="020B0604020202020204" pitchFamily="34" charset="0"/>
              </a:rPr>
              <a:t>Quality Assurance vs  </a:t>
            </a:r>
            <a:r>
              <a:rPr lang="en-US" sz="2400" b="1" dirty="0">
                <a:latin typeface="Arial" panose="020B0604020202020204" pitchFamily="34" charset="0"/>
                <a:cs typeface="Arial" panose="020B0604020202020204" pitchFamily="34" charset="0"/>
              </a:rPr>
              <a:t>Quality improvement</a:t>
            </a:r>
          </a:p>
          <a:p>
            <a:pPr>
              <a:spcBef>
                <a:spcPct val="0"/>
              </a:spcBef>
              <a:buFontTx/>
              <a:buChar char="-"/>
            </a:pPr>
            <a:r>
              <a:rPr lang="en-GB" sz="2400" b="1" dirty="0">
                <a:latin typeface="Arial" panose="020B0604020202020204" pitchFamily="34" charset="0"/>
                <a:cs typeface="Arial" panose="020B0604020202020204" pitchFamily="34" charset="0"/>
              </a:rPr>
              <a:t>Quality</a:t>
            </a:r>
          </a:p>
          <a:p>
            <a:pPr lvl="1">
              <a:spcBef>
                <a:spcPct val="0"/>
              </a:spcBef>
              <a:buFontTx/>
              <a:buChar char="-"/>
            </a:pPr>
            <a:r>
              <a:rPr lang="en-GB" sz="2400" dirty="0">
                <a:solidFill>
                  <a:srgbClr val="1F1F1F"/>
                </a:solidFill>
                <a:latin typeface="Arial" panose="020B0604020202020204" pitchFamily="34" charset="0"/>
                <a:cs typeface="Arial" panose="020B0604020202020204" pitchFamily="34" charset="0"/>
              </a:rPr>
              <a:t>Six dimensions</a:t>
            </a:r>
          </a:p>
          <a:p>
            <a:pPr lvl="1">
              <a:spcBef>
                <a:spcPct val="0"/>
              </a:spcBef>
              <a:buFontTx/>
              <a:buChar char="-"/>
            </a:pPr>
            <a:r>
              <a:rPr lang="en-GB" sz="2400" dirty="0">
                <a:solidFill>
                  <a:srgbClr val="1F1F1F"/>
                </a:solidFill>
                <a:latin typeface="Arial" panose="020B0604020202020204" pitchFamily="34" charset="0"/>
                <a:cs typeface="Arial" panose="020B0604020202020204" pitchFamily="34" charset="0"/>
              </a:rPr>
              <a:t>Contributing factors to medical errors</a:t>
            </a:r>
          </a:p>
          <a:p>
            <a:pPr>
              <a:spcBef>
                <a:spcPct val="0"/>
              </a:spcBef>
              <a:buFontTx/>
              <a:buChar char="-"/>
            </a:pPr>
            <a:r>
              <a:rPr lang="en-GB" sz="2400" b="1" dirty="0">
                <a:latin typeface="Arial" panose="020B0604020202020204" pitchFamily="34" charset="0"/>
                <a:cs typeface="Arial" panose="020B0604020202020204" pitchFamily="34" charset="0"/>
              </a:rPr>
              <a:t>Systems Reengineering</a:t>
            </a:r>
          </a:p>
          <a:p>
            <a:pPr lvl="1">
              <a:spcBef>
                <a:spcPct val="0"/>
              </a:spcBef>
              <a:buFontTx/>
              <a:buChar char="-"/>
            </a:pPr>
            <a:r>
              <a:rPr lang="en-GB" sz="2400" dirty="0">
                <a:solidFill>
                  <a:srgbClr val="1F1F1F"/>
                </a:solidFill>
                <a:latin typeface="Arial" panose="020B0604020202020204" pitchFamily="34" charset="0"/>
                <a:cs typeface="Arial" panose="020B0604020202020204" pitchFamily="34" charset="0"/>
              </a:rPr>
              <a:t>Swiss Cheese Model</a:t>
            </a:r>
          </a:p>
          <a:p>
            <a:pPr lvl="1">
              <a:spcBef>
                <a:spcPct val="0"/>
              </a:spcBef>
              <a:buFontTx/>
              <a:buChar char="-"/>
            </a:pPr>
            <a:r>
              <a:rPr lang="en-US" sz="2400" dirty="0">
                <a:solidFill>
                  <a:srgbClr val="1F1F1F"/>
                </a:solidFill>
                <a:latin typeface="Arial" panose="020B0604020202020204" pitchFamily="34" charset="0"/>
                <a:cs typeface="Arial" panose="020B0604020202020204" pitchFamily="34" charset="0"/>
              </a:rPr>
              <a:t>Root Cause Analysis (RCA): </a:t>
            </a:r>
            <a:r>
              <a:rPr lang="en-GB" sz="2400" dirty="0">
                <a:solidFill>
                  <a:srgbClr val="1F1F1F"/>
                </a:solidFill>
                <a:latin typeface="Arial" panose="020B0604020202020204" pitchFamily="34" charset="0"/>
                <a:cs typeface="Arial" panose="020B0604020202020204" pitchFamily="34" charset="0"/>
              </a:rPr>
              <a:t>Fishbone analysis, 5 whys, Human Factor Analysis, SWOT Analysis, PESTLE </a:t>
            </a:r>
          </a:p>
          <a:p>
            <a:pPr>
              <a:spcBef>
                <a:spcPct val="0"/>
              </a:spcBef>
              <a:buFontTx/>
              <a:buChar char="-"/>
            </a:pPr>
            <a:r>
              <a:rPr lang="en-US" sz="2400" b="1" dirty="0">
                <a:latin typeface="Arial" panose="020B0604020202020204" pitchFamily="34" charset="0"/>
                <a:cs typeface="Arial" panose="020B0604020202020204" pitchFamily="34" charset="0"/>
              </a:rPr>
              <a:t>Measures</a:t>
            </a:r>
          </a:p>
          <a:p>
            <a:pPr lvl="1">
              <a:spcBef>
                <a:spcPct val="0"/>
              </a:spcBef>
              <a:buFontTx/>
              <a:buChar char="-"/>
            </a:pPr>
            <a:r>
              <a:rPr lang="en-GB" sz="2400" dirty="0">
                <a:solidFill>
                  <a:srgbClr val="1F1F1F"/>
                </a:solidFill>
                <a:latin typeface="Arial" panose="020B0604020202020204" pitchFamily="34" charset="0"/>
                <a:cs typeface="Arial" panose="020B0604020202020204" pitchFamily="34" charset="0"/>
              </a:rPr>
              <a:t>Scientific Soundness, Validity and reliability of measure, Understandable, Feasible</a:t>
            </a:r>
          </a:p>
          <a:p>
            <a:pPr>
              <a:spcBef>
                <a:spcPct val="0"/>
              </a:spcBef>
              <a:buFontTx/>
              <a:buChar char="-"/>
            </a:pPr>
            <a:r>
              <a:rPr lang="en-US" sz="2400" b="1" dirty="0">
                <a:latin typeface="Arial" panose="020B0604020202020204" pitchFamily="34" charset="0"/>
                <a:cs typeface="Arial" panose="020B0604020202020204" pitchFamily="34" charset="0"/>
              </a:rPr>
              <a:t>Benchmarking</a:t>
            </a:r>
          </a:p>
          <a:p>
            <a:pPr>
              <a:spcBef>
                <a:spcPct val="0"/>
              </a:spcBef>
              <a:buFontTx/>
              <a:buChar char="-"/>
            </a:pPr>
            <a:endParaRPr lang="en-GB" sz="2000" b="1" dirty="0">
              <a:solidFill>
                <a:srgbClr val="1F1F1F"/>
              </a:solidFill>
              <a:latin typeface="Arial" panose="020B0604020202020204" pitchFamily="34" charset="0"/>
              <a:cs typeface="Arial" panose="020B0604020202020204" pitchFamily="34" charset="0"/>
            </a:endParaRPr>
          </a:p>
          <a:p>
            <a:pPr lvl="1">
              <a:spcBef>
                <a:spcPct val="0"/>
              </a:spcBef>
              <a:buFontTx/>
              <a:buChar char="-"/>
            </a:pPr>
            <a:endParaRPr lang="en-GB" sz="2000" b="1" dirty="0">
              <a:latin typeface="Arial" panose="020B0604020202020204" pitchFamily="34" charset="0"/>
              <a:cs typeface="Arial" panose="020B0604020202020204" pitchFamily="34" charset="0"/>
            </a:endParaRPr>
          </a:p>
          <a:p>
            <a:pPr>
              <a:spcBef>
                <a:spcPct val="0"/>
              </a:spcBef>
              <a:buFontTx/>
              <a:buChar char="-"/>
            </a:pPr>
            <a:endParaRPr lang="en-US" sz="2400" b="1" dirty="0">
              <a:latin typeface="Arial" panose="020B0604020202020204" pitchFamily="34" charset="0"/>
              <a:cs typeface="Arial" panose="020B0604020202020204" pitchFamily="34" charset="0"/>
            </a:endParaRPr>
          </a:p>
          <a:p>
            <a:pPr marL="0" indent="0">
              <a:spcBef>
                <a:spcPct val="0"/>
              </a:spcBef>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435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F84D9-EB50-C6EC-239D-1681637533FE}"/>
              </a:ext>
            </a:extLst>
          </p:cNvPr>
          <p:cNvSpPr>
            <a:spLocks noGrp="1"/>
          </p:cNvSpPr>
          <p:nvPr>
            <p:ph type="title"/>
          </p:nvPr>
        </p:nvSpPr>
        <p:spPr>
          <a:xfrm>
            <a:off x="609600" y="274638"/>
            <a:ext cx="10972800" cy="557569"/>
          </a:xfrm>
        </p:spPr>
        <p:txBody>
          <a:bodyPr>
            <a:normAutofit fontScale="90000"/>
          </a:bodyPr>
          <a:lstStyle/>
          <a:p>
            <a:r>
              <a:rPr lang="en-GB" sz="4000" b="1" dirty="0">
                <a:latin typeface="Arial" panose="020B0604020202020204" pitchFamily="34" charset="0"/>
                <a:cs typeface="Arial" panose="020B0604020202020204" pitchFamily="34" charset="0"/>
              </a:rPr>
              <a:t>Quality Improvement Process</a:t>
            </a:r>
          </a:p>
        </p:txBody>
      </p:sp>
      <p:pic>
        <p:nvPicPr>
          <p:cNvPr id="5" name="Content Placeholder 4">
            <a:extLst>
              <a:ext uri="{FF2B5EF4-FFF2-40B4-BE49-F238E27FC236}">
                <a16:creationId xmlns:a16="http://schemas.microsoft.com/office/drawing/2014/main" id="{A0F262C8-FB3F-706C-A7A1-F45F27BA53E6}"/>
              </a:ext>
            </a:extLst>
          </p:cNvPr>
          <p:cNvPicPr>
            <a:picLocks noGrp="1" noChangeAspect="1"/>
          </p:cNvPicPr>
          <p:nvPr>
            <p:ph idx="1"/>
          </p:nvPr>
        </p:nvPicPr>
        <p:blipFill>
          <a:blip r:embed="rId3"/>
          <a:stretch>
            <a:fillRect/>
          </a:stretch>
        </p:blipFill>
        <p:spPr>
          <a:xfrm>
            <a:off x="7576456" y="1621971"/>
            <a:ext cx="4334152" cy="2775125"/>
          </a:xfrm>
        </p:spPr>
      </p:pic>
      <p:sp>
        <p:nvSpPr>
          <p:cNvPr id="4" name="TextBox 3">
            <a:extLst>
              <a:ext uri="{FF2B5EF4-FFF2-40B4-BE49-F238E27FC236}">
                <a16:creationId xmlns:a16="http://schemas.microsoft.com/office/drawing/2014/main" id="{5E2D5003-7C7F-46F9-BCBC-E3B2513A7A8D}"/>
              </a:ext>
            </a:extLst>
          </p:cNvPr>
          <p:cNvSpPr txBox="1"/>
          <p:nvPr/>
        </p:nvSpPr>
        <p:spPr>
          <a:xfrm>
            <a:off x="215755" y="1191607"/>
            <a:ext cx="7632845" cy="3785652"/>
          </a:xfrm>
          <a:prstGeom prst="rect">
            <a:avLst/>
          </a:prstGeom>
          <a:noFill/>
        </p:spPr>
        <p:txBody>
          <a:bodyPr wrap="square" rtlCol="0">
            <a:spAutoFit/>
          </a:bodyPr>
          <a:lstStyle/>
          <a:p>
            <a:r>
              <a:rPr lang="en-US" dirty="0">
                <a:solidFill>
                  <a:srgbClr val="1F1F1F"/>
                </a:solidFill>
                <a:latin typeface="Arial" panose="020B0604020202020204" pitchFamily="34" charset="0"/>
                <a:cs typeface="Arial" panose="020B0604020202020204" pitchFamily="34" charset="0"/>
              </a:rPr>
              <a:t>-</a:t>
            </a:r>
            <a:r>
              <a:rPr lang="en-US" sz="2000" dirty="0">
                <a:solidFill>
                  <a:srgbClr val="1F1F1F"/>
                </a:solidFill>
                <a:latin typeface="Arial" panose="020B0604020202020204" pitchFamily="34" charset="0"/>
                <a:cs typeface="Arial" panose="020B0604020202020204" pitchFamily="34" charset="0"/>
              </a:rPr>
              <a:t>What we have addressed so far are essential preliminary steps</a:t>
            </a:r>
          </a:p>
          <a:p>
            <a:endParaRPr lang="en-US" sz="2000" dirty="0">
              <a:solidFill>
                <a:srgbClr val="1F1F1F"/>
              </a:solidFill>
              <a:latin typeface="Arial" panose="020B0604020202020204" pitchFamily="34" charset="0"/>
              <a:cs typeface="Arial" panose="020B0604020202020204" pitchFamily="34" charset="0"/>
            </a:endParaRPr>
          </a:p>
          <a:p>
            <a:r>
              <a:rPr lang="en-US" sz="2000" b="1" dirty="0">
                <a:solidFill>
                  <a:srgbClr val="1F1F1F"/>
                </a:solidFill>
                <a:latin typeface="Arial" panose="020B0604020202020204" pitchFamily="34" charset="0"/>
                <a:cs typeface="Arial" panose="020B0604020202020204" pitchFamily="34" charset="0"/>
              </a:rPr>
              <a:t>-</a:t>
            </a:r>
            <a:r>
              <a:rPr lang="en-US" sz="2000" dirty="0">
                <a:solidFill>
                  <a:srgbClr val="1F1F1F"/>
                </a:solidFill>
                <a:latin typeface="Arial" panose="020B0604020202020204" pitchFamily="34" charset="0"/>
                <a:cs typeface="Arial" panose="020B0604020202020204" pitchFamily="34" charset="0"/>
              </a:rPr>
              <a:t>Quality improvement can be traced back to Western Electric in the early 1900s. </a:t>
            </a:r>
          </a:p>
          <a:p>
            <a:endParaRPr lang="en-US" sz="2000" dirty="0">
              <a:solidFill>
                <a:srgbClr val="1F1F1F"/>
              </a:solidFill>
              <a:latin typeface="Arial" panose="020B0604020202020204" pitchFamily="34" charset="0"/>
              <a:cs typeface="Arial" panose="020B0604020202020204" pitchFamily="34" charset="0"/>
            </a:endParaRPr>
          </a:p>
          <a:p>
            <a:r>
              <a:rPr lang="en-US" sz="2000" dirty="0">
                <a:solidFill>
                  <a:srgbClr val="1F1F1F"/>
                </a:solidFill>
                <a:latin typeface="Arial" panose="020B0604020202020204" pitchFamily="34" charset="0"/>
                <a:cs typeface="Arial" panose="020B0604020202020204" pitchFamily="34" charset="0"/>
              </a:rPr>
              <a:t>-Western Electric was an electrical engineering company that manufactured parts for communications and was the supplier of parts to Bell Telephone, and subsequently to AT&amp;T. </a:t>
            </a:r>
          </a:p>
          <a:p>
            <a:endParaRPr lang="en-US" sz="2000" dirty="0">
              <a:solidFill>
                <a:srgbClr val="333333"/>
              </a:solidFill>
              <a:latin typeface="Arial" panose="020B0604020202020204" pitchFamily="34" charset="0"/>
              <a:cs typeface="Arial" panose="020B0604020202020204" pitchFamily="34" charset="0"/>
            </a:endParaRPr>
          </a:p>
          <a:p>
            <a:r>
              <a:rPr lang="en-US" sz="2000" dirty="0">
                <a:solidFill>
                  <a:srgbClr val="1F1F1F"/>
                </a:solidFill>
                <a:latin typeface="Arial" panose="020B0604020202020204" pitchFamily="34" charset="0"/>
                <a:cs typeface="Arial" panose="020B0604020202020204" pitchFamily="34" charset="0"/>
              </a:rPr>
              <a:t>-Western Electric was regarded as an incubator of ideas that created projects such as the loudspeaker, brought sound to motion pictures, and even invented the practical vacuum tube.</a:t>
            </a:r>
            <a:endParaRPr lang="en-US" sz="2000" dirty="0">
              <a:solidFill>
                <a:srgbClr val="333333"/>
              </a:solidFill>
              <a:latin typeface="OpenSans"/>
            </a:endParaRPr>
          </a:p>
        </p:txBody>
      </p:sp>
    </p:spTree>
    <p:extLst>
      <p:ext uri="{BB962C8B-B14F-4D97-AF65-F5344CB8AC3E}">
        <p14:creationId xmlns:p14="http://schemas.microsoft.com/office/powerpoint/2010/main" val="3337985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AB55C-83B7-4614-9AA0-AF287548A855}"/>
              </a:ext>
            </a:extLst>
          </p:cNvPr>
          <p:cNvSpPr>
            <a:spLocks noGrp="1"/>
          </p:cNvSpPr>
          <p:nvPr>
            <p:ph type="title"/>
          </p:nvPr>
        </p:nvSpPr>
        <p:spPr>
          <a:xfrm>
            <a:off x="609600" y="274638"/>
            <a:ext cx="10972800" cy="834072"/>
          </a:xfrm>
        </p:spPr>
        <p:txBody>
          <a:bodyPr>
            <a:normAutofit fontScale="90000"/>
          </a:bodyPr>
          <a:lstStyle/>
          <a:p>
            <a:r>
              <a:rPr lang="en-US" sz="4000" b="1" dirty="0">
                <a:latin typeface="Arial" panose="020B0604020202020204" pitchFamily="34" charset="0"/>
                <a:cs typeface="Arial" panose="020B0604020202020204" pitchFamily="34" charset="0"/>
              </a:rPr>
              <a:t>Quality Improvement Models</a:t>
            </a:r>
            <a:br>
              <a:rPr lang="en-US" dirty="0"/>
            </a:br>
            <a:endParaRPr lang="en-US" dirty="0"/>
          </a:p>
        </p:txBody>
      </p:sp>
      <p:sp>
        <p:nvSpPr>
          <p:cNvPr id="3" name="Content Placeholder 2">
            <a:extLst>
              <a:ext uri="{FF2B5EF4-FFF2-40B4-BE49-F238E27FC236}">
                <a16:creationId xmlns:a16="http://schemas.microsoft.com/office/drawing/2014/main" id="{8164DA12-61C7-4881-9C60-84FD26784F17}"/>
              </a:ext>
            </a:extLst>
          </p:cNvPr>
          <p:cNvSpPr>
            <a:spLocks noGrp="1"/>
          </p:cNvSpPr>
          <p:nvPr>
            <p:ph idx="1"/>
          </p:nvPr>
        </p:nvSpPr>
        <p:spPr>
          <a:xfrm>
            <a:off x="609600" y="1108710"/>
            <a:ext cx="10972800" cy="4408523"/>
          </a:xfrm>
        </p:spPr>
        <p:txBody>
          <a:bodyPr>
            <a:normAutofit fontScale="70000" lnSpcReduction="20000"/>
          </a:bodyPr>
          <a:lstStyle/>
          <a:p>
            <a:pPr marL="0" indent="0">
              <a:buNone/>
            </a:pPr>
            <a:r>
              <a:rPr lang="en-US" dirty="0">
                <a:latin typeface="Arial" panose="020B0604020202020204" pitchFamily="34" charset="0"/>
                <a:cs typeface="Arial" panose="020B0604020202020204" pitchFamily="34" charset="0"/>
              </a:rPr>
              <a:t>Quality improvement models are  systematic, formal frameworks for establishing QI processes in practice. </a:t>
            </a:r>
          </a:p>
          <a:p>
            <a:pPr marL="0" indent="0">
              <a:buNone/>
            </a:pPr>
            <a:endParaRPr lang="en-US" dirty="0">
              <a:latin typeface="Arial" panose="020B0604020202020204" pitchFamily="34" charset="0"/>
              <a:cs typeface="Arial" panose="020B0604020202020204" pitchFamily="34" charset="0"/>
            </a:endParaRPr>
          </a:p>
          <a:p>
            <a:r>
              <a:rPr lang="en-US" u="sng" dirty="0">
                <a:latin typeface="Arial" panose="020B0604020202020204" pitchFamily="34" charset="0"/>
                <a:cs typeface="Arial" panose="020B0604020202020204" pitchFamily="34" charset="0"/>
              </a:rPr>
              <a:t>Model for Improvement (Plan-Do-Study-Act [PDSA] cycle)</a:t>
            </a:r>
            <a:r>
              <a:rPr lang="en-US" dirty="0">
                <a:latin typeface="Arial" panose="020B0604020202020204" pitchFamily="34" charset="0"/>
                <a:cs typeface="Arial" panose="020B0604020202020204" pitchFamily="34" charset="0"/>
              </a:rPr>
              <a:t>:  is shorthand for testing a change — by planning it, trying it, observing the results, and acting on what is learned. This is the scientific method, used for action-oriented learning.</a:t>
            </a:r>
          </a:p>
          <a:p>
            <a:endParaRPr lang="en-US" dirty="0">
              <a:latin typeface="Arial" panose="020B0604020202020204" pitchFamily="34" charset="0"/>
              <a:cs typeface="Arial" panose="020B0604020202020204" pitchFamily="34" charset="0"/>
            </a:endParaRPr>
          </a:p>
          <a:p>
            <a:r>
              <a:rPr lang="en-US" u="sng" dirty="0">
                <a:latin typeface="Arial" panose="020B0604020202020204" pitchFamily="34" charset="0"/>
                <a:cs typeface="Arial" panose="020B0604020202020204" pitchFamily="34" charset="0"/>
              </a:rPr>
              <a:t>Six Sigma</a:t>
            </a:r>
            <a:r>
              <a:rPr lang="en-US" dirty="0">
                <a:latin typeface="Arial" panose="020B0604020202020204" pitchFamily="34" charset="0"/>
                <a:cs typeface="Arial" panose="020B0604020202020204" pitchFamily="34" charset="0"/>
              </a:rPr>
              <a:t>: Six Sigma is a method of improvement that strives to decrease variation and defects.</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r>
              <a:rPr lang="en-US" u="sng" dirty="0">
                <a:latin typeface="Arial" panose="020B0604020202020204" pitchFamily="34" charset="0"/>
                <a:cs typeface="Arial" panose="020B0604020202020204" pitchFamily="34" charset="0"/>
              </a:rPr>
              <a:t>Lean</a:t>
            </a:r>
            <a:r>
              <a:rPr lang="en-US" dirty="0">
                <a:latin typeface="Arial" panose="020B0604020202020204" pitchFamily="34" charset="0"/>
                <a:cs typeface="Arial" panose="020B0604020202020204" pitchFamily="34" charset="0"/>
              </a:rPr>
              <a:t> is an approach that drives out waste and improves efficiency in work processes so that all work adds value.</a:t>
            </a:r>
          </a:p>
          <a:p>
            <a:endParaRPr lang="en-US" dirty="0"/>
          </a:p>
        </p:txBody>
      </p:sp>
    </p:spTree>
    <p:extLst>
      <p:ext uri="{BB962C8B-B14F-4D97-AF65-F5344CB8AC3E}">
        <p14:creationId xmlns:p14="http://schemas.microsoft.com/office/powerpoint/2010/main" val="2945134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D4B35-02C0-4152-9100-9570C75A032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Quality Improvement Model-1</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94B78D-F721-4361-A5C9-B0F3015E9D10}"/>
              </a:ext>
            </a:extLst>
          </p:cNvPr>
          <p:cNvSpPr>
            <a:spLocks noGrp="1"/>
          </p:cNvSpPr>
          <p:nvPr>
            <p:ph idx="1"/>
          </p:nvPr>
        </p:nvSpPr>
        <p:spPr/>
        <p:txBody>
          <a:bodyPr>
            <a:normAutofit lnSpcReduction="10000"/>
          </a:bodyPr>
          <a:lstStyle/>
          <a:p>
            <a:endParaRPr lang="en-US" dirty="0">
              <a:hlinkClick r:id="rId2"/>
            </a:endParaRPr>
          </a:p>
          <a:p>
            <a:r>
              <a:rPr lang="en-US" dirty="0">
                <a:latin typeface="Arial" panose="020B0604020202020204" pitchFamily="34" charset="0"/>
                <a:cs typeface="Arial" panose="020B0604020202020204" pitchFamily="34" charset="0"/>
              </a:rPr>
              <a:t>Plan-Do-Study-Act [PDSA] cycles</a:t>
            </a:r>
          </a:p>
          <a:p>
            <a:endParaRPr lang="en-US" dirty="0">
              <a:hlinkClick r:id="rId2"/>
            </a:endParaRPr>
          </a:p>
          <a:p>
            <a:r>
              <a:rPr lang="en-US" dirty="0">
                <a:latin typeface="Arial" panose="020B0604020202020204" pitchFamily="34" charset="0"/>
                <a:cs typeface="Arial" panose="020B0604020202020204" pitchFamily="34" charset="0"/>
              </a:rPr>
              <a:t>Watch this video </a:t>
            </a:r>
            <a:r>
              <a:rPr lang="en-US" dirty="0">
                <a:hlinkClick r:id="rId2"/>
              </a:rPr>
              <a:t>https://www.youtube.com/watch?v=szLduqP7u-k</a:t>
            </a:r>
            <a:endParaRPr lang="en-US" dirty="0"/>
          </a:p>
          <a:p>
            <a:endParaRPr lang="en-US" dirty="0"/>
          </a:p>
          <a:p>
            <a:r>
              <a:rPr lang="en-US" dirty="0"/>
              <a:t>Have a discussion about the key highlight in the video</a:t>
            </a:r>
          </a:p>
        </p:txBody>
      </p:sp>
    </p:spTree>
    <p:extLst>
      <p:ext uri="{BB962C8B-B14F-4D97-AF65-F5344CB8AC3E}">
        <p14:creationId xmlns:p14="http://schemas.microsoft.com/office/powerpoint/2010/main" val="2337312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1D02D3-55DA-5248-3407-3B62129AB736}"/>
              </a:ext>
            </a:extLst>
          </p:cNvPr>
          <p:cNvPicPr>
            <a:picLocks noChangeAspect="1"/>
          </p:cNvPicPr>
          <p:nvPr/>
        </p:nvPicPr>
        <p:blipFill>
          <a:blip r:embed="rId2"/>
          <a:stretch>
            <a:fillRect/>
          </a:stretch>
        </p:blipFill>
        <p:spPr>
          <a:xfrm>
            <a:off x="1" y="846138"/>
            <a:ext cx="12192000" cy="6804498"/>
          </a:xfrm>
          <a:prstGeom prst="rect">
            <a:avLst/>
          </a:prstGeom>
        </p:spPr>
      </p:pic>
      <p:sp>
        <p:nvSpPr>
          <p:cNvPr id="2" name="Title 1">
            <a:extLst>
              <a:ext uri="{FF2B5EF4-FFF2-40B4-BE49-F238E27FC236}">
                <a16:creationId xmlns:a16="http://schemas.microsoft.com/office/drawing/2014/main" id="{57A792F7-4A89-F7ED-10DA-B55A7DACA5A8}"/>
              </a:ext>
            </a:extLst>
          </p:cNvPr>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Quality Improvement Model-1</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E4B8B73-C6F5-CA29-677F-FEEC915AA425}"/>
              </a:ext>
            </a:extLst>
          </p:cNvPr>
          <p:cNvSpPr>
            <a:spLocks noGrp="1"/>
          </p:cNvSpPr>
          <p:nvPr>
            <p:ph idx="1"/>
          </p:nvPr>
        </p:nvSpPr>
        <p:spPr/>
        <p:txBody>
          <a:bodyPr/>
          <a:lstStyle/>
          <a:p>
            <a:endParaRPr lang="en-GB" dirty="0"/>
          </a:p>
          <a:p>
            <a:endParaRPr lang="en-GB" dirty="0"/>
          </a:p>
        </p:txBody>
      </p:sp>
    </p:spTree>
    <p:extLst>
      <p:ext uri="{BB962C8B-B14F-4D97-AF65-F5344CB8AC3E}">
        <p14:creationId xmlns:p14="http://schemas.microsoft.com/office/powerpoint/2010/main" val="1716831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698D-D74B-C089-094C-3ED88DA187D9}"/>
              </a:ext>
            </a:extLst>
          </p:cNvPr>
          <p:cNvSpPr>
            <a:spLocks noGrp="1"/>
          </p:cNvSpPr>
          <p:nvPr>
            <p:ph type="title"/>
          </p:nvPr>
        </p:nvSpPr>
        <p:spPr>
          <a:xfrm>
            <a:off x="609600" y="274638"/>
            <a:ext cx="10972800" cy="759505"/>
          </a:xfrm>
        </p:spPr>
        <p:txBody>
          <a:bodyPr>
            <a:normAutofit fontScale="90000"/>
          </a:bodyPr>
          <a:lstStyle/>
          <a:p>
            <a:r>
              <a:rPr lang="en-GB" b="1" dirty="0">
                <a:latin typeface="Arial" panose="020B0604020202020204" pitchFamily="34" charset="0"/>
                <a:cs typeface="Arial" panose="020B0604020202020204" pitchFamily="34" charset="0"/>
              </a:rPr>
              <a:t>What is PDSA…1</a:t>
            </a:r>
          </a:p>
        </p:txBody>
      </p:sp>
      <p:sp>
        <p:nvSpPr>
          <p:cNvPr id="3" name="Content Placeholder 2">
            <a:extLst>
              <a:ext uri="{FF2B5EF4-FFF2-40B4-BE49-F238E27FC236}">
                <a16:creationId xmlns:a16="http://schemas.microsoft.com/office/drawing/2014/main" id="{FE7FF0AE-CA17-DD5B-2B79-97C03690F579}"/>
              </a:ext>
            </a:extLst>
          </p:cNvPr>
          <p:cNvSpPr>
            <a:spLocks noGrp="1"/>
          </p:cNvSpPr>
          <p:nvPr>
            <p:ph idx="1"/>
          </p:nvPr>
        </p:nvSpPr>
        <p:spPr>
          <a:xfrm>
            <a:off x="609600" y="1284514"/>
            <a:ext cx="10972800" cy="4232719"/>
          </a:xfrm>
        </p:spPr>
        <p:txBody>
          <a:bodyPr>
            <a:normAutofit/>
          </a:bodyPr>
          <a:lstStyle/>
          <a:p>
            <a:r>
              <a:rPr lang="en-US" sz="2400" dirty="0">
                <a:latin typeface="Arial" panose="020B0604020202020204" pitchFamily="34" charset="0"/>
                <a:cs typeface="Arial" panose="020B0604020202020204" pitchFamily="34" charset="0"/>
              </a:rPr>
              <a:t>PDSA is a repetitive four stage model (Plan, Do, Study, and Act) used to achieve continuous improvement </a:t>
            </a:r>
          </a:p>
          <a:p>
            <a:pPr marL="0"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It was first PDCA (Plan, Do, Check, and Act) but was later changed to PDSA (Plan, Do, Study, and Act)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This model is widely and successfully implemented in many business areas including but not limited to production managements, supply chain management, project management and human resource management.</a:t>
            </a:r>
          </a:p>
          <a:p>
            <a:endParaRPr lang="en-GB" dirty="0"/>
          </a:p>
        </p:txBody>
      </p:sp>
    </p:spTree>
    <p:extLst>
      <p:ext uri="{BB962C8B-B14F-4D97-AF65-F5344CB8AC3E}">
        <p14:creationId xmlns:p14="http://schemas.microsoft.com/office/powerpoint/2010/main" val="3615705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DE0C4-F208-8B96-E538-A7B95F34E51C}"/>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What is PDSA..2</a:t>
            </a:r>
            <a:endParaRPr lang="en-GB" sz="4000" dirty="0"/>
          </a:p>
        </p:txBody>
      </p:sp>
      <p:sp>
        <p:nvSpPr>
          <p:cNvPr id="3" name="Content Placeholder 2">
            <a:extLst>
              <a:ext uri="{FF2B5EF4-FFF2-40B4-BE49-F238E27FC236}">
                <a16:creationId xmlns:a16="http://schemas.microsoft.com/office/drawing/2014/main" id="{75624056-C9AB-6B02-F9C6-A22E95D9BDEE}"/>
              </a:ext>
            </a:extLst>
          </p:cNvPr>
          <p:cNvSpPr>
            <a:spLocks noGrp="1"/>
          </p:cNvSpPr>
          <p:nvPr>
            <p:ph idx="1"/>
          </p:nvPr>
        </p:nvSpPr>
        <p:spPr>
          <a:xfrm>
            <a:off x="189570" y="1156381"/>
            <a:ext cx="11812859" cy="5257799"/>
          </a:xfrm>
        </p:spPr>
        <p:txBody>
          <a:bodyPr>
            <a:normAutofit/>
          </a:bodyPr>
          <a:lstStyle/>
          <a:p>
            <a:pPr marL="0" indent="0">
              <a:buNone/>
            </a:pPr>
            <a:r>
              <a:rPr lang="en-US" sz="2800" dirty="0">
                <a:latin typeface="Arial" panose="020B0604020202020204" pitchFamily="34" charset="0"/>
                <a:cs typeface="Arial" panose="020B0604020202020204" pitchFamily="34" charset="0"/>
              </a:rPr>
              <a:t>The following elements should be considered in each stage:</a:t>
            </a:r>
          </a:p>
          <a:p>
            <a:pPr marL="0" indent="0">
              <a:buNone/>
            </a:pPr>
            <a:r>
              <a:rPr lang="en-US" sz="2800" b="1" dirty="0">
                <a:latin typeface="Arial" panose="020B0604020202020204" pitchFamily="34" charset="0"/>
                <a:cs typeface="Arial" panose="020B0604020202020204" pitchFamily="34" charset="0"/>
              </a:rPr>
              <a:t>A. Plan</a:t>
            </a:r>
          </a:p>
          <a:p>
            <a:r>
              <a:rPr lang="en-US" sz="2400" dirty="0">
                <a:latin typeface="Arial" panose="020B0604020202020204" pitchFamily="34" charset="0"/>
                <a:cs typeface="Arial" panose="020B0604020202020204" pitchFamily="34" charset="0"/>
              </a:rPr>
              <a:t>This is the beginning of the process and the decision makers should take necessary initiatives </a:t>
            </a:r>
          </a:p>
          <a:p>
            <a:pPr lvl="1"/>
            <a:r>
              <a:rPr lang="en-US" sz="2200" dirty="0">
                <a:latin typeface="Arial" panose="020B0604020202020204" pitchFamily="34" charset="0"/>
                <a:cs typeface="Arial" panose="020B0604020202020204" pitchFamily="34" charset="0"/>
              </a:rPr>
              <a:t>to understand the nature of the current inefficiencies in the process, </a:t>
            </a:r>
          </a:p>
          <a:p>
            <a:pPr lvl="1"/>
            <a:r>
              <a:rPr lang="en-US" sz="2200" dirty="0">
                <a:latin typeface="Arial" panose="020B0604020202020204" pitchFamily="34" charset="0"/>
                <a:cs typeface="Arial" panose="020B0604020202020204" pitchFamily="34" charset="0"/>
              </a:rPr>
              <a:t>why the changes should be implemented. </a:t>
            </a:r>
          </a:p>
          <a:p>
            <a:r>
              <a:rPr lang="en-US" sz="2400" dirty="0">
                <a:latin typeface="Arial" panose="020B0604020202020204" pitchFamily="34" charset="0"/>
                <a:cs typeface="Arial" panose="020B0604020202020204" pitchFamily="34" charset="0"/>
              </a:rPr>
              <a:t>In this stage, it is also important to ask the questions such as</a:t>
            </a:r>
          </a:p>
          <a:p>
            <a:pPr lvl="1"/>
            <a:r>
              <a:rPr lang="en-US" sz="2400"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what the best ways to bring about the change are?</a:t>
            </a:r>
          </a:p>
          <a:p>
            <a:pPr lvl="1"/>
            <a:r>
              <a:rPr lang="en-US" sz="2200" dirty="0">
                <a:latin typeface="Arial" panose="020B0604020202020204" pitchFamily="34" charset="0"/>
                <a:cs typeface="Arial" panose="020B0604020202020204" pitchFamily="34" charset="0"/>
              </a:rPr>
              <a:t> what are the costs and benefits of implementing this</a:t>
            </a:r>
          </a:p>
        </p:txBody>
      </p:sp>
    </p:spTree>
    <p:extLst>
      <p:ext uri="{BB962C8B-B14F-4D97-AF65-F5344CB8AC3E}">
        <p14:creationId xmlns:p14="http://schemas.microsoft.com/office/powerpoint/2010/main" val="4117674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B69A6-56A3-DC6B-1963-3EA28F6DC84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PDSA..3</a:t>
            </a:r>
            <a:endParaRPr lang="en-GB" dirty="0"/>
          </a:p>
        </p:txBody>
      </p:sp>
      <p:sp>
        <p:nvSpPr>
          <p:cNvPr id="3" name="Content Placeholder 2">
            <a:extLst>
              <a:ext uri="{FF2B5EF4-FFF2-40B4-BE49-F238E27FC236}">
                <a16:creationId xmlns:a16="http://schemas.microsoft.com/office/drawing/2014/main" id="{5498A0C7-E435-3D07-0455-59711531065D}"/>
              </a:ext>
            </a:extLst>
          </p:cNvPr>
          <p:cNvSpPr>
            <a:spLocks noGrp="1"/>
          </p:cNvSpPr>
          <p:nvPr>
            <p:ph idx="1"/>
          </p:nvPr>
        </p:nvSpPr>
        <p:spPr/>
        <p:txBody>
          <a:bodyPr>
            <a:normAutofit/>
          </a:bodyPr>
          <a:lstStyle/>
          <a:p>
            <a:pPr marL="0" indent="0">
              <a:buNone/>
            </a:pPr>
            <a:r>
              <a:rPr lang="en-US" b="1" dirty="0">
                <a:latin typeface="Arial" panose="020B0604020202020204" pitchFamily="34" charset="0"/>
                <a:cs typeface="Arial" panose="020B0604020202020204" pitchFamily="34" charset="0"/>
              </a:rPr>
              <a:t>B. Do</a:t>
            </a:r>
          </a:p>
          <a:p>
            <a:r>
              <a:rPr lang="en-US" sz="2400" dirty="0">
                <a:latin typeface="Arial" panose="020B0604020202020204" pitchFamily="34" charset="0"/>
                <a:cs typeface="Arial" panose="020B0604020202020204" pitchFamily="34" charset="0"/>
              </a:rPr>
              <a:t>This is the implementation stage of the planned improvements. </a:t>
            </a:r>
          </a:p>
          <a:p>
            <a:r>
              <a:rPr lang="en-US" sz="2400" dirty="0">
                <a:latin typeface="Arial" panose="020B0604020202020204" pitchFamily="34" charset="0"/>
                <a:cs typeface="Arial" panose="020B0604020202020204" pitchFamily="34" charset="0"/>
              </a:rPr>
              <a:t>The support of the employees who are affected by the change is vital, thus, they should first be clearly informed regarding the changes and why are being implemented. </a:t>
            </a:r>
          </a:p>
          <a:p>
            <a:r>
              <a:rPr lang="en-US" sz="2400" dirty="0">
                <a:latin typeface="Arial" panose="020B0604020202020204" pitchFamily="34" charset="0"/>
                <a:cs typeface="Arial" panose="020B0604020202020204" pitchFamily="34" charset="0"/>
              </a:rPr>
              <a:t>Following this, the changes can be implemented as planned. </a:t>
            </a:r>
          </a:p>
          <a:p>
            <a:r>
              <a:rPr lang="en-US" sz="2400" dirty="0">
                <a:latin typeface="Arial" panose="020B0604020202020204" pitchFamily="34" charset="0"/>
                <a:cs typeface="Arial" panose="020B0604020202020204" pitchFamily="34" charset="0"/>
              </a:rPr>
              <a:t>If any type of resistance from the employees developed even after proper communication, the decision makers should be able to implement suitable remedies.</a:t>
            </a:r>
          </a:p>
          <a:p>
            <a:endParaRPr lang="en-GB" dirty="0"/>
          </a:p>
        </p:txBody>
      </p:sp>
    </p:spTree>
    <p:extLst>
      <p:ext uri="{BB962C8B-B14F-4D97-AF65-F5344CB8AC3E}">
        <p14:creationId xmlns:p14="http://schemas.microsoft.com/office/powerpoint/2010/main" val="2271514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9727E-3983-72D5-049D-89C93EE98CE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PDSA..4</a:t>
            </a:r>
            <a:endParaRPr lang="en-GB" dirty="0"/>
          </a:p>
        </p:txBody>
      </p:sp>
      <p:sp>
        <p:nvSpPr>
          <p:cNvPr id="3" name="Content Placeholder 2">
            <a:extLst>
              <a:ext uri="{FF2B5EF4-FFF2-40B4-BE49-F238E27FC236}">
                <a16:creationId xmlns:a16="http://schemas.microsoft.com/office/drawing/2014/main" id="{F0D14EBF-4152-E667-938B-92CB76AB7D52}"/>
              </a:ext>
            </a:extLst>
          </p:cNvPr>
          <p:cNvSpPr>
            <a:spLocks noGrp="1"/>
          </p:cNvSpPr>
          <p:nvPr>
            <p:ph idx="1"/>
          </p:nvPr>
        </p:nvSpPr>
        <p:spPr>
          <a:xfrm>
            <a:off x="609600" y="1417638"/>
            <a:ext cx="10972800" cy="4099595"/>
          </a:xfrm>
        </p:spPr>
        <p:txBody>
          <a:bodyPr>
            <a:normAutofit fontScale="92500" lnSpcReduction="10000"/>
          </a:bodyPr>
          <a:lstStyle/>
          <a:p>
            <a:pPr marL="0" indent="0">
              <a:buNone/>
            </a:pPr>
            <a:r>
              <a:rPr lang="en-US" b="1" dirty="0">
                <a:latin typeface="Arial" panose="020B0604020202020204" pitchFamily="34" charset="0"/>
                <a:cs typeface="Arial" panose="020B0604020202020204" pitchFamily="34" charset="0"/>
              </a:rPr>
              <a:t>C. Study</a:t>
            </a:r>
          </a:p>
          <a:p>
            <a:r>
              <a:rPr lang="en-US" sz="2600" dirty="0">
                <a:latin typeface="Arial" panose="020B0604020202020204" pitchFamily="34" charset="0"/>
                <a:cs typeface="Arial" panose="020B0604020202020204" pitchFamily="34" charset="0"/>
              </a:rPr>
              <a:t>In the stage, the decision makers evaluate whether the intended outcome has been achieved. </a:t>
            </a:r>
          </a:p>
          <a:p>
            <a:r>
              <a:rPr lang="en-US" sz="2600" dirty="0">
                <a:latin typeface="Arial" panose="020B0604020202020204" pitchFamily="34" charset="0"/>
                <a:cs typeface="Arial" panose="020B0604020202020204" pitchFamily="34" charset="0"/>
              </a:rPr>
              <a:t>In order to ‘study’, the actual results have to be compared against the expected results.</a:t>
            </a:r>
          </a:p>
          <a:p>
            <a:r>
              <a:rPr lang="en-US" sz="2600" dirty="0">
                <a:latin typeface="Arial" panose="020B0604020202020204" pitchFamily="34" charset="0"/>
                <a:cs typeface="Arial" panose="020B0604020202020204" pitchFamily="34" charset="0"/>
              </a:rPr>
              <a:t>The Study stage goes beyond mere understanding whether the intended process improvements are been made, but carrying out a critical and analytical review of whether the process improved, and in what ways that it improved. </a:t>
            </a:r>
          </a:p>
          <a:p>
            <a:r>
              <a:rPr lang="en-US" sz="2600" dirty="0">
                <a:latin typeface="Arial" panose="020B0604020202020204" pitchFamily="34" charset="0"/>
                <a:cs typeface="Arial" panose="020B0604020202020204" pitchFamily="34" charset="0"/>
              </a:rPr>
              <a:t>This type of detailed analysis becomes important in understanding the actual improvements made. </a:t>
            </a:r>
          </a:p>
          <a:p>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971423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9727E-3983-72D5-049D-89C93EE98CE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PDSA…5</a:t>
            </a:r>
            <a:endParaRPr lang="en-GB" dirty="0"/>
          </a:p>
        </p:txBody>
      </p:sp>
      <p:sp>
        <p:nvSpPr>
          <p:cNvPr id="3" name="Content Placeholder 2">
            <a:extLst>
              <a:ext uri="{FF2B5EF4-FFF2-40B4-BE49-F238E27FC236}">
                <a16:creationId xmlns:a16="http://schemas.microsoft.com/office/drawing/2014/main" id="{F0D14EBF-4152-E667-938B-92CB76AB7D52}"/>
              </a:ext>
            </a:extLst>
          </p:cNvPr>
          <p:cNvSpPr>
            <a:spLocks noGrp="1"/>
          </p:cNvSpPr>
          <p:nvPr>
            <p:ph idx="1"/>
          </p:nvPr>
        </p:nvSpPr>
        <p:spPr>
          <a:xfrm>
            <a:off x="609600" y="1417638"/>
            <a:ext cx="10972800" cy="4099595"/>
          </a:xfrm>
        </p:spPr>
        <p:txBody>
          <a:bodyPr>
            <a:normAutofit/>
          </a:bodyPr>
          <a:lstStyle/>
          <a:p>
            <a:pPr marL="0" indent="0">
              <a:buNone/>
            </a:pPr>
            <a:r>
              <a:rPr lang="en-US" b="1" dirty="0">
                <a:latin typeface="Arial" panose="020B0604020202020204" pitchFamily="34" charset="0"/>
                <a:cs typeface="Arial" panose="020B0604020202020204" pitchFamily="34" charset="0"/>
              </a:rPr>
              <a:t>D. Act</a:t>
            </a:r>
          </a:p>
          <a:p>
            <a:r>
              <a:rPr lang="en-US" dirty="0">
                <a:latin typeface="Arial" panose="020B0604020202020204" pitchFamily="34" charset="0"/>
                <a:cs typeface="Arial" panose="020B0604020202020204" pitchFamily="34" charset="0"/>
              </a:rPr>
              <a:t>The procedure for Act stage depends on the findings in the Study stage.</a:t>
            </a:r>
          </a:p>
          <a:p>
            <a:r>
              <a:rPr lang="en-US" dirty="0">
                <a:latin typeface="Arial" panose="020B0604020202020204" pitchFamily="34" charset="0"/>
                <a:cs typeface="Arial" panose="020B0604020202020204" pitchFamily="34" charset="0"/>
              </a:rPr>
              <a:t>If the Study stage proved that the process improvements were achieved during the Do stage, then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should proceed to continue to act upon the new processes.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02986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90F1-91DC-86E5-86C7-5A315C3C2CCD}"/>
              </a:ext>
            </a:extLst>
          </p:cNvPr>
          <p:cNvSpPr>
            <a:spLocks noGrp="1"/>
          </p:cNvSpPr>
          <p:nvPr>
            <p:ph type="title"/>
          </p:nvPr>
        </p:nvSpPr>
        <p:spPr>
          <a:xfrm>
            <a:off x="609600" y="274638"/>
            <a:ext cx="10972800" cy="661533"/>
          </a:xfrm>
        </p:spPr>
        <p:txBody>
          <a:bodyPr>
            <a:noAutofit/>
          </a:bodyPr>
          <a:lstStyle/>
          <a:p>
            <a:r>
              <a:rPr lang="en-GB" sz="3600" b="1" dirty="0">
                <a:latin typeface="Arial" panose="020B0604020202020204" pitchFamily="34" charset="0"/>
                <a:cs typeface="Arial" panose="020B0604020202020204" pitchFamily="34" charset="0"/>
              </a:rPr>
              <a:t>Difference between PDCA and PDSA…1</a:t>
            </a:r>
          </a:p>
        </p:txBody>
      </p:sp>
      <p:sp>
        <p:nvSpPr>
          <p:cNvPr id="3" name="Content Placeholder 2">
            <a:extLst>
              <a:ext uri="{FF2B5EF4-FFF2-40B4-BE49-F238E27FC236}">
                <a16:creationId xmlns:a16="http://schemas.microsoft.com/office/drawing/2014/main" id="{BA7491F5-6FD8-A30E-A977-17D9D8D03CFA}"/>
              </a:ext>
            </a:extLst>
          </p:cNvPr>
          <p:cNvSpPr>
            <a:spLocks noGrp="1"/>
          </p:cNvSpPr>
          <p:nvPr>
            <p:ph idx="1"/>
          </p:nvPr>
        </p:nvSpPr>
        <p:spPr>
          <a:xfrm>
            <a:off x="609600" y="936171"/>
            <a:ext cx="10972800" cy="4746172"/>
          </a:xfrm>
        </p:spPr>
        <p:txBody>
          <a:bodyPr>
            <a:noAutofit/>
          </a:bodyPr>
          <a:lstStyle/>
          <a:p>
            <a:r>
              <a:rPr lang="en-US" sz="2400" b="0" i="0" dirty="0">
                <a:solidFill>
                  <a:srgbClr val="333333"/>
                </a:solidFill>
                <a:effectLst/>
                <a:latin typeface="Arial" panose="020B0604020202020204" pitchFamily="34" charset="0"/>
                <a:cs typeface="Arial" panose="020B0604020202020204" pitchFamily="34" charset="0"/>
              </a:rPr>
              <a:t>PDCA and PDSA are two widely utilized improvement techniques to bring about process improvements.</a:t>
            </a:r>
          </a:p>
          <a:p>
            <a:r>
              <a:rPr lang="en-US" sz="2400" b="0" i="0" dirty="0">
                <a:solidFill>
                  <a:srgbClr val="333333"/>
                </a:solidFill>
                <a:effectLst/>
                <a:latin typeface="Arial" panose="020B0604020202020204" pitchFamily="34" charset="0"/>
                <a:cs typeface="Arial" panose="020B0604020202020204" pitchFamily="34" charset="0"/>
              </a:rPr>
              <a:t>These methods are known as </a:t>
            </a:r>
          </a:p>
          <a:p>
            <a:pPr lvl="1"/>
            <a:r>
              <a:rPr lang="en-US" sz="2400" b="0" i="0" dirty="0">
                <a:solidFill>
                  <a:srgbClr val="333333"/>
                </a:solidFill>
                <a:effectLst/>
                <a:latin typeface="Arial" panose="020B0604020202020204" pitchFamily="34" charset="0"/>
                <a:cs typeface="Arial" panose="020B0604020202020204" pitchFamily="34" charset="0"/>
              </a:rPr>
              <a:t>Plan-Do-Check-Act (PDCA) </a:t>
            </a:r>
          </a:p>
          <a:p>
            <a:pPr lvl="1"/>
            <a:r>
              <a:rPr lang="en-US" sz="2400" b="0" i="0" dirty="0">
                <a:solidFill>
                  <a:srgbClr val="333333"/>
                </a:solidFill>
                <a:effectLst/>
                <a:latin typeface="Arial" panose="020B0604020202020204" pitchFamily="34" charset="0"/>
                <a:cs typeface="Arial" panose="020B0604020202020204" pitchFamily="34" charset="0"/>
              </a:rPr>
              <a:t>Plan-Do-Study-Act (PDSA) </a:t>
            </a:r>
          </a:p>
          <a:p>
            <a:r>
              <a:rPr lang="en-US" sz="2400" b="0" i="0" dirty="0">
                <a:solidFill>
                  <a:srgbClr val="333333"/>
                </a:solidFill>
                <a:effectLst/>
                <a:latin typeface="Arial" panose="020B0604020202020204" pitchFamily="34" charset="0"/>
                <a:cs typeface="Arial" panose="020B0604020202020204" pitchFamily="34" charset="0"/>
              </a:rPr>
              <a:t>PDSA is a development from PDCA </a:t>
            </a:r>
            <a:endParaRPr lang="en-US" sz="2400" dirty="0">
              <a:solidFill>
                <a:srgbClr val="333333"/>
              </a:solidFill>
              <a:latin typeface="Arial" panose="020B0604020202020204" pitchFamily="34" charset="0"/>
              <a:cs typeface="Arial" panose="020B0604020202020204" pitchFamily="34" charset="0"/>
            </a:endParaRPr>
          </a:p>
          <a:p>
            <a:r>
              <a:rPr lang="en-US" sz="2400" b="1" i="0" dirty="0">
                <a:solidFill>
                  <a:srgbClr val="333333"/>
                </a:solidFill>
                <a:effectLst/>
                <a:latin typeface="Arial" panose="020B0604020202020204" pitchFamily="34" charset="0"/>
                <a:cs typeface="Arial" panose="020B0604020202020204" pitchFamily="34" charset="0"/>
              </a:rPr>
              <a:t>PDCA is a repetitive four stage model (Plan, Do, Check, Act) used to achieve continuous improvement in business process management </a:t>
            </a:r>
            <a:endParaRPr lang="en-US" sz="2400" b="0" i="0" dirty="0">
              <a:solidFill>
                <a:srgbClr val="333333"/>
              </a:solidFill>
              <a:effectLst/>
              <a:latin typeface="Arial" panose="020B0604020202020204" pitchFamily="34" charset="0"/>
              <a:cs typeface="Arial" panose="020B0604020202020204" pitchFamily="34" charset="0"/>
            </a:endParaRPr>
          </a:p>
          <a:p>
            <a:r>
              <a:rPr lang="en-US" sz="2400" b="1" i="0" dirty="0">
                <a:solidFill>
                  <a:srgbClr val="333333"/>
                </a:solidFill>
                <a:effectLst/>
                <a:latin typeface="Arial" panose="020B0604020202020204" pitchFamily="34" charset="0"/>
                <a:cs typeface="Arial" panose="020B0604020202020204" pitchFamily="34" charset="0"/>
              </a:rPr>
              <a:t>PDSA contains the repetitive stages of Plan, Do, Study and Act</a:t>
            </a:r>
            <a:r>
              <a:rPr lang="en-US" sz="2400" b="0" i="0" dirty="0">
                <a:solidFill>
                  <a:srgbClr val="333333"/>
                </a:solidFill>
                <a:effectLst/>
                <a:latin typeface="Arial" panose="020B0604020202020204" pitchFamily="34" charset="0"/>
                <a:cs typeface="Arial" panose="020B0604020202020204" pitchFamily="34" charset="0"/>
              </a:rPr>
              <a:t>. </a:t>
            </a:r>
          </a:p>
          <a:p>
            <a:r>
              <a:rPr lang="en-US" sz="2400" b="0" i="0" dirty="0">
                <a:solidFill>
                  <a:srgbClr val="333333"/>
                </a:solidFill>
                <a:effectLst/>
                <a:latin typeface="Arial" panose="020B0604020202020204" pitchFamily="34" charset="0"/>
                <a:cs typeface="Arial" panose="020B0604020202020204" pitchFamily="34" charset="0"/>
              </a:rPr>
              <a:t>Both concepts were introduced by Dr. Edward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6533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F495D-D865-A19B-4F71-3E2ABF53EE8F}"/>
              </a:ext>
            </a:extLst>
          </p:cNvPr>
          <p:cNvSpPr>
            <a:spLocks noGrp="1"/>
          </p:cNvSpPr>
          <p:nvPr>
            <p:ph type="title"/>
          </p:nvPr>
        </p:nvSpPr>
        <p:spPr>
          <a:xfrm>
            <a:off x="557756" y="274638"/>
            <a:ext cx="11024644" cy="835706"/>
          </a:xfrm>
        </p:spPr>
        <p:txBody>
          <a:bodyPr>
            <a:normAutofit/>
          </a:bodyPr>
          <a:lstStyle/>
          <a:p>
            <a:r>
              <a:rPr lang="en-GB" b="1" dirty="0">
                <a:latin typeface="Arial" panose="020B0604020202020204" pitchFamily="34" charset="0"/>
                <a:cs typeface="Arial" panose="020B0604020202020204" pitchFamily="34" charset="0"/>
              </a:rPr>
              <a:t>Difference between PDCA and PDSA…2</a:t>
            </a:r>
            <a:endParaRPr lang="en-GB" dirty="0"/>
          </a:p>
        </p:txBody>
      </p:sp>
      <p:graphicFrame>
        <p:nvGraphicFramePr>
          <p:cNvPr id="4" name="Content Placeholder 3">
            <a:extLst>
              <a:ext uri="{FF2B5EF4-FFF2-40B4-BE49-F238E27FC236}">
                <a16:creationId xmlns:a16="http://schemas.microsoft.com/office/drawing/2014/main" id="{602E007A-1FAB-3BF3-946F-383701A9CE22}"/>
              </a:ext>
            </a:extLst>
          </p:cNvPr>
          <p:cNvGraphicFramePr>
            <a:graphicFrameLocks noGrp="1"/>
          </p:cNvGraphicFramePr>
          <p:nvPr>
            <p:ph idx="1"/>
            <p:extLst>
              <p:ext uri="{D42A27DB-BD31-4B8C-83A1-F6EECF244321}">
                <p14:modId xmlns:p14="http://schemas.microsoft.com/office/powerpoint/2010/main" val="2001580754"/>
              </p:ext>
            </p:extLst>
          </p:nvPr>
        </p:nvGraphicFramePr>
        <p:xfrm>
          <a:off x="2362199" y="1110343"/>
          <a:ext cx="6955970" cy="4876798"/>
        </p:xfrm>
        <a:graphic>
          <a:graphicData uri="http://schemas.openxmlformats.org/drawingml/2006/table">
            <a:tbl>
              <a:tblPr/>
              <a:tblGrid>
                <a:gridCol w="3477985">
                  <a:extLst>
                    <a:ext uri="{9D8B030D-6E8A-4147-A177-3AD203B41FA5}">
                      <a16:colId xmlns:a16="http://schemas.microsoft.com/office/drawing/2014/main" val="1340101635"/>
                    </a:ext>
                  </a:extLst>
                </a:gridCol>
                <a:gridCol w="3477985">
                  <a:extLst>
                    <a:ext uri="{9D8B030D-6E8A-4147-A177-3AD203B41FA5}">
                      <a16:colId xmlns:a16="http://schemas.microsoft.com/office/drawing/2014/main" val="2510892469"/>
                    </a:ext>
                  </a:extLst>
                </a:gridCol>
              </a:tblGrid>
              <a:tr h="335851">
                <a:tc gridSpan="2">
                  <a:txBody>
                    <a:bodyPr/>
                    <a:lstStyle/>
                    <a:p>
                      <a:pPr algn="ctr" fontAlgn="ctr"/>
                      <a:r>
                        <a:rPr lang="en-GB" sz="1500" b="1">
                          <a:solidFill>
                            <a:srgbClr val="FFFFFF"/>
                          </a:solidFill>
                          <a:effectLst/>
                          <a:latin typeface="Open Sans" panose="020B0606030504020204" pitchFamily="34" charset="0"/>
                        </a:rPr>
                        <a:t>PDCA vs PDSA</a:t>
                      </a:r>
                      <a:endParaRPr lang="en-GB" sz="1500" b="1">
                        <a:solidFill>
                          <a:srgbClr val="333333"/>
                        </a:solidFill>
                        <a:effectLst/>
                        <a:latin typeface="Open Sans" panose="020B0606030504020204" pitchFamily="34" charset="0"/>
                      </a:endParaRPr>
                    </a:p>
                  </a:txBody>
                  <a:tcPr marL="159591" marR="159591" marT="7980" marB="31918" anchor="ctr">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324B7A"/>
                    </a:solidFill>
                  </a:tcPr>
                </a:tc>
                <a:tc hMerge="1">
                  <a:txBody>
                    <a:bodyPr/>
                    <a:lstStyle/>
                    <a:p>
                      <a:endParaRPr lang="en-GB"/>
                    </a:p>
                  </a:txBody>
                  <a:tcPr/>
                </a:tc>
                <a:extLst>
                  <a:ext uri="{0D108BD9-81ED-4DB2-BD59-A6C34878D82A}">
                    <a16:rowId xmlns:a16="http://schemas.microsoft.com/office/drawing/2014/main" val="580176016"/>
                  </a:ext>
                </a:extLst>
              </a:tr>
              <a:tr h="1766697">
                <a:tc>
                  <a:txBody>
                    <a:bodyPr/>
                    <a:lstStyle/>
                    <a:p>
                      <a:pPr algn="l" fontAlgn="t"/>
                      <a:r>
                        <a:rPr lang="en-US" sz="1500" dirty="0">
                          <a:effectLst/>
                        </a:rPr>
                        <a:t>PDCA is a repetitive four stage model (Plan, Do, Check, and Act) used to achieve continuous improvement in business process management.</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3EBFA"/>
                    </a:solidFill>
                  </a:tcPr>
                </a:tc>
                <a:tc>
                  <a:txBody>
                    <a:bodyPr/>
                    <a:lstStyle/>
                    <a:p>
                      <a:pPr algn="l" fontAlgn="t"/>
                      <a:r>
                        <a:rPr lang="en-US" sz="1500">
                          <a:effectLst/>
                        </a:rPr>
                        <a:t>PDSA is a process improvement cycle that contains the repetitive stages of Plan, Do, Study and Act.</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9FC"/>
                    </a:solidFill>
                  </a:tcPr>
                </a:tc>
                <a:extLst>
                  <a:ext uri="{0D108BD9-81ED-4DB2-BD59-A6C34878D82A}">
                    <a16:rowId xmlns:a16="http://schemas.microsoft.com/office/drawing/2014/main" val="2297825257"/>
                  </a:ext>
                </a:extLst>
              </a:tr>
              <a:tr h="335851">
                <a:tc gridSpan="2">
                  <a:txBody>
                    <a:bodyPr/>
                    <a:lstStyle/>
                    <a:p>
                      <a:pPr algn="ctr" fontAlgn="ctr"/>
                      <a:r>
                        <a:rPr lang="en-GB" sz="1500" b="1">
                          <a:solidFill>
                            <a:srgbClr val="FFFFFF"/>
                          </a:solidFill>
                          <a:effectLst/>
                        </a:rPr>
                        <a:t>Origins</a:t>
                      </a:r>
                      <a:endParaRPr lang="en-GB" sz="1500">
                        <a:effectLst/>
                      </a:endParaRPr>
                    </a:p>
                  </a:txBody>
                  <a:tcPr marL="159591" marR="159591" marT="7980" marB="31918" anchor="ctr">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5C739E"/>
                    </a:solidFill>
                  </a:tcPr>
                </a:tc>
                <a:tc hMerge="1">
                  <a:txBody>
                    <a:bodyPr/>
                    <a:lstStyle/>
                    <a:p>
                      <a:endParaRPr lang="en-GB"/>
                    </a:p>
                  </a:txBody>
                  <a:tcPr/>
                </a:tc>
                <a:extLst>
                  <a:ext uri="{0D108BD9-81ED-4DB2-BD59-A6C34878D82A}">
                    <a16:rowId xmlns:a16="http://schemas.microsoft.com/office/drawing/2014/main" val="3028525429"/>
                  </a:ext>
                </a:extLst>
              </a:tr>
              <a:tr h="908189">
                <a:tc>
                  <a:txBody>
                    <a:bodyPr/>
                    <a:lstStyle/>
                    <a:p>
                      <a:pPr algn="l" fontAlgn="t"/>
                      <a:r>
                        <a:rPr lang="en-US" sz="1500">
                          <a:effectLst/>
                        </a:rPr>
                        <a:t>PDCA was introduced in 1950</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3EBFA"/>
                    </a:solidFill>
                  </a:tcPr>
                </a:tc>
                <a:tc>
                  <a:txBody>
                    <a:bodyPr/>
                    <a:lstStyle/>
                    <a:p>
                      <a:pPr algn="l" fontAlgn="t"/>
                      <a:r>
                        <a:rPr lang="en-US" sz="1500" dirty="0">
                          <a:effectLst/>
                        </a:rPr>
                        <a:t>PDSA was originated in 1986 as a more effective alternative to PDCA.</a:t>
                      </a:r>
                    </a:p>
                  </a:txBody>
                  <a:tcPr marL="239386" marR="159591" marT="7980" marB="31918">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7F9FC"/>
                    </a:solidFill>
                  </a:tcPr>
                </a:tc>
                <a:extLst>
                  <a:ext uri="{0D108BD9-81ED-4DB2-BD59-A6C34878D82A}">
                    <a16:rowId xmlns:a16="http://schemas.microsoft.com/office/drawing/2014/main" val="4023570723"/>
                  </a:ext>
                </a:extLst>
              </a:tr>
              <a:tr h="335851">
                <a:tc gridSpan="2">
                  <a:txBody>
                    <a:bodyPr/>
                    <a:lstStyle/>
                    <a:p>
                      <a:pPr algn="ctr" fontAlgn="ctr"/>
                      <a:r>
                        <a:rPr lang="en-GB" sz="1500" b="1">
                          <a:solidFill>
                            <a:srgbClr val="FFFFFF"/>
                          </a:solidFill>
                          <a:effectLst/>
                        </a:rPr>
                        <a:t>Effectiveness</a:t>
                      </a:r>
                      <a:endParaRPr lang="en-GB" sz="1500">
                        <a:effectLst/>
                      </a:endParaRPr>
                    </a:p>
                  </a:txBody>
                  <a:tcPr marL="159591" marR="159591" marT="7980" marB="31918" anchor="ctr">
                    <a:lnL>
                      <a:noFill/>
                    </a:lnL>
                    <a:lnR>
                      <a:noFill/>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5C739E"/>
                    </a:solidFill>
                  </a:tcPr>
                </a:tc>
                <a:tc hMerge="1">
                  <a:txBody>
                    <a:bodyPr/>
                    <a:lstStyle/>
                    <a:p>
                      <a:endParaRPr lang="en-GB"/>
                    </a:p>
                  </a:txBody>
                  <a:tcPr/>
                </a:tc>
                <a:extLst>
                  <a:ext uri="{0D108BD9-81ED-4DB2-BD59-A6C34878D82A}">
                    <a16:rowId xmlns:a16="http://schemas.microsoft.com/office/drawing/2014/main" val="1447449757"/>
                  </a:ext>
                </a:extLst>
              </a:tr>
              <a:tr h="1194359">
                <a:tc>
                  <a:txBody>
                    <a:bodyPr/>
                    <a:lstStyle/>
                    <a:p>
                      <a:pPr algn="l" fontAlgn="t"/>
                      <a:r>
                        <a:rPr lang="en-US" sz="1500">
                          <a:effectLst/>
                        </a:rPr>
                        <a:t>PDCA is less effective due to the Check stage.</a:t>
                      </a:r>
                    </a:p>
                  </a:txBody>
                  <a:tcPr marL="239386" marR="159591" marT="7980" marB="31918">
                    <a:lnL>
                      <a:noFill/>
                    </a:lnL>
                    <a:lnR>
                      <a:noFill/>
                    </a:lnR>
                    <a:lnT w="9525" cap="flat" cmpd="sng" algn="ctr">
                      <a:solidFill>
                        <a:srgbClr val="DDDDDD"/>
                      </a:solidFill>
                      <a:prstDash val="solid"/>
                      <a:round/>
                      <a:headEnd type="none" w="med" len="med"/>
                      <a:tailEnd type="none" w="med" len="med"/>
                    </a:lnT>
                    <a:lnB>
                      <a:noFill/>
                    </a:lnB>
                    <a:solidFill>
                      <a:srgbClr val="E3EBFA"/>
                    </a:solidFill>
                  </a:tcPr>
                </a:tc>
                <a:tc>
                  <a:txBody>
                    <a:bodyPr/>
                    <a:lstStyle/>
                    <a:p>
                      <a:pPr algn="l" fontAlgn="t"/>
                      <a:r>
                        <a:rPr lang="en-US" sz="1500" dirty="0">
                          <a:effectLst/>
                        </a:rPr>
                        <a:t>PDSA is considered more effective since its inclusion of Study stage which has analytical value.</a:t>
                      </a:r>
                    </a:p>
                  </a:txBody>
                  <a:tcPr marL="239386" marR="159591" marT="7980" marB="31918">
                    <a:lnL>
                      <a:noFill/>
                    </a:lnL>
                    <a:lnR>
                      <a:noFill/>
                    </a:lnR>
                    <a:lnT w="9525" cap="flat" cmpd="sng" algn="ctr">
                      <a:solidFill>
                        <a:srgbClr val="DDDDDD"/>
                      </a:solidFill>
                      <a:prstDash val="solid"/>
                      <a:round/>
                      <a:headEnd type="none" w="med" len="med"/>
                      <a:tailEnd type="none" w="med" len="med"/>
                    </a:lnT>
                    <a:lnB>
                      <a:noFill/>
                    </a:lnB>
                    <a:solidFill>
                      <a:srgbClr val="F7F9FC"/>
                    </a:solidFill>
                  </a:tcPr>
                </a:tc>
                <a:extLst>
                  <a:ext uri="{0D108BD9-81ED-4DB2-BD59-A6C34878D82A}">
                    <a16:rowId xmlns:a16="http://schemas.microsoft.com/office/drawing/2014/main" val="2696166451"/>
                  </a:ext>
                </a:extLst>
              </a:tr>
            </a:tbl>
          </a:graphicData>
        </a:graphic>
      </p:graphicFrame>
      <p:sp>
        <p:nvSpPr>
          <p:cNvPr id="5" name="Rectangle 1">
            <a:extLst>
              <a:ext uri="{FF2B5EF4-FFF2-40B4-BE49-F238E27FC236}">
                <a16:creationId xmlns:a16="http://schemas.microsoft.com/office/drawing/2014/main" id="{6FEE872B-5BA3-465B-3BBB-DC4723E75940}"/>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44736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63E7-D79A-6BF8-7BDB-81FE9B1179D7}"/>
              </a:ext>
            </a:extLst>
          </p:cNvPr>
          <p:cNvSpPr>
            <a:spLocks noGrp="1"/>
          </p:cNvSpPr>
          <p:nvPr>
            <p:ph type="title"/>
          </p:nvPr>
        </p:nvSpPr>
        <p:spPr/>
        <p:txBody>
          <a:bodyPr>
            <a:noAutofit/>
          </a:bodyPr>
          <a:lstStyle/>
          <a:p>
            <a:r>
              <a:rPr lang="en-GB" sz="3600" b="1" dirty="0">
                <a:latin typeface="Arial" panose="020B0604020202020204" pitchFamily="34" charset="0"/>
                <a:cs typeface="Arial" panose="020B0604020202020204" pitchFamily="34" charset="0"/>
              </a:rPr>
              <a:t>PDCA and PDSA Advantages and Disadvantages</a:t>
            </a:r>
          </a:p>
        </p:txBody>
      </p:sp>
      <p:graphicFrame>
        <p:nvGraphicFramePr>
          <p:cNvPr id="4" name="Content Placeholder 3">
            <a:extLst>
              <a:ext uri="{FF2B5EF4-FFF2-40B4-BE49-F238E27FC236}">
                <a16:creationId xmlns:a16="http://schemas.microsoft.com/office/drawing/2014/main" id="{33CCFFE3-77BD-928E-7551-D096A083CFBC}"/>
              </a:ext>
            </a:extLst>
          </p:cNvPr>
          <p:cNvGraphicFramePr>
            <a:graphicFrameLocks noGrp="1"/>
          </p:cNvGraphicFramePr>
          <p:nvPr>
            <p:ph idx="1"/>
            <p:extLst>
              <p:ext uri="{D42A27DB-BD31-4B8C-83A1-F6EECF244321}">
                <p14:modId xmlns:p14="http://schemas.microsoft.com/office/powerpoint/2010/main" val="3440201508"/>
              </p:ext>
            </p:extLst>
          </p:nvPr>
        </p:nvGraphicFramePr>
        <p:xfrm>
          <a:off x="914400" y="1417638"/>
          <a:ext cx="10047514" cy="4152900"/>
        </p:xfrm>
        <a:graphic>
          <a:graphicData uri="http://schemas.openxmlformats.org/drawingml/2006/table">
            <a:tbl>
              <a:tblPr/>
              <a:tblGrid>
                <a:gridCol w="5023757">
                  <a:extLst>
                    <a:ext uri="{9D8B030D-6E8A-4147-A177-3AD203B41FA5}">
                      <a16:colId xmlns:a16="http://schemas.microsoft.com/office/drawing/2014/main" val="4135325301"/>
                    </a:ext>
                  </a:extLst>
                </a:gridCol>
                <a:gridCol w="5023757">
                  <a:extLst>
                    <a:ext uri="{9D8B030D-6E8A-4147-A177-3AD203B41FA5}">
                      <a16:colId xmlns:a16="http://schemas.microsoft.com/office/drawing/2014/main" val="3549610596"/>
                    </a:ext>
                  </a:extLst>
                </a:gridCol>
              </a:tblGrid>
              <a:tr h="0">
                <a:tc>
                  <a:txBody>
                    <a:bodyPr/>
                    <a:lstStyle/>
                    <a:p>
                      <a:pPr algn="l" fontAlgn="b"/>
                      <a:r>
                        <a:rPr lang="en-GB" sz="2400" b="0" dirty="0">
                          <a:effectLst/>
                          <a:latin typeface="Arial" panose="020B0604020202020204" pitchFamily="34" charset="0"/>
                          <a:cs typeface="Arial" panose="020B0604020202020204" pitchFamily="34" charset="0"/>
                        </a:rPr>
                        <a:t>Advantages</a:t>
                      </a:r>
                    </a:p>
                  </a:txBody>
                  <a:tcPr marL="95250" marR="95250" marT="95250" marB="95250"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tc>
                  <a:txBody>
                    <a:bodyPr/>
                    <a:lstStyle/>
                    <a:p>
                      <a:pPr algn="l" fontAlgn="b"/>
                      <a:r>
                        <a:rPr lang="en-GB" sz="2400" b="0">
                          <a:effectLst/>
                          <a:latin typeface="Arial" panose="020B0604020202020204" pitchFamily="34" charset="0"/>
                          <a:cs typeface="Arial" panose="020B0604020202020204" pitchFamily="34" charset="0"/>
                        </a:rPr>
                        <a:t>Disadvantages</a:t>
                      </a:r>
                    </a:p>
                  </a:txBody>
                  <a:tcPr marL="95250" marR="95250" marT="95250" marB="95250" anchor="b">
                    <a:lnL>
                      <a:noFill/>
                    </a:lnL>
                    <a:lnR>
                      <a:noFill/>
                    </a:lnR>
                    <a:lnT w="9525" cap="flat" cmpd="sng" algn="ctr">
                      <a:solidFill>
                        <a:srgbClr val="DDDDDD"/>
                      </a:solidFill>
                      <a:prstDash val="solid"/>
                      <a:round/>
                      <a:headEnd type="none" w="med" len="med"/>
                      <a:tailEnd type="none" w="med" len="med"/>
                    </a:lnT>
                    <a:lnB>
                      <a:noFill/>
                    </a:lnB>
                    <a:solidFill>
                      <a:srgbClr val="F5F5F5"/>
                    </a:solidFill>
                  </a:tcPr>
                </a:tc>
                <a:extLst>
                  <a:ext uri="{0D108BD9-81ED-4DB2-BD59-A6C34878D82A}">
                    <a16:rowId xmlns:a16="http://schemas.microsoft.com/office/drawing/2014/main" val="2202371816"/>
                  </a:ext>
                </a:extLst>
              </a:tr>
              <a:tr h="0">
                <a:tc>
                  <a:txBody>
                    <a:bodyPr/>
                    <a:lstStyle/>
                    <a:p>
                      <a:pPr fontAlgn="t"/>
                      <a:r>
                        <a:rPr lang="en-US" sz="2400" dirty="0">
                          <a:effectLst/>
                          <a:latin typeface="Arial" panose="020B0604020202020204" pitchFamily="34" charset="0"/>
                          <a:cs typeface="Arial" panose="020B0604020202020204" pitchFamily="34" charset="0"/>
                        </a:rPr>
                        <a:t>✔ Can be helpful in all situations</a:t>
                      </a:r>
                    </a:p>
                  </a:txBody>
                  <a:tcPr marL="38100" marR="38100" marT="38100" marB="38100">
                    <a:lnL>
                      <a:noFill/>
                    </a:lnL>
                    <a:lnR>
                      <a:noFill/>
                    </a:lnR>
                    <a:lnT>
                      <a:noFill/>
                    </a:lnT>
                    <a:lnB>
                      <a:noFill/>
                    </a:lnB>
                    <a:solidFill>
                      <a:srgbClr val="FFFFFF"/>
                    </a:solidFill>
                  </a:tcPr>
                </a:tc>
                <a:tc>
                  <a:txBody>
                    <a:bodyPr/>
                    <a:lstStyle/>
                    <a:p>
                      <a:pPr fontAlgn="t"/>
                      <a:r>
                        <a:rPr lang="en-US" sz="2400">
                          <a:effectLst/>
                          <a:latin typeface="Arial" panose="020B0604020202020204" pitchFamily="34" charset="0"/>
                          <a:cs typeface="Arial" panose="020B0604020202020204" pitchFamily="34" charset="0"/>
                        </a:rPr>
                        <a:t>✘ The unspecific definition can lead to incorrect use</a:t>
                      </a:r>
                    </a:p>
                  </a:txBody>
                  <a:tcPr marL="38100" marR="38100" marT="38100" marB="38100">
                    <a:lnL>
                      <a:noFill/>
                    </a:lnL>
                    <a:lnR>
                      <a:noFill/>
                    </a:lnR>
                    <a:lnT>
                      <a:noFill/>
                    </a:lnT>
                    <a:lnB>
                      <a:noFill/>
                    </a:lnB>
                    <a:solidFill>
                      <a:srgbClr val="FFFFFF"/>
                    </a:solidFill>
                  </a:tcPr>
                </a:tc>
                <a:extLst>
                  <a:ext uri="{0D108BD9-81ED-4DB2-BD59-A6C34878D82A}">
                    <a16:rowId xmlns:a16="http://schemas.microsoft.com/office/drawing/2014/main" val="696428197"/>
                  </a:ext>
                </a:extLst>
              </a:tr>
              <a:tr h="0">
                <a:tc>
                  <a:txBody>
                    <a:bodyPr/>
                    <a:lstStyle/>
                    <a:p>
                      <a:pPr fontAlgn="t"/>
                      <a:r>
                        <a:rPr lang="en-US" sz="2400" dirty="0">
                          <a:effectLst/>
                          <a:latin typeface="Arial" panose="020B0604020202020204" pitchFamily="34" charset="0"/>
                          <a:cs typeface="Arial" panose="020B0604020202020204" pitchFamily="34" charset="0"/>
                        </a:rPr>
                        <a:t>✔ Simple assembly requires little instruction</a:t>
                      </a:r>
                    </a:p>
                  </a:txBody>
                  <a:tcPr marL="38100" marR="38100" marT="38100" marB="38100">
                    <a:lnL>
                      <a:noFill/>
                    </a:lnL>
                    <a:lnR>
                      <a:noFill/>
                    </a:lnR>
                    <a:lnT>
                      <a:noFill/>
                    </a:lnT>
                    <a:lnB>
                      <a:noFill/>
                    </a:lnB>
                    <a:solidFill>
                      <a:srgbClr val="F5F5F5"/>
                    </a:solidFill>
                  </a:tcPr>
                </a:tc>
                <a:tc>
                  <a:txBody>
                    <a:bodyPr/>
                    <a:lstStyle/>
                    <a:p>
                      <a:pPr fontAlgn="t"/>
                      <a:r>
                        <a:rPr lang="en-US" sz="2400">
                          <a:effectLst/>
                          <a:latin typeface="Arial" panose="020B0604020202020204" pitchFamily="34" charset="0"/>
                          <a:cs typeface="Arial" panose="020B0604020202020204" pitchFamily="34" charset="0"/>
                        </a:rPr>
                        <a:t>✘ Changes must be planned over longer periods of time</a:t>
                      </a:r>
                    </a:p>
                  </a:txBody>
                  <a:tcPr marL="38100" marR="38100" marT="38100" marB="38100">
                    <a:lnL>
                      <a:noFill/>
                    </a:lnL>
                    <a:lnR>
                      <a:noFill/>
                    </a:lnR>
                    <a:lnT>
                      <a:noFill/>
                    </a:lnT>
                    <a:lnB>
                      <a:noFill/>
                    </a:lnB>
                    <a:solidFill>
                      <a:srgbClr val="F5F5F5"/>
                    </a:solidFill>
                  </a:tcPr>
                </a:tc>
                <a:extLst>
                  <a:ext uri="{0D108BD9-81ED-4DB2-BD59-A6C34878D82A}">
                    <a16:rowId xmlns:a16="http://schemas.microsoft.com/office/drawing/2014/main" val="561474258"/>
                  </a:ext>
                </a:extLst>
              </a:tr>
              <a:tr h="0">
                <a:tc>
                  <a:txBody>
                    <a:bodyPr/>
                    <a:lstStyle/>
                    <a:p>
                      <a:pPr fontAlgn="t"/>
                      <a:r>
                        <a:rPr lang="en-GB" sz="2400" dirty="0">
                          <a:effectLst/>
                          <a:latin typeface="Arial" panose="020B0604020202020204" pitchFamily="34" charset="0"/>
                          <a:cs typeface="Arial" panose="020B0604020202020204" pitchFamily="34" charset="0"/>
                        </a:rPr>
                        <a:t>✔ The cyclical idea invites constant improvement</a:t>
                      </a:r>
                    </a:p>
                  </a:txBody>
                  <a:tcPr marL="38100" marR="38100" marT="38100" marB="38100">
                    <a:lnL>
                      <a:noFill/>
                    </a:lnL>
                    <a:lnR>
                      <a:noFill/>
                    </a:lnR>
                    <a:lnT>
                      <a:noFill/>
                    </a:lnT>
                    <a:lnB>
                      <a:noFill/>
                    </a:lnB>
                    <a:solidFill>
                      <a:srgbClr val="FFFFFF"/>
                    </a:solidFill>
                  </a:tcPr>
                </a:tc>
                <a:tc>
                  <a:txBody>
                    <a:bodyPr/>
                    <a:lstStyle/>
                    <a:p>
                      <a:pPr fontAlgn="t"/>
                      <a:r>
                        <a:rPr lang="en-US" sz="2400" dirty="0">
                          <a:effectLst/>
                          <a:latin typeface="Arial" panose="020B0604020202020204" pitchFamily="34" charset="0"/>
                          <a:cs typeface="Arial" panose="020B0604020202020204" pitchFamily="34" charset="0"/>
                        </a:rPr>
                        <a:t>✘ With the PDCA cycle, one reacts considering everything and rarely acts proactively</a:t>
                      </a:r>
                    </a:p>
                  </a:txBody>
                  <a:tcPr marL="38100" marR="38100" marT="38100" marB="38100">
                    <a:lnL>
                      <a:noFill/>
                    </a:lnL>
                    <a:lnR>
                      <a:noFill/>
                    </a:lnR>
                    <a:lnT>
                      <a:noFill/>
                    </a:lnT>
                    <a:lnB>
                      <a:noFill/>
                    </a:lnB>
                    <a:solidFill>
                      <a:srgbClr val="FFFFFF"/>
                    </a:solidFill>
                  </a:tcPr>
                </a:tc>
                <a:extLst>
                  <a:ext uri="{0D108BD9-81ED-4DB2-BD59-A6C34878D82A}">
                    <a16:rowId xmlns:a16="http://schemas.microsoft.com/office/drawing/2014/main" val="1972793783"/>
                  </a:ext>
                </a:extLst>
              </a:tr>
              <a:tr h="0">
                <a:tc>
                  <a:txBody>
                    <a:bodyPr/>
                    <a:lstStyle/>
                    <a:p>
                      <a:pPr fontAlgn="t"/>
                      <a:r>
                        <a:rPr lang="en-US" sz="2400">
                          <a:effectLst/>
                          <a:latin typeface="Arial" panose="020B0604020202020204" pitchFamily="34" charset="0"/>
                          <a:cs typeface="Arial" panose="020B0604020202020204" pitchFamily="34" charset="0"/>
                        </a:rPr>
                        <a:t>✔ The iterative approach allows control and analysis</a:t>
                      </a:r>
                    </a:p>
                  </a:txBody>
                  <a:tcPr marL="38100" marR="38100" marT="38100" marB="38100">
                    <a:lnL>
                      <a:noFill/>
                    </a:lnL>
                    <a:lnR>
                      <a:noFill/>
                    </a:lnR>
                    <a:lnT>
                      <a:noFill/>
                    </a:lnT>
                    <a:lnB>
                      <a:noFill/>
                    </a:lnB>
                    <a:solidFill>
                      <a:srgbClr val="F5F5F5"/>
                    </a:solidFill>
                  </a:tcPr>
                </a:tc>
                <a:tc>
                  <a:txBody>
                    <a:bodyPr/>
                    <a:lstStyle/>
                    <a:p>
                      <a:pPr fontAlgn="t"/>
                      <a:r>
                        <a:rPr lang="en-GB" sz="2400" dirty="0">
                          <a:effectLst/>
                          <a:latin typeface="Arial" panose="020B0604020202020204" pitchFamily="34" charset="0"/>
                          <a:cs typeface="Arial" panose="020B0604020202020204" pitchFamily="34" charset="0"/>
                        </a:rPr>
                        <a:t> </a:t>
                      </a:r>
                    </a:p>
                  </a:txBody>
                  <a:tcPr marL="38100" marR="38100" marT="38100" marB="38100">
                    <a:lnL>
                      <a:noFill/>
                    </a:lnL>
                    <a:lnR>
                      <a:noFill/>
                    </a:lnR>
                    <a:lnT>
                      <a:noFill/>
                    </a:lnT>
                    <a:lnB>
                      <a:noFill/>
                    </a:lnB>
                    <a:solidFill>
                      <a:srgbClr val="F5F5F5"/>
                    </a:solidFill>
                  </a:tcPr>
                </a:tc>
                <a:extLst>
                  <a:ext uri="{0D108BD9-81ED-4DB2-BD59-A6C34878D82A}">
                    <a16:rowId xmlns:a16="http://schemas.microsoft.com/office/drawing/2014/main" val="1029645100"/>
                  </a:ext>
                </a:extLst>
              </a:tr>
            </a:tbl>
          </a:graphicData>
        </a:graphic>
      </p:graphicFrame>
    </p:spTree>
    <p:extLst>
      <p:ext uri="{BB962C8B-B14F-4D97-AF65-F5344CB8AC3E}">
        <p14:creationId xmlns:p14="http://schemas.microsoft.com/office/powerpoint/2010/main" val="1231727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4DB0B-DCDB-46E9-B075-0CC8E9CF560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Quality Improvement Model-2</a:t>
            </a:r>
            <a:endParaRPr lang="en-US" dirty="0"/>
          </a:p>
        </p:txBody>
      </p:sp>
      <p:sp>
        <p:nvSpPr>
          <p:cNvPr id="3" name="Content Placeholder 2">
            <a:extLst>
              <a:ext uri="{FF2B5EF4-FFF2-40B4-BE49-F238E27FC236}">
                <a16:creationId xmlns:a16="http://schemas.microsoft.com/office/drawing/2014/main" id="{5206C6D5-5132-4BF1-8C66-2091B2D31BE0}"/>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The Six Sigma</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hlinkClick r:id="rId2"/>
              </a:rPr>
              <a:t>https://youtu.be/ZJ35msIppbI</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Watch the video and have a discussion around the highlights</a:t>
            </a:r>
          </a:p>
        </p:txBody>
      </p:sp>
    </p:spTree>
    <p:extLst>
      <p:ext uri="{BB962C8B-B14F-4D97-AF65-F5344CB8AC3E}">
        <p14:creationId xmlns:p14="http://schemas.microsoft.com/office/powerpoint/2010/main" val="2045596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C41F-A518-6A22-0ADF-01064A3A2E11}"/>
              </a:ext>
            </a:extLst>
          </p:cNvPr>
          <p:cNvSpPr>
            <a:spLocks noGrp="1"/>
          </p:cNvSpPr>
          <p:nvPr>
            <p:ph type="title"/>
          </p:nvPr>
        </p:nvSpPr>
        <p:spPr/>
        <p:txBody>
          <a:bodyPr>
            <a:normAutofit/>
          </a:bodyPr>
          <a:lstStyle/>
          <a:p>
            <a:pPr>
              <a:spcBef>
                <a:spcPct val="20000"/>
              </a:spcBef>
            </a:pPr>
            <a:r>
              <a:rPr lang="en-GB" sz="3200" b="1" dirty="0">
                <a:latin typeface="Arial" panose="020B0604020202020204" pitchFamily="34" charset="0"/>
                <a:ea typeface="+mn-ea"/>
                <a:cs typeface="Arial" panose="020B0604020202020204" pitchFamily="34" charset="0"/>
              </a:rPr>
              <a:t>Six Sigma</a:t>
            </a:r>
          </a:p>
        </p:txBody>
      </p:sp>
      <p:pic>
        <p:nvPicPr>
          <p:cNvPr id="5" name="Content Placeholder 4">
            <a:extLst>
              <a:ext uri="{FF2B5EF4-FFF2-40B4-BE49-F238E27FC236}">
                <a16:creationId xmlns:a16="http://schemas.microsoft.com/office/drawing/2014/main" id="{D730E4F3-8820-CDE8-BEA0-DACB148EF7CD}"/>
              </a:ext>
            </a:extLst>
          </p:cNvPr>
          <p:cNvPicPr>
            <a:picLocks noGrp="1" noChangeAspect="1"/>
          </p:cNvPicPr>
          <p:nvPr>
            <p:ph idx="1"/>
          </p:nvPr>
        </p:nvPicPr>
        <p:blipFill rotWithShape="1">
          <a:blip r:embed="rId2"/>
          <a:srcRect l="3483" t="2569" r="54133" b="23885"/>
          <a:stretch/>
        </p:blipFill>
        <p:spPr>
          <a:xfrm>
            <a:off x="3917758" y="1303885"/>
            <a:ext cx="4356484" cy="4250230"/>
          </a:xfrm>
        </p:spPr>
      </p:pic>
    </p:spTree>
    <p:extLst>
      <p:ext uri="{BB962C8B-B14F-4D97-AF65-F5344CB8AC3E}">
        <p14:creationId xmlns:p14="http://schemas.microsoft.com/office/powerpoint/2010/main" val="3399834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C41F-A518-6A22-0ADF-01064A3A2E11}"/>
              </a:ext>
            </a:extLst>
          </p:cNvPr>
          <p:cNvSpPr>
            <a:spLocks noGrp="1"/>
          </p:cNvSpPr>
          <p:nvPr>
            <p:ph type="title"/>
          </p:nvPr>
        </p:nvSpPr>
        <p:spPr/>
        <p:txBody>
          <a:bodyPr>
            <a:normAutofit/>
          </a:bodyPr>
          <a:lstStyle/>
          <a:p>
            <a:pPr>
              <a:spcBef>
                <a:spcPct val="20000"/>
              </a:spcBef>
            </a:pPr>
            <a:r>
              <a:rPr lang="en-GB" sz="3200" b="1" dirty="0">
                <a:latin typeface="Arial" panose="020B0604020202020204" pitchFamily="34" charset="0"/>
                <a:ea typeface="+mn-ea"/>
                <a:cs typeface="Arial" panose="020B0604020202020204" pitchFamily="34" charset="0"/>
              </a:rPr>
              <a:t>Six Sigma…1</a:t>
            </a:r>
          </a:p>
        </p:txBody>
      </p:sp>
      <p:sp>
        <p:nvSpPr>
          <p:cNvPr id="4" name="Content Placeholder 3">
            <a:extLst>
              <a:ext uri="{FF2B5EF4-FFF2-40B4-BE49-F238E27FC236}">
                <a16:creationId xmlns:a16="http://schemas.microsoft.com/office/drawing/2014/main" id="{DE3B10D2-6337-E9F4-6BA6-3EE4C84ADF65}"/>
              </a:ext>
            </a:extLst>
          </p:cNvPr>
          <p:cNvSpPr>
            <a:spLocks noGrp="1"/>
          </p:cNvSpPr>
          <p:nvPr>
            <p:ph idx="1"/>
          </p:nvPr>
        </p:nvSpPr>
        <p:spPr>
          <a:xfrm>
            <a:off x="609600" y="1295400"/>
            <a:ext cx="10972800" cy="4221833"/>
          </a:xfrm>
        </p:spPr>
        <p:txBody>
          <a:bodyPr>
            <a:normAutofit/>
          </a:bodyPr>
          <a:lstStyle/>
          <a:p>
            <a:r>
              <a:rPr lang="en-US" sz="2400" dirty="0">
                <a:latin typeface="Arial" panose="020B0604020202020204" pitchFamily="34" charset="0"/>
                <a:cs typeface="Arial" panose="020B0604020202020204" pitchFamily="34" charset="0"/>
              </a:rPr>
              <a:t>Six Sigma (6σ) is a set of techniques and tools for process improvement,  introduced by American engineer Bill Smith while working at Motorola in 1986.</a:t>
            </a:r>
          </a:p>
          <a:p>
            <a:r>
              <a:rPr lang="en-US" sz="2400" dirty="0">
                <a:latin typeface="Arial" panose="020B0604020202020204" pitchFamily="34" charset="0"/>
                <a:cs typeface="Arial" panose="020B0604020202020204" pitchFamily="34" charset="0"/>
              </a:rPr>
              <a:t>Six Sigma strategies seek to improve manufacturing quality by identifying and removing the causes of defects and minimizing variability in manufacturing and business processes. </a:t>
            </a:r>
          </a:p>
          <a:p>
            <a:r>
              <a:rPr lang="en-US" sz="2400" dirty="0">
                <a:latin typeface="Arial" panose="020B0604020202020204" pitchFamily="34" charset="0"/>
                <a:cs typeface="Arial" panose="020B0604020202020204" pitchFamily="34" charset="0"/>
              </a:rPr>
              <a:t>This is done by using empirical and statistical quality management methods and by hiring people who serve as Six Sigma experts. </a:t>
            </a:r>
          </a:p>
        </p:txBody>
      </p:sp>
    </p:spTree>
    <p:extLst>
      <p:ext uri="{BB962C8B-B14F-4D97-AF65-F5344CB8AC3E}">
        <p14:creationId xmlns:p14="http://schemas.microsoft.com/office/powerpoint/2010/main" val="3346804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7C41F-A518-6A22-0ADF-01064A3A2E11}"/>
              </a:ext>
            </a:extLst>
          </p:cNvPr>
          <p:cNvSpPr>
            <a:spLocks noGrp="1"/>
          </p:cNvSpPr>
          <p:nvPr>
            <p:ph type="title"/>
          </p:nvPr>
        </p:nvSpPr>
        <p:spPr/>
        <p:txBody>
          <a:bodyPr>
            <a:normAutofit/>
          </a:bodyPr>
          <a:lstStyle/>
          <a:p>
            <a:pPr>
              <a:spcBef>
                <a:spcPct val="20000"/>
              </a:spcBef>
            </a:pPr>
            <a:r>
              <a:rPr lang="en-GB" sz="3200" b="1" dirty="0">
                <a:latin typeface="Arial" panose="020B0604020202020204" pitchFamily="34" charset="0"/>
                <a:ea typeface="+mn-ea"/>
                <a:cs typeface="Arial" panose="020B0604020202020204" pitchFamily="34" charset="0"/>
              </a:rPr>
              <a:t>Six Sigma…2</a:t>
            </a:r>
          </a:p>
        </p:txBody>
      </p:sp>
      <p:sp>
        <p:nvSpPr>
          <p:cNvPr id="4" name="Content Placeholder 3">
            <a:extLst>
              <a:ext uri="{FF2B5EF4-FFF2-40B4-BE49-F238E27FC236}">
                <a16:creationId xmlns:a16="http://schemas.microsoft.com/office/drawing/2014/main" id="{DE3B10D2-6337-E9F4-6BA6-3EE4C84ADF65}"/>
              </a:ext>
            </a:extLst>
          </p:cNvPr>
          <p:cNvSpPr>
            <a:spLocks noGrp="1"/>
          </p:cNvSpPr>
          <p:nvPr>
            <p:ph idx="1"/>
          </p:nvPr>
        </p:nvSpPr>
        <p:spPr>
          <a:xfrm>
            <a:off x="609600" y="1295400"/>
            <a:ext cx="10972800" cy="4221833"/>
          </a:xfrm>
        </p:spPr>
        <p:txBody>
          <a:bodyPr>
            <a:normAutofit/>
          </a:bodyPr>
          <a:lstStyle/>
          <a:p>
            <a:r>
              <a:rPr lang="en-US" sz="2400" dirty="0">
                <a:latin typeface="Arial" panose="020B0604020202020204" pitchFamily="34" charset="0"/>
                <a:cs typeface="Arial" panose="020B0604020202020204" pitchFamily="34" charset="0"/>
              </a:rPr>
              <a:t>Each Six Sigma project follows a defined methodology and has specific value targets, such as reducing pollution or increasing customer satisfaction.</a:t>
            </a:r>
          </a:p>
          <a:p>
            <a:pPr marL="0"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term Six Sigma originates from statistical modeling of manufacturing processes. </a:t>
            </a:r>
          </a:p>
          <a:p>
            <a:pPr marL="0"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maturity of a manufacturing process can be described by a sigma rating indicating its yield or the percentage of defect-free products it creates—specifically, to within how many standard deviations of a normal distribution the fraction of defect-free outcomes corresponds.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013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E8A7F-6591-700C-71F9-53ABA534CBF1}"/>
              </a:ext>
            </a:extLst>
          </p:cNvPr>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 Six Sigma Methodologies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ABBEC2-54B4-FEF8-6B43-AAB7A703D8D1}"/>
              </a:ext>
            </a:extLst>
          </p:cNvPr>
          <p:cNvSpPr>
            <a:spLocks noGrp="1"/>
          </p:cNvSpPr>
          <p:nvPr>
            <p:ph idx="1"/>
          </p:nvPr>
        </p:nvSpPr>
        <p:spPr/>
        <p:txBody>
          <a:bodyPr>
            <a:normAutofit fontScale="92500" lnSpcReduction="20000"/>
          </a:bodyPr>
          <a:lstStyle/>
          <a:p>
            <a:pPr marL="0" indent="0">
              <a:buNone/>
            </a:pPr>
            <a:r>
              <a:rPr lang="en-US" dirty="0">
                <a:latin typeface="Arial" panose="020B0604020202020204" pitchFamily="34" charset="0"/>
                <a:cs typeface="Arial" panose="020B0604020202020204" pitchFamily="34" charset="0"/>
              </a:rPr>
              <a:t>Six Sigma projects follow two project methodologies, inspired by W. Edwards Deming's Plan–Do–Study–Act Cycle, each with five phases.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DMAIC is used for projects aimed at improving an existing business process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DMADV is used for projects aimed at creating new product or process designs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5065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7C15-C398-7437-DCCA-B38E2DBD2BFF}"/>
              </a:ext>
            </a:extLst>
          </p:cNvPr>
          <p:cNvSpPr>
            <a:spLocks noGrp="1"/>
          </p:cNvSpPr>
          <p:nvPr>
            <p:ph type="title"/>
          </p:nvPr>
        </p:nvSpPr>
        <p:spPr>
          <a:xfrm>
            <a:off x="609600" y="274638"/>
            <a:ext cx="10972800" cy="694191"/>
          </a:xfrm>
        </p:spPr>
        <p:txBody>
          <a:bodyPr>
            <a:normAutofit fontScale="90000"/>
          </a:bodyPr>
          <a:lstStyle/>
          <a:p>
            <a:r>
              <a:rPr lang="en-US" b="1" dirty="0">
                <a:latin typeface="Arial" panose="020B0604020202020204" pitchFamily="34" charset="0"/>
                <a:cs typeface="Arial" panose="020B0604020202020204" pitchFamily="34" charset="0"/>
              </a:rPr>
              <a:t>Six Sigma Methodology –DMAIC…1</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D206E95-6677-BA32-4E40-5A44F3E2535E}"/>
              </a:ext>
            </a:extLst>
          </p:cNvPr>
          <p:cNvSpPr>
            <a:spLocks noGrp="1"/>
          </p:cNvSpPr>
          <p:nvPr>
            <p:ph idx="1"/>
          </p:nvPr>
        </p:nvSpPr>
        <p:spPr>
          <a:xfrm>
            <a:off x="283028" y="968829"/>
            <a:ext cx="11299372" cy="5062654"/>
          </a:xfrm>
        </p:spPr>
        <p:txBody>
          <a:bodyPr>
            <a:normAutofit/>
          </a:bodyPr>
          <a:lstStyle/>
          <a:p>
            <a:pPr marL="0" indent="0">
              <a:buNone/>
            </a:pPr>
            <a:r>
              <a:rPr lang="en-US" b="1" dirty="0">
                <a:latin typeface="Arial" panose="020B0604020202020204" pitchFamily="34" charset="0"/>
                <a:cs typeface="Arial" panose="020B0604020202020204" pitchFamily="34" charset="0"/>
              </a:rPr>
              <a:t>DMAIC's five steps</a:t>
            </a:r>
          </a:p>
          <a:p>
            <a:r>
              <a:rPr lang="en-US" sz="2400" b="1" dirty="0">
                <a:latin typeface="Arial" panose="020B0604020202020204" pitchFamily="34" charset="0"/>
                <a:cs typeface="Arial" panose="020B0604020202020204" pitchFamily="34" charset="0"/>
              </a:rPr>
              <a:t>Define</a:t>
            </a:r>
            <a:r>
              <a:rPr lang="en-US" sz="2400" dirty="0">
                <a:latin typeface="Arial" panose="020B0604020202020204" pitchFamily="34" charset="0"/>
                <a:cs typeface="Arial" panose="020B0604020202020204" pitchFamily="34" charset="0"/>
              </a:rPr>
              <a:t> the system, the voice of the customer and their requirements, and the project goals, specifically.</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Measure</a:t>
            </a:r>
            <a:r>
              <a:rPr lang="en-US" sz="2400" dirty="0">
                <a:latin typeface="Arial" panose="020B0604020202020204" pitchFamily="34" charset="0"/>
                <a:cs typeface="Arial" panose="020B0604020202020204" pitchFamily="34" charset="0"/>
              </a:rPr>
              <a:t> key aspects of the current process and collect relevant data; calculate the "as-is" process capability</a:t>
            </a:r>
          </a:p>
          <a:p>
            <a:endParaRPr lang="en-US"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Analyze</a:t>
            </a:r>
            <a:r>
              <a:rPr lang="en-US" sz="2400" dirty="0">
                <a:latin typeface="Arial" panose="020B0604020202020204" pitchFamily="34" charset="0"/>
                <a:cs typeface="Arial" panose="020B0604020202020204" pitchFamily="34" charset="0"/>
              </a:rPr>
              <a:t> the data to investigate and verify cause and effect. Determine what the relationships are, and attempt to ensure that all factors have been considered. Seek out the root cause of the defect under investigation.</a:t>
            </a:r>
          </a:p>
        </p:txBody>
      </p:sp>
    </p:spTree>
    <p:extLst>
      <p:ext uri="{BB962C8B-B14F-4D97-AF65-F5344CB8AC3E}">
        <p14:creationId xmlns:p14="http://schemas.microsoft.com/office/powerpoint/2010/main" val="1758275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7C15-C398-7437-DCCA-B38E2DBD2BFF}"/>
              </a:ext>
            </a:extLst>
          </p:cNvPr>
          <p:cNvSpPr>
            <a:spLocks noGrp="1"/>
          </p:cNvSpPr>
          <p:nvPr>
            <p:ph type="title"/>
          </p:nvPr>
        </p:nvSpPr>
        <p:spPr>
          <a:xfrm>
            <a:off x="609600" y="274638"/>
            <a:ext cx="10972800" cy="694191"/>
          </a:xfrm>
        </p:spPr>
        <p:txBody>
          <a:bodyPr>
            <a:normAutofit fontScale="90000"/>
          </a:bodyPr>
          <a:lstStyle/>
          <a:p>
            <a:r>
              <a:rPr lang="en-US" b="1" dirty="0">
                <a:latin typeface="Arial" panose="020B0604020202020204" pitchFamily="34" charset="0"/>
                <a:cs typeface="Arial" panose="020B0604020202020204" pitchFamily="34" charset="0"/>
              </a:rPr>
              <a:t>Six Sigma Methodology–DMAIC…2</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D206E95-6677-BA32-4E40-5A44F3E2535E}"/>
              </a:ext>
            </a:extLst>
          </p:cNvPr>
          <p:cNvSpPr>
            <a:spLocks noGrp="1"/>
          </p:cNvSpPr>
          <p:nvPr>
            <p:ph idx="1"/>
          </p:nvPr>
        </p:nvSpPr>
        <p:spPr>
          <a:xfrm>
            <a:off x="283028" y="968829"/>
            <a:ext cx="11299372" cy="4506685"/>
          </a:xfrm>
        </p:spPr>
        <p:txBody>
          <a:bodyPr>
            <a:normAutofit/>
          </a:bodyPr>
          <a:lstStyle/>
          <a:p>
            <a:r>
              <a:rPr lang="en-US" sz="2400" b="1" dirty="0">
                <a:latin typeface="Arial" panose="020B0604020202020204" pitchFamily="34" charset="0"/>
                <a:cs typeface="Arial" panose="020B0604020202020204" pitchFamily="34" charset="0"/>
              </a:rPr>
              <a:t>Improve </a:t>
            </a:r>
            <a:r>
              <a:rPr lang="en-US" sz="2400" dirty="0">
                <a:latin typeface="Arial" panose="020B0604020202020204" pitchFamily="34" charset="0"/>
                <a:cs typeface="Arial" panose="020B0604020202020204" pitchFamily="34" charset="0"/>
              </a:rPr>
              <a:t>or optimize the current process based upon data analysis and standard work to create a new, future state process. </a:t>
            </a:r>
          </a:p>
          <a:p>
            <a:pPr lvl="1"/>
            <a:r>
              <a:rPr lang="en-US" sz="2000" dirty="0">
                <a:latin typeface="Arial" panose="020B0604020202020204" pitchFamily="34" charset="0"/>
                <a:cs typeface="Arial" panose="020B0604020202020204" pitchFamily="34" charset="0"/>
              </a:rPr>
              <a:t>Set up pilot runs to establish process capability.</a:t>
            </a:r>
          </a:p>
          <a:p>
            <a:pPr marL="0" indent="0">
              <a:buNone/>
            </a:pPr>
            <a:endParaRPr lang="en-US" sz="12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Control </a:t>
            </a:r>
            <a:r>
              <a:rPr lang="en-US" sz="2400" dirty="0">
                <a:latin typeface="Arial" panose="020B0604020202020204" pitchFamily="34" charset="0"/>
                <a:cs typeface="Arial" panose="020B0604020202020204" pitchFamily="34" charset="0"/>
              </a:rPr>
              <a:t>the future state process to ensure that any deviations from the target are corrected before they result in defects. </a:t>
            </a:r>
          </a:p>
          <a:p>
            <a:pPr lvl="1"/>
            <a:r>
              <a:rPr lang="en-US" sz="2000" dirty="0">
                <a:latin typeface="Arial" panose="020B0604020202020204" pitchFamily="34" charset="0"/>
                <a:cs typeface="Arial" panose="020B0604020202020204" pitchFamily="34" charset="0"/>
              </a:rPr>
              <a:t>Implement control systems such as statistical process control, production boards, visual workplaces, and continuously monitor the process. </a:t>
            </a:r>
          </a:p>
          <a:p>
            <a:pPr lvl="1"/>
            <a:r>
              <a:rPr lang="en-US" sz="2000" dirty="0">
                <a:latin typeface="Arial" panose="020B0604020202020204" pitchFamily="34" charset="0"/>
                <a:cs typeface="Arial" panose="020B0604020202020204" pitchFamily="34" charset="0"/>
              </a:rPr>
              <a:t>This process is repeated until the desired quality level is obtained.</a:t>
            </a:r>
          </a:p>
          <a:p>
            <a:pPr marL="457200" lvl="1" indent="0">
              <a:buNone/>
            </a:pPr>
            <a:endParaRPr lang="en-US" sz="18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Some organizations add a Recognize step at the beginning, which is to recognize the right problem to work on, thus yielding an RDMAIC methodology.</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0986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59FE4-D537-32AF-D230-12F9EB973EA3}"/>
              </a:ext>
            </a:extLst>
          </p:cNvPr>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Six Sigma Methodology - DMADV</a:t>
            </a:r>
            <a:br>
              <a:rPr lang="en-US" dirty="0"/>
            </a:br>
            <a:endParaRPr lang="en-GB" dirty="0"/>
          </a:p>
        </p:txBody>
      </p:sp>
      <p:sp>
        <p:nvSpPr>
          <p:cNvPr id="3" name="Content Placeholder 2">
            <a:extLst>
              <a:ext uri="{FF2B5EF4-FFF2-40B4-BE49-F238E27FC236}">
                <a16:creationId xmlns:a16="http://schemas.microsoft.com/office/drawing/2014/main" id="{56B3DC36-F82A-62A8-BF30-C0BB2784AC7B}"/>
              </a:ext>
            </a:extLst>
          </p:cNvPr>
          <p:cNvSpPr>
            <a:spLocks noGrp="1"/>
          </p:cNvSpPr>
          <p:nvPr>
            <p:ph idx="1"/>
          </p:nvPr>
        </p:nvSpPr>
        <p:spPr>
          <a:xfrm>
            <a:off x="609600" y="1121229"/>
            <a:ext cx="10972800" cy="4396004"/>
          </a:xfrm>
        </p:spPr>
        <p:txBody>
          <a:bodyPr>
            <a:normAutofit fontScale="55000" lnSpcReduction="20000"/>
          </a:bodyPr>
          <a:lstStyle/>
          <a:p>
            <a:pPr marL="0" indent="0">
              <a:buNone/>
            </a:pPr>
            <a:r>
              <a:rPr lang="en-US" sz="5100" b="1" dirty="0">
                <a:latin typeface="Arial" panose="020B0604020202020204" pitchFamily="34" charset="0"/>
                <a:cs typeface="Arial" panose="020B0604020202020204" pitchFamily="34" charset="0"/>
              </a:rPr>
              <a:t>DMADV's five steps</a:t>
            </a:r>
          </a:p>
          <a:p>
            <a:endParaRPr lang="en-US" dirty="0">
              <a:latin typeface="Arial" panose="020B0604020202020204" pitchFamily="34" charset="0"/>
              <a:cs typeface="Arial" panose="020B0604020202020204" pitchFamily="34" charset="0"/>
            </a:endParaRPr>
          </a:p>
          <a:p>
            <a:r>
              <a:rPr lang="en-US" sz="3800" b="1" dirty="0">
                <a:latin typeface="Arial" panose="020B0604020202020204" pitchFamily="34" charset="0"/>
                <a:cs typeface="Arial" panose="020B0604020202020204" pitchFamily="34" charset="0"/>
              </a:rPr>
              <a:t>Define</a:t>
            </a:r>
            <a:r>
              <a:rPr lang="en-US" sz="3800" dirty="0">
                <a:latin typeface="Arial" panose="020B0604020202020204" pitchFamily="34" charset="0"/>
                <a:cs typeface="Arial" panose="020B0604020202020204" pitchFamily="34" charset="0"/>
              </a:rPr>
              <a:t> design goals that are consistent with client/patient demands and the enterprise strategy.</a:t>
            </a:r>
          </a:p>
          <a:p>
            <a:endParaRPr lang="en-US" sz="2900" dirty="0">
              <a:latin typeface="Arial" panose="020B0604020202020204" pitchFamily="34" charset="0"/>
              <a:cs typeface="Arial" panose="020B0604020202020204" pitchFamily="34" charset="0"/>
            </a:endParaRPr>
          </a:p>
          <a:p>
            <a:r>
              <a:rPr lang="en-US" sz="3800" b="1" dirty="0">
                <a:latin typeface="Arial" panose="020B0604020202020204" pitchFamily="34" charset="0"/>
                <a:cs typeface="Arial" panose="020B0604020202020204" pitchFamily="34" charset="0"/>
              </a:rPr>
              <a:t>Measure</a:t>
            </a:r>
            <a:r>
              <a:rPr lang="en-US" sz="3800" dirty="0">
                <a:latin typeface="Arial" panose="020B0604020202020204" pitchFamily="34" charset="0"/>
                <a:cs typeface="Arial" panose="020B0604020202020204" pitchFamily="34" charset="0"/>
              </a:rPr>
              <a:t> and identify CTQs (characteristics that are Critical To Quality), measure product capabilities, production process capability, and measure risks.</a:t>
            </a:r>
          </a:p>
          <a:p>
            <a:endParaRPr lang="en-US" sz="3300" dirty="0">
              <a:latin typeface="Arial" panose="020B0604020202020204" pitchFamily="34" charset="0"/>
              <a:cs typeface="Arial" panose="020B0604020202020204" pitchFamily="34" charset="0"/>
            </a:endParaRPr>
          </a:p>
          <a:p>
            <a:r>
              <a:rPr lang="en-US" sz="3800" b="1" dirty="0">
                <a:latin typeface="Arial" panose="020B0604020202020204" pitchFamily="34" charset="0"/>
                <a:cs typeface="Arial" panose="020B0604020202020204" pitchFamily="34" charset="0"/>
              </a:rPr>
              <a:t>Analyze</a:t>
            </a:r>
            <a:r>
              <a:rPr lang="en-US" sz="3800" dirty="0">
                <a:latin typeface="Arial" panose="020B0604020202020204" pitchFamily="34" charset="0"/>
                <a:cs typeface="Arial" panose="020B0604020202020204" pitchFamily="34" charset="0"/>
              </a:rPr>
              <a:t> to develop and design alternatives</a:t>
            </a:r>
          </a:p>
          <a:p>
            <a:endParaRPr lang="en-US" sz="3300" dirty="0">
              <a:latin typeface="Arial" panose="020B0604020202020204" pitchFamily="34" charset="0"/>
              <a:cs typeface="Arial" panose="020B0604020202020204" pitchFamily="34" charset="0"/>
            </a:endParaRPr>
          </a:p>
          <a:p>
            <a:r>
              <a:rPr lang="en-US" sz="3800" b="1" dirty="0">
                <a:latin typeface="Arial" panose="020B0604020202020204" pitchFamily="34" charset="0"/>
                <a:cs typeface="Arial" panose="020B0604020202020204" pitchFamily="34" charset="0"/>
              </a:rPr>
              <a:t>Design</a:t>
            </a:r>
            <a:r>
              <a:rPr lang="en-US" sz="3800" dirty="0">
                <a:latin typeface="Arial" panose="020B0604020202020204" pitchFamily="34" charset="0"/>
                <a:cs typeface="Arial" panose="020B0604020202020204" pitchFamily="34" charset="0"/>
              </a:rPr>
              <a:t> an improved alternative, best suited per analysis in the previous step</a:t>
            </a:r>
          </a:p>
          <a:p>
            <a:endParaRPr lang="en-US" sz="2500" dirty="0">
              <a:latin typeface="Arial" panose="020B0604020202020204" pitchFamily="34" charset="0"/>
              <a:cs typeface="Arial" panose="020B0604020202020204" pitchFamily="34" charset="0"/>
            </a:endParaRPr>
          </a:p>
          <a:p>
            <a:r>
              <a:rPr lang="en-US" sz="3800" b="1" dirty="0">
                <a:latin typeface="Arial" panose="020B0604020202020204" pitchFamily="34" charset="0"/>
                <a:cs typeface="Arial" panose="020B0604020202020204" pitchFamily="34" charset="0"/>
              </a:rPr>
              <a:t>Verify</a:t>
            </a:r>
            <a:r>
              <a:rPr lang="en-US" sz="3800" dirty="0">
                <a:latin typeface="Arial" panose="020B0604020202020204" pitchFamily="34" charset="0"/>
                <a:cs typeface="Arial" panose="020B0604020202020204" pitchFamily="34" charset="0"/>
              </a:rPr>
              <a:t> the design, set up pilot runs, implement the production process and hand it over to the process owner(s).</a:t>
            </a:r>
            <a:endParaRPr lang="en-GB" sz="3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7394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6F466-331F-C593-D1C6-B8AF7618A1E2}"/>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Advantages of Six Sigma…1</a:t>
            </a:r>
          </a:p>
        </p:txBody>
      </p:sp>
      <p:sp>
        <p:nvSpPr>
          <p:cNvPr id="3" name="Content Placeholder 2">
            <a:extLst>
              <a:ext uri="{FF2B5EF4-FFF2-40B4-BE49-F238E27FC236}">
                <a16:creationId xmlns:a16="http://schemas.microsoft.com/office/drawing/2014/main" id="{8F066A16-37E5-CE4B-B813-01227AEC66F9}"/>
              </a:ext>
            </a:extLst>
          </p:cNvPr>
          <p:cNvSpPr>
            <a:spLocks noGrp="1"/>
          </p:cNvSpPr>
          <p:nvPr>
            <p:ph idx="1"/>
          </p:nvPr>
        </p:nvSpPr>
        <p:spPr/>
        <p:txBody>
          <a:bodyPr>
            <a:normAutofit fontScale="85000" lnSpcReduction="20000"/>
          </a:bodyPr>
          <a:lstStyle/>
          <a:p>
            <a:pPr marL="0" indent="0">
              <a:buNone/>
            </a:pPr>
            <a:r>
              <a:rPr lang="en-US" b="1" dirty="0">
                <a:latin typeface="Arial" panose="020B0604020202020204" pitchFamily="34" charset="0"/>
                <a:cs typeface="Arial" panose="020B0604020202020204" pitchFamily="34" charset="0"/>
              </a:rPr>
              <a:t>Reduce Operational Costs</a:t>
            </a:r>
          </a:p>
          <a:p>
            <a:r>
              <a:rPr lang="en-US" dirty="0">
                <a:latin typeface="Arial" panose="020B0604020202020204" pitchFamily="34" charset="0"/>
                <a:cs typeface="Arial" panose="020B0604020202020204" pitchFamily="34" charset="0"/>
              </a:rPr>
              <a:t>Six Sigma methodology can provide a road map that can drastically reduce an organization’s exposure to risks. </a:t>
            </a:r>
          </a:p>
          <a:p>
            <a:r>
              <a:rPr lang="en-US" dirty="0">
                <a:latin typeface="Arial" panose="020B0604020202020204" pitchFamily="34" charset="0"/>
                <a:cs typeface="Arial" panose="020B0604020202020204" pitchFamily="34" charset="0"/>
              </a:rPr>
              <a:t>Also making organizations more efficient &amp; effective at delivering its product or service.</a:t>
            </a:r>
          </a:p>
          <a:p>
            <a:pPr marL="0" indent="0">
              <a:buNone/>
            </a:pPr>
            <a:r>
              <a:rPr lang="en-US" b="1" dirty="0"/>
              <a:t>Improve Efficiency or Timeliness</a:t>
            </a:r>
          </a:p>
          <a:p>
            <a:r>
              <a:rPr lang="en-US" dirty="0"/>
              <a:t>Six Sigma projects help improve the efficiency of the overall process.</a:t>
            </a:r>
          </a:p>
          <a:p>
            <a:r>
              <a:rPr lang="en-US" dirty="0"/>
              <a:t> Moreover; improving the timelines in delivering the process output or improving the on-time delivery of products or service every time can be the focus areas for Six Sigma projects.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21187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5A727-9FCC-2AFC-EF7C-EA42F367C51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Advantages of Six Sigma…2</a:t>
            </a:r>
            <a:endParaRPr lang="en-GB" dirty="0"/>
          </a:p>
        </p:txBody>
      </p:sp>
      <p:sp>
        <p:nvSpPr>
          <p:cNvPr id="3" name="Content Placeholder 2">
            <a:extLst>
              <a:ext uri="{FF2B5EF4-FFF2-40B4-BE49-F238E27FC236}">
                <a16:creationId xmlns:a16="http://schemas.microsoft.com/office/drawing/2014/main" id="{030F6303-DD4D-3906-DCF9-9E2C082CDF9D}"/>
              </a:ext>
            </a:extLst>
          </p:cNvPr>
          <p:cNvSpPr>
            <a:spLocks noGrp="1"/>
          </p:cNvSpPr>
          <p:nvPr>
            <p:ph idx="1"/>
          </p:nvPr>
        </p:nvSpPr>
        <p:spPr/>
        <p:txBody>
          <a:bodyPr>
            <a:normAutofit fontScale="77500" lnSpcReduction="20000"/>
          </a:bodyPr>
          <a:lstStyle/>
          <a:p>
            <a:pPr marL="0" indent="0">
              <a:buNone/>
            </a:pPr>
            <a:r>
              <a:rPr lang="en-US" b="1" dirty="0"/>
              <a:t>Improve Accuracy, Controls, and Policy Compliance</a:t>
            </a:r>
          </a:p>
          <a:p>
            <a:r>
              <a:rPr lang="en-US" dirty="0"/>
              <a:t>Six Sigma project help measure baseline and target process accuracy.</a:t>
            </a:r>
          </a:p>
          <a:p>
            <a:r>
              <a:rPr lang="en-US" dirty="0"/>
              <a:t> It is a systematic way to measure process accuracy as it aims to prevent the occurrence of defects.</a:t>
            </a:r>
          </a:p>
          <a:p>
            <a:pPr marL="0" indent="0">
              <a:buNone/>
            </a:pPr>
            <a:r>
              <a:rPr lang="en-US" b="1" dirty="0"/>
              <a:t>Improve Customer Service</a:t>
            </a:r>
          </a:p>
          <a:p>
            <a:r>
              <a:rPr lang="en-US" dirty="0"/>
              <a:t>Six Sigma projects can help identify the number of variations customers are experiencing, what is driving that variation, and ultimately, how the number of dissatisfied customers can be minimized. </a:t>
            </a:r>
          </a:p>
          <a:p>
            <a:r>
              <a:rPr lang="en-US" dirty="0"/>
              <a:t>Such Six Sigma projects can also be aimed at improving customer &amp; vendor satisfaction. </a:t>
            </a:r>
          </a:p>
          <a:p>
            <a:pPr marL="0" indent="0">
              <a:buNone/>
            </a:pPr>
            <a:r>
              <a:rPr lang="en-GB" b="1" dirty="0"/>
              <a:t>Improve Regulatory Compliance</a:t>
            </a:r>
            <a:endParaRPr lang="en-GB" dirty="0"/>
          </a:p>
        </p:txBody>
      </p:sp>
    </p:spTree>
    <p:extLst>
      <p:ext uri="{BB962C8B-B14F-4D97-AF65-F5344CB8AC3E}">
        <p14:creationId xmlns:p14="http://schemas.microsoft.com/office/powerpoint/2010/main" val="32427841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85F2-C857-F5DF-63E3-E4EAA81CD8FF}"/>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Disadvantages of Six Sigma</a:t>
            </a:r>
          </a:p>
        </p:txBody>
      </p:sp>
      <p:sp>
        <p:nvSpPr>
          <p:cNvPr id="3" name="Content Placeholder 2">
            <a:extLst>
              <a:ext uri="{FF2B5EF4-FFF2-40B4-BE49-F238E27FC236}">
                <a16:creationId xmlns:a16="http://schemas.microsoft.com/office/drawing/2014/main" id="{DBFAC4B5-F3E9-CFD6-EBA9-4FC103D8ABDF}"/>
              </a:ext>
            </a:extLst>
          </p:cNvPr>
          <p:cNvSpPr>
            <a:spLocks noGrp="1"/>
          </p:cNvSpPr>
          <p:nvPr>
            <p:ph idx="1"/>
          </p:nvPr>
        </p:nvSpPr>
        <p:spPr>
          <a:xfrm>
            <a:off x="424543" y="1417638"/>
            <a:ext cx="11484428" cy="4153829"/>
          </a:xfrm>
        </p:spPr>
        <p:txBody>
          <a:bodyPr>
            <a:normAutofit fontScale="92500" lnSpcReduction="20000"/>
          </a:bodyPr>
          <a:lstStyle/>
          <a:p>
            <a:pPr algn="l" fontAlgn="base"/>
            <a:r>
              <a:rPr lang="en-US" sz="2400" b="0" i="0" dirty="0">
                <a:effectLst/>
                <a:latin typeface="Arial" panose="020B0604020202020204" pitchFamily="34" charset="0"/>
                <a:cs typeface="Arial" panose="020B0604020202020204" pitchFamily="34" charset="0"/>
              </a:rPr>
              <a:t>Applicability of Six Sigma is being argued among the Six Sigma critics.</a:t>
            </a:r>
          </a:p>
          <a:p>
            <a:pPr lvl="1" fontAlgn="base"/>
            <a:r>
              <a:rPr lang="en-US" sz="2400" b="0" i="0" dirty="0">
                <a:effectLst/>
                <a:latin typeface="Arial" panose="020B0604020202020204" pitchFamily="34" charset="0"/>
                <a:cs typeface="Arial" panose="020B0604020202020204" pitchFamily="34" charset="0"/>
              </a:rPr>
              <a:t>They opined that the quality standards should be according to specific task and measuring defects per million as standard leads to more time spent in areas which are less profitable.</a:t>
            </a:r>
          </a:p>
          <a:p>
            <a:pPr algn="l" fontAlgn="base"/>
            <a:r>
              <a:rPr lang="en-US" sz="2400" b="0" i="0" dirty="0">
                <a:effectLst/>
                <a:latin typeface="Arial" panose="020B0604020202020204" pitchFamily="34" charset="0"/>
                <a:cs typeface="Arial" panose="020B0604020202020204" pitchFamily="34" charset="0"/>
              </a:rPr>
              <a:t>Six Sigma gives emphasis on the rigidity of the process which basically contradicts the innovation and kills the creativity. </a:t>
            </a:r>
          </a:p>
          <a:p>
            <a:pPr lvl="1" fontAlgn="base"/>
            <a:r>
              <a:rPr lang="en-US" sz="2400" b="0" i="0" dirty="0">
                <a:effectLst/>
                <a:latin typeface="Arial" panose="020B0604020202020204" pitchFamily="34" charset="0"/>
                <a:cs typeface="Arial" panose="020B0604020202020204" pitchFamily="34" charset="0"/>
              </a:rPr>
              <a:t>The innovative approach implies deviations in production, the redundancy, the unusual solutions, insufficient study which are opposite to Six Sigma principles.</a:t>
            </a:r>
          </a:p>
          <a:p>
            <a:pPr fontAlgn="base"/>
            <a:r>
              <a:rPr lang="en-US" sz="2400" dirty="0">
                <a:latin typeface="Arial" panose="020B0604020202020204" pitchFamily="34" charset="0"/>
                <a:cs typeface="Arial" panose="020B0604020202020204" pitchFamily="34" charset="0"/>
              </a:rPr>
              <a:t>Six Sigma implementation constantly require skilled man force. </a:t>
            </a:r>
          </a:p>
          <a:p>
            <a:pPr lvl="1" fontAlgn="base"/>
            <a:r>
              <a:rPr lang="en-US" sz="2400" dirty="0">
                <a:latin typeface="Arial" panose="020B0604020202020204" pitchFamily="34" charset="0"/>
                <a:cs typeface="Arial" panose="020B0604020202020204" pitchFamily="34" charset="0"/>
              </a:rPr>
              <a:t>Thus control and employee dedication are hard to accomplish if its not implemented regularly.</a:t>
            </a:r>
          </a:p>
          <a:p>
            <a:pPr fontAlgn="base"/>
            <a:r>
              <a:rPr lang="en-US" sz="2400" dirty="0">
                <a:latin typeface="Arial" panose="020B0604020202020204" pitchFamily="34" charset="0"/>
                <a:cs typeface="Arial" panose="020B0604020202020204" pitchFamily="34" charset="0"/>
              </a:rPr>
              <a:t>While converting the theoretical concepts into practical applications there are lot to real time barriers which needs to be resolved.</a:t>
            </a:r>
          </a:p>
          <a:p>
            <a:pPr lvl="1" fontAlgn="base"/>
            <a:endParaRPr lang="en-US" sz="2400"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45386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3A931-DFF6-3835-DA97-889E6C70D535}"/>
              </a:ext>
            </a:extLst>
          </p:cNvPr>
          <p:cNvSpPr>
            <a:spLocks noGrp="1"/>
          </p:cNvSpPr>
          <p:nvPr>
            <p:ph type="title"/>
          </p:nvPr>
        </p:nvSpPr>
        <p:spPr>
          <a:xfrm>
            <a:off x="609600" y="274638"/>
            <a:ext cx="10972800" cy="520019"/>
          </a:xfrm>
        </p:spPr>
        <p:txBody>
          <a:bodyPr>
            <a:normAutofit fontScale="90000"/>
          </a:bodyPr>
          <a:lstStyle/>
          <a:p>
            <a:r>
              <a:rPr lang="en-US" b="1" dirty="0">
                <a:latin typeface="Arial" panose="020B0604020202020204" pitchFamily="34" charset="0"/>
                <a:cs typeface="Arial" panose="020B0604020202020204" pitchFamily="34" charset="0"/>
              </a:rPr>
              <a:t>Quality Improvement Model-3</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589FD4-886C-B645-6590-49CF27B2F5E9}"/>
              </a:ext>
            </a:extLst>
          </p:cNvPr>
          <p:cNvSpPr>
            <a:spLocks noGrp="1"/>
          </p:cNvSpPr>
          <p:nvPr>
            <p:ph idx="1"/>
          </p:nvPr>
        </p:nvSpPr>
        <p:spPr>
          <a:xfrm>
            <a:off x="609600" y="979714"/>
            <a:ext cx="10972800" cy="4537519"/>
          </a:xfrm>
        </p:spPr>
        <p:txBody>
          <a:bodyPr>
            <a:normAutofit/>
          </a:bodyPr>
          <a:lstStyle/>
          <a:p>
            <a:r>
              <a:rPr lang="en-GB" b="1" dirty="0">
                <a:latin typeface="Arial" panose="020B0604020202020204" pitchFamily="34" charset="0"/>
                <a:cs typeface="Arial" panose="020B0604020202020204" pitchFamily="34" charset="0"/>
              </a:rPr>
              <a:t>Lean Management</a:t>
            </a:r>
          </a:p>
          <a:p>
            <a:pPr lvl="1"/>
            <a:r>
              <a:rPr lang="en-US" dirty="0">
                <a:latin typeface="Arial" panose="020B0604020202020204" pitchFamily="34" charset="0"/>
                <a:cs typeface="Arial" panose="020B0604020202020204" pitchFamily="34" charset="0"/>
              </a:rPr>
              <a:t>This approach has its origins in Japan’s car industry. </a:t>
            </a:r>
          </a:p>
          <a:p>
            <a:pPr lvl="1"/>
            <a:r>
              <a:rPr lang="en-US" dirty="0">
                <a:latin typeface="Arial" panose="020B0604020202020204" pitchFamily="34" charset="0"/>
                <a:cs typeface="Arial" panose="020B0604020202020204" pitchFamily="34" charset="0"/>
              </a:rPr>
              <a:t>It is a quality management philosophy based on two core values</a:t>
            </a:r>
          </a:p>
          <a:p>
            <a:pPr lvl="2"/>
            <a:r>
              <a:rPr lang="en-US" dirty="0">
                <a:latin typeface="Arial" panose="020B0604020202020204" pitchFamily="34" charset="0"/>
                <a:cs typeface="Arial" panose="020B0604020202020204" pitchFamily="34" charset="0"/>
              </a:rPr>
              <a:t> to make customer value flow </a:t>
            </a:r>
          </a:p>
          <a:p>
            <a:pPr lvl="2"/>
            <a:r>
              <a:rPr lang="en-US" dirty="0">
                <a:latin typeface="Arial" panose="020B0604020202020204" pitchFamily="34" charset="0"/>
                <a:cs typeface="Arial" panose="020B0604020202020204" pitchFamily="34" charset="0"/>
              </a:rPr>
              <a:t> respect for people</a:t>
            </a:r>
          </a:p>
          <a:p>
            <a:pPr lvl="1"/>
            <a:r>
              <a:rPr lang="en-US" dirty="0">
                <a:latin typeface="Arial" panose="020B0604020202020204" pitchFamily="34" charset="0"/>
                <a:cs typeface="Arial" panose="020B0604020202020204" pitchFamily="34" charset="0"/>
              </a:rPr>
              <a:t> In health care, Lean emphasizes the patient’s central position to all activities and aims to eliminate or reduce activities that do not add value to the patient. </a:t>
            </a:r>
          </a:p>
        </p:txBody>
      </p:sp>
    </p:spTree>
    <p:extLst>
      <p:ext uri="{BB962C8B-B14F-4D97-AF65-F5344CB8AC3E}">
        <p14:creationId xmlns:p14="http://schemas.microsoft.com/office/powerpoint/2010/main" val="12358962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3A931-DFF6-3835-DA97-889E6C70D535}"/>
              </a:ext>
            </a:extLst>
          </p:cNvPr>
          <p:cNvSpPr>
            <a:spLocks noGrp="1"/>
          </p:cNvSpPr>
          <p:nvPr>
            <p:ph type="title"/>
          </p:nvPr>
        </p:nvSpPr>
        <p:spPr>
          <a:xfrm>
            <a:off x="609600" y="459695"/>
            <a:ext cx="10972800" cy="520019"/>
          </a:xfrm>
        </p:spPr>
        <p:txBody>
          <a:bodyPr>
            <a:normAutofit fontScale="90000"/>
          </a:bodyPr>
          <a:lstStyle/>
          <a:p>
            <a:r>
              <a:rPr lang="en-GB" b="1" dirty="0">
                <a:latin typeface="Arial" panose="020B0604020202020204" pitchFamily="34" charset="0"/>
                <a:cs typeface="Arial" panose="020B0604020202020204" pitchFamily="34" charset="0"/>
              </a:rPr>
              <a:t>Lean Management…2</a:t>
            </a:r>
            <a:br>
              <a:rPr lang="en-US"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589FD4-886C-B645-6590-49CF27B2F5E9}"/>
              </a:ext>
            </a:extLst>
          </p:cNvPr>
          <p:cNvSpPr>
            <a:spLocks noGrp="1"/>
          </p:cNvSpPr>
          <p:nvPr>
            <p:ph idx="1"/>
          </p:nvPr>
        </p:nvSpPr>
        <p:spPr>
          <a:xfrm>
            <a:off x="609600" y="979714"/>
            <a:ext cx="10972800" cy="4537519"/>
          </a:xfrm>
        </p:spPr>
        <p:txBody>
          <a:bodyPr>
            <a:normAutofit fontScale="92500" lnSpcReduction="20000"/>
          </a:bodyPr>
          <a:lstStyle/>
          <a:p>
            <a:pPr marL="57150" indent="0">
              <a:buNone/>
            </a:pPr>
            <a:r>
              <a:rPr lang="en-US" sz="2400" dirty="0">
                <a:latin typeface="Arial" panose="020B0604020202020204" pitchFamily="34" charset="0"/>
                <a:cs typeface="Arial" panose="020B0604020202020204" pitchFamily="34" charset="0"/>
              </a:rPr>
              <a:t>This is achieved by applying Lean’s operational principles, which involve five steps for continuous improvement.</a:t>
            </a:r>
          </a:p>
          <a:p>
            <a:pPr marL="457200" lvl="1" indent="0">
              <a:buNone/>
            </a:pPr>
            <a:endParaRPr lang="en-US" sz="1200" dirty="0">
              <a:latin typeface="Arial" panose="020B0604020202020204" pitchFamily="34" charset="0"/>
              <a:cs typeface="Arial" panose="020B0604020202020204" pitchFamily="34" charset="0"/>
            </a:endParaRPr>
          </a:p>
          <a:p>
            <a:pPr marL="457200" lvl="1" indent="0">
              <a:buNone/>
            </a:pPr>
            <a:r>
              <a:rPr lang="en-US" dirty="0">
                <a:latin typeface="Arial" panose="020B0604020202020204" pitchFamily="34" charset="0"/>
                <a:cs typeface="Arial" panose="020B0604020202020204" pitchFamily="34" charset="0"/>
              </a:rPr>
              <a:t>1. Defining what is value-adding to patients.</a:t>
            </a:r>
          </a:p>
          <a:p>
            <a:pPr marL="457200" lvl="1" indent="0">
              <a:buNone/>
            </a:pPr>
            <a:endParaRPr lang="en-US" dirty="0">
              <a:latin typeface="Arial" panose="020B0604020202020204" pitchFamily="34" charset="0"/>
              <a:cs typeface="Arial" panose="020B0604020202020204" pitchFamily="34" charset="0"/>
            </a:endParaRPr>
          </a:p>
          <a:p>
            <a:pPr marL="457200" lvl="1" indent="0">
              <a:buNone/>
            </a:pPr>
            <a:r>
              <a:rPr lang="en-US" dirty="0">
                <a:latin typeface="Arial" panose="020B0604020202020204" pitchFamily="34" charset="0"/>
                <a:cs typeface="Arial" panose="020B0604020202020204" pitchFamily="34" charset="0"/>
              </a:rPr>
              <a:t> 2. Mapping value streams (pathways that deliver care).</a:t>
            </a:r>
          </a:p>
          <a:p>
            <a:pPr lvl="2"/>
            <a:endParaRPr lang="en-US" sz="1200" dirty="0">
              <a:latin typeface="Arial" panose="020B0604020202020204" pitchFamily="34" charset="0"/>
              <a:cs typeface="Arial" panose="020B0604020202020204" pitchFamily="34" charset="0"/>
            </a:endParaRPr>
          </a:p>
          <a:p>
            <a:pPr marL="457200" lvl="1" indent="0">
              <a:buNone/>
            </a:pPr>
            <a:r>
              <a:rPr lang="en-US" dirty="0">
                <a:latin typeface="Arial" panose="020B0604020202020204" pitchFamily="34" charset="0"/>
                <a:cs typeface="Arial" panose="020B0604020202020204" pitchFamily="34" charset="0"/>
              </a:rPr>
              <a:t> 3. Making value streams flow by removing waste, delay and duplication from them</a:t>
            </a:r>
          </a:p>
          <a:p>
            <a:pPr lvl="2"/>
            <a:endParaRPr lang="en-US" sz="1100" dirty="0">
              <a:latin typeface="Arial" panose="020B0604020202020204" pitchFamily="34" charset="0"/>
              <a:cs typeface="Arial" panose="020B0604020202020204" pitchFamily="34" charset="0"/>
            </a:endParaRPr>
          </a:p>
          <a:p>
            <a:pPr marL="457200" lvl="1" indent="0">
              <a:buNone/>
            </a:pPr>
            <a:r>
              <a:rPr lang="en-US" dirty="0">
                <a:latin typeface="Arial" panose="020B0604020202020204" pitchFamily="34" charset="0"/>
                <a:cs typeface="Arial" panose="020B0604020202020204" pitchFamily="34" charset="0"/>
              </a:rPr>
              <a:t> 4. Allowing patients to ‘pull’ value, such as resources and staff, towards them, so that their care meets their needs.</a:t>
            </a:r>
          </a:p>
          <a:p>
            <a:pPr lvl="2"/>
            <a:endParaRPr lang="en-US" dirty="0">
              <a:latin typeface="Arial" panose="020B0604020202020204" pitchFamily="34" charset="0"/>
              <a:cs typeface="Arial" panose="020B0604020202020204" pitchFamily="34" charset="0"/>
            </a:endParaRPr>
          </a:p>
          <a:p>
            <a:pPr marL="457200" lvl="1" indent="0">
              <a:buNone/>
            </a:pPr>
            <a:r>
              <a:rPr lang="en-US" dirty="0">
                <a:latin typeface="Arial" panose="020B0604020202020204" pitchFamily="34" charset="0"/>
                <a:cs typeface="Arial" panose="020B0604020202020204" pitchFamily="34" charset="0"/>
              </a:rPr>
              <a:t>5. Pursuing perfection as an ongoing goal.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6876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C1350-CF4A-4E81-9007-AED0F7D098F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Lean Management…3</a:t>
            </a:r>
            <a:br>
              <a:rPr lang="en-US" b="1"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39E83BA-C400-41C3-A428-C3951230ECBC}"/>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Watch the video and have a discussion around the highlights</a:t>
            </a:r>
          </a:p>
          <a:p>
            <a:endParaRPr lang="en-US" dirty="0">
              <a:hlinkClick r:id="rId2"/>
            </a:endParaRPr>
          </a:p>
          <a:p>
            <a:endParaRPr lang="en-US" dirty="0">
              <a:hlinkClick r:id="rId2"/>
            </a:endParaRPr>
          </a:p>
          <a:p>
            <a:endParaRPr lang="en-US" dirty="0">
              <a:hlinkClick r:id="rId2"/>
            </a:endParaRPr>
          </a:p>
          <a:p>
            <a:r>
              <a:rPr lang="en-US" dirty="0">
                <a:hlinkClick r:id="rId2"/>
              </a:rPr>
              <a:t>https://youtu.be/PRwSIp3VyPE</a:t>
            </a:r>
            <a:endParaRPr lang="en-US" dirty="0"/>
          </a:p>
          <a:p>
            <a:endParaRPr lang="en-US" dirty="0"/>
          </a:p>
        </p:txBody>
      </p:sp>
    </p:spTree>
    <p:extLst>
      <p:ext uri="{BB962C8B-B14F-4D97-AF65-F5344CB8AC3E}">
        <p14:creationId xmlns:p14="http://schemas.microsoft.com/office/powerpoint/2010/main" val="3967774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5AE71-629E-F21E-474D-3265552E82D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BE40A7F2-86CA-2166-6602-00E9B5C1C9B5}"/>
              </a:ext>
            </a:extLst>
          </p:cNvPr>
          <p:cNvSpPr>
            <a:spLocks noGrp="1"/>
          </p:cNvSpPr>
          <p:nvPr>
            <p:ph idx="1"/>
          </p:nvPr>
        </p:nvSpPr>
        <p:spPr/>
        <p:txBody>
          <a:bodyPr/>
          <a:lstStyle/>
          <a:p>
            <a:r>
              <a:rPr lang="en-GB" i="1" dirty="0"/>
              <a:t>10 mins</a:t>
            </a:r>
          </a:p>
          <a:p>
            <a:r>
              <a:rPr lang="en-GB" i="1" dirty="0"/>
              <a:t>Thinking about your assessment, reflect on the three models discussed and, choose one that you might be inclined to use.</a:t>
            </a:r>
          </a:p>
          <a:p>
            <a:pPr lvl="1"/>
            <a:r>
              <a:rPr lang="en-GB" i="1" dirty="0"/>
              <a:t>Why would you use the model you chose?</a:t>
            </a:r>
          </a:p>
          <a:p>
            <a:pPr lvl="1"/>
            <a:r>
              <a:rPr lang="en-GB" i="1" dirty="0"/>
              <a:t>What would be the outcome of using the model</a:t>
            </a:r>
          </a:p>
          <a:p>
            <a:endParaRPr lang="en-GB" i="1" dirty="0"/>
          </a:p>
        </p:txBody>
      </p:sp>
    </p:spTree>
    <p:extLst>
      <p:ext uri="{BB962C8B-B14F-4D97-AF65-F5344CB8AC3E}">
        <p14:creationId xmlns:p14="http://schemas.microsoft.com/office/powerpoint/2010/main" val="11978763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99B31-A973-6104-E5B0-BDB3BFBFC81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Quality Improvement is a team sport</a:t>
            </a:r>
          </a:p>
        </p:txBody>
      </p:sp>
      <p:sp>
        <p:nvSpPr>
          <p:cNvPr id="3" name="Content Placeholder 2">
            <a:extLst>
              <a:ext uri="{FF2B5EF4-FFF2-40B4-BE49-F238E27FC236}">
                <a16:creationId xmlns:a16="http://schemas.microsoft.com/office/drawing/2014/main" id="{AB5849C0-C890-42C2-90B6-F8D4E37D7CF7}"/>
              </a:ext>
            </a:extLst>
          </p:cNvPr>
          <p:cNvSpPr>
            <a:spLocks noGrp="1"/>
          </p:cNvSpPr>
          <p:nvPr>
            <p:ph idx="1"/>
          </p:nvPr>
        </p:nvSpPr>
        <p:spPr/>
        <p:txBody>
          <a:bodyPr>
            <a:normAutofit lnSpcReduction="10000"/>
          </a:bodyPr>
          <a:lstStyle/>
          <a:p>
            <a:pPr marL="0" indent="0">
              <a:buNone/>
            </a:pPr>
            <a:r>
              <a:rPr lang="en-US" b="0" i="1" dirty="0">
                <a:solidFill>
                  <a:srgbClr val="1F1F1F"/>
                </a:solidFill>
                <a:effectLst/>
                <a:latin typeface="Arial" panose="020B0604020202020204" pitchFamily="34" charset="0"/>
                <a:cs typeface="Arial" panose="020B0604020202020204" pitchFamily="34" charset="0"/>
              </a:rPr>
              <a:t>As we've gained a deeper understanding and created a strong evidence base for safety and quality, we've come to realization that effective quality improvement. </a:t>
            </a:r>
          </a:p>
          <a:p>
            <a:pPr marL="0" indent="0">
              <a:buNone/>
            </a:pPr>
            <a:endParaRPr lang="en-US" b="0" i="1" dirty="0">
              <a:solidFill>
                <a:srgbClr val="1F1F1F"/>
              </a:solidFill>
              <a:effectLst/>
              <a:latin typeface="Arial" panose="020B0604020202020204" pitchFamily="34" charset="0"/>
              <a:cs typeface="Arial" panose="020B0604020202020204" pitchFamily="34" charset="0"/>
            </a:endParaRPr>
          </a:p>
          <a:p>
            <a:pPr marL="0" indent="0">
              <a:buNone/>
            </a:pPr>
            <a:r>
              <a:rPr lang="en-US" b="0" i="1" dirty="0">
                <a:solidFill>
                  <a:srgbClr val="1F1F1F"/>
                </a:solidFill>
                <a:effectLst/>
                <a:latin typeface="Arial" panose="020B0604020202020204" pitchFamily="34" charset="0"/>
                <a:cs typeface="Arial" panose="020B0604020202020204" pitchFamily="34" charset="0"/>
              </a:rPr>
              <a:t>And we always requires the active participation of both a core team needing a change as well as many of their stakeholders in all phases of process, implementation and sustainability.</a:t>
            </a:r>
            <a:endParaRPr lang="en-US" b="0" i="1"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551581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DC62-80B1-A59F-D903-E2B0B4F493BA}"/>
              </a:ext>
            </a:extLst>
          </p:cNvPr>
          <p:cNvSpPr>
            <a:spLocks noGrp="1"/>
          </p:cNvSpPr>
          <p:nvPr>
            <p:ph type="title"/>
          </p:nvPr>
        </p:nvSpPr>
        <p:spPr/>
        <p:txBody>
          <a:bodyPr/>
          <a:lstStyle/>
          <a:p>
            <a:r>
              <a:rPr lang="en-GB" dirty="0"/>
              <a:t>Useful links</a:t>
            </a:r>
          </a:p>
        </p:txBody>
      </p:sp>
      <p:sp>
        <p:nvSpPr>
          <p:cNvPr id="3" name="Content Placeholder 2">
            <a:extLst>
              <a:ext uri="{FF2B5EF4-FFF2-40B4-BE49-F238E27FC236}">
                <a16:creationId xmlns:a16="http://schemas.microsoft.com/office/drawing/2014/main" id="{13CC7BEB-1C87-0C52-CCE4-040990B97820}"/>
              </a:ext>
            </a:extLst>
          </p:cNvPr>
          <p:cNvSpPr>
            <a:spLocks noGrp="1"/>
          </p:cNvSpPr>
          <p:nvPr>
            <p:ph idx="1"/>
          </p:nvPr>
        </p:nvSpPr>
        <p:spPr/>
        <p:txBody>
          <a:bodyPr>
            <a:normAutofit fontScale="70000" lnSpcReduction="20000"/>
          </a:bodyPr>
          <a:lstStyle/>
          <a:p>
            <a:pPr algn="l"/>
            <a:r>
              <a:rPr lang="en-US" b="0" i="0" u="sng" dirty="0" err="1">
                <a:solidFill>
                  <a:srgbClr val="0056D2"/>
                </a:solidFill>
                <a:effectLst/>
                <a:latin typeface="Source Sans Pro" panose="020B0503030403020204" pitchFamily="34" charset="0"/>
                <a:hlinkClick r:id="rId3"/>
              </a:rPr>
              <a:t>Ettorchi</a:t>
            </a:r>
            <a:r>
              <a:rPr lang="en-US" b="0" i="0" u="sng" dirty="0">
                <a:solidFill>
                  <a:srgbClr val="0056D2"/>
                </a:solidFill>
                <a:effectLst/>
                <a:latin typeface="Source Sans Pro" panose="020B0503030403020204" pitchFamily="34" charset="0"/>
                <a:hlinkClick r:id="rId3"/>
              </a:rPr>
              <a:t>-Tardy, A., </a:t>
            </a:r>
            <a:r>
              <a:rPr lang="en-US" b="0" i="0" u="sng" dirty="0" err="1">
                <a:solidFill>
                  <a:srgbClr val="0056D2"/>
                </a:solidFill>
                <a:effectLst/>
                <a:latin typeface="Source Sans Pro" panose="020B0503030403020204" pitchFamily="34" charset="0"/>
                <a:hlinkClick r:id="rId3"/>
              </a:rPr>
              <a:t>Levif</a:t>
            </a:r>
            <a:r>
              <a:rPr lang="en-US" b="0" i="0" u="sng" dirty="0">
                <a:solidFill>
                  <a:srgbClr val="0056D2"/>
                </a:solidFill>
                <a:effectLst/>
                <a:latin typeface="Source Sans Pro" panose="020B0503030403020204" pitchFamily="34" charset="0"/>
                <a:hlinkClick r:id="rId3"/>
              </a:rPr>
              <a:t>, M, and Michel, P. (2012).Benchmarking: A method for continuous quality improvement in health</a:t>
            </a:r>
            <a:r>
              <a:rPr lang="en-US" b="0" i="0" dirty="0">
                <a:solidFill>
                  <a:srgbClr val="1F1F1F"/>
                </a:solidFill>
                <a:effectLst/>
                <a:latin typeface="Source Sans Pro" panose="020B0503030403020204" pitchFamily="34" charset="0"/>
              </a:rPr>
              <a:t>.</a:t>
            </a:r>
          </a:p>
          <a:p>
            <a:pPr algn="l"/>
            <a:r>
              <a:rPr lang="en-US" b="0" i="0" u="sng" dirty="0">
                <a:solidFill>
                  <a:srgbClr val="0056D2"/>
                </a:solidFill>
                <a:effectLst/>
                <a:latin typeface="Source Sans Pro" panose="020B0503030403020204" pitchFamily="34" charset="0"/>
                <a:hlinkClick r:id="rId4"/>
              </a:rPr>
              <a:t>Evans, M. (2014). Quality Improvement in Health Care.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 </a:t>
            </a:r>
            <a:endParaRPr lang="en-US" b="0" i="0" dirty="0">
              <a:solidFill>
                <a:srgbClr val="1F1F1F"/>
              </a:solidFill>
              <a:effectLst/>
              <a:latin typeface="Source Sans Pro" panose="020B0503030403020204" pitchFamily="34" charset="0"/>
            </a:endParaRPr>
          </a:p>
          <a:p>
            <a:pPr algn="l"/>
            <a:r>
              <a:rPr lang="en-US" u="sng" dirty="0">
                <a:solidFill>
                  <a:srgbClr val="0056D2"/>
                </a:solidFill>
                <a:latin typeface="Source Sans Pro" panose="020B0503030403020204" pitchFamily="34" charset="0"/>
                <a:hlinkClick r:id="rId5"/>
              </a:rPr>
              <a:t>Sheehy</a:t>
            </a:r>
            <a:r>
              <a:rPr lang="en-US" b="0" i="0" u="sng" dirty="0">
                <a:solidFill>
                  <a:srgbClr val="0056D2"/>
                </a:solidFill>
                <a:effectLst/>
                <a:latin typeface="Source Sans Pro" panose="020B0503030403020204" pitchFamily="34" charset="0"/>
                <a:hlinkClick r:id="rId5"/>
              </a:rPr>
              <a:t>, S. (2014). Lean in 10 slides</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 </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6"/>
              </a:rPr>
              <a:t>Lloyd, R. (2009). PDSA cycle.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Video from IHI online school.</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7"/>
              </a:rPr>
              <a:t>Tanjuakio</a:t>
            </a:r>
            <a:r>
              <a:rPr lang="en-US" b="0" i="0" u="sng" dirty="0">
                <a:solidFill>
                  <a:srgbClr val="0056D2"/>
                </a:solidFill>
                <a:effectLst/>
                <a:latin typeface="Source Sans Pro" panose="020B0503030403020204" pitchFamily="34" charset="0"/>
                <a:hlinkClick r:id="rId7"/>
              </a:rPr>
              <a:t> (2024). Introduction to Lean and Six Sigma approaches to quality improvement</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8"/>
              </a:rPr>
              <a:t>Nolte, E., (2010). International benchmarking of healthcare quality: A review of the Literature. Rand Corporation. </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9"/>
              </a:rPr>
              <a:t>Reich, R., (2014). W. Edwards Deming: 14 Points (Video Interview).</a:t>
            </a:r>
            <a:endParaRPr lang="en-US" b="0" i="0" dirty="0">
              <a:solidFill>
                <a:srgbClr val="1F1F1F"/>
              </a:solidFill>
              <a:effectLst/>
              <a:latin typeface="Source Sans Pro" panose="020B0503030403020204" pitchFamily="34" charset="0"/>
            </a:endParaRPr>
          </a:p>
          <a:p>
            <a:pPr algn="l"/>
            <a:r>
              <a:rPr lang="en-GB" b="0" i="0" dirty="0">
                <a:solidFill>
                  <a:srgbClr val="212121"/>
                </a:solidFill>
                <a:effectLst/>
                <a:highlight>
                  <a:srgbClr val="FFFFFF"/>
                </a:highlight>
                <a:latin typeface="Source Sans Pro" panose="020B0503030403020204" pitchFamily="34" charset="0"/>
                <a:ea typeface="Source Sans Pro" panose="020B0503030403020204" pitchFamily="34" charset="0"/>
              </a:rPr>
              <a:t>Aggarwal A, </a:t>
            </a:r>
            <a:r>
              <a:rPr lang="en-GB" b="0" i="0" dirty="0" err="1">
                <a:solidFill>
                  <a:srgbClr val="212121"/>
                </a:solidFill>
                <a:effectLst/>
                <a:highlight>
                  <a:srgbClr val="FFFFFF"/>
                </a:highlight>
                <a:latin typeface="Source Sans Pro" panose="020B0503030403020204" pitchFamily="34" charset="0"/>
                <a:ea typeface="Source Sans Pro" panose="020B0503030403020204" pitchFamily="34" charset="0"/>
              </a:rPr>
              <a:t>Aeran</a:t>
            </a:r>
            <a:r>
              <a:rPr lang="en-GB" b="0" i="0" dirty="0">
                <a:solidFill>
                  <a:srgbClr val="212121"/>
                </a:solidFill>
                <a:effectLst/>
                <a:highlight>
                  <a:srgbClr val="FFFFFF"/>
                </a:highlight>
                <a:latin typeface="Source Sans Pro" panose="020B0503030403020204" pitchFamily="34" charset="0"/>
                <a:ea typeface="Source Sans Pro" panose="020B0503030403020204" pitchFamily="34" charset="0"/>
              </a:rPr>
              <a:t> H, </a:t>
            </a:r>
            <a:r>
              <a:rPr lang="en-GB" b="0" i="0" dirty="0" err="1">
                <a:solidFill>
                  <a:srgbClr val="212121"/>
                </a:solidFill>
                <a:effectLst/>
                <a:highlight>
                  <a:srgbClr val="FFFFFF"/>
                </a:highlight>
                <a:latin typeface="Source Sans Pro" panose="020B0503030403020204" pitchFamily="34" charset="0"/>
                <a:ea typeface="Source Sans Pro" panose="020B0503030403020204" pitchFamily="34" charset="0"/>
              </a:rPr>
              <a:t>Rathee</a:t>
            </a:r>
            <a:r>
              <a:rPr lang="en-GB" b="0" i="0" dirty="0">
                <a:solidFill>
                  <a:srgbClr val="212121"/>
                </a:solidFill>
                <a:effectLst/>
                <a:highlight>
                  <a:srgbClr val="FFFFFF"/>
                </a:highlight>
                <a:latin typeface="Source Sans Pro" panose="020B0503030403020204" pitchFamily="34" charset="0"/>
                <a:ea typeface="Source Sans Pro" panose="020B0503030403020204" pitchFamily="34" charset="0"/>
              </a:rPr>
              <a:t> M. Quality management in healthcare: The pivotal desideratum. J Oral </a:t>
            </a:r>
            <a:r>
              <a:rPr lang="en-GB" b="0" i="0" dirty="0" err="1">
                <a:solidFill>
                  <a:srgbClr val="212121"/>
                </a:solidFill>
                <a:effectLst/>
                <a:highlight>
                  <a:srgbClr val="FFFFFF"/>
                </a:highlight>
                <a:latin typeface="Source Sans Pro" panose="020B0503030403020204" pitchFamily="34" charset="0"/>
                <a:ea typeface="Source Sans Pro" panose="020B0503030403020204" pitchFamily="34" charset="0"/>
              </a:rPr>
              <a:t>Biol</a:t>
            </a:r>
            <a:r>
              <a:rPr lang="en-GB" b="0" i="0" dirty="0">
                <a:solidFill>
                  <a:srgbClr val="212121"/>
                </a:solidFill>
                <a:effectLst/>
                <a:highlight>
                  <a:srgbClr val="FFFFFF"/>
                </a:highlight>
                <a:latin typeface="Source Sans Pro" panose="020B0503030403020204" pitchFamily="34" charset="0"/>
                <a:ea typeface="Source Sans Pro" panose="020B0503030403020204" pitchFamily="34" charset="0"/>
              </a:rPr>
              <a:t> </a:t>
            </a:r>
            <a:r>
              <a:rPr lang="en-GB" b="0" i="0" dirty="0" err="1">
                <a:solidFill>
                  <a:srgbClr val="212121"/>
                </a:solidFill>
                <a:effectLst/>
                <a:highlight>
                  <a:srgbClr val="FFFFFF"/>
                </a:highlight>
                <a:latin typeface="Source Sans Pro" panose="020B0503030403020204" pitchFamily="34" charset="0"/>
                <a:ea typeface="Source Sans Pro" panose="020B0503030403020204" pitchFamily="34" charset="0"/>
              </a:rPr>
              <a:t>Craniofac</a:t>
            </a:r>
            <a:r>
              <a:rPr lang="en-GB" b="0" i="0" dirty="0">
                <a:solidFill>
                  <a:srgbClr val="212121"/>
                </a:solidFill>
                <a:effectLst/>
                <a:highlight>
                  <a:srgbClr val="FFFFFF"/>
                </a:highlight>
                <a:latin typeface="Source Sans Pro" panose="020B0503030403020204" pitchFamily="34" charset="0"/>
                <a:ea typeface="Source Sans Pro" panose="020B0503030403020204" pitchFamily="34" charset="0"/>
              </a:rPr>
              <a:t> Res. 2019 Apr-Jun;9(2):180-182. </a:t>
            </a:r>
            <a:r>
              <a:rPr lang="en-GB" b="0" i="0" dirty="0" err="1">
                <a:solidFill>
                  <a:srgbClr val="212121"/>
                </a:solidFill>
                <a:effectLst/>
                <a:highlight>
                  <a:srgbClr val="FFFFFF"/>
                </a:highlight>
                <a:latin typeface="Source Sans Pro" panose="020B0503030403020204" pitchFamily="34" charset="0"/>
                <a:ea typeface="Source Sans Pro" panose="020B0503030403020204" pitchFamily="34" charset="0"/>
              </a:rPr>
              <a:t>doi</a:t>
            </a:r>
            <a:r>
              <a:rPr lang="en-GB" b="0" i="0" dirty="0">
                <a:solidFill>
                  <a:srgbClr val="212121"/>
                </a:solidFill>
                <a:effectLst/>
                <a:highlight>
                  <a:srgbClr val="FFFFFF"/>
                </a:highlight>
                <a:latin typeface="Source Sans Pro" panose="020B0503030403020204" pitchFamily="34" charset="0"/>
                <a:ea typeface="Source Sans Pro" panose="020B0503030403020204" pitchFamily="34" charset="0"/>
              </a:rPr>
              <a:t>: 10.1016/j.jobcr.2018.06.006</a:t>
            </a:r>
            <a:r>
              <a:rPr lang="en-US" b="0" i="0" dirty="0">
                <a:solidFill>
                  <a:srgbClr val="1F1F1F"/>
                </a:solidFill>
                <a:effectLst/>
                <a:latin typeface="Source Sans Pro" panose="020B0503030403020204" pitchFamily="34" charset="0"/>
                <a:ea typeface="Source Sans Pro" panose="020B0503030403020204" pitchFamily="34" charset="0"/>
              </a:rPr>
              <a:t>.</a:t>
            </a:r>
          </a:p>
          <a:p>
            <a:endParaRPr lang="en-GB" dirty="0"/>
          </a:p>
        </p:txBody>
      </p:sp>
    </p:spTree>
    <p:extLst>
      <p:ext uri="{BB962C8B-B14F-4D97-AF65-F5344CB8AC3E}">
        <p14:creationId xmlns:p14="http://schemas.microsoft.com/office/powerpoint/2010/main" val="31492281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2511</Words>
  <Application>Microsoft Office PowerPoint</Application>
  <PresentationFormat>Widescreen</PresentationFormat>
  <Paragraphs>239</Paragraphs>
  <Slides>35</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Myriad Pro</vt:lpstr>
      <vt:lpstr>OpenSans</vt:lpstr>
      <vt:lpstr>Arial</vt:lpstr>
      <vt:lpstr>Calibri</vt:lpstr>
      <vt:lpstr>Open Sans</vt:lpstr>
      <vt:lpstr>Source Sans Pro</vt:lpstr>
      <vt:lpstr>Wingdings</vt:lpstr>
      <vt:lpstr>20140311PresentationUWTSDTemplate</vt:lpstr>
      <vt:lpstr>  Quality Assurance and Service Improvements        </vt:lpstr>
      <vt:lpstr>Learning outcomes</vt:lpstr>
      <vt:lpstr>Module Summary</vt:lpstr>
      <vt:lpstr>Aims of the Session</vt:lpstr>
      <vt:lpstr>Recap</vt:lpstr>
      <vt:lpstr>Quality Improvement Process</vt:lpstr>
      <vt:lpstr>Quality Improvement Models </vt:lpstr>
      <vt:lpstr>Quality Improvement Model-1</vt:lpstr>
      <vt:lpstr>Quality Improvement Model-1</vt:lpstr>
      <vt:lpstr>What is PDSA…1</vt:lpstr>
      <vt:lpstr>What is PDSA..2</vt:lpstr>
      <vt:lpstr>What is PDSA..3</vt:lpstr>
      <vt:lpstr>What is PDSA..4</vt:lpstr>
      <vt:lpstr>What is PDSA…5</vt:lpstr>
      <vt:lpstr>Difference between PDCA and PDSA…1</vt:lpstr>
      <vt:lpstr>Difference between PDCA and PDSA…2</vt:lpstr>
      <vt:lpstr>PDCA and PDSA Advantages and Disadvantages</vt:lpstr>
      <vt:lpstr>Quality Improvement Model-2</vt:lpstr>
      <vt:lpstr>Six Sigma</vt:lpstr>
      <vt:lpstr>Six Sigma…1</vt:lpstr>
      <vt:lpstr>Six Sigma…2</vt:lpstr>
      <vt:lpstr> Six Sigma Methodologies</vt:lpstr>
      <vt:lpstr>Six Sigma Methodology –DMAIC…1</vt:lpstr>
      <vt:lpstr>Six Sigma Methodology–DMAIC…2</vt:lpstr>
      <vt:lpstr>Six Sigma Methodology - DMADV </vt:lpstr>
      <vt:lpstr>Advantages of Six Sigma…1</vt:lpstr>
      <vt:lpstr>Advantages of Six Sigma…2</vt:lpstr>
      <vt:lpstr>Disadvantages of Six Sigma</vt:lpstr>
      <vt:lpstr>Quality Improvement Model-3 </vt:lpstr>
      <vt:lpstr>Lean Management…2 </vt:lpstr>
      <vt:lpstr>Lean Management…3 </vt:lpstr>
      <vt:lpstr>Activity</vt:lpstr>
      <vt:lpstr>Quality Improvement is a team sport</vt:lpstr>
      <vt:lpstr>PowerPoint Presentation</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 PhD (Medical sciences), Msc in Public health BDS (Bachelor of Dentistry) Diploma in Public health, Diploma in Epidemiology</dc:title>
  <dc:creator>Fahad Khan</dc:creator>
  <cp:lastModifiedBy>Diola Bijlhout</cp:lastModifiedBy>
  <cp:revision>38</cp:revision>
  <dcterms:created xsi:type="dcterms:W3CDTF">2023-02-18T10:26:38Z</dcterms:created>
  <dcterms:modified xsi:type="dcterms:W3CDTF">2024-10-08T11:24:46Z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2024-06-13T06:59:07Z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68970503-66e4-40c3-a4c7-c4f5bf70f0d5</vt:lpwstr>
  </property>
  <property fmtid="{D5CDD505-2E9C-101B-9397-08002B2CF9AE}" pid="8" name="MSIP_Label_a321a15a-c71d-40d3-b0cd-3b0ec0033fdd_ContentBits">
    <vt:lpwstr>0</vt:lpwstr>
  </property>
</Properties>
</file>