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43" r:id="rId5"/>
    <p:sldId id="314" r:id="rId6"/>
    <p:sldId id="298" r:id="rId7"/>
    <p:sldId id="312" r:id="rId8"/>
    <p:sldId id="313" r:id="rId9"/>
    <p:sldId id="342" r:id="rId10"/>
    <p:sldId id="317" r:id="rId11"/>
    <p:sldId id="331" r:id="rId12"/>
    <p:sldId id="311" r:id="rId13"/>
    <p:sldId id="297" r:id="rId14"/>
    <p:sldId id="392" r:id="rId15"/>
    <p:sldId id="389" r:id="rId16"/>
    <p:sldId id="390" r:id="rId17"/>
    <p:sldId id="393" r:id="rId18"/>
    <p:sldId id="316" r:id="rId19"/>
    <p:sldId id="397" r:id="rId20"/>
    <p:sldId id="310" r:id="rId21"/>
    <p:sldId id="349" r:id="rId22"/>
    <p:sldId id="396" r:id="rId23"/>
    <p:sldId id="304"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97" autoAdjust="0"/>
    <p:restoredTop sz="94660"/>
  </p:normalViewPr>
  <p:slideViewPr>
    <p:cSldViewPr>
      <p:cViewPr varScale="1">
        <p:scale>
          <a:sx n="72" d="100"/>
          <a:sy n="72" d="100"/>
        </p:scale>
        <p:origin x="1392"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26CCE-C02A-4AA6-A322-58E66CF16167}" type="datetimeFigureOut">
              <a:rPr lang="en-GB" smtClean="0"/>
              <a:t>10/02/2022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96378C-4345-4EB5-970A-5515A3F3E2CC}" type="slidenum">
              <a:rPr lang="en-GB" smtClean="0"/>
              <a:t>‹#›</a:t>
            </a:fld>
            <a:endParaRPr lang="en-GB"/>
          </a:p>
        </p:txBody>
      </p:sp>
    </p:spTree>
    <p:extLst>
      <p:ext uri="{BB962C8B-B14F-4D97-AF65-F5344CB8AC3E}">
        <p14:creationId xmlns:p14="http://schemas.microsoft.com/office/powerpoint/2010/main" val="297223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10</a:t>
            </a:fld>
            <a:endParaRPr lang="en-GB"/>
          </a:p>
        </p:txBody>
      </p:sp>
    </p:spTree>
    <p:extLst>
      <p:ext uri="{BB962C8B-B14F-4D97-AF65-F5344CB8AC3E}">
        <p14:creationId xmlns:p14="http://schemas.microsoft.com/office/powerpoint/2010/main" val="1804965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11</a:t>
            </a:fld>
            <a:endParaRPr lang="en-US" altLang="en-US">
              <a:latin typeface="Arial" panose="020B0604020202020204" pitchFamily="34" charset="0"/>
            </a:endParaRPr>
          </a:p>
        </p:txBody>
      </p:sp>
    </p:spTree>
    <p:extLst>
      <p:ext uri="{BB962C8B-B14F-4D97-AF65-F5344CB8AC3E}">
        <p14:creationId xmlns:p14="http://schemas.microsoft.com/office/powerpoint/2010/main" val="21785978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www.ted.com/talks/suzanne_simard_how_trees_talk_to_each_other?language=e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1526927"/>
            <a:ext cx="7772400" cy="1470025"/>
          </a:xfrm>
        </p:spPr>
        <p:txBody>
          <a:bodyPr/>
          <a:lstStyle/>
          <a:p>
            <a:r>
              <a:rPr lang="en-GB" dirty="0">
                <a:solidFill>
                  <a:schemeClr val="bg1"/>
                </a:solidFill>
              </a:rPr>
              <a:t>The Theory of Affordances</a:t>
            </a:r>
          </a:p>
        </p:txBody>
      </p:sp>
      <p:sp>
        <p:nvSpPr>
          <p:cNvPr id="3" name="Subtitle 2"/>
          <p:cNvSpPr>
            <a:spLocks noGrp="1"/>
          </p:cNvSpPr>
          <p:nvPr>
            <p:ph type="subTitle" idx="1"/>
          </p:nvPr>
        </p:nvSpPr>
        <p:spPr>
          <a:xfrm>
            <a:off x="3059832" y="2636912"/>
            <a:ext cx="6400800" cy="1752600"/>
          </a:xfrm>
        </p:spPr>
        <p:txBody>
          <a:bodyPr/>
          <a:lstStyle/>
          <a:p>
            <a:r>
              <a:rPr lang="en-GB" dirty="0"/>
              <a:t>2022</a:t>
            </a:r>
          </a:p>
        </p:txBody>
      </p:sp>
    </p:spTree>
    <p:extLst>
      <p:ext uri="{BB962C8B-B14F-4D97-AF65-F5344CB8AC3E}">
        <p14:creationId xmlns:p14="http://schemas.microsoft.com/office/powerpoint/2010/main" val="4225193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476672"/>
            <a:ext cx="3289300" cy="4838700"/>
          </a:xfrm>
          <a:prstGeom prst="rect">
            <a:avLst/>
          </a:prstGeom>
        </p:spPr>
      </p:pic>
      <p:sp>
        <p:nvSpPr>
          <p:cNvPr id="3" name="Rectangle 2"/>
          <p:cNvSpPr/>
          <p:nvPr/>
        </p:nvSpPr>
        <p:spPr>
          <a:xfrm>
            <a:off x="6876256" y="4946040"/>
            <a:ext cx="1556836" cy="369332"/>
          </a:xfrm>
          <a:prstGeom prst="rect">
            <a:avLst/>
          </a:prstGeom>
        </p:spPr>
        <p:txBody>
          <a:bodyPr wrap="none">
            <a:spAutoFit/>
          </a:bodyPr>
          <a:lstStyle/>
          <a:p>
            <a:r>
              <a:rPr lang="en-GB" dirty="0"/>
              <a:t>Gibson, 1986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6582" y="476672"/>
            <a:ext cx="1656184" cy="1656184"/>
          </a:xfrm>
          <a:prstGeom prst="rect">
            <a:avLst/>
          </a:prstGeom>
        </p:spPr>
      </p:pic>
      <p:pic>
        <p:nvPicPr>
          <p:cNvPr id="5122" name="Picture 2">
            <a:extLst>
              <a:ext uri="{FF2B5EF4-FFF2-40B4-BE49-F238E27FC236}">
                <a16:creationId xmlns:a16="http://schemas.microsoft.com/office/drawing/2014/main" id="{7F18F787-9EA6-4BFE-88CC-F3221A1EE1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76672"/>
            <a:ext cx="2655633" cy="1486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02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fade">
                                      <p:cBhvr>
                                        <p:cTn id="12"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194" y="0"/>
            <a:ext cx="8229600" cy="1143000"/>
          </a:xfrm>
        </p:spPr>
        <p:txBody>
          <a:bodyPr/>
          <a:lstStyle/>
          <a:p>
            <a:r>
              <a:rPr lang="en-US" dirty="0">
                <a:solidFill>
                  <a:schemeClr val="accent1">
                    <a:lumMod val="75000"/>
                  </a:schemeClr>
                </a:solidFill>
              </a:rPr>
              <a:t>The theory of affordances </a:t>
            </a:r>
          </a:p>
        </p:txBody>
      </p:sp>
      <p:sp>
        <p:nvSpPr>
          <p:cNvPr id="3" name="Content Placeholder 2"/>
          <p:cNvSpPr>
            <a:spLocks noGrp="1"/>
          </p:cNvSpPr>
          <p:nvPr>
            <p:ph idx="1"/>
          </p:nvPr>
        </p:nvSpPr>
        <p:spPr>
          <a:xfrm>
            <a:off x="384397" y="1340768"/>
            <a:ext cx="8651304" cy="1828799"/>
          </a:xfrm>
        </p:spPr>
        <p:txBody>
          <a:bodyPr>
            <a:normAutofit fontScale="32500" lnSpcReduction="20000"/>
          </a:bodyPr>
          <a:lstStyle/>
          <a:p>
            <a:pPr marL="0" indent="0">
              <a:buNone/>
            </a:pPr>
            <a:r>
              <a:rPr lang="en-US" sz="9600" dirty="0">
                <a:solidFill>
                  <a:schemeClr val="accent1">
                    <a:lumMod val="75000"/>
                  </a:schemeClr>
                </a:solidFill>
              </a:rPr>
              <a:t>”The affordances of the environment are what it offers to the animal, what it provides or furnishes</a:t>
            </a:r>
            <a:r>
              <a:rPr lang="is-IS" sz="9600" dirty="0">
                <a:solidFill>
                  <a:schemeClr val="accent1">
                    <a:lumMod val="75000"/>
                  </a:schemeClr>
                </a:solidFill>
              </a:rPr>
              <a:t>…”</a:t>
            </a:r>
          </a:p>
          <a:p>
            <a:endParaRPr lang="is-IS" dirty="0">
              <a:solidFill>
                <a:schemeClr val="accent1">
                  <a:lumMod val="75000"/>
                </a:schemeClr>
              </a:solidFill>
            </a:endParaRPr>
          </a:p>
          <a:p>
            <a:endParaRPr lang="is-IS" dirty="0">
              <a:solidFill>
                <a:schemeClr val="accent1">
                  <a:lumMod val="75000"/>
                </a:schemeClr>
              </a:solidFill>
            </a:endParaRPr>
          </a:p>
          <a:p>
            <a:pPr marL="3657600" lvl="8" indent="0">
              <a:buNone/>
            </a:pPr>
            <a:r>
              <a:rPr lang="en-US" dirty="0">
                <a:solidFill>
                  <a:schemeClr val="accent1">
                    <a:lumMod val="75000"/>
                  </a:schemeClr>
                </a:solidFill>
              </a:rPr>
              <a:t>	</a:t>
            </a:r>
            <a:r>
              <a:rPr lang="en-US" dirty="0"/>
              <a:t>	</a:t>
            </a:r>
            <a:endParaRPr lang="is-IS" dirty="0"/>
          </a:p>
        </p:txBody>
      </p:sp>
      <p:sp>
        <p:nvSpPr>
          <p:cNvPr id="5" name="TextBox 4"/>
          <p:cNvSpPr txBox="1"/>
          <p:nvPr/>
        </p:nvSpPr>
        <p:spPr>
          <a:xfrm>
            <a:off x="1115616" y="2996952"/>
            <a:ext cx="6912768" cy="1569660"/>
          </a:xfrm>
          <a:prstGeom prst="rect">
            <a:avLst/>
          </a:prstGeom>
          <a:noFill/>
        </p:spPr>
        <p:txBody>
          <a:bodyPr wrap="square" rtlCol="0">
            <a:spAutoFit/>
          </a:bodyPr>
          <a:lstStyle/>
          <a:p>
            <a:r>
              <a:rPr lang="is-IS" sz="2400" dirty="0">
                <a:solidFill>
                  <a:schemeClr val="accent1">
                    <a:lumMod val="75000"/>
                  </a:schemeClr>
                </a:solidFill>
              </a:rPr>
              <a:t>However, they are relevant to the animal...eg. </a:t>
            </a:r>
            <a:r>
              <a:rPr lang="en-US" sz="2400" dirty="0">
                <a:solidFill>
                  <a:schemeClr val="accent1">
                    <a:lumMod val="75000"/>
                  </a:schemeClr>
                </a:solidFill>
              </a:rPr>
              <a:t>S</a:t>
            </a:r>
            <a:r>
              <a:rPr lang="is-IS" sz="2400" dirty="0">
                <a:solidFill>
                  <a:schemeClr val="accent1">
                    <a:lumMod val="75000"/>
                  </a:schemeClr>
                </a:solidFill>
              </a:rPr>
              <a:t>olid ground give support for animals to stand, walk run etc. </a:t>
            </a:r>
            <a:r>
              <a:rPr lang="en-US" sz="2400" dirty="0">
                <a:solidFill>
                  <a:schemeClr val="accent1">
                    <a:lumMod val="75000"/>
                  </a:schemeClr>
                </a:solidFill>
              </a:rPr>
              <a:t>B</a:t>
            </a:r>
            <a:r>
              <a:rPr lang="is-IS" sz="2400" dirty="0">
                <a:solidFill>
                  <a:schemeClr val="accent1">
                    <a:lumMod val="75000"/>
                  </a:schemeClr>
                </a:solidFill>
              </a:rPr>
              <a:t>ut a marsh land and water is sink-into-abledepending on the weight of the animal...</a:t>
            </a:r>
            <a:endParaRPr lang="en-GB" dirty="0">
              <a:solidFill>
                <a:schemeClr val="accent1">
                  <a:lumMod val="75000"/>
                </a:schemeClr>
              </a:solidFill>
            </a:endParaRPr>
          </a:p>
        </p:txBody>
      </p:sp>
    </p:spTree>
    <p:extLst>
      <p:ext uri="{BB962C8B-B14F-4D97-AF65-F5344CB8AC3E}">
        <p14:creationId xmlns:p14="http://schemas.microsoft.com/office/powerpoint/2010/main" val="1744870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251520"/>
            <a:ext cx="9324528" cy="699339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12670">
            <a:off x="5642446" y="2983389"/>
            <a:ext cx="3016236" cy="21158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46" name="Picture 2">
            <a:extLst>
              <a:ext uri="{FF2B5EF4-FFF2-40B4-BE49-F238E27FC236}">
                <a16:creationId xmlns:a16="http://schemas.microsoft.com/office/drawing/2014/main" id="{6FF018EE-8DAD-46F2-865A-AEE6F0BE0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95715">
            <a:off x="493040" y="213123"/>
            <a:ext cx="3116130" cy="20749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2" name="Picture 8" descr="See the source image">
            <a:extLst>
              <a:ext uri="{FF2B5EF4-FFF2-40B4-BE49-F238E27FC236}">
                <a16:creationId xmlns:a16="http://schemas.microsoft.com/office/drawing/2014/main" id="{5221CF7A-741E-44CD-A9BE-A5C98320D4F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082088">
            <a:off x="4518896" y="420389"/>
            <a:ext cx="3210780" cy="21405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4" name="Picture 10" descr="See the source image">
            <a:extLst>
              <a:ext uri="{FF2B5EF4-FFF2-40B4-BE49-F238E27FC236}">
                <a16:creationId xmlns:a16="http://schemas.microsoft.com/office/drawing/2014/main" id="{DE43206E-2D85-4CC7-A971-13E0A5E8C9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67821">
            <a:off x="430926" y="3045973"/>
            <a:ext cx="4141074" cy="2474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6122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52"/>
                                        </p:tgtEl>
                                        <p:attrNameLst>
                                          <p:attrName>style.visibility</p:attrName>
                                        </p:attrNameLst>
                                      </p:cBhvr>
                                      <p:to>
                                        <p:strVal val="visible"/>
                                      </p:to>
                                    </p:set>
                                    <p:animEffect transition="in" filter="fade">
                                      <p:cBhvr>
                                        <p:cTn id="17" dur="500"/>
                                        <p:tgtEl>
                                          <p:spTgt spid="615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54"/>
                                        </p:tgtEl>
                                        <p:attrNameLst>
                                          <p:attrName>style.visibility</p:attrName>
                                        </p:attrNameLst>
                                      </p:cBhvr>
                                      <p:to>
                                        <p:strVal val="visible"/>
                                      </p:to>
                                    </p:set>
                                    <p:animEffect transition="in" filter="fade">
                                      <p:cBhvr>
                                        <p:cTn id="22" dur="500"/>
                                        <p:tgtEl>
                                          <p:spTgt spid="6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7358" y="0"/>
            <a:ext cx="3669284" cy="5733256"/>
          </a:xfrm>
        </p:spPr>
      </p:pic>
      <p:pic>
        <p:nvPicPr>
          <p:cNvPr id="7178" name="Picture 10" descr="See the source image">
            <a:extLst>
              <a:ext uri="{FF2B5EF4-FFF2-40B4-BE49-F238E27FC236}">
                <a16:creationId xmlns:a16="http://schemas.microsoft.com/office/drawing/2014/main" id="{45AFE947-BBF2-44C5-BA8F-B9274ACED39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24916" y="0"/>
            <a:ext cx="10146048" cy="57411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B998C5-025F-414B-8776-67CAABEFDCFB}"/>
              </a:ext>
            </a:extLst>
          </p:cNvPr>
          <p:cNvSpPr txBox="1"/>
          <p:nvPr/>
        </p:nvSpPr>
        <p:spPr>
          <a:xfrm>
            <a:off x="1637674" y="1700808"/>
            <a:ext cx="5868652" cy="2862322"/>
          </a:xfrm>
          <a:prstGeom prst="rect">
            <a:avLst/>
          </a:prstGeom>
          <a:noFill/>
        </p:spPr>
        <p:txBody>
          <a:bodyPr wrap="square" rtlCol="0">
            <a:spAutoFit/>
          </a:bodyPr>
          <a:lstStyle/>
          <a:p>
            <a:r>
              <a:rPr lang="en-GB" sz="3600" dirty="0">
                <a:solidFill>
                  <a:schemeClr val="accent1">
                    <a:lumMod val="75000"/>
                  </a:schemeClr>
                </a:solidFill>
              </a:rPr>
              <a:t>As humans we have relied upon technology to enable us to make the most of the  affordances of such environments….</a:t>
            </a:r>
          </a:p>
        </p:txBody>
      </p:sp>
    </p:spTree>
    <p:extLst>
      <p:ext uri="{BB962C8B-B14F-4D97-AF65-F5344CB8AC3E}">
        <p14:creationId xmlns:p14="http://schemas.microsoft.com/office/powerpoint/2010/main" val="375670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178"/>
                                        </p:tgtEl>
                                        <p:attrNameLst>
                                          <p:attrName>style.visibility</p:attrName>
                                        </p:attrNameLst>
                                      </p:cBhvr>
                                      <p:to>
                                        <p:strVal val="visible"/>
                                      </p:to>
                                    </p:set>
                                    <p:animEffect transition="in" filter="fade">
                                      <p:cBhvr>
                                        <p:cTn id="16" dur="500"/>
                                        <p:tgtEl>
                                          <p:spTgt spid="7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16832"/>
            <a:ext cx="9392315" cy="1754326"/>
          </a:xfrm>
          <a:prstGeom prst="rect">
            <a:avLst/>
          </a:prstGeom>
          <a:noFill/>
        </p:spPr>
        <p:txBody>
          <a:bodyPr wrap="none" rtlCol="0">
            <a:spAutoFit/>
          </a:bodyPr>
          <a:lstStyle/>
          <a:p>
            <a:r>
              <a:rPr lang="en-GB" sz="3600" dirty="0">
                <a:solidFill>
                  <a:schemeClr val="accent1">
                    <a:lumMod val="75000"/>
                  </a:schemeClr>
                </a:solidFill>
              </a:rPr>
              <a:t>The affordances of the environment are </a:t>
            </a:r>
          </a:p>
          <a:p>
            <a:r>
              <a:rPr lang="en-GB" sz="3600" dirty="0">
                <a:solidFill>
                  <a:schemeClr val="accent1">
                    <a:lumMod val="75000"/>
                  </a:schemeClr>
                </a:solidFill>
              </a:rPr>
              <a:t>what it offers the animal, what it provides or </a:t>
            </a:r>
          </a:p>
          <a:p>
            <a:r>
              <a:rPr lang="en-GB" sz="3600" dirty="0">
                <a:solidFill>
                  <a:schemeClr val="accent1">
                    <a:lumMod val="75000"/>
                  </a:schemeClr>
                </a:solidFill>
              </a:rPr>
              <a:t>furnishes, </a:t>
            </a:r>
            <a:r>
              <a:rPr lang="en-GB" sz="3600" b="1" dirty="0">
                <a:solidFill>
                  <a:srgbClr val="00B050"/>
                </a:solidFill>
              </a:rPr>
              <a:t>either for good or for ill</a:t>
            </a:r>
            <a:r>
              <a:rPr lang="en-GB" sz="3600" dirty="0"/>
              <a:t>. (p. 127) </a:t>
            </a:r>
          </a:p>
        </p:txBody>
      </p:sp>
    </p:spTree>
    <p:extLst>
      <p:ext uri="{BB962C8B-B14F-4D97-AF65-F5344CB8AC3E}">
        <p14:creationId xmlns:p14="http://schemas.microsoft.com/office/powerpoint/2010/main" val="1256810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Affordances </a:t>
            </a:r>
          </a:p>
        </p:txBody>
      </p:sp>
      <p:sp>
        <p:nvSpPr>
          <p:cNvPr id="3" name="Content Placeholder 2"/>
          <p:cNvSpPr>
            <a:spLocks noGrp="1"/>
          </p:cNvSpPr>
          <p:nvPr>
            <p:ph idx="1"/>
          </p:nvPr>
        </p:nvSpPr>
        <p:spPr>
          <a:xfrm>
            <a:off x="457200" y="2420888"/>
            <a:ext cx="8229600" cy="2232248"/>
          </a:xfrm>
        </p:spPr>
        <p:txBody>
          <a:bodyPr>
            <a:normAutofit/>
          </a:bodyPr>
          <a:lstStyle/>
          <a:p>
            <a:pPr marL="0" indent="0" algn="ctr">
              <a:buNone/>
            </a:pPr>
            <a:r>
              <a:rPr lang="en-GB" sz="3600" dirty="0">
                <a:solidFill>
                  <a:schemeClr val="accent1">
                    <a:lumMod val="75000"/>
                  </a:schemeClr>
                </a:solidFill>
              </a:rPr>
              <a:t>Often referred to as the functionally significant properties of the environment. </a:t>
            </a:r>
          </a:p>
        </p:txBody>
      </p:sp>
    </p:spTree>
    <p:extLst>
      <p:ext uri="{BB962C8B-B14F-4D97-AF65-F5344CB8AC3E}">
        <p14:creationId xmlns:p14="http://schemas.microsoft.com/office/powerpoint/2010/main" val="2668975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69205"/>
          </a:xfrm>
        </p:spPr>
      </p:pic>
      <p:sp>
        <p:nvSpPr>
          <p:cNvPr id="6" name="TextBox 5"/>
          <p:cNvSpPr txBox="1"/>
          <p:nvPr/>
        </p:nvSpPr>
        <p:spPr>
          <a:xfrm>
            <a:off x="827584" y="4221088"/>
            <a:ext cx="3816424" cy="369332"/>
          </a:xfrm>
          <a:prstGeom prst="rect">
            <a:avLst/>
          </a:prstGeom>
          <a:noFill/>
        </p:spPr>
        <p:txBody>
          <a:bodyPr wrap="square" rtlCol="0">
            <a:spAutoFit/>
          </a:bodyPr>
          <a:lstStyle/>
          <a:p>
            <a:endParaRPr lang="en-GB" dirty="0"/>
          </a:p>
        </p:txBody>
      </p:sp>
      <p:sp>
        <p:nvSpPr>
          <p:cNvPr id="10" name="Rectangle 9"/>
          <p:cNvSpPr/>
          <p:nvPr/>
        </p:nvSpPr>
        <p:spPr>
          <a:xfrm>
            <a:off x="5580112" y="404664"/>
            <a:ext cx="3456384" cy="2592288"/>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3532" y="548680"/>
            <a:ext cx="3169543" cy="1493091"/>
          </a:xfrm>
          <a:prstGeom prst="rect">
            <a:avLst/>
          </a:prstGeom>
        </p:spPr>
      </p:pic>
      <p:sp>
        <p:nvSpPr>
          <p:cNvPr id="11" name="TextBox 10"/>
          <p:cNvSpPr txBox="1"/>
          <p:nvPr/>
        </p:nvSpPr>
        <p:spPr>
          <a:xfrm>
            <a:off x="5660252" y="2148063"/>
            <a:ext cx="3296102" cy="1015663"/>
          </a:xfrm>
          <a:prstGeom prst="rect">
            <a:avLst/>
          </a:prstGeom>
          <a:noFill/>
        </p:spPr>
        <p:txBody>
          <a:bodyPr wrap="square" rtlCol="0">
            <a:spAutoFit/>
          </a:bodyPr>
          <a:lstStyle/>
          <a:p>
            <a:r>
              <a:rPr lang="en-GB" sz="1400" dirty="0">
                <a:solidFill>
                  <a:schemeClr val="bg1"/>
                </a:solidFill>
                <a:hlinkClick r:id="rId4"/>
              </a:rPr>
              <a:t>https://www.ted.com/talks/suzanne_simard_how_trees_talk_to_each_other?language=en</a:t>
            </a:r>
            <a:endParaRPr lang="en-GB" sz="1400" dirty="0">
              <a:solidFill>
                <a:schemeClr val="bg1"/>
              </a:solidFill>
            </a:endParaRPr>
          </a:p>
          <a:p>
            <a:endParaRPr lang="en-GB" dirty="0"/>
          </a:p>
        </p:txBody>
      </p:sp>
    </p:spTree>
    <p:extLst>
      <p:ext uri="{BB962C8B-B14F-4D97-AF65-F5344CB8AC3E}">
        <p14:creationId xmlns:p14="http://schemas.microsoft.com/office/powerpoint/2010/main" val="211975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8229600" cy="1143000"/>
          </a:xfrm>
        </p:spPr>
        <p:txBody>
          <a:bodyPr>
            <a:normAutofit fontScale="90000"/>
          </a:bodyPr>
          <a:lstStyle/>
          <a:p>
            <a:r>
              <a:rPr lang="en-GB" dirty="0">
                <a:solidFill>
                  <a:schemeClr val="accent1">
                    <a:lumMod val="75000"/>
                  </a:schemeClr>
                </a:solidFill>
              </a:rPr>
              <a:t>Affordances provide possibilities.</a:t>
            </a:r>
          </a:p>
        </p:txBody>
      </p:sp>
    </p:spTree>
    <p:extLst>
      <p:ext uri="{BB962C8B-B14F-4D97-AF65-F5344CB8AC3E}">
        <p14:creationId xmlns:p14="http://schemas.microsoft.com/office/powerpoint/2010/main" val="523267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539552" y="1124744"/>
            <a:ext cx="8496944" cy="3240360"/>
          </a:xfrm>
        </p:spPr>
        <p:txBody>
          <a:bodyPr>
            <a:normAutofit/>
          </a:bodyPr>
          <a:lstStyle/>
          <a:p>
            <a:pPr marL="0" indent="0">
              <a:buNone/>
            </a:pPr>
            <a:r>
              <a:rPr lang="en-US" altLang="en-US" dirty="0">
                <a:solidFill>
                  <a:schemeClr val="accent1">
                    <a:lumMod val="75000"/>
                  </a:schemeClr>
                </a:solidFill>
              </a:rPr>
              <a:t>Affordance theory states that the world is perceived not only in terms of object shapes and spatial relationships but also in terms of object possibilities for action (affordances) perception drives action.               </a:t>
            </a:r>
          </a:p>
          <a:p>
            <a:pPr marL="0" indent="0">
              <a:buNone/>
            </a:pPr>
            <a:r>
              <a:rPr lang="en-US" altLang="en-US" dirty="0">
                <a:solidFill>
                  <a:schemeClr val="accent1">
                    <a:lumMod val="75000"/>
                  </a:schemeClr>
                </a:solidFill>
              </a:rPr>
              <a:t> (J. J. Gibson) </a:t>
            </a:r>
          </a:p>
          <a:p>
            <a:pPr marL="0" indent="0">
              <a:buNone/>
            </a:pPr>
            <a:endParaRPr lang="en-US" altLang="en-US" dirty="0"/>
          </a:p>
        </p:txBody>
      </p:sp>
    </p:spTree>
    <p:extLst>
      <p:ext uri="{BB962C8B-B14F-4D97-AF65-F5344CB8AC3E}">
        <p14:creationId xmlns:p14="http://schemas.microsoft.com/office/powerpoint/2010/main" val="3198960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cxnSp>
        <p:nvCxnSpPr>
          <p:cNvPr id="3" name="Straight Connector 2">
            <a:extLst>
              <a:ext uri="{FF2B5EF4-FFF2-40B4-BE49-F238E27FC236}">
                <a16:creationId xmlns:a16="http://schemas.microsoft.com/office/drawing/2014/main" id="{77A19200-5407-4992-98F8-70E10D22353A}"/>
              </a:ext>
            </a:extLst>
          </p:cNvPr>
          <p:cNvCxnSpPr/>
          <p:nvPr/>
        </p:nvCxnSpPr>
        <p:spPr>
          <a:xfrm>
            <a:off x="899592" y="3645024"/>
            <a:ext cx="712879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629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ee the source image">
            <a:extLst>
              <a:ext uri="{FF2B5EF4-FFF2-40B4-BE49-F238E27FC236}">
                <a16:creationId xmlns:a16="http://schemas.microsoft.com/office/drawing/2014/main" id="{2EA050C2-3EAB-498B-8980-230004600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8640"/>
            <a:ext cx="7344816" cy="49003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FE25B9-0E35-4049-94FA-4C81931DE4E2}"/>
              </a:ext>
            </a:extLst>
          </p:cNvPr>
          <p:cNvSpPr txBox="1"/>
          <p:nvPr/>
        </p:nvSpPr>
        <p:spPr>
          <a:xfrm>
            <a:off x="3851920" y="5229200"/>
            <a:ext cx="4571188" cy="400110"/>
          </a:xfrm>
          <a:prstGeom prst="rect">
            <a:avLst/>
          </a:prstGeom>
          <a:noFill/>
        </p:spPr>
        <p:txBody>
          <a:bodyPr wrap="none" rtlCol="0">
            <a:spAutoFit/>
          </a:bodyPr>
          <a:lstStyle/>
          <a:p>
            <a:r>
              <a:rPr lang="en-GB" sz="2000" b="1" dirty="0">
                <a:solidFill>
                  <a:srgbClr val="0070C0"/>
                </a:solidFill>
              </a:rPr>
              <a:t>Serpentine Lido – Hyde Park London</a:t>
            </a:r>
          </a:p>
        </p:txBody>
      </p:sp>
    </p:spTree>
    <p:extLst>
      <p:ext uri="{BB962C8B-B14F-4D97-AF65-F5344CB8AC3E}">
        <p14:creationId xmlns:p14="http://schemas.microsoft.com/office/powerpoint/2010/main" val="1043914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ee the source image">
            <a:extLst>
              <a:ext uri="{FF2B5EF4-FFF2-40B4-BE49-F238E27FC236}">
                <a16:creationId xmlns:a16="http://schemas.microsoft.com/office/drawing/2014/main" id="{CB8FC2F9-1DE0-4D9D-AA50-7F0A450918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26242" y="404664"/>
            <a:ext cx="6691516" cy="44644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AFC915-EB47-494D-9315-A8F158DF0956}"/>
              </a:ext>
            </a:extLst>
          </p:cNvPr>
          <p:cNvSpPr txBox="1"/>
          <p:nvPr/>
        </p:nvSpPr>
        <p:spPr>
          <a:xfrm>
            <a:off x="744734" y="5085184"/>
            <a:ext cx="7654531" cy="461665"/>
          </a:xfrm>
          <a:prstGeom prst="rect">
            <a:avLst/>
          </a:prstGeom>
          <a:noFill/>
        </p:spPr>
        <p:txBody>
          <a:bodyPr wrap="none" rtlCol="0">
            <a:spAutoFit/>
          </a:bodyPr>
          <a:lstStyle/>
          <a:p>
            <a:r>
              <a:rPr lang="en-GB" sz="2400" b="1" dirty="0">
                <a:solidFill>
                  <a:srgbClr val="0070C0"/>
                </a:solidFill>
              </a:rPr>
              <a:t>Isabel Hardman - The Natural Health Service (2020)</a:t>
            </a:r>
          </a:p>
        </p:txBody>
      </p:sp>
    </p:spTree>
    <p:extLst>
      <p:ext uri="{BB962C8B-B14F-4D97-AF65-F5344CB8AC3E}">
        <p14:creationId xmlns:p14="http://schemas.microsoft.com/office/powerpoint/2010/main" val="669392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429696" cy="5733256"/>
          </a:xfrm>
        </p:spPr>
      </p:pic>
    </p:spTree>
    <p:extLst>
      <p:ext uri="{BB962C8B-B14F-4D97-AF65-F5344CB8AC3E}">
        <p14:creationId xmlns:p14="http://schemas.microsoft.com/office/powerpoint/2010/main" val="1480402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Affordances</a:t>
            </a:r>
          </a:p>
        </p:txBody>
      </p:sp>
      <p:sp>
        <p:nvSpPr>
          <p:cNvPr id="3" name="Content Placeholder 2"/>
          <p:cNvSpPr>
            <a:spLocks noGrp="1"/>
          </p:cNvSpPr>
          <p:nvPr>
            <p:ph idx="1"/>
          </p:nvPr>
        </p:nvSpPr>
        <p:spPr/>
        <p:txBody>
          <a:bodyPr/>
          <a:lstStyle/>
          <a:p>
            <a:pPr marL="0" indent="0">
              <a:buNone/>
            </a:pPr>
            <a:r>
              <a:rPr lang="en-GB" dirty="0"/>
              <a:t>Natural environments represent dynamic and rough playscapes that challenge motor activity in children. </a:t>
            </a:r>
          </a:p>
          <a:p>
            <a:pPr marL="0" indent="0">
              <a:buNone/>
            </a:pPr>
            <a:endParaRPr lang="en-GB" dirty="0"/>
          </a:p>
          <a:p>
            <a:pPr marL="0" indent="0">
              <a:buNone/>
            </a:pPr>
            <a:r>
              <a:rPr lang="en-GB" dirty="0"/>
              <a:t>(</a:t>
            </a:r>
            <a:r>
              <a:rPr lang="en-GB" dirty="0" err="1"/>
              <a:t>Fjortof</a:t>
            </a:r>
            <a:r>
              <a:rPr lang="en-GB" dirty="0"/>
              <a:t>, 2004)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1691" y="3645024"/>
            <a:ext cx="1656184" cy="1656184"/>
          </a:xfrm>
          <a:prstGeom prst="rect">
            <a:avLst/>
          </a:prstGeom>
        </p:spPr>
      </p:pic>
    </p:spTree>
    <p:extLst>
      <p:ext uri="{BB962C8B-B14F-4D97-AF65-F5344CB8AC3E}">
        <p14:creationId xmlns:p14="http://schemas.microsoft.com/office/powerpoint/2010/main" val="244272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E0CD3-54CF-4E34-9077-AAF5FF24A386}"/>
              </a:ext>
            </a:extLst>
          </p:cNvPr>
          <p:cNvSpPr>
            <a:spLocks noGrp="1"/>
          </p:cNvSpPr>
          <p:nvPr>
            <p:ph type="title"/>
          </p:nvPr>
        </p:nvSpPr>
        <p:spPr/>
        <p:txBody>
          <a:bodyPr/>
          <a:lstStyle/>
          <a:p>
            <a:r>
              <a:rPr lang="en-GB" dirty="0"/>
              <a:t> </a:t>
            </a:r>
          </a:p>
        </p:txBody>
      </p:sp>
      <p:pic>
        <p:nvPicPr>
          <p:cNvPr id="4" name="Content Placeholder 3">
            <a:extLst>
              <a:ext uri="{FF2B5EF4-FFF2-40B4-BE49-F238E27FC236}">
                <a16:creationId xmlns:a16="http://schemas.microsoft.com/office/drawing/2014/main" id="{ADB6AAD4-410D-4A58-899F-9BA3A2E88B1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4468" y="1592796"/>
            <a:ext cx="6995063" cy="3672408"/>
          </a:xfrm>
          <a:prstGeom prst="rect">
            <a:avLst/>
          </a:prstGeom>
        </p:spPr>
      </p:pic>
      <p:sp>
        <p:nvSpPr>
          <p:cNvPr id="3" name="TextBox 2">
            <a:extLst>
              <a:ext uri="{FF2B5EF4-FFF2-40B4-BE49-F238E27FC236}">
                <a16:creationId xmlns:a16="http://schemas.microsoft.com/office/drawing/2014/main" id="{1BD135EF-DBFB-4387-8470-A7F6971E362A}"/>
              </a:ext>
            </a:extLst>
          </p:cNvPr>
          <p:cNvSpPr txBox="1"/>
          <p:nvPr/>
        </p:nvSpPr>
        <p:spPr>
          <a:xfrm>
            <a:off x="1074468" y="492195"/>
            <a:ext cx="3857572" cy="707886"/>
          </a:xfrm>
          <a:prstGeom prst="rect">
            <a:avLst/>
          </a:prstGeom>
          <a:noFill/>
        </p:spPr>
        <p:txBody>
          <a:bodyPr wrap="square" rtlCol="0">
            <a:spAutoFit/>
          </a:bodyPr>
          <a:lstStyle/>
          <a:p>
            <a:r>
              <a:rPr lang="en-GB" sz="4000" b="1" dirty="0">
                <a:solidFill>
                  <a:schemeClr val="accent1">
                    <a:lumMod val="75000"/>
                  </a:schemeClr>
                </a:solidFill>
              </a:rPr>
              <a:t>Group Task…..</a:t>
            </a:r>
            <a:endParaRPr lang="en-GB" sz="2800" b="1" dirty="0">
              <a:solidFill>
                <a:schemeClr val="accent1">
                  <a:lumMod val="75000"/>
                </a:schemeClr>
              </a:solidFill>
            </a:endParaRPr>
          </a:p>
        </p:txBody>
      </p:sp>
      <p:pic>
        <p:nvPicPr>
          <p:cNvPr id="5" name="Picture 4">
            <a:extLst>
              <a:ext uri="{FF2B5EF4-FFF2-40B4-BE49-F238E27FC236}">
                <a16:creationId xmlns:a16="http://schemas.microsoft.com/office/drawing/2014/main" id="{ABA26C60-3255-4454-9697-F199531265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8092" y="182200"/>
            <a:ext cx="1302432" cy="1302432"/>
          </a:xfrm>
          <a:prstGeom prst="rect">
            <a:avLst/>
          </a:prstGeom>
        </p:spPr>
      </p:pic>
    </p:spTree>
    <p:extLst>
      <p:ext uri="{BB962C8B-B14F-4D97-AF65-F5344CB8AC3E}">
        <p14:creationId xmlns:p14="http://schemas.microsoft.com/office/powerpoint/2010/main" val="185895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68760"/>
            <a:ext cx="7920880" cy="2862322"/>
          </a:xfrm>
          <a:prstGeom prst="rect">
            <a:avLst/>
          </a:prstGeom>
        </p:spPr>
        <p:txBody>
          <a:bodyPr wrap="square">
            <a:spAutoFit/>
          </a:bodyPr>
          <a:lstStyle/>
          <a:p>
            <a:r>
              <a:rPr lang="en-US" altLang="en-US" sz="3600" dirty="0"/>
              <a:t>We need to ensure that children are given the opportunities to experience a wide variety of affordances from early childhood to ensure good motor development.</a:t>
            </a:r>
          </a:p>
        </p:txBody>
      </p:sp>
      <p:sp>
        <p:nvSpPr>
          <p:cNvPr id="3" name="TextBox 2"/>
          <p:cNvSpPr txBox="1"/>
          <p:nvPr/>
        </p:nvSpPr>
        <p:spPr>
          <a:xfrm rot="20970544">
            <a:off x="1945305" y="3807918"/>
            <a:ext cx="3954929" cy="646331"/>
          </a:xfrm>
          <a:prstGeom prst="rect">
            <a:avLst/>
          </a:prstGeom>
          <a:noFill/>
        </p:spPr>
        <p:txBody>
          <a:bodyPr wrap="none" rtlCol="0">
            <a:spAutoFit/>
          </a:bodyPr>
          <a:lstStyle/>
          <a:p>
            <a:r>
              <a:rPr lang="en-GB" sz="3600" b="1" dirty="0">
                <a:solidFill>
                  <a:schemeClr val="accent1">
                    <a:lumMod val="50000"/>
                  </a:schemeClr>
                </a:solidFill>
              </a:rPr>
              <a:t>Physical Literacy</a:t>
            </a:r>
          </a:p>
        </p:txBody>
      </p:sp>
    </p:spTree>
    <p:extLst>
      <p:ext uri="{BB962C8B-B14F-4D97-AF65-F5344CB8AC3E}">
        <p14:creationId xmlns:p14="http://schemas.microsoft.com/office/powerpoint/2010/main" val="57479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See the source image">
            <a:extLst>
              <a:ext uri="{FF2B5EF4-FFF2-40B4-BE49-F238E27FC236}">
                <a16:creationId xmlns:a16="http://schemas.microsoft.com/office/drawing/2014/main" id="{1625091C-B52A-41B2-A775-83962A083D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7424"/>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705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F316446-ADFE-43F7-915E-990100097AE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15416"/>
            <a:ext cx="9144000" cy="6083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B146A79-E023-4B55-B209-1C92D55907FA}"/>
              </a:ext>
            </a:extLst>
          </p:cNvPr>
          <p:cNvSpPr txBox="1"/>
          <p:nvPr/>
        </p:nvSpPr>
        <p:spPr>
          <a:xfrm>
            <a:off x="4572000" y="1628800"/>
            <a:ext cx="3456384" cy="1569660"/>
          </a:xfrm>
          <a:prstGeom prst="rect">
            <a:avLst/>
          </a:prstGeom>
          <a:noFill/>
        </p:spPr>
        <p:txBody>
          <a:bodyPr wrap="square" rtlCol="0">
            <a:spAutoFit/>
          </a:bodyPr>
          <a:lstStyle/>
          <a:p>
            <a:r>
              <a:rPr lang="en-GB" sz="9600" b="1" dirty="0">
                <a:solidFill>
                  <a:schemeClr val="bg1"/>
                </a:solidFill>
              </a:rPr>
              <a:t>Task</a:t>
            </a:r>
          </a:p>
        </p:txBody>
      </p:sp>
    </p:spTree>
    <p:extLst>
      <p:ext uri="{BB962C8B-B14F-4D97-AF65-F5344CB8AC3E}">
        <p14:creationId xmlns:p14="http://schemas.microsoft.com/office/powerpoint/2010/main" val="2525844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1628800"/>
            <a:ext cx="4474840" cy="3082354"/>
          </a:xfrm>
        </p:spPr>
        <p:txBody>
          <a:bodyPr>
            <a:normAutofit fontScale="90000"/>
          </a:bodyPr>
          <a:lstStyle/>
          <a:p>
            <a:pPr algn="l"/>
            <a:r>
              <a:rPr lang="en-GB" sz="3600" dirty="0"/>
              <a:t>Take a 10 min walk &amp; observe</a:t>
            </a:r>
            <a:br>
              <a:rPr lang="en-GB" sz="3600" dirty="0"/>
            </a:br>
            <a:br>
              <a:rPr lang="en-GB" sz="3600" dirty="0"/>
            </a:br>
            <a:r>
              <a:rPr lang="en-GB" sz="3100" dirty="0"/>
              <a:t>How do our surroundings provide affordances for different animals, children and adults?</a:t>
            </a:r>
            <a:br>
              <a:rPr lang="en-GB" sz="3100" dirty="0"/>
            </a:br>
            <a:br>
              <a:rPr lang="en-GB" sz="3100" dirty="0"/>
            </a:br>
            <a:r>
              <a:rPr lang="en-GB" sz="3100" dirty="0"/>
              <a:t>We will share our findings after lunch…</a:t>
            </a:r>
            <a:br>
              <a:rPr lang="en-GB" dirty="0"/>
            </a:br>
            <a:endParaRPr lang="en-GB" dirty="0"/>
          </a:p>
        </p:txBody>
      </p:sp>
      <p:pic>
        <p:nvPicPr>
          <p:cNvPr id="8196" name="Picture 4" descr="See the source image">
            <a:extLst>
              <a:ext uri="{FF2B5EF4-FFF2-40B4-BE49-F238E27FC236}">
                <a16:creationId xmlns:a16="http://schemas.microsoft.com/office/drawing/2014/main" id="{AD41A9DE-F30D-4BC9-AF98-74E1AD55C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692696"/>
            <a:ext cx="424847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5999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48655</TotalTime>
  <Words>448</Words>
  <Application>Microsoft Office PowerPoint</Application>
  <PresentationFormat>On-screen Show (4:3)</PresentationFormat>
  <Paragraphs>48</Paragraphs>
  <Slides>20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Arial</vt:lpstr>
      <vt:lpstr>Calibri</vt:lpstr>
      <vt:lpstr>Candara</vt:lpstr>
      <vt:lpstr>20140311PresentationUWTSDTemplate</vt:lpstr>
      <vt:lpstr>The Theory of Affordances</vt:lpstr>
      <vt:lpstr>PowerPoint Presentation</vt:lpstr>
      <vt:lpstr>The theory of affordances </vt:lpstr>
      <vt:lpstr>PowerPoint Presentation</vt:lpstr>
      <vt:lpstr>PowerPoint Presentation</vt:lpstr>
      <vt:lpstr>PowerPoint Presentation</vt:lpstr>
      <vt:lpstr>Affordances </vt:lpstr>
      <vt:lpstr>PowerPoint Presentation</vt:lpstr>
      <vt:lpstr>Affordances provide possibilities.</vt:lpstr>
      <vt:lpstr>PowerPoint Presentation</vt:lpstr>
      <vt:lpstr>PowerPoint Presentation</vt:lpstr>
      <vt:lpstr>PowerPoint Presentation</vt:lpstr>
      <vt:lpstr>PowerPoint Presentation</vt:lpstr>
      <vt:lpstr>PowerPoint Presentation</vt:lpstr>
      <vt:lpstr>Affordances</vt:lpstr>
      <vt:lpstr> </vt:lpstr>
      <vt:lpstr>PowerPoint Presentation</vt:lpstr>
      <vt:lpstr>PowerPoint Presentation</vt:lpstr>
      <vt:lpstr>PowerPoint Presentation</vt:lpstr>
      <vt:lpstr>Take a 10 min walk &amp; observe  How do our surroundings provide affordances for different animals, children and adults?  We will share our findings after lunch…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133</cp:revision>
  <dcterms:created xsi:type="dcterms:W3CDTF">2015-04-14T15:21:28Z</dcterms:created>
  <dcterms:modified xsi:type="dcterms:W3CDTF">2022-02-10T23:12:13Z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