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8" r:id="rId3"/>
    <p:sldId id="258" r:id="rId4"/>
    <p:sldId id="269" r:id="rId5"/>
    <p:sldId id="259" r:id="rId6"/>
    <p:sldId id="270" r:id="rId7"/>
    <p:sldId id="261" r:id="rId8"/>
    <p:sldId id="260" r:id="rId9"/>
    <p:sldId id="262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16" autoAdjust="0"/>
    <p:restoredTop sz="94660"/>
  </p:normalViewPr>
  <p:slideViewPr>
    <p:cSldViewPr snapToGrid="0">
      <p:cViewPr varScale="1">
        <p:scale>
          <a:sx n="86" d="100"/>
          <a:sy n="86" d="100"/>
        </p:scale>
        <p:origin x="331" y="53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54D05-14A8-4811-B470-21D9E817C3A4}" type="datetimeFigureOut">
              <a:rPr lang="en-GB" smtClean="0"/>
              <a:pPr/>
              <a:t>03/09/2021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6209F839-8E9E-458F-BBF8-A0CF18109B0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0401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54D05-14A8-4811-B470-21D9E817C3A4}" type="datetimeFigureOut">
              <a:rPr lang="en-GB" smtClean="0"/>
              <a:pPr/>
              <a:t>03/09/2021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09F839-8E9E-458F-BBF8-A0CF18109B0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15381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54D05-14A8-4811-B470-21D9E817C3A4}" type="datetimeFigureOut">
              <a:rPr lang="en-GB" smtClean="0"/>
              <a:pPr/>
              <a:t>03/09/2021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6209F839-8E9E-458F-BBF8-A0CF18109B0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09640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54D05-14A8-4811-B470-21D9E817C3A4}" type="datetimeFigureOut">
              <a:rPr lang="en-GB" smtClean="0"/>
              <a:pPr/>
              <a:t>03/09/2021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6209F839-8E9E-458F-BBF8-A0CF18109B0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62219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54D05-14A8-4811-B470-21D9E817C3A4}" type="datetimeFigureOut">
              <a:rPr lang="en-GB" smtClean="0"/>
              <a:pPr/>
              <a:t>03/09/2021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6209F839-8E9E-458F-BBF8-A0CF18109B0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06263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54D05-14A8-4811-B470-21D9E817C3A4}" type="datetimeFigureOut">
              <a:rPr lang="en-GB" smtClean="0"/>
              <a:pPr/>
              <a:t>03/09/2021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09F839-8E9E-458F-BBF8-A0CF18109B0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21787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54D05-14A8-4811-B470-21D9E817C3A4}" type="datetimeFigureOut">
              <a:rPr lang="en-GB" smtClean="0"/>
              <a:pPr/>
              <a:t>03/09/2021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09F839-8E9E-458F-BBF8-A0CF18109B0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33368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54D05-14A8-4811-B470-21D9E817C3A4}" type="datetimeFigureOut">
              <a:rPr lang="en-GB" smtClean="0"/>
              <a:pPr/>
              <a:t>03/09/2021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09F839-8E9E-458F-BBF8-A0CF18109B0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56711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54D05-14A8-4811-B470-21D9E817C3A4}" type="datetimeFigureOut">
              <a:rPr lang="en-GB" smtClean="0"/>
              <a:pPr/>
              <a:t>03/09/2021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6209F839-8E9E-458F-BBF8-A0CF18109B0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10024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54D05-14A8-4811-B470-21D9E817C3A4}" type="datetimeFigureOut">
              <a:rPr lang="en-GB" smtClean="0"/>
              <a:pPr/>
              <a:t>03/09/2021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6209F839-8E9E-458F-BBF8-A0CF18109B0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67186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54D05-14A8-4811-B470-21D9E817C3A4}" type="datetimeFigureOut">
              <a:rPr lang="en-GB" smtClean="0"/>
              <a:pPr/>
              <a:t>03/09/2021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6209F839-8E9E-458F-BBF8-A0CF18109B0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6106006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54D05-14A8-4811-B470-21D9E817C3A4}" type="datetimeFigureOut">
              <a:rPr lang="en-GB" smtClean="0"/>
              <a:pPr/>
              <a:t>03/09/2021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6209F839-8E9E-458F-BBF8-A0CF18109B0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043856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54D05-14A8-4811-B470-21D9E817C3A4}" type="datetimeFigureOut">
              <a:rPr lang="en-GB" smtClean="0"/>
              <a:pPr/>
              <a:t>03/09/2021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6209F839-8E9E-458F-BBF8-A0CF18109B0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7029636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54D05-14A8-4811-B470-21D9E817C3A4}" type="datetimeFigureOut">
              <a:rPr lang="en-GB" smtClean="0"/>
              <a:pPr/>
              <a:t>03/09/2021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6209F839-8E9E-458F-BBF8-A0CF18109B0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22791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54D05-14A8-4811-B470-21D9E817C3A4}" type="datetimeFigureOut">
              <a:rPr lang="en-GB" smtClean="0"/>
              <a:pPr/>
              <a:t>03/09/2021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09F839-8E9E-458F-BBF8-A0CF18109B0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514623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54D05-14A8-4811-B470-21D9E817C3A4}" type="datetimeFigureOut">
              <a:rPr lang="en-GB" smtClean="0"/>
              <a:pPr/>
              <a:t>03/09/2021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09F839-8E9E-458F-BBF8-A0CF18109B0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80835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754D05-14A8-4811-B470-21D9E817C3A4}" type="datetimeFigureOut">
              <a:rPr lang="en-GB" smtClean="0"/>
              <a:pPr/>
              <a:t>03/09/2021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6209F839-8E9E-458F-BBF8-A0CF18109B0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15884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Teaching Reading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Teaching EFL</a:t>
            </a:r>
          </a:p>
          <a:p>
            <a:r>
              <a:rPr lang="en-GB" dirty="0"/>
              <a:t>HPEN7024</a:t>
            </a:r>
          </a:p>
        </p:txBody>
      </p:sp>
    </p:spTree>
    <p:extLst>
      <p:ext uri="{BB962C8B-B14F-4D97-AF65-F5344CB8AC3E}">
        <p14:creationId xmlns:p14="http://schemas.microsoft.com/office/powerpoint/2010/main" val="41069822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595090"/>
          </a:xfrm>
        </p:spPr>
        <p:txBody>
          <a:bodyPr>
            <a:normAutofit fontScale="90000"/>
          </a:bodyPr>
          <a:lstStyle/>
          <a:p>
            <a:r>
              <a:rPr lang="en-GB" dirty="0"/>
              <a:t>Do you agree?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8700" y="1358900"/>
            <a:ext cx="10475912" cy="4552322"/>
          </a:xfrm>
        </p:spPr>
        <p:txBody>
          <a:bodyPr/>
          <a:lstStyle/>
          <a:p>
            <a:pPr>
              <a:buFont typeface="+mj-lt"/>
              <a:buAutoNum type="alphaLcPeriod"/>
            </a:pPr>
            <a:endParaRPr lang="en-GB" dirty="0"/>
          </a:p>
          <a:p>
            <a:pPr>
              <a:buFont typeface="+mj-lt"/>
              <a:buAutoNum type="alphaLcPeriod"/>
            </a:pPr>
            <a:r>
              <a:rPr lang="en-GB" sz="2000" dirty="0"/>
              <a:t>Reading is like listening, except that the input is written, not spoken.</a:t>
            </a:r>
          </a:p>
          <a:p>
            <a:pPr>
              <a:buFont typeface="+mj-lt"/>
              <a:buAutoNum type="alphaLcPeriod"/>
            </a:pPr>
            <a:r>
              <a:rPr lang="en-GB" sz="2000" dirty="0"/>
              <a:t>Comprehension means understanding all the words in a text.</a:t>
            </a:r>
          </a:p>
          <a:p>
            <a:pPr>
              <a:buFont typeface="+mj-lt"/>
              <a:buAutoNum type="alphaLcPeriod"/>
            </a:pPr>
            <a:r>
              <a:rPr lang="en-GB" sz="2000" dirty="0"/>
              <a:t>Reading, in the classroom, means reading aloud.</a:t>
            </a:r>
          </a:p>
          <a:p>
            <a:pPr>
              <a:buFont typeface="+mj-lt"/>
              <a:buAutoNum type="alphaLcPeriod"/>
            </a:pPr>
            <a:r>
              <a:rPr lang="en-GB" sz="2000" dirty="0"/>
              <a:t>For teaching purposes, texts should be simplified.</a:t>
            </a:r>
          </a:p>
          <a:p>
            <a:pPr>
              <a:buFont typeface="+mj-lt"/>
              <a:buAutoNum type="alphaLcPeriod"/>
            </a:pPr>
            <a:r>
              <a:rPr lang="en-GB" sz="2000" dirty="0"/>
              <a:t>Reading is a good way of improving vocabulary.</a:t>
            </a:r>
          </a:p>
          <a:p>
            <a:pPr>
              <a:buFont typeface="+mj-lt"/>
              <a:buAutoNum type="alphaLcPeriod"/>
            </a:pPr>
            <a:r>
              <a:rPr lang="en-GB" sz="2000" dirty="0"/>
              <a:t>The aim of classroom reading is the appreciation of literary texts.</a:t>
            </a:r>
          </a:p>
          <a:p>
            <a:pPr>
              <a:buFont typeface="+mj-lt"/>
              <a:buAutoNum type="alphaLcPeriod"/>
            </a:pPr>
            <a:r>
              <a:rPr lang="en-GB" sz="2000" dirty="0"/>
              <a:t>If you can read well in your first language, you'll probably be able to read well in a second one.</a:t>
            </a:r>
          </a:p>
        </p:txBody>
      </p:sp>
    </p:spTree>
    <p:extLst>
      <p:ext uri="{BB962C8B-B14F-4D97-AF65-F5344CB8AC3E}">
        <p14:creationId xmlns:p14="http://schemas.microsoft.com/office/powerpoint/2010/main" val="24403931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78001" y="624110"/>
            <a:ext cx="9726612" cy="1280890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Highlighting the purpose of reading in classroom activities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100" y="1739900"/>
            <a:ext cx="10831512" cy="4762500"/>
          </a:xfrm>
        </p:spPr>
        <p:txBody>
          <a:bodyPr>
            <a:normAutofit fontScale="70000" lnSpcReduction="20000"/>
          </a:bodyPr>
          <a:lstStyle/>
          <a:p>
            <a:r>
              <a:rPr lang="en-GB" sz="2900" dirty="0"/>
              <a:t>Do you enjoy reading – how would you rate yourself?</a:t>
            </a:r>
          </a:p>
          <a:p>
            <a:pPr lvl="1"/>
            <a:r>
              <a:rPr lang="en-GB" sz="2900" dirty="0"/>
              <a:t>Why do we read – can you think of a number of reasons?</a:t>
            </a:r>
          </a:p>
          <a:p>
            <a:pPr lvl="1"/>
            <a:r>
              <a:rPr lang="en-GB" sz="2900" dirty="0"/>
              <a:t>How can we replicate these reasons in classroom work?</a:t>
            </a:r>
          </a:p>
          <a:p>
            <a:pPr marL="457200" lvl="1" indent="0">
              <a:buNone/>
            </a:pPr>
            <a:endParaRPr lang="en-GB" sz="2900" dirty="0"/>
          </a:p>
          <a:p>
            <a:pPr marL="342900" lvl="1" indent="-342900"/>
            <a:r>
              <a:rPr lang="en-GB" sz="2900" dirty="0"/>
              <a:t>What kind of reading materials exist?</a:t>
            </a:r>
          </a:p>
          <a:p>
            <a:pPr marL="342900" lvl="1" indent="-342900"/>
            <a:r>
              <a:rPr lang="en-GB" sz="2900" dirty="0"/>
              <a:t>What cognitive &amp; language skills are required when we read these? Give examples</a:t>
            </a:r>
          </a:p>
          <a:p>
            <a:pPr marL="0" indent="0">
              <a:buNone/>
            </a:pPr>
            <a:endParaRPr lang="en-GB" sz="2900" dirty="0"/>
          </a:p>
          <a:p>
            <a:r>
              <a:rPr lang="en-GB" sz="2900" dirty="0"/>
              <a:t>Purpose of reading in class - activities must:  </a:t>
            </a:r>
          </a:p>
          <a:p>
            <a:pPr lvl="1"/>
            <a:r>
              <a:rPr lang="en-GB" sz="2900" dirty="0"/>
              <a:t>be relevant / personal</a:t>
            </a:r>
          </a:p>
          <a:p>
            <a:pPr lvl="1"/>
            <a:r>
              <a:rPr lang="en-GB" sz="2900" dirty="0"/>
              <a:t>be active (encourage participation, purpose &amp; reflection)</a:t>
            </a:r>
          </a:p>
          <a:p>
            <a:pPr lvl="1"/>
            <a:r>
              <a:rPr lang="en-GB" sz="2900" dirty="0"/>
              <a:t>allow integration of skills – ‘real-life’ reading usually has a purpose which requires activation of numerous language &amp; cognitive skills</a:t>
            </a:r>
          </a:p>
          <a:p>
            <a:endParaRPr lang="en-GB" sz="2400" dirty="0"/>
          </a:p>
          <a:p>
            <a:pPr marL="457200" lvl="1" indent="0">
              <a:buNone/>
            </a:pP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19524258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849090"/>
          </a:xfrm>
        </p:spPr>
        <p:txBody>
          <a:bodyPr/>
          <a:lstStyle/>
          <a:p>
            <a:r>
              <a:rPr lang="en-GB" dirty="0"/>
              <a:t>Reading Purpose and strategies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2800" y="1473200"/>
            <a:ext cx="10691812" cy="4438022"/>
          </a:xfrm>
        </p:spPr>
        <p:txBody>
          <a:bodyPr>
            <a:normAutofit/>
          </a:bodyPr>
          <a:lstStyle/>
          <a:p>
            <a:r>
              <a:rPr lang="en-GB" sz="2000" dirty="0"/>
              <a:t>Fill in the information:</a:t>
            </a:r>
          </a:p>
          <a:p>
            <a:pPr lvl="3"/>
            <a:r>
              <a:rPr lang="en-GB" sz="2000" b="1" dirty="0"/>
              <a:t>Text Type			Purpose					Way of reading</a:t>
            </a:r>
          </a:p>
          <a:p>
            <a:pPr marL="1371600" lvl="3" indent="0">
              <a:buNone/>
            </a:pPr>
            <a:r>
              <a:rPr lang="en-GB" sz="1600" u="sng" dirty="0"/>
              <a:t>Genre	</a:t>
            </a:r>
            <a:r>
              <a:rPr lang="en-GB" sz="1600" dirty="0"/>
              <a:t>			</a:t>
            </a:r>
            <a:r>
              <a:rPr lang="en-GB" sz="1600" u="sng" dirty="0"/>
              <a:t>pleasure/information</a:t>
            </a:r>
            <a:r>
              <a:rPr lang="en-GB" sz="1600" dirty="0"/>
              <a:t>		</a:t>
            </a:r>
            <a:r>
              <a:rPr lang="en-GB" sz="1600" u="sng" dirty="0"/>
              <a:t>close reading/scanning/skimming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000" dirty="0"/>
              <a:t>e.g.		Text message				P/I						close/skimming</a:t>
            </a:r>
          </a:p>
          <a:p>
            <a:pPr lvl="3">
              <a:buFont typeface="Wingdings" panose="05000000000000000000" pitchFamily="2" charset="2"/>
              <a:buChar char="v"/>
            </a:pPr>
            <a:r>
              <a:rPr lang="en-GB" sz="2000" dirty="0"/>
              <a:t>Newspaper </a:t>
            </a:r>
          </a:p>
          <a:p>
            <a:pPr marL="1371600" lvl="3" indent="0">
              <a:buNone/>
            </a:pPr>
            <a:r>
              <a:rPr lang="en-GB" sz="2000" dirty="0"/>
              <a:t>	report</a:t>
            </a:r>
          </a:p>
          <a:p>
            <a:pPr lvl="3">
              <a:buFont typeface="Wingdings" panose="05000000000000000000" pitchFamily="2" charset="2"/>
              <a:buChar char="v"/>
            </a:pPr>
            <a:r>
              <a:rPr lang="en-GB" sz="2000" dirty="0"/>
              <a:t>Short story		</a:t>
            </a:r>
          </a:p>
          <a:p>
            <a:pPr lvl="3">
              <a:buFont typeface="Wingdings" panose="05000000000000000000" pitchFamily="2" charset="2"/>
              <a:buChar char="v"/>
            </a:pPr>
            <a:r>
              <a:rPr lang="en-GB" sz="2000" dirty="0"/>
              <a:t>Research paper</a:t>
            </a:r>
          </a:p>
          <a:p>
            <a:pPr lvl="3">
              <a:buFont typeface="Wingdings" panose="05000000000000000000" pitchFamily="2" charset="2"/>
              <a:buChar char="v"/>
            </a:pPr>
            <a:r>
              <a:rPr lang="en-GB" sz="2000" dirty="0"/>
              <a:t>Internet blog</a:t>
            </a:r>
          </a:p>
          <a:p>
            <a:pPr lvl="3">
              <a:buFont typeface="Wingdings" panose="05000000000000000000" pitchFamily="2" charset="2"/>
              <a:buChar char="v"/>
            </a:pPr>
            <a:r>
              <a:rPr lang="en-GB" sz="2000" dirty="0"/>
              <a:t>Online news</a:t>
            </a:r>
          </a:p>
          <a:p>
            <a:pPr marL="1371600" lvl="3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7970337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reading process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Font typeface="Wingdings" pitchFamily="2" charset="2"/>
              <a:buChar char="v"/>
            </a:pPr>
            <a:r>
              <a:rPr lang="en-GB" sz="2400" dirty="0"/>
              <a:t>How can we gauge reading comprehension success?</a:t>
            </a:r>
          </a:p>
          <a:p>
            <a:endParaRPr lang="en-GB" sz="2400" dirty="0"/>
          </a:p>
          <a:p>
            <a:r>
              <a:rPr lang="en-GB" sz="2400" dirty="0"/>
              <a:t>Reading in real life:</a:t>
            </a:r>
          </a:p>
          <a:p>
            <a:pPr lvl="1"/>
            <a:r>
              <a:rPr lang="en-GB" sz="2200" dirty="0"/>
              <a:t>...is active – we can discuss what we read / respond in some way</a:t>
            </a:r>
          </a:p>
          <a:p>
            <a:pPr lvl="1"/>
            <a:r>
              <a:rPr lang="en-GB" sz="2200" dirty="0"/>
              <a:t>...has a purpose – we are interested / want to find out or check something / is necessary for some reason</a:t>
            </a:r>
          </a:p>
          <a:p>
            <a:pPr lvl="1"/>
            <a:r>
              <a:rPr lang="en-GB" sz="2200" dirty="0"/>
              <a:t>...is not always successful – depends on purpose / context</a:t>
            </a:r>
          </a:p>
          <a:p>
            <a:pPr lvl="1"/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24727741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735133"/>
          </a:xfrm>
        </p:spPr>
        <p:txBody>
          <a:bodyPr/>
          <a:lstStyle/>
          <a:p>
            <a:r>
              <a:rPr lang="en-GB" dirty="0"/>
              <a:t>Key aspects in reading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87611" y="1318053"/>
            <a:ext cx="9717001" cy="5239265"/>
          </a:xfrm>
        </p:spPr>
        <p:txBody>
          <a:bodyPr>
            <a:normAutofit/>
          </a:bodyPr>
          <a:lstStyle/>
          <a:p>
            <a:r>
              <a:rPr lang="en-GB" dirty="0" err="1"/>
              <a:t>Benati</a:t>
            </a:r>
            <a:r>
              <a:rPr lang="en-GB" dirty="0"/>
              <a:t> (2013) states an interactive approach is best – thinking &amp; reasoning about reading</a:t>
            </a:r>
          </a:p>
          <a:p>
            <a:pPr>
              <a:buNone/>
            </a:pPr>
            <a:endParaRPr lang="en-GB" dirty="0"/>
          </a:p>
          <a:p>
            <a:pPr lvl="1">
              <a:buFont typeface="Wingdings" panose="05000000000000000000" pitchFamily="2" charset="2"/>
              <a:buChar char="q"/>
            </a:pPr>
            <a:r>
              <a:rPr lang="en-GB" sz="2000" dirty="0"/>
              <a:t>Texts should be selected according to ‘real-life’ purpose – such as?</a:t>
            </a:r>
          </a:p>
          <a:p>
            <a:pPr lvl="1">
              <a:buFont typeface="Wingdings" panose="05000000000000000000" pitchFamily="2" charset="2"/>
              <a:buChar char="q"/>
            </a:pPr>
            <a:r>
              <a:rPr lang="en-GB" sz="2000" dirty="0"/>
              <a:t>Use also authentic everyday texts – such as? Why?</a:t>
            </a:r>
          </a:p>
          <a:p>
            <a:pPr lvl="1">
              <a:buFont typeface="Wingdings" panose="05000000000000000000" pitchFamily="2" charset="2"/>
              <a:buChar char="q"/>
            </a:pPr>
            <a:r>
              <a:rPr lang="en-GB" sz="2000" dirty="0"/>
              <a:t>Tap into learners’ world knowledge – what is this? Why?</a:t>
            </a:r>
          </a:p>
          <a:p>
            <a:pPr lvl="1">
              <a:buFont typeface="Wingdings" panose="05000000000000000000" pitchFamily="2" charset="2"/>
              <a:buChar char="q"/>
            </a:pPr>
            <a:r>
              <a:rPr lang="en-GB" sz="2000" dirty="0"/>
              <a:t>Promote interactive reading – HOW? What does this mean?</a:t>
            </a:r>
          </a:p>
          <a:p>
            <a:pPr lvl="1">
              <a:buFont typeface="Wingdings" panose="05000000000000000000" pitchFamily="2" charset="2"/>
              <a:buChar char="q"/>
            </a:pPr>
            <a:r>
              <a:rPr lang="en-GB" sz="2000" dirty="0"/>
              <a:t>Share reading with others – how can we create this opportunity?</a:t>
            </a:r>
          </a:p>
          <a:p>
            <a:pPr lvl="1">
              <a:buFont typeface="Wingdings" panose="05000000000000000000" pitchFamily="2" charset="2"/>
              <a:buChar char="q"/>
            </a:pPr>
            <a:r>
              <a:rPr lang="en-GB" sz="2000" dirty="0"/>
              <a:t>Knowledge of the language system is required – what kind of knowledge?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Extensive reading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73211" y="1639330"/>
            <a:ext cx="10631401" cy="42718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Encourage participation &amp; interest: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Set up Reading groups; Reading to learn skills; Writing a book report</a:t>
            </a:r>
          </a:p>
          <a:p>
            <a:r>
              <a:rPr lang="en-GB" sz="2200" dirty="0"/>
              <a:t>Learners choose their own reading for enjoyment</a:t>
            </a:r>
          </a:p>
          <a:p>
            <a:r>
              <a:rPr lang="en-GB" sz="2200" dirty="0"/>
              <a:t>Learners present own choices &amp; experience to the class group</a:t>
            </a:r>
          </a:p>
          <a:p>
            <a:r>
              <a:rPr lang="en-GB" sz="2000" dirty="0"/>
              <a:t>Create tasks for each other; feedback on what was interesting, easy, challenging; design quizzes based around reading</a:t>
            </a:r>
          </a:p>
          <a:p>
            <a:r>
              <a:rPr lang="en-GB" sz="2000" dirty="0"/>
              <a:t>Organise a bank of reading resources e.g. online sources, set up a ‘library’, organise a swapping of reading materials &amp; so on.</a:t>
            </a:r>
          </a:p>
          <a:p>
            <a:pPr lvl="1"/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40796355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tutor’s role in reading lessons – guiding, supporting and motivating to read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Reading lessons should offer </a:t>
            </a:r>
          </a:p>
          <a:p>
            <a:pPr lvl="1"/>
            <a:r>
              <a:rPr lang="en-GB" sz="2200" dirty="0"/>
              <a:t>a variety of reading text types – consider online texts, print, academic, everyday, pamphlets;</a:t>
            </a:r>
          </a:p>
          <a:p>
            <a:pPr lvl="1"/>
            <a:r>
              <a:rPr lang="en-GB" sz="2200" dirty="0"/>
              <a:t>real life reading as well as that designed for learners;</a:t>
            </a:r>
          </a:p>
          <a:p>
            <a:pPr lvl="1"/>
            <a:r>
              <a:rPr lang="en-GB" sz="2200" dirty="0"/>
              <a:t>regular (extensive) reading opportunities;</a:t>
            </a:r>
          </a:p>
          <a:p>
            <a:pPr lvl="1"/>
            <a:r>
              <a:rPr lang="en-GB" sz="2200" dirty="0"/>
              <a:t>ample exposure to vocabulary to support reading;</a:t>
            </a:r>
          </a:p>
          <a:p>
            <a:pPr lvl="1"/>
            <a:r>
              <a:rPr lang="en-GB" sz="2200" dirty="0"/>
              <a:t>ample amount of pre-/during reading tasks – vocabulary work, prediction &amp; gist activities, detailed comprehension, text interpretation, language analysis.</a:t>
            </a:r>
          </a:p>
          <a:p>
            <a:pPr marL="0" indent="0">
              <a:buNone/>
            </a:pPr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946886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reading processes involved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25146" y="2133600"/>
            <a:ext cx="10079466" cy="3777622"/>
          </a:xfrm>
        </p:spPr>
        <p:txBody>
          <a:bodyPr>
            <a:normAutofit/>
          </a:bodyPr>
          <a:lstStyle/>
          <a:p>
            <a:pPr marL="342900" lvl="1" indent="-342900"/>
            <a:r>
              <a:rPr lang="en-GB" sz="2400" b="1" dirty="0"/>
              <a:t>Bottom-up strategies – decoding linguistics information</a:t>
            </a:r>
          </a:p>
          <a:p>
            <a:pPr marL="400050" lvl="2" indent="0">
              <a:buNone/>
            </a:pPr>
            <a:r>
              <a:rPr lang="en-GB" sz="2000" dirty="0"/>
              <a:t>Focusing on processing individual grammatical units, letters, words, word order &amp; sentence structure  to work out meaning </a:t>
            </a:r>
          </a:p>
          <a:p>
            <a:pPr marL="400050" lvl="2" indent="0">
              <a:buNone/>
            </a:pPr>
            <a:r>
              <a:rPr lang="en-GB" sz="2000" dirty="0"/>
              <a:t>(syntactic &amp; lexical knowledge)</a:t>
            </a:r>
            <a:endParaRPr lang="en-GB" sz="2400" dirty="0"/>
          </a:p>
          <a:p>
            <a:pPr marL="342900" lvl="1" indent="-342900"/>
            <a:r>
              <a:rPr lang="en-GB" sz="2400" b="1" dirty="0"/>
              <a:t>Top down strategies – processing on aspects other than linguistics information</a:t>
            </a:r>
          </a:p>
          <a:p>
            <a:pPr marL="400050" lvl="2" indent="0">
              <a:buNone/>
            </a:pPr>
            <a:r>
              <a:rPr lang="en-GB" sz="2000" dirty="0"/>
              <a:t>Using prediction, topic knowledge, text context, cultural knowledge &amp; text genre knowledge to work out meaning prior to reading.</a:t>
            </a:r>
            <a:endParaRPr lang="en-GB" sz="2400" b="1" dirty="0"/>
          </a:p>
          <a:p>
            <a:r>
              <a:rPr lang="en-GB" sz="2400" b="1" dirty="0"/>
              <a:t>Balance these in lessons – practice the range of strategies</a:t>
            </a:r>
          </a:p>
          <a:p>
            <a:pPr lvl="1">
              <a:buNone/>
            </a:pPr>
            <a:endParaRPr lang="en-GB" sz="2200" dirty="0"/>
          </a:p>
          <a:p>
            <a:pPr lvl="1">
              <a:buNone/>
            </a:pPr>
            <a:endParaRPr lang="en-GB" sz="2200" dirty="0"/>
          </a:p>
          <a:p>
            <a:pPr lvl="1"/>
            <a:endParaRPr lang="en-GB" sz="22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25710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825749"/>
          </a:xfrm>
        </p:spPr>
        <p:txBody>
          <a:bodyPr>
            <a:noAutofit/>
          </a:bodyPr>
          <a:lstStyle/>
          <a:p>
            <a:r>
              <a:rPr lang="en-GB" sz="3200" dirty="0"/>
              <a:t>Developing learners’ reading skills in class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01578" y="1441622"/>
            <a:ext cx="10610336" cy="4744994"/>
          </a:xfrm>
        </p:spPr>
        <p:txBody>
          <a:bodyPr>
            <a:normAutofit fontScale="92500" lnSpcReduction="10000"/>
          </a:bodyPr>
          <a:lstStyle/>
          <a:p>
            <a:r>
              <a:rPr lang="en-GB" sz="2400" dirty="0"/>
              <a:t>Effective lead-in to task vital </a:t>
            </a:r>
          </a:p>
          <a:p>
            <a:pPr marL="0" indent="0">
              <a:buNone/>
            </a:pPr>
            <a:r>
              <a:rPr lang="en-GB" sz="2400" dirty="0"/>
              <a:t>Pre-reading activities effective in building interest &amp; activating knowledge (</a:t>
            </a:r>
            <a:r>
              <a:rPr lang="en-GB" sz="2400" dirty="0" err="1"/>
              <a:t>learners’schema</a:t>
            </a:r>
            <a:r>
              <a:rPr lang="en-GB" sz="2400" dirty="0"/>
              <a:t>)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000" dirty="0"/>
              <a:t>‘Schema theory’: background knowledge is necessary for successful comprehension (Lee &amp; Van Patten 2003)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000" dirty="0" err="1"/>
              <a:t>Nunan</a:t>
            </a:r>
            <a:r>
              <a:rPr lang="en-GB" sz="2000" dirty="0"/>
              <a:t> (2001:257) states texts themselves </a:t>
            </a:r>
            <a:r>
              <a:rPr lang="en-GB" sz="2000" i="1" dirty="0"/>
              <a:t>‘...do not carry meaning; rather they provide signposts, or clues to be utilized by listeners or readers in reconstructing the original meaning…’.</a:t>
            </a:r>
            <a:endParaRPr lang="en-GB" sz="2400" i="1" dirty="0"/>
          </a:p>
          <a:p>
            <a:pPr>
              <a:buFont typeface="Wingdings" panose="05000000000000000000" pitchFamily="2" charset="2"/>
              <a:buChar char="q"/>
            </a:pPr>
            <a:r>
              <a:rPr lang="en-GB" sz="2200" dirty="0"/>
              <a:t>Extensive reading should be fostered: regular exposure to a variety of materials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200" dirty="0"/>
              <a:t>Promote reading strategies  - predicting from context, skimming, scanning, paraphrasing, summarising, relaying information in group discussion.</a:t>
            </a:r>
          </a:p>
          <a:p>
            <a:pPr marL="342900" lvl="1" indent="-342900"/>
            <a:r>
              <a:rPr lang="en-GB" sz="2200" dirty="0"/>
              <a:t>Encourage reflection on reading – which skills are confident, what is enjoyable or difficult?</a:t>
            </a:r>
          </a:p>
          <a:p>
            <a:pPr>
              <a:buNone/>
            </a:pPr>
            <a:endParaRPr lang="en-GB" sz="2400" dirty="0"/>
          </a:p>
          <a:p>
            <a:pPr lvl="1"/>
            <a:endParaRPr lang="en-GB" sz="2200" dirty="0"/>
          </a:p>
          <a:p>
            <a:pPr lvl="1"/>
            <a:endParaRPr lang="en-GB" sz="2200" dirty="0"/>
          </a:p>
          <a:p>
            <a:pPr lvl="1"/>
            <a:endParaRPr lang="en-GB" sz="2200" dirty="0"/>
          </a:p>
          <a:p>
            <a:pPr lvl="1"/>
            <a:endParaRPr lang="en-GB" sz="2200" dirty="0"/>
          </a:p>
          <a:p>
            <a:pPr lvl="1"/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24517110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Designing reading tasks – consider the following: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01578" y="2133600"/>
            <a:ext cx="10203034" cy="3777622"/>
          </a:xfrm>
        </p:spPr>
        <p:txBody>
          <a:bodyPr>
            <a:normAutofit/>
          </a:bodyPr>
          <a:lstStyle/>
          <a:p>
            <a:r>
              <a:rPr lang="en-GB" sz="2400" dirty="0"/>
              <a:t>Consider </a:t>
            </a:r>
          </a:p>
          <a:p>
            <a:pPr lvl="1"/>
            <a:r>
              <a:rPr lang="en-GB" sz="2200" dirty="0"/>
              <a:t>Specific real-life purpose &amp; relevance – aim of reading?</a:t>
            </a:r>
          </a:p>
          <a:p>
            <a:pPr lvl="1"/>
            <a:r>
              <a:rPr lang="en-GB" sz="2200" dirty="0"/>
              <a:t>Topic interest</a:t>
            </a:r>
          </a:p>
          <a:p>
            <a:pPr lvl="1"/>
            <a:r>
              <a:rPr lang="en-GB" sz="2200" dirty="0"/>
              <a:t>Familiarity of topic - cultural differences &amp; gaps in knowledge</a:t>
            </a:r>
          </a:p>
          <a:p>
            <a:pPr lvl="1"/>
            <a:r>
              <a:rPr lang="en-GB" sz="2200" dirty="0"/>
              <a:t>Language level (of text / of learner) – vocabulary &amp; grammar</a:t>
            </a:r>
          </a:p>
          <a:p>
            <a:pPr lvl="1"/>
            <a:r>
              <a:rPr lang="en-GB" sz="2200" dirty="0"/>
              <a:t>Activities – purpose, strategies, interaction with colleagues</a:t>
            </a:r>
          </a:p>
          <a:p>
            <a:pPr lvl="1"/>
            <a:r>
              <a:rPr lang="en-GB" sz="2200" dirty="0"/>
              <a:t>Feedback method</a:t>
            </a:r>
          </a:p>
          <a:p>
            <a:pPr lvl="1"/>
            <a:endParaRPr lang="en-GB" sz="2200" dirty="0"/>
          </a:p>
          <a:p>
            <a:endParaRPr lang="en-GB" sz="2400" dirty="0"/>
          </a:p>
          <a:p>
            <a:endParaRPr lang="en-GB" sz="2400" dirty="0"/>
          </a:p>
          <a:p>
            <a:pPr lvl="1"/>
            <a:endParaRPr lang="en-GB" sz="2200" dirty="0"/>
          </a:p>
          <a:p>
            <a:pPr lvl="1"/>
            <a:endParaRPr lang="en-GB" sz="2200" dirty="0"/>
          </a:p>
          <a:p>
            <a:pPr lvl="1"/>
            <a:endParaRPr lang="en-GB" sz="2000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43359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1828800"/>
          </a:xfrm>
        </p:spPr>
        <p:txBody>
          <a:bodyPr>
            <a:normAutofit/>
          </a:bodyPr>
          <a:lstStyle/>
          <a:p>
            <a:r>
              <a:rPr lang="en-GB" dirty="0" err="1"/>
              <a:t>Benati</a:t>
            </a:r>
            <a:r>
              <a:rPr lang="en-GB" dirty="0"/>
              <a:t>, A.G. (2013) Issues in Second Language Teaching, Sheffield: Equinox</a:t>
            </a:r>
          </a:p>
          <a:p>
            <a:r>
              <a:rPr lang="en-GB" dirty="0"/>
              <a:t>Harmer, J (2013) The Practice of English Language Teaching, Essex: Pearson</a:t>
            </a:r>
          </a:p>
          <a:p>
            <a:r>
              <a:rPr lang="en-GB" dirty="0"/>
              <a:t>Ur, P </a:t>
            </a:r>
            <a:r>
              <a:rPr lang="en-GB"/>
              <a:t>(2014) </a:t>
            </a:r>
            <a:r>
              <a:rPr lang="en-GB" dirty="0"/>
              <a:t>A Course in English Language Teaching, </a:t>
            </a:r>
            <a:r>
              <a:rPr lang="en-GB" dirty="0" err="1"/>
              <a:t>Cambridge:CUP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5060337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196</TotalTime>
  <Words>928</Words>
  <Application>Microsoft Office PowerPoint</Application>
  <PresentationFormat>Widescreen</PresentationFormat>
  <Paragraphs>105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Century Gothic</vt:lpstr>
      <vt:lpstr>Wingdings</vt:lpstr>
      <vt:lpstr>Wingdings 3</vt:lpstr>
      <vt:lpstr>Wisp</vt:lpstr>
      <vt:lpstr>Teaching Reading</vt:lpstr>
      <vt:lpstr>Do you agree?</vt:lpstr>
      <vt:lpstr>Highlighting the purpose of reading in classroom activities</vt:lpstr>
      <vt:lpstr>Reading Purpose and strategies</vt:lpstr>
      <vt:lpstr>The reading process</vt:lpstr>
      <vt:lpstr>Key aspects in reading</vt:lpstr>
      <vt:lpstr>Extensive reading</vt:lpstr>
      <vt:lpstr>The tutor’s role in reading lessons – guiding, supporting and motivating to read</vt:lpstr>
      <vt:lpstr>The reading processes involved</vt:lpstr>
      <vt:lpstr>Developing learners’ reading skills in class</vt:lpstr>
      <vt:lpstr>Designing reading tasks – consider the following:</vt:lpstr>
      <vt:lpstr>References</vt:lpstr>
    </vt:vector>
  </TitlesOfParts>
  <Company>Pryfysgol Bangor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Claire Anne Quinn</dc:creator>
  <cp:lastModifiedBy>Jessica Clapham</cp:lastModifiedBy>
  <cp:revision>22</cp:revision>
  <dcterms:created xsi:type="dcterms:W3CDTF">2016-02-25T16:03:26Z</dcterms:created>
  <dcterms:modified xsi:type="dcterms:W3CDTF">2021-09-03T17:16:40Z</dcterms:modified>
</cp:coreProperties>
</file>