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D1715-E4A9-9A20-6A7A-DB07C738C9E8}" v="3" dt="2024-11-11T10:06:13.144"/>
    <p1510:client id="{F487869E-CE56-562B-D6A6-55D3491664F5}" v="180" dt="2024-11-11T21:07:09.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6DD1715-E4A9-9A20-6A7A-DB07C738C9E8}"/>
    <pc:docChg chg="modSld">
      <pc:chgData name="" userId="" providerId="" clId="Web-{06DD1715-E4A9-9A20-6A7A-DB07C738C9E8}" dt="2024-11-11T10:06:07.082" v="0" actId="20577"/>
      <pc:docMkLst>
        <pc:docMk/>
      </pc:docMkLst>
      <pc:sldChg chg="modSp">
        <pc:chgData name="" userId="" providerId="" clId="Web-{06DD1715-E4A9-9A20-6A7A-DB07C738C9E8}" dt="2024-11-11T10:06:07.082" v="0" actId="20577"/>
        <pc:sldMkLst>
          <pc:docMk/>
          <pc:sldMk cId="2995730328" sldId="257"/>
        </pc:sldMkLst>
        <pc:spChg chg="mod">
          <ac:chgData name="" userId="" providerId="" clId="Web-{06DD1715-E4A9-9A20-6A7A-DB07C738C9E8}" dt="2024-11-11T10:06:07.082" v="0" actId="20577"/>
          <ac:spMkLst>
            <pc:docMk/>
            <pc:sldMk cId="2995730328" sldId="257"/>
            <ac:spMk id="3" creationId="{8C4082BF-439A-8FFF-3A2C-B3F3A72200D5}"/>
          </ac:spMkLst>
        </pc:spChg>
      </pc:sldChg>
    </pc:docChg>
  </pc:docChgLst>
  <pc:docChgLst>
    <pc:chgData name="Lauren Yearsley (2405414)" userId="S::2405414@student.uwtsd.ac.uk::62ab86de-c56f-4db9-ba11-f2e719569363" providerId="AD" clId="Web-{06DD1715-E4A9-9A20-6A7A-DB07C738C9E8}"/>
    <pc:docChg chg="modSld">
      <pc:chgData name="Lauren Yearsley (2405414)" userId="S::2405414@student.uwtsd.ac.uk::62ab86de-c56f-4db9-ba11-f2e719569363" providerId="AD" clId="Web-{06DD1715-E4A9-9A20-6A7A-DB07C738C9E8}" dt="2024-11-11T10:06:13.144" v="1" actId="20577"/>
      <pc:docMkLst>
        <pc:docMk/>
      </pc:docMkLst>
      <pc:sldChg chg="modSp">
        <pc:chgData name="Lauren Yearsley (2405414)" userId="S::2405414@student.uwtsd.ac.uk::62ab86de-c56f-4db9-ba11-f2e719569363" providerId="AD" clId="Web-{06DD1715-E4A9-9A20-6A7A-DB07C738C9E8}" dt="2024-11-11T10:06:13.144" v="1" actId="20577"/>
        <pc:sldMkLst>
          <pc:docMk/>
          <pc:sldMk cId="2995730328" sldId="257"/>
        </pc:sldMkLst>
        <pc:spChg chg="mod">
          <ac:chgData name="Lauren Yearsley (2405414)" userId="S::2405414@student.uwtsd.ac.uk::62ab86de-c56f-4db9-ba11-f2e719569363" providerId="AD" clId="Web-{06DD1715-E4A9-9A20-6A7A-DB07C738C9E8}" dt="2024-11-11T10:06:13.144" v="1" actId="20577"/>
          <ac:spMkLst>
            <pc:docMk/>
            <pc:sldMk cId="2995730328" sldId="257"/>
            <ac:spMk id="3" creationId="{8C4082BF-439A-8FFF-3A2C-B3F3A72200D5}"/>
          </ac:spMkLst>
        </pc:spChg>
      </pc:sldChg>
    </pc:docChg>
  </pc:docChgLst>
  <pc:docChgLst>
    <pc:chgData name="Lauren Yearsley (2405414)" userId="S::2405414@student.uwtsd.ac.uk::62ab86de-c56f-4db9-ba11-f2e719569363" providerId="AD" clId="Web-{F487869E-CE56-562B-D6A6-55D3491664F5}"/>
    <pc:docChg chg="modSld">
      <pc:chgData name="Lauren Yearsley (2405414)" userId="S::2405414@student.uwtsd.ac.uk::62ab86de-c56f-4db9-ba11-f2e719569363" providerId="AD" clId="Web-{F487869E-CE56-562B-D6A6-55D3491664F5}" dt="2024-11-11T21:07:09.496" v="145"/>
      <pc:docMkLst>
        <pc:docMk/>
      </pc:docMkLst>
      <pc:sldChg chg="addSp delSp modSp">
        <pc:chgData name="Lauren Yearsley (2405414)" userId="S::2405414@student.uwtsd.ac.uk::62ab86de-c56f-4db9-ba11-f2e719569363" providerId="AD" clId="Web-{F487869E-CE56-562B-D6A6-55D3491664F5}" dt="2024-11-11T21:07:09.496" v="145"/>
        <pc:sldMkLst>
          <pc:docMk/>
          <pc:sldMk cId="109857222" sldId="256"/>
        </pc:sldMkLst>
        <pc:spChg chg="del mod">
          <ac:chgData name="Lauren Yearsley (2405414)" userId="S::2405414@student.uwtsd.ac.uk::62ab86de-c56f-4db9-ba11-f2e719569363" providerId="AD" clId="Web-{F487869E-CE56-562B-D6A6-55D3491664F5}" dt="2024-11-11T20:47:36.346" v="15"/>
          <ac:spMkLst>
            <pc:docMk/>
            <pc:sldMk cId="109857222" sldId="256"/>
            <ac:spMk id="2" creationId="{3176F8C1-0C37-3689-13D3-0549DBDFE0B8}"/>
          </ac:spMkLst>
        </pc:spChg>
        <pc:spChg chg="del">
          <ac:chgData name="Lauren Yearsley (2405414)" userId="S::2405414@student.uwtsd.ac.uk::62ab86de-c56f-4db9-ba11-f2e719569363" providerId="AD" clId="Web-{F487869E-CE56-562B-D6A6-55D3491664F5}" dt="2024-11-11T20:47:41.643" v="17"/>
          <ac:spMkLst>
            <pc:docMk/>
            <pc:sldMk cId="109857222" sldId="256"/>
            <ac:spMk id="3" creationId="{E859F4BE-C247-E98B-670B-7C890B472F81}"/>
          </ac:spMkLst>
        </pc:spChg>
        <pc:spChg chg="del mod">
          <ac:chgData name="Lauren Yearsley (2405414)" userId="S::2405414@student.uwtsd.ac.uk::62ab86de-c56f-4db9-ba11-f2e719569363" providerId="AD" clId="Web-{F487869E-CE56-562B-D6A6-55D3491664F5}" dt="2024-11-11T20:47:25.314" v="11"/>
          <ac:spMkLst>
            <pc:docMk/>
            <pc:sldMk cId="109857222" sldId="256"/>
            <ac:spMk id="5" creationId="{10D06899-1348-530B-1187-27B3FAACA5F6}"/>
          </ac:spMkLst>
        </pc:spChg>
        <pc:spChg chg="del mod">
          <ac:chgData name="Lauren Yearsley (2405414)" userId="S::2405414@student.uwtsd.ac.uk::62ab86de-c56f-4db9-ba11-f2e719569363" providerId="AD" clId="Web-{F487869E-CE56-562B-D6A6-55D3491664F5}" dt="2024-11-11T20:46:59.251" v="7"/>
          <ac:spMkLst>
            <pc:docMk/>
            <pc:sldMk cId="109857222" sldId="256"/>
            <ac:spMk id="6" creationId="{4FC8E6FA-2039-3FD7-0ECB-1C462ED4D55E}"/>
          </ac:spMkLst>
        </pc:spChg>
        <pc:spChg chg="mod">
          <ac:chgData name="Lauren Yearsley (2405414)" userId="S::2405414@student.uwtsd.ac.uk::62ab86de-c56f-4db9-ba11-f2e719569363" providerId="AD" clId="Web-{F487869E-CE56-562B-D6A6-55D3491664F5}" dt="2024-11-11T21:03:38.206" v="127" actId="20577"/>
          <ac:spMkLst>
            <pc:docMk/>
            <pc:sldMk cId="109857222" sldId="256"/>
            <ac:spMk id="7" creationId="{C0918386-9562-7D0E-88F0-30919AB9739B}"/>
          </ac:spMkLst>
        </pc:spChg>
        <pc:spChg chg="del">
          <ac:chgData name="Lauren Yearsley (2405414)" userId="S::2405414@student.uwtsd.ac.uk::62ab86de-c56f-4db9-ba11-f2e719569363" providerId="AD" clId="Web-{F487869E-CE56-562B-D6A6-55D3491664F5}" dt="2024-11-11T20:47:39.534" v="16"/>
          <ac:spMkLst>
            <pc:docMk/>
            <pc:sldMk cId="109857222" sldId="256"/>
            <ac:spMk id="8" creationId="{1978CA16-E56B-DC70-F109-4F74D6D3527D}"/>
          </ac:spMkLst>
        </pc:spChg>
        <pc:spChg chg="add del mod">
          <ac:chgData name="Lauren Yearsley (2405414)" userId="S::2405414@student.uwtsd.ac.uk::62ab86de-c56f-4db9-ba11-f2e719569363" providerId="AD" clId="Web-{F487869E-CE56-562B-D6A6-55D3491664F5}" dt="2024-11-11T21:00:18.481" v="92"/>
          <ac:spMkLst>
            <pc:docMk/>
            <pc:sldMk cId="109857222" sldId="256"/>
            <ac:spMk id="9" creationId="{CDBE495F-E36D-BF90-B637-A1F027808DA8}"/>
          </ac:spMkLst>
        </pc:spChg>
        <pc:spChg chg="add mod">
          <ac:chgData name="Lauren Yearsley (2405414)" userId="S::2405414@student.uwtsd.ac.uk::62ab86de-c56f-4db9-ba11-f2e719569363" providerId="AD" clId="Web-{F487869E-CE56-562B-D6A6-55D3491664F5}" dt="2024-11-11T21:04:32.583" v="135" actId="1076"/>
          <ac:spMkLst>
            <pc:docMk/>
            <pc:sldMk cId="109857222" sldId="256"/>
            <ac:spMk id="10" creationId="{3721C6EA-4B9D-CC9A-F944-FD2B1F62BD42}"/>
          </ac:spMkLst>
        </pc:spChg>
        <pc:spChg chg="add mod">
          <ac:chgData name="Lauren Yearsley (2405414)" userId="S::2405414@student.uwtsd.ac.uk::62ab86de-c56f-4db9-ba11-f2e719569363" providerId="AD" clId="Web-{F487869E-CE56-562B-D6A6-55D3491664F5}" dt="2024-11-11T21:04:57.599" v="141" actId="1076"/>
          <ac:spMkLst>
            <pc:docMk/>
            <pc:sldMk cId="109857222" sldId="256"/>
            <ac:spMk id="11" creationId="{7868156D-437B-499A-829A-4AF727F5AA9C}"/>
          </ac:spMkLst>
        </pc:spChg>
        <pc:spChg chg="add mod">
          <ac:chgData name="Lauren Yearsley (2405414)" userId="S::2405414@student.uwtsd.ac.uk::62ab86de-c56f-4db9-ba11-f2e719569363" providerId="AD" clId="Web-{F487869E-CE56-562B-D6A6-55D3491664F5}" dt="2024-11-11T21:07:09.496" v="145"/>
          <ac:spMkLst>
            <pc:docMk/>
            <pc:sldMk cId="109857222" sldId="256"/>
            <ac:spMk id="12" creationId="{5A90D054-BC31-B767-52C2-647C480487B7}"/>
          </ac:spMkLst>
        </pc:spChg>
        <pc:spChg chg="add mod">
          <ac:chgData name="Lauren Yearsley (2405414)" userId="S::2405414@student.uwtsd.ac.uk::62ab86de-c56f-4db9-ba11-f2e719569363" providerId="AD" clId="Web-{F487869E-CE56-562B-D6A6-55D3491664F5}" dt="2024-11-11T21:06:57.073" v="144"/>
          <ac:spMkLst>
            <pc:docMk/>
            <pc:sldMk cId="109857222" sldId="256"/>
            <ac:spMk id="13" creationId="{AA3A57A2-01EC-8CE4-0C25-83908AFEA652}"/>
          </ac:spMkLst>
        </pc:spChg>
        <pc:picChg chg="mod ord">
          <ac:chgData name="Lauren Yearsley (2405414)" userId="S::2405414@student.uwtsd.ac.uk::62ab86de-c56f-4db9-ba11-f2e719569363" providerId="AD" clId="Web-{F487869E-CE56-562B-D6A6-55D3491664F5}" dt="2024-11-11T20:56:51.272" v="59" actId="1076"/>
          <ac:picMkLst>
            <pc:docMk/>
            <pc:sldMk cId="109857222" sldId="256"/>
            <ac:picMk id="4" creationId="{CCD193DC-2550-7A31-751F-96AED6B66BD3}"/>
          </ac:picMkLst>
        </pc:picChg>
      </pc:sldChg>
    </pc:docChg>
  </pc:docChgLst>
  <pc:docChgLst>
    <pc:chgData name="Lauren Yearsley (2405414)" userId="S::2405414@student.uwtsd.ac.uk::62ab86de-c56f-4db9-ba11-f2e719569363" providerId="AD" clId="Web-{03C0B618-9F48-46EC-C7C5-4496F8338C2C}"/>
    <pc:docChg chg="modSld">
      <pc:chgData name="Lauren Yearsley (2405414)" userId="S::2405414@student.uwtsd.ac.uk::62ab86de-c56f-4db9-ba11-f2e719569363" providerId="AD" clId="Web-{03C0B618-9F48-46EC-C7C5-4496F8338C2C}" dt="2024-11-07T12:09:51.236" v="120" actId="20577"/>
      <pc:docMkLst>
        <pc:docMk/>
      </pc:docMkLst>
      <pc:sldChg chg="addSp modSp">
        <pc:chgData name="Lauren Yearsley (2405414)" userId="S::2405414@student.uwtsd.ac.uk::62ab86de-c56f-4db9-ba11-f2e719569363" providerId="AD" clId="Web-{03C0B618-9F48-46EC-C7C5-4496F8338C2C}" dt="2024-11-07T12:09:51.236" v="120" actId="20577"/>
        <pc:sldMkLst>
          <pc:docMk/>
          <pc:sldMk cId="109857222" sldId="256"/>
        </pc:sldMkLst>
        <pc:spChg chg="add mod">
          <ac:chgData name="Lauren Yearsley (2405414)" userId="S::2405414@student.uwtsd.ac.uk::62ab86de-c56f-4db9-ba11-f2e719569363" providerId="AD" clId="Web-{03C0B618-9F48-46EC-C7C5-4496F8338C2C}" dt="2024-11-07T12:09:51.236" v="120" actId="20577"/>
          <ac:spMkLst>
            <pc:docMk/>
            <pc:sldMk cId="109857222" sldId="256"/>
            <ac:spMk id="2" creationId="{3176F8C1-0C37-3689-13D3-0549DBDFE0B8}"/>
          </ac:spMkLst>
        </pc:spChg>
        <pc:spChg chg="mod">
          <ac:chgData name="Lauren Yearsley (2405414)" userId="S::2405414@student.uwtsd.ac.uk::62ab86de-c56f-4db9-ba11-f2e719569363" providerId="AD" clId="Web-{03C0B618-9F48-46EC-C7C5-4496F8338C2C}" dt="2024-11-07T12:06:17.652" v="52" actId="20577"/>
          <ac:spMkLst>
            <pc:docMk/>
            <pc:sldMk cId="109857222" sldId="256"/>
            <ac:spMk id="6" creationId="{4FC8E6FA-2039-3FD7-0ECB-1C462ED4D55E}"/>
          </ac:spMkLst>
        </pc:spChg>
        <pc:spChg chg="mod">
          <ac:chgData name="Lauren Yearsley (2405414)" userId="S::2405414@student.uwtsd.ac.uk::62ab86de-c56f-4db9-ba11-f2e719569363" providerId="AD" clId="Web-{03C0B618-9F48-46EC-C7C5-4496F8338C2C}" dt="2024-11-07T12:05:07.416" v="41" actId="1076"/>
          <ac:spMkLst>
            <pc:docMk/>
            <pc:sldMk cId="109857222" sldId="256"/>
            <ac:spMk id="8" creationId="{1978CA16-E56B-DC70-F109-4F74D6D3527D}"/>
          </ac:spMkLst>
        </pc:spChg>
      </pc:sldChg>
    </pc:docChg>
  </pc:docChgLst>
  <pc:docChgLst>
    <pc:chgData name="Lauren Yearsley (2405414)" userId="S::2405414@student.uwtsd.ac.uk::62ab86de-c56f-4db9-ba11-f2e719569363" providerId="AD" clId="Web-{29A1D7FC-88B1-800F-6749-7A68FEBFA383}"/>
    <pc:docChg chg="modSld">
      <pc:chgData name="Lauren Yearsley (2405414)" userId="S::2405414@student.uwtsd.ac.uk::62ab86de-c56f-4db9-ba11-f2e719569363" providerId="AD" clId="Web-{29A1D7FC-88B1-800F-6749-7A68FEBFA383}" dt="2024-11-09T20:10:46.990" v="1282" actId="20577"/>
      <pc:docMkLst>
        <pc:docMk/>
      </pc:docMkLst>
      <pc:sldChg chg="addSp modSp">
        <pc:chgData name="Lauren Yearsley (2405414)" userId="S::2405414@student.uwtsd.ac.uk::62ab86de-c56f-4db9-ba11-f2e719569363" providerId="AD" clId="Web-{29A1D7FC-88B1-800F-6749-7A68FEBFA383}" dt="2024-11-09T20:10:46.990" v="1282" actId="20577"/>
        <pc:sldMkLst>
          <pc:docMk/>
          <pc:sldMk cId="109857222" sldId="256"/>
        </pc:sldMkLst>
        <pc:spChg chg="mod">
          <ac:chgData name="Lauren Yearsley (2405414)" userId="S::2405414@student.uwtsd.ac.uk::62ab86de-c56f-4db9-ba11-f2e719569363" providerId="AD" clId="Web-{29A1D7FC-88B1-800F-6749-7A68FEBFA383}" dt="2024-11-09T19:40:26.647" v="904" actId="20577"/>
          <ac:spMkLst>
            <pc:docMk/>
            <pc:sldMk cId="109857222" sldId="256"/>
            <ac:spMk id="2" creationId="{3176F8C1-0C37-3689-13D3-0549DBDFE0B8}"/>
          </ac:spMkLst>
        </pc:spChg>
        <pc:spChg chg="add mod">
          <ac:chgData name="Lauren Yearsley (2405414)" userId="S::2405414@student.uwtsd.ac.uk::62ab86de-c56f-4db9-ba11-f2e719569363" providerId="AD" clId="Web-{29A1D7FC-88B1-800F-6749-7A68FEBFA383}" dt="2024-11-07T12:55:22.512" v="396" actId="14100"/>
          <ac:spMkLst>
            <pc:docMk/>
            <pc:sldMk cId="109857222" sldId="256"/>
            <ac:spMk id="3" creationId="{E859F4BE-C247-E98B-670B-7C890B472F81}"/>
          </ac:spMkLst>
        </pc:spChg>
        <pc:spChg chg="mod">
          <ac:chgData name="Lauren Yearsley (2405414)" userId="S::2405414@student.uwtsd.ac.uk::62ab86de-c56f-4db9-ba11-f2e719569363" providerId="AD" clId="Web-{29A1D7FC-88B1-800F-6749-7A68FEBFA383}" dt="2024-11-09T19:38:36.930" v="900" actId="20577"/>
          <ac:spMkLst>
            <pc:docMk/>
            <pc:sldMk cId="109857222" sldId="256"/>
            <ac:spMk id="6" creationId="{4FC8E6FA-2039-3FD7-0ECB-1C462ED4D55E}"/>
          </ac:spMkLst>
        </pc:spChg>
        <pc:spChg chg="add mod">
          <ac:chgData name="Lauren Yearsley (2405414)" userId="S::2405414@student.uwtsd.ac.uk::62ab86de-c56f-4db9-ba11-f2e719569363" providerId="AD" clId="Web-{29A1D7FC-88B1-800F-6749-7A68FEBFA383}" dt="2024-11-09T20:10:46.990" v="1282" actId="20577"/>
          <ac:spMkLst>
            <pc:docMk/>
            <pc:sldMk cId="109857222" sldId="256"/>
            <ac:spMk id="7" creationId="{C0918386-9562-7D0E-88F0-30919AB9739B}"/>
          </ac:spMkLst>
        </pc:spChg>
        <pc:picChg chg="mod">
          <ac:chgData name="Lauren Yearsley (2405414)" userId="S::2405414@student.uwtsd.ac.uk::62ab86de-c56f-4db9-ba11-f2e719569363" providerId="AD" clId="Web-{29A1D7FC-88B1-800F-6749-7A68FEBFA383}" dt="2024-11-09T19:38:40.993" v="901" actId="1076"/>
          <ac:picMkLst>
            <pc:docMk/>
            <pc:sldMk cId="109857222" sldId="256"/>
            <ac:picMk id="4" creationId="{CCD193DC-2550-7A31-751F-96AED6B66BD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careersintheory.wordpress.com/wp-content/uploads/2010/01/maslow.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D193DC-2550-7A31-751F-96AED6B66BD3}"/>
              </a:ext>
            </a:extLst>
          </p:cNvPr>
          <p:cNvPicPr>
            <a:picLocks noChangeAspect="1"/>
          </p:cNvPicPr>
          <p:nvPr/>
        </p:nvPicPr>
        <p:blipFill>
          <a:blip r:embed="rId2"/>
          <a:stretch>
            <a:fillRect/>
          </a:stretch>
        </p:blipFill>
        <p:spPr>
          <a:xfrm>
            <a:off x="2927346" y="927418"/>
            <a:ext cx="5876805" cy="4114800"/>
          </a:xfrm>
          <a:prstGeom prst="rect">
            <a:avLst/>
          </a:prstGeom>
          <a:solidFill>
            <a:srgbClr val="FFFFFF">
              <a:shade val="85000"/>
            </a:srgbClr>
          </a:solidFill>
          <a:ln w="190500" cap="rnd">
            <a:no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C0918386-9562-7D0E-88F0-30919AB9739B}"/>
              </a:ext>
            </a:extLst>
          </p:cNvPr>
          <p:cNvSpPr txBox="1"/>
          <p:nvPr/>
        </p:nvSpPr>
        <p:spPr>
          <a:xfrm>
            <a:off x="-2871" y="2448"/>
            <a:ext cx="5402372" cy="1969770"/>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u="sng" dirty="0"/>
              <a:t>Social</a:t>
            </a:r>
            <a:br>
              <a:rPr lang="en-US" sz="1100" dirty="0"/>
            </a:br>
            <a:r>
              <a:rPr lang="en-US" sz="1100" dirty="0"/>
              <a:t> </a:t>
            </a:r>
            <a:r>
              <a:rPr lang="en-US" sz="1000" dirty="0"/>
              <a:t>As we progress to the middle stage of the pyramid Maslow’s theory of social is being accepted for who you are, the source of this is to have different relationships, friendships, love relationships, peers, acquaintances, being out in the community we build different backgrounds and know the cultures and religions out there. In this stage it’s about taking risks and building boundaries with the people you know. Social supports a child’s health and wellbeing, it stops anxiety and depression, friends and family form the safety bubble to help with any of these problems this is a form of belonging. Children who feel loved by parents or family members looks up to them as a role model to help guide them. Maslow’s theory shows how physiological links in with safety having the comfort you’re going to gain relationships its your wellbeing and your safety. The importance of this skill helps you take boundaries, you learn through your mistakes, gain new relationships and progress through your goals.  </a:t>
            </a:r>
            <a:endParaRPr lang="en-US"/>
          </a:p>
        </p:txBody>
      </p:sp>
      <p:sp>
        <p:nvSpPr>
          <p:cNvPr id="10" name="TextBox 9">
            <a:extLst>
              <a:ext uri="{FF2B5EF4-FFF2-40B4-BE49-F238E27FC236}">
                <a16:creationId xmlns:a16="http://schemas.microsoft.com/office/drawing/2014/main" id="{3721C6EA-4B9D-CC9A-F944-FD2B1F62BD42}"/>
              </a:ext>
            </a:extLst>
          </p:cNvPr>
          <p:cNvSpPr txBox="1"/>
          <p:nvPr/>
        </p:nvSpPr>
        <p:spPr>
          <a:xfrm>
            <a:off x="6401673" y="3486"/>
            <a:ext cx="5786646" cy="1800493"/>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a:latin typeface="Aptos"/>
                <a:ea typeface="Aptos"/>
                <a:cs typeface="Aptos"/>
              </a:rPr>
              <a:t>Safety</a:t>
            </a:r>
            <a:br>
              <a:rPr lang="en-US" sz="1000" dirty="0">
                <a:latin typeface="Aptos"/>
                <a:ea typeface="Aptos"/>
                <a:cs typeface="Aptos"/>
              </a:rPr>
            </a:br>
            <a:r>
              <a:rPr lang="en-US" sz="1000" dirty="0">
                <a:latin typeface="Aptos"/>
                <a:ea typeface="Aptos"/>
                <a:cs typeface="Aptos"/>
              </a:rPr>
              <a:t>Children need safety. safety comes in various ways from having a good home, relationships between tutors, doctors, peers, but most important, parents of the child are the safest and comforting for the child. Children’s emotional needs are mostly met when having a good relationship with the parents this comes under the safety and trust of one another. Safety is important to children to learn boundaries, trusting other people to guide them down the right path, Maslow’s theory shows having the right environment supports the child’s growth by becoming someone they want to be. children’s health and wellbeing are also affected based on the environment and living conditions. Being financial stable initiates safety, children need food, water, air, house to feel motivated, and to feel wanted. Another important role is education for the child to have, being able to support your child in a career or dream they want to become so</a:t>
            </a:r>
            <a:r>
              <a:rPr lang="en-US" sz="1100" dirty="0">
                <a:latin typeface="Aptos"/>
                <a:ea typeface="Aptos"/>
                <a:cs typeface="Aptos"/>
              </a:rPr>
              <a:t> supporting their growth.</a:t>
            </a:r>
            <a:endParaRPr lang="en-US" dirty="0"/>
          </a:p>
        </p:txBody>
      </p:sp>
      <p:sp>
        <p:nvSpPr>
          <p:cNvPr id="11" name="TextBox 10">
            <a:extLst>
              <a:ext uri="{FF2B5EF4-FFF2-40B4-BE49-F238E27FC236}">
                <a16:creationId xmlns:a16="http://schemas.microsoft.com/office/drawing/2014/main" id="{7868156D-437B-499A-829A-4AF727F5AA9C}"/>
              </a:ext>
            </a:extLst>
          </p:cNvPr>
          <p:cNvSpPr txBox="1"/>
          <p:nvPr/>
        </p:nvSpPr>
        <p:spPr>
          <a:xfrm>
            <a:off x="3185109" y="5037071"/>
            <a:ext cx="5821768" cy="1785104"/>
          </a:xfrm>
          <a:prstGeom prst="rect">
            <a:avLst/>
          </a:prstGeom>
          <a:no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u="sng" dirty="0">
                <a:latin typeface="Aptos"/>
                <a:ea typeface="Aptos"/>
                <a:cs typeface="Aptos"/>
              </a:rPr>
              <a:t>Esteem</a:t>
            </a:r>
            <a:br>
              <a:rPr lang="en-US" sz="1000" dirty="0">
                <a:latin typeface="Aptos"/>
                <a:ea typeface="Aptos"/>
                <a:cs typeface="Aptos"/>
              </a:rPr>
            </a:br>
            <a:r>
              <a:rPr lang="en-US" sz="1000" dirty="0">
                <a:latin typeface="Aptos"/>
                <a:ea typeface="Aptos"/>
                <a:cs typeface="Aptos"/>
              </a:rPr>
              <a:t>Maslow’s concept on Esteem need is about your dignity, respect and your own self-respect, this means people have their own thoughts and feelings, a child needs a sense of belonging whether its at home, school or the doctors, they must feel that they belong there and that their voice is heard. Having this trust shows respect, and this links with the safety level of the pyramid. Every person has a choice and opinion and respecting other people’s views can help with growth of the person and others as well. This need is good at promoting your independence showing what your goals and achievements are. The importance is showing your true values, helping you achieve your goals and feeling your accomplishments. Helping yourself or other people shows respect. having the right social skills and education shows that you are committed and that you care about your goals and relationships to others. </a:t>
            </a:r>
            <a:endParaRPr lang="en-US" sz="1000" dirty="0"/>
          </a:p>
        </p:txBody>
      </p:sp>
      <p:sp>
        <p:nvSpPr>
          <p:cNvPr id="12" name="TextBox 11">
            <a:extLst>
              <a:ext uri="{FF2B5EF4-FFF2-40B4-BE49-F238E27FC236}">
                <a16:creationId xmlns:a16="http://schemas.microsoft.com/office/drawing/2014/main" id="{5A90D054-BC31-B767-52C2-647C480487B7}"/>
              </a:ext>
            </a:extLst>
          </p:cNvPr>
          <p:cNvSpPr txBox="1"/>
          <p:nvPr/>
        </p:nvSpPr>
        <p:spPr>
          <a:xfrm>
            <a:off x="46" y="2170564"/>
            <a:ext cx="2932268" cy="4154984"/>
          </a:xfrm>
          <a:prstGeom prst="rect">
            <a:avLst/>
          </a:prstGeom>
          <a:no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u="sng" dirty="0">
                <a:latin typeface="Aptos"/>
                <a:ea typeface="Aptos"/>
                <a:cs typeface="Aptos"/>
              </a:rPr>
              <a:t>Self actualization</a:t>
            </a:r>
            <a:r>
              <a:rPr lang="en-US" sz="1100" dirty="0">
                <a:latin typeface="Aptos"/>
                <a:ea typeface="Aptos"/>
                <a:cs typeface="Aptos"/>
              </a:rPr>
              <a:t> </a:t>
            </a:r>
            <a:br>
              <a:rPr lang="en-US" sz="1100" dirty="0">
                <a:latin typeface="Aptos"/>
                <a:ea typeface="Aptos"/>
                <a:cs typeface="Aptos"/>
              </a:rPr>
            </a:br>
            <a:r>
              <a:rPr lang="en-US" sz="1100" dirty="0">
                <a:latin typeface="Aptos"/>
                <a:ea typeface="Aptos"/>
                <a:cs typeface="Aptos"/>
              </a:rPr>
              <a:t>As we come to the last level of the pyramid Maslow theory of Self-Actualization is another word for growth of the person in his words “every person is his own project and makes himself”</a:t>
            </a:r>
            <a:br>
              <a:rPr lang="en-US" sz="1100" dirty="0">
                <a:latin typeface="Aptos"/>
                <a:ea typeface="Aptos"/>
                <a:cs typeface="Aptos"/>
              </a:rPr>
            </a:br>
            <a:r>
              <a:rPr lang="en-US" sz="1100" dirty="0">
                <a:latin typeface="Aptos"/>
                <a:ea typeface="Aptos"/>
                <a:cs typeface="Aptos"/>
              </a:rPr>
              <a:t>this gives the person a new motivation, to create something new being a different leader. Self-actualization is another term the person is happy their needs are fulfilled and is onto something better. It is the only need to feel completed having new goals. The only way the level can be affected if one of the levels isn’t fully fulfilled, such as safety or trust, any of these are taken away can affect the human </a:t>
            </a:r>
            <a:r>
              <a:rPr lang="en-US" sz="1100" dirty="0" err="1">
                <a:latin typeface="Aptos"/>
                <a:ea typeface="Aptos"/>
                <a:cs typeface="Aptos"/>
              </a:rPr>
              <a:t>behaviour</a:t>
            </a:r>
            <a:r>
              <a:rPr lang="en-US" sz="1100" dirty="0">
                <a:latin typeface="Aptos"/>
                <a:ea typeface="Aptos"/>
                <a:cs typeface="Aptos"/>
              </a:rPr>
              <a:t> to feel accomplished. There are many challenges out there that affects every need as Maslow says it’s a working progress. Maslow saw this level where the child or adult is whole, it looks at the persons holistic development, this approach links with self-evaluation the Maslow’s </a:t>
            </a:r>
            <a:r>
              <a:rPr lang="en-US" sz="1100" dirty="0" err="1">
                <a:latin typeface="Aptos"/>
                <a:ea typeface="Aptos"/>
                <a:cs typeface="Aptos"/>
              </a:rPr>
              <a:t>hiercy</a:t>
            </a:r>
            <a:r>
              <a:rPr lang="en-US" sz="1100" dirty="0">
                <a:latin typeface="Aptos"/>
                <a:ea typeface="Aptos"/>
                <a:cs typeface="Aptos"/>
              </a:rPr>
              <a:t> pyramid shows the needs the human need to go through to feel whole.</a:t>
            </a:r>
            <a:endParaRPr lang="en-US" dirty="0"/>
          </a:p>
        </p:txBody>
      </p:sp>
      <p:sp>
        <p:nvSpPr>
          <p:cNvPr id="13" name="TextBox 12">
            <a:extLst>
              <a:ext uri="{FF2B5EF4-FFF2-40B4-BE49-F238E27FC236}">
                <a16:creationId xmlns:a16="http://schemas.microsoft.com/office/drawing/2014/main" id="{AA3A57A2-01EC-8CE4-0C25-83908AFEA652}"/>
              </a:ext>
            </a:extLst>
          </p:cNvPr>
          <p:cNvSpPr txBox="1"/>
          <p:nvPr/>
        </p:nvSpPr>
        <p:spPr>
          <a:xfrm>
            <a:off x="9208007" y="2156980"/>
            <a:ext cx="2836575" cy="401648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baseline="0">
                <a:latin typeface="Aptos"/>
              </a:rPr>
              <a:t>Physiological</a:t>
            </a:r>
            <a:r>
              <a:rPr lang="en-US" sz="1000">
                <a:latin typeface="Aptos"/>
                <a:ea typeface="Aptos"/>
                <a:cs typeface="Aptos"/>
              </a:rPr>
              <a:t>​</a:t>
            </a:r>
            <a:br>
              <a:rPr lang="en-US" sz="1000" dirty="0">
                <a:latin typeface="Aptos"/>
                <a:ea typeface="Aptos"/>
                <a:cs typeface="Aptos"/>
              </a:rPr>
            </a:br>
            <a:r>
              <a:rPr lang="en-US" sz="1000" baseline="0">
                <a:latin typeface="Aptos"/>
              </a:rPr>
              <a:t>As we start from the bottom of the pyramid Maslow </a:t>
            </a:r>
            <a:r>
              <a:rPr lang="en-US" sz="1000" baseline="0" err="1">
                <a:latin typeface="Aptos"/>
              </a:rPr>
              <a:t>hiercy</a:t>
            </a:r>
            <a:r>
              <a:rPr lang="en-US" sz="1000" baseline="0">
                <a:latin typeface="Aptos"/>
              </a:rPr>
              <a:t> pyramid shows how we look at a child as a whole the most important level starts first the physiological need this needs builds us a whole and in order to be fulfilled we must have the main needs to gain the next level, in order to survive we need oxygen to breathe, we need a warm stable house to keep us dry to avoid In any illnesses and having the comfort such as a bed to sleep in, having healthy food provides us with vitamins and minerals to help avoiding certain illnesses, also hygiene is another important need for our health and wellbeing, providing a warm bath, having the right toiletries for women. making sure our health is up to date our vaccinations and dental. this gives adults/children the motivation and to feel safe in the environment they are in. Maslow’s concept of this need shows how we as a human function and how different</a:t>
            </a:r>
            <a:r>
              <a:rPr lang="en-US" sz="1100" baseline="0" dirty="0">
                <a:latin typeface="Aptos"/>
              </a:rPr>
              <a:t> </a:t>
            </a:r>
            <a:r>
              <a:rPr lang="en-US" sz="1100" baseline="0">
                <a:latin typeface="Aptos"/>
              </a:rPr>
              <a:t>backgrounds and cultures if they are struggling and compared to children in how they fulfilled the levels on the pyramid, in order to do this the bottom needs is to be fulfilled. </a:t>
            </a:r>
            <a:r>
              <a:rPr lang="en-US" sz="1100">
                <a:latin typeface="Aptos"/>
                <a:ea typeface="Aptos"/>
                <a:cs typeface="Aptos"/>
              </a:rPr>
              <a:t>​</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FE818-7BA4-7FF7-2D95-4B2AD1F4EF1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C4082BF-439A-8FFF-3A2C-B3F3A72200D5}"/>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maslow.jpg (1134×794)</a:t>
            </a:r>
            <a:r>
              <a:rPr lang="en-US" dirty="0">
                <a:ea typeface="+mn-lt"/>
                <a:cs typeface="+mn-lt"/>
              </a:rPr>
              <a:t>  (picture </a:t>
            </a:r>
            <a:r>
              <a:rPr lang="en-US" err="1">
                <a:ea typeface="+mn-lt"/>
                <a:cs typeface="+mn-lt"/>
              </a:rPr>
              <a:t>maslows</a:t>
            </a:r>
            <a:r>
              <a:rPr lang="en-US" dirty="0">
                <a:ea typeface="+mn-lt"/>
                <a:cs typeface="+mn-lt"/>
              </a:rPr>
              <a:t> </a:t>
            </a:r>
            <a:r>
              <a:rPr lang="en-US" err="1">
                <a:ea typeface="+mn-lt"/>
                <a:cs typeface="+mn-lt"/>
              </a:rPr>
              <a:t>hiercy</a:t>
            </a:r>
            <a:r>
              <a:rPr lang="en-US" dirty="0">
                <a:ea typeface="+mn-lt"/>
                <a:cs typeface="+mn-lt"/>
              </a:rPr>
              <a:t>)</a:t>
            </a:r>
          </a:p>
          <a:p>
            <a:r>
              <a:rPr lang="en-US" sz="1100">
                <a:solidFill>
                  <a:srgbClr val="3A3A3A"/>
                </a:solidFill>
                <a:latin typeface="Source Sans Pro"/>
                <a:ea typeface="Source Sans Pro"/>
              </a:rPr>
              <a:t> Weinberg, D.R. (2011) </a:t>
            </a:r>
            <a:r>
              <a:rPr lang="en-US" sz="1100" i="1">
                <a:solidFill>
                  <a:srgbClr val="3A3A3A"/>
                </a:solidFill>
                <a:latin typeface="Source Sans Pro"/>
                <a:ea typeface="Source Sans Pro"/>
              </a:rPr>
              <a:t>Montessori, Maslow, and Self-Actualization</a:t>
            </a:r>
            <a:r>
              <a:rPr lang="en-US" sz="1100" dirty="0">
                <a:solidFill>
                  <a:srgbClr val="3A3A3A"/>
                </a:solidFill>
                <a:latin typeface="Source Sans Pro"/>
                <a:ea typeface="Source Sans Pro"/>
              </a:rPr>
              <a:t>, </a:t>
            </a:r>
            <a:r>
              <a:rPr lang="en-US" sz="1100" i="1">
                <a:solidFill>
                  <a:srgbClr val="3A3A3A"/>
                </a:solidFill>
                <a:latin typeface="Source Sans Pro"/>
                <a:ea typeface="Source Sans Pro"/>
              </a:rPr>
              <a:t>Montessori life</a:t>
            </a:r>
            <a:r>
              <a:rPr lang="en-US" sz="1100">
                <a:solidFill>
                  <a:srgbClr val="3A3A3A"/>
                </a:solidFill>
                <a:latin typeface="Source Sans Pro"/>
                <a:ea typeface="Source Sans Pro"/>
              </a:rPr>
              <a:t>. New York: American Montessori Society, pp. 16-.</a:t>
            </a:r>
            <a:endParaRPr lang="en-US" dirty="0"/>
          </a:p>
        </p:txBody>
      </p:sp>
    </p:spTree>
    <p:extLst>
      <p:ext uri="{BB962C8B-B14F-4D97-AF65-F5344CB8AC3E}">
        <p14:creationId xmlns:p14="http://schemas.microsoft.com/office/powerpoint/2010/main" val="2995730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424</cp:revision>
  <dcterms:created xsi:type="dcterms:W3CDTF">2024-11-07T11:28:01Z</dcterms:created>
  <dcterms:modified xsi:type="dcterms:W3CDTF">2024-11-11T21:07:09Z</dcterms:modified>
</cp:coreProperties>
</file>