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sldIdLst>
    <p:sldId id="259" r:id="rId3"/>
    <p:sldId id="256" r:id="rId4"/>
    <p:sldId id="257" r:id="rId5"/>
  </p:sldIdLst>
  <p:sldSz cx="30279975" cy="21386800"/>
  <p:notesSz cx="9144000" cy="6858000"/>
  <p:defaultTextStyle>
    <a:defPPr>
      <a:defRPr lang="en-US"/>
    </a:defPPr>
    <a:lvl1pPr marL="0" algn="l" defTabSz="1294130" rtl="0" eaLnBrk="1" latinLnBrk="0" hangingPunct="1">
      <a:defRPr sz="5100" kern="1200">
        <a:solidFill>
          <a:schemeClr val="tx1"/>
        </a:solidFill>
        <a:latin typeface="+mn-lt"/>
        <a:ea typeface="+mn-ea"/>
        <a:cs typeface="+mn-cs"/>
      </a:defRPr>
    </a:lvl1pPr>
    <a:lvl2pPr marL="1294130" algn="l" defTabSz="1294130" rtl="0" eaLnBrk="1" latinLnBrk="0" hangingPunct="1">
      <a:defRPr sz="5100" kern="1200">
        <a:solidFill>
          <a:schemeClr val="tx1"/>
        </a:solidFill>
        <a:latin typeface="+mn-lt"/>
        <a:ea typeface="+mn-ea"/>
        <a:cs typeface="+mn-cs"/>
      </a:defRPr>
    </a:lvl2pPr>
    <a:lvl3pPr marL="2588260" algn="l" defTabSz="1294130" rtl="0" eaLnBrk="1" latinLnBrk="0" hangingPunct="1">
      <a:defRPr sz="5100" kern="1200">
        <a:solidFill>
          <a:schemeClr val="tx1"/>
        </a:solidFill>
        <a:latin typeface="+mn-lt"/>
        <a:ea typeface="+mn-ea"/>
        <a:cs typeface="+mn-cs"/>
      </a:defRPr>
    </a:lvl3pPr>
    <a:lvl4pPr marL="3883025" algn="l" defTabSz="1294130" rtl="0" eaLnBrk="1" latinLnBrk="0" hangingPunct="1">
      <a:defRPr sz="5100" kern="1200">
        <a:solidFill>
          <a:schemeClr val="tx1"/>
        </a:solidFill>
        <a:latin typeface="+mn-lt"/>
        <a:ea typeface="+mn-ea"/>
        <a:cs typeface="+mn-cs"/>
      </a:defRPr>
    </a:lvl4pPr>
    <a:lvl5pPr marL="5177155" algn="l" defTabSz="1294130" rtl="0" eaLnBrk="1" latinLnBrk="0" hangingPunct="1">
      <a:defRPr sz="5100" kern="1200">
        <a:solidFill>
          <a:schemeClr val="tx1"/>
        </a:solidFill>
        <a:latin typeface="+mn-lt"/>
        <a:ea typeface="+mn-ea"/>
        <a:cs typeface="+mn-cs"/>
      </a:defRPr>
    </a:lvl5pPr>
    <a:lvl6pPr marL="6471285" algn="l" defTabSz="1294130" rtl="0" eaLnBrk="1" latinLnBrk="0" hangingPunct="1">
      <a:defRPr sz="5100" kern="1200">
        <a:solidFill>
          <a:schemeClr val="tx1"/>
        </a:solidFill>
        <a:latin typeface="+mn-lt"/>
        <a:ea typeface="+mn-ea"/>
        <a:cs typeface="+mn-cs"/>
      </a:defRPr>
    </a:lvl6pPr>
    <a:lvl7pPr marL="7765415" algn="l" defTabSz="1294130" rtl="0" eaLnBrk="1" latinLnBrk="0" hangingPunct="1">
      <a:defRPr sz="5100" kern="1200">
        <a:solidFill>
          <a:schemeClr val="tx1"/>
        </a:solidFill>
        <a:latin typeface="+mn-lt"/>
        <a:ea typeface="+mn-ea"/>
        <a:cs typeface="+mn-cs"/>
      </a:defRPr>
    </a:lvl7pPr>
    <a:lvl8pPr marL="9059545" algn="l" defTabSz="1294130" rtl="0" eaLnBrk="1" latinLnBrk="0" hangingPunct="1">
      <a:defRPr sz="5100" kern="1200">
        <a:solidFill>
          <a:schemeClr val="tx1"/>
        </a:solidFill>
        <a:latin typeface="+mn-lt"/>
        <a:ea typeface="+mn-ea"/>
        <a:cs typeface="+mn-cs"/>
      </a:defRPr>
    </a:lvl8pPr>
    <a:lvl9pPr marL="10353675" algn="l" defTabSz="1294130" rtl="0" eaLnBrk="1" latinLnBrk="0" hangingPunct="1">
      <a:defRPr sz="51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6"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901" autoAdjust="0"/>
    <p:restoredTop sz="94660"/>
  </p:normalViewPr>
  <p:slideViewPr>
    <p:cSldViewPr snapToGrid="0" showGuides="1">
      <p:cViewPr varScale="1">
        <p:scale>
          <a:sx n="27" d="100"/>
          <a:sy n="27" d="100"/>
        </p:scale>
        <p:origin x="1685" y="96"/>
      </p:cViewPr>
      <p:guideLst>
        <p:guide orient="horz" pos="6736"/>
        <p:guide pos="9536"/>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1002" y="3500113"/>
            <a:ext cx="25737979" cy="7445775"/>
          </a:xfrm>
        </p:spPr>
        <p:txBody>
          <a:bodyPr anchor="b"/>
          <a:lstStyle>
            <a:lvl1pPr algn="ctr">
              <a:defRPr sz="14000"/>
            </a:lvl1pPr>
          </a:lstStyle>
          <a:p>
            <a:r>
              <a:rPr lang="en-US"/>
              <a:t>Click to edit Master title style</a:t>
            </a:r>
            <a:endParaRPr lang="en-US" dirty="0"/>
          </a:p>
        </p:txBody>
      </p:sp>
      <p:sp>
        <p:nvSpPr>
          <p:cNvPr id="3" name="Subtitle 2"/>
          <p:cNvSpPr>
            <a:spLocks noGrp="1"/>
          </p:cNvSpPr>
          <p:nvPr>
            <p:ph type="subTitle" idx="1"/>
          </p:nvPr>
        </p:nvSpPr>
        <p:spPr>
          <a:xfrm>
            <a:off x="3785002" y="11233024"/>
            <a:ext cx="22709979" cy="5163525"/>
          </a:xfrm>
        </p:spPr>
        <p:txBody>
          <a:bodyPr/>
          <a:lstStyle>
            <a:lvl1pPr marL="0" indent="0" algn="ctr">
              <a:buNone/>
              <a:defRPr sz="5600"/>
            </a:lvl1pPr>
            <a:lvl2pPr marL="1069975" indent="0" algn="ctr">
              <a:buNone/>
              <a:defRPr sz="4700"/>
            </a:lvl2pPr>
            <a:lvl3pPr marL="2139950" indent="0" algn="ctr">
              <a:buNone/>
              <a:defRPr sz="4200"/>
            </a:lvl3pPr>
            <a:lvl4pPr marL="3209925" indent="0" algn="ctr">
              <a:buNone/>
              <a:defRPr sz="3700"/>
            </a:lvl4pPr>
            <a:lvl5pPr marL="4279900" indent="0" algn="ctr">
              <a:buNone/>
              <a:defRPr sz="3700"/>
            </a:lvl5pPr>
            <a:lvl6pPr marL="5349875" indent="0" algn="ctr">
              <a:buNone/>
              <a:defRPr sz="3700"/>
            </a:lvl6pPr>
            <a:lvl7pPr marL="6419850" indent="0" algn="ctr">
              <a:buNone/>
              <a:defRPr sz="3700"/>
            </a:lvl7pPr>
            <a:lvl8pPr marL="7489825" indent="0" algn="ctr">
              <a:buNone/>
              <a:defRPr sz="3700"/>
            </a:lvl8pPr>
            <a:lvl9pPr marL="8559800" indent="0" algn="ctr">
              <a:buNone/>
              <a:defRPr sz="37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E7A404-8A22-4E3B-8FFC-298A665A1EF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BE7A404-8A22-4E3B-8FFC-298A665A1EF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983" y="5331857"/>
            <a:ext cx="26116479" cy="8896312"/>
          </a:xfrm>
        </p:spPr>
        <p:txBody>
          <a:bodyPr anchor="b"/>
          <a:lstStyle>
            <a:lvl1pPr>
              <a:defRPr sz="14000"/>
            </a:lvl1pPr>
          </a:lstStyle>
          <a:p>
            <a:r>
              <a:rPr lang="en-US"/>
              <a:t>Click to edit Master title style</a:t>
            </a:r>
            <a:endParaRPr lang="en-US" dirty="0"/>
          </a:p>
        </p:txBody>
      </p:sp>
      <p:sp>
        <p:nvSpPr>
          <p:cNvPr id="3" name="Text Placeholder 2"/>
          <p:cNvSpPr>
            <a:spLocks noGrp="1"/>
          </p:cNvSpPr>
          <p:nvPr>
            <p:ph type="body" idx="1"/>
          </p:nvPr>
        </p:nvSpPr>
        <p:spPr>
          <a:xfrm>
            <a:off x="2065983" y="14312331"/>
            <a:ext cx="26116479" cy="4678360"/>
          </a:xfrm>
        </p:spPr>
        <p:txBody>
          <a:bodyPr/>
          <a:lstStyle>
            <a:lvl1pPr marL="0" indent="0">
              <a:buNone/>
              <a:defRPr sz="5600">
                <a:solidFill>
                  <a:schemeClr val="tx1"/>
                </a:solidFill>
              </a:defRPr>
            </a:lvl1pPr>
            <a:lvl2pPr marL="1069975" indent="0">
              <a:buNone/>
              <a:defRPr sz="4700">
                <a:solidFill>
                  <a:schemeClr val="tx1">
                    <a:tint val="75000"/>
                  </a:schemeClr>
                </a:solidFill>
              </a:defRPr>
            </a:lvl2pPr>
            <a:lvl3pPr marL="2139950" indent="0">
              <a:buNone/>
              <a:defRPr sz="4200">
                <a:solidFill>
                  <a:schemeClr val="tx1">
                    <a:tint val="75000"/>
                  </a:schemeClr>
                </a:solidFill>
              </a:defRPr>
            </a:lvl3pPr>
            <a:lvl4pPr marL="3209925" indent="0">
              <a:buNone/>
              <a:defRPr sz="3700">
                <a:solidFill>
                  <a:schemeClr val="tx1">
                    <a:tint val="75000"/>
                  </a:schemeClr>
                </a:solidFill>
              </a:defRPr>
            </a:lvl4pPr>
            <a:lvl5pPr marL="4279900" indent="0">
              <a:buNone/>
              <a:defRPr sz="3700">
                <a:solidFill>
                  <a:schemeClr val="tx1">
                    <a:tint val="75000"/>
                  </a:schemeClr>
                </a:solidFill>
              </a:defRPr>
            </a:lvl5pPr>
            <a:lvl6pPr marL="5349875" indent="0">
              <a:buNone/>
              <a:defRPr sz="3700">
                <a:solidFill>
                  <a:schemeClr val="tx1">
                    <a:tint val="75000"/>
                  </a:schemeClr>
                </a:solidFill>
              </a:defRPr>
            </a:lvl6pPr>
            <a:lvl7pPr marL="6419850" indent="0">
              <a:buNone/>
              <a:defRPr sz="3700">
                <a:solidFill>
                  <a:schemeClr val="tx1">
                    <a:tint val="75000"/>
                  </a:schemeClr>
                </a:solidFill>
              </a:defRPr>
            </a:lvl7pPr>
            <a:lvl8pPr marL="7489825" indent="0">
              <a:buNone/>
              <a:defRPr sz="3700">
                <a:solidFill>
                  <a:schemeClr val="tx1">
                    <a:tint val="75000"/>
                  </a:schemeClr>
                </a:solidFill>
              </a:defRPr>
            </a:lvl8pPr>
            <a:lvl9pPr marL="8559800" indent="0">
              <a:buNone/>
              <a:defRPr sz="37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BE7A404-8A22-4E3B-8FFC-298A665A1EF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749" y="5693247"/>
            <a:ext cx="12868991" cy="1356972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15329238" y="5693247"/>
            <a:ext cx="12868991" cy="1356972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6BE7A404-8A22-4E3B-8FFC-298A665A1EF0}"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692" y="1138653"/>
            <a:ext cx="26116479" cy="413379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697" y="5242739"/>
            <a:ext cx="12809846" cy="2569387"/>
          </a:xfrm>
        </p:spPr>
        <p:txBody>
          <a:bodyPr anchor="b"/>
          <a:lstStyle>
            <a:lvl1pPr marL="0" indent="0">
              <a:buNone/>
              <a:defRPr sz="5600" b="1"/>
            </a:lvl1pPr>
            <a:lvl2pPr marL="1069975" indent="0">
              <a:buNone/>
              <a:defRPr sz="4700" b="1"/>
            </a:lvl2pPr>
            <a:lvl3pPr marL="2139950" indent="0">
              <a:buNone/>
              <a:defRPr sz="4200" b="1"/>
            </a:lvl3pPr>
            <a:lvl4pPr marL="3209925" indent="0">
              <a:buNone/>
              <a:defRPr sz="3700" b="1"/>
            </a:lvl4pPr>
            <a:lvl5pPr marL="4279900" indent="0">
              <a:buNone/>
              <a:defRPr sz="3700" b="1"/>
            </a:lvl5pPr>
            <a:lvl6pPr marL="5349875" indent="0">
              <a:buNone/>
              <a:defRPr sz="3700" b="1"/>
            </a:lvl6pPr>
            <a:lvl7pPr marL="6419850" indent="0">
              <a:buNone/>
              <a:defRPr sz="3700" b="1"/>
            </a:lvl7pPr>
            <a:lvl8pPr marL="7489825" indent="0">
              <a:buNone/>
              <a:defRPr sz="3700" b="1"/>
            </a:lvl8pPr>
            <a:lvl9pPr marL="8559800" indent="0">
              <a:buNone/>
              <a:defRPr sz="3700" b="1"/>
            </a:lvl9pPr>
          </a:lstStyle>
          <a:p>
            <a:pPr lvl="0"/>
            <a:r>
              <a:rPr lang="en-US"/>
              <a:t>Click to edit Master text styles</a:t>
            </a:r>
            <a:endParaRPr lang="en-US"/>
          </a:p>
        </p:txBody>
      </p:sp>
      <p:sp>
        <p:nvSpPr>
          <p:cNvPr id="4" name="Content Placeholder 3"/>
          <p:cNvSpPr>
            <a:spLocks noGrp="1"/>
          </p:cNvSpPr>
          <p:nvPr>
            <p:ph sz="half" idx="2"/>
          </p:nvPr>
        </p:nvSpPr>
        <p:spPr>
          <a:xfrm>
            <a:off x="2085697" y="7812125"/>
            <a:ext cx="12809846" cy="1149045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15329242" y="5242739"/>
            <a:ext cx="12872936" cy="2569387"/>
          </a:xfrm>
        </p:spPr>
        <p:txBody>
          <a:bodyPr anchor="b"/>
          <a:lstStyle>
            <a:lvl1pPr marL="0" indent="0">
              <a:buNone/>
              <a:defRPr sz="5600" b="1"/>
            </a:lvl1pPr>
            <a:lvl2pPr marL="1069975" indent="0">
              <a:buNone/>
              <a:defRPr sz="4700" b="1"/>
            </a:lvl2pPr>
            <a:lvl3pPr marL="2139950" indent="0">
              <a:buNone/>
              <a:defRPr sz="4200" b="1"/>
            </a:lvl3pPr>
            <a:lvl4pPr marL="3209925" indent="0">
              <a:buNone/>
              <a:defRPr sz="3700" b="1"/>
            </a:lvl4pPr>
            <a:lvl5pPr marL="4279900" indent="0">
              <a:buNone/>
              <a:defRPr sz="3700" b="1"/>
            </a:lvl5pPr>
            <a:lvl6pPr marL="5349875" indent="0">
              <a:buNone/>
              <a:defRPr sz="3700" b="1"/>
            </a:lvl6pPr>
            <a:lvl7pPr marL="6419850" indent="0">
              <a:buNone/>
              <a:defRPr sz="3700" b="1"/>
            </a:lvl7pPr>
            <a:lvl8pPr marL="7489825" indent="0">
              <a:buNone/>
              <a:defRPr sz="3700" b="1"/>
            </a:lvl8pPr>
            <a:lvl9pPr marL="8559800" indent="0">
              <a:buNone/>
              <a:defRPr sz="3700" b="1"/>
            </a:lvl9pPr>
          </a:lstStyle>
          <a:p>
            <a:pPr lvl="0"/>
            <a:r>
              <a:rPr lang="en-US"/>
              <a:t>Click to edit Master text styles</a:t>
            </a:r>
            <a:endParaRPr lang="en-US"/>
          </a:p>
        </p:txBody>
      </p:sp>
      <p:sp>
        <p:nvSpPr>
          <p:cNvPr id="6" name="Content Placeholder 5"/>
          <p:cNvSpPr>
            <a:spLocks noGrp="1"/>
          </p:cNvSpPr>
          <p:nvPr>
            <p:ph sz="quarter" idx="4"/>
          </p:nvPr>
        </p:nvSpPr>
        <p:spPr>
          <a:xfrm>
            <a:off x="15329242" y="7812125"/>
            <a:ext cx="12872936" cy="1149045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6BE7A404-8A22-4E3B-8FFC-298A665A1EF0}"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E7A404-8A22-4E3B-8FFC-298A665A1EF0}"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E7A404-8A22-4E3B-8FFC-298A665A1EF0}"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0" y="1425788"/>
            <a:ext cx="9766080" cy="4990253"/>
          </a:xfrm>
        </p:spPr>
        <p:txBody>
          <a:bodyPr anchor="b"/>
          <a:lstStyle>
            <a:lvl1pPr>
              <a:defRPr sz="7500"/>
            </a:lvl1pPr>
          </a:lstStyle>
          <a:p>
            <a:r>
              <a:rPr lang="en-US"/>
              <a:t>Click to edit Master title style</a:t>
            </a:r>
            <a:endParaRPr lang="en-US" dirty="0"/>
          </a:p>
        </p:txBody>
      </p:sp>
      <p:sp>
        <p:nvSpPr>
          <p:cNvPr id="3" name="Content Placeholder 2"/>
          <p:cNvSpPr>
            <a:spLocks noGrp="1"/>
          </p:cNvSpPr>
          <p:nvPr>
            <p:ph idx="1"/>
          </p:nvPr>
        </p:nvSpPr>
        <p:spPr>
          <a:xfrm>
            <a:off x="12872936" y="3079309"/>
            <a:ext cx="15329236" cy="15198490"/>
          </a:xfrm>
        </p:spPr>
        <p:txBody>
          <a:bodyPr/>
          <a:lstStyle>
            <a:lvl1pPr>
              <a:defRPr sz="7500"/>
            </a:lvl1pPr>
            <a:lvl2pPr>
              <a:defRPr sz="6600"/>
            </a:lvl2pPr>
            <a:lvl3pPr>
              <a:defRPr sz="5600"/>
            </a:lvl3pPr>
            <a:lvl4pPr>
              <a:defRPr sz="4700"/>
            </a:lvl4pPr>
            <a:lvl5pPr>
              <a:defRPr sz="4700"/>
            </a:lvl5pPr>
            <a:lvl6pPr>
              <a:defRPr sz="4700"/>
            </a:lvl6pPr>
            <a:lvl7pPr>
              <a:defRPr sz="4700"/>
            </a:lvl7pPr>
            <a:lvl8pPr>
              <a:defRPr sz="4700"/>
            </a:lvl8pPr>
            <a:lvl9pPr>
              <a:defRPr sz="47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2085690" y="6416041"/>
            <a:ext cx="9766080" cy="11886508"/>
          </a:xfrm>
        </p:spPr>
        <p:txBody>
          <a:bodyPr/>
          <a:lstStyle>
            <a:lvl1pPr marL="0" indent="0">
              <a:buNone/>
              <a:defRPr sz="3700"/>
            </a:lvl1pPr>
            <a:lvl2pPr marL="1069975" indent="0">
              <a:buNone/>
              <a:defRPr sz="3300"/>
            </a:lvl2pPr>
            <a:lvl3pPr marL="2139950" indent="0">
              <a:buNone/>
              <a:defRPr sz="2800"/>
            </a:lvl3pPr>
            <a:lvl4pPr marL="3209925" indent="0">
              <a:buNone/>
              <a:defRPr sz="2300"/>
            </a:lvl4pPr>
            <a:lvl5pPr marL="4279900" indent="0">
              <a:buNone/>
              <a:defRPr sz="2300"/>
            </a:lvl5pPr>
            <a:lvl6pPr marL="5349875" indent="0">
              <a:buNone/>
              <a:defRPr sz="2300"/>
            </a:lvl6pPr>
            <a:lvl7pPr marL="6419850" indent="0">
              <a:buNone/>
              <a:defRPr sz="2300"/>
            </a:lvl7pPr>
            <a:lvl8pPr marL="7489825" indent="0">
              <a:buNone/>
              <a:defRPr sz="2300"/>
            </a:lvl8pPr>
            <a:lvl9pPr marL="8559800" indent="0">
              <a:buNone/>
              <a:defRPr sz="23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BE7A404-8A22-4E3B-8FFC-298A665A1EF0}"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0" y="1425788"/>
            <a:ext cx="9766080" cy="4990253"/>
          </a:xfrm>
        </p:spPr>
        <p:txBody>
          <a:bodyPr anchor="b"/>
          <a:lstStyle>
            <a:lvl1pPr>
              <a:defRPr sz="75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2936" y="3079309"/>
            <a:ext cx="15329236" cy="15198490"/>
          </a:xfrm>
        </p:spPr>
        <p:txBody>
          <a:bodyPr anchor="t"/>
          <a:lstStyle>
            <a:lvl1pPr marL="0" indent="0">
              <a:buNone/>
              <a:defRPr sz="7500"/>
            </a:lvl1pPr>
            <a:lvl2pPr marL="1069975" indent="0">
              <a:buNone/>
              <a:defRPr sz="6600"/>
            </a:lvl2pPr>
            <a:lvl3pPr marL="2139950" indent="0">
              <a:buNone/>
              <a:defRPr sz="5600"/>
            </a:lvl3pPr>
            <a:lvl4pPr marL="3209925" indent="0">
              <a:buNone/>
              <a:defRPr sz="4700"/>
            </a:lvl4pPr>
            <a:lvl5pPr marL="4279900" indent="0">
              <a:buNone/>
              <a:defRPr sz="4700"/>
            </a:lvl5pPr>
            <a:lvl6pPr marL="5349875" indent="0">
              <a:buNone/>
              <a:defRPr sz="4700"/>
            </a:lvl6pPr>
            <a:lvl7pPr marL="6419850" indent="0">
              <a:buNone/>
              <a:defRPr sz="4700"/>
            </a:lvl7pPr>
            <a:lvl8pPr marL="7489825" indent="0">
              <a:buNone/>
              <a:defRPr sz="4700"/>
            </a:lvl8pPr>
            <a:lvl9pPr marL="8559800" indent="0">
              <a:buNone/>
              <a:defRPr sz="4700"/>
            </a:lvl9pPr>
          </a:lstStyle>
          <a:p>
            <a:r>
              <a:rPr lang="en-US"/>
              <a:t>Click icon to add picture</a:t>
            </a:r>
            <a:endParaRPr lang="en-US" dirty="0"/>
          </a:p>
        </p:txBody>
      </p:sp>
      <p:sp>
        <p:nvSpPr>
          <p:cNvPr id="4" name="Text Placeholder 3"/>
          <p:cNvSpPr>
            <a:spLocks noGrp="1"/>
          </p:cNvSpPr>
          <p:nvPr>
            <p:ph type="body" sz="half" idx="2"/>
          </p:nvPr>
        </p:nvSpPr>
        <p:spPr>
          <a:xfrm>
            <a:off x="2085690" y="6416041"/>
            <a:ext cx="9766080" cy="11886508"/>
          </a:xfrm>
        </p:spPr>
        <p:txBody>
          <a:bodyPr/>
          <a:lstStyle>
            <a:lvl1pPr marL="0" indent="0">
              <a:buNone/>
              <a:defRPr sz="3700"/>
            </a:lvl1pPr>
            <a:lvl2pPr marL="1069975" indent="0">
              <a:buNone/>
              <a:defRPr sz="3300"/>
            </a:lvl2pPr>
            <a:lvl3pPr marL="2139950" indent="0">
              <a:buNone/>
              <a:defRPr sz="2800"/>
            </a:lvl3pPr>
            <a:lvl4pPr marL="3209925" indent="0">
              <a:buNone/>
              <a:defRPr sz="2300"/>
            </a:lvl4pPr>
            <a:lvl5pPr marL="4279900" indent="0">
              <a:buNone/>
              <a:defRPr sz="2300"/>
            </a:lvl5pPr>
            <a:lvl6pPr marL="5349875" indent="0">
              <a:buNone/>
              <a:defRPr sz="2300"/>
            </a:lvl6pPr>
            <a:lvl7pPr marL="6419850" indent="0">
              <a:buNone/>
              <a:defRPr sz="2300"/>
            </a:lvl7pPr>
            <a:lvl8pPr marL="7489825" indent="0">
              <a:buNone/>
              <a:defRPr sz="2300"/>
            </a:lvl8pPr>
            <a:lvl9pPr marL="8559800" indent="0">
              <a:buNone/>
              <a:defRPr sz="23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BE7A404-8A22-4E3B-8FFC-298A665A1EF0}"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BE7A404-8A22-4E3B-8FFC-298A665A1EF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9111" y="1138651"/>
            <a:ext cx="6529119" cy="1812432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752" y="1138651"/>
            <a:ext cx="19208860" cy="1812432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6BE7A404-8A22-4E3B-8FFC-298A665A1EF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F1DD39-3408-416E-9D9C-405C83784B09}"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752" y="1138653"/>
            <a:ext cx="26116479" cy="4133794"/>
          </a:xfrm>
          <a:prstGeom prst="rect">
            <a:avLst/>
          </a:prstGeom>
        </p:spPr>
        <p:txBody>
          <a:bodyPr vert="horz" lIns="258848" tIns="129424" rIns="258848" bIns="129424"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752" y="5693247"/>
            <a:ext cx="26116479" cy="13569727"/>
          </a:xfrm>
          <a:prstGeom prst="rect">
            <a:avLst/>
          </a:prstGeom>
        </p:spPr>
        <p:txBody>
          <a:bodyPr vert="horz" lIns="258848" tIns="129424" rIns="258848" bIns="129424"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2081750" y="19822400"/>
            <a:ext cx="6812995" cy="1138650"/>
          </a:xfrm>
          <a:prstGeom prst="rect">
            <a:avLst/>
          </a:prstGeom>
        </p:spPr>
        <p:txBody>
          <a:bodyPr vert="horz" lIns="258848" tIns="129424" rIns="258848" bIns="129424" rtlCol="0" anchor="ctr"/>
          <a:lstStyle>
            <a:lvl1pPr algn="l">
              <a:defRPr sz="2800">
                <a:solidFill>
                  <a:schemeClr val="tx1">
                    <a:tint val="75000"/>
                  </a:schemeClr>
                </a:solidFill>
              </a:defRPr>
            </a:lvl1pPr>
          </a:lstStyle>
          <a:p>
            <a:fld id="{6BE7A404-8A22-4E3B-8FFC-298A665A1EF0}" type="datetimeFigureOut">
              <a:rPr lang="en-IN" smtClean="0"/>
            </a:fld>
            <a:endParaRPr lang="en-IN"/>
          </a:p>
        </p:txBody>
      </p:sp>
      <p:sp>
        <p:nvSpPr>
          <p:cNvPr id="5" name="Footer Placeholder 4"/>
          <p:cNvSpPr>
            <a:spLocks noGrp="1"/>
          </p:cNvSpPr>
          <p:nvPr>
            <p:ph type="ftr" sz="quarter" idx="3"/>
          </p:nvPr>
        </p:nvSpPr>
        <p:spPr>
          <a:xfrm>
            <a:off x="10030244" y="19822400"/>
            <a:ext cx="10219489" cy="1138650"/>
          </a:xfrm>
          <a:prstGeom prst="rect">
            <a:avLst/>
          </a:prstGeom>
        </p:spPr>
        <p:txBody>
          <a:bodyPr vert="horz" lIns="258848" tIns="129424" rIns="258848" bIns="129424" rtlCol="0" anchor="ctr"/>
          <a:lstStyle>
            <a:lvl1pPr algn="ctr">
              <a:defRPr sz="28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85232" y="19822400"/>
            <a:ext cx="6812995" cy="1138650"/>
          </a:xfrm>
          <a:prstGeom prst="rect">
            <a:avLst/>
          </a:prstGeom>
        </p:spPr>
        <p:txBody>
          <a:bodyPr vert="horz" lIns="258848" tIns="129424" rIns="258848" bIns="129424" rtlCol="0" anchor="ctr"/>
          <a:lstStyle>
            <a:lvl1pPr algn="r">
              <a:defRPr sz="2800">
                <a:solidFill>
                  <a:schemeClr val="tx1">
                    <a:tint val="75000"/>
                  </a:schemeClr>
                </a:solidFill>
              </a:defRPr>
            </a:lvl1pPr>
          </a:lstStyle>
          <a:p>
            <a:fld id="{2FF1DD39-3408-416E-9D9C-405C83784B09}" type="slidenum">
              <a:rPr lang="en-IN" smtClean="0"/>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2139950" rtl="0" eaLnBrk="1" latinLnBrk="0" hangingPunct="1">
        <a:lnSpc>
          <a:spcPct val="90000"/>
        </a:lnSpc>
        <a:spcBef>
          <a:spcPct val="0"/>
        </a:spcBef>
        <a:buNone/>
        <a:defRPr sz="10300" kern="1200">
          <a:solidFill>
            <a:schemeClr val="tx1"/>
          </a:solidFill>
          <a:latin typeface="+mj-lt"/>
          <a:ea typeface="+mj-ea"/>
          <a:cs typeface="+mj-cs"/>
        </a:defRPr>
      </a:lvl1pPr>
    </p:titleStyle>
    <p:bodyStyle>
      <a:lvl1pPr marL="534670" indent="-534670" algn="l" defTabSz="2139950" rtl="0" eaLnBrk="1" latinLnBrk="0" hangingPunct="1">
        <a:lnSpc>
          <a:spcPct val="90000"/>
        </a:lnSpc>
        <a:spcBef>
          <a:spcPts val="2340"/>
        </a:spcBef>
        <a:buFont typeface="Arial" panose="020B0604020202020204" pitchFamily="34" charset="0"/>
        <a:buChar char="•"/>
        <a:defRPr sz="6600" kern="1200">
          <a:solidFill>
            <a:schemeClr val="tx1"/>
          </a:solidFill>
          <a:latin typeface="+mn-lt"/>
          <a:ea typeface="+mn-ea"/>
          <a:cs typeface="+mn-cs"/>
        </a:defRPr>
      </a:lvl1pPr>
      <a:lvl2pPr marL="1604645" indent="-534670" algn="l" defTabSz="2139950" rtl="0" eaLnBrk="1" latinLnBrk="0" hangingPunct="1">
        <a:lnSpc>
          <a:spcPct val="90000"/>
        </a:lnSpc>
        <a:spcBef>
          <a:spcPts val="1170"/>
        </a:spcBef>
        <a:buFont typeface="Arial" panose="020B0604020202020204" pitchFamily="34" charset="0"/>
        <a:buChar char="•"/>
        <a:defRPr sz="5600" kern="1200">
          <a:solidFill>
            <a:schemeClr val="tx1"/>
          </a:solidFill>
          <a:latin typeface="+mn-lt"/>
          <a:ea typeface="+mn-ea"/>
          <a:cs typeface="+mn-cs"/>
        </a:defRPr>
      </a:lvl2pPr>
      <a:lvl3pPr marL="2674620" indent="-534670" algn="l" defTabSz="2139950" rtl="0" eaLnBrk="1" latinLnBrk="0" hangingPunct="1">
        <a:lnSpc>
          <a:spcPct val="90000"/>
        </a:lnSpc>
        <a:spcBef>
          <a:spcPts val="1170"/>
        </a:spcBef>
        <a:buFont typeface="Arial" panose="020B0604020202020204" pitchFamily="34" charset="0"/>
        <a:buChar char="•"/>
        <a:defRPr sz="4700" kern="1200">
          <a:solidFill>
            <a:schemeClr val="tx1"/>
          </a:solidFill>
          <a:latin typeface="+mn-lt"/>
          <a:ea typeface="+mn-ea"/>
          <a:cs typeface="+mn-cs"/>
        </a:defRPr>
      </a:lvl3pPr>
      <a:lvl4pPr marL="3744595" indent="-534670" algn="l" defTabSz="2139950" rtl="0" eaLnBrk="1" latinLnBrk="0" hangingPunct="1">
        <a:lnSpc>
          <a:spcPct val="90000"/>
        </a:lnSpc>
        <a:spcBef>
          <a:spcPts val="1170"/>
        </a:spcBef>
        <a:buFont typeface="Arial" panose="020B0604020202020204" pitchFamily="34" charset="0"/>
        <a:buChar char="•"/>
        <a:defRPr sz="4200" kern="1200">
          <a:solidFill>
            <a:schemeClr val="tx1"/>
          </a:solidFill>
          <a:latin typeface="+mn-lt"/>
          <a:ea typeface="+mn-ea"/>
          <a:cs typeface="+mn-cs"/>
        </a:defRPr>
      </a:lvl4pPr>
      <a:lvl5pPr marL="4814570" indent="-534670" algn="l" defTabSz="2139950" rtl="0" eaLnBrk="1" latinLnBrk="0" hangingPunct="1">
        <a:lnSpc>
          <a:spcPct val="90000"/>
        </a:lnSpc>
        <a:spcBef>
          <a:spcPts val="1170"/>
        </a:spcBef>
        <a:buFont typeface="Arial" panose="020B0604020202020204" pitchFamily="34" charset="0"/>
        <a:buChar char="•"/>
        <a:defRPr sz="4200" kern="1200">
          <a:solidFill>
            <a:schemeClr val="tx1"/>
          </a:solidFill>
          <a:latin typeface="+mn-lt"/>
          <a:ea typeface="+mn-ea"/>
          <a:cs typeface="+mn-cs"/>
        </a:defRPr>
      </a:lvl5pPr>
      <a:lvl6pPr marL="5884545" indent="-534670" algn="l" defTabSz="2139950" rtl="0" eaLnBrk="1" latinLnBrk="0" hangingPunct="1">
        <a:lnSpc>
          <a:spcPct val="90000"/>
        </a:lnSpc>
        <a:spcBef>
          <a:spcPts val="1170"/>
        </a:spcBef>
        <a:buFont typeface="Arial" panose="020B0604020202020204" pitchFamily="34" charset="0"/>
        <a:buChar char="•"/>
        <a:defRPr sz="4200" kern="1200">
          <a:solidFill>
            <a:schemeClr val="tx1"/>
          </a:solidFill>
          <a:latin typeface="+mn-lt"/>
          <a:ea typeface="+mn-ea"/>
          <a:cs typeface="+mn-cs"/>
        </a:defRPr>
      </a:lvl6pPr>
      <a:lvl7pPr marL="6954520" indent="-534670" algn="l" defTabSz="2139950" rtl="0" eaLnBrk="1" latinLnBrk="0" hangingPunct="1">
        <a:lnSpc>
          <a:spcPct val="90000"/>
        </a:lnSpc>
        <a:spcBef>
          <a:spcPts val="1170"/>
        </a:spcBef>
        <a:buFont typeface="Arial" panose="020B0604020202020204" pitchFamily="34" charset="0"/>
        <a:buChar char="•"/>
        <a:defRPr sz="4200" kern="1200">
          <a:solidFill>
            <a:schemeClr val="tx1"/>
          </a:solidFill>
          <a:latin typeface="+mn-lt"/>
          <a:ea typeface="+mn-ea"/>
          <a:cs typeface="+mn-cs"/>
        </a:defRPr>
      </a:lvl7pPr>
      <a:lvl8pPr marL="8024495" indent="-534670" algn="l" defTabSz="2139950" rtl="0" eaLnBrk="1" latinLnBrk="0" hangingPunct="1">
        <a:lnSpc>
          <a:spcPct val="90000"/>
        </a:lnSpc>
        <a:spcBef>
          <a:spcPts val="1170"/>
        </a:spcBef>
        <a:buFont typeface="Arial" panose="020B0604020202020204" pitchFamily="34" charset="0"/>
        <a:buChar char="•"/>
        <a:defRPr sz="4200" kern="1200">
          <a:solidFill>
            <a:schemeClr val="tx1"/>
          </a:solidFill>
          <a:latin typeface="+mn-lt"/>
          <a:ea typeface="+mn-ea"/>
          <a:cs typeface="+mn-cs"/>
        </a:defRPr>
      </a:lvl8pPr>
      <a:lvl9pPr marL="9094470" indent="-534670" algn="l" defTabSz="2139950" rtl="0" eaLnBrk="1" latinLnBrk="0" hangingPunct="1">
        <a:lnSpc>
          <a:spcPct val="90000"/>
        </a:lnSpc>
        <a:spcBef>
          <a:spcPts val="1170"/>
        </a:spcBef>
        <a:buFont typeface="Arial" panose="020B0604020202020204" pitchFamily="34" charset="0"/>
        <a:buChar char="•"/>
        <a:defRPr sz="4200" kern="1200">
          <a:solidFill>
            <a:schemeClr val="tx1"/>
          </a:solidFill>
          <a:latin typeface="+mn-lt"/>
          <a:ea typeface="+mn-ea"/>
          <a:cs typeface="+mn-cs"/>
        </a:defRPr>
      </a:lvl9pPr>
    </p:bodyStyle>
    <p:otherStyle>
      <a:defPPr>
        <a:defRPr lang="en-US"/>
      </a:defPPr>
      <a:lvl1pPr marL="0" algn="l" defTabSz="2139950" rtl="0" eaLnBrk="1" latinLnBrk="0" hangingPunct="1">
        <a:defRPr sz="4200" kern="1200">
          <a:solidFill>
            <a:schemeClr val="tx1"/>
          </a:solidFill>
          <a:latin typeface="+mn-lt"/>
          <a:ea typeface="+mn-ea"/>
          <a:cs typeface="+mn-cs"/>
        </a:defRPr>
      </a:lvl1pPr>
      <a:lvl2pPr marL="1069975" algn="l" defTabSz="2139950" rtl="0" eaLnBrk="1" latinLnBrk="0" hangingPunct="1">
        <a:defRPr sz="4200" kern="1200">
          <a:solidFill>
            <a:schemeClr val="tx1"/>
          </a:solidFill>
          <a:latin typeface="+mn-lt"/>
          <a:ea typeface="+mn-ea"/>
          <a:cs typeface="+mn-cs"/>
        </a:defRPr>
      </a:lvl2pPr>
      <a:lvl3pPr marL="2139950" algn="l" defTabSz="2139950" rtl="0" eaLnBrk="1" latinLnBrk="0" hangingPunct="1">
        <a:defRPr sz="4200" kern="1200">
          <a:solidFill>
            <a:schemeClr val="tx1"/>
          </a:solidFill>
          <a:latin typeface="+mn-lt"/>
          <a:ea typeface="+mn-ea"/>
          <a:cs typeface="+mn-cs"/>
        </a:defRPr>
      </a:lvl3pPr>
      <a:lvl4pPr marL="3209925" algn="l" defTabSz="2139950" rtl="0" eaLnBrk="1" latinLnBrk="0" hangingPunct="1">
        <a:defRPr sz="4200" kern="1200">
          <a:solidFill>
            <a:schemeClr val="tx1"/>
          </a:solidFill>
          <a:latin typeface="+mn-lt"/>
          <a:ea typeface="+mn-ea"/>
          <a:cs typeface="+mn-cs"/>
        </a:defRPr>
      </a:lvl4pPr>
      <a:lvl5pPr marL="4279900" algn="l" defTabSz="2139950" rtl="0" eaLnBrk="1" latinLnBrk="0" hangingPunct="1">
        <a:defRPr sz="4200" kern="1200">
          <a:solidFill>
            <a:schemeClr val="tx1"/>
          </a:solidFill>
          <a:latin typeface="+mn-lt"/>
          <a:ea typeface="+mn-ea"/>
          <a:cs typeface="+mn-cs"/>
        </a:defRPr>
      </a:lvl5pPr>
      <a:lvl6pPr marL="5349875" algn="l" defTabSz="2139950" rtl="0" eaLnBrk="1" latinLnBrk="0" hangingPunct="1">
        <a:defRPr sz="4200" kern="1200">
          <a:solidFill>
            <a:schemeClr val="tx1"/>
          </a:solidFill>
          <a:latin typeface="+mn-lt"/>
          <a:ea typeface="+mn-ea"/>
          <a:cs typeface="+mn-cs"/>
        </a:defRPr>
      </a:lvl6pPr>
      <a:lvl7pPr marL="6419850" algn="l" defTabSz="2139950" rtl="0" eaLnBrk="1" latinLnBrk="0" hangingPunct="1">
        <a:defRPr sz="4200" kern="1200">
          <a:solidFill>
            <a:schemeClr val="tx1"/>
          </a:solidFill>
          <a:latin typeface="+mn-lt"/>
          <a:ea typeface="+mn-ea"/>
          <a:cs typeface="+mn-cs"/>
        </a:defRPr>
      </a:lvl7pPr>
      <a:lvl8pPr marL="7489825" algn="l" defTabSz="2139950" rtl="0" eaLnBrk="1" latinLnBrk="0" hangingPunct="1">
        <a:defRPr sz="4200" kern="1200">
          <a:solidFill>
            <a:schemeClr val="tx1"/>
          </a:solidFill>
          <a:latin typeface="+mn-lt"/>
          <a:ea typeface="+mn-ea"/>
          <a:cs typeface="+mn-cs"/>
        </a:defRPr>
      </a:lvl8pPr>
      <a:lvl9pPr marL="8559800" algn="l" defTabSz="2139950" rtl="0" eaLnBrk="1" latinLnBrk="0" hangingPunct="1">
        <a:defRPr sz="4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hyperlink" Target="https://doi.org/10.1016/j.ijnss.2025.04.001" TargetMode="External"/><Relationship Id="rId3" Type="http://schemas.openxmlformats.org/officeDocument/2006/relationships/hyperlink" Target="https://doi.org/10.1186/s12872-024-04279-y" TargetMode="External"/><Relationship Id="rId2" Type="http://schemas.openxmlformats.org/officeDocument/2006/relationships/hyperlink" Target="https://doi.org/10.3389/fdgth.2022.1014375" TargetMode="External"/><Relationship Id="rId1" Type="http://schemas.openxmlformats.org/officeDocument/2006/relationships/hyperlink" Target="https://www.hri.org.au/health/learn/cardiovascular-disease/heart-attack-stroke-and-cardiovascular-disease-in-australia-statistics-and-fa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228600" y="532130"/>
            <a:ext cx="30178375" cy="19563080"/>
          </a:xfrm>
          <a:gradFill>
            <a:gsLst>
              <a:gs pos="50000">
                <a:schemeClr val="accent1"/>
              </a:gs>
              <a:gs pos="0">
                <a:schemeClr val="accent1">
                  <a:lumMod val="25000"/>
                  <a:lumOff val="75000"/>
                </a:schemeClr>
              </a:gs>
              <a:gs pos="100000">
                <a:schemeClr val="accent1">
                  <a:lumMod val="85000"/>
                </a:schemeClr>
              </a:gs>
            </a:gsLst>
            <a:lin ang="5400000" scaled="1"/>
          </a:gradFill>
          <a:ln>
            <a:solidFill>
              <a:schemeClr val="accent1">
                <a:lumMod val="40000"/>
                <a:lumOff val="60000"/>
              </a:schemeClr>
            </a:solidFill>
          </a:ln>
        </p:spPr>
        <p:txBody>
          <a:bodyPr/>
          <a:p>
            <a:r>
              <a:rPr lang="en-GB" altLang="en-US" sz="7200" b="1">
                <a:solidFill>
                  <a:schemeClr val="tx2">
                    <a:lumMod val="10000"/>
                  </a:schemeClr>
                </a:solidFill>
                <a:latin typeface="Microsoft Himalaya" panose="01010100010101010101" charset="0"/>
                <a:cs typeface="Microsoft Himalaya" panose="01010100010101010101" charset="0"/>
                <a:sym typeface="+mn-ea"/>
              </a:rPr>
              <a:t>			</a:t>
            </a:r>
            <a:r>
              <a:rPr lang="en-US" altLang="en-GB" sz="9600" b="1">
                <a:solidFill>
                  <a:schemeClr val="tx2">
                    <a:lumMod val="10000"/>
                  </a:schemeClr>
                </a:solidFill>
                <a:latin typeface="Microsoft Himalaya" panose="01010100010101010101" charset="0"/>
                <a:cs typeface="Microsoft Himalaya" panose="01010100010101010101" charset="0"/>
                <a:sym typeface="+mn-ea"/>
              </a:rPr>
              <a:t>Programme</a:t>
            </a:r>
            <a:r>
              <a:rPr lang="en-GB" altLang="en-US" sz="9600" b="1">
                <a:solidFill>
                  <a:schemeClr val="tx2">
                    <a:lumMod val="10000"/>
                  </a:schemeClr>
                </a:solidFill>
                <a:latin typeface="Microsoft Himalaya" panose="01010100010101010101" charset="0"/>
                <a:cs typeface="Microsoft Himalaya" panose="01010100010101010101" charset="0"/>
                <a:sym typeface="+mn-ea"/>
              </a:rPr>
              <a:t>	</a:t>
            </a:r>
            <a:r>
              <a:rPr lang="en-US" altLang="en-GB" sz="9600" b="1">
                <a:solidFill>
                  <a:schemeClr val="tx2">
                    <a:lumMod val="10000"/>
                  </a:schemeClr>
                </a:solidFill>
                <a:latin typeface="Microsoft Himalaya" panose="01010100010101010101" charset="0"/>
                <a:cs typeface="Microsoft Himalaya" panose="01010100010101010101" charset="0"/>
                <a:sym typeface="+mn-ea"/>
              </a:rPr>
              <a:t>:MSc Public Health and Social Care in Practice</a:t>
            </a:r>
            <a:br>
              <a:rPr lang="en-US" altLang="en-GB" sz="9600" b="1">
                <a:solidFill>
                  <a:schemeClr val="tx2">
                    <a:lumMod val="10000"/>
                  </a:schemeClr>
                </a:solidFill>
                <a:latin typeface="Microsoft Himalaya" panose="01010100010101010101" charset="0"/>
                <a:cs typeface="Microsoft Himalaya" panose="01010100010101010101" charset="0"/>
                <a:sym typeface="+mn-ea"/>
              </a:rPr>
            </a:br>
            <a:r>
              <a:rPr lang="en-GB" altLang="en-US" sz="9600" b="1">
                <a:solidFill>
                  <a:schemeClr val="tx2">
                    <a:lumMod val="10000"/>
                  </a:schemeClr>
                </a:solidFill>
                <a:latin typeface="Microsoft Himalaya" panose="01010100010101010101" charset="0"/>
                <a:cs typeface="Microsoft Himalaya" panose="01010100010101010101" charset="0"/>
                <a:sym typeface="+mn-ea"/>
              </a:rPr>
              <a:t>			</a:t>
            </a:r>
            <a:r>
              <a:rPr lang="en-US" altLang="en-GB" sz="9600" b="1">
                <a:solidFill>
                  <a:schemeClr val="tx2">
                    <a:lumMod val="10000"/>
                  </a:schemeClr>
                </a:solidFill>
                <a:latin typeface="Microsoft Himalaya" panose="01010100010101010101" charset="0"/>
                <a:cs typeface="Microsoft Himalaya" panose="01010100010101010101" charset="0"/>
                <a:sym typeface="+mn-ea"/>
              </a:rPr>
              <a:t>Module:</a:t>
            </a:r>
            <a:r>
              <a:rPr lang="en-GB" altLang="en-US" sz="9600" b="1">
                <a:solidFill>
                  <a:schemeClr val="tx2">
                    <a:lumMod val="10000"/>
                  </a:schemeClr>
                </a:solidFill>
                <a:latin typeface="Microsoft Himalaya" panose="01010100010101010101" charset="0"/>
                <a:cs typeface="Microsoft Himalaya" panose="01010100010101010101" charset="0"/>
                <a:sym typeface="+mn-ea"/>
              </a:rPr>
              <a:t>		</a:t>
            </a:r>
            <a:r>
              <a:rPr lang="en-US" altLang="en-GB" sz="9600" b="1">
                <a:solidFill>
                  <a:schemeClr val="tx2">
                    <a:lumMod val="10000"/>
                  </a:schemeClr>
                </a:solidFill>
                <a:latin typeface="Microsoft Himalaya" panose="01010100010101010101" charset="0"/>
                <a:cs typeface="Microsoft Himalaya" panose="01010100010101010101" charset="0"/>
                <a:sym typeface="+mn-ea"/>
              </a:rPr>
              <a:t>Population Health and Digital Health Promotion </a:t>
            </a:r>
            <a:br>
              <a:rPr lang="en-US" altLang="en-GB" sz="9600" b="1">
                <a:solidFill>
                  <a:schemeClr val="tx2">
                    <a:lumMod val="10000"/>
                  </a:schemeClr>
                </a:solidFill>
                <a:latin typeface="Microsoft Himalaya" panose="01010100010101010101" charset="0"/>
                <a:cs typeface="Microsoft Himalaya" panose="01010100010101010101" charset="0"/>
                <a:sym typeface="+mn-ea"/>
              </a:rPr>
            </a:br>
            <a:r>
              <a:rPr lang="en-GB" altLang="en-US" sz="9600" b="1">
                <a:solidFill>
                  <a:schemeClr val="tx2">
                    <a:lumMod val="10000"/>
                  </a:schemeClr>
                </a:solidFill>
                <a:latin typeface="Microsoft Himalaya" panose="01010100010101010101" charset="0"/>
                <a:cs typeface="Microsoft Himalaya" panose="01010100010101010101" charset="0"/>
                <a:sym typeface="+mn-ea"/>
              </a:rPr>
              <a:t>			</a:t>
            </a:r>
            <a:r>
              <a:rPr lang="en-US" altLang="en-GB" sz="9600" b="1">
                <a:solidFill>
                  <a:schemeClr val="tx2">
                    <a:lumMod val="10000"/>
                  </a:schemeClr>
                </a:solidFill>
                <a:latin typeface="Microsoft Himalaya" panose="01010100010101010101" charset="0"/>
                <a:cs typeface="Microsoft Himalaya" panose="01010100010101010101" charset="0"/>
                <a:sym typeface="+mn-ea"/>
              </a:rPr>
              <a:t>Module code:</a:t>
            </a:r>
            <a:r>
              <a:rPr lang="en-GB" altLang="en-US" sz="9600" b="1">
                <a:latin typeface="Microsoft Himalaya" panose="01010100010101010101" charset="0"/>
                <a:cs typeface="Microsoft Himalaya" panose="01010100010101010101" charset="0"/>
                <a:sym typeface="+mn-ea"/>
              </a:rPr>
              <a:t>	</a:t>
            </a:r>
            <a:r>
              <a:rPr lang="en-US" altLang="en-GB" sz="9600" b="1">
                <a:solidFill>
                  <a:schemeClr val="bg1">
                    <a:lumMod val="95000"/>
                    <a:lumOff val="5000"/>
                  </a:schemeClr>
                </a:solidFill>
                <a:latin typeface="Microsoft Himalaya" panose="01010100010101010101" charset="0"/>
                <a:cs typeface="Microsoft Himalaya" panose="01010100010101010101" charset="0"/>
              </a:rPr>
              <a:t>LCHS7009</a:t>
            </a:r>
            <a:br>
              <a:rPr lang="en-US" altLang="en-GB" sz="9600" b="1">
                <a:solidFill>
                  <a:schemeClr val="bg1">
                    <a:lumMod val="95000"/>
                    <a:lumOff val="5000"/>
                  </a:schemeClr>
                </a:solidFill>
                <a:latin typeface="Microsoft Himalaya" panose="01010100010101010101" charset="0"/>
                <a:cs typeface="Microsoft Himalaya" panose="01010100010101010101" charset="0"/>
              </a:rPr>
            </a:br>
            <a:r>
              <a:rPr lang="en-GB" altLang="en-US" sz="9600" b="1">
                <a:solidFill>
                  <a:schemeClr val="bg1">
                    <a:lumMod val="95000"/>
                    <a:lumOff val="5000"/>
                  </a:schemeClr>
                </a:solidFill>
                <a:latin typeface="Microsoft Himalaya" panose="01010100010101010101" charset="0"/>
                <a:cs typeface="Microsoft Himalaya" panose="01010100010101010101" charset="0"/>
              </a:rPr>
              <a:t>			</a:t>
            </a:r>
            <a:r>
              <a:rPr lang="en-US" altLang="en-GB" sz="9600" b="1">
                <a:solidFill>
                  <a:schemeClr val="bg1">
                    <a:lumMod val="95000"/>
                    <a:lumOff val="5000"/>
                  </a:schemeClr>
                </a:solidFill>
                <a:latin typeface="Microsoft Himalaya" panose="01010100010101010101" charset="0"/>
                <a:cs typeface="Microsoft Himalaya" panose="01010100010101010101" charset="0"/>
              </a:rPr>
              <a:t>Assignment Title:</a:t>
            </a:r>
            <a:r>
              <a:rPr lang="en-GB" altLang="en-US" sz="9600" b="1">
                <a:solidFill>
                  <a:schemeClr val="bg1">
                    <a:lumMod val="95000"/>
                    <a:lumOff val="5000"/>
                  </a:schemeClr>
                </a:solidFill>
                <a:latin typeface="Microsoft Himalaya" panose="01010100010101010101" charset="0"/>
                <a:cs typeface="Microsoft Himalaya" panose="01010100010101010101" charset="0"/>
              </a:rPr>
              <a:t>  </a:t>
            </a:r>
            <a:r>
              <a:rPr lang="en-US" altLang="en-GB" sz="9600" b="1">
                <a:solidFill>
                  <a:schemeClr val="bg1">
                    <a:lumMod val="95000"/>
                    <a:lumOff val="5000"/>
                  </a:schemeClr>
                </a:solidFill>
                <a:latin typeface="Microsoft Himalaya" panose="01010100010101010101" charset="0"/>
                <a:cs typeface="Microsoft Himalaya" panose="01010100010101010101" charset="0"/>
              </a:rPr>
              <a:t>Component 2 </a:t>
            </a:r>
            <a:r>
              <a:rPr lang="en-US" altLang="en-GB" sz="9600" b="1">
                <a:solidFill>
                  <a:schemeClr val="bg1">
                    <a:lumMod val="95000"/>
                    <a:lumOff val="5000"/>
                  </a:schemeClr>
                </a:solidFill>
                <a:latin typeface="Microsoft Himalaya" panose="01010100010101010101" charset="0"/>
                <a:cs typeface="Microsoft Himalaya" panose="01010100010101010101" charset="0"/>
                <a:sym typeface="+mn-ea"/>
              </a:rPr>
              <a:t>Poster </a:t>
            </a:r>
            <a:br>
              <a:rPr lang="en-US" altLang="en-GB" sz="7200" b="1">
                <a:solidFill>
                  <a:schemeClr val="bg1">
                    <a:lumMod val="95000"/>
                    <a:lumOff val="5000"/>
                  </a:schemeClr>
                </a:solidFill>
                <a:latin typeface="Microsoft Himalaya" panose="01010100010101010101" charset="0"/>
                <a:cs typeface="Microsoft Himalaya" panose="01010100010101010101" charset="0"/>
                <a:sym typeface="+mn-ea"/>
              </a:rPr>
            </a:br>
            <a:r>
              <a:rPr lang="en-GB" altLang="en-US" sz="7200" b="1">
                <a:solidFill>
                  <a:schemeClr val="bg1">
                    <a:lumMod val="95000"/>
                    <a:lumOff val="5000"/>
                  </a:schemeClr>
                </a:solidFill>
                <a:latin typeface="Microsoft Himalaya" panose="01010100010101010101" charset="0"/>
                <a:cs typeface="Microsoft Himalaya" panose="01010100010101010101" charset="0"/>
                <a:sym typeface="+mn-ea"/>
              </a:rPr>
              <a:t>		</a:t>
            </a:r>
            <a:br>
              <a:rPr lang="en-GB" altLang="en-US" sz="7200" b="1">
                <a:solidFill>
                  <a:schemeClr val="bg1">
                    <a:lumMod val="95000"/>
                    <a:lumOff val="5000"/>
                  </a:schemeClr>
                </a:solidFill>
                <a:latin typeface="Microsoft Himalaya" panose="01010100010101010101" charset="0"/>
                <a:cs typeface="Microsoft Himalaya" panose="01010100010101010101" charset="0"/>
                <a:sym typeface="+mn-ea"/>
              </a:rPr>
            </a:br>
            <a:br>
              <a:rPr lang="en-GB" altLang="en-US" sz="7200" b="1">
                <a:solidFill>
                  <a:schemeClr val="bg1">
                    <a:lumMod val="95000"/>
                    <a:lumOff val="5000"/>
                  </a:schemeClr>
                </a:solidFill>
                <a:latin typeface="Microsoft Himalaya" panose="01010100010101010101" charset="0"/>
                <a:cs typeface="Microsoft Himalaya" panose="01010100010101010101" charset="0"/>
                <a:sym typeface="+mn-ea"/>
              </a:rPr>
            </a:br>
            <a:r>
              <a:rPr lang="en-GB" altLang="en-US" sz="7200" b="1">
                <a:solidFill>
                  <a:schemeClr val="bg1">
                    <a:lumMod val="95000"/>
                    <a:lumOff val="5000"/>
                  </a:schemeClr>
                </a:solidFill>
                <a:latin typeface="Microsoft Himalaya" panose="01010100010101010101" charset="0"/>
                <a:cs typeface="Microsoft Himalaya" panose="01010100010101010101" charset="0"/>
              </a:rPr>
              <a:t>					</a:t>
            </a:r>
            <a:r>
              <a:rPr lang="en-US" altLang="en-GB" sz="9600" b="1">
                <a:solidFill>
                  <a:schemeClr val="bg1">
                    <a:lumMod val="95000"/>
                    <a:lumOff val="5000"/>
                  </a:schemeClr>
                </a:solidFill>
                <a:latin typeface="Microsoft Himalaya" panose="01010100010101010101" charset="0"/>
                <a:cs typeface="Microsoft Himalaya" panose="01010100010101010101" charset="0"/>
              </a:rPr>
              <a:t>Lecturer:</a:t>
            </a:r>
            <a:r>
              <a:rPr lang="en-GB" altLang="en-US" sz="9600" b="1">
                <a:solidFill>
                  <a:schemeClr val="bg1">
                    <a:lumMod val="95000"/>
                    <a:lumOff val="5000"/>
                  </a:schemeClr>
                </a:solidFill>
                <a:latin typeface="Microsoft Himalaya" panose="01010100010101010101" charset="0"/>
                <a:cs typeface="Microsoft Himalaya" panose="01010100010101010101" charset="0"/>
              </a:rPr>
              <a:t>	</a:t>
            </a:r>
            <a:r>
              <a:rPr lang="en-US" altLang="en-GB" sz="9600" b="1">
                <a:solidFill>
                  <a:schemeClr val="bg1">
                    <a:lumMod val="95000"/>
                    <a:lumOff val="5000"/>
                  </a:schemeClr>
                </a:solidFill>
                <a:latin typeface="Microsoft Himalaya" panose="01010100010101010101" charset="0"/>
                <a:cs typeface="Microsoft Himalaya" panose="01010100010101010101" charset="0"/>
              </a:rPr>
              <a:t>Dr Besty Jos</a:t>
            </a:r>
            <a:r>
              <a:rPr lang="en-US" altLang="en-GB" sz="7200" b="1">
                <a:solidFill>
                  <a:schemeClr val="bg1">
                    <a:lumMod val="95000"/>
                    <a:lumOff val="5000"/>
                  </a:schemeClr>
                </a:solidFill>
                <a:latin typeface="Microsoft Himalaya" panose="01010100010101010101" charset="0"/>
                <a:cs typeface="Microsoft Himalaya" panose="01010100010101010101" charset="0"/>
              </a:rPr>
              <a:t>e</a:t>
            </a:r>
            <a:br>
              <a:rPr lang="en-US" altLang="en-GB" sz="7200" b="1">
                <a:solidFill>
                  <a:schemeClr val="bg1">
                    <a:lumMod val="95000"/>
                    <a:lumOff val="5000"/>
                  </a:schemeClr>
                </a:solidFill>
                <a:latin typeface="Microsoft Himalaya" panose="01010100010101010101" charset="0"/>
                <a:cs typeface="Microsoft Himalaya" panose="01010100010101010101" charset="0"/>
              </a:rPr>
            </a:br>
            <a:br>
              <a:rPr lang="en-US" altLang="en-GB" sz="7200" b="1">
                <a:solidFill>
                  <a:schemeClr val="bg1">
                    <a:lumMod val="95000"/>
                    <a:lumOff val="5000"/>
                  </a:schemeClr>
                </a:solidFill>
                <a:latin typeface="Microsoft Himalaya" panose="01010100010101010101" charset="0"/>
                <a:cs typeface="Microsoft Himalaya" panose="01010100010101010101" charset="0"/>
              </a:rPr>
            </a:br>
            <a:r>
              <a:rPr lang="en-GB" altLang="en-US" sz="7200" b="1">
                <a:solidFill>
                  <a:schemeClr val="bg1">
                    <a:lumMod val="95000"/>
                    <a:lumOff val="5000"/>
                  </a:schemeClr>
                </a:solidFill>
                <a:latin typeface="Microsoft Himalaya" panose="01010100010101010101" charset="0"/>
                <a:cs typeface="Microsoft Himalaya" panose="01010100010101010101" charset="0"/>
              </a:rPr>
              <a:t>					Student Name     Adil karim</a:t>
            </a:r>
            <a:br>
              <a:rPr lang="en-GB" altLang="en-US" sz="7200" b="1">
                <a:solidFill>
                  <a:schemeClr val="bg1">
                    <a:lumMod val="95000"/>
                    <a:lumOff val="5000"/>
                  </a:schemeClr>
                </a:solidFill>
                <a:latin typeface="Microsoft Himalaya" panose="01010100010101010101" charset="0"/>
                <a:cs typeface="Microsoft Himalaya" panose="01010100010101010101" charset="0"/>
              </a:rPr>
            </a:br>
            <a:r>
              <a:rPr lang="en-GB" altLang="en-US" sz="7200" b="1">
                <a:solidFill>
                  <a:schemeClr val="bg1">
                    <a:lumMod val="95000"/>
                    <a:lumOff val="5000"/>
                  </a:schemeClr>
                </a:solidFill>
                <a:latin typeface="Microsoft Himalaya" panose="01010100010101010101" charset="0"/>
                <a:cs typeface="Microsoft Himalaya" panose="01010100010101010101" charset="0"/>
              </a:rPr>
              <a:t>							2426763</a:t>
            </a:r>
            <a:br>
              <a:rPr lang="en-US" altLang="en-GB" sz="7200" b="1">
                <a:solidFill>
                  <a:schemeClr val="bg1">
                    <a:lumMod val="95000"/>
                    <a:lumOff val="5000"/>
                  </a:schemeClr>
                </a:solidFill>
                <a:latin typeface="Microsoft Himalaya" panose="01010100010101010101" charset="0"/>
                <a:cs typeface="Microsoft Himalaya" panose="01010100010101010101" charset="0"/>
              </a:rPr>
            </a:br>
            <a:br>
              <a:rPr lang="en-US" altLang="en-GB" sz="7200" b="1">
                <a:solidFill>
                  <a:schemeClr val="bg1">
                    <a:lumMod val="95000"/>
                    <a:lumOff val="5000"/>
                  </a:schemeClr>
                </a:solidFill>
                <a:latin typeface="Microsoft Himalaya" panose="01010100010101010101" charset="0"/>
                <a:cs typeface="Microsoft Himalaya" panose="01010100010101010101" charset="0"/>
              </a:rPr>
            </a:br>
            <a:r>
              <a:rPr lang="en-GB" altLang="en-US" sz="7200" b="1">
                <a:solidFill>
                  <a:schemeClr val="bg1">
                    <a:lumMod val="95000"/>
                    <a:lumOff val="5000"/>
                  </a:schemeClr>
                </a:solidFill>
                <a:latin typeface="Microsoft Himalaya" panose="01010100010101010101" charset="0"/>
                <a:cs typeface="Microsoft Himalaya" panose="01010100010101010101" charset="0"/>
              </a:rPr>
              <a:t>		</a:t>
            </a:r>
            <a:br>
              <a:rPr lang="en-US" altLang="en-GB" sz="7200" b="1">
                <a:solidFill>
                  <a:schemeClr val="bg1">
                    <a:lumMod val="95000"/>
                    <a:lumOff val="5000"/>
                  </a:schemeClr>
                </a:solidFill>
                <a:latin typeface="Microsoft Himalaya" panose="01010100010101010101" charset="0"/>
                <a:cs typeface="Microsoft Himalaya" panose="01010100010101010101" charset="0"/>
              </a:rPr>
            </a:br>
            <a:endParaRPr lang="en-US" altLang="en-GB" sz="7200" b="1">
              <a:solidFill>
                <a:schemeClr val="bg1">
                  <a:lumMod val="95000"/>
                  <a:lumOff val="5000"/>
                </a:schemeClr>
              </a:solidFill>
              <a:latin typeface="Microsoft Himalaya" panose="01010100010101010101" charset="0"/>
              <a:cs typeface="Microsoft Himalaya" panose="01010100010101010101" charset="0"/>
            </a:endParaRPr>
          </a:p>
        </p:txBody>
      </p:sp>
      <p:sp>
        <p:nvSpPr>
          <p:cNvPr id="3" name="Content Placeholder 2"/>
          <p:cNvSpPr>
            <a:spLocks noGrp="1"/>
          </p:cNvSpPr>
          <p:nvPr>
            <p:ph idx="1"/>
          </p:nvPr>
        </p:nvSpPr>
        <p:spPr>
          <a:xfrm>
            <a:off x="1066165" y="20095210"/>
            <a:ext cx="26116280" cy="13468985"/>
          </a:xfrm>
        </p:spPr>
        <p:txBody>
          <a:bodyPr/>
          <a:p>
            <a:endParaRPr lang="en-GB" altLang="en-US">
              <a:solidFill>
                <a:schemeClr val="bg2">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026" y="0"/>
            <a:ext cx="30279975" cy="213868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258848" tIns="129424" rIns="258848" bIns="129424" rtlCol="0" anchor="ctr"/>
          <a:lstStyle/>
          <a:p>
            <a:pPr algn="ctr"/>
            <a:endParaRPr lang="en-IN" dirty="0"/>
          </a:p>
        </p:txBody>
      </p:sp>
      <p:sp>
        <p:nvSpPr>
          <p:cNvPr id="6" name="Rectangle 5"/>
          <p:cNvSpPr/>
          <p:nvPr/>
        </p:nvSpPr>
        <p:spPr>
          <a:xfrm>
            <a:off x="-38005" y="-483342"/>
            <a:ext cx="30279975" cy="1588165"/>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258848" tIns="129424" rIns="258848" bIns="129424" rtlCol="0" anchor="ctr"/>
          <a:lstStyle/>
          <a:p>
            <a:pPr algn="ctr">
              <a:lnSpc>
                <a:spcPct val="150000"/>
              </a:lnSpc>
            </a:pPr>
            <a:r>
              <a:rPr lang="en-GB" sz="5400" b="1" dirty="0">
                <a:effectLst/>
                <a:latin typeface="Times New Roman" panose="02020603050405020304" pitchFamily="18" charset="0"/>
                <a:ea typeface="Times New Roman" panose="02020603050405020304" pitchFamily="18" charset="0"/>
              </a:rPr>
              <a:t>NHS digital interventions for Health problems: Hypertension and Cardiovascular Risk</a:t>
            </a:r>
            <a:endParaRPr lang="en-GB" sz="5400" b="1" dirty="0">
              <a:effectLst/>
              <a:latin typeface="Times New Roman" panose="02020603050405020304" pitchFamily="18" charset="0"/>
              <a:ea typeface="Times New Roman" panose="02020603050405020304" pitchFamily="18" charset="0"/>
            </a:endParaRPr>
          </a:p>
          <a:p>
            <a:pPr algn="ctr">
              <a:lnSpc>
                <a:spcPct val="150000"/>
              </a:lnSpc>
            </a:pPr>
            <a:endParaRPr lang="en-IN" sz="4800" dirty="0">
              <a:effectLst/>
              <a:latin typeface="Times New Roman" panose="02020603050405020304" pitchFamily="18" charset="0"/>
              <a:ea typeface="Times New Roman" panose="02020603050405020304" pitchFamily="18" charset="0"/>
            </a:endParaRPr>
          </a:p>
        </p:txBody>
      </p:sp>
      <p:sp>
        <p:nvSpPr>
          <p:cNvPr id="8" name="TextBox 7"/>
          <p:cNvSpPr txBox="1"/>
          <p:nvPr/>
        </p:nvSpPr>
        <p:spPr>
          <a:xfrm>
            <a:off x="-38005" y="1171041"/>
            <a:ext cx="14294332" cy="4443095"/>
          </a:xfrm>
          <a:prstGeom prst="rect">
            <a:avLst/>
          </a:prstGeom>
          <a:solidFill>
            <a:schemeClr val="accent6">
              <a:lumMod val="20000"/>
              <a:lumOff val="80000"/>
            </a:schemeClr>
          </a:solidFill>
        </p:spPr>
        <p:txBody>
          <a:bodyPr wrap="square" lIns="258848" tIns="129424" rIns="258848" bIns="129424">
            <a:spAutoFit/>
          </a:bodyPr>
          <a:lstStyle/>
          <a:p>
            <a:pPr algn="ctr"/>
            <a:r>
              <a:rPr lang="en-US" sz="3200" b="1" kern="100" dirty="0">
                <a:solidFill>
                  <a:schemeClr val="bg1"/>
                </a:solidFill>
                <a:latin typeface="Times New Roman" panose="02020603050405020304" pitchFamily="18" charset="0"/>
              </a:rPr>
              <a:t>Overview of the health problem and the digital health intervention</a:t>
            </a:r>
            <a:endParaRPr lang="en-US" sz="3000" b="1" kern="100" dirty="0">
              <a:solidFill>
                <a:schemeClr val="bg1"/>
              </a:solidFill>
              <a:latin typeface="Times New Roman" panose="02020603050405020304" pitchFamily="18" charset="0"/>
            </a:endParaRPr>
          </a:p>
          <a:p>
            <a:pPr algn="just">
              <a:buNone/>
            </a:pPr>
            <a:r>
              <a:rPr lang="en-US" sz="2400" kern="100" dirty="0">
                <a:solidFill>
                  <a:schemeClr val="bg1"/>
                </a:solidFill>
                <a:latin typeface="Times New Roman" panose="02020603050405020304" pitchFamily="18" charset="0"/>
              </a:rPr>
              <a:t>Modifiable risk factors such as unhealthy diet, obesity, chronic stress, physical inactivity, smoking, and excessive alcohol consumption, along with non-modifiable risk factors like age, genetics, and gender, elevate risks of heart diseases. Medical conditions of diabetes, high levels of cholesterol (LDL), kidney disease, and sleep </a:t>
            </a:r>
            <a:r>
              <a:rPr lang="en-US" sz="2400" kern="100" dirty="0" err="1">
                <a:solidFill>
                  <a:schemeClr val="bg1"/>
                </a:solidFill>
                <a:latin typeface="Times New Roman" panose="02020603050405020304" pitchFamily="18" charset="0"/>
              </a:rPr>
              <a:t>apnoea</a:t>
            </a:r>
            <a:r>
              <a:rPr lang="en-US" sz="2400" kern="100" dirty="0">
                <a:solidFill>
                  <a:schemeClr val="bg1"/>
                </a:solidFill>
                <a:latin typeface="Times New Roman" panose="02020603050405020304" pitchFamily="18" charset="0"/>
              </a:rPr>
              <a:t> contribute to the prevalence of cardiovascular risks, including hypertension, heart attacks and stroke. Reports of the WHO estimate that 1.4 billion adults aged 30–79 had hypertension in 2024, and only 23% of them are under control, 44% are unaware of the condition. Hypertension poses a major risk of premature death and cardiovascular disease, which are projected to cost about $3.7 trillion in low and middle-income countries from 2011 to 2025 (World Health </a:t>
            </a:r>
            <a:r>
              <a:rPr lang="en-US" sz="2400" kern="100" dirty="0" err="1">
                <a:solidFill>
                  <a:schemeClr val="bg1"/>
                </a:solidFill>
                <a:latin typeface="Times New Roman" panose="02020603050405020304" pitchFamily="18" charset="0"/>
              </a:rPr>
              <a:t>Organisation</a:t>
            </a:r>
            <a:r>
              <a:rPr lang="en-US" sz="2400" kern="100" dirty="0">
                <a:solidFill>
                  <a:schemeClr val="bg1"/>
                </a:solidFill>
                <a:latin typeface="Times New Roman" panose="02020603050405020304" pitchFamily="18" charset="0"/>
              </a:rPr>
              <a:t>, 2025a). In the context of sex, females are more likely to suffer heart issues than men, and research shows that globally, 59% women, aged 55-62, have hypertension, whereas only 49% men have this (Khonsari et al., 2021).</a:t>
            </a:r>
            <a:endParaRPr kumimoji="0" lang="en-US" sz="2400" b="0" i="0" u="none" strike="noStrike" kern="100" cap="none" spc="0" normalizeH="0" baseline="0" noProof="0" dirty="0">
              <a:ln>
                <a:noFill/>
              </a:ln>
              <a:solidFill>
                <a:prstClr val="black"/>
              </a:solidFill>
              <a:effectLst/>
              <a:uLnTx/>
              <a:uFillTx/>
              <a:latin typeface="Times New Roman" panose="02020603050405020304" pitchFamily="18" charset="0"/>
              <a:ea typeface="+mn-ea"/>
              <a:cs typeface="+mn-cs"/>
            </a:endParaRPr>
          </a:p>
        </p:txBody>
      </p:sp>
      <p:sp>
        <p:nvSpPr>
          <p:cNvPr id="11" name="TextBox 10"/>
          <p:cNvSpPr txBox="1"/>
          <p:nvPr/>
        </p:nvSpPr>
        <p:spPr>
          <a:xfrm>
            <a:off x="0" y="7952587"/>
            <a:ext cx="7387493" cy="13434213"/>
          </a:xfrm>
          <a:prstGeom prst="rect">
            <a:avLst/>
          </a:prstGeom>
          <a:solidFill>
            <a:schemeClr val="accent1">
              <a:lumMod val="20000"/>
              <a:lumOff val="80000"/>
            </a:schemeClr>
          </a:solidFill>
        </p:spPr>
        <p:txBody>
          <a:bodyPr wrap="square" lIns="258848" tIns="129424" rIns="258848" bIns="129424">
            <a:spAutoFit/>
          </a:bodyPr>
          <a:lstStyle/>
          <a:p>
            <a:pPr algn="ctr">
              <a:buNone/>
            </a:pPr>
            <a:r>
              <a:rPr lang="en-US" sz="3200" b="1" kern="100" dirty="0">
                <a:solidFill>
                  <a:schemeClr val="bg1"/>
                </a:solidFill>
                <a:latin typeface="Times New Roman" panose="02020603050405020304" pitchFamily="18" charset="0"/>
              </a:rPr>
              <a:t>Health promotion values and principles </a:t>
            </a:r>
            <a:endParaRPr lang="en-US" sz="3200" b="1" kern="100" dirty="0">
              <a:solidFill>
                <a:schemeClr val="bg1"/>
              </a:solidFill>
              <a:latin typeface="Times New Roman" panose="02020603050405020304" pitchFamily="18" charset="0"/>
            </a:endParaRPr>
          </a:p>
          <a:p>
            <a:pPr algn="just">
              <a:buNone/>
            </a:pPr>
            <a:r>
              <a:rPr lang="en-US" sz="2400" kern="100" dirty="0">
                <a:solidFill>
                  <a:schemeClr val="bg1"/>
                </a:solidFill>
                <a:latin typeface="Times New Roman" panose="02020603050405020304" pitchFamily="18" charset="0"/>
              </a:rPr>
              <a:t>The Ottawa Charter for Health Promotion, developed by the WHO, embraces the values of equity, empowerment and a positive, broad perspective of health (World Health </a:t>
            </a:r>
            <a:r>
              <a:rPr lang="en-US" sz="2400" kern="100" dirty="0" err="1">
                <a:solidFill>
                  <a:schemeClr val="bg1"/>
                </a:solidFill>
                <a:latin typeface="Times New Roman" panose="02020603050405020304" pitchFamily="18" charset="0"/>
              </a:rPr>
              <a:t>Organisation</a:t>
            </a:r>
            <a:r>
              <a:rPr lang="en-US" sz="2400" kern="100" dirty="0">
                <a:solidFill>
                  <a:schemeClr val="bg1"/>
                </a:solidFill>
                <a:latin typeface="Times New Roman" panose="02020603050405020304" pitchFamily="18" charset="0"/>
              </a:rPr>
              <a:t>, 2025b). This entails values for the creation of conducive environments, the development of personal skills, encouragement of community engagement, health-promoting policies advocacy, and mediation between various interests. Its core values are equity, to provide people equal opportunity of achieving full health potential, empowerment, and the ability of individuals and communities to have a stronger control over the determinants of their health. These </a:t>
            </a:r>
            <a:r>
              <a:rPr lang="en-US" sz="2400" kern="100" dirty="0" err="1">
                <a:solidFill>
                  <a:schemeClr val="bg1"/>
                </a:solidFill>
                <a:latin typeface="Times New Roman" panose="02020603050405020304" pitchFamily="18" charset="0"/>
              </a:rPr>
              <a:t>emphasise</a:t>
            </a:r>
            <a:r>
              <a:rPr lang="en-US" sz="2400" kern="100" dirty="0">
                <a:solidFill>
                  <a:schemeClr val="bg1"/>
                </a:solidFill>
                <a:latin typeface="Times New Roman" panose="02020603050405020304" pitchFamily="18" charset="0"/>
              </a:rPr>
              <a:t> the partnerships across different industries, including education, housing, and transport, and the community involvement, including personal skills enhancement to influence desirable health conditions</a:t>
            </a:r>
            <a:r>
              <a:rPr lang="en-US" sz="3200" kern="100" dirty="0">
                <a:solidFill>
                  <a:schemeClr val="bg1"/>
                </a:solidFill>
                <a:latin typeface="Times New Roman" panose="02020603050405020304" pitchFamily="18" charset="0"/>
              </a:rPr>
              <a:t>.</a:t>
            </a:r>
            <a:endParaRPr lang="en-US" sz="3200" kern="100" dirty="0">
              <a:solidFill>
                <a:schemeClr val="bg1"/>
              </a:solidFill>
              <a:latin typeface="Times New Roman" panose="02020603050405020304" pitchFamily="18" charset="0"/>
            </a:endParaRPr>
          </a:p>
          <a:p>
            <a:pPr algn="just">
              <a:buNone/>
            </a:pPr>
            <a:r>
              <a:rPr lang="en-US" sz="2400" kern="100" dirty="0">
                <a:solidFill>
                  <a:schemeClr val="bg1"/>
                </a:solidFill>
                <a:latin typeface="Times New Roman" panose="02020603050405020304" pitchFamily="18" charset="0"/>
              </a:rPr>
              <a:t>In this regard, SHIP, allows the UK population to trace the level of blood pressure and demonstrate the quality of the techniques of measuring it, which highlights the importance of empowerment and self-efficacy (Nihr.ac.uk, 2025). It offers long-distance accessibility across the barriers of mobility problems and promotes cost-efficiency through frequent monitoring, which highlights the equity initiative. The integration of validated measurement protocols and tools following NHS guidelines for hypertension management supports an evidence-based approach. This also focuses on prevention by identifying risk factors before the onset of hypertension and promoting lifestyle modification guidance, such as the DASH diet, sodium reduction, and regular physical activity. The holistic approach refers to overall well-being of physical, mental and social health. </a:t>
            </a:r>
            <a:endParaRPr lang="en-US" sz="2400" kern="100" dirty="0">
              <a:solidFill>
                <a:schemeClr val="bg1"/>
              </a:solidFill>
              <a:latin typeface="Times New Roman" panose="02020603050405020304" pitchFamily="18" charset="0"/>
            </a:endParaRPr>
          </a:p>
        </p:txBody>
      </p:sp>
      <p:sp>
        <p:nvSpPr>
          <p:cNvPr id="22" name="TextBox 21"/>
          <p:cNvSpPr txBox="1"/>
          <p:nvPr/>
        </p:nvSpPr>
        <p:spPr>
          <a:xfrm>
            <a:off x="15774731" y="9030518"/>
            <a:ext cx="6823203" cy="12423680"/>
          </a:xfrm>
          <a:prstGeom prst="rect">
            <a:avLst/>
          </a:prstGeom>
          <a:solidFill>
            <a:schemeClr val="accent4">
              <a:lumMod val="20000"/>
              <a:lumOff val="80000"/>
            </a:schemeClr>
          </a:solidFill>
        </p:spPr>
        <p:txBody>
          <a:bodyPr wrap="square" lIns="258848" tIns="129424" rIns="258848" bIns="129424">
            <a:spAutoFit/>
          </a:bodyPr>
          <a:lstStyle/>
          <a:p>
            <a:pPr algn="ctr">
              <a:spcAft>
                <a:spcPts val="2265"/>
              </a:spcAft>
            </a:pPr>
            <a:r>
              <a:rPr lang="en-US" sz="3200" b="1" kern="100" dirty="0">
                <a:solidFill>
                  <a:schemeClr val="bg1"/>
                </a:solidFill>
                <a:latin typeface="Times New Roman" panose="02020603050405020304" pitchFamily="18" charset="0"/>
                <a:ea typeface="Calibri" panose="020F0502020204030204" pitchFamily="34" charset="0"/>
              </a:rPr>
              <a:t>Behavioural Change Theory </a:t>
            </a:r>
            <a:endParaRPr lang="en-US" sz="3200" b="1" kern="100" dirty="0">
              <a:solidFill>
                <a:schemeClr val="bg1"/>
              </a:solidFill>
              <a:latin typeface="Times New Roman" panose="02020603050405020304" pitchFamily="18" charset="0"/>
              <a:ea typeface="Calibri" panose="020F0502020204030204" pitchFamily="34" charset="0"/>
            </a:endParaRPr>
          </a:p>
          <a:p>
            <a:pPr algn="just">
              <a:spcAft>
                <a:spcPts val="2265"/>
              </a:spcAft>
            </a:pPr>
            <a:r>
              <a:rPr lang="en-US" sz="2400" kern="100" dirty="0">
                <a:solidFill>
                  <a:schemeClr val="bg1"/>
                </a:solidFill>
                <a:latin typeface="Times New Roman" panose="02020603050405020304" pitchFamily="18" charset="0"/>
                <a:ea typeface="Calibri" panose="020F0502020204030204" pitchFamily="34" charset="0"/>
              </a:rPr>
              <a:t>Three key frameworks of behavioural change theory include the transtheoretical model (Stages of Change), the COM-B model, and the social cognitive theory, which explain the underlying reasons for changing an individual’s actions. In the context of the NHS digital intervention through SHIP to control the risk of high blood pressure, the COM-B model is well-suited. Here, behaviour (B) of a person needs the capability (C) for both psychological and physical actions, opportunities (O) from situational influences, and motivation (M) to stimulate the action (Paterson et al., 2024). </a:t>
            </a:r>
            <a:endParaRPr lang="en-US" sz="2400" kern="100" dirty="0">
              <a:solidFill>
                <a:schemeClr val="bg1"/>
              </a:solidFill>
              <a:latin typeface="Times New Roman" panose="02020603050405020304" pitchFamily="18" charset="0"/>
              <a:ea typeface="Calibri" panose="020F0502020204030204" pitchFamily="34" charset="0"/>
            </a:endParaRPr>
          </a:p>
          <a:p>
            <a:pPr algn="just">
              <a:spcAft>
                <a:spcPts val="2265"/>
              </a:spcAft>
            </a:pPr>
            <a:r>
              <a:rPr lang="en-US" sz="2400" kern="100" dirty="0">
                <a:solidFill>
                  <a:schemeClr val="bg1"/>
                </a:solidFill>
                <a:latin typeface="Times New Roman" panose="02020603050405020304" pitchFamily="18" charset="0"/>
                <a:ea typeface="Calibri" panose="020F0502020204030204" pitchFamily="34" charset="0"/>
              </a:rPr>
              <a:t>The intervention of SHIP supports patients in self-monitoring of blood pressure with digital tools and managing lifestyle for the primary care of cardiovascular diseases. The app also provides digital dashboards for regular feedback, share reminders, and integrate a clinical system for remote support (Smith et al., 2024). In this way, SHIP makes use of the COM-B to find out the obstacles and facilitators of self-monitoring to make sure that interventions are user-friendly. The program increases the ability and the opportunity and share educational content on BP management to enhance knowledge and skills of both the individual and systemic primary care processes. The framework of COM-B offers a systematic process of implementing SHIP into chronic conditions like hypertension to motivate people for healthy habit formation..</a:t>
            </a:r>
            <a:endParaRPr lang="en-US" sz="2400" kern="100" dirty="0">
              <a:solidFill>
                <a:schemeClr val="bg1"/>
              </a:solidFill>
              <a:latin typeface="Times New Roman" panose="02020603050405020304" pitchFamily="18" charset="0"/>
              <a:ea typeface="Calibri" panose="020F0502020204030204" pitchFamily="34" charset="0"/>
            </a:endParaRPr>
          </a:p>
        </p:txBody>
      </p:sp>
      <p:sp>
        <p:nvSpPr>
          <p:cNvPr id="29" name="TextBox 28"/>
          <p:cNvSpPr txBox="1"/>
          <p:nvPr/>
        </p:nvSpPr>
        <p:spPr>
          <a:xfrm>
            <a:off x="22705781" y="7559753"/>
            <a:ext cx="7531167" cy="7771124"/>
          </a:xfrm>
          <a:prstGeom prst="rect">
            <a:avLst/>
          </a:prstGeom>
          <a:solidFill>
            <a:schemeClr val="accent5">
              <a:lumMod val="20000"/>
              <a:lumOff val="80000"/>
            </a:schemeClr>
          </a:solidFill>
        </p:spPr>
        <p:txBody>
          <a:bodyPr wrap="square" lIns="258848" tIns="129424" rIns="258848" bIns="129424">
            <a:spAutoFit/>
          </a:bodyPr>
          <a:lstStyle/>
          <a:p>
            <a:pPr algn="ctr">
              <a:buNone/>
            </a:pPr>
            <a:r>
              <a:rPr lang="en-IN" sz="3200" b="1" kern="100" dirty="0">
                <a:solidFill>
                  <a:schemeClr val="bg1"/>
                </a:solidFill>
                <a:latin typeface="Times New Roman" panose="02020603050405020304" pitchFamily="18" charset="0"/>
              </a:rPr>
              <a:t>Critical evaluation of the intervention </a:t>
            </a:r>
            <a:endParaRPr lang="en-IN" sz="3200" b="1" kern="100" dirty="0">
              <a:solidFill>
                <a:schemeClr val="bg1"/>
              </a:solidFill>
              <a:latin typeface="Times New Roman" panose="02020603050405020304" pitchFamily="18" charset="0"/>
            </a:endParaRPr>
          </a:p>
          <a:p>
            <a:pPr algn="just"/>
            <a:r>
              <a:rPr lang="en-US" sz="2400" b="1" i="1" kern="100" dirty="0">
                <a:solidFill>
                  <a:schemeClr val="bg1"/>
                </a:solidFill>
                <a:latin typeface="Times New Roman" panose="02020603050405020304" pitchFamily="18" charset="0"/>
                <a:ea typeface="Calibri" panose="020F0502020204030204" pitchFamily="34" charset="0"/>
              </a:rPr>
              <a:t>Advantages: </a:t>
            </a:r>
            <a:r>
              <a:rPr lang="en-US" sz="2400" kern="100" dirty="0">
                <a:solidFill>
                  <a:schemeClr val="bg1"/>
                </a:solidFill>
                <a:latin typeface="Times New Roman" panose="02020603050405020304" pitchFamily="18" charset="0"/>
                <a:ea typeface="Calibri" panose="020F0502020204030204" pitchFamily="34" charset="0"/>
              </a:rPr>
              <a:t>The outcomes of using SHIP look for avoiding incidents of organ failure, such as left ventricular hypertrophy and retinopathy as a result of hypertension. This NHS-supported digital intervention for hypertension is cost-effective, which empower patients through self- monitoring and education, enable early detection, reduce the risk of stroke, and lower clinical burden (</a:t>
            </a:r>
            <a:r>
              <a:rPr lang="en-US" sz="2400" kern="100" dirty="0" err="1">
                <a:solidFill>
                  <a:schemeClr val="bg1"/>
                </a:solidFill>
                <a:latin typeface="Times New Roman" panose="02020603050405020304" pitchFamily="18" charset="0"/>
                <a:ea typeface="Calibri" panose="020F0502020204030204" pitchFamily="34" charset="0"/>
              </a:rPr>
              <a:t>Sukpattanasrikul</a:t>
            </a:r>
            <a:r>
              <a:rPr lang="en-US" sz="2400" kern="100" dirty="0">
                <a:solidFill>
                  <a:schemeClr val="bg1"/>
                </a:solidFill>
                <a:latin typeface="Times New Roman" panose="02020603050405020304" pitchFamily="18" charset="0"/>
                <a:ea typeface="Calibri" panose="020F0502020204030204" pitchFamily="34" charset="0"/>
              </a:rPr>
              <a:t> et al., 2025).</a:t>
            </a:r>
            <a:endParaRPr lang="en-US" sz="2400" kern="100" dirty="0">
              <a:solidFill>
                <a:schemeClr val="bg1"/>
              </a:solidFill>
              <a:latin typeface="Times New Roman" panose="02020603050405020304" pitchFamily="18" charset="0"/>
              <a:ea typeface="Calibri" panose="020F0502020204030204" pitchFamily="34" charset="0"/>
            </a:endParaRPr>
          </a:p>
          <a:p>
            <a:pPr algn="just"/>
            <a:r>
              <a:rPr lang="en-US" sz="2400" b="1" i="1" kern="100" dirty="0">
                <a:solidFill>
                  <a:schemeClr val="bg1"/>
                </a:solidFill>
                <a:latin typeface="Times New Roman" panose="02020603050405020304" pitchFamily="18" charset="0"/>
                <a:ea typeface="Calibri" panose="020F0502020204030204" pitchFamily="34" charset="0"/>
              </a:rPr>
              <a:t>Disadvantages</a:t>
            </a:r>
            <a:r>
              <a:rPr lang="en-US" sz="2400" kern="100" dirty="0">
                <a:solidFill>
                  <a:schemeClr val="bg1"/>
                </a:solidFill>
                <a:latin typeface="Times New Roman" panose="02020603050405020304" pitchFamily="18" charset="0"/>
                <a:ea typeface="Calibri" panose="020F0502020204030204" pitchFamily="34" charset="0"/>
              </a:rPr>
              <a:t>: This lacks of sustained motivation and limited ability in the healthcare system to act in response to feedback. There are challenges that may be encountered by the elderly populations and individuals, who are not very technologically literate and are left out of digital technologies (</a:t>
            </a:r>
            <a:r>
              <a:rPr lang="en-US" sz="2400" kern="100" dirty="0" err="1">
                <a:solidFill>
                  <a:schemeClr val="bg1"/>
                </a:solidFill>
                <a:latin typeface="Times New Roman" panose="02020603050405020304" pitchFamily="18" charset="0"/>
                <a:ea typeface="Calibri" panose="020F0502020204030204" pitchFamily="34" charset="0"/>
              </a:rPr>
              <a:t>Kaboré</a:t>
            </a:r>
            <a:r>
              <a:rPr lang="en-US" sz="2400" kern="100" dirty="0">
                <a:solidFill>
                  <a:schemeClr val="bg1"/>
                </a:solidFill>
                <a:latin typeface="Times New Roman" panose="02020603050405020304" pitchFamily="18" charset="0"/>
                <a:ea typeface="Calibri" panose="020F0502020204030204" pitchFamily="34" charset="0"/>
              </a:rPr>
              <a:t> et al., 2022).</a:t>
            </a:r>
            <a:endParaRPr lang="en-US" sz="2400" kern="100" dirty="0">
              <a:solidFill>
                <a:schemeClr val="bg1"/>
              </a:solidFill>
              <a:latin typeface="Times New Roman" panose="02020603050405020304" pitchFamily="18" charset="0"/>
              <a:ea typeface="Calibri" panose="020F0502020204030204" pitchFamily="34" charset="0"/>
            </a:endParaRPr>
          </a:p>
          <a:p>
            <a:pPr algn="just"/>
            <a:r>
              <a:rPr lang="en-US" sz="2400" b="1" kern="100" dirty="0">
                <a:solidFill>
                  <a:schemeClr val="bg1"/>
                </a:solidFill>
                <a:latin typeface="Times New Roman" panose="02020603050405020304" pitchFamily="18" charset="0"/>
                <a:ea typeface="Calibri" panose="020F0502020204030204" pitchFamily="34" charset="0"/>
              </a:rPr>
              <a:t>Solutions</a:t>
            </a:r>
            <a:r>
              <a:rPr lang="en-US" sz="2400" kern="100" dirty="0">
                <a:solidFill>
                  <a:schemeClr val="bg1"/>
                </a:solidFill>
                <a:latin typeface="Times New Roman" panose="02020603050405020304" pitchFamily="18" charset="0"/>
                <a:ea typeface="Calibri" panose="020F0502020204030204" pitchFamily="34" charset="0"/>
              </a:rPr>
              <a:t>: For the continuous development of the intervention, it is necessary to address the challenge of digital and health literacy and maintain the user engagement by offering responsive and </a:t>
            </a:r>
            <a:r>
              <a:rPr lang="en-US" sz="2400" kern="100" dirty="0" err="1">
                <a:solidFill>
                  <a:schemeClr val="bg1"/>
                </a:solidFill>
                <a:latin typeface="Times New Roman" panose="02020603050405020304" pitchFamily="18" charset="0"/>
                <a:ea typeface="Calibri" panose="020F0502020204030204" pitchFamily="34" charset="0"/>
              </a:rPr>
              <a:t>personalised</a:t>
            </a:r>
            <a:r>
              <a:rPr lang="en-US" sz="2400" kern="100" dirty="0">
                <a:solidFill>
                  <a:schemeClr val="bg1"/>
                </a:solidFill>
                <a:latin typeface="Times New Roman" panose="02020603050405020304" pitchFamily="18" charset="0"/>
                <a:ea typeface="Calibri" panose="020F0502020204030204" pitchFamily="34" charset="0"/>
              </a:rPr>
              <a:t> support.</a:t>
            </a:r>
            <a:endParaRPr lang="en-IN" sz="2400" kern="100" dirty="0">
              <a:solidFill>
                <a:schemeClr val="bg1"/>
              </a:solidFill>
              <a:latin typeface="Times New Roman" panose="02020603050405020304" pitchFamily="18" charset="0"/>
              <a:ea typeface="Calibri" panose="020F0502020204030204" pitchFamily="34" charset="0"/>
            </a:endParaRPr>
          </a:p>
        </p:txBody>
      </p:sp>
      <p:sp>
        <p:nvSpPr>
          <p:cNvPr id="35" name="TextBox 34"/>
          <p:cNvSpPr txBox="1"/>
          <p:nvPr/>
        </p:nvSpPr>
        <p:spPr>
          <a:xfrm>
            <a:off x="22705782" y="15179070"/>
            <a:ext cx="7446239" cy="5939853"/>
          </a:xfrm>
          <a:prstGeom prst="rect">
            <a:avLst/>
          </a:prstGeom>
          <a:solidFill>
            <a:schemeClr val="accent3">
              <a:lumMod val="20000"/>
              <a:lumOff val="80000"/>
            </a:schemeClr>
          </a:solidFill>
        </p:spPr>
        <p:txBody>
          <a:bodyPr wrap="square" lIns="258848" tIns="129424" rIns="258848" bIns="129424">
            <a:spAutoFit/>
          </a:bodyPr>
          <a:lstStyle/>
          <a:p>
            <a:pPr algn="ctr"/>
            <a:r>
              <a:rPr lang="en-IN" sz="3200" b="1" kern="100" dirty="0">
                <a:solidFill>
                  <a:schemeClr val="bg1"/>
                </a:solidFill>
                <a:latin typeface="Times New Roman" panose="02020603050405020304" pitchFamily="18" charset="0"/>
              </a:rPr>
              <a:t>Conclusion </a:t>
            </a:r>
            <a:endParaRPr lang="en-IN" sz="2500" b="1" kern="100" dirty="0">
              <a:solidFill>
                <a:schemeClr val="bg1"/>
              </a:solidFill>
              <a:latin typeface="Times New Roman" panose="02020603050405020304" pitchFamily="18" charset="0"/>
            </a:endParaRPr>
          </a:p>
          <a:p>
            <a:pPr algn="just"/>
            <a:r>
              <a:rPr lang="en-US" sz="2400" kern="100" dirty="0">
                <a:solidFill>
                  <a:schemeClr val="bg1"/>
                </a:solidFill>
                <a:latin typeface="Times New Roman" panose="02020603050405020304" pitchFamily="18" charset="0"/>
                <a:ea typeface="Calibri" panose="020F0502020204030204" pitchFamily="34" charset="0"/>
              </a:rPr>
              <a:t>NHS digital hypertension intervention of hypertension (SHIP) helps patients to enhance their self-monitoring and lifestyle change through self-monitoring and motivation. SHIP can also guide to decrease the untreated population of hypertension, increase clinical outcomes and decrease healthcare expenditure. It enables equity, systematic integration and a long-term transformational </a:t>
            </a:r>
            <a:r>
              <a:rPr lang="en-US" sz="2400" kern="100" dirty="0" err="1">
                <a:solidFill>
                  <a:schemeClr val="bg1"/>
                </a:solidFill>
                <a:latin typeface="Times New Roman" panose="02020603050405020304" pitchFamily="18" charset="0"/>
                <a:ea typeface="Calibri" panose="020F0502020204030204" pitchFamily="34" charset="0"/>
              </a:rPr>
              <a:t>behaviour</a:t>
            </a:r>
            <a:r>
              <a:rPr lang="en-US" sz="2400" kern="100" dirty="0">
                <a:solidFill>
                  <a:schemeClr val="bg1"/>
                </a:solidFill>
                <a:latin typeface="Times New Roman" panose="02020603050405020304" pitchFamily="18" charset="0"/>
                <a:ea typeface="Calibri" panose="020F0502020204030204" pitchFamily="34" charset="0"/>
              </a:rPr>
              <a:t>. The SHIP evidence-based methodology, grounded in the health promotion principles and the COM-B model, offers a generalizable intervention in the process of managing hypertension and cardiovascular conditions risks. Despite its digital barriers, this can promote public health by incorporating digital innovation into its strategy in a user-</a:t>
            </a:r>
            <a:r>
              <a:rPr lang="en-US" sz="2400" kern="100" dirty="0" err="1">
                <a:solidFill>
                  <a:schemeClr val="bg1"/>
                </a:solidFill>
                <a:latin typeface="Times New Roman" panose="02020603050405020304" pitchFamily="18" charset="0"/>
                <a:ea typeface="Calibri" panose="020F0502020204030204" pitchFamily="34" charset="0"/>
              </a:rPr>
              <a:t>centred</a:t>
            </a:r>
            <a:r>
              <a:rPr lang="en-US" sz="2400" kern="100" dirty="0">
                <a:solidFill>
                  <a:schemeClr val="bg1"/>
                </a:solidFill>
                <a:latin typeface="Times New Roman" panose="02020603050405020304" pitchFamily="18" charset="0"/>
                <a:ea typeface="Calibri" panose="020F0502020204030204" pitchFamily="34" charset="0"/>
              </a:rPr>
              <a:t> way</a:t>
            </a:r>
            <a:r>
              <a:rPr lang="en-US" sz="2500" kern="100" dirty="0">
                <a:solidFill>
                  <a:schemeClr val="bg1"/>
                </a:solidFill>
                <a:latin typeface="Times New Roman" panose="02020603050405020304" pitchFamily="18" charset="0"/>
                <a:ea typeface="Calibri" panose="020F0502020204030204" pitchFamily="34" charset="0"/>
              </a:rPr>
              <a:t>.</a:t>
            </a:r>
            <a:endParaRPr lang="en-IN" sz="2500" kern="100" dirty="0">
              <a:solidFill>
                <a:schemeClr val="bg1"/>
              </a:solidFill>
              <a:latin typeface="Times New Roman" panose="02020603050405020304" pitchFamily="18" charset="0"/>
              <a:ea typeface="Calibri" panose="020F0502020204030204" pitchFamily="34" charset="0"/>
            </a:endParaRPr>
          </a:p>
        </p:txBody>
      </p:sp>
      <p:sp>
        <p:nvSpPr>
          <p:cNvPr id="26" name="Rectangle 25"/>
          <p:cNvSpPr/>
          <p:nvPr/>
        </p:nvSpPr>
        <p:spPr>
          <a:xfrm>
            <a:off x="9369482" y="20803099"/>
            <a:ext cx="4530108" cy="569152"/>
          </a:xfrm>
          <a:prstGeom prst="rect">
            <a:avLst/>
          </a:prstGeom>
        </p:spPr>
        <p:txBody>
          <a:bodyPr wrap="square" lIns="258848" tIns="129424" rIns="258848" bIns="129424">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(Source: GOV UK, 2024)</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14" name="TextBox 13"/>
          <p:cNvSpPr txBox="1"/>
          <p:nvPr/>
        </p:nvSpPr>
        <p:spPr>
          <a:xfrm>
            <a:off x="22705780" y="1196793"/>
            <a:ext cx="7535149" cy="6309185"/>
          </a:xfrm>
          <a:prstGeom prst="rect">
            <a:avLst/>
          </a:prstGeom>
          <a:solidFill>
            <a:schemeClr val="accent2">
              <a:lumMod val="20000"/>
              <a:lumOff val="80000"/>
            </a:schemeClr>
          </a:solidFill>
          <a:ln>
            <a:solidFill>
              <a:schemeClr val="accent2">
                <a:lumMod val="20000"/>
                <a:lumOff val="80000"/>
              </a:schemeClr>
            </a:solidFill>
          </a:ln>
        </p:spPr>
        <p:txBody>
          <a:bodyPr wrap="square" lIns="258848" tIns="129424" rIns="258848" bIns="129424">
            <a:spAutoFit/>
          </a:bodyPr>
          <a:lstStyle/>
          <a:p>
            <a:pPr algn="ctr"/>
            <a:r>
              <a:rPr lang="en-IN" sz="3200" b="1" kern="100" dirty="0">
                <a:solidFill>
                  <a:schemeClr val="bg1"/>
                </a:solidFill>
                <a:latin typeface="Times New Roman" panose="02020603050405020304" pitchFamily="18" charset="0"/>
              </a:rPr>
              <a:t>Expected outcome</a:t>
            </a:r>
            <a:endParaRPr lang="en-IN" sz="2500" b="1" kern="100" dirty="0">
              <a:solidFill>
                <a:schemeClr val="bg1"/>
              </a:solidFill>
              <a:latin typeface="Times New Roman" panose="02020603050405020304" pitchFamily="18" charset="0"/>
            </a:endParaRPr>
          </a:p>
          <a:p>
            <a:pPr algn="just"/>
            <a:r>
              <a:rPr lang="en-US" sz="2400" dirty="0">
                <a:solidFill>
                  <a:schemeClr val="bg1">
                    <a:lumMod val="95000"/>
                    <a:lumOff val="5000"/>
                  </a:schemeClr>
                </a:solidFill>
                <a:latin typeface="Times New Roman" panose="02020603050405020304" pitchFamily="18" charset="0"/>
                <a:cs typeface="Times New Roman" panose="02020603050405020304" pitchFamily="18" charset="0"/>
              </a:rPr>
              <a:t>The application of the COM-B model (Capability, Opportunity, Motivation for </a:t>
            </a:r>
            <a:r>
              <a:rPr lang="en-US" sz="2400" dirty="0" err="1">
                <a:solidFill>
                  <a:schemeClr val="bg1">
                    <a:lumMod val="95000"/>
                    <a:lumOff val="5000"/>
                  </a:schemeClr>
                </a:solidFill>
                <a:latin typeface="Times New Roman" panose="02020603050405020304" pitchFamily="18" charset="0"/>
                <a:cs typeface="Times New Roman" panose="02020603050405020304" pitchFamily="18" charset="0"/>
              </a:rPr>
              <a:t>Behaviour</a:t>
            </a:r>
            <a:r>
              <a:rPr lang="en-US" sz="2400" dirty="0">
                <a:solidFill>
                  <a:schemeClr val="bg1">
                    <a:lumMod val="95000"/>
                    <a:lumOff val="5000"/>
                  </a:schemeClr>
                </a:solidFill>
                <a:latin typeface="Times New Roman" panose="02020603050405020304" pitchFamily="18" charset="0"/>
                <a:cs typeface="Times New Roman" panose="02020603050405020304" pitchFamily="18" charset="0"/>
              </a:rPr>
              <a:t>) with the help of SHIP is aimed at bringing about measurable results on the levels of clinical, </a:t>
            </a:r>
            <a:r>
              <a:rPr lang="en-US" sz="2400" dirty="0" err="1">
                <a:solidFill>
                  <a:schemeClr val="bg1">
                    <a:lumMod val="95000"/>
                    <a:lumOff val="5000"/>
                  </a:schemeClr>
                </a:solidFill>
                <a:latin typeface="Times New Roman" panose="02020603050405020304" pitchFamily="18" charset="0"/>
                <a:cs typeface="Times New Roman" panose="02020603050405020304" pitchFamily="18" charset="0"/>
              </a:rPr>
              <a:t>behavioural</a:t>
            </a:r>
            <a:r>
              <a:rPr lang="en-US" sz="2400" dirty="0">
                <a:solidFill>
                  <a:schemeClr val="bg1">
                    <a:lumMod val="95000"/>
                    <a:lumOff val="5000"/>
                  </a:schemeClr>
                </a:solidFill>
                <a:latin typeface="Times New Roman" panose="02020603050405020304" pitchFamily="18" charset="0"/>
                <a:cs typeface="Times New Roman" panose="02020603050405020304" pitchFamily="18" charset="0"/>
              </a:rPr>
              <a:t> and system. SHIP offers a holistic model of sustainable </a:t>
            </a:r>
            <a:r>
              <a:rPr lang="en-US" sz="2400" dirty="0" err="1">
                <a:solidFill>
                  <a:schemeClr val="bg1">
                    <a:lumMod val="95000"/>
                    <a:lumOff val="5000"/>
                  </a:schemeClr>
                </a:solidFill>
                <a:latin typeface="Times New Roman" panose="02020603050405020304" pitchFamily="18" charset="0"/>
                <a:cs typeface="Times New Roman" panose="02020603050405020304" pitchFamily="18" charset="0"/>
              </a:rPr>
              <a:t>behaviour</a:t>
            </a:r>
            <a:r>
              <a:rPr lang="en-US" sz="2400" dirty="0">
                <a:solidFill>
                  <a:schemeClr val="bg1">
                    <a:lumMod val="95000"/>
                    <a:lumOff val="5000"/>
                  </a:schemeClr>
                </a:solidFill>
                <a:latin typeface="Times New Roman" panose="02020603050405020304" pitchFamily="18" charset="0"/>
                <a:cs typeface="Times New Roman" panose="02020603050405020304" pitchFamily="18" charset="0"/>
              </a:rPr>
              <a:t> change in hypertension management because it systematically addresses the three fundamental components. This is expected to improve the rates of BP control, guide patients to attain the target levels (less than 140/90 mmHg), and lower the number of untreated hypertension indicated by the WHO statistics. The </a:t>
            </a:r>
            <a:r>
              <a:rPr lang="en-US" sz="2400" dirty="0" err="1">
                <a:solidFill>
                  <a:schemeClr val="bg1">
                    <a:lumMod val="95000"/>
                    <a:lumOff val="5000"/>
                  </a:schemeClr>
                </a:solidFill>
                <a:latin typeface="Times New Roman" panose="02020603050405020304" pitchFamily="18" charset="0"/>
                <a:cs typeface="Times New Roman" panose="02020603050405020304" pitchFamily="18" charset="0"/>
              </a:rPr>
              <a:t>behavioural</a:t>
            </a:r>
            <a:r>
              <a:rPr lang="en-US" sz="2400" dirty="0">
                <a:solidFill>
                  <a:schemeClr val="bg1">
                    <a:lumMod val="95000"/>
                    <a:lumOff val="5000"/>
                  </a:schemeClr>
                </a:solidFill>
                <a:latin typeface="Times New Roman" panose="02020603050405020304" pitchFamily="18" charset="0"/>
                <a:cs typeface="Times New Roman" panose="02020603050405020304" pitchFamily="18" charset="0"/>
              </a:rPr>
              <a:t> interventions aimed at addressing the various risk factors should lead to reduced cardiovascular disease, like stroke, heart attack, and failure, with lower mortality rates.</a:t>
            </a:r>
            <a:r>
              <a:rPr lang="en-GB" sz="2500" dirty="0">
                <a:solidFill>
                  <a:schemeClr val="bg1">
                    <a:lumMod val="95000"/>
                    <a:lumOff val="5000"/>
                  </a:schemeClr>
                </a:solidFill>
                <a:latin typeface="Times New Roman" panose="02020603050405020304" pitchFamily="18" charset="0"/>
                <a:cs typeface="Times New Roman" panose="02020603050405020304" pitchFamily="18" charset="0"/>
              </a:rPr>
              <a:t>.</a:t>
            </a:r>
            <a:endParaRPr lang="en-IN" sz="2500" kern="100" dirty="0">
              <a:solidFill>
                <a:schemeClr val="bg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3531697" y="7761916"/>
            <a:ext cx="10018090" cy="876929"/>
          </a:xfrm>
          <a:prstGeom prst="rect">
            <a:avLst/>
          </a:prstGeom>
        </p:spPr>
        <p:txBody>
          <a:bodyPr wrap="square" lIns="258848" tIns="129424" rIns="258848" bIns="129424">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Rate of cardiovascular problems in the UK</a:t>
            </a:r>
            <a:endParaRPr lang="en-US" sz="2000" b="1" dirty="0">
              <a:solidFill>
                <a:schemeClr val="bg1"/>
              </a:solidFill>
              <a:latin typeface="Times New Roman" panose="02020603050405020304" pitchFamily="18" charset="0"/>
              <a:cs typeface="Times New Roman" panose="02020603050405020304" pitchFamily="18" charset="0"/>
            </a:endParaRPr>
          </a:p>
          <a:p>
            <a:pPr algn="ctr"/>
            <a:r>
              <a:rPr lang="en-US" sz="2000" b="1" dirty="0">
                <a:solidFill>
                  <a:schemeClr val="bg1"/>
                </a:solidFill>
                <a:latin typeface="Times New Roman" panose="02020603050405020304" pitchFamily="18" charset="0"/>
                <a:cs typeface="Times New Roman" panose="02020603050405020304" pitchFamily="18" charset="0"/>
              </a:rPr>
              <a:t>(Source: Heart Research Institute, 2024)</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7" name="TextBox 6"/>
          <p:cNvSpPr txBox="1"/>
          <p:nvPr/>
        </p:nvSpPr>
        <p:spPr>
          <a:xfrm>
            <a:off x="-48284" y="5524701"/>
            <a:ext cx="14304611" cy="2477367"/>
          </a:xfrm>
          <a:prstGeom prst="rect">
            <a:avLst/>
          </a:prstGeom>
          <a:solidFill>
            <a:schemeClr val="accent6">
              <a:lumMod val="20000"/>
              <a:lumOff val="80000"/>
            </a:schemeClr>
          </a:solidFill>
        </p:spPr>
        <p:txBody>
          <a:bodyPr wrap="square" lIns="258848" tIns="129424" rIns="258848" bIns="129424">
            <a:spAutoFit/>
          </a:bodyPr>
          <a:lstStyle/>
          <a:p>
            <a:pPr marL="0" marR="0" lvl="0" indent="0" algn="just" defTabSz="1294130" rtl="0" eaLnBrk="1" fontAlgn="auto" latinLnBrk="0" hangingPunct="1">
              <a:lnSpc>
                <a:spcPct val="100000"/>
              </a:lnSpc>
              <a:spcBef>
                <a:spcPts val="0"/>
              </a:spcBef>
              <a:spcAft>
                <a:spcPts val="0"/>
              </a:spcAft>
              <a:buClrTx/>
              <a:buSzTx/>
              <a:buFontTx/>
              <a:buNone/>
              <a:defRPr/>
            </a:pPr>
            <a:r>
              <a:rPr kumimoji="0" lang="en-US" sz="2400" b="0" i="0" u="none" strike="noStrike" kern="100" cap="none" spc="0" normalizeH="0" baseline="0" noProof="0" dirty="0">
                <a:ln>
                  <a:noFill/>
                </a:ln>
                <a:solidFill>
                  <a:prstClr val="black"/>
                </a:solidFill>
                <a:effectLst/>
                <a:uLnTx/>
                <a:uFillTx/>
                <a:latin typeface="Times New Roman" panose="02020603050405020304" pitchFamily="18" charset="0"/>
                <a:ea typeface="+mn-ea"/>
                <a:cs typeface="+mn-cs"/>
              </a:rPr>
              <a:t>In England, 31% of men and 26% of women have high blood pressure and responsible for expenses of more than £2.1 billion every year for the NHS (Blood Pressure UK, 2021). Considering the seriousness, Omron Healthcare designs a digital intervention called </a:t>
            </a:r>
            <a:r>
              <a:rPr kumimoji="0" lang="en-US" sz="2400" b="1" i="1" u="none" strike="noStrike" kern="100" cap="none" spc="0" normalizeH="0" baseline="0" noProof="0" dirty="0">
                <a:ln>
                  <a:noFill/>
                </a:ln>
                <a:solidFill>
                  <a:prstClr val="black"/>
                </a:solidFill>
                <a:effectLst/>
                <a:uLnTx/>
                <a:uFillTx/>
                <a:latin typeface="Times New Roman" panose="02020603050405020304" pitchFamily="18" charset="0"/>
                <a:ea typeface="+mn-ea"/>
                <a:cs typeface="+mn-cs"/>
              </a:rPr>
              <a:t>SHIP (Self-monitoring and Hypertension Intervention </a:t>
            </a:r>
            <a:r>
              <a:rPr kumimoji="0" lang="en-US" sz="2400" b="1" i="1" u="none" strike="noStrike" kern="100" cap="none" spc="0" normalizeH="0" baseline="0" noProof="0" dirty="0" err="1">
                <a:ln>
                  <a:noFill/>
                </a:ln>
                <a:solidFill>
                  <a:prstClr val="black"/>
                </a:solidFill>
                <a:effectLst/>
                <a:uLnTx/>
                <a:uFillTx/>
                <a:latin typeface="Times New Roman" panose="02020603050405020304" pitchFamily="18" charset="0"/>
                <a:ea typeface="+mn-ea"/>
                <a:cs typeface="+mn-cs"/>
              </a:rPr>
              <a:t>Programme</a:t>
            </a:r>
            <a:r>
              <a:rPr kumimoji="0" lang="en-US" sz="2400" b="1" i="1" u="none" strike="noStrike" kern="100" cap="none" spc="0" normalizeH="0" baseline="0" noProof="0" dirty="0">
                <a:ln>
                  <a:noFill/>
                </a:ln>
                <a:solidFill>
                  <a:prstClr val="black"/>
                </a:solidFill>
                <a:effectLst/>
                <a:uLnTx/>
                <a:uFillTx/>
                <a:latin typeface="Times New Roman" panose="02020603050405020304" pitchFamily="18" charset="0"/>
                <a:ea typeface="+mn-ea"/>
                <a:cs typeface="+mn-cs"/>
              </a:rPr>
              <a:t>)</a:t>
            </a:r>
            <a:r>
              <a:rPr kumimoji="0" lang="en-US" sz="2400" b="0" i="0" u="none" strike="noStrike" kern="100" cap="none" spc="0" normalizeH="0" baseline="0" noProof="0" dirty="0">
                <a:ln>
                  <a:noFill/>
                </a:ln>
                <a:solidFill>
                  <a:prstClr val="black"/>
                </a:solidFill>
                <a:effectLst/>
                <a:uLnTx/>
                <a:uFillTx/>
                <a:latin typeface="Times New Roman" panose="02020603050405020304" pitchFamily="18" charset="0"/>
                <a:ea typeface="+mn-ea"/>
                <a:cs typeface="+mn-cs"/>
              </a:rPr>
              <a:t> to support patients in managing hypertension and cardiovascular risks actively. This web-based dashboard guides healthcare professionals to review patient data, receive alerts, and issue treatment recommendations.</a:t>
            </a:r>
            <a:endParaRPr kumimoji="0" lang="en-US" sz="2400" b="0" i="0" u="none" strike="noStrike" kern="100" cap="none" spc="0" normalizeH="0" baseline="0" noProof="0" dirty="0">
              <a:ln>
                <a:noFill/>
              </a:ln>
              <a:solidFill>
                <a:prstClr val="black"/>
              </a:solidFill>
              <a:effectLst/>
              <a:uLnTx/>
              <a:uFillTx/>
              <a:latin typeface="Times New Roman" panose="02020603050405020304" pitchFamily="18" charset="0"/>
              <a:ea typeface="+mn-ea"/>
              <a:cs typeface="+mn-cs"/>
            </a:endParaRPr>
          </a:p>
        </p:txBody>
      </p:sp>
      <p:sp>
        <p:nvSpPr>
          <p:cNvPr id="10" name="Rectangle 9"/>
          <p:cNvSpPr/>
          <p:nvPr/>
        </p:nvSpPr>
        <p:spPr>
          <a:xfrm>
            <a:off x="13547701" y="9671106"/>
            <a:ext cx="2458223" cy="1184706"/>
          </a:xfrm>
          <a:prstGeom prst="rect">
            <a:avLst/>
          </a:prstGeom>
        </p:spPr>
        <p:txBody>
          <a:bodyPr wrap="square" lIns="258848" tIns="129424" rIns="258848" bIns="129424">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(Source: Public Health England, 2019)</a:t>
            </a:r>
            <a:endParaRPr lang="en-US" sz="2000" b="1" dirty="0">
              <a:solidFill>
                <a:schemeClr val="bg1"/>
              </a:solidFill>
              <a:latin typeface="Times New Roman" panose="02020603050405020304" pitchFamily="18" charset="0"/>
              <a:cs typeface="Times New Roman" panose="02020603050405020304" pitchFamily="18" charset="0"/>
            </a:endParaRPr>
          </a:p>
        </p:txBody>
      </p:sp>
      <p:pic>
        <p:nvPicPr>
          <p:cNvPr id="12" name="image1.png"/>
          <p:cNvPicPr/>
          <p:nvPr/>
        </p:nvPicPr>
        <p:blipFill>
          <a:blip r:embed="rId1"/>
          <a:srcRect/>
          <a:stretch>
            <a:fillRect/>
          </a:stretch>
        </p:blipFill>
        <p:spPr>
          <a:xfrm>
            <a:off x="9975136" y="12157931"/>
            <a:ext cx="5783557" cy="4026394"/>
          </a:xfrm>
          <a:prstGeom prst="rect">
            <a:avLst/>
          </a:prstGeom>
          <a:ln w="25400">
            <a:solidFill>
              <a:srgbClr val="000000"/>
            </a:solidFill>
            <a:prstDash val="solid"/>
          </a:ln>
        </p:spPr>
      </p:pic>
      <p:pic>
        <p:nvPicPr>
          <p:cNvPr id="13" name="Picture 12" descr="Health matters: preventing cardiovascular disease - GOV.UK"/>
          <p:cNvPicPr>
            <a:picLocks noChangeAspect="1"/>
          </p:cNvPicPr>
          <p:nvPr/>
        </p:nvPicPr>
        <p:blipFill rotWithShape="1">
          <a:blip r:embed="rId2">
            <a:extLst>
              <a:ext uri="{28A0092B-C50C-407E-A947-70E740481C1C}">
                <a14:useLocalDpi xmlns:a14="http://schemas.microsoft.com/office/drawing/2010/main" val="0"/>
              </a:ext>
            </a:extLst>
          </a:blip>
          <a:srcRect/>
          <a:stretch>
            <a:fillRect/>
          </a:stretch>
        </p:blipFill>
        <p:spPr bwMode="auto">
          <a:xfrm>
            <a:off x="7572360" y="8103113"/>
            <a:ext cx="6206534" cy="3870963"/>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91153" y="16323126"/>
            <a:ext cx="8172542" cy="4392250"/>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sp>
        <p:nvSpPr>
          <p:cNvPr id="17" name="Rectangle 16"/>
          <p:cNvSpPr/>
          <p:nvPr/>
        </p:nvSpPr>
        <p:spPr>
          <a:xfrm>
            <a:off x="7220310" y="13817504"/>
            <a:ext cx="2738788" cy="876929"/>
          </a:xfrm>
          <a:prstGeom prst="rect">
            <a:avLst/>
          </a:prstGeom>
        </p:spPr>
        <p:txBody>
          <a:bodyPr wrap="square" lIns="258848" tIns="129424" rIns="258848" bIns="129424">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(Source: Gamified UK, 2024)</a:t>
            </a:r>
            <a:endParaRPr lang="en-US" sz="2000" b="1" dirty="0">
              <a:solidFill>
                <a:schemeClr val="bg1"/>
              </a:solidFill>
              <a:latin typeface="Times New Roman" panose="02020603050405020304" pitchFamily="18" charset="0"/>
              <a:cs typeface="Times New Roman" panose="02020603050405020304" pitchFamily="18" charset="0"/>
            </a:endParaRPr>
          </a:p>
        </p:txBody>
      </p:sp>
      <p:pic>
        <p:nvPicPr>
          <p:cNvPr id="19" name="Picture 18" descr="Heart attack, stroke and cardiovascular disease in Australia: Statistics  and facts"/>
          <p:cNvPicPr/>
          <p:nvPr/>
        </p:nvPicPr>
        <p:blipFill>
          <a:blip r:embed="rId4" cstate="print"/>
          <a:srcRect/>
          <a:stretch>
            <a:fillRect/>
          </a:stretch>
        </p:blipFill>
        <p:spPr bwMode="auto">
          <a:xfrm>
            <a:off x="14506349" y="1419852"/>
            <a:ext cx="7897090" cy="6089097"/>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pic>
        <p:nvPicPr>
          <p:cNvPr id="1026" name="Picture 2"/>
          <p:cNvPicPr>
            <a:picLocks noChangeAspect="1" noChangeArrowheads="1"/>
          </p:cNvPicPr>
          <p:nvPr/>
        </p:nvPicPr>
        <p:blipFill>
          <a:blip r:embed="rId5"/>
          <a:srcRect/>
          <a:stretch>
            <a:fillRect/>
          </a:stretch>
        </p:blipFill>
        <p:spPr bwMode="auto">
          <a:xfrm>
            <a:off x="0" y="0"/>
            <a:ext cx="2009775" cy="781050"/>
          </a:xfrm>
          <a:prstGeom prst="rect">
            <a:avLst/>
          </a:prstGeom>
          <a:noFill/>
          <a:ln w="9525">
            <a:noFill/>
            <a:miter lim="800000"/>
            <a:headEnd/>
            <a:tailEnd/>
          </a:ln>
          <a:effectLst/>
        </p:spPr>
      </p:pic>
      <p:pic>
        <p:nvPicPr>
          <p:cNvPr id="1027" name="Picture 3"/>
          <p:cNvPicPr>
            <a:picLocks noChangeAspect="1" noChangeArrowheads="1"/>
          </p:cNvPicPr>
          <p:nvPr/>
        </p:nvPicPr>
        <p:blipFill>
          <a:blip r:embed="rId5"/>
          <a:srcRect/>
          <a:stretch>
            <a:fillRect/>
          </a:stretch>
        </p:blipFill>
        <p:spPr bwMode="auto">
          <a:xfrm>
            <a:off x="28270200" y="0"/>
            <a:ext cx="2009775" cy="78105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72713" y="702267"/>
            <a:ext cx="6460669" cy="1504905"/>
          </a:xfrm>
        </p:spPr>
        <p:txBody>
          <a:bodyPr/>
          <a:lstStyle/>
          <a:p>
            <a:pPr algn="ctr"/>
            <a:r>
              <a:rPr lang="en-US" sz="5000" b="1" dirty="0">
                <a:solidFill>
                  <a:schemeClr val="bg1"/>
                </a:solidFill>
                <a:latin typeface="Times New Roman" panose="02020603050405020304" pitchFamily="18" charset="0"/>
                <a:cs typeface="Times New Roman" panose="02020603050405020304" pitchFamily="18" charset="0"/>
              </a:rPr>
              <a:t>References </a:t>
            </a:r>
            <a:endParaRPr lang="en-US" sz="50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72055" y="2188158"/>
            <a:ext cx="28062621" cy="17824494"/>
          </a:xfrm>
        </p:spPr>
        <p:txBody>
          <a:bodyPr>
            <a:noAutofit/>
          </a:bodyPr>
          <a:lstStyle/>
          <a:p>
            <a:pPr algn="just">
              <a:lnSpc>
                <a:spcPct val="150000"/>
              </a:lnSpc>
            </a:pPr>
            <a:r>
              <a:rPr lang="en-US" sz="2400" dirty="0" err="1">
                <a:solidFill>
                  <a:schemeClr val="bg1"/>
                </a:solidFill>
                <a:latin typeface="Times New Roman" panose="02020603050405020304" pitchFamily="18" charset="0"/>
                <a:cs typeface="Times New Roman" panose="02020603050405020304" pitchFamily="18" charset="0"/>
              </a:rPr>
              <a:t>Bloodpressureuk</a:t>
            </a:r>
            <a:r>
              <a:rPr lang="en-US" sz="2400" dirty="0">
                <a:solidFill>
                  <a:schemeClr val="bg1"/>
                </a:solidFill>
                <a:latin typeface="Times New Roman" panose="02020603050405020304" pitchFamily="18" charset="0"/>
                <a:cs typeface="Times New Roman" panose="02020603050405020304" pitchFamily="18" charset="0"/>
              </a:rPr>
              <a:t>(2024). </a:t>
            </a:r>
            <a:r>
              <a:rPr lang="en-US" sz="2400" i="1" dirty="0">
                <a:solidFill>
                  <a:schemeClr val="bg1"/>
                </a:solidFill>
                <a:latin typeface="Times New Roman" panose="02020603050405020304" pitchFamily="18" charset="0"/>
                <a:cs typeface="Times New Roman" panose="02020603050405020304" pitchFamily="18" charset="0"/>
              </a:rPr>
              <a:t>The essential statistics on high blood pressure in the UK and why it’s a problem</a:t>
            </a:r>
            <a:r>
              <a:rPr lang="en-US" sz="2400" dirty="0">
                <a:solidFill>
                  <a:schemeClr val="bg1"/>
                </a:solidFill>
                <a:latin typeface="Times New Roman" panose="02020603050405020304" pitchFamily="18" charset="0"/>
                <a:cs typeface="Times New Roman" panose="02020603050405020304" pitchFamily="18" charset="0"/>
              </a:rPr>
              <a:t>. Available at: https://www.bloodpressureuk.org/news/media-centre/blood-pressure-facts-and-figures/ (Accessed 27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err="1">
                <a:solidFill>
                  <a:schemeClr val="bg1"/>
                </a:solidFill>
                <a:latin typeface="Times New Roman" panose="02020603050405020304" pitchFamily="18" charset="0"/>
                <a:cs typeface="Times New Roman" panose="02020603050405020304" pitchFamily="18" charset="0"/>
              </a:rPr>
              <a:t>Gamified</a:t>
            </a:r>
            <a:r>
              <a:rPr lang="en-US" sz="2400" dirty="0">
                <a:solidFill>
                  <a:schemeClr val="bg1"/>
                </a:solidFill>
                <a:latin typeface="Times New Roman" panose="02020603050405020304" pitchFamily="18" charset="0"/>
                <a:cs typeface="Times New Roman" panose="02020603050405020304" pitchFamily="18" charset="0"/>
              </a:rPr>
              <a:t> UK (2024). </a:t>
            </a:r>
            <a:r>
              <a:rPr lang="en-US" sz="2400" i="1" dirty="0" err="1">
                <a:solidFill>
                  <a:schemeClr val="bg1"/>
                </a:solidFill>
                <a:latin typeface="Times New Roman" panose="02020603050405020304" pitchFamily="18" charset="0"/>
                <a:cs typeface="Times New Roman" panose="02020603050405020304" pitchFamily="18" charset="0"/>
              </a:rPr>
              <a:t>Behaviour</a:t>
            </a:r>
            <a:r>
              <a:rPr lang="en-US" sz="2400" i="1" dirty="0">
                <a:solidFill>
                  <a:schemeClr val="bg1"/>
                </a:solidFill>
                <a:latin typeface="Times New Roman" panose="02020603050405020304" pitchFamily="18" charset="0"/>
                <a:cs typeface="Times New Roman" panose="02020603050405020304" pitchFamily="18" charset="0"/>
              </a:rPr>
              <a:t> Change: COM-B and the 4 Pillars of Change</a:t>
            </a:r>
            <a:r>
              <a:rPr lang="en-US" sz="2400" dirty="0">
                <a:solidFill>
                  <a:schemeClr val="bg1"/>
                </a:solidFill>
                <a:latin typeface="Times New Roman" panose="02020603050405020304" pitchFamily="18" charset="0"/>
                <a:cs typeface="Times New Roman" panose="02020603050405020304" pitchFamily="18" charset="0"/>
              </a:rPr>
              <a:t>. (online). Available at: https://www.gamified.uk/2024/06/17/behaviour-change-com-b-and-the-4-pillars-of-change/ (Accessed 27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IN" sz="2400" dirty="0">
                <a:solidFill>
                  <a:schemeClr val="bg1"/>
                </a:solidFill>
                <a:latin typeface="Times New Roman" panose="02020603050405020304" pitchFamily="18" charset="0"/>
                <a:cs typeface="Times New Roman" panose="02020603050405020304" pitchFamily="18" charset="0"/>
              </a:rPr>
              <a:t>GOV UK (2024). </a:t>
            </a:r>
            <a:r>
              <a:rPr lang="en-IN" sz="2400" i="1" dirty="0">
                <a:solidFill>
                  <a:schemeClr val="bg1"/>
                </a:solidFill>
                <a:latin typeface="Times New Roman" panose="02020603050405020304" pitchFamily="18" charset="0"/>
                <a:cs typeface="Times New Roman" panose="02020603050405020304" pitchFamily="18" charset="0"/>
              </a:rPr>
              <a:t>Cardiovascular disease and diabetes profiles: statistical commentary</a:t>
            </a:r>
            <a:r>
              <a:rPr lang="en-IN" sz="2400" dirty="0">
                <a:solidFill>
                  <a:schemeClr val="bg1"/>
                </a:solidFill>
                <a:latin typeface="Times New Roman" panose="02020603050405020304" pitchFamily="18" charset="0"/>
                <a:cs typeface="Times New Roman" panose="02020603050405020304" pitchFamily="18" charset="0"/>
              </a:rPr>
              <a:t>. (online) GOV.UK. Available at: https://www.gov.uk/government/statistics/cardiovascular-disease-and-diabetes-profiles-march-2024-update/cardiovascular-disease-and-diabetes-profiles-statistical-commentary (Accessed 28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a:solidFill>
                  <a:schemeClr val="bg1"/>
                </a:solidFill>
                <a:latin typeface="Times New Roman" panose="02020603050405020304" pitchFamily="18" charset="0"/>
                <a:cs typeface="Times New Roman" panose="02020603050405020304" pitchFamily="18" charset="0"/>
              </a:rPr>
              <a:t>Heart Research Institute (2024). </a:t>
            </a:r>
            <a:r>
              <a:rPr lang="en-US" sz="2400" i="1" dirty="0">
                <a:solidFill>
                  <a:schemeClr val="bg1"/>
                </a:solidFill>
                <a:latin typeface="Times New Roman" panose="02020603050405020304" pitchFamily="18" charset="0"/>
                <a:cs typeface="Times New Roman" panose="02020603050405020304" pitchFamily="18" charset="0"/>
              </a:rPr>
              <a:t>Heart attack, stroke and cardiovascular disease in Australia: Statistics and facts</a:t>
            </a:r>
            <a:r>
              <a:rPr lang="en-US" sz="2400" dirty="0">
                <a:solidFill>
                  <a:schemeClr val="bg1"/>
                </a:solidFill>
                <a:latin typeface="Times New Roman" panose="02020603050405020304" pitchFamily="18" charset="0"/>
                <a:cs typeface="Times New Roman" panose="02020603050405020304" pitchFamily="18" charset="0"/>
              </a:rPr>
              <a:t>. Heart Research Institute. Available at: </a:t>
            </a:r>
            <a:r>
              <a:rPr lang="en-US" sz="2400" u="sng" dirty="0">
                <a:solidFill>
                  <a:schemeClr val="bg1"/>
                </a:solidFill>
                <a:latin typeface="Times New Roman" panose="02020603050405020304" pitchFamily="18" charset="0"/>
                <a:cs typeface="Times New Roman" panose="02020603050405020304" pitchFamily="18" charset="0"/>
                <a:hlinkClick r:id="rId1"/>
              </a:rPr>
              <a:t>https://www.hri.org.au/health/learn/cardiovascular-disease/heart-attack-stroke-and-cardiovascular-disease-in-australia-statistics-and-facts</a:t>
            </a:r>
            <a:r>
              <a:rPr lang="en-US" sz="2400" dirty="0">
                <a:solidFill>
                  <a:schemeClr val="bg1"/>
                </a:solidFill>
                <a:latin typeface="Times New Roman" panose="02020603050405020304" pitchFamily="18" charset="0"/>
                <a:cs typeface="Times New Roman" panose="02020603050405020304" pitchFamily="18" charset="0"/>
              </a:rPr>
              <a:t> ([Accessed 30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IN" sz="2400" dirty="0" err="1">
                <a:solidFill>
                  <a:schemeClr val="bg1"/>
                </a:solidFill>
                <a:latin typeface="Times New Roman" panose="02020603050405020304" pitchFamily="18" charset="0"/>
                <a:cs typeface="Times New Roman" panose="02020603050405020304" pitchFamily="18" charset="0"/>
              </a:rPr>
              <a:t>Kaboré</a:t>
            </a:r>
            <a:r>
              <a:rPr lang="en-IN" sz="2400" dirty="0">
                <a:solidFill>
                  <a:schemeClr val="bg1"/>
                </a:solidFill>
                <a:latin typeface="Times New Roman" panose="02020603050405020304" pitchFamily="18" charset="0"/>
                <a:cs typeface="Times New Roman" panose="02020603050405020304" pitchFamily="18" charset="0"/>
              </a:rPr>
              <a:t>, S.S., </a:t>
            </a:r>
            <a:r>
              <a:rPr lang="en-IN" sz="2400" dirty="0" err="1">
                <a:solidFill>
                  <a:schemeClr val="bg1"/>
                </a:solidFill>
                <a:latin typeface="Times New Roman" panose="02020603050405020304" pitchFamily="18" charset="0"/>
                <a:cs typeface="Times New Roman" panose="02020603050405020304" pitchFamily="18" charset="0"/>
              </a:rPr>
              <a:t>Ngangue</a:t>
            </a:r>
            <a:r>
              <a:rPr lang="en-IN" sz="2400" dirty="0">
                <a:solidFill>
                  <a:schemeClr val="bg1"/>
                </a:solidFill>
                <a:latin typeface="Times New Roman" panose="02020603050405020304" pitchFamily="18" charset="0"/>
                <a:cs typeface="Times New Roman" panose="02020603050405020304" pitchFamily="18" charset="0"/>
              </a:rPr>
              <a:t>, P., </a:t>
            </a:r>
            <a:r>
              <a:rPr lang="en-IN" sz="2400" dirty="0" err="1">
                <a:solidFill>
                  <a:schemeClr val="bg1"/>
                </a:solidFill>
                <a:latin typeface="Times New Roman" panose="02020603050405020304" pitchFamily="18" charset="0"/>
                <a:cs typeface="Times New Roman" panose="02020603050405020304" pitchFamily="18" charset="0"/>
              </a:rPr>
              <a:t>Soubeiga</a:t>
            </a:r>
            <a:r>
              <a:rPr lang="en-IN" sz="2400" dirty="0">
                <a:solidFill>
                  <a:schemeClr val="bg1"/>
                </a:solidFill>
                <a:latin typeface="Times New Roman" panose="02020603050405020304" pitchFamily="18" charset="0"/>
                <a:cs typeface="Times New Roman" panose="02020603050405020304" pitchFamily="18" charset="0"/>
              </a:rPr>
              <a:t>, D., </a:t>
            </a:r>
            <a:r>
              <a:rPr lang="en-IN" sz="2400" dirty="0" err="1">
                <a:solidFill>
                  <a:schemeClr val="bg1"/>
                </a:solidFill>
                <a:latin typeface="Times New Roman" panose="02020603050405020304" pitchFamily="18" charset="0"/>
                <a:cs typeface="Times New Roman" panose="02020603050405020304" pitchFamily="18" charset="0"/>
              </a:rPr>
              <a:t>Barro</a:t>
            </a:r>
            <a:r>
              <a:rPr lang="en-IN" sz="2400" dirty="0">
                <a:solidFill>
                  <a:schemeClr val="bg1"/>
                </a:solidFill>
                <a:latin typeface="Times New Roman" panose="02020603050405020304" pitchFamily="18" charset="0"/>
                <a:cs typeface="Times New Roman" panose="02020603050405020304" pitchFamily="18" charset="0"/>
              </a:rPr>
              <a:t>, A., </a:t>
            </a:r>
            <a:r>
              <a:rPr lang="en-IN" sz="2400" dirty="0" err="1">
                <a:solidFill>
                  <a:schemeClr val="bg1"/>
                </a:solidFill>
                <a:latin typeface="Times New Roman" panose="02020603050405020304" pitchFamily="18" charset="0"/>
                <a:cs typeface="Times New Roman" panose="02020603050405020304" pitchFamily="18" charset="0"/>
              </a:rPr>
              <a:t>Pilabré</a:t>
            </a:r>
            <a:r>
              <a:rPr lang="en-IN" sz="2400" dirty="0">
                <a:solidFill>
                  <a:schemeClr val="bg1"/>
                </a:solidFill>
                <a:latin typeface="Times New Roman" panose="02020603050405020304" pitchFamily="18" charset="0"/>
                <a:cs typeface="Times New Roman" panose="02020603050405020304" pitchFamily="18" charset="0"/>
              </a:rPr>
              <a:t>, A.H., </a:t>
            </a:r>
            <a:r>
              <a:rPr lang="en-IN" sz="2400" dirty="0" err="1">
                <a:solidFill>
                  <a:schemeClr val="bg1"/>
                </a:solidFill>
                <a:latin typeface="Times New Roman" panose="02020603050405020304" pitchFamily="18" charset="0"/>
                <a:cs typeface="Times New Roman" panose="02020603050405020304" pitchFamily="18" charset="0"/>
              </a:rPr>
              <a:t>Bationo</a:t>
            </a:r>
            <a:r>
              <a:rPr lang="en-IN" sz="2400" dirty="0">
                <a:solidFill>
                  <a:schemeClr val="bg1"/>
                </a:solidFill>
                <a:latin typeface="Times New Roman" panose="02020603050405020304" pitchFamily="18" charset="0"/>
                <a:cs typeface="Times New Roman" panose="02020603050405020304" pitchFamily="18" charset="0"/>
              </a:rPr>
              <a:t>, N., </a:t>
            </a:r>
            <a:r>
              <a:rPr lang="en-IN" sz="2400" dirty="0" err="1">
                <a:solidFill>
                  <a:schemeClr val="bg1"/>
                </a:solidFill>
                <a:latin typeface="Times New Roman" panose="02020603050405020304" pitchFamily="18" charset="0"/>
                <a:cs typeface="Times New Roman" panose="02020603050405020304" pitchFamily="18" charset="0"/>
              </a:rPr>
              <a:t>Pafadnam</a:t>
            </a:r>
            <a:r>
              <a:rPr lang="en-IN" sz="2400" dirty="0">
                <a:solidFill>
                  <a:schemeClr val="bg1"/>
                </a:solidFill>
                <a:latin typeface="Times New Roman" panose="02020603050405020304" pitchFamily="18" charset="0"/>
                <a:cs typeface="Times New Roman" panose="02020603050405020304" pitchFamily="18" charset="0"/>
              </a:rPr>
              <a:t>, Y., </a:t>
            </a:r>
            <a:r>
              <a:rPr lang="en-IN" sz="2400" dirty="0" err="1">
                <a:solidFill>
                  <a:schemeClr val="bg1"/>
                </a:solidFill>
                <a:latin typeface="Times New Roman" panose="02020603050405020304" pitchFamily="18" charset="0"/>
                <a:cs typeface="Times New Roman" panose="02020603050405020304" pitchFamily="18" charset="0"/>
              </a:rPr>
              <a:t>Drabo</a:t>
            </a:r>
            <a:r>
              <a:rPr lang="en-IN" sz="2400" dirty="0">
                <a:solidFill>
                  <a:schemeClr val="bg1"/>
                </a:solidFill>
                <a:latin typeface="Times New Roman" panose="02020603050405020304" pitchFamily="18" charset="0"/>
                <a:cs typeface="Times New Roman" panose="02020603050405020304" pitchFamily="18" charset="0"/>
              </a:rPr>
              <a:t>, K.M., </a:t>
            </a:r>
            <a:r>
              <a:rPr lang="en-IN" sz="2400" dirty="0" err="1">
                <a:solidFill>
                  <a:schemeClr val="bg1"/>
                </a:solidFill>
                <a:latin typeface="Times New Roman" panose="02020603050405020304" pitchFamily="18" charset="0"/>
                <a:cs typeface="Times New Roman" panose="02020603050405020304" pitchFamily="18" charset="0"/>
              </a:rPr>
              <a:t>Hien</a:t>
            </a:r>
            <a:r>
              <a:rPr lang="en-IN" sz="2400" dirty="0">
                <a:solidFill>
                  <a:schemeClr val="bg1"/>
                </a:solidFill>
                <a:latin typeface="Times New Roman" panose="02020603050405020304" pitchFamily="18" charset="0"/>
                <a:cs typeface="Times New Roman" panose="02020603050405020304" pitchFamily="18" charset="0"/>
              </a:rPr>
              <a:t>, H. and </a:t>
            </a:r>
            <a:r>
              <a:rPr lang="en-IN" sz="2400" dirty="0" err="1">
                <a:solidFill>
                  <a:schemeClr val="bg1"/>
                </a:solidFill>
                <a:latin typeface="Times New Roman" panose="02020603050405020304" pitchFamily="18" charset="0"/>
                <a:cs typeface="Times New Roman" panose="02020603050405020304" pitchFamily="18" charset="0"/>
              </a:rPr>
              <a:t>Savadogo</a:t>
            </a:r>
            <a:r>
              <a:rPr lang="en-IN" sz="2400" dirty="0">
                <a:solidFill>
                  <a:schemeClr val="bg1"/>
                </a:solidFill>
                <a:latin typeface="Times New Roman" panose="02020603050405020304" pitchFamily="18" charset="0"/>
                <a:cs typeface="Times New Roman" panose="02020603050405020304" pitchFamily="18" charset="0"/>
              </a:rPr>
              <a:t>, G.B.L. (2022). Barriers and facilitators for the sustainability of digital health interventions in low and middle-income countries: a systematic review. </a:t>
            </a:r>
            <a:r>
              <a:rPr lang="en-IN" sz="2400" i="1" dirty="0">
                <a:solidFill>
                  <a:schemeClr val="bg1"/>
                </a:solidFill>
                <a:latin typeface="Times New Roman" panose="02020603050405020304" pitchFamily="18" charset="0"/>
                <a:cs typeface="Times New Roman" panose="02020603050405020304" pitchFamily="18" charset="0"/>
              </a:rPr>
              <a:t>Frontiers in digital health</a:t>
            </a:r>
            <a:r>
              <a:rPr lang="en-IN" sz="2400" dirty="0">
                <a:solidFill>
                  <a:schemeClr val="bg1"/>
                </a:solidFill>
                <a:latin typeface="Times New Roman" panose="02020603050405020304" pitchFamily="18" charset="0"/>
                <a:cs typeface="Times New Roman" panose="02020603050405020304" pitchFamily="18" charset="0"/>
              </a:rPr>
              <a:t>, </a:t>
            </a:r>
            <a:r>
              <a:rPr lang="en-IN" sz="2400" i="1" dirty="0">
                <a:solidFill>
                  <a:schemeClr val="bg1"/>
                </a:solidFill>
                <a:latin typeface="Times New Roman" panose="02020603050405020304" pitchFamily="18" charset="0"/>
                <a:cs typeface="Times New Roman" panose="02020603050405020304" pitchFamily="18" charset="0"/>
              </a:rPr>
              <a:t>4</a:t>
            </a:r>
            <a:r>
              <a:rPr lang="en-IN" sz="2400" dirty="0">
                <a:solidFill>
                  <a:schemeClr val="bg1"/>
                </a:solidFill>
                <a:latin typeface="Times New Roman" panose="02020603050405020304" pitchFamily="18" charset="0"/>
                <a:cs typeface="Times New Roman" panose="02020603050405020304" pitchFamily="18" charset="0"/>
              </a:rPr>
              <a:t>, p.1014375. </a:t>
            </a:r>
            <a:r>
              <a:rPr lang="en-IN" sz="2400" u="sng" dirty="0">
                <a:solidFill>
                  <a:schemeClr val="bg1"/>
                </a:solidFill>
                <a:latin typeface="Times New Roman" panose="02020603050405020304" pitchFamily="18" charset="0"/>
                <a:cs typeface="Times New Roman" panose="02020603050405020304" pitchFamily="18" charset="0"/>
                <a:hlinkClick r:id="rId2"/>
              </a:rPr>
              <a:t>https://doi.org/10.3389/fdgth.2022.1014375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err="1">
                <a:solidFill>
                  <a:schemeClr val="bg1"/>
                </a:solidFill>
                <a:latin typeface="Times New Roman" panose="02020603050405020304" pitchFamily="18" charset="0"/>
                <a:cs typeface="Times New Roman" panose="02020603050405020304" pitchFamily="18" charset="0"/>
              </a:rPr>
              <a:t>Khonsari</a:t>
            </a:r>
            <a:r>
              <a:rPr lang="en-US" sz="2400" dirty="0">
                <a:solidFill>
                  <a:schemeClr val="bg1"/>
                </a:solidFill>
                <a:latin typeface="Times New Roman" panose="02020603050405020304" pitchFamily="18" charset="0"/>
                <a:cs typeface="Times New Roman" panose="02020603050405020304" pitchFamily="18" charset="0"/>
              </a:rPr>
              <a:t>, N.M., </a:t>
            </a:r>
            <a:r>
              <a:rPr lang="en-US" sz="2400" dirty="0" err="1">
                <a:solidFill>
                  <a:schemeClr val="bg1"/>
                </a:solidFill>
                <a:latin typeface="Times New Roman" panose="02020603050405020304" pitchFamily="18" charset="0"/>
                <a:cs typeface="Times New Roman" panose="02020603050405020304" pitchFamily="18" charset="0"/>
              </a:rPr>
              <a:t>Shahrestanaki</a:t>
            </a:r>
            <a:r>
              <a:rPr lang="en-US" sz="2400" dirty="0">
                <a:solidFill>
                  <a:schemeClr val="bg1"/>
                </a:solidFill>
                <a:latin typeface="Times New Roman" panose="02020603050405020304" pitchFamily="18" charset="0"/>
                <a:cs typeface="Times New Roman" panose="02020603050405020304" pitchFamily="18" charset="0"/>
              </a:rPr>
              <a:t>, E., </a:t>
            </a:r>
            <a:r>
              <a:rPr lang="en-US" sz="2400" dirty="0" err="1">
                <a:solidFill>
                  <a:schemeClr val="bg1"/>
                </a:solidFill>
                <a:latin typeface="Times New Roman" panose="02020603050405020304" pitchFamily="18" charset="0"/>
                <a:cs typeface="Times New Roman" panose="02020603050405020304" pitchFamily="18" charset="0"/>
              </a:rPr>
              <a:t>Ejtahed</a:t>
            </a:r>
            <a:r>
              <a:rPr lang="en-US" sz="2400" dirty="0">
                <a:solidFill>
                  <a:schemeClr val="bg1"/>
                </a:solidFill>
                <a:latin typeface="Times New Roman" panose="02020603050405020304" pitchFamily="18" charset="0"/>
                <a:cs typeface="Times New Roman" panose="02020603050405020304" pitchFamily="18" charset="0"/>
              </a:rPr>
              <a:t>, H.-S., </a:t>
            </a:r>
            <a:r>
              <a:rPr lang="en-US" sz="2400" dirty="0" err="1">
                <a:solidFill>
                  <a:schemeClr val="bg1"/>
                </a:solidFill>
                <a:latin typeface="Times New Roman" panose="02020603050405020304" pitchFamily="18" charset="0"/>
                <a:cs typeface="Times New Roman" panose="02020603050405020304" pitchFamily="18" charset="0"/>
              </a:rPr>
              <a:t>Djalalinia</a:t>
            </a:r>
            <a:r>
              <a:rPr lang="en-US" sz="2400" dirty="0">
                <a:solidFill>
                  <a:schemeClr val="bg1"/>
                </a:solidFill>
                <a:latin typeface="Times New Roman" panose="02020603050405020304" pitchFamily="18" charset="0"/>
                <a:cs typeface="Times New Roman" panose="02020603050405020304" pitchFamily="18" charset="0"/>
              </a:rPr>
              <a:t>, S., </a:t>
            </a:r>
            <a:r>
              <a:rPr lang="en-US" sz="2400" dirty="0" err="1">
                <a:solidFill>
                  <a:schemeClr val="bg1"/>
                </a:solidFill>
                <a:latin typeface="Times New Roman" panose="02020603050405020304" pitchFamily="18" charset="0"/>
                <a:cs typeface="Times New Roman" panose="02020603050405020304" pitchFamily="18" charset="0"/>
              </a:rPr>
              <a:t>Sheidaei</a:t>
            </a:r>
            <a:r>
              <a:rPr lang="en-US" sz="2400" dirty="0">
                <a:solidFill>
                  <a:schemeClr val="bg1"/>
                </a:solidFill>
                <a:latin typeface="Times New Roman" panose="02020603050405020304" pitchFamily="18" charset="0"/>
                <a:cs typeface="Times New Roman" panose="02020603050405020304" pitchFamily="18" charset="0"/>
              </a:rPr>
              <a:t>, A., </a:t>
            </a:r>
            <a:r>
              <a:rPr lang="en-US" sz="2400" dirty="0" err="1">
                <a:solidFill>
                  <a:schemeClr val="bg1"/>
                </a:solidFill>
                <a:latin typeface="Times New Roman" panose="02020603050405020304" pitchFamily="18" charset="0"/>
                <a:cs typeface="Times New Roman" panose="02020603050405020304" pitchFamily="18" charset="0"/>
              </a:rPr>
              <a:t>Hakak-Zargar</a:t>
            </a:r>
            <a:r>
              <a:rPr lang="en-US" sz="2400" dirty="0">
                <a:solidFill>
                  <a:schemeClr val="bg1"/>
                </a:solidFill>
                <a:latin typeface="Times New Roman" panose="02020603050405020304" pitchFamily="18" charset="0"/>
                <a:cs typeface="Times New Roman" panose="02020603050405020304" pitchFamily="18" charset="0"/>
              </a:rPr>
              <a:t>, B., </a:t>
            </a:r>
            <a:r>
              <a:rPr lang="en-US" sz="2400" dirty="0" err="1">
                <a:solidFill>
                  <a:schemeClr val="bg1"/>
                </a:solidFill>
                <a:latin typeface="Times New Roman" panose="02020603050405020304" pitchFamily="18" charset="0"/>
                <a:cs typeface="Times New Roman" panose="02020603050405020304" pitchFamily="18" charset="0"/>
              </a:rPr>
              <a:t>Heshmati</a:t>
            </a:r>
            <a:r>
              <a:rPr lang="en-US" sz="2400" dirty="0">
                <a:solidFill>
                  <a:schemeClr val="bg1"/>
                </a:solidFill>
                <a:latin typeface="Times New Roman" panose="02020603050405020304" pitchFamily="18" charset="0"/>
                <a:cs typeface="Times New Roman" panose="02020603050405020304" pitchFamily="18" charset="0"/>
              </a:rPr>
              <a:t>, J., </a:t>
            </a:r>
            <a:r>
              <a:rPr lang="en-US" sz="2400" dirty="0" err="1">
                <a:solidFill>
                  <a:schemeClr val="bg1"/>
                </a:solidFill>
                <a:latin typeface="Times New Roman" panose="02020603050405020304" pitchFamily="18" charset="0"/>
                <a:cs typeface="Times New Roman" panose="02020603050405020304" pitchFamily="18" charset="0"/>
              </a:rPr>
              <a:t>Mahdavi-Gorabi</a:t>
            </a:r>
            <a:r>
              <a:rPr lang="en-US" sz="2400" dirty="0">
                <a:solidFill>
                  <a:schemeClr val="bg1"/>
                </a:solidFill>
                <a:latin typeface="Times New Roman" panose="02020603050405020304" pitchFamily="18" charset="0"/>
                <a:cs typeface="Times New Roman" panose="02020603050405020304" pitchFamily="18" charset="0"/>
              </a:rPr>
              <a:t>, A. and </a:t>
            </a:r>
            <a:r>
              <a:rPr lang="en-US" sz="2400" dirty="0" err="1">
                <a:solidFill>
                  <a:schemeClr val="bg1"/>
                </a:solidFill>
                <a:latin typeface="Times New Roman" panose="02020603050405020304" pitchFamily="18" charset="0"/>
                <a:cs typeface="Times New Roman" panose="02020603050405020304" pitchFamily="18" charset="0"/>
              </a:rPr>
              <a:t>Qorbani</a:t>
            </a:r>
            <a:r>
              <a:rPr lang="en-US" sz="2400" dirty="0">
                <a:solidFill>
                  <a:schemeClr val="bg1"/>
                </a:solidFill>
                <a:latin typeface="Times New Roman" panose="02020603050405020304" pitchFamily="18" charset="0"/>
                <a:cs typeface="Times New Roman" panose="02020603050405020304" pitchFamily="18" charset="0"/>
              </a:rPr>
              <a:t>, M. (2021). Long-Term Trends in Hypertension Prevalence, Awareness, Treatment, and Control Rate in the Middle East and North Africa: A Systematic Review and Meta-Analysis of 178 Population-Based Studies in 2.262 Million Participants. </a:t>
            </a:r>
            <a:r>
              <a:rPr lang="en-US" sz="2400" i="1" dirty="0">
                <a:solidFill>
                  <a:schemeClr val="bg1"/>
                </a:solidFill>
                <a:latin typeface="Times New Roman" panose="02020603050405020304" pitchFamily="18" charset="0"/>
                <a:cs typeface="Times New Roman" panose="02020603050405020304" pitchFamily="18" charset="0"/>
              </a:rPr>
              <a:t>SSRN Electronic Journal</a:t>
            </a:r>
            <a:r>
              <a:rPr lang="en-US" sz="2400" dirty="0">
                <a:solidFill>
                  <a:schemeClr val="bg1"/>
                </a:solidFill>
                <a:latin typeface="Times New Roman" panose="02020603050405020304" pitchFamily="18" charset="0"/>
                <a:cs typeface="Times New Roman" panose="02020603050405020304" pitchFamily="18" charset="0"/>
              </a:rPr>
              <a:t>. </a:t>
            </a:r>
            <a:r>
              <a:rPr lang="en-US" sz="2400" dirty="0" err="1">
                <a:solidFill>
                  <a:schemeClr val="bg1"/>
                </a:solidFill>
                <a:latin typeface="Times New Roman" panose="02020603050405020304" pitchFamily="18" charset="0"/>
                <a:cs typeface="Times New Roman" panose="02020603050405020304" pitchFamily="18" charset="0"/>
              </a:rPr>
              <a:t>doi:https</a:t>
            </a:r>
            <a:r>
              <a:rPr lang="en-US" sz="2400" dirty="0">
                <a:solidFill>
                  <a:schemeClr val="bg1"/>
                </a:solidFill>
                <a:latin typeface="Times New Roman" panose="02020603050405020304" pitchFamily="18" charset="0"/>
                <a:cs typeface="Times New Roman" panose="02020603050405020304" pitchFamily="18" charset="0"/>
              </a:rPr>
              <a:t>://</a:t>
            </a:r>
            <a:r>
              <a:rPr lang="en-US" sz="2400" dirty="0" err="1">
                <a:solidFill>
                  <a:schemeClr val="bg1"/>
                </a:solidFill>
                <a:latin typeface="Times New Roman" panose="02020603050405020304" pitchFamily="18" charset="0"/>
                <a:cs typeface="Times New Roman" panose="02020603050405020304" pitchFamily="18" charset="0"/>
              </a:rPr>
              <a:t>doi.org</a:t>
            </a:r>
            <a:r>
              <a:rPr lang="en-US" sz="2400" dirty="0">
                <a:solidFill>
                  <a:schemeClr val="bg1"/>
                </a:solidFill>
                <a:latin typeface="Times New Roman" panose="02020603050405020304" pitchFamily="18" charset="0"/>
                <a:cs typeface="Times New Roman" panose="02020603050405020304" pitchFamily="18" charset="0"/>
              </a:rPr>
              <a:t>/10.2139/ssrn.3798655.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a:solidFill>
                  <a:schemeClr val="bg1"/>
                </a:solidFill>
                <a:latin typeface="Times New Roman" panose="02020603050405020304" pitchFamily="18" charset="0"/>
                <a:cs typeface="Times New Roman" panose="02020603050405020304" pitchFamily="18" charset="0"/>
              </a:rPr>
              <a:t>Nihr.ac.uk. (2025). </a:t>
            </a:r>
            <a:r>
              <a:rPr lang="en-US" sz="2400" i="1" dirty="0">
                <a:solidFill>
                  <a:schemeClr val="bg1"/>
                </a:solidFill>
                <a:latin typeface="Times New Roman" panose="02020603050405020304" pitchFamily="18" charset="0"/>
                <a:cs typeface="Times New Roman" panose="02020603050405020304" pitchFamily="18" charset="0"/>
              </a:rPr>
              <a:t>The SHIP Study: A Service Evaluation and Mixed Methods Implementation Research Study of Hypertension Plus — NIHR Applied Research Collaboration Oxford and Thames Valley</a:t>
            </a:r>
            <a:r>
              <a:rPr lang="en-US" sz="2400" dirty="0">
                <a:solidFill>
                  <a:schemeClr val="bg1"/>
                </a:solidFill>
                <a:latin typeface="Times New Roman" panose="02020603050405020304" pitchFamily="18" charset="0"/>
                <a:cs typeface="Times New Roman" panose="02020603050405020304" pitchFamily="18" charset="0"/>
              </a:rPr>
              <a:t>. (online) Available at: https://www.arc-oxtv.nihr.ac.uk/research/T201-SHIPSstudy (Accessed 27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a:solidFill>
                  <a:schemeClr val="bg1"/>
                </a:solidFill>
                <a:latin typeface="Times New Roman" panose="02020603050405020304" pitchFamily="18" charset="0"/>
                <a:cs typeface="Times New Roman" panose="02020603050405020304" pitchFamily="18" charset="0"/>
              </a:rPr>
              <a:t>Paterson, S., Dawes, H., </a:t>
            </a:r>
            <a:r>
              <a:rPr lang="en-US" sz="2400" dirty="0" err="1">
                <a:solidFill>
                  <a:schemeClr val="bg1"/>
                </a:solidFill>
                <a:latin typeface="Times New Roman" panose="02020603050405020304" pitchFamily="18" charset="0"/>
                <a:cs typeface="Times New Roman" panose="02020603050405020304" pitchFamily="18" charset="0"/>
              </a:rPr>
              <a:t>Winward</a:t>
            </a:r>
            <a:r>
              <a:rPr lang="en-US" sz="2400" dirty="0">
                <a:solidFill>
                  <a:schemeClr val="bg1"/>
                </a:solidFill>
                <a:latin typeface="Times New Roman" panose="02020603050405020304" pitchFamily="18" charset="0"/>
                <a:cs typeface="Times New Roman" panose="02020603050405020304" pitchFamily="18" charset="0"/>
              </a:rPr>
              <a:t>, C., Bartram, E., </a:t>
            </a:r>
            <a:r>
              <a:rPr lang="en-US" sz="2400" dirty="0" err="1">
                <a:solidFill>
                  <a:schemeClr val="bg1"/>
                </a:solidFill>
                <a:latin typeface="Times New Roman" panose="02020603050405020304" pitchFamily="18" charset="0"/>
                <a:cs typeface="Times New Roman" panose="02020603050405020304" pitchFamily="18" charset="0"/>
              </a:rPr>
              <a:t>Dodds</a:t>
            </a:r>
            <a:r>
              <a:rPr lang="en-US" sz="2400" dirty="0">
                <a:solidFill>
                  <a:schemeClr val="bg1"/>
                </a:solidFill>
                <a:latin typeface="Times New Roman" panose="02020603050405020304" pitchFamily="18" charset="0"/>
                <a:cs typeface="Times New Roman" panose="02020603050405020304" pitchFamily="18" charset="0"/>
              </a:rPr>
              <a:t>, E., </a:t>
            </a:r>
            <a:r>
              <a:rPr lang="en-US" sz="2400" dirty="0" err="1">
                <a:solidFill>
                  <a:schemeClr val="bg1"/>
                </a:solidFill>
                <a:latin typeface="Times New Roman" panose="02020603050405020304" pitchFamily="18" charset="0"/>
                <a:cs typeface="Times New Roman" panose="02020603050405020304" pitchFamily="18" charset="0"/>
              </a:rPr>
              <a:t>McKinon</a:t>
            </a:r>
            <a:r>
              <a:rPr lang="en-US" sz="2400" dirty="0">
                <a:solidFill>
                  <a:schemeClr val="bg1"/>
                </a:solidFill>
                <a:latin typeface="Times New Roman" panose="02020603050405020304" pitchFamily="18" charset="0"/>
                <a:cs typeface="Times New Roman" panose="02020603050405020304" pitchFamily="18" charset="0"/>
              </a:rPr>
              <a:t>, J., Gaskell, H. and </a:t>
            </a:r>
            <a:r>
              <a:rPr lang="en-US" sz="2400" dirty="0" err="1">
                <a:solidFill>
                  <a:schemeClr val="bg1"/>
                </a:solidFill>
                <a:latin typeface="Times New Roman" panose="02020603050405020304" pitchFamily="18" charset="0"/>
                <a:cs typeface="Times New Roman" panose="02020603050405020304" pitchFamily="18" charset="0"/>
              </a:rPr>
              <a:t>Collett</a:t>
            </a:r>
            <a:r>
              <a:rPr lang="en-US" sz="2400" dirty="0">
                <a:solidFill>
                  <a:schemeClr val="bg1"/>
                </a:solidFill>
                <a:latin typeface="Times New Roman" panose="02020603050405020304" pitchFamily="18" charset="0"/>
                <a:cs typeface="Times New Roman" panose="02020603050405020304" pitchFamily="18" charset="0"/>
              </a:rPr>
              <a:t>, J., 2024. Use of the capability, opportunity and motivation </a:t>
            </a:r>
            <a:r>
              <a:rPr lang="en-US" sz="2400" dirty="0" err="1">
                <a:solidFill>
                  <a:schemeClr val="bg1"/>
                </a:solidFill>
                <a:latin typeface="Times New Roman" panose="02020603050405020304" pitchFamily="18" charset="0"/>
                <a:cs typeface="Times New Roman" panose="02020603050405020304" pitchFamily="18" charset="0"/>
              </a:rPr>
              <a:t>behaviour</a:t>
            </a:r>
            <a:r>
              <a:rPr lang="en-US" sz="2400" dirty="0">
                <a:solidFill>
                  <a:schemeClr val="bg1"/>
                </a:solidFill>
                <a:latin typeface="Times New Roman" panose="02020603050405020304" pitchFamily="18" charset="0"/>
                <a:cs typeface="Times New Roman" panose="02020603050405020304" pitchFamily="18" charset="0"/>
              </a:rPr>
              <a:t> model (COM-B) to understand interventions to support physical activity </a:t>
            </a:r>
            <a:r>
              <a:rPr lang="en-US" sz="2400" dirty="0" err="1">
                <a:solidFill>
                  <a:schemeClr val="bg1"/>
                </a:solidFill>
                <a:latin typeface="Times New Roman" panose="02020603050405020304" pitchFamily="18" charset="0"/>
                <a:cs typeface="Times New Roman" panose="02020603050405020304" pitchFamily="18" charset="0"/>
              </a:rPr>
              <a:t>behaviour</a:t>
            </a:r>
            <a:r>
              <a:rPr lang="en-US" sz="2400" dirty="0">
                <a:solidFill>
                  <a:schemeClr val="bg1"/>
                </a:solidFill>
                <a:latin typeface="Times New Roman" panose="02020603050405020304" pitchFamily="18" charset="0"/>
                <a:cs typeface="Times New Roman" panose="02020603050405020304" pitchFamily="18" charset="0"/>
              </a:rPr>
              <a:t> in people with stroke: an overview of reviews. </a:t>
            </a:r>
            <a:r>
              <a:rPr lang="en-US" sz="2400" i="1" dirty="0">
                <a:solidFill>
                  <a:schemeClr val="bg1"/>
                </a:solidFill>
                <a:latin typeface="Times New Roman" panose="02020603050405020304" pitchFamily="18" charset="0"/>
                <a:cs typeface="Times New Roman" panose="02020603050405020304" pitchFamily="18" charset="0"/>
              </a:rPr>
              <a:t>Clinical Rehabilitation</a:t>
            </a:r>
            <a:r>
              <a:rPr lang="en-US" sz="2400" dirty="0">
                <a:solidFill>
                  <a:schemeClr val="bg1"/>
                </a:solidFill>
                <a:latin typeface="Times New Roman" panose="02020603050405020304" pitchFamily="18" charset="0"/>
                <a:cs typeface="Times New Roman" panose="02020603050405020304" pitchFamily="18" charset="0"/>
              </a:rPr>
              <a:t>, </a:t>
            </a:r>
            <a:r>
              <a:rPr lang="en-US" sz="2400" i="1" dirty="0">
                <a:solidFill>
                  <a:schemeClr val="bg1"/>
                </a:solidFill>
                <a:latin typeface="Times New Roman" panose="02020603050405020304" pitchFamily="18" charset="0"/>
                <a:cs typeface="Times New Roman" panose="02020603050405020304" pitchFamily="18" charset="0"/>
              </a:rPr>
              <a:t>38</a:t>
            </a:r>
            <a:r>
              <a:rPr lang="en-US" sz="2400" dirty="0">
                <a:solidFill>
                  <a:schemeClr val="bg1"/>
                </a:solidFill>
                <a:latin typeface="Times New Roman" panose="02020603050405020304" pitchFamily="18" charset="0"/>
                <a:cs typeface="Times New Roman" panose="02020603050405020304" pitchFamily="18" charset="0"/>
              </a:rPr>
              <a:t>(4), pp.543-557.</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IN" sz="2400" dirty="0">
                <a:solidFill>
                  <a:schemeClr val="bg1"/>
                </a:solidFill>
                <a:latin typeface="Times New Roman" panose="02020603050405020304" pitchFamily="18" charset="0"/>
                <a:cs typeface="Times New Roman" panose="02020603050405020304" pitchFamily="18" charset="0"/>
              </a:rPr>
              <a:t>Public Health England (2019). </a:t>
            </a:r>
            <a:r>
              <a:rPr lang="en-IN" sz="2400" i="1" dirty="0">
                <a:solidFill>
                  <a:schemeClr val="bg1"/>
                </a:solidFill>
                <a:latin typeface="Times New Roman" panose="02020603050405020304" pitchFamily="18" charset="0"/>
                <a:cs typeface="Times New Roman" panose="02020603050405020304" pitchFamily="18" charset="0"/>
              </a:rPr>
              <a:t>Health matters: preventing cardiovascular disease</a:t>
            </a:r>
            <a:r>
              <a:rPr lang="en-IN" sz="2400" dirty="0">
                <a:solidFill>
                  <a:schemeClr val="bg1"/>
                </a:solidFill>
                <a:latin typeface="Times New Roman" panose="02020603050405020304" pitchFamily="18" charset="0"/>
                <a:cs typeface="Times New Roman" panose="02020603050405020304" pitchFamily="18" charset="0"/>
              </a:rPr>
              <a:t>. (online) GOV.UK. Available at: https://www.gov.uk/government/publications/health-matters-preventing-cardiovascular-disease/health-matters-preventing-cardiovascular-disease (Accessed 28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IN" sz="2400" dirty="0">
                <a:solidFill>
                  <a:schemeClr val="bg1"/>
                </a:solidFill>
                <a:latin typeface="Times New Roman" panose="02020603050405020304" pitchFamily="18" charset="0"/>
                <a:cs typeface="Times New Roman" panose="02020603050405020304" pitchFamily="18" charset="0"/>
              </a:rPr>
              <a:t>Smith, A., Tucker, K.L., Barnes, R.K., </a:t>
            </a:r>
            <a:r>
              <a:rPr lang="en-IN" sz="2400" dirty="0" err="1">
                <a:solidFill>
                  <a:schemeClr val="bg1"/>
                </a:solidFill>
                <a:latin typeface="Times New Roman" panose="02020603050405020304" pitchFamily="18" charset="0"/>
                <a:cs typeface="Times New Roman" panose="02020603050405020304" pitchFamily="18" charset="0"/>
              </a:rPr>
              <a:t>Drakesmith</a:t>
            </a:r>
            <a:r>
              <a:rPr lang="en-IN" sz="2400" dirty="0">
                <a:solidFill>
                  <a:schemeClr val="bg1"/>
                </a:solidFill>
                <a:latin typeface="Times New Roman" panose="02020603050405020304" pitchFamily="18" charset="0"/>
                <a:cs typeface="Times New Roman" panose="02020603050405020304" pitchFamily="18" charset="0"/>
              </a:rPr>
              <a:t>, C.W., </a:t>
            </a:r>
            <a:r>
              <a:rPr lang="en-IN" sz="2400" dirty="0" err="1">
                <a:solidFill>
                  <a:schemeClr val="bg1"/>
                </a:solidFill>
                <a:latin typeface="Times New Roman" panose="02020603050405020304" pitchFamily="18" charset="0"/>
                <a:cs typeface="Times New Roman" panose="02020603050405020304" pitchFamily="18" charset="0"/>
              </a:rPr>
              <a:t>Agwunobi</a:t>
            </a:r>
            <a:r>
              <a:rPr lang="en-IN" sz="2400" dirty="0">
                <a:solidFill>
                  <a:schemeClr val="bg1"/>
                </a:solidFill>
                <a:latin typeface="Times New Roman" panose="02020603050405020304" pitchFamily="18" charset="0"/>
                <a:cs typeface="Times New Roman" panose="02020603050405020304" pitchFamily="18" charset="0"/>
              </a:rPr>
              <a:t>, A., Bateman, P.A., Forbes, A., de </a:t>
            </a:r>
            <a:r>
              <a:rPr lang="en-IN" sz="2400" dirty="0" err="1">
                <a:solidFill>
                  <a:schemeClr val="bg1"/>
                </a:solidFill>
                <a:latin typeface="Times New Roman" panose="02020603050405020304" pitchFamily="18" charset="0"/>
                <a:cs typeface="Times New Roman" panose="02020603050405020304" pitchFamily="18" charset="0"/>
              </a:rPr>
              <a:t>Lusignan</a:t>
            </a:r>
            <a:r>
              <a:rPr lang="en-IN" sz="2400" dirty="0">
                <a:solidFill>
                  <a:schemeClr val="bg1"/>
                </a:solidFill>
                <a:latin typeface="Times New Roman" panose="02020603050405020304" pitchFamily="18" charset="0"/>
                <a:cs typeface="Times New Roman" panose="02020603050405020304" pitchFamily="18" charset="0"/>
              </a:rPr>
              <a:t>, S., Ford, G.A., Fujiwara, T. and Hobbs, F.R. (2024). A service evaluation of the implementation of a novel digital intervention for hypertension self-monitoring and management system in primary care (SHIP): protocol for a mixed methods study. </a:t>
            </a:r>
            <a:r>
              <a:rPr lang="en-IN" sz="2400" i="1" dirty="0">
                <a:solidFill>
                  <a:schemeClr val="bg1"/>
                </a:solidFill>
                <a:latin typeface="Times New Roman" panose="02020603050405020304" pitchFamily="18" charset="0"/>
                <a:cs typeface="Times New Roman" panose="02020603050405020304" pitchFamily="18" charset="0"/>
              </a:rPr>
              <a:t>BMC Cardiovascular Disorders</a:t>
            </a:r>
            <a:r>
              <a:rPr lang="en-IN" sz="2400" dirty="0">
                <a:solidFill>
                  <a:schemeClr val="bg1"/>
                </a:solidFill>
                <a:latin typeface="Times New Roman" panose="02020603050405020304" pitchFamily="18" charset="0"/>
                <a:cs typeface="Times New Roman" panose="02020603050405020304" pitchFamily="18" charset="0"/>
              </a:rPr>
              <a:t>, </a:t>
            </a:r>
            <a:r>
              <a:rPr lang="en-IN" sz="2400" i="1" dirty="0">
                <a:solidFill>
                  <a:schemeClr val="bg1"/>
                </a:solidFill>
                <a:latin typeface="Times New Roman" panose="02020603050405020304" pitchFamily="18" charset="0"/>
                <a:cs typeface="Times New Roman" panose="02020603050405020304" pitchFamily="18" charset="0"/>
              </a:rPr>
              <a:t>24</a:t>
            </a:r>
            <a:r>
              <a:rPr lang="en-IN" sz="2400" dirty="0">
                <a:solidFill>
                  <a:schemeClr val="bg1"/>
                </a:solidFill>
                <a:latin typeface="Times New Roman" panose="02020603050405020304" pitchFamily="18" charset="0"/>
                <a:cs typeface="Times New Roman" panose="02020603050405020304" pitchFamily="18" charset="0"/>
              </a:rPr>
              <a:t>(1), p.707. </a:t>
            </a:r>
            <a:r>
              <a:rPr lang="en-IN" sz="2400" u="sng" dirty="0">
                <a:solidFill>
                  <a:schemeClr val="bg1"/>
                </a:solidFill>
                <a:latin typeface="Times New Roman" panose="02020603050405020304" pitchFamily="18" charset="0"/>
                <a:cs typeface="Times New Roman" panose="02020603050405020304" pitchFamily="18" charset="0"/>
                <a:hlinkClick r:id="rId3"/>
              </a:rPr>
              <a:t>https://doi.org/10.1186/s12872-024-04279-y</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err="1">
                <a:solidFill>
                  <a:schemeClr val="bg1"/>
                </a:solidFill>
                <a:latin typeface="Times New Roman" panose="02020603050405020304" pitchFamily="18" charset="0"/>
                <a:cs typeface="Times New Roman" panose="02020603050405020304" pitchFamily="18" charset="0"/>
              </a:rPr>
              <a:t>Sukpattanasrikul</a:t>
            </a:r>
            <a:r>
              <a:rPr lang="en-US" sz="2400" dirty="0">
                <a:solidFill>
                  <a:schemeClr val="bg1"/>
                </a:solidFill>
                <a:latin typeface="Times New Roman" panose="02020603050405020304" pitchFamily="18" charset="0"/>
                <a:cs typeface="Times New Roman" panose="02020603050405020304" pitchFamily="18" charset="0"/>
              </a:rPr>
              <a:t>, S., </a:t>
            </a:r>
            <a:r>
              <a:rPr lang="en-US" sz="2400" dirty="0" err="1">
                <a:solidFill>
                  <a:schemeClr val="bg1"/>
                </a:solidFill>
                <a:latin typeface="Times New Roman" panose="02020603050405020304" pitchFamily="18" charset="0"/>
                <a:cs typeface="Times New Roman" panose="02020603050405020304" pitchFamily="18" charset="0"/>
              </a:rPr>
              <a:t>Singha</a:t>
            </a:r>
            <a:r>
              <a:rPr lang="en-US" sz="2400" dirty="0">
                <a:solidFill>
                  <a:schemeClr val="bg1"/>
                </a:solidFill>
                <a:latin typeface="Times New Roman" panose="02020603050405020304" pitchFamily="18" charset="0"/>
                <a:cs typeface="Times New Roman" panose="02020603050405020304" pitchFamily="18" charset="0"/>
              </a:rPr>
              <a:t>-Dong, N., </a:t>
            </a:r>
            <a:r>
              <a:rPr lang="en-US" sz="2400" dirty="0" err="1">
                <a:solidFill>
                  <a:schemeClr val="bg1"/>
                </a:solidFill>
                <a:latin typeface="Times New Roman" panose="02020603050405020304" pitchFamily="18" charset="0"/>
                <a:cs typeface="Times New Roman" panose="02020603050405020304" pitchFamily="18" charset="0"/>
              </a:rPr>
              <a:t>Sitthimongkol</a:t>
            </a:r>
            <a:r>
              <a:rPr lang="en-US" sz="2400" dirty="0">
                <a:solidFill>
                  <a:schemeClr val="bg1"/>
                </a:solidFill>
                <a:latin typeface="Times New Roman" panose="02020603050405020304" pitchFamily="18" charset="0"/>
                <a:cs typeface="Times New Roman" panose="02020603050405020304" pitchFamily="18" charset="0"/>
              </a:rPr>
              <a:t>, Y. and </a:t>
            </a:r>
            <a:r>
              <a:rPr lang="en-US" sz="2400" dirty="0" err="1">
                <a:solidFill>
                  <a:schemeClr val="bg1"/>
                </a:solidFill>
                <a:latin typeface="Times New Roman" panose="02020603050405020304" pitchFamily="18" charset="0"/>
                <a:cs typeface="Times New Roman" panose="02020603050405020304" pitchFamily="18" charset="0"/>
              </a:rPr>
              <a:t>Anonjarn</a:t>
            </a:r>
            <a:r>
              <a:rPr lang="en-US" sz="2400" dirty="0">
                <a:solidFill>
                  <a:schemeClr val="bg1"/>
                </a:solidFill>
                <a:latin typeface="Times New Roman" panose="02020603050405020304" pitchFamily="18" charset="0"/>
                <a:cs typeface="Times New Roman" panose="02020603050405020304" pitchFamily="18" charset="0"/>
              </a:rPr>
              <a:t>, K. (2025). Efficacy and cost-effectiveness of digital health interventions in improving hypertensive outcomes among patients with uncontrolled hypertension: A systematic review. </a:t>
            </a:r>
            <a:r>
              <a:rPr lang="en-US" sz="2400" i="1" dirty="0">
                <a:solidFill>
                  <a:schemeClr val="bg1"/>
                </a:solidFill>
                <a:latin typeface="Times New Roman" panose="02020603050405020304" pitchFamily="18" charset="0"/>
                <a:cs typeface="Times New Roman" panose="02020603050405020304" pitchFamily="18" charset="0"/>
              </a:rPr>
              <a:t>International Journal of Nursing Sciences</a:t>
            </a:r>
            <a:r>
              <a:rPr lang="en-US" sz="2400" dirty="0">
                <a:solidFill>
                  <a:schemeClr val="bg1"/>
                </a:solidFill>
                <a:latin typeface="Times New Roman" panose="02020603050405020304" pitchFamily="18" charset="0"/>
                <a:cs typeface="Times New Roman" panose="02020603050405020304" pitchFamily="18" charset="0"/>
              </a:rPr>
              <a:t>. </a:t>
            </a:r>
            <a:r>
              <a:rPr lang="en-US" sz="2400" dirty="0" err="1">
                <a:solidFill>
                  <a:schemeClr val="bg1"/>
                </a:solidFill>
                <a:latin typeface="Times New Roman" panose="02020603050405020304" pitchFamily="18" charset="0"/>
                <a:cs typeface="Times New Roman" panose="02020603050405020304" pitchFamily="18" charset="0"/>
              </a:rPr>
              <a:t>doi</a:t>
            </a:r>
            <a:r>
              <a:rPr lang="en-US" sz="2400" dirty="0">
                <a:solidFill>
                  <a:schemeClr val="bg1"/>
                </a:solidFill>
                <a:latin typeface="Times New Roman" panose="02020603050405020304" pitchFamily="18" charset="0"/>
                <a:cs typeface="Times New Roman" panose="02020603050405020304" pitchFamily="18" charset="0"/>
              </a:rPr>
              <a:t>: </a:t>
            </a:r>
            <a:r>
              <a:rPr lang="en-US" sz="2400" u="sng" dirty="0">
                <a:solidFill>
                  <a:schemeClr val="bg1"/>
                </a:solidFill>
                <a:latin typeface="Times New Roman" panose="02020603050405020304" pitchFamily="18" charset="0"/>
                <a:cs typeface="Times New Roman" panose="02020603050405020304" pitchFamily="18" charset="0"/>
                <a:hlinkClick r:id="rId4"/>
              </a:rPr>
              <a:t>https://doi.org/10.1016/j.ijnss.2025.04.001</a:t>
            </a:r>
            <a:r>
              <a:rPr lang="en-US" sz="2400" dirty="0">
                <a:solidFill>
                  <a:schemeClr val="bg1"/>
                </a:solidFill>
                <a:latin typeface="Times New Roman" panose="02020603050405020304" pitchFamily="18" charset="0"/>
                <a:cs typeface="Times New Roman" panose="02020603050405020304" pitchFamily="18" charset="0"/>
              </a:rPr>
              <a:t>. </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a:solidFill>
                  <a:schemeClr val="bg1"/>
                </a:solidFill>
                <a:latin typeface="Times New Roman" panose="02020603050405020304" pitchFamily="18" charset="0"/>
                <a:cs typeface="Times New Roman" panose="02020603050405020304" pitchFamily="18" charset="0"/>
              </a:rPr>
              <a:t>World Health </a:t>
            </a:r>
            <a:r>
              <a:rPr lang="en-US" sz="2400" dirty="0" err="1">
                <a:solidFill>
                  <a:schemeClr val="bg1"/>
                </a:solidFill>
                <a:latin typeface="Times New Roman" panose="02020603050405020304" pitchFamily="18" charset="0"/>
                <a:cs typeface="Times New Roman" panose="02020603050405020304" pitchFamily="18" charset="0"/>
              </a:rPr>
              <a:t>Organisation</a:t>
            </a:r>
            <a:r>
              <a:rPr lang="en-US" sz="2400" dirty="0">
                <a:solidFill>
                  <a:schemeClr val="bg1"/>
                </a:solidFill>
                <a:latin typeface="Times New Roman" panose="02020603050405020304" pitchFamily="18" charset="0"/>
                <a:cs typeface="Times New Roman" panose="02020603050405020304" pitchFamily="18" charset="0"/>
              </a:rPr>
              <a:t> (2025a). </a:t>
            </a:r>
            <a:r>
              <a:rPr lang="en-US" sz="2400" i="1" dirty="0">
                <a:solidFill>
                  <a:schemeClr val="bg1"/>
                </a:solidFill>
                <a:latin typeface="Times New Roman" panose="02020603050405020304" pitchFamily="18" charset="0"/>
                <a:cs typeface="Times New Roman" panose="02020603050405020304" pitchFamily="18" charset="0"/>
              </a:rPr>
              <a:t>Uncontrolled high blood pressure puts over a billion people at risk</a:t>
            </a:r>
            <a:r>
              <a:rPr lang="en-US" sz="2400" dirty="0">
                <a:solidFill>
                  <a:schemeClr val="bg1"/>
                </a:solidFill>
                <a:latin typeface="Times New Roman" panose="02020603050405020304" pitchFamily="18" charset="0"/>
                <a:cs typeface="Times New Roman" panose="02020603050405020304" pitchFamily="18" charset="0"/>
              </a:rPr>
              <a:t>. (online). Available at: https://www.who.int/news/item/23-09-2025-uncontrolled-high-blood-pressure-puts-over-a-billion-people-at-risk (Accessed 27 Oct. 2025).</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2400" dirty="0">
                <a:solidFill>
                  <a:schemeClr val="bg1"/>
                </a:solidFill>
                <a:latin typeface="Times New Roman" panose="02020603050405020304" pitchFamily="18" charset="0"/>
                <a:cs typeface="Times New Roman" panose="02020603050405020304" pitchFamily="18" charset="0"/>
              </a:rPr>
              <a:t>World Health </a:t>
            </a:r>
            <a:r>
              <a:rPr lang="en-US" sz="2400" dirty="0" err="1">
                <a:solidFill>
                  <a:schemeClr val="bg1"/>
                </a:solidFill>
                <a:latin typeface="Times New Roman" panose="02020603050405020304" pitchFamily="18" charset="0"/>
                <a:cs typeface="Times New Roman" panose="02020603050405020304" pitchFamily="18" charset="0"/>
              </a:rPr>
              <a:t>Organisation</a:t>
            </a:r>
            <a:r>
              <a:rPr lang="en-US" sz="2400" dirty="0">
                <a:solidFill>
                  <a:schemeClr val="bg1"/>
                </a:solidFill>
                <a:latin typeface="Times New Roman" panose="02020603050405020304" pitchFamily="18" charset="0"/>
                <a:cs typeface="Times New Roman" panose="02020603050405020304" pitchFamily="18" charset="0"/>
              </a:rPr>
              <a:t> (2025b). </a:t>
            </a:r>
            <a:r>
              <a:rPr lang="en-US" sz="2400" i="1" dirty="0">
                <a:solidFill>
                  <a:schemeClr val="bg1"/>
                </a:solidFill>
                <a:latin typeface="Times New Roman" panose="02020603050405020304" pitchFamily="18" charset="0"/>
                <a:cs typeface="Times New Roman" panose="02020603050405020304" pitchFamily="18" charset="0"/>
              </a:rPr>
              <a:t>The 1st International Conference on Health promotion, Ottawa, 1986.</a:t>
            </a:r>
            <a:r>
              <a:rPr lang="en-US" sz="2400" dirty="0">
                <a:solidFill>
                  <a:schemeClr val="bg1"/>
                </a:solidFill>
                <a:latin typeface="Times New Roman" panose="02020603050405020304" pitchFamily="18" charset="0"/>
                <a:cs typeface="Times New Roman" panose="02020603050405020304" pitchFamily="18" charset="0"/>
              </a:rPr>
              <a:t> (online) Available at: https://www.who.int/teams/health-promotion/enhanced-wellbeing/first-global-conference (Accessed 27 Oct. 2025).</a:t>
            </a:r>
            <a:endParaRPr lang="en-IN" sz="24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11945</Words>
  <Application>WPS Presentation</Application>
  <PresentationFormat>Custom</PresentationFormat>
  <Paragraphs>54</Paragraphs>
  <Slides>3</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3</vt:i4>
      </vt:variant>
    </vt:vector>
  </HeadingPairs>
  <TitlesOfParts>
    <vt:vector size="13" baseType="lpstr">
      <vt:lpstr>Arial</vt:lpstr>
      <vt:lpstr>SimSun</vt:lpstr>
      <vt:lpstr>Wingdings</vt:lpstr>
      <vt:lpstr>Microsoft Himalaya</vt:lpstr>
      <vt:lpstr>Times New Roman</vt:lpstr>
      <vt:lpstr>Calibri</vt:lpstr>
      <vt:lpstr>Microsoft YaHei</vt:lpstr>
      <vt:lpstr>Arial Unicode MS</vt:lpstr>
      <vt:lpstr>Calibri Light</vt:lpstr>
      <vt:lpstr>Office Theme</vt:lpstr>
      <vt:lpstr>		Programme	:MSc Public Health and Social Care in Practice 		Module:		Population Health and Digital Health Promotion  		Module code:	LCHS7009 		Assignment Title:  Component 2 Poster  		  		Lecturer:	Dr Besty Jose  		Student Name    Adil karim 			2426763  		 </vt:lpstr>
      <vt:lpstr>PowerPoint 演示文稿</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adil karim</cp:lastModifiedBy>
  <cp:revision>6</cp:revision>
  <dcterms:created xsi:type="dcterms:W3CDTF">2025-10-28T13:43:00Z</dcterms:created>
  <dcterms:modified xsi:type="dcterms:W3CDTF">2025-10-31T00:08:16Z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F543ACECFD354841A09EF7B18D1BAB01_13</vt:lpwstr>
  </property>
  <property fmtid="{D5CDD505-2E9C-101B-9397-08002B2CF9AE}" pid="3" name="KSOProductBuildVer">
    <vt:lpwstr>2057-12.2.0.23149</vt:lpwstr>
  </property>
</Properties>
</file>