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7" r:id="rId3"/>
    <p:sldId id="283" r:id="rId4"/>
    <p:sldId id="264" r:id="rId5"/>
    <p:sldId id="262" r:id="rId6"/>
    <p:sldId id="266" r:id="rId7"/>
    <p:sldId id="267" r:id="rId8"/>
    <p:sldId id="268" r:id="rId9"/>
    <p:sldId id="292" r:id="rId10"/>
    <p:sldId id="291" r:id="rId11"/>
    <p:sldId id="270" r:id="rId12"/>
    <p:sldId id="269" r:id="rId13"/>
    <p:sldId id="265" r:id="rId14"/>
    <p:sldId id="271" r:id="rId15"/>
    <p:sldId id="272" r:id="rId16"/>
    <p:sldId id="297" r:id="rId17"/>
    <p:sldId id="274" r:id="rId18"/>
    <p:sldId id="300" r:id="rId19"/>
    <p:sldId id="284" r:id="rId20"/>
    <p:sldId id="307" r:id="rId21"/>
    <p:sldId id="285" r:id="rId22"/>
    <p:sldId id="288" r:id="rId23"/>
    <p:sldId id="286" r:id="rId24"/>
    <p:sldId id="287" r:id="rId25"/>
    <p:sldId id="263" r:id="rId26"/>
    <p:sldId id="275" r:id="rId27"/>
    <p:sldId id="276" r:id="rId28"/>
    <p:sldId id="280" r:id="rId29"/>
    <p:sldId id="281" r:id="rId30"/>
    <p:sldId id="277" r:id="rId31"/>
    <p:sldId id="278" r:id="rId32"/>
    <p:sldId id="290" r:id="rId33"/>
    <p:sldId id="294" r:id="rId34"/>
    <p:sldId id="303" r:id="rId35"/>
    <p:sldId id="301" r:id="rId36"/>
    <p:sldId id="302" r:id="rId37"/>
    <p:sldId id="304" r:id="rId38"/>
    <p:sldId id="305" r:id="rId39"/>
    <p:sldId id="306" r:id="rId40"/>
    <p:sldId id="293" r:id="rId41"/>
    <p:sldId id="279" r:id="rId42"/>
    <p:sldId id="298" r:id="rId43"/>
    <p:sldId id="258" r:id="rId44"/>
    <p:sldId id="260" r:id="rId45"/>
    <p:sldId id="261" r:id="rId46"/>
    <p:sldId id="25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345" autoAdjust="0"/>
    <p:restoredTop sz="91149" autoAdjust="0"/>
  </p:normalViewPr>
  <p:slideViewPr>
    <p:cSldViewPr snapToGrid="0">
      <p:cViewPr varScale="1">
        <p:scale>
          <a:sx n="73" d="100"/>
          <a:sy n="73" d="100"/>
        </p:scale>
        <p:origin x="523" y="6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4.png"/><Relationship Id="rId7" Type="http://schemas.openxmlformats.org/officeDocument/2006/relationships/image" Target="../media/image16.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3.png"/><Relationship Id="rId6" Type="http://schemas.openxmlformats.org/officeDocument/2006/relationships/image" Target="../media/image6.svg"/><Relationship Id="rId11" Type="http://schemas.openxmlformats.org/officeDocument/2006/relationships/image" Target="../media/image18.png"/><Relationship Id="rId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17.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svg"/><Relationship Id="rId3" Type="http://schemas.openxmlformats.org/officeDocument/2006/relationships/image" Target="../media/image38.png"/><Relationship Id="rId7" Type="http://schemas.openxmlformats.org/officeDocument/2006/relationships/image" Target="../media/image13.png"/><Relationship Id="rId2" Type="http://schemas.openxmlformats.org/officeDocument/2006/relationships/image" Target="../media/image31.svg"/><Relationship Id="rId1" Type="http://schemas.openxmlformats.org/officeDocument/2006/relationships/image" Target="../media/image37.png"/><Relationship Id="rId6" Type="http://schemas.openxmlformats.org/officeDocument/2006/relationships/image" Target="../media/image35.svg"/><Relationship Id="rId5" Type="http://schemas.openxmlformats.org/officeDocument/2006/relationships/image" Target="../media/image39.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56E458-703B-445C-A7E6-31F7BB17AD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47EC2E2-6BE7-4B76-ADC2-4F959491532F}">
      <dgm:prSet/>
      <dgm:spPr/>
      <dgm:t>
        <a:bodyPr/>
        <a:lstStyle/>
        <a:p>
          <a:r>
            <a:rPr lang="en-GB" dirty="0"/>
            <a:t>Impact of early life events </a:t>
          </a:r>
          <a:endParaRPr lang="en-US" dirty="0"/>
        </a:p>
      </dgm:t>
    </dgm:pt>
    <dgm:pt modelId="{0519EFB6-5180-4D70-B654-BDA61BD3A3FB}" type="parTrans" cxnId="{BC544DBD-68A2-43E3-AD45-C54F31124A7C}">
      <dgm:prSet/>
      <dgm:spPr/>
      <dgm:t>
        <a:bodyPr/>
        <a:lstStyle/>
        <a:p>
          <a:endParaRPr lang="en-US"/>
        </a:p>
      </dgm:t>
    </dgm:pt>
    <dgm:pt modelId="{1CB58AFF-CED2-4128-BDFF-A8F81CE1E55A}" type="sibTrans" cxnId="{BC544DBD-68A2-43E3-AD45-C54F31124A7C}">
      <dgm:prSet/>
      <dgm:spPr/>
      <dgm:t>
        <a:bodyPr/>
        <a:lstStyle/>
        <a:p>
          <a:endParaRPr lang="en-US"/>
        </a:p>
      </dgm:t>
    </dgm:pt>
    <dgm:pt modelId="{84B4D058-BB46-4457-9B5C-CC4C523013D0}">
      <dgm:prSet/>
      <dgm:spPr/>
      <dgm:t>
        <a:bodyPr/>
        <a:lstStyle/>
        <a:p>
          <a:r>
            <a:rPr lang="en-GB"/>
            <a:t>Historical Factors</a:t>
          </a:r>
          <a:endParaRPr lang="en-US"/>
        </a:p>
      </dgm:t>
    </dgm:pt>
    <dgm:pt modelId="{FDF4BE9F-36EE-4949-8EFA-04EB5EFAF866}" type="parTrans" cxnId="{886842B6-8605-4D91-8DA6-85D9672EACAB}">
      <dgm:prSet/>
      <dgm:spPr/>
      <dgm:t>
        <a:bodyPr/>
        <a:lstStyle/>
        <a:p>
          <a:endParaRPr lang="en-US"/>
        </a:p>
      </dgm:t>
    </dgm:pt>
    <dgm:pt modelId="{BCD57746-F102-4A64-8E52-98AF2483C3A5}" type="sibTrans" cxnId="{886842B6-8605-4D91-8DA6-85D9672EACAB}">
      <dgm:prSet/>
      <dgm:spPr/>
      <dgm:t>
        <a:bodyPr/>
        <a:lstStyle/>
        <a:p>
          <a:endParaRPr lang="en-US"/>
        </a:p>
      </dgm:t>
    </dgm:pt>
    <dgm:pt modelId="{7D1BF247-18B4-4611-B056-769A1FF51D75}">
      <dgm:prSet/>
      <dgm:spPr/>
      <dgm:t>
        <a:bodyPr/>
        <a:lstStyle/>
        <a:p>
          <a:r>
            <a:rPr lang="en-GB" dirty="0"/>
            <a:t>Stockholm Syndrome</a:t>
          </a:r>
          <a:endParaRPr lang="en-US" dirty="0"/>
        </a:p>
      </dgm:t>
    </dgm:pt>
    <dgm:pt modelId="{C63C535E-988D-4719-8DC1-C52561EAE03B}" type="parTrans" cxnId="{913668FB-DC77-4228-BDC7-872E27787A3F}">
      <dgm:prSet/>
      <dgm:spPr/>
      <dgm:t>
        <a:bodyPr/>
        <a:lstStyle/>
        <a:p>
          <a:endParaRPr lang="en-US"/>
        </a:p>
      </dgm:t>
    </dgm:pt>
    <dgm:pt modelId="{50825D62-32F0-409B-BC60-36C4C5BA90F0}" type="sibTrans" cxnId="{913668FB-DC77-4228-BDC7-872E27787A3F}">
      <dgm:prSet/>
      <dgm:spPr/>
      <dgm:t>
        <a:bodyPr/>
        <a:lstStyle/>
        <a:p>
          <a:endParaRPr lang="en-US"/>
        </a:p>
      </dgm:t>
    </dgm:pt>
    <dgm:pt modelId="{6D2BDA01-09F6-49C1-828F-2EA47B817367}">
      <dgm:prSet/>
      <dgm:spPr/>
      <dgm:t>
        <a:bodyPr/>
        <a:lstStyle/>
        <a:p>
          <a:r>
            <a:rPr lang="en-GB"/>
            <a:t>Troubled Families</a:t>
          </a:r>
          <a:endParaRPr lang="en-US"/>
        </a:p>
      </dgm:t>
    </dgm:pt>
    <dgm:pt modelId="{3EBE636D-0017-4449-B178-215EC0CA15D7}" type="parTrans" cxnId="{711AF3BE-820E-45E8-9F04-F651B03DC2F9}">
      <dgm:prSet/>
      <dgm:spPr/>
      <dgm:t>
        <a:bodyPr/>
        <a:lstStyle/>
        <a:p>
          <a:endParaRPr lang="en-US"/>
        </a:p>
      </dgm:t>
    </dgm:pt>
    <dgm:pt modelId="{339E89E3-3777-4476-8EBF-F43B44AB9E5A}" type="sibTrans" cxnId="{711AF3BE-820E-45E8-9F04-F651B03DC2F9}">
      <dgm:prSet/>
      <dgm:spPr/>
      <dgm:t>
        <a:bodyPr/>
        <a:lstStyle/>
        <a:p>
          <a:endParaRPr lang="en-US"/>
        </a:p>
      </dgm:t>
    </dgm:pt>
    <dgm:pt modelId="{C7492453-C874-465D-B6FF-C47C2B197CAE}">
      <dgm:prSet/>
      <dgm:spPr/>
      <dgm:t>
        <a:bodyPr/>
        <a:lstStyle/>
        <a:p>
          <a:r>
            <a:rPr lang="en-GB"/>
            <a:t>Personal Vulnerabilities</a:t>
          </a:r>
          <a:endParaRPr lang="en-US"/>
        </a:p>
      </dgm:t>
    </dgm:pt>
    <dgm:pt modelId="{60EA11E1-7980-4A7C-9E09-C5B107A47762}" type="parTrans" cxnId="{AAE41E12-7E4B-4194-883F-93AF37D44A7C}">
      <dgm:prSet/>
      <dgm:spPr/>
      <dgm:t>
        <a:bodyPr/>
        <a:lstStyle/>
        <a:p>
          <a:endParaRPr lang="en-US"/>
        </a:p>
      </dgm:t>
    </dgm:pt>
    <dgm:pt modelId="{FE130F6E-D688-4A18-B3E0-45182B742436}" type="sibTrans" cxnId="{AAE41E12-7E4B-4194-883F-93AF37D44A7C}">
      <dgm:prSet/>
      <dgm:spPr/>
      <dgm:t>
        <a:bodyPr/>
        <a:lstStyle/>
        <a:p>
          <a:endParaRPr lang="en-US"/>
        </a:p>
      </dgm:t>
    </dgm:pt>
    <dgm:pt modelId="{BA69AC6C-F99F-46AF-8628-179C44AC5B57}">
      <dgm:prSet/>
      <dgm:spPr/>
      <dgm:t>
        <a:bodyPr/>
        <a:lstStyle/>
        <a:p>
          <a:r>
            <a:rPr lang="en-GB"/>
            <a:t>Support from Organisations </a:t>
          </a:r>
          <a:endParaRPr lang="en-US"/>
        </a:p>
      </dgm:t>
    </dgm:pt>
    <dgm:pt modelId="{D34673F4-C8F2-4F1F-9BF5-C281B1CC95E7}" type="parTrans" cxnId="{36C8A029-CC08-4584-BB59-FB2528A136E6}">
      <dgm:prSet/>
      <dgm:spPr/>
      <dgm:t>
        <a:bodyPr/>
        <a:lstStyle/>
        <a:p>
          <a:endParaRPr lang="en-US"/>
        </a:p>
      </dgm:t>
    </dgm:pt>
    <dgm:pt modelId="{0A83907D-3EAA-4967-8B59-245FE233C696}" type="sibTrans" cxnId="{36C8A029-CC08-4584-BB59-FB2528A136E6}">
      <dgm:prSet/>
      <dgm:spPr/>
      <dgm:t>
        <a:bodyPr/>
        <a:lstStyle/>
        <a:p>
          <a:endParaRPr lang="en-US"/>
        </a:p>
      </dgm:t>
    </dgm:pt>
    <dgm:pt modelId="{122E6F06-D1C2-462E-9F1C-C73AE7D23488}" type="pres">
      <dgm:prSet presAssocID="{E256E458-703B-445C-A7E6-31F7BB17AD3C}" presName="root" presStyleCnt="0">
        <dgm:presLayoutVars>
          <dgm:dir/>
          <dgm:resizeHandles val="exact"/>
        </dgm:presLayoutVars>
      </dgm:prSet>
      <dgm:spPr/>
    </dgm:pt>
    <dgm:pt modelId="{451B6616-E044-4D38-B2C2-2D4157219431}" type="pres">
      <dgm:prSet presAssocID="{747EC2E2-6BE7-4B76-ADC2-4F959491532F}" presName="compNode" presStyleCnt="0"/>
      <dgm:spPr/>
    </dgm:pt>
    <dgm:pt modelId="{FC93984D-45EE-45E1-8A48-1B8DA953B17F}" type="pres">
      <dgm:prSet presAssocID="{747EC2E2-6BE7-4B76-ADC2-4F959491532F}" presName="bgRect" presStyleLbl="bgShp" presStyleIdx="0" presStyleCnt="6"/>
      <dgm:spPr/>
    </dgm:pt>
    <dgm:pt modelId="{B3C53A9F-BE26-4E28-92E3-45839CB912FC}" type="pres">
      <dgm:prSet presAssocID="{747EC2E2-6BE7-4B76-ADC2-4F959491532F}"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5240C96A-C616-47D0-BE48-02780C4006FC}" type="pres">
      <dgm:prSet presAssocID="{747EC2E2-6BE7-4B76-ADC2-4F959491532F}" presName="spaceRect" presStyleCnt="0"/>
      <dgm:spPr/>
    </dgm:pt>
    <dgm:pt modelId="{9AC4A0C7-B8D6-469E-B5EA-CA64A43F338B}" type="pres">
      <dgm:prSet presAssocID="{747EC2E2-6BE7-4B76-ADC2-4F959491532F}" presName="parTx" presStyleLbl="revTx" presStyleIdx="0" presStyleCnt="6">
        <dgm:presLayoutVars>
          <dgm:chMax val="0"/>
          <dgm:chPref val="0"/>
        </dgm:presLayoutVars>
      </dgm:prSet>
      <dgm:spPr/>
    </dgm:pt>
    <dgm:pt modelId="{1007C00C-CD72-4F46-8EB7-8C0563024CCE}" type="pres">
      <dgm:prSet presAssocID="{1CB58AFF-CED2-4128-BDFF-A8F81CE1E55A}" presName="sibTrans" presStyleCnt="0"/>
      <dgm:spPr/>
    </dgm:pt>
    <dgm:pt modelId="{66FA8ABD-EA47-4948-B6BC-2052198F7CB6}" type="pres">
      <dgm:prSet presAssocID="{84B4D058-BB46-4457-9B5C-CC4C523013D0}" presName="compNode" presStyleCnt="0"/>
      <dgm:spPr/>
    </dgm:pt>
    <dgm:pt modelId="{C0060F2A-FC94-49F6-9990-5FA9B1990E8B}" type="pres">
      <dgm:prSet presAssocID="{84B4D058-BB46-4457-9B5C-CC4C523013D0}" presName="bgRect" presStyleLbl="bgShp" presStyleIdx="1" presStyleCnt="6"/>
      <dgm:spPr/>
    </dgm:pt>
    <dgm:pt modelId="{C6807A6C-8C2D-458D-855B-72E02FFE1167}" type="pres">
      <dgm:prSet presAssocID="{84B4D058-BB46-4457-9B5C-CC4C523013D0}"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Europe-Africa"/>
        </a:ext>
      </dgm:extLst>
    </dgm:pt>
    <dgm:pt modelId="{B48E4FF0-E39A-4F89-9C27-02365FBC83CF}" type="pres">
      <dgm:prSet presAssocID="{84B4D058-BB46-4457-9B5C-CC4C523013D0}" presName="spaceRect" presStyleCnt="0"/>
      <dgm:spPr/>
    </dgm:pt>
    <dgm:pt modelId="{28F7D821-8559-42EB-87E1-8727503B51A1}" type="pres">
      <dgm:prSet presAssocID="{84B4D058-BB46-4457-9B5C-CC4C523013D0}" presName="parTx" presStyleLbl="revTx" presStyleIdx="1" presStyleCnt="6">
        <dgm:presLayoutVars>
          <dgm:chMax val="0"/>
          <dgm:chPref val="0"/>
        </dgm:presLayoutVars>
      </dgm:prSet>
      <dgm:spPr/>
    </dgm:pt>
    <dgm:pt modelId="{F2810DC0-AF6C-45E4-8C64-D7BE1C87B273}" type="pres">
      <dgm:prSet presAssocID="{BCD57746-F102-4A64-8E52-98AF2483C3A5}" presName="sibTrans" presStyleCnt="0"/>
      <dgm:spPr/>
    </dgm:pt>
    <dgm:pt modelId="{1F60C38B-B0EC-4375-A95B-D55BE1C1E8F3}" type="pres">
      <dgm:prSet presAssocID="{7D1BF247-18B4-4611-B056-769A1FF51D75}" presName="compNode" presStyleCnt="0"/>
      <dgm:spPr/>
    </dgm:pt>
    <dgm:pt modelId="{BB136A95-4A31-4BD8-95E5-333B66FF28B6}" type="pres">
      <dgm:prSet presAssocID="{7D1BF247-18B4-4611-B056-769A1FF51D75}" presName="bgRect" presStyleLbl="bgShp" presStyleIdx="2" presStyleCnt="6"/>
      <dgm:spPr/>
    </dgm:pt>
    <dgm:pt modelId="{99053AD9-9C27-45CD-87BA-F32156A78DE0}" type="pres">
      <dgm:prSet presAssocID="{7D1BF247-18B4-4611-B056-769A1FF51D75}"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NA"/>
        </a:ext>
      </dgm:extLst>
    </dgm:pt>
    <dgm:pt modelId="{C0A42BF7-F007-4587-A735-D6FE16B36AB7}" type="pres">
      <dgm:prSet presAssocID="{7D1BF247-18B4-4611-B056-769A1FF51D75}" presName="spaceRect" presStyleCnt="0"/>
      <dgm:spPr/>
    </dgm:pt>
    <dgm:pt modelId="{DE770700-78DE-40EB-B665-77FE1063FDDB}" type="pres">
      <dgm:prSet presAssocID="{7D1BF247-18B4-4611-B056-769A1FF51D75}" presName="parTx" presStyleLbl="revTx" presStyleIdx="2" presStyleCnt="6">
        <dgm:presLayoutVars>
          <dgm:chMax val="0"/>
          <dgm:chPref val="0"/>
        </dgm:presLayoutVars>
      </dgm:prSet>
      <dgm:spPr/>
    </dgm:pt>
    <dgm:pt modelId="{B8778B67-2FEA-47DA-81C3-EAA9BC2E943C}" type="pres">
      <dgm:prSet presAssocID="{50825D62-32F0-409B-BC60-36C4C5BA90F0}" presName="sibTrans" presStyleCnt="0"/>
      <dgm:spPr/>
    </dgm:pt>
    <dgm:pt modelId="{C76EB57C-2A6C-4EE8-812D-96B1AE22F22C}" type="pres">
      <dgm:prSet presAssocID="{6D2BDA01-09F6-49C1-828F-2EA47B817367}" presName="compNode" presStyleCnt="0"/>
      <dgm:spPr/>
    </dgm:pt>
    <dgm:pt modelId="{038DA9BE-7295-40B5-8733-A9E587642119}" type="pres">
      <dgm:prSet presAssocID="{6D2BDA01-09F6-49C1-828F-2EA47B817367}" presName="bgRect" presStyleLbl="bgShp" presStyleIdx="3" presStyleCnt="6"/>
      <dgm:spPr/>
    </dgm:pt>
    <dgm:pt modelId="{9C8FBEA2-40A6-481A-8CC2-BFC87FE13BA0}" type="pres">
      <dgm:prSet presAssocID="{6D2BDA01-09F6-49C1-828F-2EA47B817367}"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urban scene"/>
        </a:ext>
      </dgm:extLst>
    </dgm:pt>
    <dgm:pt modelId="{86F8C418-7A87-486B-BEC0-D5BE98C920E3}" type="pres">
      <dgm:prSet presAssocID="{6D2BDA01-09F6-49C1-828F-2EA47B817367}" presName="spaceRect" presStyleCnt="0"/>
      <dgm:spPr/>
    </dgm:pt>
    <dgm:pt modelId="{F1C25856-E809-40CA-B964-15457664051A}" type="pres">
      <dgm:prSet presAssocID="{6D2BDA01-09F6-49C1-828F-2EA47B817367}" presName="parTx" presStyleLbl="revTx" presStyleIdx="3" presStyleCnt="6">
        <dgm:presLayoutVars>
          <dgm:chMax val="0"/>
          <dgm:chPref val="0"/>
        </dgm:presLayoutVars>
      </dgm:prSet>
      <dgm:spPr/>
    </dgm:pt>
    <dgm:pt modelId="{8613E5EE-20E6-4405-8195-C35F25AC5AF7}" type="pres">
      <dgm:prSet presAssocID="{339E89E3-3777-4476-8EBF-F43B44AB9E5A}" presName="sibTrans" presStyleCnt="0"/>
      <dgm:spPr/>
    </dgm:pt>
    <dgm:pt modelId="{04F5AEDB-883B-433F-B38A-63D32E98A1AF}" type="pres">
      <dgm:prSet presAssocID="{C7492453-C874-465D-B6FF-C47C2B197CAE}" presName="compNode" presStyleCnt="0"/>
      <dgm:spPr/>
    </dgm:pt>
    <dgm:pt modelId="{D593DB52-1EDA-4B5F-8DDD-A70CB5F43D6A}" type="pres">
      <dgm:prSet presAssocID="{C7492453-C874-465D-B6FF-C47C2B197CAE}" presName="bgRect" presStyleLbl="bgShp" presStyleIdx="4" presStyleCnt="6"/>
      <dgm:spPr/>
    </dgm:pt>
    <dgm:pt modelId="{11C29DB9-4971-46F7-BCBD-A077FE5247DF}" type="pres">
      <dgm:prSet presAssocID="{C7492453-C874-465D-B6FF-C47C2B197CAE}"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nlock"/>
        </a:ext>
      </dgm:extLst>
    </dgm:pt>
    <dgm:pt modelId="{12388E2F-627F-48B7-AF8D-7C9A6B1B0786}" type="pres">
      <dgm:prSet presAssocID="{C7492453-C874-465D-B6FF-C47C2B197CAE}" presName="spaceRect" presStyleCnt="0"/>
      <dgm:spPr/>
    </dgm:pt>
    <dgm:pt modelId="{07239978-EE19-454A-95D9-6182142DF2F1}" type="pres">
      <dgm:prSet presAssocID="{C7492453-C874-465D-B6FF-C47C2B197CAE}" presName="parTx" presStyleLbl="revTx" presStyleIdx="4" presStyleCnt="6">
        <dgm:presLayoutVars>
          <dgm:chMax val="0"/>
          <dgm:chPref val="0"/>
        </dgm:presLayoutVars>
      </dgm:prSet>
      <dgm:spPr/>
    </dgm:pt>
    <dgm:pt modelId="{2CEAB14F-97C2-4EEC-827E-9612079963F1}" type="pres">
      <dgm:prSet presAssocID="{FE130F6E-D688-4A18-B3E0-45182B742436}" presName="sibTrans" presStyleCnt="0"/>
      <dgm:spPr/>
    </dgm:pt>
    <dgm:pt modelId="{04DE4BF2-7425-4F42-A2EE-9BFDB02F5800}" type="pres">
      <dgm:prSet presAssocID="{BA69AC6C-F99F-46AF-8628-179C44AC5B57}" presName="compNode" presStyleCnt="0"/>
      <dgm:spPr/>
    </dgm:pt>
    <dgm:pt modelId="{801833D8-E252-4EBC-B432-523DFE844635}" type="pres">
      <dgm:prSet presAssocID="{BA69AC6C-F99F-46AF-8628-179C44AC5B57}" presName="bgRect" presStyleLbl="bgShp" presStyleIdx="5" presStyleCnt="6"/>
      <dgm:spPr/>
    </dgm:pt>
    <dgm:pt modelId="{4F7B904E-A0D9-4FCE-8938-87B0445F5EA5}" type="pres">
      <dgm:prSet presAssocID="{BA69AC6C-F99F-46AF-8628-179C44AC5B57}"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9292D0AE-4142-4E93-9B28-A453CAD90CCB}" type="pres">
      <dgm:prSet presAssocID="{BA69AC6C-F99F-46AF-8628-179C44AC5B57}" presName="spaceRect" presStyleCnt="0"/>
      <dgm:spPr/>
    </dgm:pt>
    <dgm:pt modelId="{AB18306C-1667-443B-AA5A-775A4CE4C80E}" type="pres">
      <dgm:prSet presAssocID="{BA69AC6C-F99F-46AF-8628-179C44AC5B57}" presName="parTx" presStyleLbl="revTx" presStyleIdx="5" presStyleCnt="6">
        <dgm:presLayoutVars>
          <dgm:chMax val="0"/>
          <dgm:chPref val="0"/>
        </dgm:presLayoutVars>
      </dgm:prSet>
      <dgm:spPr/>
    </dgm:pt>
  </dgm:ptLst>
  <dgm:cxnLst>
    <dgm:cxn modelId="{AAE41E12-7E4B-4194-883F-93AF37D44A7C}" srcId="{E256E458-703B-445C-A7E6-31F7BB17AD3C}" destId="{C7492453-C874-465D-B6FF-C47C2B197CAE}" srcOrd="4" destOrd="0" parTransId="{60EA11E1-7980-4A7C-9E09-C5B107A47762}" sibTransId="{FE130F6E-D688-4A18-B3E0-45182B742436}"/>
    <dgm:cxn modelId="{2C45AE1E-9D91-4461-97C2-E1D83C11463D}" type="presOf" srcId="{747EC2E2-6BE7-4B76-ADC2-4F959491532F}" destId="{9AC4A0C7-B8D6-469E-B5EA-CA64A43F338B}" srcOrd="0" destOrd="0" presId="urn:microsoft.com/office/officeart/2018/2/layout/IconVerticalSolidList"/>
    <dgm:cxn modelId="{36C8A029-CC08-4584-BB59-FB2528A136E6}" srcId="{E256E458-703B-445C-A7E6-31F7BB17AD3C}" destId="{BA69AC6C-F99F-46AF-8628-179C44AC5B57}" srcOrd="5" destOrd="0" parTransId="{D34673F4-C8F2-4F1F-9BF5-C281B1CC95E7}" sibTransId="{0A83907D-3EAA-4967-8B59-245FE233C696}"/>
    <dgm:cxn modelId="{B0DF0A32-F957-4164-A6E0-6077FB3CA223}" type="presOf" srcId="{BA69AC6C-F99F-46AF-8628-179C44AC5B57}" destId="{AB18306C-1667-443B-AA5A-775A4CE4C80E}" srcOrd="0" destOrd="0" presId="urn:microsoft.com/office/officeart/2018/2/layout/IconVerticalSolidList"/>
    <dgm:cxn modelId="{5B17BC57-22D4-4154-A406-02E4362165B6}" type="presOf" srcId="{E256E458-703B-445C-A7E6-31F7BB17AD3C}" destId="{122E6F06-D1C2-462E-9F1C-C73AE7D23488}" srcOrd="0" destOrd="0" presId="urn:microsoft.com/office/officeart/2018/2/layout/IconVerticalSolidList"/>
    <dgm:cxn modelId="{7BA39A88-D876-4F3B-ACA4-C49AD47E7DD3}" type="presOf" srcId="{C7492453-C874-465D-B6FF-C47C2B197CAE}" destId="{07239978-EE19-454A-95D9-6182142DF2F1}" srcOrd="0" destOrd="0" presId="urn:microsoft.com/office/officeart/2018/2/layout/IconVerticalSolidList"/>
    <dgm:cxn modelId="{9AB384A1-DF5E-44D2-AFE5-22CA7EB137A5}" type="presOf" srcId="{84B4D058-BB46-4457-9B5C-CC4C523013D0}" destId="{28F7D821-8559-42EB-87E1-8727503B51A1}" srcOrd="0" destOrd="0" presId="urn:microsoft.com/office/officeart/2018/2/layout/IconVerticalSolidList"/>
    <dgm:cxn modelId="{886842B6-8605-4D91-8DA6-85D9672EACAB}" srcId="{E256E458-703B-445C-A7E6-31F7BB17AD3C}" destId="{84B4D058-BB46-4457-9B5C-CC4C523013D0}" srcOrd="1" destOrd="0" parTransId="{FDF4BE9F-36EE-4949-8EFA-04EB5EFAF866}" sibTransId="{BCD57746-F102-4A64-8E52-98AF2483C3A5}"/>
    <dgm:cxn modelId="{BC544DBD-68A2-43E3-AD45-C54F31124A7C}" srcId="{E256E458-703B-445C-A7E6-31F7BB17AD3C}" destId="{747EC2E2-6BE7-4B76-ADC2-4F959491532F}" srcOrd="0" destOrd="0" parTransId="{0519EFB6-5180-4D70-B654-BDA61BD3A3FB}" sibTransId="{1CB58AFF-CED2-4128-BDFF-A8F81CE1E55A}"/>
    <dgm:cxn modelId="{711AF3BE-820E-45E8-9F04-F651B03DC2F9}" srcId="{E256E458-703B-445C-A7E6-31F7BB17AD3C}" destId="{6D2BDA01-09F6-49C1-828F-2EA47B817367}" srcOrd="3" destOrd="0" parTransId="{3EBE636D-0017-4449-B178-215EC0CA15D7}" sibTransId="{339E89E3-3777-4476-8EBF-F43B44AB9E5A}"/>
    <dgm:cxn modelId="{C124EAC8-E1E8-43D0-9BA5-625CD86D4012}" type="presOf" srcId="{6D2BDA01-09F6-49C1-828F-2EA47B817367}" destId="{F1C25856-E809-40CA-B964-15457664051A}" srcOrd="0" destOrd="0" presId="urn:microsoft.com/office/officeart/2018/2/layout/IconVerticalSolidList"/>
    <dgm:cxn modelId="{913668FB-DC77-4228-BDC7-872E27787A3F}" srcId="{E256E458-703B-445C-A7E6-31F7BB17AD3C}" destId="{7D1BF247-18B4-4611-B056-769A1FF51D75}" srcOrd="2" destOrd="0" parTransId="{C63C535E-988D-4719-8DC1-C52561EAE03B}" sibTransId="{50825D62-32F0-409B-BC60-36C4C5BA90F0}"/>
    <dgm:cxn modelId="{A0006BFE-E599-4CAA-B06A-E2829EA8C9B6}" type="presOf" srcId="{7D1BF247-18B4-4611-B056-769A1FF51D75}" destId="{DE770700-78DE-40EB-B665-77FE1063FDDB}" srcOrd="0" destOrd="0" presId="urn:microsoft.com/office/officeart/2018/2/layout/IconVerticalSolidList"/>
    <dgm:cxn modelId="{DAE49E87-CBF4-407E-8E5D-2725CA8761F0}" type="presParOf" srcId="{122E6F06-D1C2-462E-9F1C-C73AE7D23488}" destId="{451B6616-E044-4D38-B2C2-2D4157219431}" srcOrd="0" destOrd="0" presId="urn:microsoft.com/office/officeart/2018/2/layout/IconVerticalSolidList"/>
    <dgm:cxn modelId="{4FE9F3E9-D873-4FE7-BE26-E88E766EE5CC}" type="presParOf" srcId="{451B6616-E044-4D38-B2C2-2D4157219431}" destId="{FC93984D-45EE-45E1-8A48-1B8DA953B17F}" srcOrd="0" destOrd="0" presId="urn:microsoft.com/office/officeart/2018/2/layout/IconVerticalSolidList"/>
    <dgm:cxn modelId="{3B7B196F-FBDA-4656-9C83-2DA27BB29B76}" type="presParOf" srcId="{451B6616-E044-4D38-B2C2-2D4157219431}" destId="{B3C53A9F-BE26-4E28-92E3-45839CB912FC}" srcOrd="1" destOrd="0" presId="urn:microsoft.com/office/officeart/2018/2/layout/IconVerticalSolidList"/>
    <dgm:cxn modelId="{DABC2284-D486-4C7E-A509-8114CA64CF9B}" type="presParOf" srcId="{451B6616-E044-4D38-B2C2-2D4157219431}" destId="{5240C96A-C616-47D0-BE48-02780C4006FC}" srcOrd="2" destOrd="0" presId="urn:microsoft.com/office/officeart/2018/2/layout/IconVerticalSolidList"/>
    <dgm:cxn modelId="{5C750CDD-74B6-4216-B2C9-450F29906968}" type="presParOf" srcId="{451B6616-E044-4D38-B2C2-2D4157219431}" destId="{9AC4A0C7-B8D6-469E-B5EA-CA64A43F338B}" srcOrd="3" destOrd="0" presId="urn:microsoft.com/office/officeart/2018/2/layout/IconVerticalSolidList"/>
    <dgm:cxn modelId="{8BD0A268-43A5-4B0D-9B90-F593C998275A}" type="presParOf" srcId="{122E6F06-D1C2-462E-9F1C-C73AE7D23488}" destId="{1007C00C-CD72-4F46-8EB7-8C0563024CCE}" srcOrd="1" destOrd="0" presId="urn:microsoft.com/office/officeart/2018/2/layout/IconVerticalSolidList"/>
    <dgm:cxn modelId="{E59B69D4-5425-48EE-B024-F5A001A68532}" type="presParOf" srcId="{122E6F06-D1C2-462E-9F1C-C73AE7D23488}" destId="{66FA8ABD-EA47-4948-B6BC-2052198F7CB6}" srcOrd="2" destOrd="0" presId="urn:microsoft.com/office/officeart/2018/2/layout/IconVerticalSolidList"/>
    <dgm:cxn modelId="{B165EE2F-8B21-490F-A703-F3FEF18318E2}" type="presParOf" srcId="{66FA8ABD-EA47-4948-B6BC-2052198F7CB6}" destId="{C0060F2A-FC94-49F6-9990-5FA9B1990E8B}" srcOrd="0" destOrd="0" presId="urn:microsoft.com/office/officeart/2018/2/layout/IconVerticalSolidList"/>
    <dgm:cxn modelId="{967B707E-362D-4D56-AC3C-F062152DE89B}" type="presParOf" srcId="{66FA8ABD-EA47-4948-B6BC-2052198F7CB6}" destId="{C6807A6C-8C2D-458D-855B-72E02FFE1167}" srcOrd="1" destOrd="0" presId="urn:microsoft.com/office/officeart/2018/2/layout/IconVerticalSolidList"/>
    <dgm:cxn modelId="{E8D79015-EDF4-4ABA-A3E4-D89E9A6EED6F}" type="presParOf" srcId="{66FA8ABD-EA47-4948-B6BC-2052198F7CB6}" destId="{B48E4FF0-E39A-4F89-9C27-02365FBC83CF}" srcOrd="2" destOrd="0" presId="urn:microsoft.com/office/officeart/2018/2/layout/IconVerticalSolidList"/>
    <dgm:cxn modelId="{8D2E2703-7D92-4F58-BE30-B171C396E0AF}" type="presParOf" srcId="{66FA8ABD-EA47-4948-B6BC-2052198F7CB6}" destId="{28F7D821-8559-42EB-87E1-8727503B51A1}" srcOrd="3" destOrd="0" presId="urn:microsoft.com/office/officeart/2018/2/layout/IconVerticalSolidList"/>
    <dgm:cxn modelId="{EDAC8AFF-04BA-4F81-BA66-D13AFD5042F8}" type="presParOf" srcId="{122E6F06-D1C2-462E-9F1C-C73AE7D23488}" destId="{F2810DC0-AF6C-45E4-8C64-D7BE1C87B273}" srcOrd="3" destOrd="0" presId="urn:microsoft.com/office/officeart/2018/2/layout/IconVerticalSolidList"/>
    <dgm:cxn modelId="{AEC464AD-F103-455F-A9CD-02549E5F0552}" type="presParOf" srcId="{122E6F06-D1C2-462E-9F1C-C73AE7D23488}" destId="{1F60C38B-B0EC-4375-A95B-D55BE1C1E8F3}" srcOrd="4" destOrd="0" presId="urn:microsoft.com/office/officeart/2018/2/layout/IconVerticalSolidList"/>
    <dgm:cxn modelId="{B1AB8455-98BF-4F86-81CD-73CE432A34E4}" type="presParOf" srcId="{1F60C38B-B0EC-4375-A95B-D55BE1C1E8F3}" destId="{BB136A95-4A31-4BD8-95E5-333B66FF28B6}" srcOrd="0" destOrd="0" presId="urn:microsoft.com/office/officeart/2018/2/layout/IconVerticalSolidList"/>
    <dgm:cxn modelId="{6A5F760F-73C9-4557-A337-2E04DD89A2C4}" type="presParOf" srcId="{1F60C38B-B0EC-4375-A95B-D55BE1C1E8F3}" destId="{99053AD9-9C27-45CD-87BA-F32156A78DE0}" srcOrd="1" destOrd="0" presId="urn:microsoft.com/office/officeart/2018/2/layout/IconVerticalSolidList"/>
    <dgm:cxn modelId="{C4E82D4B-AF9E-42D5-B0F9-3C41BEBFDFA3}" type="presParOf" srcId="{1F60C38B-B0EC-4375-A95B-D55BE1C1E8F3}" destId="{C0A42BF7-F007-4587-A735-D6FE16B36AB7}" srcOrd="2" destOrd="0" presId="urn:microsoft.com/office/officeart/2018/2/layout/IconVerticalSolidList"/>
    <dgm:cxn modelId="{33214AB9-E651-49C6-9A16-F97501C61C3D}" type="presParOf" srcId="{1F60C38B-B0EC-4375-A95B-D55BE1C1E8F3}" destId="{DE770700-78DE-40EB-B665-77FE1063FDDB}" srcOrd="3" destOrd="0" presId="urn:microsoft.com/office/officeart/2018/2/layout/IconVerticalSolidList"/>
    <dgm:cxn modelId="{BDF33D94-B1B3-4AA3-AEA7-9D032E8D090A}" type="presParOf" srcId="{122E6F06-D1C2-462E-9F1C-C73AE7D23488}" destId="{B8778B67-2FEA-47DA-81C3-EAA9BC2E943C}" srcOrd="5" destOrd="0" presId="urn:microsoft.com/office/officeart/2018/2/layout/IconVerticalSolidList"/>
    <dgm:cxn modelId="{5BA848BB-01DB-40C9-9A5E-19852024BD1B}" type="presParOf" srcId="{122E6F06-D1C2-462E-9F1C-C73AE7D23488}" destId="{C76EB57C-2A6C-4EE8-812D-96B1AE22F22C}" srcOrd="6" destOrd="0" presId="urn:microsoft.com/office/officeart/2018/2/layout/IconVerticalSolidList"/>
    <dgm:cxn modelId="{26E8E438-2633-4F0F-9B70-42029DA3E764}" type="presParOf" srcId="{C76EB57C-2A6C-4EE8-812D-96B1AE22F22C}" destId="{038DA9BE-7295-40B5-8733-A9E587642119}" srcOrd="0" destOrd="0" presId="urn:microsoft.com/office/officeart/2018/2/layout/IconVerticalSolidList"/>
    <dgm:cxn modelId="{F7CF5F0A-82E5-4743-A256-6E75B84278EC}" type="presParOf" srcId="{C76EB57C-2A6C-4EE8-812D-96B1AE22F22C}" destId="{9C8FBEA2-40A6-481A-8CC2-BFC87FE13BA0}" srcOrd="1" destOrd="0" presId="urn:microsoft.com/office/officeart/2018/2/layout/IconVerticalSolidList"/>
    <dgm:cxn modelId="{DD5C13CD-62BA-49CB-AB84-E283CD757C89}" type="presParOf" srcId="{C76EB57C-2A6C-4EE8-812D-96B1AE22F22C}" destId="{86F8C418-7A87-486B-BEC0-D5BE98C920E3}" srcOrd="2" destOrd="0" presId="urn:microsoft.com/office/officeart/2018/2/layout/IconVerticalSolidList"/>
    <dgm:cxn modelId="{D62E4D08-475A-4C28-908B-14164E2FEFEA}" type="presParOf" srcId="{C76EB57C-2A6C-4EE8-812D-96B1AE22F22C}" destId="{F1C25856-E809-40CA-B964-15457664051A}" srcOrd="3" destOrd="0" presId="urn:microsoft.com/office/officeart/2018/2/layout/IconVerticalSolidList"/>
    <dgm:cxn modelId="{0CC4A593-9827-4AC6-9821-EFE4D99C76AA}" type="presParOf" srcId="{122E6F06-D1C2-462E-9F1C-C73AE7D23488}" destId="{8613E5EE-20E6-4405-8195-C35F25AC5AF7}" srcOrd="7" destOrd="0" presId="urn:microsoft.com/office/officeart/2018/2/layout/IconVerticalSolidList"/>
    <dgm:cxn modelId="{BE47A37E-4D30-4F50-913D-8405929907B4}" type="presParOf" srcId="{122E6F06-D1C2-462E-9F1C-C73AE7D23488}" destId="{04F5AEDB-883B-433F-B38A-63D32E98A1AF}" srcOrd="8" destOrd="0" presId="urn:microsoft.com/office/officeart/2018/2/layout/IconVerticalSolidList"/>
    <dgm:cxn modelId="{63749E56-67CD-4A23-A6B1-DBC15AECB5FA}" type="presParOf" srcId="{04F5AEDB-883B-433F-B38A-63D32E98A1AF}" destId="{D593DB52-1EDA-4B5F-8DDD-A70CB5F43D6A}" srcOrd="0" destOrd="0" presId="urn:microsoft.com/office/officeart/2018/2/layout/IconVerticalSolidList"/>
    <dgm:cxn modelId="{B2D1F27C-75E4-489F-BECD-B10C6DFBB5C3}" type="presParOf" srcId="{04F5AEDB-883B-433F-B38A-63D32E98A1AF}" destId="{11C29DB9-4971-46F7-BCBD-A077FE5247DF}" srcOrd="1" destOrd="0" presId="urn:microsoft.com/office/officeart/2018/2/layout/IconVerticalSolidList"/>
    <dgm:cxn modelId="{74910020-8086-48FD-80E0-2EDDCC833990}" type="presParOf" srcId="{04F5AEDB-883B-433F-B38A-63D32E98A1AF}" destId="{12388E2F-627F-48B7-AF8D-7C9A6B1B0786}" srcOrd="2" destOrd="0" presId="urn:microsoft.com/office/officeart/2018/2/layout/IconVerticalSolidList"/>
    <dgm:cxn modelId="{A4C4C865-6B53-4E8E-8587-9DBE28E4F784}" type="presParOf" srcId="{04F5AEDB-883B-433F-B38A-63D32E98A1AF}" destId="{07239978-EE19-454A-95D9-6182142DF2F1}" srcOrd="3" destOrd="0" presId="urn:microsoft.com/office/officeart/2018/2/layout/IconVerticalSolidList"/>
    <dgm:cxn modelId="{9F5DED54-9880-4B10-ABD8-45C9B69F3743}" type="presParOf" srcId="{122E6F06-D1C2-462E-9F1C-C73AE7D23488}" destId="{2CEAB14F-97C2-4EEC-827E-9612079963F1}" srcOrd="9" destOrd="0" presId="urn:microsoft.com/office/officeart/2018/2/layout/IconVerticalSolidList"/>
    <dgm:cxn modelId="{839057D5-79BA-48EC-B727-267A745DCAF7}" type="presParOf" srcId="{122E6F06-D1C2-462E-9F1C-C73AE7D23488}" destId="{04DE4BF2-7425-4F42-A2EE-9BFDB02F5800}" srcOrd="10" destOrd="0" presId="urn:microsoft.com/office/officeart/2018/2/layout/IconVerticalSolidList"/>
    <dgm:cxn modelId="{6260C299-50A2-42AC-91DB-484375C18737}" type="presParOf" srcId="{04DE4BF2-7425-4F42-A2EE-9BFDB02F5800}" destId="{801833D8-E252-4EBC-B432-523DFE844635}" srcOrd="0" destOrd="0" presId="urn:microsoft.com/office/officeart/2018/2/layout/IconVerticalSolidList"/>
    <dgm:cxn modelId="{A7610F2D-76A0-4027-AE2E-D47C8B0195F9}" type="presParOf" srcId="{04DE4BF2-7425-4F42-A2EE-9BFDB02F5800}" destId="{4F7B904E-A0D9-4FCE-8938-87B0445F5EA5}" srcOrd="1" destOrd="0" presId="urn:microsoft.com/office/officeart/2018/2/layout/IconVerticalSolidList"/>
    <dgm:cxn modelId="{98306B21-14CB-4E01-BC40-ABD607E4347C}" type="presParOf" srcId="{04DE4BF2-7425-4F42-A2EE-9BFDB02F5800}" destId="{9292D0AE-4142-4E93-9B28-A453CAD90CCB}" srcOrd="2" destOrd="0" presId="urn:microsoft.com/office/officeart/2018/2/layout/IconVerticalSolidList"/>
    <dgm:cxn modelId="{C42E53BA-FA27-4A91-89DD-D63635CB9525}" type="presParOf" srcId="{04DE4BF2-7425-4F42-A2EE-9BFDB02F5800}" destId="{AB18306C-1667-443B-AA5A-775A4CE4C80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a:t>A positive environment can reverse behavioural symptoms</a:t>
          </a:r>
          <a:endParaRPr lang="en-US"/>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a:t>Early intervention</a:t>
          </a:r>
          <a:endParaRPr lang="en-US"/>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a:t>Working with families and schools</a:t>
          </a:r>
          <a:endParaRPr lang="en-US"/>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a:t>Positive impact by parents and family members</a:t>
          </a:r>
          <a:endParaRPr lang="en-US"/>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BCDFBA-D21E-4961-8504-C89E80319430}" type="doc">
      <dgm:prSet loTypeId="urn:microsoft.com/office/officeart/2005/8/layout/vList2" loCatId="list" qsTypeId="urn:microsoft.com/office/officeart/2005/8/quickstyle/simple1" qsCatId="simple" csTypeId="urn:microsoft.com/office/officeart/2005/8/colors/accent2_2" csCatId="accent2" phldr="1"/>
      <dgm:spPr/>
      <dgm:t>
        <a:bodyPr/>
        <a:lstStyle/>
        <a:p>
          <a:endParaRPr lang="en-US"/>
        </a:p>
      </dgm:t>
    </dgm:pt>
    <dgm:pt modelId="{BEA44A3D-B25B-4DA9-B7FE-507EB63BF226}">
      <dgm:prSet/>
      <dgm:spPr/>
      <dgm:t>
        <a:bodyPr/>
        <a:lstStyle/>
        <a:p>
          <a:r>
            <a:rPr lang="en-GB" dirty="0"/>
            <a:t>After the Second World War, the country's birth-rate had deteriorated.</a:t>
          </a:r>
          <a:endParaRPr lang="en-US" dirty="0"/>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dirty="0"/>
            <a:t>Abortions were outlawed</a:t>
          </a:r>
          <a:endParaRPr lang="en-US" dirty="0"/>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dirty="0"/>
            <a:t>Childless couples and women were taxed  </a:t>
          </a:r>
          <a:endParaRPr lang="en-US" dirty="0"/>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a:t>Women and girls were checked for signs of pregnancy and miscarriage by the secret police.</a:t>
          </a:r>
          <a:endParaRPr lang="en-US"/>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a:t>Widespread poverty in country</a:t>
          </a:r>
          <a:endParaRPr lang="en-US"/>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a:t>= parents had more children than they could afford</a:t>
          </a:r>
          <a:endParaRPr lang="en-US"/>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a:t>= could not afford health treatment especially for disabled children </a:t>
          </a:r>
          <a:endParaRPr lang="en-US"/>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a:t>Tens of thousands of children were left in orphanages</a:t>
          </a:r>
          <a:endParaRPr lang="en-US"/>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36A81931-AC8A-456A-ADE9-2CF8344C6F01}" type="pres">
      <dgm:prSet presAssocID="{86BCDFBA-D21E-4961-8504-C89E80319430}" presName="linear" presStyleCnt="0">
        <dgm:presLayoutVars>
          <dgm:animLvl val="lvl"/>
          <dgm:resizeHandles val="exact"/>
        </dgm:presLayoutVars>
      </dgm:prSet>
      <dgm:spPr/>
    </dgm:pt>
    <dgm:pt modelId="{A0F3B559-96D2-4D5C-8ED8-B4E59E19452C}" type="pres">
      <dgm:prSet presAssocID="{BEA44A3D-B25B-4DA9-B7FE-507EB63BF226}" presName="parentText" presStyleLbl="node1" presStyleIdx="0" presStyleCnt="8">
        <dgm:presLayoutVars>
          <dgm:chMax val="0"/>
          <dgm:bulletEnabled val="1"/>
        </dgm:presLayoutVars>
      </dgm:prSet>
      <dgm:spPr/>
    </dgm:pt>
    <dgm:pt modelId="{7B6D3AB6-9CF9-492F-AC59-1E3A85BCB576}" type="pres">
      <dgm:prSet presAssocID="{493A4F7B-A5C1-4C12-83D4-EA454B33EF48}" presName="spacer" presStyleCnt="0"/>
      <dgm:spPr/>
    </dgm:pt>
    <dgm:pt modelId="{834368F0-4329-4E9E-A26D-330EDE5C957A}" type="pres">
      <dgm:prSet presAssocID="{E0E6171D-FCB1-4B6A-9056-D318C75F0E46}" presName="parentText" presStyleLbl="node1" presStyleIdx="1" presStyleCnt="8">
        <dgm:presLayoutVars>
          <dgm:chMax val="0"/>
          <dgm:bulletEnabled val="1"/>
        </dgm:presLayoutVars>
      </dgm:prSet>
      <dgm:spPr/>
    </dgm:pt>
    <dgm:pt modelId="{1A0BCBED-6A59-4BDC-B43C-22F39DBDEAE6}" type="pres">
      <dgm:prSet presAssocID="{659822B9-245C-406F-A3FC-0642487D1427}" presName="spacer" presStyleCnt="0"/>
      <dgm:spPr/>
    </dgm:pt>
    <dgm:pt modelId="{96AB6D45-EABD-49B3-A225-4AD53749A4AA}" type="pres">
      <dgm:prSet presAssocID="{99CF363F-9CB7-474B-AAE5-BB15DC3797D6}" presName="parentText" presStyleLbl="node1" presStyleIdx="2" presStyleCnt="8">
        <dgm:presLayoutVars>
          <dgm:chMax val="0"/>
          <dgm:bulletEnabled val="1"/>
        </dgm:presLayoutVars>
      </dgm:prSet>
      <dgm:spPr/>
    </dgm:pt>
    <dgm:pt modelId="{DE47168A-0046-4A74-B6DB-8CC5DC75556A}" type="pres">
      <dgm:prSet presAssocID="{A11BB15E-1BFC-4CF3-BBE2-85610E76CC1D}" presName="spacer" presStyleCnt="0"/>
      <dgm:spPr/>
    </dgm:pt>
    <dgm:pt modelId="{40650837-EF95-40B8-8443-EC3D7DCBA9AA}" type="pres">
      <dgm:prSet presAssocID="{9A79C83B-2917-41DB-89DE-E5FE9BF85CFC}" presName="parentText" presStyleLbl="node1" presStyleIdx="3" presStyleCnt="8">
        <dgm:presLayoutVars>
          <dgm:chMax val="0"/>
          <dgm:bulletEnabled val="1"/>
        </dgm:presLayoutVars>
      </dgm:prSet>
      <dgm:spPr/>
    </dgm:pt>
    <dgm:pt modelId="{5AB2ED52-7855-4DA6-A40D-9BCDF1188D57}" type="pres">
      <dgm:prSet presAssocID="{6889CC8A-ED3E-4273-B5BD-6F0D61E67AD5}" presName="spacer" presStyleCnt="0"/>
      <dgm:spPr/>
    </dgm:pt>
    <dgm:pt modelId="{7805A6B5-92AE-40AA-A25C-FA4803FFFD38}" type="pres">
      <dgm:prSet presAssocID="{AFDBAA34-0E96-48B3-B5FF-761AD8580C88}" presName="parentText" presStyleLbl="node1" presStyleIdx="4" presStyleCnt="8">
        <dgm:presLayoutVars>
          <dgm:chMax val="0"/>
          <dgm:bulletEnabled val="1"/>
        </dgm:presLayoutVars>
      </dgm:prSet>
      <dgm:spPr/>
    </dgm:pt>
    <dgm:pt modelId="{A773699F-5B66-48A3-B667-A58B07C1C9CB}" type="pres">
      <dgm:prSet presAssocID="{A74FD2D8-5846-41A4-A8A1-4EE9B675F3C6}" presName="spacer" presStyleCnt="0"/>
      <dgm:spPr/>
    </dgm:pt>
    <dgm:pt modelId="{2833C852-64FD-4D8F-AE35-0EF6ED3A4D20}" type="pres">
      <dgm:prSet presAssocID="{B4908F96-99CC-4C5D-9BE0-86FD41083B3B}" presName="parentText" presStyleLbl="node1" presStyleIdx="5" presStyleCnt="8">
        <dgm:presLayoutVars>
          <dgm:chMax val="0"/>
          <dgm:bulletEnabled val="1"/>
        </dgm:presLayoutVars>
      </dgm:prSet>
      <dgm:spPr/>
    </dgm:pt>
    <dgm:pt modelId="{6DC36326-4C47-4DA3-82FE-BC3006F27939}" type="pres">
      <dgm:prSet presAssocID="{4A9526AD-B431-4417-8594-A33DCFD54E0E}" presName="spacer" presStyleCnt="0"/>
      <dgm:spPr/>
    </dgm:pt>
    <dgm:pt modelId="{98F61822-28A7-4B55-9A27-214C72F68261}" type="pres">
      <dgm:prSet presAssocID="{803D41D2-2C0E-4746-A727-0AF1C2F53CDC}" presName="parentText" presStyleLbl="node1" presStyleIdx="6" presStyleCnt="8">
        <dgm:presLayoutVars>
          <dgm:chMax val="0"/>
          <dgm:bulletEnabled val="1"/>
        </dgm:presLayoutVars>
      </dgm:prSet>
      <dgm:spPr/>
    </dgm:pt>
    <dgm:pt modelId="{49618B78-AD2D-44D4-BE14-00766A4BDE1D}" type="pres">
      <dgm:prSet presAssocID="{123EECB9-9A19-4564-B085-7F3F521644BC}" presName="spacer" presStyleCnt="0"/>
      <dgm:spPr/>
    </dgm:pt>
    <dgm:pt modelId="{4629B8BC-3302-460B-934A-C0C8193FD6AF}" type="pres">
      <dgm:prSet presAssocID="{876DAE9D-C05E-47F4-A9FB-83F8B7D2C8FC}" presName="parentText" presStyleLbl="node1" presStyleIdx="7" presStyleCnt="8">
        <dgm:presLayoutVars>
          <dgm:chMax val="0"/>
          <dgm:bulletEnabled val="1"/>
        </dgm:presLayoutVars>
      </dgm:prSet>
      <dgm:spPr/>
    </dgm:pt>
  </dgm:ptLst>
  <dgm:cxnLst>
    <dgm:cxn modelId="{2E514102-FC47-41FC-B07E-AAC1DE0EA82B}" type="presOf" srcId="{E0E6171D-FCB1-4B6A-9056-D318C75F0E46}" destId="{834368F0-4329-4E9E-A26D-330EDE5C957A}" srcOrd="0" destOrd="0" presId="urn:microsoft.com/office/officeart/2005/8/layout/vList2"/>
    <dgm:cxn modelId="{E7121007-E89A-4058-A286-B5083C92A359}" type="presOf" srcId="{99CF363F-9CB7-474B-AAE5-BB15DC3797D6}" destId="{96AB6D45-EABD-49B3-A225-4AD53749A4AA}" srcOrd="0" destOrd="0" presId="urn:microsoft.com/office/officeart/2005/8/layout/vList2"/>
    <dgm:cxn modelId="{C1E59B30-32DF-4F44-8DB7-5140D4AB80AC}" type="presOf" srcId="{B4908F96-99CC-4C5D-9BE0-86FD41083B3B}" destId="{2833C852-64FD-4D8F-AE35-0EF6ED3A4D20}" srcOrd="0" destOrd="0" presId="urn:microsoft.com/office/officeart/2005/8/layout/vList2"/>
    <dgm:cxn modelId="{5CCEFF39-2987-454D-8879-1014F1FE598B}" srcId="{86BCDFBA-D21E-4961-8504-C89E80319430}" destId="{9A79C83B-2917-41DB-89DE-E5FE9BF85CFC}" srcOrd="3" destOrd="0" parTransId="{CB60FA48-C140-4F69-9031-5BC70D7BE081}" sibTransId="{6889CC8A-ED3E-4273-B5BD-6F0D61E67AD5}"/>
    <dgm:cxn modelId="{059EB360-C33C-4BED-BEBA-673246B3702F}" type="presOf" srcId="{803D41D2-2C0E-4746-A727-0AF1C2F53CDC}" destId="{98F61822-28A7-4B55-9A27-214C72F68261}" srcOrd="0" destOrd="0" presId="urn:microsoft.com/office/officeart/2005/8/layout/vList2"/>
    <dgm:cxn modelId="{AA0D8B41-C8CA-4A2F-A5A6-5E0B0E98C43D}" type="presOf" srcId="{BEA44A3D-B25B-4DA9-B7FE-507EB63BF226}" destId="{A0F3B559-96D2-4D5C-8ED8-B4E59E19452C}" srcOrd="0" destOrd="0" presId="urn:microsoft.com/office/officeart/2005/8/layout/vList2"/>
    <dgm:cxn modelId="{AE14B962-E7BE-4840-AF41-CB76FFD94122}" srcId="{86BCDFBA-D21E-4961-8504-C89E80319430}" destId="{B4908F96-99CC-4C5D-9BE0-86FD41083B3B}" srcOrd="5" destOrd="0" parTransId="{465AF310-7A9C-4A48-90F5-D35364F1A7F4}" sibTransId="{4A9526AD-B431-4417-8594-A33DCFD54E0E}"/>
    <dgm:cxn modelId="{BFF07865-21A1-4779-8012-53E609E6413F}" srcId="{86BCDFBA-D21E-4961-8504-C89E80319430}" destId="{803D41D2-2C0E-4746-A727-0AF1C2F53CDC}" srcOrd="6" destOrd="0" parTransId="{E1CF7624-FF82-410F-90F9-F119A2D9A52A}" sibTransId="{123EECB9-9A19-4564-B085-7F3F521644BC}"/>
    <dgm:cxn modelId="{315FF768-20B6-4AAA-92A8-4A2505251A37}" type="presOf" srcId="{AFDBAA34-0E96-48B3-B5FF-761AD8580C88}" destId="{7805A6B5-92AE-40AA-A25C-FA4803FFFD38}" srcOrd="0" destOrd="0" presId="urn:microsoft.com/office/officeart/2005/8/layout/vList2"/>
    <dgm:cxn modelId="{F06EBC6C-43ED-4C85-94E1-A466944840B6}" type="presOf" srcId="{86BCDFBA-D21E-4961-8504-C89E80319430}" destId="{36A81931-AC8A-456A-ADE9-2CF8344C6F01}" srcOrd="0" destOrd="0" presId="urn:microsoft.com/office/officeart/2005/8/layout/vList2"/>
    <dgm:cxn modelId="{26EF7771-7631-4499-BF76-71C1869E1E1B}" srcId="{86BCDFBA-D21E-4961-8504-C89E80319430}" destId="{E0E6171D-FCB1-4B6A-9056-D318C75F0E46}" srcOrd="1" destOrd="0" parTransId="{C7AE7A7F-63FB-4C3C-B60E-0AB523236E18}" sibTransId="{659822B9-245C-406F-A3FC-0642487D1427}"/>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EF88AB7-912C-41B6-AA4D-6967DF6E6191}" type="presOf" srcId="{876DAE9D-C05E-47F4-A9FB-83F8B7D2C8FC}" destId="{4629B8BC-3302-460B-934A-C0C8193FD6AF}" srcOrd="0" destOrd="0" presId="urn:microsoft.com/office/officeart/2005/8/layout/vList2"/>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F5E7CCF3-4C3C-4337-9CD4-F426A34B7412}" type="presOf" srcId="{9A79C83B-2917-41DB-89DE-E5FE9BF85CFC}" destId="{40650837-EF95-40B8-8443-EC3D7DCBA9AA}" srcOrd="0" destOrd="0" presId="urn:microsoft.com/office/officeart/2005/8/layout/vList2"/>
    <dgm:cxn modelId="{165B0E61-085F-40DE-851E-5FBCCB17B1DE}" type="presParOf" srcId="{36A81931-AC8A-456A-ADE9-2CF8344C6F01}" destId="{A0F3B559-96D2-4D5C-8ED8-B4E59E19452C}" srcOrd="0" destOrd="0" presId="urn:microsoft.com/office/officeart/2005/8/layout/vList2"/>
    <dgm:cxn modelId="{A33E4464-A9EE-4794-B2FB-49DDE3FB4FCB}" type="presParOf" srcId="{36A81931-AC8A-456A-ADE9-2CF8344C6F01}" destId="{7B6D3AB6-9CF9-492F-AC59-1E3A85BCB576}" srcOrd="1" destOrd="0" presId="urn:microsoft.com/office/officeart/2005/8/layout/vList2"/>
    <dgm:cxn modelId="{3C1BCBCE-1C0F-4FCA-9D42-5F92C126E8CE}" type="presParOf" srcId="{36A81931-AC8A-456A-ADE9-2CF8344C6F01}" destId="{834368F0-4329-4E9E-A26D-330EDE5C957A}" srcOrd="2" destOrd="0" presId="urn:microsoft.com/office/officeart/2005/8/layout/vList2"/>
    <dgm:cxn modelId="{2252BD8B-A059-471E-A589-3BDB4E8FE6A0}" type="presParOf" srcId="{36A81931-AC8A-456A-ADE9-2CF8344C6F01}" destId="{1A0BCBED-6A59-4BDC-B43C-22F39DBDEAE6}" srcOrd="3" destOrd="0" presId="urn:microsoft.com/office/officeart/2005/8/layout/vList2"/>
    <dgm:cxn modelId="{783AAA04-40C4-4045-8FB4-712A28332A26}" type="presParOf" srcId="{36A81931-AC8A-456A-ADE9-2CF8344C6F01}" destId="{96AB6D45-EABD-49B3-A225-4AD53749A4AA}" srcOrd="4" destOrd="0" presId="urn:microsoft.com/office/officeart/2005/8/layout/vList2"/>
    <dgm:cxn modelId="{56742567-1962-41E9-BB0C-15BF9FF4DAD0}" type="presParOf" srcId="{36A81931-AC8A-456A-ADE9-2CF8344C6F01}" destId="{DE47168A-0046-4A74-B6DB-8CC5DC75556A}" srcOrd="5" destOrd="0" presId="urn:microsoft.com/office/officeart/2005/8/layout/vList2"/>
    <dgm:cxn modelId="{EC5B3A55-0AC1-4DE6-B995-046678CD0587}" type="presParOf" srcId="{36A81931-AC8A-456A-ADE9-2CF8344C6F01}" destId="{40650837-EF95-40B8-8443-EC3D7DCBA9AA}" srcOrd="6" destOrd="0" presId="urn:microsoft.com/office/officeart/2005/8/layout/vList2"/>
    <dgm:cxn modelId="{CC12ACDB-0D65-4401-950E-4516772CE51D}" type="presParOf" srcId="{36A81931-AC8A-456A-ADE9-2CF8344C6F01}" destId="{5AB2ED52-7855-4DA6-A40D-9BCDF1188D57}" srcOrd="7" destOrd="0" presId="urn:microsoft.com/office/officeart/2005/8/layout/vList2"/>
    <dgm:cxn modelId="{DFCB5024-BD5C-44F9-84F8-37AD32C72B4E}" type="presParOf" srcId="{36A81931-AC8A-456A-ADE9-2CF8344C6F01}" destId="{7805A6B5-92AE-40AA-A25C-FA4803FFFD38}" srcOrd="8" destOrd="0" presId="urn:microsoft.com/office/officeart/2005/8/layout/vList2"/>
    <dgm:cxn modelId="{2BEF7E60-8080-4BEA-800C-C80BE4CA3A61}" type="presParOf" srcId="{36A81931-AC8A-456A-ADE9-2CF8344C6F01}" destId="{A773699F-5B66-48A3-B667-A58B07C1C9CB}" srcOrd="9" destOrd="0" presId="urn:microsoft.com/office/officeart/2005/8/layout/vList2"/>
    <dgm:cxn modelId="{3DCC3742-0D3A-4176-AD01-29561B068233}" type="presParOf" srcId="{36A81931-AC8A-456A-ADE9-2CF8344C6F01}" destId="{2833C852-64FD-4D8F-AE35-0EF6ED3A4D20}" srcOrd="10" destOrd="0" presId="urn:microsoft.com/office/officeart/2005/8/layout/vList2"/>
    <dgm:cxn modelId="{C3460390-1EED-4E82-8F29-10EDC4887143}" type="presParOf" srcId="{36A81931-AC8A-456A-ADE9-2CF8344C6F01}" destId="{6DC36326-4C47-4DA3-82FE-BC3006F27939}" srcOrd="11" destOrd="0" presId="urn:microsoft.com/office/officeart/2005/8/layout/vList2"/>
    <dgm:cxn modelId="{642D07A7-1206-4D47-B8DA-091C4AC80DFC}" type="presParOf" srcId="{36A81931-AC8A-456A-ADE9-2CF8344C6F01}" destId="{98F61822-28A7-4B55-9A27-214C72F68261}" srcOrd="12" destOrd="0" presId="urn:microsoft.com/office/officeart/2005/8/layout/vList2"/>
    <dgm:cxn modelId="{14354639-61DB-4C58-B4C4-BB2525E1CDEB}" type="presParOf" srcId="{36A81931-AC8A-456A-ADE9-2CF8344C6F01}" destId="{49618B78-AD2D-44D4-BE14-00766A4BDE1D}" srcOrd="13" destOrd="0" presId="urn:microsoft.com/office/officeart/2005/8/layout/vList2"/>
    <dgm:cxn modelId="{BFF24651-8360-415F-A8C8-E280141DD311}" type="presParOf" srcId="{36A81931-AC8A-456A-ADE9-2CF8344C6F01}" destId="{4629B8BC-3302-460B-934A-C0C8193FD6AF}"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DE7806-AFE3-472A-B630-6A1DC33B4A2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4932163-1CAC-44F0-AC58-D07C99887C25}">
      <dgm:prSet custT="1"/>
      <dgm:spPr/>
      <dgm:t>
        <a:bodyPr/>
        <a:lstStyle/>
        <a:p>
          <a:pPr>
            <a:defRPr cap="all"/>
          </a:pPr>
          <a:r>
            <a:rPr lang="en-GB" sz="2000" dirty="0"/>
            <a:t>Not just physical aspects that can make us vulnerable</a:t>
          </a:r>
          <a:endParaRPr lang="en-US" sz="2000" dirty="0"/>
        </a:p>
      </dgm:t>
    </dgm:pt>
    <dgm:pt modelId="{C20C53B3-337E-4325-9C99-E0A788854602}" type="parTrans" cxnId="{2E417CDB-BCAE-412F-890E-3624E7A1EBA8}">
      <dgm:prSet/>
      <dgm:spPr/>
      <dgm:t>
        <a:bodyPr/>
        <a:lstStyle/>
        <a:p>
          <a:endParaRPr lang="en-US"/>
        </a:p>
      </dgm:t>
    </dgm:pt>
    <dgm:pt modelId="{BAC3B4C1-A972-4031-9D70-E83932162EF1}" type="sibTrans" cxnId="{2E417CDB-BCAE-412F-890E-3624E7A1EBA8}">
      <dgm:prSet/>
      <dgm:spPr/>
      <dgm:t>
        <a:bodyPr/>
        <a:lstStyle/>
        <a:p>
          <a:endParaRPr lang="en-US"/>
        </a:p>
      </dgm:t>
    </dgm:pt>
    <dgm:pt modelId="{C5971D87-5FF4-4E82-9D02-4785541406A4}">
      <dgm:prSet custT="1"/>
      <dgm:spPr/>
      <dgm:t>
        <a:bodyPr/>
        <a:lstStyle/>
        <a:p>
          <a:pPr>
            <a:defRPr cap="all"/>
          </a:pPr>
          <a:r>
            <a:rPr lang="en-GB" sz="2000" dirty="0"/>
            <a:t>But personal aspects can too</a:t>
          </a:r>
          <a:endParaRPr lang="en-US" sz="2000" dirty="0"/>
        </a:p>
      </dgm:t>
    </dgm:pt>
    <dgm:pt modelId="{27A44BE8-6BC1-4515-8190-76D610E17624}" type="parTrans" cxnId="{FFD09AC5-4ED9-40B6-AF19-20E71A985359}">
      <dgm:prSet/>
      <dgm:spPr/>
      <dgm:t>
        <a:bodyPr/>
        <a:lstStyle/>
        <a:p>
          <a:endParaRPr lang="en-US"/>
        </a:p>
      </dgm:t>
    </dgm:pt>
    <dgm:pt modelId="{D17839AE-E955-4F5B-8A6F-F0404E8E5624}" type="sibTrans" cxnId="{FFD09AC5-4ED9-40B6-AF19-20E71A985359}">
      <dgm:prSet/>
      <dgm:spPr/>
      <dgm:t>
        <a:bodyPr/>
        <a:lstStyle/>
        <a:p>
          <a:endParaRPr lang="en-US"/>
        </a:p>
      </dgm:t>
    </dgm:pt>
    <dgm:pt modelId="{25B0C977-6916-4609-8DD3-4651BAA5A7F4}">
      <dgm:prSet custT="1"/>
      <dgm:spPr/>
      <dgm:t>
        <a:bodyPr/>
        <a:lstStyle/>
        <a:p>
          <a:pPr>
            <a:defRPr cap="all"/>
          </a:pPr>
          <a:r>
            <a:rPr lang="en-GB" sz="2000" dirty="0"/>
            <a:t>Personal aspects can vary but can be a way to target individuals</a:t>
          </a:r>
          <a:endParaRPr lang="en-US" sz="2000" dirty="0"/>
        </a:p>
      </dgm:t>
    </dgm:pt>
    <dgm:pt modelId="{5E443CCE-42CE-486D-92CD-01DE798B388C}" type="parTrans" cxnId="{D2E37BBE-39E1-4975-8096-1AACCF6EE487}">
      <dgm:prSet/>
      <dgm:spPr/>
      <dgm:t>
        <a:bodyPr/>
        <a:lstStyle/>
        <a:p>
          <a:endParaRPr lang="en-US"/>
        </a:p>
      </dgm:t>
    </dgm:pt>
    <dgm:pt modelId="{75D6B5C2-6408-47CC-A6E5-167D33A1625E}" type="sibTrans" cxnId="{D2E37BBE-39E1-4975-8096-1AACCF6EE487}">
      <dgm:prSet/>
      <dgm:spPr/>
      <dgm:t>
        <a:bodyPr/>
        <a:lstStyle/>
        <a:p>
          <a:endParaRPr lang="en-US"/>
        </a:p>
      </dgm:t>
    </dgm:pt>
    <dgm:pt modelId="{A24FFA5C-BCEF-4CA6-8A4D-6078D8524BEC}" type="pres">
      <dgm:prSet presAssocID="{23DE7806-AFE3-472A-B630-6A1DC33B4A20}" presName="root" presStyleCnt="0">
        <dgm:presLayoutVars>
          <dgm:dir/>
          <dgm:resizeHandles val="exact"/>
        </dgm:presLayoutVars>
      </dgm:prSet>
      <dgm:spPr/>
    </dgm:pt>
    <dgm:pt modelId="{0F9E9CDB-AF9C-473F-BC70-892810CA8799}" type="pres">
      <dgm:prSet presAssocID="{34932163-1CAC-44F0-AC58-D07C99887C25}" presName="compNode" presStyleCnt="0"/>
      <dgm:spPr/>
    </dgm:pt>
    <dgm:pt modelId="{A78B5CC6-E1B9-494D-A168-14859B862ED8}" type="pres">
      <dgm:prSet presAssocID="{34932163-1CAC-44F0-AC58-D07C99887C25}" presName="iconBgRect" presStyleLbl="bgShp" presStyleIdx="0" presStyleCnt="3"/>
      <dgm:spPr/>
    </dgm:pt>
    <dgm:pt modelId="{24AA01C2-3B42-455F-A82C-A1A5B135D813}" type="pres">
      <dgm:prSet presAssocID="{34932163-1CAC-44F0-AC58-D07C99887C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heelchair Access"/>
        </a:ext>
      </dgm:extLst>
    </dgm:pt>
    <dgm:pt modelId="{51B9048C-4E4B-441E-856D-D962CAFAB2B8}" type="pres">
      <dgm:prSet presAssocID="{34932163-1CAC-44F0-AC58-D07C99887C25}" presName="spaceRect" presStyleCnt="0"/>
      <dgm:spPr/>
    </dgm:pt>
    <dgm:pt modelId="{8A0C5D94-F910-4725-A315-ED30807BF419}" type="pres">
      <dgm:prSet presAssocID="{34932163-1CAC-44F0-AC58-D07C99887C25}" presName="textRect" presStyleLbl="revTx" presStyleIdx="0" presStyleCnt="3">
        <dgm:presLayoutVars>
          <dgm:chMax val="1"/>
          <dgm:chPref val="1"/>
        </dgm:presLayoutVars>
      </dgm:prSet>
      <dgm:spPr/>
    </dgm:pt>
    <dgm:pt modelId="{71A755BD-A123-4664-8A80-C0A0F042F330}" type="pres">
      <dgm:prSet presAssocID="{BAC3B4C1-A972-4031-9D70-E83932162EF1}" presName="sibTrans" presStyleCnt="0"/>
      <dgm:spPr/>
    </dgm:pt>
    <dgm:pt modelId="{C9D86788-A6B8-4856-BA0F-BF7E0AD73B3C}" type="pres">
      <dgm:prSet presAssocID="{C5971D87-5FF4-4E82-9D02-4785541406A4}" presName="compNode" presStyleCnt="0"/>
      <dgm:spPr/>
    </dgm:pt>
    <dgm:pt modelId="{DF58E08F-4E1B-4C03-B581-2BF22857073E}" type="pres">
      <dgm:prSet presAssocID="{C5971D87-5FF4-4E82-9D02-4785541406A4}" presName="iconBgRect" presStyleLbl="bgShp" presStyleIdx="1" presStyleCnt="3"/>
      <dgm:spPr/>
    </dgm:pt>
    <dgm:pt modelId="{4D3C3F8B-5033-4CE7-9F2C-E25F10282DEA}" type="pres">
      <dgm:prSet presAssocID="{C5971D87-5FF4-4E82-9D02-4785541406A4}" presName="iconRect" presStyleLbl="node1" presStyleIdx="1" presStyleCnt="3" custLinFactNeighborX="0" custLinFactNeighborY="-485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oker Hat"/>
        </a:ext>
      </dgm:extLst>
    </dgm:pt>
    <dgm:pt modelId="{94752311-98A9-4AB5-B50B-CD9898E9AD16}" type="pres">
      <dgm:prSet presAssocID="{C5971D87-5FF4-4E82-9D02-4785541406A4}" presName="spaceRect" presStyleCnt="0"/>
      <dgm:spPr/>
    </dgm:pt>
    <dgm:pt modelId="{3615F5B0-B93C-48FC-B0F7-BC70D1924C4B}" type="pres">
      <dgm:prSet presAssocID="{C5971D87-5FF4-4E82-9D02-4785541406A4}" presName="textRect" presStyleLbl="revTx" presStyleIdx="1" presStyleCnt="3">
        <dgm:presLayoutVars>
          <dgm:chMax val="1"/>
          <dgm:chPref val="1"/>
        </dgm:presLayoutVars>
      </dgm:prSet>
      <dgm:spPr/>
    </dgm:pt>
    <dgm:pt modelId="{92CFDB4B-7342-4998-84E1-F63FECBC6E09}" type="pres">
      <dgm:prSet presAssocID="{D17839AE-E955-4F5B-8A6F-F0404E8E5624}" presName="sibTrans" presStyleCnt="0"/>
      <dgm:spPr/>
    </dgm:pt>
    <dgm:pt modelId="{9E61C4A1-BB17-4B97-AB0C-11021E51A6CE}" type="pres">
      <dgm:prSet presAssocID="{25B0C977-6916-4609-8DD3-4651BAA5A7F4}" presName="compNode" presStyleCnt="0"/>
      <dgm:spPr/>
    </dgm:pt>
    <dgm:pt modelId="{16DCD0B3-B85B-4660-867C-5841E2142401}" type="pres">
      <dgm:prSet presAssocID="{25B0C977-6916-4609-8DD3-4651BAA5A7F4}" presName="iconBgRect" presStyleLbl="bgShp" presStyleIdx="2" presStyleCnt="3"/>
      <dgm:spPr/>
    </dgm:pt>
    <dgm:pt modelId="{FE8C5591-471A-44C6-AFD2-55864BBA2941}" type="pres">
      <dgm:prSet presAssocID="{25B0C977-6916-4609-8DD3-4651BAA5A7F4}" presName="iconRect" presStyleLbl="node1" presStyleIdx="2" presStyleCnt="3" custLinFactNeighborX="1941" custLinFactNeighborY="-388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F416F72E-2932-4152-9C8F-09005E89FD9D}" type="pres">
      <dgm:prSet presAssocID="{25B0C977-6916-4609-8DD3-4651BAA5A7F4}" presName="spaceRect" presStyleCnt="0"/>
      <dgm:spPr/>
    </dgm:pt>
    <dgm:pt modelId="{D7DD52DF-F0FE-41BF-A8A3-4C19BC0358A8}" type="pres">
      <dgm:prSet presAssocID="{25B0C977-6916-4609-8DD3-4651BAA5A7F4}" presName="textRect" presStyleLbl="revTx" presStyleIdx="2" presStyleCnt="3" custScaleY="147344">
        <dgm:presLayoutVars>
          <dgm:chMax val="1"/>
          <dgm:chPref val="1"/>
        </dgm:presLayoutVars>
      </dgm:prSet>
      <dgm:spPr/>
    </dgm:pt>
  </dgm:ptLst>
  <dgm:cxnLst>
    <dgm:cxn modelId="{2F12692E-E227-4531-8307-FF084E9DCCFD}" type="presOf" srcId="{C5971D87-5FF4-4E82-9D02-4785541406A4}" destId="{3615F5B0-B93C-48FC-B0F7-BC70D1924C4B}" srcOrd="0" destOrd="0" presId="urn:microsoft.com/office/officeart/2018/5/layout/IconCircleLabelList"/>
    <dgm:cxn modelId="{A5A6943D-BEC4-4BE2-8D0A-AAD2B03D8579}" type="presOf" srcId="{34932163-1CAC-44F0-AC58-D07C99887C25}" destId="{8A0C5D94-F910-4725-A315-ED30807BF419}" srcOrd="0" destOrd="0" presId="urn:microsoft.com/office/officeart/2018/5/layout/IconCircleLabelList"/>
    <dgm:cxn modelId="{C84C3F50-7F37-4A46-ACE4-C70F210582B2}" type="presOf" srcId="{25B0C977-6916-4609-8DD3-4651BAA5A7F4}" destId="{D7DD52DF-F0FE-41BF-A8A3-4C19BC0358A8}" srcOrd="0" destOrd="0" presId="urn:microsoft.com/office/officeart/2018/5/layout/IconCircleLabelList"/>
    <dgm:cxn modelId="{D2E37BBE-39E1-4975-8096-1AACCF6EE487}" srcId="{23DE7806-AFE3-472A-B630-6A1DC33B4A20}" destId="{25B0C977-6916-4609-8DD3-4651BAA5A7F4}" srcOrd="2" destOrd="0" parTransId="{5E443CCE-42CE-486D-92CD-01DE798B388C}" sibTransId="{75D6B5C2-6408-47CC-A6E5-167D33A1625E}"/>
    <dgm:cxn modelId="{FFD09AC5-4ED9-40B6-AF19-20E71A985359}" srcId="{23DE7806-AFE3-472A-B630-6A1DC33B4A20}" destId="{C5971D87-5FF4-4E82-9D02-4785541406A4}" srcOrd="1" destOrd="0" parTransId="{27A44BE8-6BC1-4515-8190-76D610E17624}" sibTransId="{D17839AE-E955-4F5B-8A6F-F0404E8E5624}"/>
    <dgm:cxn modelId="{BEB3A2D9-B74D-46D6-A2EF-87142901CD56}" type="presOf" srcId="{23DE7806-AFE3-472A-B630-6A1DC33B4A20}" destId="{A24FFA5C-BCEF-4CA6-8A4D-6078D8524BEC}" srcOrd="0" destOrd="0" presId="urn:microsoft.com/office/officeart/2018/5/layout/IconCircleLabelList"/>
    <dgm:cxn modelId="{2E417CDB-BCAE-412F-890E-3624E7A1EBA8}" srcId="{23DE7806-AFE3-472A-B630-6A1DC33B4A20}" destId="{34932163-1CAC-44F0-AC58-D07C99887C25}" srcOrd="0" destOrd="0" parTransId="{C20C53B3-337E-4325-9C99-E0A788854602}" sibTransId="{BAC3B4C1-A972-4031-9D70-E83932162EF1}"/>
    <dgm:cxn modelId="{A41660C6-DEDF-4537-8CD9-93F7D7F5A7AC}" type="presParOf" srcId="{A24FFA5C-BCEF-4CA6-8A4D-6078D8524BEC}" destId="{0F9E9CDB-AF9C-473F-BC70-892810CA8799}" srcOrd="0" destOrd="0" presId="urn:microsoft.com/office/officeart/2018/5/layout/IconCircleLabelList"/>
    <dgm:cxn modelId="{20B5908F-0642-4EAE-8282-EAC0E275EDA8}" type="presParOf" srcId="{0F9E9CDB-AF9C-473F-BC70-892810CA8799}" destId="{A78B5CC6-E1B9-494D-A168-14859B862ED8}" srcOrd="0" destOrd="0" presId="urn:microsoft.com/office/officeart/2018/5/layout/IconCircleLabelList"/>
    <dgm:cxn modelId="{449C019A-86DE-4AE1-BFAB-D35A31C6389A}" type="presParOf" srcId="{0F9E9CDB-AF9C-473F-BC70-892810CA8799}" destId="{24AA01C2-3B42-455F-A82C-A1A5B135D813}" srcOrd="1" destOrd="0" presId="urn:microsoft.com/office/officeart/2018/5/layout/IconCircleLabelList"/>
    <dgm:cxn modelId="{894071C1-70A9-4F07-B5E8-963AC99A6B2C}" type="presParOf" srcId="{0F9E9CDB-AF9C-473F-BC70-892810CA8799}" destId="{51B9048C-4E4B-441E-856D-D962CAFAB2B8}" srcOrd="2" destOrd="0" presId="urn:microsoft.com/office/officeart/2018/5/layout/IconCircleLabelList"/>
    <dgm:cxn modelId="{0D62B11E-4D74-415A-8CC9-37E24233D2E3}" type="presParOf" srcId="{0F9E9CDB-AF9C-473F-BC70-892810CA8799}" destId="{8A0C5D94-F910-4725-A315-ED30807BF419}" srcOrd="3" destOrd="0" presId="urn:microsoft.com/office/officeart/2018/5/layout/IconCircleLabelList"/>
    <dgm:cxn modelId="{4159E2FD-E2B2-4560-8D4E-F5F1FB0BB698}" type="presParOf" srcId="{A24FFA5C-BCEF-4CA6-8A4D-6078D8524BEC}" destId="{71A755BD-A123-4664-8A80-C0A0F042F330}" srcOrd="1" destOrd="0" presId="urn:microsoft.com/office/officeart/2018/5/layout/IconCircleLabelList"/>
    <dgm:cxn modelId="{C5A525D9-87CF-4DE9-A60C-9FD84BE09026}" type="presParOf" srcId="{A24FFA5C-BCEF-4CA6-8A4D-6078D8524BEC}" destId="{C9D86788-A6B8-4856-BA0F-BF7E0AD73B3C}" srcOrd="2" destOrd="0" presId="urn:microsoft.com/office/officeart/2018/5/layout/IconCircleLabelList"/>
    <dgm:cxn modelId="{B7A4E1CF-EE2D-4A1E-9B77-FDF83B6CD2D9}" type="presParOf" srcId="{C9D86788-A6B8-4856-BA0F-BF7E0AD73B3C}" destId="{DF58E08F-4E1B-4C03-B581-2BF22857073E}" srcOrd="0" destOrd="0" presId="urn:microsoft.com/office/officeart/2018/5/layout/IconCircleLabelList"/>
    <dgm:cxn modelId="{089DF0A2-0EF8-4232-B9D6-D5C110084406}" type="presParOf" srcId="{C9D86788-A6B8-4856-BA0F-BF7E0AD73B3C}" destId="{4D3C3F8B-5033-4CE7-9F2C-E25F10282DEA}" srcOrd="1" destOrd="0" presId="urn:microsoft.com/office/officeart/2018/5/layout/IconCircleLabelList"/>
    <dgm:cxn modelId="{6E9E3E55-EE1A-469A-AECB-161AA5ADC483}" type="presParOf" srcId="{C9D86788-A6B8-4856-BA0F-BF7E0AD73B3C}" destId="{94752311-98A9-4AB5-B50B-CD9898E9AD16}" srcOrd="2" destOrd="0" presId="urn:microsoft.com/office/officeart/2018/5/layout/IconCircleLabelList"/>
    <dgm:cxn modelId="{7EB79D3A-01AE-4E16-AE32-F0DA57945A94}" type="presParOf" srcId="{C9D86788-A6B8-4856-BA0F-BF7E0AD73B3C}" destId="{3615F5B0-B93C-48FC-B0F7-BC70D1924C4B}" srcOrd="3" destOrd="0" presId="urn:microsoft.com/office/officeart/2018/5/layout/IconCircleLabelList"/>
    <dgm:cxn modelId="{4EFF20F4-CB97-4445-AC38-184C38A6585C}" type="presParOf" srcId="{A24FFA5C-BCEF-4CA6-8A4D-6078D8524BEC}" destId="{92CFDB4B-7342-4998-84E1-F63FECBC6E09}" srcOrd="3" destOrd="0" presId="urn:microsoft.com/office/officeart/2018/5/layout/IconCircleLabelList"/>
    <dgm:cxn modelId="{E49912F5-87FA-4233-A815-4B2A6BACF77C}" type="presParOf" srcId="{A24FFA5C-BCEF-4CA6-8A4D-6078D8524BEC}" destId="{9E61C4A1-BB17-4B97-AB0C-11021E51A6CE}" srcOrd="4" destOrd="0" presId="urn:microsoft.com/office/officeart/2018/5/layout/IconCircleLabelList"/>
    <dgm:cxn modelId="{4084C48B-6040-4965-9540-CB5B8233ACEF}" type="presParOf" srcId="{9E61C4A1-BB17-4B97-AB0C-11021E51A6CE}" destId="{16DCD0B3-B85B-4660-867C-5841E2142401}" srcOrd="0" destOrd="0" presId="urn:microsoft.com/office/officeart/2018/5/layout/IconCircleLabelList"/>
    <dgm:cxn modelId="{01A441D5-960D-41DC-9102-DCF5DE520414}" type="presParOf" srcId="{9E61C4A1-BB17-4B97-AB0C-11021E51A6CE}" destId="{FE8C5591-471A-44C6-AFD2-55864BBA2941}" srcOrd="1" destOrd="0" presId="urn:microsoft.com/office/officeart/2018/5/layout/IconCircleLabelList"/>
    <dgm:cxn modelId="{248DC1EC-8ACA-4050-9FAD-E1F874058C6F}" type="presParOf" srcId="{9E61C4A1-BB17-4B97-AB0C-11021E51A6CE}" destId="{F416F72E-2932-4152-9C8F-09005E89FD9D}" srcOrd="2" destOrd="0" presId="urn:microsoft.com/office/officeart/2018/5/layout/IconCircleLabelList"/>
    <dgm:cxn modelId="{4628BD41-54CE-400A-9BFE-CA7621F9DD2E}" type="presParOf" srcId="{9E61C4A1-BB17-4B97-AB0C-11021E51A6CE}" destId="{D7DD52DF-F0FE-41BF-A8A3-4C19BC0358A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3984D-45EE-45E1-8A48-1B8DA953B17F}">
      <dsp:nvSpPr>
        <dsp:cNvPr id="0" name=""/>
        <dsp:cNvSpPr/>
      </dsp:nvSpPr>
      <dsp:spPr>
        <a:xfrm>
          <a:off x="0" y="1903"/>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C53A9F-BE26-4E28-92E3-45839CB912FC}">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4A0C7-B8D6-469E-B5EA-CA64A43F338B}">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dirty="0"/>
            <a:t>Impact of early life events </a:t>
          </a:r>
          <a:endParaRPr lang="en-US" sz="1900" kern="1200" dirty="0"/>
        </a:p>
      </dsp:txBody>
      <dsp:txXfrm>
        <a:off x="937002" y="1903"/>
        <a:ext cx="5576601" cy="811257"/>
      </dsp:txXfrm>
    </dsp:sp>
    <dsp:sp modelId="{C0060F2A-FC94-49F6-9990-5FA9B1990E8B}">
      <dsp:nvSpPr>
        <dsp:cNvPr id="0" name=""/>
        <dsp:cNvSpPr/>
      </dsp:nvSpPr>
      <dsp:spPr>
        <a:xfrm>
          <a:off x="0" y="1015975"/>
          <a:ext cx="6513603" cy="811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07A6C-8C2D-458D-855B-72E02FFE1167}">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F7D821-8559-42EB-87E1-8727503B51A1}">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Historical Factors</a:t>
          </a:r>
          <a:endParaRPr lang="en-US" sz="1900" kern="1200"/>
        </a:p>
      </dsp:txBody>
      <dsp:txXfrm>
        <a:off x="937002" y="1015975"/>
        <a:ext cx="5576601" cy="811257"/>
      </dsp:txXfrm>
    </dsp:sp>
    <dsp:sp modelId="{BB136A95-4A31-4BD8-95E5-333B66FF28B6}">
      <dsp:nvSpPr>
        <dsp:cNvPr id="0" name=""/>
        <dsp:cNvSpPr/>
      </dsp:nvSpPr>
      <dsp:spPr>
        <a:xfrm>
          <a:off x="0" y="2030048"/>
          <a:ext cx="6513603" cy="8112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53AD9-9C27-45CD-87BA-F32156A78DE0}">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70700-78DE-40EB-B665-77FE1063FDDB}">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dirty="0"/>
            <a:t>Stockholm Syndrome</a:t>
          </a:r>
          <a:endParaRPr lang="en-US" sz="1900" kern="1200" dirty="0"/>
        </a:p>
      </dsp:txBody>
      <dsp:txXfrm>
        <a:off x="937002" y="2030048"/>
        <a:ext cx="5576601" cy="811257"/>
      </dsp:txXfrm>
    </dsp:sp>
    <dsp:sp modelId="{038DA9BE-7295-40B5-8733-A9E587642119}">
      <dsp:nvSpPr>
        <dsp:cNvPr id="0" name=""/>
        <dsp:cNvSpPr/>
      </dsp:nvSpPr>
      <dsp:spPr>
        <a:xfrm>
          <a:off x="0" y="3044120"/>
          <a:ext cx="6513603" cy="81125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FBEA2-40A6-481A-8CC2-BFC87FE13BA0}">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C25856-E809-40CA-B964-15457664051A}">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Troubled Families</a:t>
          </a:r>
          <a:endParaRPr lang="en-US" sz="1900" kern="1200"/>
        </a:p>
      </dsp:txBody>
      <dsp:txXfrm>
        <a:off x="937002" y="3044120"/>
        <a:ext cx="5576601" cy="811257"/>
      </dsp:txXfrm>
    </dsp:sp>
    <dsp:sp modelId="{D593DB52-1EDA-4B5F-8DDD-A70CB5F43D6A}">
      <dsp:nvSpPr>
        <dsp:cNvPr id="0" name=""/>
        <dsp:cNvSpPr/>
      </dsp:nvSpPr>
      <dsp:spPr>
        <a:xfrm>
          <a:off x="0" y="4058192"/>
          <a:ext cx="6513603" cy="81125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C29DB9-4971-46F7-BCBD-A077FE5247DF}">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239978-EE19-454A-95D9-6182142DF2F1}">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Personal Vulnerabilities</a:t>
          </a:r>
          <a:endParaRPr lang="en-US" sz="1900" kern="1200"/>
        </a:p>
      </dsp:txBody>
      <dsp:txXfrm>
        <a:off x="937002" y="4058192"/>
        <a:ext cx="5576601" cy="811257"/>
      </dsp:txXfrm>
    </dsp:sp>
    <dsp:sp modelId="{801833D8-E252-4EBC-B432-523DFE844635}">
      <dsp:nvSpPr>
        <dsp:cNvPr id="0" name=""/>
        <dsp:cNvSpPr/>
      </dsp:nvSpPr>
      <dsp:spPr>
        <a:xfrm>
          <a:off x="0" y="5072264"/>
          <a:ext cx="6513603" cy="811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B904E-A0D9-4FCE-8938-87B0445F5EA5}">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18306C-1667-443B-AA5A-775A4CE4C80E}">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90000"/>
            </a:lnSpc>
            <a:spcBef>
              <a:spcPct val="0"/>
            </a:spcBef>
            <a:spcAft>
              <a:spcPct val="35000"/>
            </a:spcAft>
            <a:buNone/>
          </a:pPr>
          <a:r>
            <a:rPr lang="en-GB" sz="1900" kern="1200"/>
            <a:t>Support from Organisations </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A positive environment can reverse behavioural symptoms</a:t>
          </a:r>
          <a:endParaRPr lang="en-US" sz="2400" kern="120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Early intervention</a:t>
          </a:r>
          <a:endParaRPr lang="en-US" sz="2400" kern="120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Working with families and schools</a:t>
          </a:r>
          <a:endParaRPr lang="en-US" sz="2400" kern="120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Positive impact by parents and family members</a:t>
          </a:r>
          <a:endParaRPr lang="en-US" sz="24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3B559-96D2-4D5C-8ED8-B4E59E19452C}">
      <dsp:nvSpPr>
        <dsp:cNvPr id="0" name=""/>
        <dsp:cNvSpPr/>
      </dsp:nvSpPr>
      <dsp:spPr>
        <a:xfrm>
          <a:off x="0" y="9903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After the Second World War, the country's birth-rate had deteriorated.</a:t>
          </a:r>
          <a:endParaRPr lang="en-US" sz="2200" kern="1200" dirty="0"/>
        </a:p>
      </dsp:txBody>
      <dsp:txXfrm>
        <a:off x="25759" y="124791"/>
        <a:ext cx="10464082" cy="476152"/>
      </dsp:txXfrm>
    </dsp:sp>
    <dsp:sp modelId="{834368F0-4329-4E9E-A26D-330EDE5C957A}">
      <dsp:nvSpPr>
        <dsp:cNvPr id="0" name=""/>
        <dsp:cNvSpPr/>
      </dsp:nvSpPr>
      <dsp:spPr>
        <a:xfrm>
          <a:off x="0" y="69006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Abortions were outlawed</a:t>
          </a:r>
          <a:endParaRPr lang="en-US" sz="2200" kern="1200" dirty="0"/>
        </a:p>
      </dsp:txBody>
      <dsp:txXfrm>
        <a:off x="25759" y="715821"/>
        <a:ext cx="10464082" cy="476152"/>
      </dsp:txXfrm>
    </dsp:sp>
    <dsp:sp modelId="{96AB6D45-EABD-49B3-A225-4AD53749A4AA}">
      <dsp:nvSpPr>
        <dsp:cNvPr id="0" name=""/>
        <dsp:cNvSpPr/>
      </dsp:nvSpPr>
      <dsp:spPr>
        <a:xfrm>
          <a:off x="0" y="128109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Childless couples and women were taxed  </a:t>
          </a:r>
          <a:endParaRPr lang="en-US" sz="2200" kern="1200" dirty="0"/>
        </a:p>
      </dsp:txBody>
      <dsp:txXfrm>
        <a:off x="25759" y="1306851"/>
        <a:ext cx="10464082" cy="476152"/>
      </dsp:txXfrm>
    </dsp:sp>
    <dsp:sp modelId="{40650837-EF95-40B8-8443-EC3D7DCBA9AA}">
      <dsp:nvSpPr>
        <dsp:cNvPr id="0" name=""/>
        <dsp:cNvSpPr/>
      </dsp:nvSpPr>
      <dsp:spPr>
        <a:xfrm>
          <a:off x="0" y="187212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Women and girls were checked for signs of pregnancy and miscarriage by the secret police.</a:t>
          </a:r>
          <a:endParaRPr lang="en-US" sz="2200" kern="1200"/>
        </a:p>
      </dsp:txBody>
      <dsp:txXfrm>
        <a:off x="25759" y="1897881"/>
        <a:ext cx="10464082" cy="476152"/>
      </dsp:txXfrm>
    </dsp:sp>
    <dsp:sp modelId="{7805A6B5-92AE-40AA-A25C-FA4803FFFD38}">
      <dsp:nvSpPr>
        <dsp:cNvPr id="0" name=""/>
        <dsp:cNvSpPr/>
      </dsp:nvSpPr>
      <dsp:spPr>
        <a:xfrm>
          <a:off x="0" y="246315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Widespread poverty in country</a:t>
          </a:r>
          <a:endParaRPr lang="en-US" sz="2200" kern="1200"/>
        </a:p>
      </dsp:txBody>
      <dsp:txXfrm>
        <a:off x="25759" y="2488911"/>
        <a:ext cx="10464082" cy="476152"/>
      </dsp:txXfrm>
    </dsp:sp>
    <dsp:sp modelId="{2833C852-64FD-4D8F-AE35-0EF6ED3A4D20}">
      <dsp:nvSpPr>
        <dsp:cNvPr id="0" name=""/>
        <dsp:cNvSpPr/>
      </dsp:nvSpPr>
      <dsp:spPr>
        <a:xfrm>
          <a:off x="0" y="305418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parents had more children than they could afford</a:t>
          </a:r>
          <a:endParaRPr lang="en-US" sz="2200" kern="1200"/>
        </a:p>
      </dsp:txBody>
      <dsp:txXfrm>
        <a:off x="25759" y="3079941"/>
        <a:ext cx="10464082" cy="476152"/>
      </dsp:txXfrm>
    </dsp:sp>
    <dsp:sp modelId="{98F61822-28A7-4B55-9A27-214C72F68261}">
      <dsp:nvSpPr>
        <dsp:cNvPr id="0" name=""/>
        <dsp:cNvSpPr/>
      </dsp:nvSpPr>
      <dsp:spPr>
        <a:xfrm>
          <a:off x="0" y="364521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 could not afford health treatment especially for disabled children </a:t>
          </a:r>
          <a:endParaRPr lang="en-US" sz="2200" kern="1200"/>
        </a:p>
      </dsp:txBody>
      <dsp:txXfrm>
        <a:off x="25759" y="3670971"/>
        <a:ext cx="10464082" cy="476152"/>
      </dsp:txXfrm>
    </dsp:sp>
    <dsp:sp modelId="{4629B8BC-3302-460B-934A-C0C8193FD6AF}">
      <dsp:nvSpPr>
        <dsp:cNvPr id="0" name=""/>
        <dsp:cNvSpPr/>
      </dsp:nvSpPr>
      <dsp:spPr>
        <a:xfrm>
          <a:off x="0" y="4236242"/>
          <a:ext cx="10515600" cy="5276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Tens of thousands of children were left in orphanages</a:t>
          </a:r>
          <a:endParaRPr lang="en-US" sz="2200" kern="1200"/>
        </a:p>
      </dsp:txBody>
      <dsp:txXfrm>
        <a:off x="25759" y="4262001"/>
        <a:ext cx="10464082" cy="4761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B5CC6-E1B9-494D-A168-14859B862ED8}">
      <dsp:nvSpPr>
        <dsp:cNvPr id="0" name=""/>
        <dsp:cNvSpPr/>
      </dsp:nvSpPr>
      <dsp:spPr>
        <a:xfrm>
          <a:off x="679050" y="510668"/>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AA01C2-3B42-455F-A82C-A1A5B135D813}">
      <dsp:nvSpPr>
        <dsp:cNvPr id="0" name=""/>
        <dsp:cNvSpPr/>
      </dsp:nvSpPr>
      <dsp:spPr>
        <a:xfrm>
          <a:off x="1081237" y="9128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0C5D94-F910-4725-A315-ED30807BF419}">
      <dsp:nvSpPr>
        <dsp:cNvPr id="0" name=""/>
        <dsp:cNvSpPr/>
      </dsp:nvSpPr>
      <dsp:spPr>
        <a:xfrm>
          <a:off x="75768"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Not just physical aspects that can make us vulnerable</a:t>
          </a:r>
          <a:endParaRPr lang="en-US" sz="2000" kern="1200" dirty="0"/>
        </a:p>
      </dsp:txBody>
      <dsp:txXfrm>
        <a:off x="75768" y="2985669"/>
        <a:ext cx="3093750" cy="855000"/>
      </dsp:txXfrm>
    </dsp:sp>
    <dsp:sp modelId="{DF58E08F-4E1B-4C03-B581-2BF22857073E}">
      <dsp:nvSpPr>
        <dsp:cNvPr id="0" name=""/>
        <dsp:cNvSpPr/>
      </dsp:nvSpPr>
      <dsp:spPr>
        <a:xfrm>
          <a:off x="4314206" y="510668"/>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3C3F8B-5033-4CE7-9F2C-E25F10282DEA}">
      <dsp:nvSpPr>
        <dsp:cNvPr id="0" name=""/>
        <dsp:cNvSpPr/>
      </dsp:nvSpPr>
      <dsp:spPr>
        <a:xfrm>
          <a:off x="4716393" y="86030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15F5B0-B93C-48FC-B0F7-BC70D1924C4B}">
      <dsp:nvSpPr>
        <dsp:cNvPr id="0" name=""/>
        <dsp:cNvSpPr/>
      </dsp:nvSpPr>
      <dsp:spPr>
        <a:xfrm>
          <a:off x="3710925"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But personal aspects can too</a:t>
          </a:r>
          <a:endParaRPr lang="en-US" sz="2000" kern="1200" dirty="0"/>
        </a:p>
      </dsp:txBody>
      <dsp:txXfrm>
        <a:off x="3710925" y="2985669"/>
        <a:ext cx="3093750" cy="855000"/>
      </dsp:txXfrm>
    </dsp:sp>
    <dsp:sp modelId="{16DCD0B3-B85B-4660-867C-5841E2142401}">
      <dsp:nvSpPr>
        <dsp:cNvPr id="0" name=""/>
        <dsp:cNvSpPr/>
      </dsp:nvSpPr>
      <dsp:spPr>
        <a:xfrm>
          <a:off x="7949362" y="409471"/>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C5591-471A-44C6-AFD2-55864BBA2941}">
      <dsp:nvSpPr>
        <dsp:cNvPr id="0" name=""/>
        <dsp:cNvSpPr/>
      </dsp:nvSpPr>
      <dsp:spPr>
        <a:xfrm>
          <a:off x="8372567" y="769613"/>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DD52DF-F0FE-41BF-A8A3-4C19BC0358A8}">
      <dsp:nvSpPr>
        <dsp:cNvPr id="0" name=""/>
        <dsp:cNvSpPr/>
      </dsp:nvSpPr>
      <dsp:spPr>
        <a:xfrm>
          <a:off x="7346081" y="2682075"/>
          <a:ext cx="3093750" cy="12597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dirty="0"/>
            <a:t>Personal aspects can vary but can be a way to target individuals</a:t>
          </a:r>
          <a:endParaRPr lang="en-US" sz="2000" kern="1200" dirty="0"/>
        </a:p>
      </dsp:txBody>
      <dsp:txXfrm>
        <a:off x="7346081" y="2682075"/>
        <a:ext cx="3093750" cy="12597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90DA0B-8593-44A7-A6CF-A1854D2B9A1B}" type="datetimeFigureOut">
              <a:rPr lang="en-GB" smtClean="0"/>
              <a:pPr/>
              <a:t>20/11/2019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2414DD-93FB-4BAB-B062-09644DD45FB5}" type="slidenum">
              <a:rPr lang="en-GB" smtClean="0"/>
              <a:pPr/>
              <a:t>‹#›</a:t>
            </a:fld>
            <a:endParaRPr lang="en-GB"/>
          </a:p>
        </p:txBody>
      </p:sp>
    </p:spTree>
    <p:extLst>
      <p:ext uri="{BB962C8B-B14F-4D97-AF65-F5344CB8AC3E}">
        <p14:creationId xmlns:p14="http://schemas.microsoft.com/office/powerpoint/2010/main" val="188188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independent.co.uk/news/world/europe/josef-fritzl-10-years-what-happened-daughter-dungeon-basement-incest-rape-austria-elisabeth-kampusch-a8322671.html"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independent.co.uk/news/world/europe/josef-fritzl-10-years-what-happened-daughter-dungeon-basement-incest-rape-austria-elisabeth-kampusch-a8322671.html"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bc.co.uk/news/world-us-canada-47991829"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4</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5</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7</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8</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12</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14</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16</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21</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22</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26</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https://www.independent.co.uk/news/world/europe/josef-fritzl-10-years-what-happened-daughter-dungeon-basement-incest-rape-austria-elisabeth-kampusch-a8322671.html</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33</a:t>
            </a:fld>
            <a:endParaRPr lang="en-GB"/>
          </a:p>
        </p:txBody>
      </p:sp>
    </p:spTree>
    <p:extLst>
      <p:ext uri="{BB962C8B-B14F-4D97-AF65-F5344CB8AC3E}">
        <p14:creationId xmlns:p14="http://schemas.microsoft.com/office/powerpoint/2010/main" val="18567948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https://www.independent.co.uk/news/world/europe/josef-fritzl-10-years-what-happened-daughter-dungeon-basement-incest-rape-austria-elisabeth-kampusch-a8322671.html</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34</a:t>
            </a:fld>
            <a:endParaRPr lang="en-GB"/>
          </a:p>
        </p:txBody>
      </p:sp>
    </p:spTree>
    <p:extLst>
      <p:ext uri="{BB962C8B-B14F-4D97-AF65-F5344CB8AC3E}">
        <p14:creationId xmlns:p14="http://schemas.microsoft.com/office/powerpoint/2010/main" val="3549939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https://www.bbc.co.uk/news/world-us-canada-47991829</a:t>
            </a:r>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35</a:t>
            </a:fld>
            <a:endParaRPr lang="en-GB"/>
          </a:p>
        </p:txBody>
      </p:sp>
    </p:spTree>
    <p:extLst>
      <p:ext uri="{BB962C8B-B14F-4D97-AF65-F5344CB8AC3E}">
        <p14:creationId xmlns:p14="http://schemas.microsoft.com/office/powerpoint/2010/main" val="27918868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First carried out in 1982 and further surveys were carried out in 1984  then every 2 years.</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44</a:t>
            </a:fld>
            <a:endParaRPr lang="en-GB"/>
          </a:p>
        </p:txBody>
      </p:sp>
    </p:spTree>
    <p:extLst>
      <p:ext uri="{BB962C8B-B14F-4D97-AF65-F5344CB8AC3E}">
        <p14:creationId xmlns:p14="http://schemas.microsoft.com/office/powerpoint/2010/main" val="23186822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picture of crime but has its faults – not all people interviewed; problems with interviews is full/correct answers given/does everyone understand.</a:t>
            </a:r>
          </a:p>
          <a:p>
            <a:r>
              <a:rPr lang="en-GB" dirty="0"/>
              <a:t>Does not record white collar crimes fraud, money laundering, counterfeit or corporate crime.</a:t>
            </a:r>
          </a:p>
          <a:p>
            <a:r>
              <a:rPr lang="en-GB" dirty="0"/>
              <a:t> </a:t>
            </a:r>
          </a:p>
        </p:txBody>
      </p:sp>
      <p:sp>
        <p:nvSpPr>
          <p:cNvPr id="4" name="Slide Number Placeholder 3"/>
          <p:cNvSpPr>
            <a:spLocks noGrp="1"/>
          </p:cNvSpPr>
          <p:nvPr>
            <p:ph type="sldNum" sz="quarter" idx="5"/>
          </p:nvPr>
        </p:nvSpPr>
        <p:spPr/>
        <p:txBody>
          <a:bodyPr/>
          <a:lstStyle/>
          <a:p>
            <a:fld id="{9F2414DD-93FB-4BAB-B062-09644DD45FB5}" type="slidenum">
              <a:rPr lang="en-GB" smtClean="0"/>
              <a:pPr/>
              <a:t>45</a:t>
            </a:fld>
            <a:endParaRPr lang="en-GB"/>
          </a:p>
        </p:txBody>
      </p:sp>
    </p:spTree>
    <p:extLst>
      <p:ext uri="{BB962C8B-B14F-4D97-AF65-F5344CB8AC3E}">
        <p14:creationId xmlns:p14="http://schemas.microsoft.com/office/powerpoint/2010/main" val="186618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E20C2-FC13-4252-AAA6-194E5E7A59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B1A37D-0E10-4346-9E88-BF8E1309D3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8F0E81-CC3D-495F-BCE5-D28E28CF40A8}"/>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FC6D378C-5219-41A3-8589-39546996B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921E11-3457-4017-A169-6B94EB2BC944}"/>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3456088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94D17-ED75-405B-9553-2E1520094D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F5522E-B99D-4B83-B613-860C50B1EE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79B7D-7C69-4DA4-AA09-E7BE93A886F9}"/>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5CB2E3B7-E8EE-4DBF-BB8A-3C211130DE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66C91-16D0-43DD-9AF2-81CAB139E003}"/>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4185457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657A5-120A-4269-830B-C1D633AB37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A9B36A-7D53-41D3-9293-D440B1B456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374287-3844-4693-A5AD-BCA436203EFE}"/>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8E57C227-68D9-41B6-95C5-B8789C16FE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1AB7E4-02B0-4ED4-8567-416B20B36DFA}"/>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2921704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0E15-B31C-4934-A520-F88B9F0662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6DC99A-B382-4C90-937E-BB2E9DCD3D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8BE3C5-4C81-4997-8504-BB4DDA368C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DAFD48-AAC5-4604-9A8B-E089CA86B000}"/>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6" name="Footer Placeholder 5">
            <a:extLst>
              <a:ext uri="{FF2B5EF4-FFF2-40B4-BE49-F238E27FC236}">
                <a16:creationId xmlns:a16="http://schemas.microsoft.com/office/drawing/2014/main" id="{4DCB6FCD-8665-40E8-B6F1-6CD6CB8DC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D42CEC-7485-4AE1-BE20-130516BF5346}"/>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214155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4E3B-C01C-4D2C-9BF0-8D334B027C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A18781-02F6-4CAF-A99C-0DA0F43099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20A451-7262-46BA-8B3A-DA4BC6B636F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D1620F-7240-4760-A0EA-F218FEF16A1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579662-137E-4C5A-A550-648257AD59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52C71F-0359-43C6-9A3C-9CEA6502D3F0}"/>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8" name="Footer Placeholder 7">
            <a:extLst>
              <a:ext uri="{FF2B5EF4-FFF2-40B4-BE49-F238E27FC236}">
                <a16:creationId xmlns:a16="http://schemas.microsoft.com/office/drawing/2014/main" id="{8E33801F-EAA3-442A-B380-387EFC1F20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1CBC97-F51B-4708-B61C-C47468387F32}"/>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2017303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71735-08D9-4461-9687-703285590D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F0403-5328-44E1-AF59-48EEF5B010C3}"/>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4" name="Footer Placeholder 3">
            <a:extLst>
              <a:ext uri="{FF2B5EF4-FFF2-40B4-BE49-F238E27FC236}">
                <a16:creationId xmlns:a16="http://schemas.microsoft.com/office/drawing/2014/main" id="{4DC95CA6-95CC-44E9-A2DF-BA32E32CC5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229B06-DE0D-4706-98CD-A02A3C2A91F2}"/>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667257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945589-BA02-4BCD-BB2B-58B768A8C992}"/>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3" name="Footer Placeholder 2">
            <a:extLst>
              <a:ext uri="{FF2B5EF4-FFF2-40B4-BE49-F238E27FC236}">
                <a16:creationId xmlns:a16="http://schemas.microsoft.com/office/drawing/2014/main" id="{F4B259A7-4604-47B0-99BF-448CDC6FB2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220F5F-3FC5-42CE-80E0-688CF88FF68E}"/>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2974967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FEA70-3CC5-4E19-9EBF-ACD79331E1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93F145-0B0C-426C-BF18-EA64782FDB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D8BF4C-9743-45A0-AE46-69646944C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551B61-3E03-49EF-BDB6-6298E012DA28}"/>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6" name="Footer Placeholder 5">
            <a:extLst>
              <a:ext uri="{FF2B5EF4-FFF2-40B4-BE49-F238E27FC236}">
                <a16:creationId xmlns:a16="http://schemas.microsoft.com/office/drawing/2014/main" id="{633B5620-D076-40DF-91A1-517861DE4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79A681-8618-4E45-8F69-D0689D37F764}"/>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33972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20A49-990E-453A-B653-0C7A11583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190421-A519-4492-A025-515778B6AD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3DD3ED-80CA-4898-A8A4-06E244F24A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FCC980-C400-4CF4-AD2B-A5220B652B81}"/>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6" name="Footer Placeholder 5">
            <a:extLst>
              <a:ext uri="{FF2B5EF4-FFF2-40B4-BE49-F238E27FC236}">
                <a16:creationId xmlns:a16="http://schemas.microsoft.com/office/drawing/2014/main" id="{D398B8A9-75DB-47BF-8BDA-572F19E69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9AF361-165E-4DB3-8BFA-5A745CB4AF60}"/>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1118201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8DE7B-B4FB-4DB0-B8EC-9B4016481A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3679DF-8A14-4046-8FEC-42AE9E0760A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620D74-CE39-4E10-8058-CE8E93D7FBD1}"/>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D360A25C-F297-413F-9F1C-4753DB726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0DFB38-A64B-48C5-BDEF-D0721ED52CBD}"/>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37096144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5B6C64-75FC-4CCD-B88B-47A49ED893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2DB9FA-48D4-4A41-B4BC-0FEFC9BB6B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1991AC-8F9F-45E4-BA75-3EAA680469DD}"/>
              </a:ext>
            </a:extLst>
          </p:cNvPr>
          <p:cNvSpPr>
            <a:spLocks noGrp="1"/>
          </p:cNvSpPr>
          <p:nvPr>
            <p:ph type="dt" sz="half" idx="10"/>
          </p:nvPr>
        </p:nvSpPr>
        <p:spPr/>
        <p:txBody>
          <a:body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155D24EE-04BB-4DF7-A64E-1A046E5FF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3048D-9325-429B-BC76-431AAEA09206}"/>
              </a:ext>
            </a:extLst>
          </p:cNvPr>
          <p:cNvSpPr>
            <a:spLocks noGrp="1"/>
          </p:cNvSpPr>
          <p:nvPr>
            <p:ph type="sldNum" sz="quarter" idx="12"/>
          </p:nvPr>
        </p:nvSpPr>
        <p:spPr/>
        <p:txBody>
          <a:bodyPr/>
          <a:lstStyle/>
          <a:p>
            <a:fld id="{2916786C-C782-4006-9FD3-7972CC7D526F}" type="slidenum">
              <a:rPr lang="en-GB" smtClean="0"/>
              <a:pPr/>
              <a:t>‹#›</a:t>
            </a:fld>
            <a:endParaRPr lang="en-GB"/>
          </a:p>
        </p:txBody>
      </p:sp>
    </p:spTree>
    <p:extLst>
      <p:ext uri="{BB962C8B-B14F-4D97-AF65-F5344CB8AC3E}">
        <p14:creationId xmlns:p14="http://schemas.microsoft.com/office/powerpoint/2010/main" val="3137639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AF757B-8CE2-4E20-A9C0-2F8D4EC91E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6FF28A-6CAB-44FD-884C-99995977C8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349334-7AEF-4686-8499-F417B36A16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4101C-7A87-4B74-BA4A-04B29CF0E2EC}" type="datetimeFigureOut">
              <a:rPr lang="en-GB" smtClean="0"/>
              <a:pPr/>
              <a:t>20/11/2019</a:t>
            </a:fld>
            <a:endParaRPr lang="en-GB"/>
          </a:p>
        </p:txBody>
      </p:sp>
      <p:sp>
        <p:nvSpPr>
          <p:cNvPr id="5" name="Footer Placeholder 4">
            <a:extLst>
              <a:ext uri="{FF2B5EF4-FFF2-40B4-BE49-F238E27FC236}">
                <a16:creationId xmlns:a16="http://schemas.microsoft.com/office/drawing/2014/main" id="{EA178497-6E8D-4E4B-BCAB-4E253F5318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D84F29-42EB-4980-94D4-328A8C699B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16786C-C782-4006-9FD3-7972CC7D526F}" type="slidenum">
              <a:rPr lang="en-GB" smtClean="0"/>
              <a:pPr/>
              <a:t>‹#›</a:t>
            </a:fld>
            <a:endParaRPr lang="en-GB"/>
          </a:p>
        </p:txBody>
      </p:sp>
    </p:spTree>
    <p:extLst>
      <p:ext uri="{BB962C8B-B14F-4D97-AF65-F5344CB8AC3E}">
        <p14:creationId xmlns:p14="http://schemas.microsoft.com/office/powerpoint/2010/main" val="13439830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npr.org/sections/health-shots/2015/03/02/387007941/take-the-ace-quiz-and-learn-what-it-does-and-doesnt-mean?t=1559814693045" TargetMode="External"/><Relationship Id="rId7" Type="http://schemas.openxmlformats.org/officeDocument/2006/relationships/hyperlink" Target="https://www.bangor.ac.uk/news/documents/PHW-Prisoner-ACE-Survey-Report-E.pdf" TargetMode="External"/><Relationship Id="rId2" Type="http://schemas.openxmlformats.org/officeDocument/2006/relationships/hyperlink" Target="https://www.ethnicity-facts-figures.service.gov.uk/crime-justice-and-the-law/crime-and-reoffending/victims-of-crime/latest" TargetMode="External"/><Relationship Id="rId1" Type="http://schemas.openxmlformats.org/officeDocument/2006/relationships/slideLayout" Target="../slideLayouts/slideLayout2.xml"/><Relationship Id="rId6" Type="http://schemas.openxmlformats.org/officeDocument/2006/relationships/hyperlink" Target="http://www.wales.nhs.uk/sitesplus/888/page/88504" TargetMode="External"/><Relationship Id="rId5" Type="http://schemas.openxmlformats.org/officeDocument/2006/relationships/hyperlink" Target="http://www2.nphs.wales.nhs.uk:8080/PRIDDocs.nsf/7c21215d6d0c613e80256f490030c05a/d488a3852491bc1d80257f370038919e/$FILE/ACE%20Report%20FINAL%20(E).pdf" TargetMode="External"/><Relationship Id="rId4" Type="http://schemas.openxmlformats.org/officeDocument/2006/relationships/hyperlink" Target="https://acestoohigh.com/2012/10/03/the-adverse-childhood-experiences-study-the-largest-most-important-public-health-study-you-never-heard-of-began-in-an-obesity-clin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79A49E-AF6B-492C-BFAC-F13D921CF528}"/>
              </a:ext>
            </a:extLst>
          </p:cNvPr>
          <p:cNvSpPr>
            <a:spLocks noGrp="1"/>
          </p:cNvSpPr>
          <p:nvPr>
            <p:ph type="ctrTitle"/>
          </p:nvPr>
        </p:nvSpPr>
        <p:spPr>
          <a:xfrm>
            <a:off x="838199" y="3584864"/>
            <a:ext cx="6801321" cy="2677843"/>
          </a:xfrm>
        </p:spPr>
        <p:txBody>
          <a:bodyPr anchor="ctr">
            <a:normAutofit/>
          </a:bodyPr>
          <a:lstStyle/>
          <a:p>
            <a:pPr algn="r"/>
            <a:r>
              <a:rPr lang="en-GB" sz="5100" dirty="0"/>
              <a:t>Concepts &amp; Theories of  Vulnerability  &amp; Victims of Crime</a:t>
            </a:r>
          </a:p>
        </p:txBody>
      </p:sp>
      <p:sp>
        <p:nvSpPr>
          <p:cNvPr id="3" name="Subtitle 2">
            <a:extLst>
              <a:ext uri="{FF2B5EF4-FFF2-40B4-BE49-F238E27FC236}">
                <a16:creationId xmlns:a16="http://schemas.microsoft.com/office/drawing/2014/main" id="{268C94A5-99A1-4E3E-BA9E-046B0EB8AE71}"/>
              </a:ext>
            </a:extLst>
          </p:cNvPr>
          <p:cNvSpPr>
            <a:spLocks noGrp="1"/>
          </p:cNvSpPr>
          <p:nvPr>
            <p:ph type="subTitle" idx="1"/>
          </p:nvPr>
        </p:nvSpPr>
        <p:spPr>
          <a:xfrm>
            <a:off x="9912932" y="4525347"/>
            <a:ext cx="1307001" cy="1737360"/>
          </a:xfrm>
        </p:spPr>
        <p:txBody>
          <a:bodyPr anchor="ctr">
            <a:normAutofit/>
          </a:bodyPr>
          <a:lstStyle/>
          <a:p>
            <a:pPr algn="l"/>
            <a:r>
              <a:rPr lang="en-GB" dirty="0"/>
              <a:t>Jane Thomas</a:t>
            </a:r>
          </a:p>
        </p:txBody>
      </p:sp>
      <p:sp>
        <p:nvSpPr>
          <p:cNvPr id="10" name="Oval 9">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AB84D7E8-4ECB-42D7-ADBF-01689B0F2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113" y="0"/>
            <a:ext cx="5699887" cy="4059244"/>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4092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BF5101-B692-4A09-898E-0C2B0C740990}"/>
              </a:ext>
            </a:extLst>
          </p:cNvPr>
          <p:cNvSpPr>
            <a:spLocks noGrp="1"/>
          </p:cNvSpPr>
          <p:nvPr>
            <p:ph type="title"/>
          </p:nvPr>
        </p:nvSpPr>
        <p:spPr>
          <a:xfrm>
            <a:off x="863029" y="1012004"/>
            <a:ext cx="3051746" cy="4795408"/>
          </a:xfrm>
        </p:spPr>
        <p:txBody>
          <a:bodyPr>
            <a:normAutofit/>
          </a:bodyPr>
          <a:lstStyle/>
          <a:p>
            <a:r>
              <a:rPr lang="en-GB" dirty="0">
                <a:solidFill>
                  <a:srgbClr val="FFFFFF"/>
                </a:solidFill>
              </a:rPr>
              <a:t>Why do people become victims  - Personal aspects</a:t>
            </a:r>
            <a:br>
              <a:rPr lang="en-GB" dirty="0"/>
            </a:br>
            <a:r>
              <a:rPr lang="en-GB" dirty="0">
                <a:solidFill>
                  <a:srgbClr val="FFFFFF"/>
                </a:solidFill>
              </a:rPr>
              <a:t> </a:t>
            </a:r>
          </a:p>
        </p:txBody>
      </p:sp>
      <p:graphicFrame>
        <p:nvGraphicFramePr>
          <p:cNvPr id="5" name="Content Placeholder 2">
            <a:extLst>
              <a:ext uri="{FF2B5EF4-FFF2-40B4-BE49-F238E27FC236}">
                <a16:creationId xmlns:a16="http://schemas.microsoft.com/office/drawing/2014/main" id="{78EF1975-10B4-47CB-8885-39181468B812}"/>
              </a:ext>
            </a:extLst>
          </p:cNvPr>
          <p:cNvGraphicFramePr>
            <a:graphicFrameLocks noGrp="1"/>
          </p:cNvGraphicFramePr>
          <p:nvPr>
            <p:ph idx="1"/>
            <p:extLst>
              <p:ext uri="{D42A27DB-BD31-4B8C-83A1-F6EECF244321}">
                <p14:modId xmlns:p14="http://schemas.microsoft.com/office/powerpoint/2010/main" val="780553623"/>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1692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2">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5600" kern="1200">
                <a:solidFill>
                  <a:schemeClr val="bg1"/>
                </a:solidFill>
                <a:latin typeface="+mj-lt"/>
                <a:ea typeface="+mj-ea"/>
                <a:cs typeface="+mj-cs"/>
              </a:rPr>
              <a:t>Impact of Early Life Events  </a:t>
            </a:r>
            <a:br>
              <a:rPr lang="en-US" sz="5600" kern="1200">
                <a:solidFill>
                  <a:schemeClr val="bg1"/>
                </a:solidFill>
                <a:latin typeface="+mj-lt"/>
                <a:ea typeface="+mj-ea"/>
                <a:cs typeface="+mj-cs"/>
              </a:rPr>
            </a:br>
            <a:endParaRPr lang="en-US" sz="5600" kern="1200">
              <a:solidFill>
                <a:schemeClr val="bg1"/>
              </a:solidFill>
              <a:latin typeface="+mj-lt"/>
              <a:ea typeface="+mj-ea"/>
              <a:cs typeface="+mj-cs"/>
            </a:endParaRPr>
          </a:p>
        </p:txBody>
      </p:sp>
      <p:sp>
        <p:nvSpPr>
          <p:cNvPr id="20" name="Freeform: Shape 14">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6">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dirty="0"/>
              <a:t>Adverse Childhood Experience’s - ACE’s</a:t>
            </a:r>
          </a:p>
        </p:txBody>
      </p:sp>
      <p:sp>
        <p:nvSpPr>
          <p:cNvPr id="3" name="Content Placeholder 2"/>
          <p:cNvSpPr>
            <a:spLocks noGrp="1"/>
          </p:cNvSpPr>
          <p:nvPr>
            <p:ph idx="1"/>
          </p:nvPr>
        </p:nvSpPr>
        <p:spPr>
          <a:xfrm>
            <a:off x="838200" y="1231272"/>
            <a:ext cx="10515600" cy="4945691"/>
          </a:xfrm>
        </p:spPr>
        <p:txBody>
          <a:bodyPr>
            <a:normAutofit/>
          </a:bodyPr>
          <a:lstStyle/>
          <a:p>
            <a:pPr fontAlgn="base"/>
            <a:r>
              <a:rPr lang="en-GB" dirty="0"/>
              <a:t>Traumatic experiences that occur before the age of 18 and are remembered throughout adulthood.</a:t>
            </a:r>
          </a:p>
          <a:p>
            <a:pPr marL="0" indent="0" fontAlgn="base">
              <a:buNone/>
            </a:pPr>
            <a:endParaRPr lang="en-GB" dirty="0"/>
          </a:p>
          <a:p>
            <a:pPr fontAlgn="base"/>
            <a:r>
              <a:rPr lang="en-GB" dirty="0"/>
              <a:t>Verbal, mental, sexual and physical abuse, to being raised in a household where domestic violence, alcohol abuse, parental separation or drug abuse is present.</a:t>
            </a:r>
          </a:p>
          <a:p>
            <a:pPr marL="0" indent="0" fontAlgn="base">
              <a:buNone/>
            </a:pPr>
            <a:endParaRPr lang="en-GB" dirty="0"/>
          </a:p>
          <a:p>
            <a:pPr fontAlgn="base"/>
            <a:r>
              <a:rPr lang="en-GB" dirty="0"/>
              <a:t>Evidence shows children who experience ACE’s are more likely to develop problems as adults</a:t>
            </a:r>
          </a:p>
          <a:p>
            <a:pPr fontAlgn="base"/>
            <a:r>
              <a:rPr lang="en-GB" dirty="0"/>
              <a:t>Becoming less likely to be a productive member of society.</a:t>
            </a:r>
          </a:p>
          <a:p>
            <a:pPr marL="0" indent="0">
              <a:buNone/>
            </a:pPr>
            <a:endParaRPr lang="en-GB" dirty="0"/>
          </a:p>
        </p:txBody>
      </p:sp>
    </p:spTree>
    <p:extLst>
      <p:ext uri="{BB962C8B-B14F-4D97-AF65-F5344CB8AC3E}">
        <p14:creationId xmlns:p14="http://schemas.microsoft.com/office/powerpoint/2010/main" val="36297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dirty="0"/>
              <a:t>ACE’s adopted from USA </a:t>
            </a:r>
          </a:p>
          <a:p>
            <a:r>
              <a:rPr lang="en-GB" dirty="0"/>
              <a:t>1995</a:t>
            </a:r>
          </a:p>
          <a:p>
            <a:r>
              <a:rPr lang="en-GB" dirty="0"/>
              <a:t>traumatic experiences in children that are remembered throughout adulthood</a:t>
            </a:r>
          </a:p>
          <a:p>
            <a:r>
              <a:rPr lang="en-GB" dirty="0"/>
              <a:t>  Dr. Felitti                                    Dr. Anda                       Dr. Harris</a:t>
            </a:r>
          </a:p>
          <a:p>
            <a:endParaRPr lang="en-GB" dirty="0"/>
          </a:p>
          <a:p>
            <a:pPr marL="0" indent="0">
              <a:buNone/>
            </a:pPr>
            <a:endParaRPr lang="en-GB"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dirty="0"/>
              <a:t>ACE’s</a:t>
            </a:r>
          </a:p>
        </p:txBody>
      </p:sp>
      <p:sp>
        <p:nvSpPr>
          <p:cNvPr id="3" name="Content Placeholder 2"/>
          <p:cNvSpPr>
            <a:spLocks noGrp="1"/>
          </p:cNvSpPr>
          <p:nvPr>
            <p:ph idx="1"/>
          </p:nvPr>
        </p:nvSpPr>
        <p:spPr>
          <a:xfrm>
            <a:off x="838200" y="1403287"/>
            <a:ext cx="10515600" cy="4773676"/>
          </a:xfrm>
        </p:spPr>
        <p:txBody>
          <a:bodyPr/>
          <a:lstStyle/>
          <a:p>
            <a:r>
              <a:rPr lang="en-GB" dirty="0"/>
              <a:t>Dr. Felitti – had 50% drop-out of clinic.</a:t>
            </a:r>
          </a:p>
          <a:p>
            <a:r>
              <a:rPr lang="en-GB" dirty="0"/>
              <a:t>Found that 286 people interviewed had experienced sexual assault.</a:t>
            </a:r>
          </a:p>
          <a:p>
            <a:r>
              <a:rPr lang="en-GB" dirty="0"/>
              <a:t>ID – stress, PTSD = could not cope with other demands</a:t>
            </a:r>
          </a:p>
          <a:p>
            <a:endParaRPr lang="en-GB" dirty="0"/>
          </a:p>
          <a:p>
            <a:pPr marL="0" indent="0">
              <a:buNone/>
            </a:pPr>
            <a:endParaRPr lang="en-GB" dirty="0"/>
          </a:p>
          <a:p>
            <a:r>
              <a:rPr lang="en-GB" dirty="0"/>
              <a:t>Dr. Anda worked in mental health, behavioural health and cardiovascular disease.</a:t>
            </a:r>
          </a:p>
          <a:p>
            <a:r>
              <a:rPr lang="en-GB"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6435"/>
          </a:xfrm>
        </p:spPr>
        <p:txBody>
          <a:bodyPr>
            <a:normAutofit fontScale="90000"/>
          </a:bodyPr>
          <a:lstStyle/>
          <a:p>
            <a:r>
              <a:rPr lang="en-GB" dirty="0"/>
              <a:t>The Research</a:t>
            </a:r>
          </a:p>
        </p:txBody>
      </p:sp>
      <p:sp>
        <p:nvSpPr>
          <p:cNvPr id="3" name="Content Placeholder 2"/>
          <p:cNvSpPr>
            <a:spLocks noGrp="1"/>
          </p:cNvSpPr>
          <p:nvPr>
            <p:ph idx="1"/>
          </p:nvPr>
        </p:nvSpPr>
        <p:spPr>
          <a:xfrm>
            <a:off x="838200" y="1149790"/>
            <a:ext cx="10515600" cy="5027173"/>
          </a:xfrm>
        </p:spPr>
        <p:txBody>
          <a:bodyPr>
            <a:normAutofit/>
          </a:bodyPr>
          <a:lstStyle/>
          <a:p>
            <a:r>
              <a:rPr lang="en-GB" dirty="0"/>
              <a:t>17,337 participants interviewed</a:t>
            </a:r>
          </a:p>
          <a:p>
            <a:r>
              <a:rPr lang="en-GB" dirty="0"/>
              <a:t>half were female; </a:t>
            </a:r>
          </a:p>
          <a:p>
            <a:r>
              <a:rPr lang="en-GB" dirty="0"/>
              <a:t>the average age was 57; </a:t>
            </a:r>
          </a:p>
          <a:p>
            <a:r>
              <a:rPr lang="en-GB" dirty="0"/>
              <a:t>75.2% had attended college; </a:t>
            </a:r>
          </a:p>
          <a:p>
            <a:r>
              <a:rPr lang="en-GB" dirty="0"/>
              <a:t>all had jobs </a:t>
            </a:r>
          </a:p>
          <a:p>
            <a:r>
              <a:rPr lang="en-GB"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11414"/>
          </a:xfrm>
        </p:spPr>
        <p:txBody>
          <a:bodyPr/>
          <a:lstStyle/>
          <a:p>
            <a:r>
              <a:rPr lang="en-GB" dirty="0"/>
              <a:t>The Research - USA</a:t>
            </a:r>
          </a:p>
        </p:txBody>
      </p:sp>
      <p:sp>
        <p:nvSpPr>
          <p:cNvPr id="3" name="Content Placeholder 2"/>
          <p:cNvSpPr>
            <a:spLocks noGrp="1"/>
          </p:cNvSpPr>
          <p:nvPr>
            <p:ph idx="1"/>
          </p:nvPr>
        </p:nvSpPr>
        <p:spPr>
          <a:xfrm>
            <a:off x="838200" y="1276540"/>
            <a:ext cx="10515600" cy="4900423"/>
          </a:xfrm>
        </p:spPr>
        <p:txBody>
          <a:bodyPr/>
          <a:lstStyle/>
          <a:p>
            <a:r>
              <a:rPr lang="en-GB" dirty="0"/>
              <a:t>28% of study participants reported physical abuse (4,854)</a:t>
            </a:r>
          </a:p>
          <a:p>
            <a:r>
              <a:rPr lang="en-GB" dirty="0"/>
              <a:t>21% reported sexual abuse (3,640)</a:t>
            </a:r>
          </a:p>
          <a:p>
            <a:r>
              <a:rPr lang="en-GB" dirty="0"/>
              <a:t>High reports of divorce or parental separation, or having a parent with a mental and/or substance use.</a:t>
            </a:r>
            <a:endParaRPr lang="en-GB" baseline="30000" dirty="0"/>
          </a:p>
          <a:p>
            <a:r>
              <a:rPr lang="en-GB" dirty="0"/>
              <a:t>Almost 40% of the original sample reported two or more ACE’s (6934)</a:t>
            </a:r>
          </a:p>
          <a:p>
            <a:r>
              <a:rPr lang="en-GB" dirty="0"/>
              <a:t>12.5% experienced four or more ACE’s (2,167)</a:t>
            </a:r>
          </a:p>
          <a:p>
            <a:endParaRPr lang="en-GB" dirty="0"/>
          </a:p>
        </p:txBody>
      </p:sp>
    </p:spTree>
    <p:extLst>
      <p:ext uri="{BB962C8B-B14F-4D97-AF65-F5344CB8AC3E}">
        <p14:creationId xmlns:p14="http://schemas.microsoft.com/office/powerpoint/2010/main" val="3038915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dirty="0"/>
              <a:t>Bellis </a:t>
            </a:r>
            <a:r>
              <a:rPr lang="en-GB" sz="2400" i="1" dirty="0"/>
              <a:t>et al, </a:t>
            </a:r>
            <a:r>
              <a:rPr lang="en-GB" sz="2400" dirty="0"/>
              <a:t>2016</a:t>
            </a:r>
          </a:p>
        </p:txBody>
      </p:sp>
    </p:spTree>
    <p:extLst>
      <p:ext uri="{BB962C8B-B14F-4D97-AF65-F5344CB8AC3E}">
        <p14:creationId xmlns:p14="http://schemas.microsoft.com/office/powerpoint/2010/main" val="937865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4057"/>
            <a:ext cx="10515600" cy="793718"/>
          </a:xfrm>
        </p:spPr>
        <p:txBody>
          <a:bodyPr/>
          <a:lstStyle/>
          <a:p>
            <a:r>
              <a:rPr lang="en-GB" dirty="0"/>
              <a:t>ACE Questions</a:t>
            </a:r>
          </a:p>
        </p:txBody>
      </p:sp>
      <p:sp>
        <p:nvSpPr>
          <p:cNvPr id="3" name="Content Placeholder 2"/>
          <p:cNvSpPr>
            <a:spLocks noGrp="1"/>
          </p:cNvSpPr>
          <p:nvPr>
            <p:ph idx="1"/>
          </p:nvPr>
        </p:nvSpPr>
        <p:spPr>
          <a:xfrm>
            <a:off x="838200" y="1059255"/>
            <a:ext cx="10515600" cy="5117708"/>
          </a:xfrm>
        </p:spPr>
        <p:txBody>
          <a:bodyPr/>
          <a:lstStyle/>
          <a:p>
            <a:r>
              <a:rPr lang="en-GB" dirty="0"/>
              <a:t>Five are personal -  have you been effected by verbal abuse?</a:t>
            </a:r>
          </a:p>
          <a:p>
            <a:r>
              <a:rPr lang="en-GB" dirty="0"/>
              <a:t>Five are related to other family members -  was your mother a victim of domestic violence?</a:t>
            </a:r>
          </a:p>
          <a:p>
            <a:r>
              <a:rPr lang="en-GB" dirty="0"/>
              <a:t>Each type of trauma counts as one. </a:t>
            </a:r>
          </a:p>
          <a:p>
            <a:r>
              <a:rPr lang="en-GB" dirty="0"/>
              <a:t>So a person who’s been verbally abused, with one alcoholic parent, and a mother who experienced domestic abuse = ACE score of three.</a:t>
            </a:r>
          </a:p>
          <a:p>
            <a:r>
              <a:rPr lang="en-GB" dirty="0"/>
              <a:t>ACE scores don’t tally the positive experiences that can help. </a:t>
            </a:r>
          </a:p>
          <a:p>
            <a:pPr marL="0" indent="0">
              <a:buNone/>
            </a:pPr>
            <a:endParaRPr lang="en-GB" dirty="0"/>
          </a:p>
        </p:txBody>
      </p:sp>
    </p:spTree>
    <p:extLst>
      <p:ext uri="{BB962C8B-B14F-4D97-AF65-F5344CB8AC3E}">
        <p14:creationId xmlns:p14="http://schemas.microsoft.com/office/powerpoint/2010/main" val="3575960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01948"/>
          </a:xfrm>
        </p:spPr>
        <p:txBody>
          <a:bodyPr/>
          <a:lstStyle/>
          <a:p>
            <a:r>
              <a:rPr lang="en-GB" dirty="0"/>
              <a:t>WALES – Results from first study:</a:t>
            </a:r>
          </a:p>
        </p:txBody>
      </p:sp>
      <p:sp>
        <p:nvSpPr>
          <p:cNvPr id="3" name="Content Placeholder 2"/>
          <p:cNvSpPr>
            <a:spLocks noGrp="1"/>
          </p:cNvSpPr>
          <p:nvPr>
            <p:ph idx="1"/>
          </p:nvPr>
        </p:nvSpPr>
        <p:spPr>
          <a:xfrm>
            <a:off x="838200" y="1367073"/>
            <a:ext cx="10515600" cy="4809890"/>
          </a:xfrm>
        </p:spPr>
        <p:txBody>
          <a:bodyPr>
            <a:normAutofit/>
          </a:bodyPr>
          <a:lstStyle/>
          <a:p>
            <a:pPr eaLnBrk="0" fontAlgn="base" hangingPunct="0">
              <a:lnSpc>
                <a:spcPct val="100000"/>
              </a:lnSpc>
              <a:spcBef>
                <a:spcPct val="0"/>
              </a:spcBef>
              <a:spcAft>
                <a:spcPct val="0"/>
              </a:spcAft>
            </a:pPr>
            <a:r>
              <a:rPr lang="en-US" altLang="en-US" dirty="0">
                <a:solidFill>
                  <a:srgbClr val="000000"/>
                </a:solidFill>
              </a:rPr>
              <a:t>suffering </a:t>
            </a:r>
            <a:r>
              <a:rPr lang="en-US" altLang="en-US" b="1" dirty="0">
                <a:solidFill>
                  <a:srgbClr val="000000"/>
                </a:solidFill>
              </a:rPr>
              <a:t>four</a:t>
            </a:r>
            <a:r>
              <a:rPr lang="en-US" altLang="en-US" dirty="0">
                <a:solidFill>
                  <a:srgbClr val="000000"/>
                </a:solidFill>
              </a:rPr>
              <a:t> or more harmful experiences in childhood increases the chances of:</a:t>
            </a:r>
          </a:p>
          <a:p>
            <a:pPr eaLnBrk="0" fontAlgn="base" hangingPunct="0">
              <a:lnSpc>
                <a:spcPct val="100000"/>
              </a:lnSpc>
              <a:spcBef>
                <a:spcPct val="0"/>
              </a:spcBef>
              <a:spcAft>
                <a:spcPct val="0"/>
              </a:spcAft>
            </a:pPr>
            <a:r>
              <a:rPr lang="en-US" altLang="en-US" dirty="0">
                <a:solidFill>
                  <a:srgbClr val="000000"/>
                </a:solidFill>
              </a:rPr>
              <a:t>high-risk drinking in adulthood by </a:t>
            </a:r>
            <a:r>
              <a:rPr lang="en-US" altLang="en-US" b="1" dirty="0">
                <a:solidFill>
                  <a:srgbClr val="000000"/>
                </a:solidFill>
              </a:rPr>
              <a:t>four</a:t>
            </a:r>
            <a:r>
              <a:rPr lang="en-US" altLang="en-US" dirty="0">
                <a:solidFill>
                  <a:srgbClr val="000000"/>
                </a:solidFill>
              </a:rPr>
              <a:t> times</a:t>
            </a:r>
          </a:p>
          <a:p>
            <a:pPr eaLnBrk="0" fontAlgn="base" hangingPunct="0">
              <a:lnSpc>
                <a:spcPct val="100000"/>
              </a:lnSpc>
              <a:spcBef>
                <a:spcPct val="0"/>
              </a:spcBef>
              <a:spcAft>
                <a:spcPct val="0"/>
              </a:spcAft>
            </a:pPr>
            <a:r>
              <a:rPr lang="en-US" altLang="en-US" dirty="0">
                <a:solidFill>
                  <a:srgbClr val="000000"/>
                </a:solidFill>
              </a:rPr>
              <a:t>being a smoker by </a:t>
            </a:r>
            <a:r>
              <a:rPr lang="en-US" altLang="en-US" b="1" dirty="0">
                <a:solidFill>
                  <a:srgbClr val="000000"/>
                </a:solidFill>
              </a:rPr>
              <a:t>six </a:t>
            </a:r>
            <a:r>
              <a:rPr lang="en-US" altLang="en-US" dirty="0">
                <a:solidFill>
                  <a:srgbClr val="000000"/>
                </a:solidFill>
              </a:rPr>
              <a:t>times</a:t>
            </a:r>
          </a:p>
          <a:p>
            <a:pPr eaLnBrk="0" fontAlgn="base" hangingPunct="0">
              <a:lnSpc>
                <a:spcPct val="100000"/>
              </a:lnSpc>
              <a:spcBef>
                <a:spcPct val="0"/>
              </a:spcBef>
              <a:spcAft>
                <a:spcPct val="0"/>
              </a:spcAft>
            </a:pPr>
            <a:r>
              <a:rPr lang="en-US" altLang="en-US" dirty="0">
                <a:solidFill>
                  <a:srgbClr val="000000"/>
                </a:solidFill>
              </a:rPr>
              <a:t>involved in violence in the last year by around </a:t>
            </a:r>
            <a:r>
              <a:rPr lang="en-US" altLang="en-US" b="1" dirty="0">
                <a:solidFill>
                  <a:srgbClr val="000000"/>
                </a:solidFill>
              </a:rPr>
              <a:t>14</a:t>
            </a:r>
            <a:r>
              <a:rPr lang="en-US" altLang="en-US" dirty="0">
                <a:solidFill>
                  <a:srgbClr val="000000"/>
                </a:solidFill>
              </a:rPr>
              <a:t> times.</a:t>
            </a:r>
            <a:endParaRPr lang="en-US" altLang="en-US" sz="2400" dirty="0"/>
          </a:p>
          <a:p>
            <a:pPr marL="0" lvl="0" indent="0" eaLnBrk="0" fontAlgn="base" hangingPunct="0">
              <a:lnSpc>
                <a:spcPct val="100000"/>
              </a:lnSpc>
              <a:spcBef>
                <a:spcPct val="0"/>
              </a:spcBef>
              <a:spcAft>
                <a:spcPct val="0"/>
              </a:spcAft>
              <a:buNone/>
            </a:pPr>
            <a:r>
              <a:rPr lang="en-US" altLang="en-US" dirty="0">
                <a:solidFill>
                  <a:srgbClr val="000000"/>
                </a:solidFill>
              </a:rPr>
              <a:t> </a:t>
            </a:r>
            <a:endParaRPr lang="en-US" altLang="en-US" sz="2400" dirty="0"/>
          </a:p>
          <a:p>
            <a:pPr marL="0" lvl="0" indent="0" eaLnBrk="0" fontAlgn="base" hangingPunct="0">
              <a:lnSpc>
                <a:spcPct val="100000"/>
              </a:lnSpc>
              <a:spcBef>
                <a:spcPct val="0"/>
              </a:spcBef>
              <a:spcAft>
                <a:spcPct val="0"/>
              </a:spcAft>
              <a:buNone/>
            </a:pPr>
            <a:r>
              <a:rPr lang="en-US" altLang="en-US" dirty="0">
                <a:solidFill>
                  <a:srgbClr val="000000"/>
                </a:solidFill>
              </a:rPr>
              <a:t>The survey revealed around one in every seven adults aged 18-69 years in Wales had experienced </a:t>
            </a:r>
            <a:r>
              <a:rPr lang="en-US" altLang="en-US" b="1" dirty="0">
                <a:solidFill>
                  <a:srgbClr val="000000"/>
                </a:solidFill>
              </a:rPr>
              <a:t>four</a:t>
            </a:r>
            <a:r>
              <a:rPr lang="en-US" altLang="en-US" dirty="0">
                <a:solidFill>
                  <a:srgbClr val="000000"/>
                </a:solidFill>
              </a:rPr>
              <a:t> or more Adverse Childhood Experiences during their childhood and just under half had experienced at least one.</a:t>
            </a:r>
          </a:p>
          <a:p>
            <a:r>
              <a:rPr lang="en-GB" sz="1800" dirty="0"/>
              <a:t>2000 adults in study</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dirty="0"/>
              <a:t>4 times more likely to be a high-risk drinker</a:t>
            </a:r>
          </a:p>
          <a:p>
            <a:r>
              <a:rPr lang="en-GB" dirty="0"/>
              <a:t>6 times more likely to have or caused intended teenage pregnancy</a:t>
            </a:r>
          </a:p>
          <a:p>
            <a:r>
              <a:rPr lang="en-GB" dirty="0"/>
              <a:t>6 times more likely to smoke</a:t>
            </a:r>
          </a:p>
          <a:p>
            <a:r>
              <a:rPr lang="en-GB" dirty="0"/>
              <a:t>6 times more likely to have had sex under the age of 16</a:t>
            </a:r>
          </a:p>
          <a:p>
            <a:r>
              <a:rPr lang="en-GB" dirty="0"/>
              <a:t>11 times more likely to have smoke cannabis</a:t>
            </a:r>
          </a:p>
          <a:p>
            <a:r>
              <a:rPr lang="en-GB" dirty="0"/>
              <a:t>14 times more likely to have been a victim of violence </a:t>
            </a:r>
          </a:p>
          <a:p>
            <a:r>
              <a:rPr lang="en-GB" dirty="0"/>
              <a:t>15 times more likely to have committed violence to another person</a:t>
            </a:r>
          </a:p>
          <a:p>
            <a:r>
              <a:rPr lang="en-GB" dirty="0"/>
              <a:t>16 times more likely to have used crack cocaine or heroin</a:t>
            </a:r>
          </a:p>
          <a:p>
            <a:r>
              <a:rPr lang="en-GB" dirty="0"/>
              <a:t>20 times more likely to have been incarcerated </a:t>
            </a:r>
          </a:p>
          <a:p>
            <a:endParaRPr lang="en-GB" dirty="0"/>
          </a:p>
        </p:txBody>
      </p:sp>
    </p:spTree>
    <p:extLst>
      <p:ext uri="{BB962C8B-B14F-4D97-AF65-F5344CB8AC3E}">
        <p14:creationId xmlns:p14="http://schemas.microsoft.com/office/powerpoint/2010/main" val="1436076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9275"/>
          </a:xfrm>
        </p:spPr>
        <p:txBody>
          <a:bodyPr>
            <a:normAutofit fontScale="90000"/>
          </a:bodyPr>
          <a:lstStyle/>
          <a:p>
            <a:r>
              <a:rPr lang="en-GB" dirty="0"/>
              <a:t>Over All ACE’s Can:</a:t>
            </a:r>
          </a:p>
        </p:txBody>
      </p:sp>
      <p:sp>
        <p:nvSpPr>
          <p:cNvPr id="3" name="Content Placeholder 2"/>
          <p:cNvSpPr>
            <a:spLocks noGrp="1"/>
          </p:cNvSpPr>
          <p:nvPr>
            <p:ph idx="1"/>
          </p:nvPr>
        </p:nvSpPr>
        <p:spPr>
          <a:xfrm>
            <a:off x="838200" y="1403287"/>
            <a:ext cx="10515600" cy="4773676"/>
          </a:xfrm>
        </p:spPr>
        <p:txBody>
          <a:bodyPr>
            <a:normAutofit fontScale="92500" lnSpcReduction="10000"/>
          </a:bodyPr>
          <a:lstStyle/>
          <a:p>
            <a:pPr lvl="0"/>
            <a:r>
              <a:rPr lang="en-GB" b="1" dirty="0"/>
              <a:t>poorer mental wellbeing </a:t>
            </a:r>
            <a:r>
              <a:rPr lang="en-GB" dirty="0"/>
              <a:t>(risk of low life satisfaction and low mental wellbeing have been shown to increase with the number of ACEs experienced)</a:t>
            </a:r>
          </a:p>
          <a:p>
            <a:pPr lvl="0"/>
            <a:r>
              <a:rPr lang="en-GB" b="1" dirty="0"/>
              <a:t>mental illness </a:t>
            </a:r>
            <a:r>
              <a:rPr lang="en-GB" dirty="0"/>
              <a:t>(ACE’s such as abuse and neglect appear to have a strong effect on the development of Borderline Personality Disorder)</a:t>
            </a:r>
          </a:p>
          <a:p>
            <a:pPr lvl="0"/>
            <a:r>
              <a:rPr lang="en-GB" b="1" dirty="0"/>
              <a:t>physical illness </a:t>
            </a:r>
            <a:r>
              <a:rPr lang="en-GB" dirty="0"/>
              <a:t>(strong relationship between </a:t>
            </a:r>
            <a:r>
              <a:rPr lang="en-GB" dirty="0" err="1"/>
              <a:t>ACEs</a:t>
            </a:r>
            <a:r>
              <a:rPr lang="en-GB" dirty="0"/>
              <a:t> and the risk of developing disease and major illness)</a:t>
            </a:r>
            <a:r>
              <a:rPr lang="en-GB" baseline="30000" dirty="0"/>
              <a:t> </a:t>
            </a:r>
            <a:endParaRPr lang="en-GB" dirty="0"/>
          </a:p>
          <a:p>
            <a:pPr lvl="0"/>
            <a:r>
              <a:rPr lang="en-GB" b="1" dirty="0"/>
              <a:t>risky health behaviours </a:t>
            </a:r>
            <a:r>
              <a:rPr lang="en-GB" dirty="0"/>
              <a:t>(people who have experienced 4 + ACEs were almost 4x more likely to smoke and to drink heavily compared to people with no ACEs)</a:t>
            </a:r>
          </a:p>
          <a:p>
            <a:pPr lvl="0"/>
            <a:r>
              <a:rPr lang="en-GB" b="1" dirty="0"/>
              <a:t>premature mortality</a:t>
            </a:r>
            <a:r>
              <a:rPr lang="en-GB" dirty="0"/>
              <a:t> ( men who had experienced 2 or more ACEs had a 57% increased risk of death than men who had experienced no ACEs)</a:t>
            </a:r>
            <a:r>
              <a:rPr lang="en-GB" baseline="30000" dirty="0"/>
              <a:t> </a:t>
            </a:r>
            <a:endParaRPr lang="en-GB" dirty="0"/>
          </a:p>
          <a:p>
            <a:endParaRPr lang="en-GB" dirty="0"/>
          </a:p>
        </p:txBody>
      </p:sp>
    </p:spTree>
    <p:extLst>
      <p:ext uri="{BB962C8B-B14F-4D97-AF65-F5344CB8AC3E}">
        <p14:creationId xmlns:p14="http://schemas.microsoft.com/office/powerpoint/2010/main" val="2431070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dirty="0"/>
              <a:t>suicide</a:t>
            </a:r>
            <a:r>
              <a:rPr lang="en-GB" dirty="0"/>
              <a:t>  increased suicide risk has been shown to be linked to the presence of childhood adversity by age seven</a:t>
            </a:r>
          </a:p>
          <a:p>
            <a:pPr lvl="0"/>
            <a:r>
              <a:rPr lang="en-GB" b="1" dirty="0"/>
              <a:t>being a perpetrator of crime </a:t>
            </a:r>
            <a:r>
              <a:rPr lang="en-GB" dirty="0"/>
              <a:t>people who have experienced 4 or more ACEs were almost 9 x more likely to be incarcerated compared to people with no ACEs</a:t>
            </a:r>
          </a:p>
          <a:p>
            <a:pPr lvl="0"/>
            <a:r>
              <a:rPr lang="en-GB" b="1" dirty="0"/>
              <a:t>being a victim of crime</a:t>
            </a:r>
            <a:r>
              <a:rPr lang="en-GB" dirty="0"/>
              <a:t> people with ACEs have been found to be at greater risk of intimate partner violence</a:t>
            </a:r>
          </a:p>
          <a:p>
            <a:pPr lvl="0"/>
            <a:r>
              <a:rPr lang="en-GB" b="1" dirty="0"/>
              <a:t>education/employment</a:t>
            </a:r>
            <a:r>
              <a:rPr lang="en-GB" dirty="0"/>
              <a:t>  those with higher ACEs have been found to be at greater risk of poorer educational and employment outcomes</a:t>
            </a:r>
            <a:r>
              <a:rPr lang="en-GB" baseline="30000" dirty="0"/>
              <a:t> </a:t>
            </a:r>
            <a:endParaRPr lang="en-GB" dirty="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extLst>
              <p:ext uri="{D42A27DB-BD31-4B8C-83A1-F6EECF244321}">
                <p14:modId xmlns:p14="http://schemas.microsoft.com/office/powerpoint/2010/main" val="26488173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How to Over Turn ACE’s</a:t>
            </a:r>
          </a:p>
        </p:txBody>
      </p:sp>
      <p:cxnSp>
        <p:nvCxnSpPr>
          <p:cNvPr id="21" name="Straight Connector 16">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2400"/>
              <a:t>Developing resilience</a:t>
            </a:r>
          </a:p>
          <a:p>
            <a:pPr fontAlgn="base"/>
            <a:r>
              <a:rPr lang="en-GB" sz="2400"/>
              <a:t>access to a trusted adult in childhood</a:t>
            </a:r>
          </a:p>
          <a:p>
            <a:pPr fontAlgn="base"/>
            <a:r>
              <a:rPr lang="en-GB" sz="2400"/>
              <a:t>supportive friends</a:t>
            </a:r>
          </a:p>
          <a:p>
            <a:pPr fontAlgn="base"/>
            <a:r>
              <a:rPr lang="en-GB" sz="2400"/>
              <a:t>engaged in community activities, such as sports</a:t>
            </a:r>
          </a:p>
          <a:p>
            <a:pPr fontAlgn="base"/>
            <a:r>
              <a:rPr lang="en-GB" sz="2400"/>
              <a:t>Overall having opportunities in community / employment</a:t>
            </a:r>
          </a:p>
          <a:p>
            <a:pPr marL="0" indent="0" fontAlgn="base">
              <a:buNone/>
            </a:pPr>
            <a:endParaRPr lang="en-GB" sz="2400"/>
          </a:p>
        </p:txBody>
      </p:sp>
    </p:spTree>
    <p:extLst>
      <p:ext uri="{BB962C8B-B14F-4D97-AF65-F5344CB8AC3E}">
        <p14:creationId xmlns:p14="http://schemas.microsoft.com/office/powerpoint/2010/main" val="3493151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838200" y="1465117"/>
            <a:ext cx="2601189" cy="4429005"/>
          </a:xfrm>
        </p:spPr>
        <p:txBody>
          <a:bodyPr>
            <a:normAutofit/>
          </a:bodyPr>
          <a:lstStyle/>
          <a:p>
            <a:pPr algn="r"/>
            <a:r>
              <a:rPr lang="en-GB" dirty="0">
                <a:solidFill>
                  <a:schemeClr val="accent1"/>
                </a:solidFill>
              </a:rPr>
              <a:t>Children &amp; Trauma</a:t>
            </a:r>
          </a:p>
        </p:txBody>
      </p:sp>
      <p:cxnSp>
        <p:nvCxnSpPr>
          <p:cNvPr id="15" name="Straight Connector 14">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4727863" y="963877"/>
            <a:ext cx="6625937" cy="4930246"/>
          </a:xfrm>
        </p:spPr>
        <p:txBody>
          <a:bodyPr anchor="ctr">
            <a:normAutofit fontScale="92500" lnSpcReduction="10000"/>
          </a:bodyPr>
          <a:lstStyle/>
          <a:p>
            <a:endParaRPr lang="en-GB" dirty="0"/>
          </a:p>
          <a:p>
            <a:endParaRPr lang="en-GB" dirty="0"/>
          </a:p>
          <a:p>
            <a:r>
              <a:rPr lang="en-GB" dirty="0"/>
              <a:t>Romania's Communist leader overthrown in 1989</a:t>
            </a:r>
          </a:p>
          <a:p>
            <a:r>
              <a:rPr lang="en-GB" dirty="0"/>
              <a:t>Opened up the country to the world</a:t>
            </a:r>
          </a:p>
          <a:p>
            <a:r>
              <a:rPr lang="en-GB" dirty="0"/>
              <a:t>25-year regime of brutal repression, more than 100,000 children had been abandoned to squalid and overcrowded institutions. </a:t>
            </a:r>
          </a:p>
          <a:p>
            <a:r>
              <a:rPr lang="en-GB" dirty="0"/>
              <a:t>The world watched in horror as footage emerged of naked children with shaved heads, chained to cribs, sitting on cold concrete floors, surrounded in body fluid. No crying, just rocking</a:t>
            </a:r>
            <a:r>
              <a:rPr lang="en-GB" sz="2400" dirty="0"/>
              <a:t>.</a:t>
            </a:r>
          </a:p>
          <a:p>
            <a:endParaRPr lang="en-GB" sz="2400" dirty="0"/>
          </a:p>
          <a:p>
            <a:endParaRPr lang="en-GB" sz="2400" dirty="0"/>
          </a:p>
          <a:p>
            <a:endParaRPr lang="en-GB" sz="2400" dirty="0"/>
          </a:p>
        </p:txBody>
      </p:sp>
    </p:spTree>
    <p:extLst>
      <p:ext uri="{BB962C8B-B14F-4D97-AF65-F5344CB8AC3E}">
        <p14:creationId xmlns:p14="http://schemas.microsoft.com/office/powerpoint/2010/main" val="3325790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Shape 18">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5777345"/>
            <a:ext cx="8078342" cy="848870"/>
          </a:xfrm>
        </p:spPr>
        <p:txBody>
          <a:bodyPr>
            <a:normAutofit/>
          </a:bodyPr>
          <a:lstStyle/>
          <a:p>
            <a:r>
              <a:rPr lang="en-GB"/>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extLst>
              <p:ext uri="{D42A27DB-BD31-4B8C-83A1-F6EECF244321}">
                <p14:modId xmlns:p14="http://schemas.microsoft.com/office/powerpoint/2010/main" val="4290717911"/>
              </p:ext>
            </p:extLst>
          </p:nvPr>
        </p:nvGraphicFramePr>
        <p:xfrm>
          <a:off x="838200" y="384464"/>
          <a:ext cx="10515600" cy="4862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p:txBody>
          <a:bodyPr/>
          <a:lstStyle/>
          <a:p>
            <a:r>
              <a:rPr lang="en-GB" dirty="0"/>
              <a:t>https://www.youtube.com/watch?v=VCeWr8OFuEs</a:t>
            </a:r>
          </a:p>
        </p:txBody>
      </p:sp>
    </p:spTree>
    <p:extLst>
      <p:ext uri="{BB962C8B-B14F-4D97-AF65-F5344CB8AC3E}">
        <p14:creationId xmlns:p14="http://schemas.microsoft.com/office/powerpoint/2010/main" val="1885060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p:txBody>
          <a:bodyPr/>
          <a:lstStyle/>
          <a:p>
            <a:r>
              <a:rPr lang="en-GB" dirty="0"/>
              <a:t>Research into the Children</a:t>
            </a:r>
          </a:p>
        </p:txBody>
      </p:sp>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p:txBody>
          <a:bodyPr/>
          <a:lstStyle/>
          <a:p>
            <a:r>
              <a:rPr lang="en-GB" dirty="0"/>
              <a:t>Romanian orphans raised without nurturing or love had their brains were scanned. </a:t>
            </a:r>
          </a:p>
          <a:p>
            <a:r>
              <a:rPr lang="en-GB" dirty="0"/>
              <a:t>Frontal-temporal areas of the brain (responsible for regulating emotions) were underdeveloped.</a:t>
            </a:r>
          </a:p>
          <a:p>
            <a:r>
              <a:rPr lang="en-GB" dirty="0"/>
              <a:t>It showing little or no activity when a child was stimulated. </a:t>
            </a:r>
          </a:p>
          <a:p>
            <a:r>
              <a:rPr lang="en-GB" dirty="0"/>
              <a:t>Found that neglected three-year-olds had smaller head circumferences than children raised in loving families.</a:t>
            </a:r>
          </a:p>
          <a:p>
            <a:endParaRPr lang="en-GB" dirty="0"/>
          </a:p>
        </p:txBody>
      </p:sp>
    </p:spTree>
    <p:extLst>
      <p:ext uri="{BB962C8B-B14F-4D97-AF65-F5344CB8AC3E}">
        <p14:creationId xmlns:p14="http://schemas.microsoft.com/office/powerpoint/2010/main" val="12236031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https://www.youtube.com/watch?v=XHgLYI9KZ-A</a:t>
            </a:r>
            <a:endParaRPr lang="en-GB" dirty="0"/>
          </a:p>
          <a:p>
            <a:pPr lvl="1"/>
            <a:r>
              <a:rPr lang="en-GB" dirty="0"/>
              <a:t>WG ACE’s launch</a:t>
            </a:r>
          </a:p>
          <a:p>
            <a:endParaRPr lang="en-GB" dirty="0"/>
          </a:p>
          <a:p>
            <a:r>
              <a:rPr lang="en-GB" dirty="0">
                <a:hlinkClick r:id="rId3"/>
              </a:rPr>
              <a:t>https://www.safelaunch.org/aces-quiz/</a:t>
            </a:r>
            <a:endParaRPr lang="en-GB" dirty="0"/>
          </a:p>
          <a:p>
            <a:pPr lvl="1"/>
            <a:r>
              <a:rPr lang="en-GB" dirty="0"/>
              <a:t>Quiz with the ACE’s questions</a:t>
            </a:r>
          </a:p>
          <a:p>
            <a:endParaRPr lang="en-GB" dirty="0"/>
          </a:p>
        </p:txBody>
      </p:sp>
    </p:spTree>
    <p:extLst>
      <p:ext uri="{BB962C8B-B14F-4D97-AF65-F5344CB8AC3E}">
        <p14:creationId xmlns:p14="http://schemas.microsoft.com/office/powerpoint/2010/main" val="320207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9932"/>
          </a:xfrm>
        </p:spPr>
        <p:txBody>
          <a:bodyPr/>
          <a:lstStyle/>
          <a:p>
            <a:r>
              <a:rPr lang="en-GB" dirty="0"/>
              <a:t>Stockholm Syndrome</a:t>
            </a:r>
          </a:p>
        </p:txBody>
      </p:sp>
      <p:sp>
        <p:nvSpPr>
          <p:cNvPr id="3" name="Content Placeholder 2"/>
          <p:cNvSpPr>
            <a:spLocks noGrp="1"/>
          </p:cNvSpPr>
          <p:nvPr>
            <p:ph idx="1"/>
          </p:nvPr>
        </p:nvSpPr>
        <p:spPr>
          <a:xfrm>
            <a:off x="838200" y="1267485"/>
            <a:ext cx="10515600" cy="4909478"/>
          </a:xfrm>
        </p:spPr>
        <p:txBody>
          <a:bodyPr>
            <a:normAutofit/>
          </a:bodyPr>
          <a:lstStyle/>
          <a:p>
            <a:r>
              <a:rPr lang="en-GB" dirty="0"/>
              <a:t>Derived from a 1973 bank robbery in Stockholm, Sweden</a:t>
            </a:r>
          </a:p>
          <a:p>
            <a:r>
              <a:rPr lang="en-GB" dirty="0"/>
              <a:t>Four hostages were held for six days. </a:t>
            </a:r>
          </a:p>
          <a:p>
            <a:r>
              <a:rPr lang="en-GB" dirty="0"/>
              <a:t>Defended the actions of the robbers. </a:t>
            </a:r>
          </a:p>
          <a:p>
            <a:r>
              <a:rPr lang="en-GB" dirty="0"/>
              <a:t>Pled for the captors not to be harmed during the rescue. </a:t>
            </a:r>
          </a:p>
          <a:p>
            <a:r>
              <a:rPr lang="en-GB" dirty="0"/>
              <a:t>Sympathetic and lacked hatred toward their captors.</a:t>
            </a:r>
          </a:p>
          <a:p>
            <a:r>
              <a:rPr lang="en-GB" dirty="0"/>
              <a:t>Hostages continued to exhibit loyalty by -</a:t>
            </a:r>
          </a:p>
          <a:p>
            <a:r>
              <a:rPr lang="en-GB" dirty="0"/>
              <a:t>Refused to testify against them.</a:t>
            </a:r>
          </a:p>
          <a:p>
            <a:r>
              <a:rPr lang="en-GB" dirty="0"/>
              <a:t>Helped raise funds for legal representation. </a:t>
            </a:r>
          </a:p>
          <a:p>
            <a:r>
              <a:rPr lang="en-GB"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917"/>
          </a:xfrm>
        </p:spPr>
        <p:txBody>
          <a:bodyPr>
            <a:normAutofit fontScale="90000"/>
          </a:bodyPr>
          <a:lstStyle/>
          <a:p>
            <a:br>
              <a:rPr lang="en-GB" dirty="0"/>
            </a:br>
            <a:r>
              <a:rPr lang="en-GB" dirty="0"/>
              <a:t>What Causes Stockholm Syndrome?</a:t>
            </a:r>
            <a:br>
              <a:rPr lang="en-GB" b="1" dirty="0"/>
            </a:br>
            <a:endParaRPr lang="en-GB" dirty="0"/>
          </a:p>
        </p:txBody>
      </p:sp>
      <p:sp>
        <p:nvSpPr>
          <p:cNvPr id="3" name="Content Placeholder 2"/>
          <p:cNvSpPr>
            <a:spLocks noGrp="1"/>
          </p:cNvSpPr>
          <p:nvPr>
            <p:ph idx="1"/>
          </p:nvPr>
        </p:nvSpPr>
        <p:spPr/>
        <p:txBody>
          <a:bodyPr>
            <a:normAutofit/>
          </a:bodyPr>
          <a:lstStyle/>
          <a:p>
            <a:pPr fontAlgn="base"/>
            <a:r>
              <a:rPr lang="en-GB" dirty="0"/>
              <a:t>Individuals can succumb to Stockholm syndrome under the following circumstances:</a:t>
            </a:r>
          </a:p>
          <a:p>
            <a:pPr fontAlgn="base"/>
            <a:r>
              <a:rPr lang="en-GB" dirty="0"/>
              <a:t>The belief that one's captor can and will kill them. The feelings of relief by the victim for not being killed then turn to gratitude.</a:t>
            </a:r>
          </a:p>
          <a:p>
            <a:pPr fontAlgn="base"/>
            <a:r>
              <a:rPr lang="en-GB" dirty="0"/>
              <a:t>Isolation from everyone but the captors</a:t>
            </a:r>
          </a:p>
          <a:p>
            <a:pPr fontAlgn="base"/>
            <a:r>
              <a:rPr lang="en-GB" dirty="0"/>
              <a:t>The belief that escape is impossible</a:t>
            </a:r>
          </a:p>
          <a:p>
            <a:pPr fontAlgn="base"/>
            <a:r>
              <a:rPr lang="en-GB" dirty="0"/>
              <a:t>The inflation of the captor's acts of kindness into genuine care for each other's welfare</a:t>
            </a:r>
          </a:p>
          <a:p>
            <a:pPr fontAlgn="base"/>
            <a:r>
              <a:rPr lang="en-GB" dirty="0"/>
              <a:t>The passage of at least a few days in captivity</a:t>
            </a:r>
          </a:p>
          <a:p>
            <a:endParaRPr lang="en-GB" dirty="0"/>
          </a:p>
        </p:txBody>
      </p:sp>
    </p:spTree>
    <p:extLst>
      <p:ext uri="{BB962C8B-B14F-4D97-AF65-F5344CB8AC3E}">
        <p14:creationId xmlns:p14="http://schemas.microsoft.com/office/powerpoint/2010/main" val="208427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5734"/>
          </a:xfrm>
        </p:spPr>
        <p:txBody>
          <a:bodyPr/>
          <a:lstStyle/>
          <a:p>
            <a:pPr fontAlgn="base"/>
            <a:r>
              <a:rPr lang="en-GB" dirty="0"/>
              <a:t>Stockholm Syndrome / Traumatic Bonding</a:t>
            </a:r>
          </a:p>
        </p:txBody>
      </p:sp>
      <p:sp>
        <p:nvSpPr>
          <p:cNvPr id="3" name="Content Placeholder 2"/>
          <p:cNvSpPr>
            <a:spLocks noGrp="1"/>
          </p:cNvSpPr>
          <p:nvPr>
            <p:ph idx="1"/>
          </p:nvPr>
        </p:nvSpPr>
        <p:spPr/>
        <p:txBody>
          <a:bodyPr/>
          <a:lstStyle/>
          <a:p>
            <a:r>
              <a:rPr lang="en-GB" dirty="0"/>
              <a:t>A positive feeling towards your captor is known as the </a:t>
            </a:r>
            <a:r>
              <a:rPr lang="en-GB" b="1" dirty="0"/>
              <a:t>Stockholm Effect</a:t>
            </a:r>
          </a:p>
          <a:p>
            <a:r>
              <a:rPr lang="en-GB" dirty="0"/>
              <a:t>Psychological tendency of a hostage to </a:t>
            </a:r>
            <a:r>
              <a:rPr lang="en-GB" b="1" dirty="0"/>
              <a:t>bond</a:t>
            </a:r>
            <a:r>
              <a:rPr lang="en-GB" dirty="0"/>
              <a:t> with, or </a:t>
            </a:r>
            <a:r>
              <a:rPr lang="en-GB" b="1" dirty="0"/>
              <a:t>sympathize</a:t>
            </a:r>
            <a:r>
              <a:rPr lang="en-GB" dirty="0"/>
              <a:t> with their captor</a:t>
            </a:r>
          </a:p>
          <a:p>
            <a:r>
              <a:rPr lang="en-GB" dirty="0"/>
              <a:t>Not limited to captors – any relationship where strong </a:t>
            </a:r>
            <a:r>
              <a:rPr lang="en-GB" b="1" dirty="0"/>
              <a:t>emotional ties </a:t>
            </a:r>
            <a:r>
              <a:rPr lang="en-GB" dirty="0"/>
              <a:t>develop between two persons where one person intermittently harasses, beats, threatens, abuses, or intimidates the other can also be called the Stockholm effect.</a:t>
            </a:r>
          </a:p>
          <a:p>
            <a:endParaRPr lang="en-GB" dirty="0"/>
          </a:p>
        </p:txBody>
      </p:sp>
    </p:spTree>
    <p:extLst>
      <p:ext uri="{BB962C8B-B14F-4D97-AF65-F5344CB8AC3E}">
        <p14:creationId xmlns:p14="http://schemas.microsoft.com/office/powerpoint/2010/main" val="9455608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dirty="0"/>
              <a:t>Situation -</a:t>
            </a:r>
          </a:p>
        </p:txBody>
      </p:sp>
      <p:sp>
        <p:nvSpPr>
          <p:cNvPr id="3" name="Content Placeholder 2"/>
          <p:cNvSpPr>
            <a:spLocks noGrp="1"/>
          </p:cNvSpPr>
          <p:nvPr>
            <p:ph idx="1"/>
          </p:nvPr>
        </p:nvSpPr>
        <p:spPr>
          <a:xfrm>
            <a:off x="838200" y="1439501"/>
            <a:ext cx="10515600" cy="4737462"/>
          </a:xfrm>
        </p:spPr>
        <p:txBody>
          <a:bodyPr>
            <a:normAutofit/>
          </a:bodyPr>
          <a:lstStyle/>
          <a:p>
            <a:pPr fontAlgn="base"/>
            <a:r>
              <a:rPr lang="en-GB" dirty="0"/>
              <a:t>You are kidnapped and told you going to die</a:t>
            </a:r>
          </a:p>
          <a:p>
            <a:pPr fontAlgn="base"/>
            <a:r>
              <a:rPr lang="en-GB" dirty="0"/>
              <a:t>You are terrified!</a:t>
            </a:r>
          </a:p>
          <a:p>
            <a:pPr fontAlgn="base"/>
            <a:r>
              <a:rPr lang="en-GB" dirty="0"/>
              <a:t>You have to ask to go to the toilet and you cannot eat or speak. </a:t>
            </a:r>
          </a:p>
          <a:p>
            <a:pPr fontAlgn="base"/>
            <a:r>
              <a:rPr lang="en-GB" dirty="0"/>
              <a:t>You are still alive!</a:t>
            </a:r>
          </a:p>
          <a:p>
            <a:pPr fontAlgn="base"/>
            <a:r>
              <a:rPr lang="en-GB" dirty="0"/>
              <a:t>You have food, you think this is an act of kindness you are thankful.</a:t>
            </a:r>
          </a:p>
          <a:p>
            <a:pPr fontAlgn="base"/>
            <a:r>
              <a:rPr lang="en-GB" dirty="0"/>
              <a:t>You are still alive!</a:t>
            </a:r>
          </a:p>
          <a:p>
            <a:pPr fontAlgn="base"/>
            <a:r>
              <a:rPr lang="en-GB" dirty="0"/>
              <a:t>You are thankful and think that the act of ‘kindness’ keeping me alive.</a:t>
            </a:r>
          </a:p>
          <a:p>
            <a:pPr fontAlgn="base"/>
            <a:r>
              <a:rPr lang="en-GB" dirty="0"/>
              <a:t>Small act of goodness = them being kind but you are not thinking about the abuse only that this person is keeping you alive. </a:t>
            </a:r>
          </a:p>
          <a:p>
            <a:pPr fontAlgn="base"/>
            <a:endParaRPr lang="en-GB" dirty="0"/>
          </a:p>
          <a:p>
            <a:endParaRPr lang="en-GB" dirty="0"/>
          </a:p>
        </p:txBody>
      </p:sp>
    </p:spTree>
    <p:extLst>
      <p:ext uri="{BB962C8B-B14F-4D97-AF65-F5344CB8AC3E}">
        <p14:creationId xmlns:p14="http://schemas.microsoft.com/office/powerpoint/2010/main" val="15757744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dirty="0"/>
              <a:t>Generally suffer from severe isolation and emotional and physical abuse</a:t>
            </a:r>
          </a:p>
          <a:p>
            <a:pPr fontAlgn="base"/>
            <a:r>
              <a:rPr lang="en-GB" dirty="0"/>
              <a:t>Kidnapping, hostage, prisoners of war, abused children, incest victims, domestic abuse cases</a:t>
            </a:r>
          </a:p>
          <a:p>
            <a:pPr fontAlgn="base"/>
            <a:r>
              <a:rPr lang="en-GB" dirty="0"/>
              <a:t>Each of these circumstances can result in the victims responding in a compliant and supportive way as a tactic for survival</a:t>
            </a:r>
          </a:p>
          <a:p>
            <a:pPr fontAlgn="base"/>
            <a:r>
              <a:rPr lang="en-GB"/>
              <a:t>It </a:t>
            </a:r>
            <a:r>
              <a:rPr lang="en-GB" dirty="0"/>
              <a:t>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dirty="0"/>
              <a:t>Natascha Kampusch</a:t>
            </a:r>
          </a:p>
        </p:txBody>
      </p:sp>
      <p:sp>
        <p:nvSpPr>
          <p:cNvPr id="3" name="Content Placeholder 2"/>
          <p:cNvSpPr>
            <a:spLocks noGrp="1"/>
          </p:cNvSpPr>
          <p:nvPr>
            <p:ph idx="1"/>
          </p:nvPr>
        </p:nvSpPr>
        <p:spPr>
          <a:xfrm>
            <a:off x="838200" y="1423555"/>
            <a:ext cx="10515600" cy="4753408"/>
          </a:xfrm>
        </p:spPr>
        <p:txBody>
          <a:bodyPr>
            <a:normAutofit/>
          </a:bodyPr>
          <a:lstStyle/>
          <a:p>
            <a:r>
              <a:rPr lang="en-GB" dirty="0"/>
              <a:t>1998 at 10-year-old was grabbed by two men.</a:t>
            </a:r>
          </a:p>
          <a:p>
            <a:r>
              <a:rPr lang="en-GB" dirty="0"/>
              <a:t>For the next eight years was held prisoner in a cellar beneath the garage of Wolfgang Přiklopil. </a:t>
            </a:r>
          </a:p>
          <a:p>
            <a:r>
              <a:rPr lang="en-GB" dirty="0"/>
              <a:t>He beat and raped her and maintaining the doors/windows rigged with explosives. </a:t>
            </a:r>
          </a:p>
          <a:p>
            <a:r>
              <a:rPr lang="en-GB" dirty="0"/>
              <a:t>Day of escape she was cleaning a car under supervision when the phone rang. Wolfgang left her to take the call. </a:t>
            </a:r>
          </a:p>
          <a:p>
            <a:r>
              <a:rPr lang="en-GB" dirty="0"/>
              <a:t>Opportunity to run for help.</a:t>
            </a:r>
          </a:p>
          <a:p>
            <a:r>
              <a:rPr lang="en-GB" dirty="0"/>
              <a:t>Wolfgang killed himself before being arrested.</a:t>
            </a:r>
          </a:p>
        </p:txBody>
      </p:sp>
    </p:spTree>
    <p:extLst>
      <p:ext uri="{BB962C8B-B14F-4D97-AF65-F5344CB8AC3E}">
        <p14:creationId xmlns:p14="http://schemas.microsoft.com/office/powerpoint/2010/main" val="1370371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a:t>After the Dealth</a:t>
            </a:r>
            <a:endParaRPr lang="en-GB" dirty="0"/>
          </a:p>
        </p:txBody>
      </p:sp>
      <p:cxnSp>
        <p:nvCxnSpPr>
          <p:cNvPr id="13"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a:noAutofit/>
          </a:bodyPr>
          <a:lstStyle/>
          <a:p>
            <a:r>
              <a:rPr lang="en-GB" dirty="0"/>
              <a:t>Natascha was informed of the death, she wept for days;</a:t>
            </a:r>
          </a:p>
          <a:p>
            <a:r>
              <a:rPr lang="en-GB" dirty="0"/>
              <a:t> Sat alone with his coffin for hours. </a:t>
            </a:r>
          </a:p>
          <a:p>
            <a:r>
              <a:rPr lang="en-GB" dirty="0"/>
              <a:t>Years after the escape, she carried a photo of him in her wallet.</a:t>
            </a:r>
          </a:p>
          <a:p>
            <a:r>
              <a:rPr lang="en-GB" dirty="0"/>
              <a:t>She even bought the house that she was held captive.</a:t>
            </a:r>
          </a:p>
          <a:p>
            <a:r>
              <a:rPr lang="en-GB"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Elizabeth </a:t>
            </a:r>
            <a:r>
              <a:rPr lang="en-GB" dirty="0" err="1"/>
              <a:t>Fritzl</a:t>
            </a:r>
            <a:endParaRPr lang="en-GB" dirty="0"/>
          </a:p>
        </p:txBody>
      </p:sp>
      <p:sp>
        <p:nvSpPr>
          <p:cNvPr id="3" name="Content Placeholder 2"/>
          <p:cNvSpPr>
            <a:spLocks noGrp="1"/>
          </p:cNvSpPr>
          <p:nvPr>
            <p:ph idx="1"/>
          </p:nvPr>
        </p:nvSpPr>
        <p:spPr/>
        <p:txBody>
          <a:bodyPr/>
          <a:lstStyle/>
          <a:p>
            <a:r>
              <a:rPr lang="en-GB" dirty="0"/>
              <a:t>April 2008 captive for 24 years by her father. He had deprived her of daylight for 8,516 days, and raped her 3,000 times.</a:t>
            </a:r>
          </a:p>
          <a:p>
            <a:r>
              <a:rPr lang="en-GB" dirty="0"/>
              <a:t>Kept in a basement in the house.</a:t>
            </a:r>
          </a:p>
          <a:p>
            <a:r>
              <a:rPr lang="en-GB" dirty="0"/>
              <a:t>Dad told neighbours that she had joined a ‘cult’ &amp; she would drop the kids off as she could not look after them</a:t>
            </a:r>
          </a:p>
          <a:p>
            <a:r>
              <a:rPr lang="en-GB" dirty="0"/>
              <a:t>Had several children – 3 that lived with the father &amp; mother ‘</a:t>
            </a:r>
            <a:r>
              <a:rPr lang="en-GB" b="1" dirty="0"/>
              <a:t>the upstairs children</a:t>
            </a:r>
            <a:r>
              <a:rPr lang="en-GB" dirty="0"/>
              <a:t>’ Alexander, Lisa and Monika.</a:t>
            </a:r>
          </a:p>
          <a:p>
            <a:r>
              <a:rPr lang="en-GB" dirty="0"/>
              <a:t> Three lived in the basement ‘</a:t>
            </a:r>
            <a:r>
              <a:rPr lang="en-GB" b="1" dirty="0"/>
              <a:t>the Cellar kids</a:t>
            </a:r>
            <a:r>
              <a:rPr lang="en-GB" dirty="0"/>
              <a:t>’ Kerstin, Stefan and Felix &amp;  some children died.</a:t>
            </a:r>
          </a:p>
          <a:p>
            <a:endParaRPr lang="en-GB" dirty="0"/>
          </a:p>
        </p:txBody>
      </p:sp>
    </p:spTree>
    <p:extLst>
      <p:ext uri="{BB962C8B-B14F-4D97-AF65-F5344CB8AC3E}">
        <p14:creationId xmlns:p14="http://schemas.microsoft.com/office/powerpoint/2010/main" val="11146100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96ACB-B34D-4D33-BBB2-384315C169CC}"/>
              </a:ext>
            </a:extLst>
          </p:cNvPr>
          <p:cNvSpPr>
            <a:spLocks noGrp="1"/>
          </p:cNvSpPr>
          <p:nvPr>
            <p:ph type="title"/>
          </p:nvPr>
        </p:nvSpPr>
        <p:spPr>
          <a:xfrm>
            <a:off x="838200" y="365126"/>
            <a:ext cx="10515600" cy="974148"/>
          </a:xfrm>
        </p:spPr>
        <p:txBody>
          <a:bodyPr/>
          <a:lstStyle/>
          <a:p>
            <a:r>
              <a:rPr lang="en-GB" dirty="0"/>
              <a:t>Outcome</a:t>
            </a:r>
          </a:p>
        </p:txBody>
      </p:sp>
      <p:sp>
        <p:nvSpPr>
          <p:cNvPr id="3" name="Content Placeholder 2">
            <a:extLst>
              <a:ext uri="{FF2B5EF4-FFF2-40B4-BE49-F238E27FC236}">
                <a16:creationId xmlns:a16="http://schemas.microsoft.com/office/drawing/2014/main" id="{1A567C1E-E510-4A82-A48A-F26EFFB3DF81}"/>
              </a:ext>
            </a:extLst>
          </p:cNvPr>
          <p:cNvSpPr>
            <a:spLocks noGrp="1"/>
          </p:cNvSpPr>
          <p:nvPr>
            <p:ph idx="1"/>
          </p:nvPr>
        </p:nvSpPr>
        <p:spPr>
          <a:xfrm>
            <a:off x="838200" y="1505527"/>
            <a:ext cx="10515600" cy="4671436"/>
          </a:xfrm>
        </p:spPr>
        <p:txBody>
          <a:bodyPr>
            <a:normAutofit lnSpcReduction="10000"/>
          </a:bodyPr>
          <a:lstStyle/>
          <a:p>
            <a:r>
              <a:rPr lang="en-GB" dirty="0"/>
              <a:t>Given a new identity, relocated to a village only known as Village whose residents are fiercely protective of her.</a:t>
            </a:r>
          </a:p>
          <a:p>
            <a:r>
              <a:rPr lang="en-GB" dirty="0"/>
              <a:t>She has form a long-term relationship with one of the security guards assigned to protect her.</a:t>
            </a:r>
          </a:p>
          <a:p>
            <a:r>
              <a:rPr lang="en-GB" dirty="0"/>
              <a:t>Felix by 2013  it was reported that her has almost forgotten his time in the dungeon and he is attending a school. </a:t>
            </a:r>
          </a:p>
          <a:p>
            <a:r>
              <a:rPr lang="en-GB" dirty="0"/>
              <a:t>Kerstin, who recovered from her illness, had got a boyfriend. </a:t>
            </a:r>
          </a:p>
          <a:p>
            <a:r>
              <a:rPr lang="en-GB" dirty="0"/>
              <a:t>Stefan, who first saw daylight aged 18, was joining the Navy</a:t>
            </a:r>
          </a:p>
          <a:p>
            <a:endParaRPr lang="en-GB" dirty="0"/>
          </a:p>
          <a:p>
            <a:r>
              <a:rPr lang="en-GB" dirty="0"/>
              <a:t>Help of positive condition to change behaviours &amp;  traumas   </a:t>
            </a:r>
          </a:p>
        </p:txBody>
      </p:sp>
    </p:spTree>
    <p:extLst>
      <p:ext uri="{BB962C8B-B14F-4D97-AF65-F5344CB8AC3E}">
        <p14:creationId xmlns:p14="http://schemas.microsoft.com/office/powerpoint/2010/main" val="240892550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Turpin Siblings</a:t>
            </a:r>
            <a:br>
              <a:rPr lang="en-GB" dirty="0"/>
            </a:br>
            <a:endParaRPr lang="en-GB" dirty="0"/>
          </a:p>
        </p:txBody>
      </p:sp>
      <p:sp>
        <p:nvSpPr>
          <p:cNvPr id="3" name="Content Placeholder 2"/>
          <p:cNvSpPr>
            <a:spLocks noGrp="1"/>
          </p:cNvSpPr>
          <p:nvPr>
            <p:ph idx="1"/>
          </p:nvPr>
        </p:nvSpPr>
        <p:spPr/>
        <p:txBody>
          <a:bodyPr/>
          <a:lstStyle/>
          <a:p>
            <a:r>
              <a:rPr lang="en-GB" dirty="0"/>
              <a:t>Child abuse case California </a:t>
            </a:r>
          </a:p>
          <a:p>
            <a:r>
              <a:rPr lang="en-GB" dirty="0"/>
              <a:t>David &amp; Louise Turpin imprisoned their 13 children </a:t>
            </a:r>
          </a:p>
          <a:p>
            <a:r>
              <a:rPr lang="en-GB" dirty="0"/>
              <a:t>Imprisoning, beating psychological torment, lewd act of a child, abuse of a dependent, child abuse &amp; false imprisonment.</a:t>
            </a:r>
          </a:p>
          <a:p>
            <a:r>
              <a:rPr lang="en-GB" dirty="0"/>
              <a:t>Ages 2 to 29 years old</a:t>
            </a:r>
          </a:p>
          <a:p>
            <a:r>
              <a:rPr lang="en-GB" dirty="0"/>
              <a:t>January 2018 one child escaped </a:t>
            </a:r>
          </a:p>
          <a:p>
            <a:r>
              <a:rPr lang="en-GB" dirty="0"/>
              <a:t>Locked away in room some where chained to beds, allowed to shower once a year,  no medical help and no visit to a dentist. </a:t>
            </a:r>
          </a:p>
          <a:p>
            <a:r>
              <a:rPr lang="en-GB" dirty="0"/>
              <a:t>Little knowledge of the outside world.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15912"/>
          </a:xfrm>
        </p:spPr>
        <p:txBody>
          <a:bodyPr>
            <a:normAutofit fontScale="90000"/>
          </a:bodyPr>
          <a:lstStyle/>
          <a:p>
            <a:endParaRPr lang="en-GB" dirty="0"/>
          </a:p>
        </p:txBody>
      </p:sp>
      <p:sp>
        <p:nvSpPr>
          <p:cNvPr id="3" name="Content Placeholder 2"/>
          <p:cNvSpPr>
            <a:spLocks noGrp="1"/>
          </p:cNvSpPr>
          <p:nvPr>
            <p:ph idx="1"/>
          </p:nvPr>
        </p:nvSpPr>
        <p:spPr>
          <a:xfrm>
            <a:off x="838200" y="960582"/>
            <a:ext cx="10515600" cy="5216381"/>
          </a:xfrm>
        </p:spPr>
        <p:txBody>
          <a:bodyPr>
            <a:normAutofit fontScale="92500" lnSpcReduction="10000"/>
          </a:bodyPr>
          <a:lstStyle/>
          <a:p>
            <a:r>
              <a:rPr lang="en-GB" dirty="0"/>
              <a:t>Planning to escape for 2 years</a:t>
            </a:r>
          </a:p>
          <a:p>
            <a:r>
              <a:rPr lang="en-GB" dirty="0"/>
              <a:t>One 17 year old escaped </a:t>
            </a:r>
          </a:p>
          <a:p>
            <a:r>
              <a:rPr lang="en-GB" dirty="0"/>
              <a:t>Called police on a deactivated mobile</a:t>
            </a:r>
          </a:p>
          <a:p>
            <a:r>
              <a:rPr lang="en-GB" dirty="0"/>
              <a:t>Children stated – sometimes the smell in the house they could not breath; Could not use a toilet; did know what day, month or year it was; unaware of the meaning ‘medication’.</a:t>
            </a:r>
          </a:p>
          <a:p>
            <a:r>
              <a:rPr lang="en-GB" dirty="0"/>
              <a:t>Some of the adult siblings' growth had been so severely stunted by starvation that authorities at first mistook them for children. The 28 year old male weighted 6 stone. </a:t>
            </a:r>
          </a:p>
          <a:p>
            <a:endParaRPr lang="en-GB" dirty="0"/>
          </a:p>
          <a:p>
            <a:r>
              <a:rPr lang="en-GB" dirty="0"/>
              <a:t>Over 20 people from across USA, including nurses, police specialist and psychologists, have offered additional care for the seven adult siblings and six children. </a:t>
            </a:r>
          </a:p>
          <a:p>
            <a:endParaRPr lang="en-GB" dirty="0"/>
          </a:p>
          <a:p>
            <a:endParaRPr lang="en-GB" dirty="0"/>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6556"/>
          </a:xfrm>
        </p:spPr>
        <p:txBody>
          <a:bodyPr>
            <a:normAutofit/>
          </a:bodyPr>
          <a:lstStyle/>
          <a:p>
            <a:r>
              <a:rPr lang="en-GB" dirty="0"/>
              <a:t>Personal Victim Statements</a:t>
            </a:r>
          </a:p>
        </p:txBody>
      </p:sp>
      <p:sp>
        <p:nvSpPr>
          <p:cNvPr id="3" name="Content Placeholder 2"/>
          <p:cNvSpPr>
            <a:spLocks noGrp="1"/>
          </p:cNvSpPr>
          <p:nvPr>
            <p:ph idx="1"/>
          </p:nvPr>
        </p:nvSpPr>
        <p:spPr>
          <a:xfrm>
            <a:off x="838200" y="1390261"/>
            <a:ext cx="10515600" cy="4786702"/>
          </a:xfrm>
        </p:spPr>
        <p:txBody>
          <a:bodyPr>
            <a:normAutofit/>
          </a:bodyPr>
          <a:lstStyle/>
          <a:p>
            <a:pPr algn="ctr"/>
            <a:endParaRPr lang="en-GB" i="1" dirty="0"/>
          </a:p>
          <a:p>
            <a:r>
              <a:rPr lang="en-GB" dirty="0"/>
              <a:t>The parents wept as they heard victim-impact statements from four of their children:</a:t>
            </a:r>
            <a:endParaRPr lang="en-GB" i="1" dirty="0"/>
          </a:p>
          <a:p>
            <a:pPr algn="ctr" fontAlgn="base"/>
            <a:r>
              <a:rPr lang="en-GB" dirty="0"/>
              <a:t>Child 1</a:t>
            </a:r>
            <a:r>
              <a:rPr lang="en-GB" i="1" dirty="0"/>
              <a:t> - “I cannot describe in words what we went through growing up, I still have nightmares of getting beaten and the chains”. </a:t>
            </a:r>
          </a:p>
          <a:p>
            <a:pPr algn="ctr" fontAlgn="base"/>
            <a:r>
              <a:rPr lang="en-GB" i="1" dirty="0"/>
              <a:t>"That is the past and this is now; I love my parents and have forgiven them for a lot of the things they did to us.“</a:t>
            </a:r>
          </a:p>
          <a:p>
            <a:pPr fontAlgn="base"/>
            <a:r>
              <a:rPr lang="en-GB" dirty="0"/>
              <a:t>Child 2 - </a:t>
            </a:r>
            <a:r>
              <a:rPr lang="en-GB" i="1" dirty="0"/>
              <a:t>"I love both of my parents so much; Although it may not have been the best way of raising us, I am glad that they did because it made me the person I am today.“</a:t>
            </a:r>
          </a:p>
          <a:p>
            <a:pPr marL="0" indent="0" fontAlgn="base">
              <a:buNone/>
            </a:pPr>
            <a:endParaRPr lang="en-GB" i="1" dirty="0"/>
          </a:p>
          <a:p>
            <a:pPr algn="ctr" fontAlgn="base"/>
            <a:endParaRPr lang="en-GB" i="1" dirty="0"/>
          </a:p>
          <a:p>
            <a:pPr lvl="1"/>
            <a:endParaRPr lang="en-GB" dirty="0"/>
          </a:p>
        </p:txBody>
      </p:sp>
    </p:spTree>
    <p:extLst>
      <p:ext uri="{BB962C8B-B14F-4D97-AF65-F5344CB8AC3E}">
        <p14:creationId xmlns:p14="http://schemas.microsoft.com/office/powerpoint/2010/main" val="39265556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77267"/>
          </a:xfrm>
        </p:spPr>
        <p:txBody>
          <a:bodyPr>
            <a:normAutofit fontScale="90000"/>
          </a:bodyPr>
          <a:lstStyle/>
          <a:p>
            <a:r>
              <a:rPr lang="en-GB" dirty="0"/>
              <a:t>VPS</a:t>
            </a:r>
          </a:p>
        </p:txBody>
      </p:sp>
      <p:sp>
        <p:nvSpPr>
          <p:cNvPr id="3" name="Content Placeholder 2"/>
          <p:cNvSpPr>
            <a:spLocks noGrp="1"/>
          </p:cNvSpPr>
          <p:nvPr>
            <p:ph idx="1"/>
          </p:nvPr>
        </p:nvSpPr>
        <p:spPr>
          <a:xfrm>
            <a:off x="838200" y="942392"/>
            <a:ext cx="10515600" cy="5234571"/>
          </a:xfrm>
        </p:spPr>
        <p:txBody>
          <a:bodyPr>
            <a:normAutofit/>
          </a:bodyPr>
          <a:lstStyle/>
          <a:p>
            <a:pPr fontAlgn="base"/>
            <a:r>
              <a:rPr lang="en-GB" dirty="0"/>
              <a:t>Child 3 - "</a:t>
            </a:r>
            <a:r>
              <a:rPr lang="en-GB" i="1" dirty="0"/>
              <a:t>My parents took my whole life from me, but now I'm taking my life back. I'm a fighter, I'm strong and I'm shooting through life like a rocket."</a:t>
            </a:r>
          </a:p>
          <a:p>
            <a:pPr fontAlgn="base"/>
            <a:r>
              <a:rPr lang="en-GB" dirty="0"/>
              <a:t>She added: </a:t>
            </a:r>
            <a:r>
              <a:rPr lang="en-GB" i="1" dirty="0"/>
              <a:t>"I saw my dad change my mom. They almost changed me, but I realised what was happening.“</a:t>
            </a:r>
          </a:p>
          <a:p>
            <a:pPr marL="0" indent="0" fontAlgn="base">
              <a:buNone/>
            </a:pPr>
            <a:endParaRPr lang="en-GB" i="1" dirty="0"/>
          </a:p>
          <a:p>
            <a:r>
              <a:rPr lang="en-GB" dirty="0" err="1"/>
              <a:t>Natascha</a:t>
            </a:r>
            <a:r>
              <a:rPr lang="en-GB" dirty="0"/>
              <a:t> </a:t>
            </a:r>
            <a:r>
              <a:rPr lang="en-GB" dirty="0" err="1"/>
              <a:t>Kampusch</a:t>
            </a:r>
            <a:r>
              <a:rPr lang="en-GB" dirty="0"/>
              <a:t> stated that these children should see their parents as:</a:t>
            </a:r>
          </a:p>
          <a:p>
            <a:pPr algn="ctr"/>
            <a:r>
              <a:rPr lang="en-GB" i="1" dirty="0"/>
              <a:t> “it will help them with the process where they can cope with the whole situation and be more stable”</a:t>
            </a:r>
          </a:p>
          <a:p>
            <a:pPr fontAlgn="base"/>
            <a:endParaRPr lang="en-GB" i="1" dirty="0"/>
          </a:p>
        </p:txBody>
      </p:sp>
    </p:spTree>
    <p:extLst>
      <p:ext uri="{BB962C8B-B14F-4D97-AF65-F5344CB8AC3E}">
        <p14:creationId xmlns:p14="http://schemas.microsoft.com/office/powerpoint/2010/main" val="30136390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25136"/>
          </a:xfrm>
        </p:spPr>
        <p:txBody>
          <a:bodyPr/>
          <a:lstStyle/>
          <a:p>
            <a:r>
              <a:rPr lang="en-GB" dirty="0"/>
              <a:t>Medical Staff Statement</a:t>
            </a:r>
          </a:p>
        </p:txBody>
      </p:sp>
      <p:sp>
        <p:nvSpPr>
          <p:cNvPr id="3" name="Content Placeholder 2"/>
          <p:cNvSpPr>
            <a:spLocks noGrp="1"/>
          </p:cNvSpPr>
          <p:nvPr>
            <p:ph idx="1"/>
          </p:nvPr>
        </p:nvSpPr>
        <p:spPr/>
        <p:txBody>
          <a:bodyPr/>
          <a:lstStyle/>
          <a:p>
            <a:r>
              <a:rPr lang="en-GB" i="1" dirty="0"/>
              <a:t>"We're hopeful they can now learn a lot of life skills, from shopping for groceries to cooking,“</a:t>
            </a:r>
          </a:p>
          <a:p>
            <a:r>
              <a:rPr lang="en-GB" dirty="0"/>
              <a:t>"</a:t>
            </a:r>
            <a:r>
              <a:rPr lang="en-GB" i="1" dirty="0"/>
              <a:t>For all the things that have allegedly been done to them, they still have the capacity to love and trust people who have been good to them. Their spirit has not been crushed."</a:t>
            </a:r>
          </a:p>
          <a:p>
            <a:r>
              <a:rPr lang="en-GB" dirty="0"/>
              <a:t>"</a:t>
            </a:r>
            <a:r>
              <a:rPr lang="en-GB" i="1" dirty="0"/>
              <a:t>On behalf of all of us at CRMC, we wish these brave siblings continued strength as they take the next steps in their journey," </a:t>
            </a:r>
            <a:endParaRPr lang="en-GB" dirty="0"/>
          </a:p>
          <a:p>
            <a:endParaRPr lang="en-GB" dirty="0"/>
          </a:p>
        </p:txBody>
      </p:sp>
    </p:spTree>
    <p:extLst>
      <p:ext uri="{BB962C8B-B14F-4D97-AF65-F5344CB8AC3E}">
        <p14:creationId xmlns:p14="http://schemas.microsoft.com/office/powerpoint/2010/main" val="41427978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don’t they leave?</a:t>
            </a:r>
          </a:p>
        </p:txBody>
      </p:sp>
      <p:sp>
        <p:nvSpPr>
          <p:cNvPr id="3" name="Content Placeholder 2"/>
          <p:cNvSpPr>
            <a:spLocks noGrp="1"/>
          </p:cNvSpPr>
          <p:nvPr>
            <p:ph idx="1"/>
          </p:nvPr>
        </p:nvSpPr>
        <p:spPr/>
        <p:txBody>
          <a:bodyPr>
            <a:normAutofit/>
          </a:bodyPr>
          <a:lstStyle/>
          <a:p>
            <a:r>
              <a:rPr lang="en-GB" dirty="0"/>
              <a:t>Cannot survive without the protection of the abuser.</a:t>
            </a:r>
          </a:p>
          <a:p>
            <a:r>
              <a:rPr lang="en-GB" dirty="0"/>
              <a:t>The bond is strong and it’s too late to escape.</a:t>
            </a:r>
          </a:p>
          <a:p>
            <a:r>
              <a:rPr lang="en-GB" dirty="0"/>
              <a:t>Victim feels real threat is a threat to their survival no matter what their circumstances</a:t>
            </a:r>
          </a:p>
          <a:p>
            <a:r>
              <a:rPr lang="en-GB" dirty="0"/>
              <a:t>Scare the abuser will hurt family members.</a:t>
            </a:r>
          </a:p>
          <a:p>
            <a:r>
              <a:rPr lang="en-GB" dirty="0"/>
              <a:t>Victims are dependent on the abuser.</a:t>
            </a:r>
          </a:p>
          <a:p>
            <a:r>
              <a:rPr lang="en-GB" dirty="0"/>
              <a:t>Physically can’t leave with no opportunities</a:t>
            </a:r>
          </a:p>
          <a:p>
            <a:endParaRPr lang="en-GB" dirty="0"/>
          </a:p>
          <a:p>
            <a:pPr marL="0" indent="0">
              <a:buNone/>
            </a:pPr>
            <a:endParaRPr lang="en-GB" dirty="0"/>
          </a:p>
        </p:txBody>
      </p:sp>
    </p:spTree>
    <p:extLst>
      <p:ext uri="{BB962C8B-B14F-4D97-AF65-F5344CB8AC3E}">
        <p14:creationId xmlns:p14="http://schemas.microsoft.com/office/powerpoint/2010/main" val="3983886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Effect’s on victims</a:t>
            </a:r>
          </a:p>
        </p:txBody>
      </p:sp>
      <p:sp>
        <p:nvSpPr>
          <p:cNvPr id="3" name="Content Placeholder 2"/>
          <p:cNvSpPr>
            <a:spLocks noGrp="1"/>
          </p:cNvSpPr>
          <p:nvPr>
            <p:ph idx="1"/>
          </p:nvPr>
        </p:nvSpPr>
        <p:spPr>
          <a:xfrm>
            <a:off x="838200" y="1548143"/>
            <a:ext cx="10515600" cy="4628820"/>
          </a:xfrm>
        </p:spPr>
        <p:txBody>
          <a:bodyPr>
            <a:normAutofit/>
          </a:bodyPr>
          <a:lstStyle/>
          <a:p>
            <a:pPr fontAlgn="t"/>
            <a:r>
              <a:rPr lang="en-GB" b="1" dirty="0"/>
              <a:t>Thinking:</a:t>
            </a:r>
            <a:r>
              <a:rPr lang="en-GB" dirty="0"/>
              <a:t> Intrusive thoughts, denial, impaired memory, decreased concentration, being overcautious and aware, confusion or fear of the event happening again.</a:t>
            </a:r>
          </a:p>
          <a:p>
            <a:pPr fontAlgn="t"/>
            <a:r>
              <a:rPr lang="en-GB" b="1" dirty="0"/>
              <a:t>Emotions:</a:t>
            </a:r>
            <a:r>
              <a:rPr lang="en-GB" dirty="0"/>
              <a:t> Shock, numbness, anxiety, guilt, depression, anger and a sense of helplessness.</a:t>
            </a:r>
          </a:p>
          <a:p>
            <a:pPr fontAlgn="t"/>
            <a:r>
              <a:rPr lang="en-GB" b="1" dirty="0"/>
              <a:t>Interactions:</a:t>
            </a:r>
            <a:r>
              <a:rPr lang="en-GB" dirty="0"/>
              <a:t> Withdrawal and avoidance of family, friends, activities and being on edge.</a:t>
            </a:r>
          </a:p>
          <a:p>
            <a:pPr fontAlgn="t"/>
            <a:r>
              <a:rPr lang="en-GB" dirty="0"/>
              <a:t>Anxiety, stress and depression. </a:t>
            </a:r>
          </a:p>
          <a:p>
            <a:r>
              <a:rPr lang="en-GB" dirty="0"/>
              <a:t>PTSD</a:t>
            </a:r>
          </a:p>
          <a:p>
            <a:pPr fontAlgn="t"/>
            <a:endParaRPr lang="en-GB" dirty="0"/>
          </a:p>
          <a:p>
            <a:endParaRPr lang="en-GB" dirty="0"/>
          </a:p>
        </p:txBody>
      </p:sp>
    </p:spTree>
    <p:extLst>
      <p:ext uri="{BB962C8B-B14F-4D97-AF65-F5344CB8AC3E}">
        <p14:creationId xmlns:p14="http://schemas.microsoft.com/office/powerpoint/2010/main" val="16515671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D53C1-1224-48C7-8492-1C52485E493C}"/>
              </a:ext>
            </a:extLst>
          </p:cNvPr>
          <p:cNvSpPr>
            <a:spLocks noGrp="1"/>
          </p:cNvSpPr>
          <p:nvPr>
            <p:ph type="title"/>
          </p:nvPr>
        </p:nvSpPr>
        <p:spPr>
          <a:xfrm>
            <a:off x="838200" y="365125"/>
            <a:ext cx="10515600" cy="1325563"/>
          </a:xfrm>
        </p:spPr>
        <p:txBody>
          <a:bodyPr>
            <a:normAutofit/>
          </a:bodyPr>
          <a:lstStyle/>
          <a:p>
            <a:endParaRPr lang="en-GB" dirty="0"/>
          </a:p>
        </p:txBody>
      </p:sp>
      <p:graphicFrame>
        <p:nvGraphicFramePr>
          <p:cNvPr id="18" name="Content Placeholder 2">
            <a:extLst>
              <a:ext uri="{FF2B5EF4-FFF2-40B4-BE49-F238E27FC236}">
                <a16:creationId xmlns:a16="http://schemas.microsoft.com/office/drawing/2014/main" id="{362588E8-EA3E-4177-B697-16610BB2CF1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0534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36687-AF66-4D1A-AC74-98DE79F2C0C7}"/>
              </a:ext>
            </a:extLst>
          </p:cNvPr>
          <p:cNvSpPr>
            <a:spLocks noGrp="1"/>
          </p:cNvSpPr>
          <p:nvPr>
            <p:ph type="title"/>
          </p:nvPr>
        </p:nvSpPr>
        <p:spPr/>
        <p:txBody>
          <a:bodyPr/>
          <a:lstStyle/>
          <a:p>
            <a:r>
              <a:rPr lang="en-GB" dirty="0"/>
              <a:t>Who are likely to be victims?</a:t>
            </a:r>
          </a:p>
        </p:txBody>
      </p:sp>
      <p:sp>
        <p:nvSpPr>
          <p:cNvPr id="3" name="Content Placeholder 2">
            <a:extLst>
              <a:ext uri="{FF2B5EF4-FFF2-40B4-BE49-F238E27FC236}">
                <a16:creationId xmlns:a16="http://schemas.microsoft.com/office/drawing/2014/main" id="{09EE9675-3FF5-4D41-BDE8-26442CCAD57A}"/>
              </a:ext>
            </a:extLst>
          </p:cNvPr>
          <p:cNvSpPr>
            <a:spLocks noGrp="1"/>
          </p:cNvSpPr>
          <p:nvPr>
            <p:ph idx="1"/>
          </p:nvPr>
        </p:nvSpPr>
        <p:spPr/>
        <p:txBody>
          <a:bodyPr>
            <a:normAutofit/>
          </a:bodyPr>
          <a:lstStyle/>
          <a:p>
            <a:pPr marL="0" indent="0" algn="ctr">
              <a:buNone/>
            </a:pPr>
            <a:r>
              <a:rPr lang="en-GB" sz="4000" dirty="0"/>
              <a:t>ANYONE!</a:t>
            </a:r>
          </a:p>
          <a:p>
            <a:pPr marL="0" indent="0">
              <a:buNone/>
            </a:pPr>
            <a:endParaRPr lang="en-GB" sz="4000" dirty="0"/>
          </a:p>
          <a:p>
            <a:r>
              <a:rPr lang="en-GB" dirty="0"/>
              <a:t>2017/18, 14% of people aged 16 years and over in England and Wales said they were victims of crime at least once in the last 12 months </a:t>
            </a:r>
          </a:p>
          <a:p>
            <a:r>
              <a:rPr lang="en-GB" dirty="0"/>
              <a:t>Figure down from 17% in 2013/14</a:t>
            </a:r>
          </a:p>
          <a:p>
            <a:pPr marL="0" indent="0">
              <a:buNone/>
            </a:pPr>
            <a:endParaRPr lang="en-GB" sz="4000" dirty="0"/>
          </a:p>
          <a:p>
            <a:pPr marL="0" indent="0">
              <a:buNone/>
            </a:pPr>
            <a:endParaRPr lang="en-GB" sz="1000" dirty="0"/>
          </a:p>
          <a:p>
            <a:pPr marL="0" indent="0">
              <a:buNone/>
            </a:pPr>
            <a:endParaRPr lang="en-GB" sz="1000" dirty="0"/>
          </a:p>
          <a:p>
            <a:pPr marL="0" indent="0">
              <a:buNone/>
            </a:pPr>
            <a:r>
              <a:rPr lang="en-GB" sz="1000" dirty="0"/>
              <a:t>Source - Office for National Statistics </a:t>
            </a:r>
          </a:p>
        </p:txBody>
      </p:sp>
    </p:spTree>
    <p:extLst>
      <p:ext uri="{BB962C8B-B14F-4D97-AF65-F5344CB8AC3E}">
        <p14:creationId xmlns:p14="http://schemas.microsoft.com/office/powerpoint/2010/main" val="41371139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E30CD-B6F0-47AC-AB50-A0F89A342A82}"/>
              </a:ext>
            </a:extLst>
          </p:cNvPr>
          <p:cNvSpPr>
            <a:spLocks noGrp="1"/>
          </p:cNvSpPr>
          <p:nvPr>
            <p:ph type="title"/>
          </p:nvPr>
        </p:nvSpPr>
        <p:spPr>
          <a:xfrm>
            <a:off x="838200" y="365126"/>
            <a:ext cx="10515600" cy="935774"/>
          </a:xfrm>
        </p:spPr>
        <p:txBody>
          <a:bodyPr/>
          <a:lstStyle/>
          <a:p>
            <a:r>
              <a:rPr lang="en-GB" dirty="0"/>
              <a:t>How do we know? </a:t>
            </a:r>
          </a:p>
        </p:txBody>
      </p:sp>
      <p:sp>
        <p:nvSpPr>
          <p:cNvPr id="3" name="Content Placeholder 2">
            <a:extLst>
              <a:ext uri="{FF2B5EF4-FFF2-40B4-BE49-F238E27FC236}">
                <a16:creationId xmlns:a16="http://schemas.microsoft.com/office/drawing/2014/main" id="{408EB38E-9967-4F99-A90E-21794E50B7FF}"/>
              </a:ext>
            </a:extLst>
          </p:cNvPr>
          <p:cNvSpPr>
            <a:spLocks noGrp="1"/>
          </p:cNvSpPr>
          <p:nvPr>
            <p:ph idx="1"/>
          </p:nvPr>
        </p:nvSpPr>
        <p:spPr>
          <a:xfrm>
            <a:off x="838200" y="1300900"/>
            <a:ext cx="10515600" cy="4876063"/>
          </a:xfrm>
        </p:spPr>
        <p:txBody>
          <a:bodyPr>
            <a:normAutofit/>
          </a:bodyPr>
          <a:lstStyle/>
          <a:p>
            <a:r>
              <a:rPr lang="en-GB" dirty="0"/>
              <a:t>Crime Survey for England and Wales (CSEW)</a:t>
            </a:r>
          </a:p>
          <a:p>
            <a:r>
              <a:rPr lang="en-GB" dirty="0"/>
              <a:t>Office for National Statistics (ONS) is responsible for the CSEW</a:t>
            </a:r>
          </a:p>
          <a:p>
            <a:r>
              <a:rPr lang="en-GB" dirty="0"/>
              <a:t>Data measures whether someone was either:</a:t>
            </a:r>
          </a:p>
          <a:p>
            <a:r>
              <a:rPr lang="en-GB" dirty="0"/>
              <a:t>a victim of at least one crime</a:t>
            </a:r>
          </a:p>
          <a:p>
            <a:r>
              <a:rPr lang="en-GB" dirty="0"/>
              <a:t>a resident of a household that had been subject to at least one household crime </a:t>
            </a:r>
          </a:p>
          <a:p>
            <a:r>
              <a:rPr lang="en-GB" dirty="0"/>
              <a:t>Since January 2009, the CSEW has been extended to children aged 10 to 15 years to gain a more complete picture of crime</a:t>
            </a:r>
          </a:p>
        </p:txBody>
      </p:sp>
    </p:spTree>
    <p:extLst>
      <p:ext uri="{BB962C8B-B14F-4D97-AF65-F5344CB8AC3E}">
        <p14:creationId xmlns:p14="http://schemas.microsoft.com/office/powerpoint/2010/main" val="40722628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2BE7A-0D7E-453C-941C-B8F235C83D2E}"/>
              </a:ext>
            </a:extLst>
          </p:cNvPr>
          <p:cNvSpPr>
            <a:spLocks noGrp="1"/>
          </p:cNvSpPr>
          <p:nvPr>
            <p:ph type="title"/>
          </p:nvPr>
        </p:nvSpPr>
        <p:spPr>
          <a:xfrm>
            <a:off x="838200" y="365126"/>
            <a:ext cx="10515600" cy="916920"/>
          </a:xfrm>
        </p:spPr>
        <p:txBody>
          <a:bodyPr/>
          <a:lstStyle/>
          <a:p>
            <a:r>
              <a:rPr lang="en-GB" dirty="0"/>
              <a:t>CSEW</a:t>
            </a:r>
          </a:p>
        </p:txBody>
      </p:sp>
      <p:sp>
        <p:nvSpPr>
          <p:cNvPr id="3" name="Content Placeholder 2">
            <a:extLst>
              <a:ext uri="{FF2B5EF4-FFF2-40B4-BE49-F238E27FC236}">
                <a16:creationId xmlns:a16="http://schemas.microsoft.com/office/drawing/2014/main" id="{3767923F-183D-4AF9-9B41-CB69EFDF07D5}"/>
              </a:ext>
            </a:extLst>
          </p:cNvPr>
          <p:cNvSpPr>
            <a:spLocks noGrp="1"/>
          </p:cNvSpPr>
          <p:nvPr>
            <p:ph idx="1"/>
          </p:nvPr>
        </p:nvSpPr>
        <p:spPr>
          <a:xfrm>
            <a:off x="838200" y="1282046"/>
            <a:ext cx="10515600" cy="4894917"/>
          </a:xfrm>
        </p:spPr>
        <p:txBody>
          <a:bodyPr>
            <a:normAutofit/>
          </a:bodyPr>
          <a:lstStyle/>
          <a:p>
            <a:r>
              <a:rPr lang="en-GB" dirty="0"/>
              <a:t>Captures a broad range of victim-based crimes</a:t>
            </a:r>
          </a:p>
          <a:p>
            <a:r>
              <a:rPr lang="en-GB" dirty="0"/>
              <a:t>Crimes can be recorded or not to the police</a:t>
            </a:r>
          </a:p>
          <a:p>
            <a:r>
              <a:rPr lang="en-GB" dirty="0"/>
              <a:t>Offences such as homicide and sexual offences are not included in its main estimates.</a:t>
            </a:r>
          </a:p>
          <a:p>
            <a:r>
              <a:rPr lang="en-GB" dirty="0"/>
              <a:t>A sample of the population and not the whole picture</a:t>
            </a:r>
          </a:p>
          <a:p>
            <a:r>
              <a:rPr lang="en-GB" dirty="0"/>
              <a:t>Does not measure the specific number of times they were a victim, nor the seriousness of the crime they were victim of.</a:t>
            </a:r>
          </a:p>
          <a:p>
            <a:r>
              <a:rPr lang="en-GB" dirty="0"/>
              <a:t>Does not record ‘white collar’ crimes</a:t>
            </a:r>
          </a:p>
          <a:p>
            <a:endParaRPr lang="en-GB" dirty="0"/>
          </a:p>
          <a:p>
            <a:endParaRPr lang="en-GB" dirty="0"/>
          </a:p>
          <a:p>
            <a:endParaRPr lang="en-GB" dirty="0"/>
          </a:p>
        </p:txBody>
      </p:sp>
    </p:spTree>
    <p:extLst>
      <p:ext uri="{BB962C8B-B14F-4D97-AF65-F5344CB8AC3E}">
        <p14:creationId xmlns:p14="http://schemas.microsoft.com/office/powerpoint/2010/main" val="1720089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D129C-B4F7-420A-956A-76DA291B20D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AA68EA-7966-43C5-A482-0140F25FD31D}"/>
              </a:ext>
            </a:extLst>
          </p:cNvPr>
          <p:cNvSpPr>
            <a:spLocks noGrp="1"/>
          </p:cNvSpPr>
          <p:nvPr>
            <p:ph idx="1"/>
          </p:nvPr>
        </p:nvSpPr>
        <p:spPr/>
        <p:txBody>
          <a:bodyPr>
            <a:normAutofit/>
          </a:bodyPr>
          <a:lstStyle/>
          <a:p>
            <a:r>
              <a:rPr lang="en-GB" sz="1400" dirty="0">
                <a:hlinkClick r:id="rId2"/>
              </a:rPr>
              <a:t>https://www.ethnicity-facts-figures.service.gov.uk/crime-justice-and-the-law/crime-and-reoffending/victims-of-crime/latest</a:t>
            </a:r>
            <a:endParaRPr lang="en-GB" sz="1400" dirty="0"/>
          </a:p>
          <a:p>
            <a:r>
              <a:rPr lang="en-GB" sz="1400" dirty="0"/>
              <a:t>Maguire, Morgan Reiner (1997) </a:t>
            </a:r>
            <a:r>
              <a:rPr lang="en-GB" sz="1400" i="1" dirty="0"/>
              <a:t>The Oxford Handbook of Criminology </a:t>
            </a:r>
            <a:r>
              <a:rPr lang="en-GB" sz="1400" dirty="0"/>
              <a:t>Oxford, Oxford University Press</a:t>
            </a:r>
          </a:p>
          <a:p>
            <a:r>
              <a:rPr lang="en-GB" sz="1400" i="1" dirty="0"/>
              <a:t>ACES- </a:t>
            </a:r>
          </a:p>
          <a:p>
            <a:r>
              <a:rPr lang="en-GB" sz="1400" dirty="0">
                <a:hlinkClick r:id="rId3"/>
              </a:rPr>
              <a:t>https://www.npr.org/sections/health-shots/2015/03/02/387007941/take-the-ace-quiz-and-learn-what-it-does-and-doesnt-mean?t=1559814693045</a:t>
            </a:r>
            <a:endParaRPr lang="en-GB" sz="1400" dirty="0"/>
          </a:p>
          <a:p>
            <a:r>
              <a:rPr lang="en-GB" sz="1400" dirty="0">
                <a:hlinkClick r:id="rId4"/>
              </a:rPr>
              <a:t>https://acestoohigh.com/2012/10/03/the-adverse-childhood-experiences-study-the-largest-most-important-public-health-study-you-never-heard-of-began-in-an-obesity-clinic/</a:t>
            </a:r>
            <a:endParaRPr lang="en-GB" sz="1400" dirty="0"/>
          </a:p>
          <a:p>
            <a:r>
              <a:rPr lang="en-GB" sz="1400" dirty="0">
                <a:hlinkClick r:id="rId5"/>
              </a:rPr>
              <a:t>http://www2.nphs.wales.nhs.uk:8080/PRIDDocs.nsf/7c21215d6d0c613e80256f490030c05a/d488a3852491bc1d80257f370038919e/$FILE/ACE%20Report%20FINAL%20(E).pdf</a:t>
            </a:r>
            <a:endParaRPr lang="en-GB" sz="1400" dirty="0"/>
          </a:p>
          <a:p>
            <a:r>
              <a:rPr lang="en-GB" sz="1400" dirty="0">
                <a:hlinkClick r:id="rId6"/>
              </a:rPr>
              <a:t>http://www.wales.nhs.uk/sitesplus/888/page/88504</a:t>
            </a:r>
            <a:endParaRPr lang="en-GB" sz="1400" dirty="0"/>
          </a:p>
          <a:p>
            <a:r>
              <a:rPr lang="en-GB" sz="1400" dirty="0">
                <a:hlinkClick r:id="rId7"/>
              </a:rPr>
              <a:t>https://www.bangor.ac.uk/news/documents/PHW-Prisoner-ACE-Survey-Report-E.pdf</a:t>
            </a:r>
            <a:endParaRPr lang="en-GB" sz="1400" i="1" dirty="0"/>
          </a:p>
        </p:txBody>
      </p:sp>
    </p:spTree>
    <p:extLst>
      <p:ext uri="{BB962C8B-B14F-4D97-AF65-F5344CB8AC3E}">
        <p14:creationId xmlns:p14="http://schemas.microsoft.com/office/powerpoint/2010/main" val="1420699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3459</Words>
  <Application>Microsoft Office PowerPoint</Application>
  <PresentationFormat>Widescreen</PresentationFormat>
  <Paragraphs>304</Paragraphs>
  <Slides>46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Calibri Light</vt:lpstr>
      <vt:lpstr>Verdana</vt:lpstr>
      <vt:lpstr>Office Theme</vt:lpstr>
      <vt:lpstr>Concepts &amp; Theories of  Vulnerability  &amp; Victims of Crime</vt:lpstr>
      <vt:lpstr>Why do people become victims  - Personal aspects  </vt:lpstr>
      <vt:lpstr>Impact of Early Life Events   </vt:lpstr>
      <vt:lpstr>Adverse Childhood Experience’s - ACE’s</vt:lpstr>
      <vt:lpstr>Adverse Childhood Experiences ACE’s</vt:lpstr>
      <vt:lpstr>ACE’s</vt:lpstr>
      <vt:lpstr>The Research</vt:lpstr>
      <vt:lpstr>The Research - USA</vt:lpstr>
      <vt:lpstr>What are they?</vt:lpstr>
      <vt:lpstr>Chain of abuse</vt:lpstr>
      <vt:lpstr>Considers</vt:lpstr>
      <vt:lpstr>ACE Questions</vt:lpstr>
      <vt:lpstr>WALES – Results from first study:</vt:lpstr>
      <vt:lpstr>PowerPoint Presentation</vt:lpstr>
      <vt:lpstr>ACE’s Increasing Harmful Behaviours</vt:lpstr>
      <vt:lpstr>PowerPoint Presentation</vt:lpstr>
      <vt:lpstr>Over All ACE’s Can:</vt:lpstr>
      <vt:lpstr>Over all ACE’s can:</vt:lpstr>
      <vt:lpstr>Can ACE’s be Overturned?</vt:lpstr>
      <vt:lpstr>How to Over Turn ACE’s</vt:lpstr>
      <vt:lpstr>Children &amp; Trauma</vt:lpstr>
      <vt:lpstr>Why?</vt:lpstr>
      <vt:lpstr>PowerPoint Presentation</vt:lpstr>
      <vt:lpstr>Research into the Children</vt:lpstr>
      <vt:lpstr>PowerPoint Presentation</vt:lpstr>
      <vt:lpstr>Stockholm Syndrome</vt:lpstr>
      <vt:lpstr> What Causes Stockholm Syndrome? </vt:lpstr>
      <vt:lpstr>Stockholm Syndrome / Traumatic Bonding</vt:lpstr>
      <vt:lpstr>Situation -</vt:lpstr>
      <vt:lpstr>Victims of Stockholm Syndrome</vt:lpstr>
      <vt:lpstr>Natascha Kampusch</vt:lpstr>
      <vt:lpstr>After the Dealth</vt:lpstr>
      <vt:lpstr>Elizabeth Fritzl</vt:lpstr>
      <vt:lpstr>Outcome</vt:lpstr>
      <vt:lpstr>Turpin Siblings </vt:lpstr>
      <vt:lpstr>PowerPoint Presentation</vt:lpstr>
      <vt:lpstr>Personal Victim Statements</vt:lpstr>
      <vt:lpstr>VPS</vt:lpstr>
      <vt:lpstr>Medical Staff Statement</vt:lpstr>
      <vt:lpstr>Why don’t they leave?</vt:lpstr>
      <vt:lpstr>Effect’s on victims</vt:lpstr>
      <vt:lpstr>PowerPoint Presentation</vt:lpstr>
      <vt:lpstr>Who are likely to be victims?</vt:lpstr>
      <vt:lpstr>How do we know? </vt:lpstr>
      <vt:lpstr>CSEW</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Concepts &amp; Theories of  Vulnerability  &amp; Victims of Crime</dc:title>
  <dc:creator>jane davies thomas</dc:creator>
  <cp:lastModifiedBy>jane davies thomas</cp:lastModifiedBy>
  <cp:revision>1</cp:revision>
  <dcterms:created xsi:type="dcterms:W3CDTF">2019-11-20T14:19:40Z</dcterms:created>
  <dcterms:modified xsi:type="dcterms:W3CDTF">2019-11-20T14:21:17Z</dcterms:modified>
</cp:coreProperties>
</file>