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89" r:id="rId2"/>
    <p:sldId id="293" r:id="rId3"/>
    <p:sldId id="290" r:id="rId4"/>
    <p:sldId id="291" r:id="rId5"/>
    <p:sldId id="259" r:id="rId6"/>
    <p:sldId id="29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95" d="100"/>
          <a:sy n="95" d="100"/>
        </p:scale>
        <p:origin x="1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70085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87155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91648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28026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737909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191464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51371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745574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827549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586751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687082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16/03/2019</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308769935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oG1qk77u5w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oG1qk77u5w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0371-E02F-4AA6-8808-42BB5CA05301}"/>
              </a:ext>
            </a:extLst>
          </p:cNvPr>
          <p:cNvSpPr>
            <a:spLocks noGrp="1"/>
          </p:cNvSpPr>
          <p:nvPr>
            <p:ph type="ctrTitle"/>
          </p:nvPr>
        </p:nvSpPr>
        <p:spPr>
          <a:xfrm>
            <a:off x="2209800" y="44625"/>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br>
              <a:rPr lang="en-GB" b="1" dirty="0"/>
            </a:br>
            <a:r>
              <a:rPr lang="en-GB" sz="3100" b="1" dirty="0">
                <a:solidFill>
                  <a:schemeClr val="bg1">
                    <a:lumMod val="65000"/>
                  </a:schemeClr>
                </a:solidFill>
              </a:rPr>
              <a:t>Please take a moment to settle in </a:t>
            </a:r>
          </a:p>
        </p:txBody>
      </p:sp>
      <p:sp>
        <p:nvSpPr>
          <p:cNvPr id="3" name="TextBox 2">
            <a:extLst>
              <a:ext uri="{FF2B5EF4-FFF2-40B4-BE49-F238E27FC236}">
                <a16:creationId xmlns:a16="http://schemas.microsoft.com/office/drawing/2014/main" id="{5EDE0035-0668-4996-BF9A-DFCC359B850B}"/>
              </a:ext>
            </a:extLst>
          </p:cNvPr>
          <p:cNvSpPr txBox="1"/>
          <p:nvPr/>
        </p:nvSpPr>
        <p:spPr>
          <a:xfrm>
            <a:off x="314411" y="2304078"/>
            <a:ext cx="5027145"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Song with lyrics student choice to be inserted here </a:t>
            </a:r>
          </a:p>
          <a:p>
            <a:pPr lvl="0" defTabSz="914400"/>
            <a:r>
              <a:rPr lang="en-GB" dirty="0">
                <a:solidFill>
                  <a:prstClr val="black"/>
                </a:solidFill>
                <a:hlinkClick r:id="rId2"/>
              </a:rPr>
              <a:t>https://www.youtube.com/watch?v=oG1qk77u5w0</a:t>
            </a:r>
            <a:endParaRPr lang="en-GB" dirty="0">
              <a:solidFill>
                <a:prstClr val="black"/>
              </a:solidFill>
            </a:endParaRPr>
          </a:p>
          <a:p>
            <a:pPr lvl="0" defTabSz="914400"/>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TextBox 3">
            <a:extLst>
              <a:ext uri="{FF2B5EF4-FFF2-40B4-BE49-F238E27FC236}">
                <a16:creationId xmlns:a16="http://schemas.microsoft.com/office/drawing/2014/main" id="{819D7A7A-0D60-45A9-B223-76B121F0F7F6}"/>
              </a:ext>
            </a:extLst>
          </p:cNvPr>
          <p:cNvSpPr txBox="1"/>
          <p:nvPr/>
        </p:nvSpPr>
        <p:spPr>
          <a:xfrm>
            <a:off x="9116251" y="6444043"/>
            <a:ext cx="300984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(Katrina and the Waves, 1983) </a:t>
            </a:r>
          </a:p>
        </p:txBody>
      </p:sp>
    </p:spTree>
    <p:extLst>
      <p:ext uri="{BB962C8B-B14F-4D97-AF65-F5344CB8AC3E}">
        <p14:creationId xmlns:p14="http://schemas.microsoft.com/office/powerpoint/2010/main" val="167805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4C8CE5-4068-409F-8FA8-D8DF01B39295}"/>
              </a:ext>
            </a:extLst>
          </p:cNvPr>
          <p:cNvSpPr>
            <a:spLocks noGrp="1"/>
          </p:cNvSpPr>
          <p:nvPr>
            <p:ph idx="1"/>
          </p:nvPr>
        </p:nvSpPr>
        <p:spPr>
          <a:xfrm>
            <a:off x="84221" y="1736559"/>
            <a:ext cx="12023558" cy="4207041"/>
          </a:xfrm>
        </p:spPr>
        <p:txBody>
          <a:bodyPr>
            <a:normAutofit fontScale="92500" lnSpcReduction="10000"/>
          </a:bodyPr>
          <a:lstStyle/>
          <a:p>
            <a:r>
              <a:rPr lang="en-GB" dirty="0"/>
              <a:t>L/O1 to discover the processes involving a looked after child review meeting.</a:t>
            </a:r>
          </a:p>
          <a:p>
            <a:endParaRPr lang="en-GB" dirty="0"/>
          </a:p>
          <a:p>
            <a:r>
              <a:rPr lang="en-GB" dirty="0"/>
              <a:t>L/O2 to allow development of key skills and enthuse good practice in hypothetical working multi agency environments.</a:t>
            </a:r>
          </a:p>
          <a:p>
            <a:endParaRPr lang="en-GB" dirty="0"/>
          </a:p>
          <a:p>
            <a:r>
              <a:rPr lang="en-GB" dirty="0"/>
              <a:t>L/O3 to give the learners opportunity to discuss outcomes and the  performance from the role play event and recap and reflect on the knowledge and skills obtained.</a:t>
            </a:r>
          </a:p>
          <a:p>
            <a:endParaRPr lang="en-GB" dirty="0"/>
          </a:p>
        </p:txBody>
      </p:sp>
      <p:sp>
        <p:nvSpPr>
          <p:cNvPr id="4" name="Title 1">
            <a:extLst>
              <a:ext uri="{FF2B5EF4-FFF2-40B4-BE49-F238E27FC236}">
                <a16:creationId xmlns:a16="http://schemas.microsoft.com/office/drawing/2014/main" id="{496D790D-CAF3-4AC9-88E5-6B634310007B}"/>
              </a:ext>
            </a:extLst>
          </p:cNvPr>
          <p:cNvSpPr>
            <a:spLocks noGrp="1"/>
          </p:cNvSpPr>
          <p:nvPr>
            <p:ph type="title"/>
          </p:nvPr>
        </p:nvSpPr>
        <p:spPr>
          <a:xfrm>
            <a:off x="609600" y="274638"/>
            <a:ext cx="10972800" cy="1143000"/>
          </a:xfrm>
        </p:spPr>
        <p:txBody>
          <a:bodyPr>
            <a:normAutofit fontScale="90000"/>
          </a:bodyPr>
          <a:lstStyle/>
          <a:p>
            <a:r>
              <a:rPr lang="en-GB" b="1" dirty="0">
                <a:ea typeface="Calibri" panose="020F0502020204030204" pitchFamily="34" charset="0"/>
                <a:cs typeface="Times New Roman" panose="02020603050405020304" pitchFamily="18" charset="0"/>
              </a:rPr>
              <a:t>Hypothetical (role play) </a:t>
            </a:r>
            <a:br>
              <a:rPr lang="en-GB" b="1" dirty="0">
                <a:ea typeface="Calibri" panose="020F0502020204030204" pitchFamily="34" charset="0"/>
                <a:cs typeface="Times New Roman" panose="02020603050405020304" pitchFamily="18" charset="0"/>
              </a:rPr>
            </a:br>
            <a:r>
              <a:rPr lang="en-GB" b="1" dirty="0">
                <a:ea typeface="Calibri" panose="020F0502020204030204" pitchFamily="34" charset="0"/>
                <a:cs typeface="Times New Roman" panose="02020603050405020304" pitchFamily="18" charset="0"/>
              </a:rPr>
              <a:t> Looked After Child (LAC) Review - </a:t>
            </a:r>
            <a:r>
              <a:rPr lang="en-GB" b="1" dirty="0"/>
              <a:t>Lucy James </a:t>
            </a:r>
            <a:endParaRPr lang="en-GB" dirty="0"/>
          </a:p>
        </p:txBody>
      </p:sp>
    </p:spTree>
    <p:extLst>
      <p:ext uri="{BB962C8B-B14F-4D97-AF65-F5344CB8AC3E}">
        <p14:creationId xmlns:p14="http://schemas.microsoft.com/office/powerpoint/2010/main" val="1408620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1D92-19A7-45AF-8370-374565A95BA8}"/>
              </a:ext>
            </a:extLst>
          </p:cNvPr>
          <p:cNvSpPr>
            <a:spLocks noGrp="1"/>
          </p:cNvSpPr>
          <p:nvPr>
            <p:ph type="title"/>
          </p:nvPr>
        </p:nvSpPr>
        <p:spPr/>
        <p:txBody>
          <a:bodyPr>
            <a:normAutofit fontScale="90000"/>
          </a:bodyPr>
          <a:lstStyle/>
          <a:p>
            <a:r>
              <a:rPr lang="en-GB" b="1" dirty="0">
                <a:ea typeface="Calibri" panose="020F0502020204030204" pitchFamily="34" charset="0"/>
                <a:cs typeface="Times New Roman" panose="02020603050405020304" pitchFamily="18" charset="0"/>
              </a:rPr>
              <a:t>Hypothetical (role play) </a:t>
            </a:r>
            <a:br>
              <a:rPr lang="en-GB" b="1" dirty="0">
                <a:ea typeface="Calibri" panose="020F0502020204030204" pitchFamily="34" charset="0"/>
                <a:cs typeface="Times New Roman" panose="02020603050405020304" pitchFamily="18" charset="0"/>
              </a:rPr>
            </a:br>
            <a:r>
              <a:rPr lang="en-GB" b="1" dirty="0">
                <a:ea typeface="Calibri" panose="020F0502020204030204" pitchFamily="34" charset="0"/>
                <a:cs typeface="Times New Roman" panose="02020603050405020304" pitchFamily="18" charset="0"/>
              </a:rPr>
              <a:t> Looked After Child (LAC) Review - </a:t>
            </a:r>
            <a:r>
              <a:rPr lang="en-GB" b="1" dirty="0"/>
              <a:t>Lucy James </a:t>
            </a:r>
            <a:endParaRPr lang="en-GB" dirty="0"/>
          </a:p>
        </p:txBody>
      </p:sp>
      <p:pic>
        <p:nvPicPr>
          <p:cNvPr id="5" name="Content Placeholder 4">
            <a:extLst>
              <a:ext uri="{FF2B5EF4-FFF2-40B4-BE49-F238E27FC236}">
                <a16:creationId xmlns:a16="http://schemas.microsoft.com/office/drawing/2014/main" id="{FCEC9DE8-E76F-4CC9-A3AB-46A154B3FED4}"/>
              </a:ext>
            </a:extLst>
          </p:cNvPr>
          <p:cNvPicPr>
            <a:picLocks noGrp="1" noChangeAspect="1"/>
          </p:cNvPicPr>
          <p:nvPr>
            <p:ph idx="1"/>
          </p:nvPr>
        </p:nvPicPr>
        <p:blipFill>
          <a:blip r:embed="rId2"/>
          <a:stretch>
            <a:fillRect/>
          </a:stretch>
        </p:blipFill>
        <p:spPr>
          <a:xfrm>
            <a:off x="4916342" y="1893694"/>
            <a:ext cx="2143125" cy="2143125"/>
          </a:xfrm>
        </p:spPr>
      </p:pic>
      <p:sp>
        <p:nvSpPr>
          <p:cNvPr id="6" name="TextBox 5">
            <a:extLst>
              <a:ext uri="{FF2B5EF4-FFF2-40B4-BE49-F238E27FC236}">
                <a16:creationId xmlns:a16="http://schemas.microsoft.com/office/drawing/2014/main" id="{9A3714FD-4BD8-4E3E-8375-FB49922770D9}"/>
              </a:ext>
            </a:extLst>
          </p:cNvPr>
          <p:cNvSpPr txBox="1"/>
          <p:nvPr/>
        </p:nvSpPr>
        <p:spPr>
          <a:xfrm>
            <a:off x="2315585" y="4303495"/>
            <a:ext cx="7560829" cy="584775"/>
          </a:xfrm>
          <a:prstGeom prst="rect">
            <a:avLst/>
          </a:prstGeom>
          <a:noFill/>
        </p:spPr>
        <p:txBody>
          <a:bodyPr wrap="square" rtlCol="0">
            <a:spAutoFit/>
          </a:bodyPr>
          <a:lstStyle/>
          <a:p>
            <a:r>
              <a:rPr lang="en-GB" sz="3200" b="1" dirty="0">
                <a:solidFill>
                  <a:schemeClr val="accent1"/>
                </a:solidFill>
              </a:rPr>
              <a:t>Handout 1 Looked After Child review (LAC)  </a:t>
            </a:r>
          </a:p>
        </p:txBody>
      </p:sp>
    </p:spTree>
    <p:extLst>
      <p:ext uri="{BB962C8B-B14F-4D97-AF65-F5344CB8AC3E}">
        <p14:creationId xmlns:p14="http://schemas.microsoft.com/office/powerpoint/2010/main" val="2124090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CDA2FF1-C74F-459B-91AE-2012915460BA}"/>
              </a:ext>
            </a:extLst>
          </p:cNvPr>
          <p:cNvSpPr>
            <a:spLocks noGrp="1"/>
          </p:cNvSpPr>
          <p:nvPr>
            <p:ph type="title"/>
          </p:nvPr>
        </p:nvSpPr>
        <p:spPr>
          <a:xfrm>
            <a:off x="609600" y="274638"/>
            <a:ext cx="10972800" cy="1143000"/>
          </a:xfrm>
        </p:spPr>
        <p:txBody>
          <a:bodyPr>
            <a:normAutofit fontScale="90000"/>
          </a:bodyPr>
          <a:lstStyle/>
          <a:p>
            <a:r>
              <a:rPr lang="en-GB" b="1" dirty="0">
                <a:ea typeface="Calibri" panose="020F0502020204030204" pitchFamily="34" charset="0"/>
                <a:cs typeface="Times New Roman" panose="02020603050405020304" pitchFamily="18" charset="0"/>
              </a:rPr>
              <a:t>Hypothetical (role play) </a:t>
            </a:r>
            <a:br>
              <a:rPr lang="en-GB" b="1" dirty="0">
                <a:ea typeface="Calibri" panose="020F0502020204030204" pitchFamily="34" charset="0"/>
                <a:cs typeface="Times New Roman" panose="02020603050405020304" pitchFamily="18" charset="0"/>
              </a:rPr>
            </a:br>
            <a:r>
              <a:rPr lang="en-GB" b="1" dirty="0">
                <a:ea typeface="Calibri" panose="020F0502020204030204" pitchFamily="34" charset="0"/>
                <a:cs typeface="Times New Roman" panose="02020603050405020304" pitchFamily="18" charset="0"/>
              </a:rPr>
              <a:t> Looked After Child (LAC) Review - </a:t>
            </a:r>
            <a:r>
              <a:rPr lang="en-GB" b="1" dirty="0"/>
              <a:t>Lucy James </a:t>
            </a:r>
            <a:endParaRPr lang="en-GB" dirty="0"/>
          </a:p>
        </p:txBody>
      </p:sp>
      <p:pic>
        <p:nvPicPr>
          <p:cNvPr id="5" name="Content Placeholder 4">
            <a:extLst>
              <a:ext uri="{FF2B5EF4-FFF2-40B4-BE49-F238E27FC236}">
                <a16:creationId xmlns:a16="http://schemas.microsoft.com/office/drawing/2014/main" id="{ABA440A2-7CC2-4F9A-BDC1-9F48FC17AE30}"/>
              </a:ext>
            </a:extLst>
          </p:cNvPr>
          <p:cNvPicPr>
            <a:picLocks noGrp="1" noChangeAspect="1"/>
          </p:cNvPicPr>
          <p:nvPr>
            <p:ph idx="1"/>
          </p:nvPr>
        </p:nvPicPr>
        <p:blipFill>
          <a:blip r:embed="rId2"/>
          <a:stretch>
            <a:fillRect/>
          </a:stretch>
        </p:blipFill>
        <p:spPr>
          <a:xfrm>
            <a:off x="5024437" y="1951360"/>
            <a:ext cx="2143125" cy="2143125"/>
          </a:xfrm>
        </p:spPr>
      </p:pic>
      <p:sp>
        <p:nvSpPr>
          <p:cNvPr id="6" name="TextBox 5">
            <a:extLst>
              <a:ext uri="{FF2B5EF4-FFF2-40B4-BE49-F238E27FC236}">
                <a16:creationId xmlns:a16="http://schemas.microsoft.com/office/drawing/2014/main" id="{CA780CC4-3579-4413-98AF-14894B792451}"/>
              </a:ext>
            </a:extLst>
          </p:cNvPr>
          <p:cNvSpPr txBox="1"/>
          <p:nvPr/>
        </p:nvSpPr>
        <p:spPr>
          <a:xfrm>
            <a:off x="4032420" y="4628207"/>
            <a:ext cx="4127158" cy="584775"/>
          </a:xfrm>
          <a:prstGeom prst="rect">
            <a:avLst/>
          </a:prstGeom>
          <a:noFill/>
        </p:spPr>
        <p:txBody>
          <a:bodyPr wrap="square" rtlCol="0">
            <a:spAutoFit/>
          </a:bodyPr>
          <a:lstStyle/>
          <a:p>
            <a:r>
              <a:rPr lang="en-GB" sz="3200" b="1" dirty="0">
                <a:solidFill>
                  <a:schemeClr val="accent1"/>
                </a:solidFill>
              </a:rPr>
              <a:t>Handout 2 Pen Pictures </a:t>
            </a:r>
          </a:p>
        </p:txBody>
      </p:sp>
    </p:spTree>
    <p:extLst>
      <p:ext uri="{BB962C8B-B14F-4D97-AF65-F5344CB8AC3E}">
        <p14:creationId xmlns:p14="http://schemas.microsoft.com/office/powerpoint/2010/main" val="92290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AF490D-F60B-4B98-8519-BA48628769D4}"/>
              </a:ext>
            </a:extLst>
          </p:cNvPr>
          <p:cNvSpPr/>
          <p:nvPr/>
        </p:nvSpPr>
        <p:spPr>
          <a:xfrm>
            <a:off x="117566" y="110988"/>
            <a:ext cx="12074434" cy="5862695"/>
          </a:xfrm>
          <a:prstGeom prst="rect">
            <a:avLst/>
          </a:prstGeom>
        </p:spPr>
        <p:txBody>
          <a:bodyPr wrap="square">
            <a:spAutoFit/>
          </a:bodyPr>
          <a:lstStyle/>
          <a:p>
            <a:pPr>
              <a:lnSpc>
                <a:spcPct val="107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Lucy is 15 years old and in school year 11; she is taking her GCSE exams at the end of the year. Lucy has been moved to foster care placement; her mother Kay, who has alcohol dependency and is suffering with her mental health. Lucy has no other siblings. Lucy has contact with Kay for three hours a month. The contact must be in undertaken in a safe environment. Currently, contact is in the local authority contact centre. She has contact with her grandparents and can visit them at any time. Lucy is suffering with depression and has self-harmed in the past. She is desperate to leave her placement and wants to live back with mum. Lucy is struggling with schoolwork and is disengaged but is in attendance.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8530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E1ECBB-B2DC-43CA-A1CD-61E467D27F24}"/>
              </a:ext>
            </a:extLst>
          </p:cNvPr>
          <p:cNvSpPr>
            <a:spLocks noGrp="1"/>
          </p:cNvSpPr>
          <p:nvPr>
            <p:ph idx="1"/>
          </p:nvPr>
        </p:nvSpPr>
        <p:spPr>
          <a:xfrm>
            <a:off x="469556" y="463379"/>
            <a:ext cx="10972800" cy="4525963"/>
          </a:xfrm>
        </p:spPr>
        <p:txBody>
          <a:bodyPr>
            <a:normAutofit/>
          </a:bodyPr>
          <a:lstStyle/>
          <a:p>
            <a:pPr marL="0" indent="0">
              <a:buNone/>
            </a:pPr>
            <a:r>
              <a:rPr lang="en-GB" sz="1800" dirty="0"/>
              <a:t>References</a:t>
            </a:r>
          </a:p>
          <a:p>
            <a:pPr marL="0" indent="0">
              <a:buNone/>
            </a:pPr>
            <a:r>
              <a:rPr lang="en-GB" sz="1800" dirty="0"/>
              <a:t>Katrina and the Waves (1983) </a:t>
            </a:r>
            <a:r>
              <a:rPr lang="en-GB" sz="1800" i="1" dirty="0"/>
              <a:t>Walking on sunshine. V</a:t>
            </a:r>
            <a:r>
              <a:rPr lang="en-GB" sz="1800" dirty="0"/>
              <a:t>ideo recording YouTube. Accessed 16 March 2019.&lt;</a:t>
            </a:r>
            <a:r>
              <a:rPr lang="en-GB" sz="1800" dirty="0">
                <a:hlinkClick r:id="rId2"/>
              </a:rPr>
              <a:t>https://www.youtube.com/watch?v=oG1qk77u5w0</a:t>
            </a:r>
            <a:r>
              <a:rPr lang="en-GB" sz="1800" dirty="0"/>
              <a:t>&gt;.</a:t>
            </a:r>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433533441"/>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3389</TotalTime>
  <Words>304</Words>
  <Application>Microsoft Office PowerPoint</Application>
  <PresentationFormat>Widescreen</PresentationFormat>
  <Paragraphs>19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Times New Roman</vt:lpstr>
      <vt:lpstr>UWTSD PPT Template</vt:lpstr>
      <vt:lpstr>Welcome to ECAY 4001  Advocacy in the Contemporary World   Please take a moment to settle in </vt:lpstr>
      <vt:lpstr>Hypothetical (role play)   Looked After Child (LAC) Review - Lucy James </vt:lpstr>
      <vt:lpstr>Hypothetical (role play)   Looked After Child (LAC) Review - Lucy James </vt:lpstr>
      <vt:lpstr>Hypothetical (role play)   Looked After Child (LAC) Review - Lucy James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Statutory and non-statutory advocacy</dc:title>
  <dc:creator>peter williams</dc:creator>
  <cp:lastModifiedBy>peter williams</cp:lastModifiedBy>
  <cp:revision>47</cp:revision>
  <dcterms:created xsi:type="dcterms:W3CDTF">2018-10-27T09:34:10Z</dcterms:created>
  <dcterms:modified xsi:type="dcterms:W3CDTF">2019-03-17T17:40:39Z</dcterms:modified>
</cp:coreProperties>
</file>