
<file path=[Content_Types].xml><?xml version="1.0" encoding="utf-8"?>
<Types xmlns="http://schemas.openxmlformats.org/package/2006/content-types">
  <Default Extension="jpeg" ContentType="image/jpeg"/>
  <Default Extension="JPG" ContentType="image/.jpg"/>
  <Default Extension="xlsx" ContentType="application/vnd.openxmlformats-officedocument.spreadsheetml.sheet"/>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rts/chart1.xml" ContentType="application/vnd.openxmlformats-officedocument.drawingml.chart+xml"/>
  <Override PartName="/ppt/charts/chart2.xml" ContentType="application/vnd.openxmlformats-officedocument.drawingml.chart+xml"/>
  <Override PartName="/ppt/charts/colors1.xml" ContentType="application/vnd.ms-office.chartcolorstyle+xml"/>
  <Override PartName="/ppt/charts/colors2.xml" ContentType="application/vnd.ms-office.chartcolorstyle+xml"/>
  <Override PartName="/ppt/charts/style1.xml" ContentType="application/vnd.ms-office.chartstyle+xml"/>
  <Override PartName="/ppt/charts/style2.xml" ContentType="application/vnd.ms-office.chartstyl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4"/>
  </p:notesMasterIdLst>
  <p:sldIdLst>
    <p:sldId id="256" r:id="rId3"/>
    <p:sldId id="257" r:id="rId5"/>
    <p:sldId id="258" r:id="rId6"/>
    <p:sldId id="259" r:id="rId7"/>
    <p:sldId id="260" r:id="rId8"/>
    <p:sldId id="261" r:id="rId9"/>
    <p:sldId id="269" r:id="rId10"/>
    <p:sldId id="262" r:id="rId11"/>
    <p:sldId id="263" r:id="rId12"/>
    <p:sldId id="264" r:id="rId13"/>
    <p:sldId id="265" r:id="rId14"/>
    <p:sldId id="266" r:id="rId15"/>
    <p:sldId id="267" r:id="rId16"/>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2802" autoAdjust="0"/>
  </p:normalViewPr>
  <p:slideViewPr>
    <p:cSldViewPr snapToGrid="0" snapToObjects="1" showGuides="1">
      <p:cViewPr varScale="1">
        <p:scale>
          <a:sx n="90" d="100"/>
          <a:sy n="90" d="100"/>
        </p:scale>
        <p:origin x="1234" y="293"/>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 Type="http://schemas.openxmlformats.org/officeDocument/2006/relationships/theme" Target="theme/theme1.xml"/><Relationship Id="rId19" Type="http://schemas.openxmlformats.org/officeDocument/2006/relationships/tableStyles" Target="tableStyles.xml"/><Relationship Id="rId18" Type="http://schemas.openxmlformats.org/officeDocument/2006/relationships/viewProps" Target="viewProps.xml"/><Relationship Id="rId17" Type="http://schemas.openxmlformats.org/officeDocument/2006/relationships/presProps" Target="presProps.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charts/_rels/chart1.xml.rels><?xml version="1.0" encoding="UTF-8" standalone="yes"?>
<Relationships xmlns="http://schemas.openxmlformats.org/package/2006/relationships"><Relationship Id="rId3" Type="http://schemas.microsoft.com/office/2011/relationships/chartColorStyle" Target="colors1.xml"/><Relationship Id="rId2" Type="http://schemas.microsoft.com/office/2011/relationships/chartStyle" Target="style1.xml"/><Relationship Id="rId1" Type="http://schemas.openxmlformats.org/officeDocument/2006/relationships/package" Target="../embeddings/Workbook1.xlsx"/></Relationships>
</file>

<file path=ppt/charts/_rels/chart2.xml.rels><?xml version="1.0" encoding="UTF-8" standalone="yes"?>
<Relationships xmlns="http://schemas.openxmlformats.org/package/2006/relationships"><Relationship Id="rId3" Type="http://schemas.microsoft.com/office/2011/relationships/chartColorStyle" Target="colors2.xml"/><Relationship Id="rId2" Type="http://schemas.microsoft.com/office/2011/relationships/chartStyle" Target="style2.xml"/><Relationship Id="rId1" Type="http://schemas.openxmlformats.org/officeDocument/2006/relationships/package" Target="../embeddings/Workbook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0" vertOverflow="ellipsis" vert="horz" wrap="square" anchor="ctr" anchorCtr="1"/>
          <a:lstStyle/>
          <a:p>
            <a:pPr>
              <a:defRPr lang="en-US" sz="1400" b="1" i="0" u="none" strike="noStrike" kern="1200" baseline="0">
                <a:solidFill>
                  <a:schemeClr val="tx1">
                    <a:lumMod val="75000"/>
                    <a:lumOff val="25000"/>
                  </a:schemeClr>
                </a:solidFill>
                <a:latin typeface="+mn-lt"/>
                <a:ea typeface="+mn-ea"/>
                <a:cs typeface="+mn-cs"/>
              </a:defRPr>
            </a:pPr>
            <a:r>
              <a:rPr lang="en-GB"/>
              <a:t>Common Communication Barriers (%)</a:t>
            </a:r>
            <a:endParaRPr lang="en-GB"/>
          </a:p>
        </c:rich>
      </c:tx>
      <c:layout/>
      <c:overlay val="0"/>
      <c:spPr>
        <a:noFill/>
        <a:ln>
          <a:noFill/>
        </a:ln>
        <a:effectLst/>
      </c:spPr>
    </c:title>
    <c:autoTitleDeleted val="0"/>
    <c:plotArea>
      <c:layout/>
      <c:barChart>
        <c:barDir val="col"/>
        <c:grouping val="clustered"/>
        <c:varyColors val="0"/>
        <c:ser>
          <c:idx val="0"/>
          <c:order val="0"/>
          <c:tx>
            <c:strRef>
              <c:f>Sheet1!$B$1</c:f>
              <c:strCache>
                <c:ptCount val="1"/>
                <c:pt idx="0">
                  <c:v>Frequency</c:v>
                </c:pt>
              </c:strCache>
            </c:strRef>
          </c:tx>
          <c:spPr>
            <a:gradFill>
              <a:gsLst>
                <a:gs pos="0">
                  <a:schemeClr val="accent1">
                    <a:lumMod val="40000"/>
                    <a:lumOff val="60000"/>
                  </a:schemeClr>
                </a:gs>
                <a:gs pos="90000">
                  <a:schemeClr val="accent1"/>
                </a:gs>
              </a:gsLst>
              <a:lin ang="5400000" scaled="0"/>
            </a:gradFill>
            <a:ln>
              <a:gradFill>
                <a:gsLst>
                  <a:gs pos="0">
                    <a:schemeClr val="accent1"/>
                  </a:gs>
                  <a:gs pos="100000">
                    <a:schemeClr val="accent1">
                      <a:lumMod val="75000"/>
                    </a:schemeClr>
                  </a:gs>
                </a:gsLst>
                <a:lin ang="5400000" scaled="1"/>
              </a:gradFill>
            </a:ln>
            <a:effectLst>
              <a:outerShdw blurRad="76200" dist="25400" dir="2700000" algn="tl" rotWithShape="0">
                <a:schemeClr val="accent1">
                  <a:lumMod val="50000"/>
                  <a:alpha val="30000"/>
                </a:schemeClr>
              </a:outerShdw>
            </a:effectLst>
          </c:spPr>
          <c:invertIfNegative val="0"/>
          <c:dLbls>
            <c:spPr>
              <a:noFill/>
              <a:ln>
                <a:noFill/>
              </a:ln>
              <a:effectLst/>
            </c:spPr>
            <c:txPr>
              <a:bodyPr rot="0" spcFirstLastPara="0" vertOverflow="ellipsis" vert="horz" wrap="square" lIns="38100" tIns="19050" rIns="38100" bIns="19050" anchor="ctr" anchorCtr="1"/>
              <a:lstStyle/>
              <a:p>
                <a:pPr>
                  <a:defRPr lang="en-US" sz="1000" b="0" i="0" u="none" strike="noStrike" kern="1200" baseline="0">
                    <a:solidFill>
                      <a:schemeClr val="tx1">
                        <a:lumMod val="75000"/>
                        <a:lumOff val="25000"/>
                      </a:schemeClr>
                    </a:solidFill>
                    <a:latin typeface="+mn-lt"/>
                    <a:ea typeface="+mn-ea"/>
                    <a:cs typeface="+mn-cs"/>
                  </a:defRPr>
                </a:pP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Language
Differences</c:v>
                </c:pt>
                <c:pt idx="1">
                  <c:v>Hearing/Vision
Impairments</c:v>
                </c:pt>
                <c:pt idx="2">
                  <c:v>Emotional
Distress</c:v>
                </c:pt>
                <c:pt idx="3">
                  <c:v>Environmental
Noise</c:v>
                </c:pt>
                <c:pt idx="4">
                  <c:v>Cultural
Differences</c:v>
                </c:pt>
              </c:strCache>
            </c:strRef>
          </c:cat>
          <c:val>
            <c:numRef>
              <c:f>Sheet1!$B$2:$B$6</c:f>
              <c:numCache>
                <c:formatCode>General</c:formatCode>
                <c:ptCount val="5"/>
                <c:pt idx="0">
                  <c:v>28</c:v>
                </c:pt>
                <c:pt idx="1">
                  <c:v>32</c:v>
                </c:pt>
                <c:pt idx="2">
                  <c:v>25</c:v>
                </c:pt>
                <c:pt idx="3">
                  <c:v>18</c:v>
                </c:pt>
                <c:pt idx="4">
                  <c:v>22</c:v>
                </c:pt>
              </c:numCache>
            </c:numRef>
          </c:val>
        </c:ser>
        <c:dLbls>
          <c:showLegendKey val="0"/>
          <c:showVal val="1"/>
          <c:showCatName val="0"/>
          <c:showSerName val="0"/>
          <c:showPercent val="0"/>
          <c:showBubbleSize val="0"/>
        </c:dLbls>
        <c:gapWidth val="216"/>
        <c:overlap val="-32"/>
        <c:axId val="-2068027336"/>
        <c:axId val="-2113994440"/>
      </c:barChart>
      <c:catAx>
        <c:axId val="-2068027336"/>
        <c:scaling>
          <c:orientation val="minMax"/>
        </c:scaling>
        <c:delete val="0"/>
        <c:axPos val="b"/>
        <c:numFmt formatCode="General" sourceLinked="0"/>
        <c:majorTickMark val="out"/>
        <c:minorTickMark val="none"/>
        <c:tickLblPos val="nextTo"/>
        <c:spPr>
          <a:noFill/>
          <a:ln w="9525" cap="flat" cmpd="sng" algn="ctr">
            <a:solidFill>
              <a:schemeClr val="tx1">
                <a:lumMod val="15000"/>
                <a:lumOff val="85000"/>
              </a:schemeClr>
            </a:solidFill>
            <a:round/>
          </a:ln>
          <a:effectLst/>
        </c:spPr>
        <c:txPr>
          <a:bodyPr rot="-60000000" spcFirstLastPara="0" vertOverflow="ellipsis" vert="horz" wrap="square" anchor="ctr" anchorCtr="1"/>
          <a:lstStyle/>
          <a:p>
            <a:pPr>
              <a:defRPr lang="en-US" sz="900" b="0" i="0" u="none" strike="noStrike" kern="1200" baseline="0">
                <a:solidFill>
                  <a:schemeClr val="tx1">
                    <a:lumMod val="65000"/>
                    <a:lumOff val="35000"/>
                  </a:schemeClr>
                </a:solidFill>
                <a:latin typeface="+mn-lt"/>
                <a:ea typeface="+mn-ea"/>
                <a:cs typeface="+mn-cs"/>
              </a:defRPr>
            </a:pPr>
          </a:p>
        </c:txPr>
        <c:crossAx val="-2113994440"/>
        <c:crosses val="autoZero"/>
        <c:auto val="1"/>
        <c:lblAlgn val="ctr"/>
        <c:lblOffset val="100"/>
        <c:noMultiLvlLbl val="0"/>
      </c:catAx>
      <c:valAx>
        <c:axId val="-2113994440"/>
        <c:scaling>
          <c:orientation val="minMax"/>
        </c:scaling>
        <c:delete val="0"/>
        <c:axPos val="l"/>
        <c:majorGridlines>
          <c:spPr>
            <a:ln w="9525" cap="flat" cmpd="sng" algn="ctr">
              <a:solidFill>
                <a:schemeClr val="lt1">
                  <a:lumMod val="90200"/>
                </a:schemeClr>
              </a:solidFill>
              <a:round/>
            </a:ln>
            <a:effectLst/>
          </c:spPr>
        </c:majorGridlines>
        <c:title>
          <c:tx>
            <c:rich>
              <a:bodyPr rot="-5400000" spcFirstLastPara="0" vertOverflow="ellipsis" vert="horz" wrap="square" anchor="ctr" anchorCtr="1"/>
              <a:lstStyle/>
              <a:p>
                <a:pPr defTabSz="914400">
                  <a:defRPr lang="en-US" sz="1000" b="0" i="0" u="none" strike="noStrike" kern="1200" baseline="0">
                    <a:solidFill>
                      <a:schemeClr val="tx1">
                        <a:lumMod val="65000"/>
                        <a:lumOff val="35000"/>
                      </a:schemeClr>
                    </a:solidFill>
                    <a:latin typeface="+mn-lt"/>
                    <a:ea typeface="+mn-ea"/>
                    <a:cs typeface="+mn-cs"/>
                  </a:defRPr>
                </a:pPr>
                <a:r>
                  <a:rPr lang="en-GB"/>
                  <a:t>Barriers</a:t>
                </a:r>
                <a:endParaRPr lang="en-GB"/>
              </a:p>
            </c:rich>
          </c:tx>
          <c:layout/>
          <c:overlay val="0"/>
          <c:spPr>
            <a:noFill/>
            <a:ln>
              <a:noFill/>
            </a:ln>
            <a:effectLst/>
          </c:spPr>
        </c:title>
        <c:numFmt formatCode="General" sourceLinked="1"/>
        <c:majorTickMark val="out"/>
        <c:minorTickMark val="none"/>
        <c:tickLblPos val="nextTo"/>
        <c:spPr>
          <a:noFill/>
          <a:ln>
            <a:noFill/>
          </a:ln>
          <a:effectLst/>
        </c:spPr>
        <c:txPr>
          <a:bodyPr rot="-60000000" spcFirstLastPara="0" vertOverflow="ellipsis" vert="horz" wrap="square" anchor="ctr" anchorCtr="1"/>
          <a:lstStyle/>
          <a:p>
            <a:pPr>
              <a:defRPr lang="en-US" sz="900" b="0" i="0" u="none" strike="noStrike" kern="1200" baseline="0">
                <a:solidFill>
                  <a:schemeClr val="tx1">
                    <a:lumMod val="65000"/>
                    <a:lumOff val="35000"/>
                  </a:schemeClr>
                </a:solidFill>
                <a:latin typeface="+mn-lt"/>
                <a:ea typeface="+mn-ea"/>
                <a:cs typeface="+mn-cs"/>
              </a:defRPr>
            </a:pPr>
          </a:p>
        </c:txPr>
        <c:crossAx val="-2068027336"/>
        <c:crosses val="autoZero"/>
        <c:crossBetween val="between"/>
      </c:val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0" vertOverflow="ellipsis" vert="horz" wrap="square" anchor="ctr" anchorCtr="1"/>
          <a:lstStyle/>
          <a:p>
            <a:pPr>
              <a:defRPr lang="en-US" sz="900" b="0" i="0" u="none" strike="noStrike" kern="1200" baseline="0">
                <a:solidFill>
                  <a:schemeClr val="tx1">
                    <a:lumMod val="65000"/>
                    <a:lumOff val="35000"/>
                  </a:schemeClr>
                </a:solidFill>
                <a:latin typeface="+mn-lt"/>
                <a:ea typeface="+mn-ea"/>
                <a:cs typeface="+mn-cs"/>
              </a:defRPr>
            </a:pPr>
          </a:p>
        </c:txPr>
      </c:dTable>
      <c:spPr>
        <a:noFill/>
        <a:ln>
          <a:noFill/>
        </a:ln>
        <a:effectLst/>
      </c:spPr>
    </c:plotArea>
    <c:plotVisOnly val="1"/>
    <c:dispBlanksAs val="gap"/>
    <c:showDLblsOverMax val="0"/>
    <c:extLst>
      <c:ext uri="{0b15fc19-7d7d-44ad-8c2d-2c3a37ce22c3}">
        <chartProps xmlns="https://web.wps.cn/et/2018/main" chartId="{756b878f-733c-4df3-884e-81a291eb6eaa}"/>
      </c:ext>
    </c:extLst>
  </c:chart>
  <c:spPr>
    <a:solidFill>
      <a:schemeClr val="bg1"/>
    </a:solidFill>
    <a:ln>
      <a:solidFill>
        <a:schemeClr val="tx1"/>
      </a:solidFill>
    </a:ln>
    <a:effectLst/>
  </c:spPr>
  <c:txPr>
    <a:bodyPr/>
    <a:lstStyle/>
    <a:p>
      <a:pPr>
        <a:defRPr lang="en-US"/>
      </a:pPr>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0" vertOverflow="ellipsis" vert="horz" wrap="square" anchor="ctr" anchorCtr="1"/>
        <a:lstStyle/>
        <a:p>
          <a:pPr>
            <a:defRPr lang="en-US" sz="1400" b="1" i="0" u="none" strike="noStrike" kern="1200" baseline="0">
              <a:solidFill>
                <a:schemeClr val="tx1">
                  <a:lumMod val="75000"/>
                  <a:lumOff val="25000"/>
                </a:schemeClr>
              </a:solidFill>
              <a:latin typeface="+mn-lt"/>
              <a:ea typeface="+mn-ea"/>
              <a:cs typeface="+mn-cs"/>
            </a:defRPr>
          </a:pPr>
        </a:p>
      </c:txPr>
    </c:title>
    <c:autoTitleDeleted val="0"/>
    <c:plotArea>
      <c:layout/>
      <c:lineChart>
        <c:grouping val="standard"/>
        <c:varyColors val="0"/>
        <c:ser>
          <c:idx val="0"/>
          <c:order val="0"/>
          <c:tx>
            <c:strRef>
              <c:f>Sheet1!$B$1</c:f>
              <c:strCache>
                <c:ptCount val="1"/>
                <c:pt idx="0">
                  <c:v>Competence Level</c:v>
                </c:pt>
              </c:strCache>
            </c:strRef>
          </c:tx>
          <c:spPr>
            <a:ln w="28575" cap="rnd">
              <a:solidFill>
                <a:schemeClr val="accent1"/>
              </a:solidFill>
              <a:round/>
            </a:ln>
            <a:effectLst/>
          </c:spPr>
          <c:marker>
            <c:symbol val="none"/>
          </c:marker>
          <c:dLbls>
            <c:delete val="1"/>
          </c:dLbls>
          <c:cat>
            <c:strRef>
              <c:f>Sheet1!$A$2:$A$6</c:f>
              <c:strCache>
                <c:ptCount val="5"/>
                <c:pt idx="0">
                  <c:v>Baseline</c:v>
                </c:pt>
                <c:pt idx="1">
                  <c:v>3 Months</c:v>
                </c:pt>
                <c:pt idx="2">
                  <c:v>6 Months</c:v>
                </c:pt>
                <c:pt idx="3">
                  <c:v>12 Months</c:v>
                </c:pt>
                <c:pt idx="4">
                  <c:v>Target</c:v>
                </c:pt>
              </c:strCache>
            </c:strRef>
          </c:cat>
          <c:val>
            <c:numRef>
              <c:f>Sheet1!$B$2:$B$6</c:f>
              <c:numCache>
                <c:formatCode>General</c:formatCode>
                <c:ptCount val="5"/>
                <c:pt idx="0">
                  <c:v>45</c:v>
                </c:pt>
                <c:pt idx="1">
                  <c:v>58</c:v>
                </c:pt>
                <c:pt idx="2">
                  <c:v>72</c:v>
                </c:pt>
                <c:pt idx="3">
                  <c:v>85</c:v>
                </c:pt>
                <c:pt idx="4">
                  <c:v>95</c:v>
                </c:pt>
              </c:numCache>
            </c:numRef>
          </c:val>
          <c:smooth val="0"/>
        </c:ser>
        <c:dLbls>
          <c:showLegendKey val="0"/>
          <c:showVal val="0"/>
          <c:showCatName val="0"/>
          <c:showSerName val="0"/>
          <c:showPercent val="0"/>
          <c:showBubbleSize val="0"/>
        </c:dLbls>
        <c:marker val="0"/>
        <c:smooth val="0"/>
        <c:axId val="2118791784"/>
        <c:axId val="2140495176"/>
      </c:lineChart>
      <c:catAx>
        <c:axId val="2118791784"/>
        <c:scaling>
          <c:orientation val="minMax"/>
        </c:scaling>
        <c:delete val="0"/>
        <c:axPos val="b"/>
        <c:numFmt formatCode="General" sourceLinked="0"/>
        <c:majorTickMark val="out"/>
        <c:minorTickMark val="none"/>
        <c:tickLblPos val="nextTo"/>
        <c:spPr>
          <a:noFill/>
          <a:ln w="9525" cap="flat" cmpd="sng" algn="ctr">
            <a:solidFill>
              <a:schemeClr val="tx1">
                <a:lumMod val="15000"/>
                <a:lumOff val="85000"/>
              </a:schemeClr>
            </a:solidFill>
            <a:round/>
          </a:ln>
          <a:effectLst/>
        </c:spPr>
        <c:txPr>
          <a:bodyPr rot="-60000000" spcFirstLastPara="0" vertOverflow="ellipsis" vert="horz" wrap="square" anchor="ctr" anchorCtr="1"/>
          <a:lstStyle/>
          <a:p>
            <a:pPr>
              <a:defRPr lang="en-US" sz="900" b="0" i="0" u="none" strike="noStrike" kern="1200" baseline="0">
                <a:solidFill>
                  <a:schemeClr val="tx1">
                    <a:lumMod val="65000"/>
                    <a:lumOff val="35000"/>
                  </a:schemeClr>
                </a:solidFill>
                <a:latin typeface="+mn-lt"/>
                <a:ea typeface="+mn-ea"/>
                <a:cs typeface="+mn-cs"/>
              </a:defRPr>
            </a:pPr>
          </a:p>
        </c:txPr>
        <c:crossAx val="2140495176"/>
        <c:crosses val="autoZero"/>
        <c:auto val="1"/>
        <c:lblAlgn val="ctr"/>
        <c:lblOffset val="100"/>
        <c:noMultiLvlLbl val="0"/>
      </c:catAx>
      <c:valAx>
        <c:axId val="2140495176"/>
        <c:scaling>
          <c:orientation val="minMax"/>
        </c:scaling>
        <c:delete val="0"/>
        <c:axPos val="l"/>
        <c:majorGridlines>
          <c:spPr>
            <a:ln w="9525" cap="flat" cmpd="sng" algn="ctr">
              <a:solidFill>
                <a:schemeClr val="lt1">
                  <a:lumMod val="90200"/>
                </a:schemeClr>
              </a:solidFill>
              <a:round/>
            </a:ln>
            <a:effectLst/>
          </c:spPr>
        </c:majorGridlines>
        <c:numFmt formatCode="General" sourceLinked="1"/>
        <c:majorTickMark val="out"/>
        <c:minorTickMark val="none"/>
        <c:tickLblPos val="nextTo"/>
        <c:spPr>
          <a:noFill/>
          <a:ln>
            <a:noFill/>
          </a:ln>
          <a:effectLst/>
        </c:spPr>
        <c:txPr>
          <a:bodyPr rot="-60000000" spcFirstLastPara="0" vertOverflow="ellipsis" vert="horz" wrap="square" anchor="ctr" anchorCtr="1"/>
          <a:lstStyle/>
          <a:p>
            <a:pPr>
              <a:defRPr lang="en-US" sz="900" b="0" i="0" u="none" strike="noStrike" kern="1200" baseline="0">
                <a:solidFill>
                  <a:schemeClr val="tx1">
                    <a:lumMod val="65000"/>
                    <a:lumOff val="35000"/>
                  </a:schemeClr>
                </a:solidFill>
                <a:latin typeface="+mn-lt"/>
                <a:ea typeface="+mn-ea"/>
                <a:cs typeface="+mn-cs"/>
              </a:defRPr>
            </a:pPr>
          </a:p>
        </c:txPr>
        <c:crossAx val="2118791784"/>
        <c:crosses val="autoZero"/>
        <c:crossBetween val="between"/>
      </c:val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0" vertOverflow="ellipsis" vert="horz" wrap="square" anchor="ctr" anchorCtr="1"/>
          <a:lstStyle/>
          <a:p>
            <a:pPr>
              <a:defRPr lang="en-US" sz="900" b="0" i="0" u="none" strike="noStrike" kern="1200" baseline="0">
                <a:solidFill>
                  <a:schemeClr val="tx1">
                    <a:lumMod val="65000"/>
                    <a:lumOff val="35000"/>
                  </a:schemeClr>
                </a:solidFill>
                <a:latin typeface="+mn-lt"/>
                <a:ea typeface="+mn-ea"/>
                <a:cs typeface="+mn-cs"/>
              </a:defRPr>
            </a:pPr>
          </a:p>
        </c:txPr>
      </c:dTable>
      <c:spPr>
        <a:noFill/>
        <a:ln>
          <a:noFill/>
        </a:ln>
        <a:effectLst/>
      </c:spPr>
    </c:plotArea>
    <c:plotVisOnly val="1"/>
    <c:dispBlanksAs val="gap"/>
    <c:showDLblsOverMax val="0"/>
    <c:extLst>
      <c:ext uri="{0b15fc19-7d7d-44ad-8c2d-2c3a37ce22c3}">
        <chartProps xmlns="https://web.wps.cn/et/2018/main" chartId="{bcc474b1-acae-4937-92d6-517ff6583338}"/>
      </c:ext>
    </c:extLst>
  </c:chart>
  <c:spPr>
    <a:solidFill>
      <a:schemeClr val="bg1"/>
    </a:solidFill>
    <a:ln>
      <a:solidFill>
        <a:schemeClr val="tx1"/>
      </a:solidFill>
    </a:ln>
    <a:effectLst/>
  </c:spPr>
  <c:txPr>
    <a:bodyPr/>
    <a:lstStyle/>
    <a:p>
      <a:pPr>
        <a:defRPr lang="en-US"/>
      </a:pPr>
    </a:p>
  </c:txPr>
  <c:externalData r:id="rId1">
    <c:autoUpdate val="0"/>
  </c:externalData>
</c:chartSpace>
</file>

<file path=ppt/charts/colors1.xml><?xml version="1.0" encoding="utf-8"?>
<cs:colorStyle xmlns:cs="http://schemas.microsoft.com/office/drawing/2012/chartStyle" xmlns:a="http://schemas.openxmlformats.org/drawingml/2006/main" meth="acrossLinear" id="2">
  <a:schemeClr val="accent1"/>
  <a:schemeClr val="accent2"/>
  <a:schemeClr val="accent3"/>
  <a:schemeClr val="accent4"/>
  <a:schemeClr val="accent5"/>
  <a:schemeClr val="accent6"/>
</cs:colorStyle>
</file>

<file path=ppt/charts/colors2.xml><?xml version="1.0" encoding="utf-8"?>
<cs:colorStyle xmlns:cs="http://schemas.microsoft.com/office/drawing/2012/chartStyle" xmlns:a="http://schemas.openxmlformats.org/drawingml/2006/main" meth="acrossLinear" id="2">
  <a:schemeClr val="accent1"/>
  <a:schemeClr val="accent2"/>
  <a:schemeClr val="accent3"/>
  <a:schemeClr val="accent4"/>
  <a:schemeClr val="accent5"/>
  <a:schemeClr val="accent6"/>
</cs:colorStyle>
</file>

<file path=ppt/charts/style1.xml><?xml version="1.0" encoding="utf-8"?>
<cs:chartStyle xmlns:cs="http://schemas.microsoft.com/office/drawing/2012/chartStyle" xmlns:a="http://schemas.openxmlformats.org/drawingml/2006/main" id="1000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10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000" kern="1200"/>
    <cs:bodyPr rot="0" spcFirstLastPara="1" vertOverflow="clip" horzOverflow="clip" vert="horz" wrap="square" lIns="36576" tIns="18288" rIns="36576" bIns="18288" anchor="ctr" anchorCtr="1">
      <a:spAutoFit/>
    </cs:bodyPr>
  </cs:dataLabelCallout>
  <cs:dataPoint>
    <cs:lnRef idx="0">
      <cs:styleClr val="auto"/>
    </cs:lnRef>
    <cs:fillRef idx="0">
      <cs:styleClr val="auto"/>
    </cs:fillRef>
    <cs:effectRef idx="0">
      <cs:styleClr val="auto"/>
    </cs:effectRef>
    <cs:fontRef idx="minor">
      <a:schemeClr val="dk1"/>
    </cs:fontRef>
    <cs:spPr>
      <a:gradFill>
        <a:gsLst>
          <a:gs pos="0">
            <a:schemeClr val="phClr">
              <a:lumMod val="40000"/>
              <a:lumOff val="60000"/>
            </a:schemeClr>
          </a:gs>
          <a:gs pos="90000">
            <a:schemeClr val="phClr"/>
          </a:gs>
        </a:gsLst>
        <a:lin ang="5400000" scaled="0"/>
      </a:gradFill>
      <a:ln>
        <a:gradFill>
          <a:gsLst>
            <a:gs pos="0">
              <a:schemeClr val="phClr"/>
            </a:gs>
            <a:gs pos="100000">
              <a:schemeClr val="phClr">
                <a:lumMod val="75000"/>
              </a:schemeClr>
            </a:gs>
          </a:gsLst>
          <a:lin ang="5400000" scaled="1"/>
        </a:gradFill>
      </a:ln>
      <a:effectLst>
        <a:outerShdw blurRad="76200" dist="25400" dir="2700000" algn="tl" rotWithShape="0">
          <a:schemeClr val="phClr">
            <a:lumMod val="50000"/>
            <a:alpha val="30000"/>
          </a:schemeClr>
        </a:outerShdw>
      </a:effectLst>
    </cs:spPr>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lt1">
            <a:lumMod val="902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75000"/>
        <a:lumOff val="25000"/>
      </a:schemeClr>
    </cs:fontRef>
    <cs:defRPr sz="1400" b="1" kern="120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1003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10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0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0">
      <cs:styleClr val="auto"/>
    </cs:fillRef>
    <cs:effectRef idx="0"/>
    <cs:fontRef idx="minor">
      <a:schemeClr val="dk1"/>
    </cs:fontRef>
    <cs:spPr>
      <a:ln w="28575" cap="rnd">
        <a:solidFill>
          <a:schemeClr val="phClr"/>
        </a:solidFill>
        <a:round/>
      </a:ln>
      <a:effectLst/>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lt1">
            <a:lumMod val="902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75000"/>
        <a:lumOff val="25000"/>
      </a:schemeClr>
    </cs:fontRef>
    <cs:defRPr sz="1400" b="1" kern="120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89C1C7-3DCD-1040-A9CF-14679D8B5DDD}" type="datetimeFigureOut">
              <a:rPr lang="en-US" smtClean="0"/>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B5E49A5-4136-284D-997B-48E1D791AD67}" type="slidenum">
              <a:rPr lang="en-US" smtClean="0"/>
            </a:fld>
            <a:endParaRPr lang="en-US"/>
          </a:p>
        </p:txBody>
      </p:sp>
    </p:spTree>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381000" y="685800"/>
            <a:ext cx="6096000" cy="3429000"/>
          </a:xfrm>
        </p:spPr>
      </p:sp>
      <p:sp>
        <p:nvSpPr>
          <p:cNvPr id="3" name="Notes Placeholder 2"/>
          <p:cNvSpPr>
            <a:spLocks noGrp="1"/>
          </p:cNvSpPr>
          <p:nvPr>
            <p:ph type="body" sz="quarter" idx="3"/>
          </p:nvPr>
        </p:nvSpPr>
        <p:spPr/>
        <p:txBody>
          <a:bodyPr/>
          <a:lstStyle/>
          <a:p>
            <a:r>
              <a:rPr lang="en-US" sz="1200" kern="1200" dirty="0">
                <a:solidFill>
                  <a:schemeClr val="tx1"/>
                </a:solidFill>
                <a:effectLst/>
                <a:latin typeface="+mn-lt"/>
                <a:ea typeface="+mn-ea"/>
                <a:cs typeface="+mn-cs"/>
              </a:rPr>
              <a:t>Good morning. In the current scenario, I am going to discuss communication in the field of health and social care, which is a competency that constitutes an essential aspect in the profession of such an area. </a:t>
            </a:r>
            <a:r>
              <a:rPr lang="en-US" altLang="en-US" dirty="0"/>
              <a:t>Communication is a core competency in health and social care and it can be described as involving not only speaking, but also listening, comprehensive documentation, interprofessional cooperation, and development of therapeutic relationships based on dignity and respect (Skills for Care, 2024). The presentation below defines the crucial position of communication, outlines the most widespread challenges faced and shows on practical examples why effective communication contributes to patient safety and quality of the given care. Communication is still </a:t>
            </a:r>
            <a:r>
              <a:rPr lang="en-US" altLang="en-US" dirty="0" err="1"/>
              <a:t>underemphasised</a:t>
            </a:r>
            <a:r>
              <a:rPr lang="en-US" altLang="en-US" dirty="0"/>
              <a:t> in the Care Certificate Standard 6 despite its critical importance.</a:t>
            </a:r>
            <a:endParaRPr lang="en-US" altLang="en-US" dirty="0"/>
          </a:p>
          <a:p>
            <a:endParaRPr lang="en-US" altLang="en-US" dirty="0"/>
          </a:p>
        </p:txBody>
      </p:sp>
      <p:sp>
        <p:nvSpPr>
          <p:cNvPr id="4" name="Slide Number Placeholder 3"/>
          <p:cNvSpPr>
            <a:spLocks noGrp="1"/>
          </p:cNvSpPr>
          <p:nvPr>
            <p:ph type="sldNum" sz="quarter" idx="5"/>
          </p:nvPr>
        </p:nvSpPr>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381000" y="685800"/>
            <a:ext cx="6096000" cy="3429000"/>
          </a:xfrm>
        </p:spPr>
      </p:sp>
      <p:sp>
        <p:nvSpPr>
          <p:cNvPr id="3" name="Notes Placeholder 2"/>
          <p:cNvSpPr>
            <a:spLocks noGrp="1"/>
          </p:cNvSpPr>
          <p:nvPr>
            <p:ph type="body" sz="quarter" idx="3"/>
          </p:nvPr>
        </p:nvSpPr>
        <p:spPr/>
        <p:txBody>
          <a:bodyPr/>
          <a:lstStyle/>
          <a:p>
            <a:r>
              <a:rPr lang="en-US" altLang="en-US" dirty="0"/>
              <a:t>Health and social care communication is a two-way mechanism involving the exchange of information (RCN, 2023). Verbal communication includes tone, clarity, and context, non-verbal includes body language and facial expression that contain majority of meaning and written communication ensures records accuracy and continuity of care. NMC Code (2018) also emphasises that any communication should be understandable, respectful, and effective to assist patients, relatives, and professionals.</a:t>
            </a:r>
            <a:endParaRPr lang="en-US" altLang="en-US" dirty="0"/>
          </a:p>
        </p:txBody>
      </p:sp>
      <p:sp>
        <p:nvSpPr>
          <p:cNvPr id="4" name="Slide Number Placeholder 3"/>
          <p:cNvSpPr>
            <a:spLocks noGrp="1"/>
          </p:cNvSpPr>
          <p:nvPr>
            <p:ph type="sldNum" sz="quarter" idx="5"/>
          </p:nvPr>
        </p:nvSpPr>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n-US" altLang="en-US" dirty="0"/>
              <a:t>The significance of effective communication cannot be underrated; it explains 93 per cent of patient complaints (NHS⬸England, 2023). Improved communication leads to better patient safety, trust and dignity as well as team work, and legal adherence. Medication errors, fragmented care, and professional penalties are induced by miscommunication that can occur according to NMC Code (2018). Therefore, communication is not a soft skill only, but a core competency that has a direct impact on patient outcomes.</a:t>
            </a:r>
            <a:endParaRPr lang="en-US" altLang="en-US" dirty="0"/>
          </a:p>
        </p:txBody>
      </p:sp>
      <p:sp>
        <p:nvSpPr>
          <p:cNvPr id="4" name="Slide Number Placeholder 3"/>
          <p:cNvSpPr>
            <a:spLocks noGrp="1"/>
          </p:cNvSpPr>
          <p:nvPr>
            <p:ph type="sldNum" sz="quarter" idx="5"/>
          </p:nvPr>
        </p:nvSpPr>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381000" y="685800"/>
            <a:ext cx="6096000" cy="3429000"/>
          </a:xfrm>
        </p:spPr>
      </p:sp>
      <p:sp>
        <p:nvSpPr>
          <p:cNvPr id="3" name="Notes Placeholder 2"/>
          <p:cNvSpPr>
            <a:spLocks noGrp="1"/>
          </p:cNvSpPr>
          <p:nvPr>
            <p:ph type="body" sz="quarter" idx="3"/>
          </p:nvPr>
        </p:nvSpPr>
        <p:spPr/>
        <p:txBody>
          <a:bodyPr/>
          <a:lstStyle/>
          <a:p>
            <a:r>
              <a:rPr lang="en-US" altLang="en-US" dirty="0"/>
              <a:t>There are various obstacles to communication in health and social care, such as sensory deficits, language, emotional stress, cultural discrepancies, and noises (SCIE, 2023). The mitigating strategies include the use of interpreters, conversion of communication modality, offering of privacy space, restatement of important information, and cultural competence development. According to the NMC Code (2018), reasonable adjustments are required to ensure effective communication among all individuals.</a:t>
            </a:r>
            <a:endParaRPr lang="en-US" altLang="en-US" dirty="0"/>
          </a:p>
        </p:txBody>
      </p:sp>
      <p:sp>
        <p:nvSpPr>
          <p:cNvPr id="4" name="Slide Number Placeholder 3"/>
          <p:cNvSpPr>
            <a:spLocks noGrp="1"/>
          </p:cNvSpPr>
          <p:nvPr>
            <p:ph type="sldNum" sz="quarter" idx="5"/>
          </p:nvPr>
        </p:nvSpPr>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381000" y="685800"/>
            <a:ext cx="6096000" cy="3429000"/>
          </a:xfrm>
        </p:spPr>
      </p:sp>
      <p:sp>
        <p:nvSpPr>
          <p:cNvPr id="3" name="Notes Placeholder 2"/>
          <p:cNvSpPr>
            <a:spLocks noGrp="1"/>
          </p:cNvSpPr>
          <p:nvPr>
            <p:ph type="body" sz="quarter" idx="3"/>
          </p:nvPr>
        </p:nvSpPr>
        <p:spPr/>
        <p:txBody>
          <a:bodyPr/>
          <a:lstStyle/>
          <a:p>
            <a:r>
              <a:rPr lang="en-US" altLang="en-US" dirty="0"/>
              <a:t>Successful spoken communication depends on the tone, clarity and the active listening. Next, the presentation in a calm and respectful tone is less anxiety-inducing, and dull language can be more comprehensible (RCN, 2023). Listening allows establishing trust and respect, and open questions encourage a more profound conversation. The teach-back is a method of verification of understanding and should be used to ensure that the understanding is accurate (NHSEngland, 2023). Practitioners should also respect the choice of patients with respect to formality and address.</a:t>
            </a:r>
            <a:endParaRPr lang="en-US" altLang="en-US" dirty="0"/>
          </a:p>
        </p:txBody>
      </p:sp>
      <p:sp>
        <p:nvSpPr>
          <p:cNvPr id="4" name="Slide Number Placeholder 3"/>
          <p:cNvSpPr>
            <a:spLocks noGrp="1"/>
          </p:cNvSpPr>
          <p:nvPr>
            <p:ph type="sldNum" sz="quarter" idx="5"/>
          </p:nvPr>
        </p:nvSpPr>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381000" y="685800"/>
            <a:ext cx="6096000" cy="3429000"/>
          </a:xfrm>
        </p:spPr>
      </p:sp>
      <p:sp>
        <p:nvSpPr>
          <p:cNvPr id="3" name="Notes Placeholder 2"/>
          <p:cNvSpPr>
            <a:spLocks noGrp="1"/>
          </p:cNvSpPr>
          <p:nvPr>
            <p:ph type="body" sz="quarter" idx="3"/>
          </p:nvPr>
        </p:nvSpPr>
        <p:spPr/>
        <p:txBody>
          <a:bodyPr/>
          <a:lstStyle/>
          <a:p>
            <a:r>
              <a:rPr lang="en-US" altLang="en-US" dirty="0"/>
              <a:t>Non-verbal communication has a powerful impactful effect on meaning, where body language, tone, eye contact, and facial expression determine meaning (Skills for Care, 2024). Engagement is represented by an open position and proper eye contact but the cultural inclination should be taken into consideration. Verbal messages should be accompanied by non-verbal messages in order to make their meaning congruent. Considerable use of space and gentle touches could deliver comfort and respect to the patient.</a:t>
            </a:r>
            <a:endParaRPr lang="en-US" altLang="en-US" dirty="0"/>
          </a:p>
        </p:txBody>
      </p:sp>
      <p:sp>
        <p:nvSpPr>
          <p:cNvPr id="4" name="Slide Number Placeholder 3"/>
          <p:cNvSpPr>
            <a:spLocks noGrp="1"/>
          </p:cNvSpPr>
          <p:nvPr>
            <p:ph type="sldNum" sz="quarter" idx="5"/>
          </p:nvPr>
        </p:nvSpPr>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381000" y="685800"/>
            <a:ext cx="6096000" cy="3429000"/>
          </a:xfrm>
        </p:spPr>
      </p:sp>
      <p:sp>
        <p:nvSpPr>
          <p:cNvPr id="3" name="Notes Placeholder 2"/>
          <p:cNvSpPr>
            <a:spLocks noGrp="1"/>
          </p:cNvSpPr>
          <p:nvPr>
            <p:ph type="body" sz="quarter" idx="3"/>
          </p:nvPr>
        </p:nvSpPr>
        <p:spPr/>
        <p:txBody>
          <a:bodyPr/>
          <a:lstStyle/>
          <a:p>
            <a:r>
              <a:rPr lang="en-US" altLang="en-US" dirty="0"/>
              <a:t>SBAR is the acronym which means Situation, Background, Assessment, and Recommendation. It is a structured system of communication that was developed originally by the United States Navy and has since permeated clinical environments by way of promoting the effectiveness and clarity of the clinical dialogue (NHS England, 2023).</a:t>
            </a:r>
            <a:endParaRPr lang="en-US" altLang="en-US" dirty="0"/>
          </a:p>
          <a:p>
            <a:endParaRPr lang="en-US" altLang="en-US" dirty="0"/>
          </a:p>
          <a:p>
            <a:r>
              <a:rPr lang="en-US" altLang="en-US" dirty="0"/>
              <a:t>I would take each of them apart:</a:t>
            </a:r>
            <a:endParaRPr lang="en-US" altLang="en-US" dirty="0"/>
          </a:p>
          <a:p>
            <a:endParaRPr lang="en-US" altLang="en-US" dirty="0"/>
          </a:p>
          <a:p>
            <a:r>
              <a:rPr lang="en-US" altLang="en-US" dirty="0"/>
              <a:t>Situation: At this step, the communicator recognises his or her self and the patient being discussed as well as the clinical problem at hand in the moment. Conciseness and clarity should be required. An example is: I am Nurse Sarah in the 4 th ward and I am reporting about Mrs. Jones in bed 12 who had presented with acute chest pain. This declaration directly lays the groundwork on the existing situation to the recipient (Skills for Care, 2024).</a:t>
            </a:r>
            <a:endParaRPr lang="en-US" altLang="en-US" dirty="0"/>
          </a:p>
          <a:p>
            <a:endParaRPr lang="en-US" altLang="en-US" dirty="0"/>
          </a:p>
          <a:p>
            <a:r>
              <a:rPr lang="en-US" altLang="en-US" dirty="0"/>
              <a:t>Background- This section gives the contextual details of the situation needed by the recipient of the relevant information of the patient. It includes the cause of admission, the medical history, the known allergies as well as the recent diagnostic findings. It could be, she went into the hospital two days ago with pneumonia, has a history of hypertension and diabetes, allergic to penicillin, and her recent chest X -ray showed improvement in the pneumonia. This background data cannot be ignored in making a decision (NMC, 2018).</a:t>
            </a:r>
            <a:endParaRPr lang="en-US" altLang="en-US" dirty="0"/>
          </a:p>
          <a:p>
            <a:endParaRPr lang="en-US" altLang="en-US" dirty="0"/>
          </a:p>
          <a:p>
            <a:r>
              <a:rPr lang="en-US" altLang="en-US" dirty="0"/>
              <a:t>Assessment: In this case the professional will provide a clinical report of the current state of the patient including vital signs and record any changes that have been noticed. An example will be, blood pressure 160/95 mmHg, pulse rate of 110 beats/pound/minute, oxygen saturation 92% on ambient air. She is dyspneic and anxious looking. In this chapter, it is exhibited how clinical judgement and assessment methods have been utilised (Royal College of Nursing, 2023).</a:t>
            </a:r>
            <a:endParaRPr lang="en-US" altLang="en-US" dirty="0"/>
          </a:p>
          <a:p>
            <a:endParaRPr lang="en-US" altLang="en-US" dirty="0"/>
          </a:p>
          <a:p>
            <a:r>
              <a:rPr lang="en-US" altLang="en-US" dirty="0"/>
              <a:t>Recommendation: Lastly, the communicator gives recommendations on what is expected in the immediate future hence illustrating his/her reflection on the situation and how interventions can be undertaken. As an example, I would suggest that the medical examination should be reviewed right away, an ECG should be taken, and supplemental oxygen therapy should be discussed. Is the doctor available to come in 15 minutes? There is a definition of clear expectations and time frames (NHS England, 2023).</a:t>
            </a:r>
            <a:endParaRPr lang="en-US" altLang="en-US" dirty="0"/>
          </a:p>
          <a:p>
            <a:endParaRPr lang="en-US" altLang="en-US" dirty="0"/>
          </a:p>
          <a:p>
            <a:r>
              <a:rPr lang="en-US" altLang="en-US" dirty="0"/>
              <a:t>The SBAR structure will make sure that important information will not be left out or diluted whenever there are handovers, telephone conversations with physicians or any other situations where exact information is the key. The empirical research shows that the use of SBAR alleviates communication errors and improves patient safety outcomes (Skills for Care, 2024).</a:t>
            </a:r>
            <a:endParaRPr lang="en-US" altLang="en-US" dirty="0"/>
          </a:p>
        </p:txBody>
      </p:sp>
      <p:sp>
        <p:nvSpPr>
          <p:cNvPr id="4" name="Slide Number Placeholder 3"/>
          <p:cNvSpPr>
            <a:spLocks noGrp="1"/>
          </p:cNvSpPr>
          <p:nvPr>
            <p:ph type="sldNum" sz="quarter" idx="5"/>
          </p:nvPr>
        </p:nvSpPr>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n-US" altLang="en-US" dirty="0"/>
              <a:t>Patient safety would not be possible without structured handovers. SBAR framework promotes clarity and consistency in the change of shifts (NMC, 2018). It also breaks information down into Situation, Background, Assessment, and Recommendation which minimises omissions and errors. SBAR assists in continuity of care and encourages collaboration, which makes it a recommended tool in NHS practise (RCN, 2023).</a:t>
            </a:r>
            <a:endParaRPr lang="en-US" altLang="en-US" dirty="0"/>
          </a:p>
        </p:txBody>
      </p:sp>
      <p:sp>
        <p:nvSpPr>
          <p:cNvPr id="4" name="Slide Number Placeholder 3"/>
          <p:cNvSpPr>
            <a:spLocks noGrp="1"/>
          </p:cNvSpPr>
          <p:nvPr>
            <p:ph type="sldNum" sz="quarter" idx="5"/>
          </p:nvPr>
        </p:nvSpPr>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381000" y="685800"/>
            <a:ext cx="6096000" cy="3429000"/>
          </a:xfrm>
        </p:spPr>
      </p:sp>
      <p:sp>
        <p:nvSpPr>
          <p:cNvPr id="3" name="Notes Placeholder 2"/>
          <p:cNvSpPr>
            <a:spLocks noGrp="1"/>
          </p:cNvSpPr>
          <p:nvPr>
            <p:ph type="body" sz="quarter" idx="3"/>
          </p:nvPr>
        </p:nvSpPr>
        <p:spPr/>
        <p:txBody>
          <a:bodyPr/>
          <a:lstStyle/>
          <a:p>
            <a:r>
              <a:rPr lang="en-US" altLang="en-US" dirty="0"/>
              <a:t>Successful communication is based on six competencies, namely active listening, empathy, clear expression, non-verbal skills, accurate written records, and cultural competence (Skills for Care, 2024; NMC, 2018). All of these are necessary to make communication respectful, person-centred and safe. The practitioners should use appropriate communication to suit developed needs in the course of sustaining best practises and ensuring a situation of understanding in all care environments.</a:t>
            </a:r>
            <a:endParaRPr lang="en-US" altLang="en-US" dirty="0"/>
          </a:p>
          <a:p>
            <a:endParaRPr lang="en-US" altLang="en-US" dirty="0"/>
          </a:p>
        </p:txBody>
      </p:sp>
      <p:sp>
        <p:nvSpPr>
          <p:cNvPr id="4" name="Slide Number Placeholder 3"/>
          <p:cNvSpPr>
            <a:spLocks noGrp="1"/>
          </p:cNvSpPr>
          <p:nvPr>
            <p:ph type="sldNum" sz="quarter" idx="5"/>
          </p:nvPr>
        </p:nvSpPr>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381000" y="685800"/>
            <a:ext cx="6096000" cy="3429000"/>
          </a:xfrm>
        </p:spPr>
      </p:sp>
      <p:sp>
        <p:nvSpPr>
          <p:cNvPr id="3" name="Notes Placeholder 2"/>
          <p:cNvSpPr>
            <a:spLocks noGrp="1"/>
          </p:cNvSpPr>
          <p:nvPr>
            <p:ph type="body" sz="quarter" idx="3"/>
          </p:nvPr>
        </p:nvSpPr>
        <p:spPr/>
        <p:txBody>
          <a:bodyPr/>
          <a:lstStyle/>
          <a:p>
            <a:r>
              <a:rPr lang="en-US" altLang="en-US" dirty="0"/>
              <a:t>Learning communication skills requires constant improvement. A customised action plan can consist of active listening skills training, frequent use of SBAR, mentorship feedback, journal reflection, watching more experienced practitioners, and cultural competence workshop attendance. Evidence-based practise is achieved by constant reevaluation of professional guidelines (NMC, 2018). Constant learning and self-practise are the core aspects of continuous growth and career development.</a:t>
            </a:r>
            <a:endParaRPr lang="en-US" altLang="en-US" dirty="0"/>
          </a:p>
        </p:txBody>
      </p:sp>
      <p:sp>
        <p:nvSpPr>
          <p:cNvPr id="4" name="Slide Number Placeholder 3"/>
          <p:cNvSpPr>
            <a:spLocks noGrp="1"/>
          </p:cNvSpPr>
          <p:nvPr>
            <p:ph type="sldNum" sz="quarter" idx="5"/>
          </p:nvPr>
        </p:nvSpPr>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n-US" altLang="en-US" dirty="0"/>
              <a:t>Professionalised skills are required in complex communication situations. Bad news deliveries are based on the SPIKES model, and complaints have to be addressed through active listening and empathy (NHS England, 2023). The resolution of a conflict requires intelligence and respectful communication. Along with patience, simplicity, and validation, communication with people with dementia requires time (Skills for Care, 2024). Such situations portray the need to strive toward adaptable and compassionate communication.</a:t>
            </a:r>
            <a:endParaRPr lang="en-US" altLang="en-US" dirty="0"/>
          </a:p>
        </p:txBody>
      </p:sp>
      <p:sp>
        <p:nvSpPr>
          <p:cNvPr id="4" name="Slide Number Placeholder 3"/>
          <p:cNvSpPr>
            <a:spLocks noGrp="1"/>
          </p:cNvSpPr>
          <p:nvPr>
            <p:ph type="sldNum" sz="quarter" idx="5"/>
          </p:nvPr>
        </p:nvSpPr>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381000" y="685800"/>
            <a:ext cx="6096000" cy="3429000"/>
          </a:xfrm>
        </p:spPr>
      </p:sp>
      <p:sp>
        <p:nvSpPr>
          <p:cNvPr id="3" name="Notes Placeholder 2"/>
          <p:cNvSpPr>
            <a:spLocks noGrp="1"/>
          </p:cNvSpPr>
          <p:nvPr>
            <p:ph type="body" sz="quarter" idx="3"/>
          </p:nvPr>
        </p:nvSpPr>
        <p:spPr/>
        <p:txBody>
          <a:bodyPr/>
          <a:lstStyle/>
          <a:p>
            <a:r>
              <a:rPr lang="en-US" altLang="en-US" dirty="0"/>
              <a:t>Communication is another critical professional skill to safe, high-quality, person-centred care (NMC, 2018). Failure to communicate properly would result in mistakes, grievances, and loss of confidence. The ability to master non-verbal, verbal and written communication using tools like SBAR enhances outcomes. The need to have empathy and cultural competence is mandatory, rather than optional. Enhancement of the communication skill is a lifetime professional task.</a:t>
            </a:r>
            <a:endParaRPr lang="en-US" altLang="en-US" dirty="0"/>
          </a:p>
        </p:txBody>
      </p:sp>
      <p:sp>
        <p:nvSpPr>
          <p:cNvPr id="4" name="Slide Number Placeholder 3"/>
          <p:cNvSpPr>
            <a:spLocks noGrp="1"/>
          </p:cNvSpPr>
          <p:nvPr>
            <p:ph type="sldNum" sz="quarter" idx="5"/>
          </p:nvPr>
        </p:nvSpPr>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p:txBody>
      </p:sp>
      <p:sp>
        <p:nvSpPr>
          <p:cNvPr id="4" name="Slide Number Placeholder 3"/>
          <p:cNvSpPr>
            <a:spLocks noGrp="1"/>
          </p:cNvSpPr>
          <p:nvPr>
            <p:ph type="sldNum" sz="quarter" idx="5"/>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idx="1"/>
          </p:nvPr>
        </p:nvSpPr>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panose="020B0604020202020204"/>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panose="020B0604020202020204"/>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panose="020B0604020202020204"/>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chart" Target="../charts/chart1.xml"/></Relationships>
</file>

<file path=ppt/slides/_rels/slide5.xml.rels><?xml version="1.0" encoding="UTF-8" standalone="yes"?>
<Relationships xmlns="http://schemas.openxmlformats.org/package/2006/relationships"><Relationship Id="rId9" Type="http://schemas.openxmlformats.org/officeDocument/2006/relationships/tags" Target="../tags/tag9.xml"/><Relationship Id="rId8" Type="http://schemas.openxmlformats.org/officeDocument/2006/relationships/tags" Target="../tags/tag8.xml"/><Relationship Id="rId7" Type="http://schemas.openxmlformats.org/officeDocument/2006/relationships/tags" Target="../tags/tag7.xml"/><Relationship Id="rId6" Type="http://schemas.openxmlformats.org/officeDocument/2006/relationships/tags" Target="../tags/tag6.xml"/><Relationship Id="rId5" Type="http://schemas.openxmlformats.org/officeDocument/2006/relationships/tags" Target="../tags/tag5.xml"/><Relationship Id="rId4" Type="http://schemas.openxmlformats.org/officeDocument/2006/relationships/tags" Target="../tags/tag4.xml"/><Relationship Id="rId3" Type="http://schemas.openxmlformats.org/officeDocument/2006/relationships/tags" Target="../tags/tag3.xml"/><Relationship Id="rId26" Type="http://schemas.openxmlformats.org/officeDocument/2006/relationships/notesSlide" Target="../notesSlides/notesSlide5.xml"/><Relationship Id="rId25" Type="http://schemas.openxmlformats.org/officeDocument/2006/relationships/slideLayout" Target="../slideLayouts/slideLayout7.xml"/><Relationship Id="rId24" Type="http://schemas.openxmlformats.org/officeDocument/2006/relationships/tags" Target="../tags/tag24.xml"/><Relationship Id="rId23" Type="http://schemas.openxmlformats.org/officeDocument/2006/relationships/tags" Target="../tags/tag23.xml"/><Relationship Id="rId22" Type="http://schemas.openxmlformats.org/officeDocument/2006/relationships/tags" Target="../tags/tag22.xml"/><Relationship Id="rId21" Type="http://schemas.openxmlformats.org/officeDocument/2006/relationships/tags" Target="../tags/tag21.xml"/><Relationship Id="rId20" Type="http://schemas.openxmlformats.org/officeDocument/2006/relationships/tags" Target="../tags/tag20.xml"/><Relationship Id="rId2" Type="http://schemas.openxmlformats.org/officeDocument/2006/relationships/tags" Target="../tags/tag2.xml"/><Relationship Id="rId19" Type="http://schemas.openxmlformats.org/officeDocument/2006/relationships/tags" Target="../tags/tag19.xml"/><Relationship Id="rId18" Type="http://schemas.openxmlformats.org/officeDocument/2006/relationships/tags" Target="../tags/tag18.xml"/><Relationship Id="rId17" Type="http://schemas.openxmlformats.org/officeDocument/2006/relationships/tags" Target="../tags/tag17.xml"/><Relationship Id="rId16" Type="http://schemas.openxmlformats.org/officeDocument/2006/relationships/tags" Target="../tags/tag16.xml"/><Relationship Id="rId15" Type="http://schemas.openxmlformats.org/officeDocument/2006/relationships/tags" Target="../tags/tag15.xml"/><Relationship Id="rId14" Type="http://schemas.openxmlformats.org/officeDocument/2006/relationships/tags" Target="../tags/tag14.xml"/><Relationship Id="rId13" Type="http://schemas.openxmlformats.org/officeDocument/2006/relationships/tags" Target="../tags/tag13.xml"/><Relationship Id="rId12" Type="http://schemas.openxmlformats.org/officeDocument/2006/relationships/tags" Target="../tags/tag12.xml"/><Relationship Id="rId11" Type="http://schemas.openxmlformats.org/officeDocument/2006/relationships/tags" Target="../tags/tag11.xml"/><Relationship Id="rId10" Type="http://schemas.openxmlformats.org/officeDocument/2006/relationships/tags" Target="../tags/tag10.xml"/><Relationship Id="rId1" Type="http://schemas.openxmlformats.org/officeDocument/2006/relationships/tags" Target="../tags/tag1.xml"/></Relationships>
</file>

<file path=ppt/slides/_rels/slide6.xml.rels><?xml version="1.0" encoding="UTF-8" standalone="yes"?>
<Relationships xmlns="http://schemas.openxmlformats.org/package/2006/relationships"><Relationship Id="rId9" Type="http://schemas.openxmlformats.org/officeDocument/2006/relationships/tags" Target="../tags/tag33.xml"/><Relationship Id="rId8" Type="http://schemas.openxmlformats.org/officeDocument/2006/relationships/tags" Target="../tags/tag32.xml"/><Relationship Id="rId7" Type="http://schemas.openxmlformats.org/officeDocument/2006/relationships/tags" Target="../tags/tag31.xml"/><Relationship Id="rId6" Type="http://schemas.openxmlformats.org/officeDocument/2006/relationships/tags" Target="../tags/tag30.xml"/><Relationship Id="rId5" Type="http://schemas.openxmlformats.org/officeDocument/2006/relationships/tags" Target="../tags/tag29.xml"/><Relationship Id="rId4" Type="http://schemas.openxmlformats.org/officeDocument/2006/relationships/tags" Target="../tags/tag28.xml"/><Relationship Id="rId3" Type="http://schemas.openxmlformats.org/officeDocument/2006/relationships/tags" Target="../tags/tag27.xml"/><Relationship Id="rId2" Type="http://schemas.openxmlformats.org/officeDocument/2006/relationships/tags" Target="../tags/tag26.xml"/><Relationship Id="rId14" Type="http://schemas.openxmlformats.org/officeDocument/2006/relationships/notesSlide" Target="../notesSlides/notesSlide6.xml"/><Relationship Id="rId13" Type="http://schemas.openxmlformats.org/officeDocument/2006/relationships/slideLayout" Target="../slideLayouts/slideLayout7.xml"/><Relationship Id="rId12" Type="http://schemas.openxmlformats.org/officeDocument/2006/relationships/tags" Target="../tags/tag36.xml"/><Relationship Id="rId11" Type="http://schemas.openxmlformats.org/officeDocument/2006/relationships/tags" Target="../tags/tag35.xml"/><Relationship Id="rId10" Type="http://schemas.openxmlformats.org/officeDocument/2006/relationships/tags" Target="../tags/tag34.xml"/><Relationship Id="rId1" Type="http://schemas.openxmlformats.org/officeDocument/2006/relationships/tags" Target="../tags/tag25.xml"/></Relationships>
</file>

<file path=ppt/slides/_rels/slide7.xml.rels><?xml version="1.0" encoding="UTF-8" standalone="yes"?>
<Relationships xmlns="http://schemas.openxmlformats.org/package/2006/relationships"><Relationship Id="rId9" Type="http://schemas.openxmlformats.org/officeDocument/2006/relationships/tags" Target="../tags/tag45.xml"/><Relationship Id="rId8" Type="http://schemas.openxmlformats.org/officeDocument/2006/relationships/tags" Target="../tags/tag44.xml"/><Relationship Id="rId7" Type="http://schemas.openxmlformats.org/officeDocument/2006/relationships/tags" Target="../tags/tag43.xml"/><Relationship Id="rId6" Type="http://schemas.openxmlformats.org/officeDocument/2006/relationships/tags" Target="../tags/tag42.xml"/><Relationship Id="rId5" Type="http://schemas.openxmlformats.org/officeDocument/2006/relationships/tags" Target="../tags/tag41.xml"/><Relationship Id="rId4" Type="http://schemas.openxmlformats.org/officeDocument/2006/relationships/tags" Target="../tags/tag40.xml"/><Relationship Id="rId3" Type="http://schemas.openxmlformats.org/officeDocument/2006/relationships/tags" Target="../tags/tag39.xml"/><Relationship Id="rId2" Type="http://schemas.openxmlformats.org/officeDocument/2006/relationships/tags" Target="../tags/tag38.xml"/><Relationship Id="rId15" Type="http://schemas.openxmlformats.org/officeDocument/2006/relationships/notesSlide" Target="../notesSlides/notesSlide7.xml"/><Relationship Id="rId14" Type="http://schemas.openxmlformats.org/officeDocument/2006/relationships/slideLayout" Target="../slideLayouts/slideLayout7.xml"/><Relationship Id="rId13" Type="http://schemas.openxmlformats.org/officeDocument/2006/relationships/image" Target="../media/image3.png"/><Relationship Id="rId12" Type="http://schemas.openxmlformats.org/officeDocument/2006/relationships/tags" Target="../tags/tag48.xml"/><Relationship Id="rId11" Type="http://schemas.openxmlformats.org/officeDocument/2006/relationships/tags" Target="../tags/tag47.xml"/><Relationship Id="rId10" Type="http://schemas.openxmlformats.org/officeDocument/2006/relationships/tags" Target="../tags/tag46.xml"/><Relationship Id="rId1" Type="http://schemas.openxmlformats.org/officeDocument/2006/relationships/tags" Target="../tags/tag37.xml"/></Relationships>
</file>

<file path=ppt/slides/_rels/slide8.xml.rels><?xml version="1.0" encoding="UTF-8" standalone="yes"?>
<Relationships xmlns="http://schemas.openxmlformats.org/package/2006/relationships"><Relationship Id="rId9" Type="http://schemas.openxmlformats.org/officeDocument/2006/relationships/tags" Target="../tags/tag57.xml"/><Relationship Id="rId8" Type="http://schemas.openxmlformats.org/officeDocument/2006/relationships/tags" Target="../tags/tag56.xml"/><Relationship Id="rId7" Type="http://schemas.openxmlformats.org/officeDocument/2006/relationships/tags" Target="../tags/tag55.xml"/><Relationship Id="rId6" Type="http://schemas.openxmlformats.org/officeDocument/2006/relationships/tags" Target="../tags/tag54.xml"/><Relationship Id="rId5" Type="http://schemas.openxmlformats.org/officeDocument/2006/relationships/tags" Target="../tags/tag53.xml"/><Relationship Id="rId4" Type="http://schemas.openxmlformats.org/officeDocument/2006/relationships/tags" Target="../tags/tag52.xml"/><Relationship Id="rId3" Type="http://schemas.openxmlformats.org/officeDocument/2006/relationships/tags" Target="../tags/tag51.xml"/><Relationship Id="rId2" Type="http://schemas.openxmlformats.org/officeDocument/2006/relationships/tags" Target="../tags/tag50.xml"/><Relationship Id="rId18" Type="http://schemas.openxmlformats.org/officeDocument/2006/relationships/notesSlide" Target="../notesSlides/notesSlide8.xml"/><Relationship Id="rId17" Type="http://schemas.openxmlformats.org/officeDocument/2006/relationships/slideLayout" Target="../slideLayouts/slideLayout7.xml"/><Relationship Id="rId16" Type="http://schemas.openxmlformats.org/officeDocument/2006/relationships/tags" Target="../tags/tag64.xml"/><Relationship Id="rId15" Type="http://schemas.openxmlformats.org/officeDocument/2006/relationships/tags" Target="../tags/tag63.xml"/><Relationship Id="rId14" Type="http://schemas.openxmlformats.org/officeDocument/2006/relationships/tags" Target="../tags/tag62.xml"/><Relationship Id="rId13" Type="http://schemas.openxmlformats.org/officeDocument/2006/relationships/tags" Target="../tags/tag61.xml"/><Relationship Id="rId12" Type="http://schemas.openxmlformats.org/officeDocument/2006/relationships/tags" Target="../tags/tag60.xml"/><Relationship Id="rId11" Type="http://schemas.openxmlformats.org/officeDocument/2006/relationships/tags" Target="../tags/tag59.xml"/><Relationship Id="rId10" Type="http://schemas.openxmlformats.org/officeDocument/2006/relationships/tags" Target="../tags/tag58.xml"/><Relationship Id="rId1" Type="http://schemas.openxmlformats.org/officeDocument/2006/relationships/tags" Target="../tags/tag4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chart" Target="../charts/char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28090"/>
        </a:solidFill>
        <a:effectLst/>
      </p:bgPr>
    </p:bg>
    <p:spTree>
      <p:nvGrpSpPr>
        <p:cNvPr id="1" name=""/>
        <p:cNvGrpSpPr/>
        <p:nvPr/>
      </p:nvGrpSpPr>
      <p:grpSpPr>
        <a:xfrm>
          <a:off x="0" y="0"/>
          <a:ext cx="0" cy="0"/>
          <a:chOff x="0" y="0"/>
          <a:chExt cx="0" cy="0"/>
        </a:xfrm>
      </p:grpSpPr>
      <p:sp>
        <p:nvSpPr>
          <p:cNvPr id="2" name="TextBox 1"/>
          <p:cNvSpPr txBox="1"/>
          <p:nvPr/>
        </p:nvSpPr>
        <p:spPr>
          <a:xfrm>
            <a:off x="457200" y="2103120"/>
            <a:ext cx="8229600" cy="1371600"/>
          </a:xfrm>
          <a:prstGeom prst="rect">
            <a:avLst/>
          </a:prstGeom>
          <a:noFill/>
        </p:spPr>
        <p:txBody>
          <a:bodyPr wrap="square">
            <a:noAutofit/>
          </a:bodyPr>
          <a:lstStyle/>
          <a:p>
            <a:pPr algn="ctr">
              <a:defRPr sz="4400" b="1">
                <a:solidFill>
                  <a:srgbClr val="FFFFFF"/>
                </a:solidFill>
                <a:latin typeface="Calibri" panose="020F0502020204030204"/>
              </a:defRPr>
            </a:pPr>
            <a:r>
              <a:rPr dirty="0"/>
              <a:t>Communication in Health and Social Care</a:t>
            </a:r>
            <a:endParaRPr dirty="0"/>
          </a:p>
        </p:txBody>
      </p:sp>
      <p:sp>
        <p:nvSpPr>
          <p:cNvPr id="3" name="TextBox 2"/>
          <p:cNvSpPr txBox="1"/>
          <p:nvPr/>
        </p:nvSpPr>
        <p:spPr>
          <a:xfrm>
            <a:off x="457200" y="3474720"/>
            <a:ext cx="8229600" cy="457200"/>
          </a:xfrm>
          <a:prstGeom prst="rect">
            <a:avLst/>
          </a:prstGeom>
          <a:noFill/>
        </p:spPr>
        <p:txBody>
          <a:bodyPr wrap="none">
            <a:spAutoFit/>
          </a:bodyPr>
          <a:lstStyle/>
          <a:p>
            <a:pPr algn="ctr">
              <a:defRPr sz="2400">
                <a:solidFill>
                  <a:srgbClr val="F8FAFC"/>
                </a:solidFill>
                <a:latin typeface="Calibri" panose="020F0502020204030204"/>
              </a:defRPr>
            </a:pPr>
            <a:r>
              <a:t>A Key Professional Skill</a:t>
            </a:r>
          </a:p>
        </p:txBody>
      </p:sp>
      <p:sp>
        <p:nvSpPr>
          <p:cNvPr id="4" name="TextBox 3"/>
          <p:cNvSpPr txBox="1"/>
          <p:nvPr/>
        </p:nvSpPr>
        <p:spPr>
          <a:xfrm>
            <a:off x="499533" y="3884295"/>
            <a:ext cx="8229600" cy="365760"/>
          </a:xfrm>
          <a:prstGeom prst="rect">
            <a:avLst/>
          </a:prstGeom>
          <a:noFill/>
        </p:spPr>
        <p:txBody>
          <a:bodyPr wrap="none">
            <a:spAutoFit/>
          </a:bodyPr>
          <a:lstStyle/>
          <a:p>
            <a:pPr algn="ctr">
              <a:defRPr sz="1600">
                <a:solidFill>
                  <a:srgbClr val="F8FAFC"/>
                </a:solidFill>
                <a:latin typeface="Calibri" panose="020F0502020204030204"/>
              </a:defRPr>
            </a:pPr>
            <a:r>
              <a:rPr dirty="0"/>
              <a:t>Health and Social Care Module</a:t>
            </a:r>
            <a:endParaRPr dirty="0"/>
          </a:p>
        </p:txBody>
      </p:sp>
      <p:pic>
        <p:nvPicPr>
          <p:cNvPr id="5" name="Picture 4"/>
          <p:cNvPicPr>
            <a:picLocks noChangeAspect="1"/>
          </p:cNvPicPr>
          <p:nvPr/>
        </p:nvPicPr>
        <p:blipFill>
          <a:blip r:embed="rId1"/>
          <a:stretch>
            <a:fillRect/>
          </a:stretch>
        </p:blipFill>
        <p:spPr>
          <a:xfrm>
            <a:off x="3071495" y="406400"/>
            <a:ext cx="3000375" cy="1781175"/>
          </a:xfrm>
          <a:prstGeom prst="rect">
            <a:avLst/>
          </a:prstGeom>
        </p:spPr>
      </p:pic>
      <p:sp>
        <p:nvSpPr>
          <p:cNvPr id="6" name="TextBox 5"/>
          <p:cNvSpPr txBox="1"/>
          <p:nvPr/>
        </p:nvSpPr>
        <p:spPr>
          <a:xfrm>
            <a:off x="-499532" y="4500255"/>
            <a:ext cx="4021666" cy="523220"/>
          </a:xfrm>
          <a:prstGeom prst="rect">
            <a:avLst/>
          </a:prstGeom>
          <a:noFill/>
        </p:spPr>
        <p:txBody>
          <a:bodyPr wrap="square" rtlCol="0">
            <a:spAutoFit/>
          </a:bodyPr>
          <a:lstStyle/>
          <a:p>
            <a:pPr algn="ctr"/>
            <a:r>
              <a:rPr lang="en-GB" sz="1400" dirty="0">
                <a:solidFill>
                  <a:schemeClr val="bg1">
                    <a:lumMod val="95000"/>
                  </a:schemeClr>
                </a:solidFill>
              </a:rPr>
              <a:t>Student Name: Mihaela Ionita</a:t>
            </a:r>
            <a:endParaRPr lang="en-GB" sz="1400" dirty="0">
              <a:solidFill>
                <a:schemeClr val="bg1">
                  <a:lumMod val="95000"/>
                </a:schemeClr>
              </a:solidFill>
            </a:endParaRPr>
          </a:p>
          <a:p>
            <a:pPr algn="ctr"/>
            <a:r>
              <a:rPr lang="en-GB" sz="1400" dirty="0">
                <a:solidFill>
                  <a:schemeClr val="bg1">
                    <a:lumMod val="95000"/>
                  </a:schemeClr>
                </a:solidFill>
              </a:rPr>
              <a:t>Student ID: 2436853</a:t>
            </a:r>
            <a:endParaRPr lang="en-GB" sz="1400" dirty="0">
              <a:solidFill>
                <a:schemeClr val="bg1">
                  <a:lumMod val="95000"/>
                </a:schemeClr>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8FAFC"/>
        </a:solidFill>
        <a:effectLst/>
      </p:bgPr>
    </p:bg>
    <p:spTree>
      <p:nvGrpSpPr>
        <p:cNvPr id="1" name=""/>
        <p:cNvGrpSpPr/>
        <p:nvPr/>
      </p:nvGrpSpPr>
      <p:grpSpPr>
        <a:xfrm>
          <a:off x="0" y="0"/>
          <a:ext cx="0" cy="0"/>
          <a:chOff x="0" y="0"/>
          <a:chExt cx="0" cy="0"/>
        </a:xfrm>
      </p:grpSpPr>
      <p:sp>
        <p:nvSpPr>
          <p:cNvPr id="2" name="Rectangle 1"/>
          <p:cNvSpPr/>
          <p:nvPr/>
        </p:nvSpPr>
        <p:spPr>
          <a:xfrm>
            <a:off x="0" y="0"/>
            <a:ext cx="9144000" cy="731520"/>
          </a:xfrm>
          <a:prstGeom prst="rect">
            <a:avLst/>
          </a:prstGeom>
          <a:solidFill>
            <a:srgbClr val="FFFFFF"/>
          </a:solidFill>
          <a:ln>
            <a:solidFill>
              <a:srgbClr val="FFFFFF"/>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Rectangle 2"/>
          <p:cNvSpPr/>
          <p:nvPr/>
        </p:nvSpPr>
        <p:spPr>
          <a:xfrm>
            <a:off x="0" y="0"/>
            <a:ext cx="137160" cy="731520"/>
          </a:xfrm>
          <a:prstGeom prst="rect">
            <a:avLst/>
          </a:prstGeom>
          <a:solidFill>
            <a:srgbClr val="028090"/>
          </a:solidFill>
          <a:ln>
            <a:solidFill>
              <a:srgbClr val="02809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4" name="TextBox 3"/>
          <p:cNvSpPr txBox="1"/>
          <p:nvPr/>
        </p:nvSpPr>
        <p:spPr>
          <a:xfrm>
            <a:off x="457200" y="137160"/>
            <a:ext cx="8229600" cy="457200"/>
          </a:xfrm>
          <a:prstGeom prst="rect">
            <a:avLst/>
          </a:prstGeom>
          <a:noFill/>
        </p:spPr>
        <p:txBody>
          <a:bodyPr wrap="square">
            <a:spAutoFit/>
          </a:bodyPr>
          <a:lstStyle/>
          <a:p>
            <a:pPr>
              <a:defRPr sz="3600" b="1">
                <a:solidFill>
                  <a:srgbClr val="1E293B"/>
                </a:solidFill>
                <a:latin typeface="Calibri" panose="020F0502020204030204"/>
              </a:defRPr>
            </a:pPr>
            <a:r>
              <a:t>What is Communication?</a:t>
            </a:r>
          </a:p>
        </p:txBody>
      </p:sp>
      <p:sp>
        <p:nvSpPr>
          <p:cNvPr id="5" name="Rectangle 4"/>
          <p:cNvSpPr/>
          <p:nvPr/>
        </p:nvSpPr>
        <p:spPr>
          <a:xfrm>
            <a:off x="457200" y="1097280"/>
            <a:ext cx="8229600" cy="1188720"/>
          </a:xfrm>
          <a:prstGeom prst="rect">
            <a:avLst/>
          </a:prstGeom>
          <a:solidFill>
            <a:srgbClr val="FFFFFF"/>
          </a:solidFill>
          <a:ln>
            <a:solidFill>
              <a:srgbClr val="E2E8F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6" name="TextBox 5"/>
          <p:cNvSpPr txBox="1"/>
          <p:nvPr/>
        </p:nvSpPr>
        <p:spPr>
          <a:xfrm>
            <a:off x="731520" y="1280160"/>
            <a:ext cx="7680960" cy="822960"/>
          </a:xfrm>
          <a:prstGeom prst="rect">
            <a:avLst/>
          </a:prstGeom>
          <a:noFill/>
        </p:spPr>
        <p:txBody>
          <a:bodyPr wrap="square">
            <a:spAutoFit/>
          </a:bodyPr>
          <a:lstStyle/>
          <a:p>
            <a:pPr>
              <a:defRPr sz="1600" b="1">
                <a:solidFill>
                  <a:srgbClr val="028090"/>
                </a:solidFill>
                <a:latin typeface="Calibri" panose="020F0502020204030204"/>
              </a:defRPr>
            </a:pPr>
            <a:r>
              <a:t>Definition: </a:t>
            </a:r>
          </a:p>
          <a:p>
            <a:pPr>
              <a:spcBef>
                <a:spcPts val="600"/>
              </a:spcBef>
              <a:defRPr sz="1600">
                <a:solidFill>
                  <a:srgbClr val="1E293B"/>
                </a:solidFill>
                <a:latin typeface="Calibri" panose="020F0502020204030204"/>
              </a:defRPr>
            </a:pPr>
            <a:r>
              <a:t>Communication is the process of exchanging information, ideas, thoughts, feelings and emotions through speech, signals, writing, or behaviour between two or more individuals.</a:t>
            </a:r>
          </a:p>
        </p:txBody>
      </p:sp>
      <p:sp>
        <p:nvSpPr>
          <p:cNvPr id="7" name="TextBox 6"/>
          <p:cNvSpPr txBox="1"/>
          <p:nvPr/>
        </p:nvSpPr>
        <p:spPr>
          <a:xfrm>
            <a:off x="457200" y="2372360"/>
            <a:ext cx="8229600" cy="365760"/>
          </a:xfrm>
          <a:prstGeom prst="rect">
            <a:avLst/>
          </a:prstGeom>
          <a:noFill/>
        </p:spPr>
        <p:txBody>
          <a:bodyPr wrap="none">
            <a:spAutoFit/>
          </a:bodyPr>
          <a:lstStyle/>
          <a:p>
            <a:pPr>
              <a:defRPr sz="2000" b="1">
                <a:solidFill>
                  <a:srgbClr val="1E293B"/>
                </a:solidFill>
                <a:latin typeface="Calibri" panose="020F0502020204030204"/>
              </a:defRPr>
            </a:pPr>
            <a:r>
              <a:rPr dirty="0"/>
              <a:t>Three Main Types of Communication:</a:t>
            </a:r>
            <a:endParaRPr dirty="0"/>
          </a:p>
        </p:txBody>
      </p:sp>
      <p:sp>
        <p:nvSpPr>
          <p:cNvPr id="8" name="Oval 7"/>
          <p:cNvSpPr/>
          <p:nvPr/>
        </p:nvSpPr>
        <p:spPr>
          <a:xfrm>
            <a:off x="731520" y="2846070"/>
            <a:ext cx="365760" cy="365760"/>
          </a:xfrm>
          <a:prstGeom prst="ellipse">
            <a:avLst/>
          </a:prstGeom>
          <a:solidFill>
            <a:srgbClr val="02C39A"/>
          </a:solidFill>
          <a:ln>
            <a:solidFill>
              <a:srgbClr val="02C39A"/>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9" name="TextBox 8"/>
          <p:cNvSpPr txBox="1"/>
          <p:nvPr/>
        </p:nvSpPr>
        <p:spPr>
          <a:xfrm>
            <a:off x="1280160" y="2800350"/>
            <a:ext cx="3840480" cy="548640"/>
          </a:xfrm>
          <a:prstGeom prst="rect">
            <a:avLst/>
          </a:prstGeom>
          <a:noFill/>
        </p:spPr>
        <p:txBody>
          <a:bodyPr wrap="square">
            <a:spAutoFit/>
          </a:bodyPr>
          <a:lstStyle/>
          <a:p>
            <a:pPr>
              <a:defRPr sz="1500" b="1">
                <a:solidFill>
                  <a:srgbClr val="1E293B"/>
                </a:solidFill>
                <a:latin typeface="Calibri" panose="020F0502020204030204"/>
              </a:defRPr>
            </a:pPr>
            <a:r>
              <a:t>Verbal: </a:t>
            </a:r>
          </a:p>
          <a:p>
            <a:pPr>
              <a:defRPr sz="1500">
                <a:solidFill>
                  <a:srgbClr val="1E293B"/>
                </a:solidFill>
                <a:latin typeface="Calibri" panose="020F0502020204030204"/>
              </a:defRPr>
            </a:pPr>
            <a:r>
              <a:t>Spoken words, tone of voice, clarity of speech</a:t>
            </a:r>
          </a:p>
        </p:txBody>
      </p:sp>
      <p:sp>
        <p:nvSpPr>
          <p:cNvPr id="10" name="Oval 9"/>
          <p:cNvSpPr/>
          <p:nvPr/>
        </p:nvSpPr>
        <p:spPr>
          <a:xfrm>
            <a:off x="731520" y="3451860"/>
            <a:ext cx="365760" cy="365760"/>
          </a:xfrm>
          <a:prstGeom prst="ellipse">
            <a:avLst/>
          </a:prstGeom>
          <a:solidFill>
            <a:srgbClr val="02C39A"/>
          </a:solidFill>
          <a:ln>
            <a:solidFill>
              <a:srgbClr val="02C39A"/>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1" name="TextBox 10"/>
          <p:cNvSpPr txBox="1"/>
          <p:nvPr/>
        </p:nvSpPr>
        <p:spPr>
          <a:xfrm>
            <a:off x="1280160" y="3406140"/>
            <a:ext cx="3840480" cy="784830"/>
          </a:xfrm>
          <a:prstGeom prst="rect">
            <a:avLst/>
          </a:prstGeom>
          <a:noFill/>
        </p:spPr>
        <p:txBody>
          <a:bodyPr wrap="square">
            <a:spAutoFit/>
          </a:bodyPr>
          <a:lstStyle/>
          <a:p>
            <a:pPr>
              <a:defRPr sz="1500" b="1">
                <a:solidFill>
                  <a:srgbClr val="1E293B"/>
                </a:solidFill>
                <a:latin typeface="Calibri" panose="020F0502020204030204"/>
              </a:defRPr>
            </a:pPr>
            <a:r>
              <a:rPr dirty="0"/>
              <a:t>Non-Verbal: </a:t>
            </a:r>
            <a:endParaRPr dirty="0"/>
          </a:p>
          <a:p>
            <a:pPr>
              <a:defRPr sz="1500">
                <a:solidFill>
                  <a:srgbClr val="1E293B"/>
                </a:solidFill>
                <a:latin typeface="Calibri" panose="020F0502020204030204"/>
              </a:defRPr>
            </a:pPr>
            <a:r>
              <a:rPr dirty="0"/>
              <a:t>Body language, facial expressions, eye contact, gestures</a:t>
            </a:r>
            <a:endParaRPr dirty="0"/>
          </a:p>
        </p:txBody>
      </p:sp>
      <p:sp>
        <p:nvSpPr>
          <p:cNvPr id="12" name="Oval 11"/>
          <p:cNvSpPr/>
          <p:nvPr/>
        </p:nvSpPr>
        <p:spPr>
          <a:xfrm>
            <a:off x="731520" y="4297680"/>
            <a:ext cx="365760" cy="365760"/>
          </a:xfrm>
          <a:prstGeom prst="ellipse">
            <a:avLst/>
          </a:prstGeom>
          <a:solidFill>
            <a:srgbClr val="02C39A"/>
          </a:solidFill>
          <a:ln>
            <a:solidFill>
              <a:srgbClr val="02C39A"/>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3" name="TextBox 12"/>
          <p:cNvSpPr txBox="1"/>
          <p:nvPr/>
        </p:nvSpPr>
        <p:spPr>
          <a:xfrm>
            <a:off x="1280160" y="4251960"/>
            <a:ext cx="3840480" cy="784830"/>
          </a:xfrm>
          <a:prstGeom prst="rect">
            <a:avLst/>
          </a:prstGeom>
          <a:noFill/>
        </p:spPr>
        <p:txBody>
          <a:bodyPr wrap="square">
            <a:spAutoFit/>
          </a:bodyPr>
          <a:lstStyle/>
          <a:p>
            <a:pPr>
              <a:defRPr sz="1500" b="1">
                <a:solidFill>
                  <a:srgbClr val="1E293B"/>
                </a:solidFill>
                <a:latin typeface="Calibri" panose="020F0502020204030204"/>
              </a:defRPr>
            </a:pPr>
            <a:r>
              <a:t>Written: </a:t>
            </a:r>
          </a:p>
          <a:p>
            <a:pPr>
              <a:defRPr sz="1500">
                <a:solidFill>
                  <a:srgbClr val="1E293B"/>
                </a:solidFill>
                <a:latin typeface="Calibri" panose="020F0502020204030204"/>
              </a:defRPr>
            </a:pPr>
            <a:r>
              <a:t>Patient records, care plans, reports, emails, text messages</a:t>
            </a:r>
          </a:p>
        </p:txBody>
      </p:sp>
      <p:pic>
        <p:nvPicPr>
          <p:cNvPr id="14" name="Picture 13"/>
          <p:cNvPicPr>
            <a:picLocks noChangeAspect="1"/>
          </p:cNvPicPr>
          <p:nvPr/>
        </p:nvPicPr>
        <p:blipFill>
          <a:blip r:embed="rId1"/>
          <a:stretch>
            <a:fillRect/>
          </a:stretch>
        </p:blipFill>
        <p:spPr>
          <a:xfrm>
            <a:off x="5266826" y="2715260"/>
            <a:ext cx="3419974" cy="1865733"/>
          </a:xfrm>
          <a:prstGeom prst="rect">
            <a:avLst/>
          </a:prstGeom>
          <a:ln>
            <a:solidFill>
              <a:schemeClr val="tx1"/>
            </a:solid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8FAFC"/>
        </a:solidFill>
        <a:effectLst/>
      </p:bgPr>
    </p:bg>
    <p:spTree>
      <p:nvGrpSpPr>
        <p:cNvPr id="1" name=""/>
        <p:cNvGrpSpPr/>
        <p:nvPr/>
      </p:nvGrpSpPr>
      <p:grpSpPr>
        <a:xfrm>
          <a:off x="0" y="0"/>
          <a:ext cx="0" cy="0"/>
          <a:chOff x="0" y="0"/>
          <a:chExt cx="0" cy="0"/>
        </a:xfrm>
      </p:grpSpPr>
      <p:sp>
        <p:nvSpPr>
          <p:cNvPr id="2" name="Rectangle 1"/>
          <p:cNvSpPr/>
          <p:nvPr/>
        </p:nvSpPr>
        <p:spPr>
          <a:xfrm>
            <a:off x="0" y="0"/>
            <a:ext cx="9144000" cy="731520"/>
          </a:xfrm>
          <a:prstGeom prst="rect">
            <a:avLst/>
          </a:prstGeom>
          <a:solidFill>
            <a:srgbClr val="FFFFFF"/>
          </a:solidFill>
          <a:ln>
            <a:solidFill>
              <a:srgbClr val="FFFFFF"/>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Rectangle 2"/>
          <p:cNvSpPr/>
          <p:nvPr/>
        </p:nvSpPr>
        <p:spPr>
          <a:xfrm>
            <a:off x="0" y="0"/>
            <a:ext cx="137160" cy="731520"/>
          </a:xfrm>
          <a:prstGeom prst="rect">
            <a:avLst/>
          </a:prstGeom>
          <a:solidFill>
            <a:srgbClr val="028090"/>
          </a:solidFill>
          <a:ln>
            <a:solidFill>
              <a:srgbClr val="02809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4" name="TextBox 3"/>
          <p:cNvSpPr txBox="1"/>
          <p:nvPr/>
        </p:nvSpPr>
        <p:spPr>
          <a:xfrm>
            <a:off x="457200" y="137160"/>
            <a:ext cx="8229600" cy="457200"/>
          </a:xfrm>
          <a:prstGeom prst="rect">
            <a:avLst/>
          </a:prstGeom>
          <a:noFill/>
        </p:spPr>
        <p:txBody>
          <a:bodyPr wrap="square">
            <a:spAutoFit/>
          </a:bodyPr>
          <a:lstStyle/>
          <a:p>
            <a:pPr>
              <a:defRPr sz="3600" b="1">
                <a:solidFill>
                  <a:srgbClr val="1E293B"/>
                </a:solidFill>
                <a:latin typeface="Calibri" panose="020F0502020204030204"/>
              </a:defRPr>
            </a:pPr>
            <a:r>
              <a:t>Why is Communication Important?</a:t>
            </a:r>
          </a:p>
        </p:txBody>
      </p:sp>
      <p:sp>
        <p:nvSpPr>
          <p:cNvPr id="5" name="Rectangle 4"/>
          <p:cNvSpPr/>
          <p:nvPr/>
        </p:nvSpPr>
        <p:spPr>
          <a:xfrm>
            <a:off x="457200" y="1512570"/>
            <a:ext cx="3840480" cy="2004060"/>
          </a:xfrm>
          <a:prstGeom prst="rect">
            <a:avLst/>
          </a:prstGeom>
          <a:solidFill>
            <a:srgbClr val="028090"/>
          </a:solidFill>
          <a:ln>
            <a:solidFill>
              <a:srgbClr val="02809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6" name="TextBox 5"/>
          <p:cNvSpPr txBox="1"/>
          <p:nvPr/>
        </p:nvSpPr>
        <p:spPr>
          <a:xfrm>
            <a:off x="1217930" y="1531620"/>
            <a:ext cx="2577465" cy="845820"/>
          </a:xfrm>
          <a:prstGeom prst="rect">
            <a:avLst/>
          </a:prstGeom>
          <a:noFill/>
        </p:spPr>
        <p:txBody>
          <a:bodyPr wrap="none">
            <a:noAutofit/>
          </a:bodyPr>
          <a:lstStyle/>
          <a:p>
            <a:pPr algn="ctr">
              <a:defRPr sz="6000" b="1">
                <a:solidFill>
                  <a:srgbClr val="FFFFFF"/>
                </a:solidFill>
                <a:latin typeface="Calibri" panose="020F0502020204030204"/>
              </a:defRPr>
            </a:pPr>
            <a:r>
              <a:t>93%</a:t>
            </a:r>
          </a:p>
        </p:txBody>
      </p:sp>
      <p:sp>
        <p:nvSpPr>
          <p:cNvPr id="7" name="TextBox 6"/>
          <p:cNvSpPr txBox="1"/>
          <p:nvPr/>
        </p:nvSpPr>
        <p:spPr>
          <a:xfrm>
            <a:off x="525145" y="2556510"/>
            <a:ext cx="3474720" cy="548640"/>
          </a:xfrm>
          <a:prstGeom prst="rect">
            <a:avLst/>
          </a:prstGeom>
          <a:noFill/>
        </p:spPr>
        <p:txBody>
          <a:bodyPr wrap="square">
            <a:spAutoFit/>
          </a:bodyPr>
          <a:lstStyle/>
          <a:p>
            <a:pPr algn="ctr">
              <a:defRPr sz="1600">
                <a:solidFill>
                  <a:srgbClr val="F8FAFC"/>
                </a:solidFill>
                <a:latin typeface="Calibri" panose="020F0502020204030204"/>
              </a:defRPr>
            </a:pPr>
            <a:r>
              <a:t>of patient complaints relate to poor communication</a:t>
            </a:r>
          </a:p>
        </p:txBody>
      </p:sp>
      <p:sp>
        <p:nvSpPr>
          <p:cNvPr id="8" name="TextBox 7"/>
          <p:cNvSpPr txBox="1"/>
          <p:nvPr/>
        </p:nvSpPr>
        <p:spPr>
          <a:xfrm>
            <a:off x="457200" y="3105150"/>
            <a:ext cx="3840480" cy="274320"/>
          </a:xfrm>
          <a:prstGeom prst="rect">
            <a:avLst/>
          </a:prstGeom>
          <a:noFill/>
        </p:spPr>
        <p:txBody>
          <a:bodyPr wrap="none">
            <a:spAutoFit/>
          </a:bodyPr>
          <a:lstStyle/>
          <a:p>
            <a:pPr algn="ctr">
              <a:defRPr sz="1200" i="1">
                <a:solidFill>
                  <a:srgbClr val="F8FAFC"/>
                </a:solidFill>
                <a:latin typeface="Calibri" panose="020F0502020204030204"/>
              </a:defRPr>
            </a:pPr>
            <a:r>
              <a:t>(NHS England, 2023)</a:t>
            </a:r>
          </a:p>
        </p:txBody>
      </p:sp>
      <p:sp>
        <p:nvSpPr>
          <p:cNvPr id="9" name="Rectangle 8"/>
          <p:cNvSpPr/>
          <p:nvPr/>
        </p:nvSpPr>
        <p:spPr>
          <a:xfrm>
            <a:off x="4572000" y="1005840"/>
            <a:ext cx="4114800" cy="868680"/>
          </a:xfrm>
          <a:prstGeom prst="rect">
            <a:avLst/>
          </a:prstGeom>
          <a:solidFill>
            <a:srgbClr val="FFFFFF"/>
          </a:solidFill>
          <a:ln>
            <a:solidFill>
              <a:srgbClr val="E2E8F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0" name="Rectangle 9"/>
          <p:cNvSpPr/>
          <p:nvPr/>
        </p:nvSpPr>
        <p:spPr>
          <a:xfrm>
            <a:off x="4572000" y="1005840"/>
            <a:ext cx="73152" cy="868680"/>
          </a:xfrm>
          <a:prstGeom prst="rect">
            <a:avLst/>
          </a:prstGeom>
          <a:solidFill>
            <a:srgbClr val="02C39A"/>
          </a:solidFill>
          <a:ln>
            <a:solidFill>
              <a:srgbClr val="02C39A"/>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1" name="TextBox 10"/>
          <p:cNvSpPr txBox="1"/>
          <p:nvPr/>
        </p:nvSpPr>
        <p:spPr>
          <a:xfrm>
            <a:off x="4846320" y="1143000"/>
            <a:ext cx="3657600" cy="274320"/>
          </a:xfrm>
          <a:prstGeom prst="rect">
            <a:avLst/>
          </a:prstGeom>
          <a:noFill/>
        </p:spPr>
        <p:txBody>
          <a:bodyPr wrap="none">
            <a:spAutoFit/>
          </a:bodyPr>
          <a:lstStyle/>
          <a:p>
            <a:pPr>
              <a:defRPr sz="1600" b="1">
                <a:solidFill>
                  <a:srgbClr val="028090"/>
                </a:solidFill>
                <a:latin typeface="Calibri" panose="020F0502020204030204"/>
              </a:defRPr>
            </a:pPr>
            <a:r>
              <a:t>Patient Safety</a:t>
            </a:r>
          </a:p>
        </p:txBody>
      </p:sp>
      <p:sp>
        <p:nvSpPr>
          <p:cNvPr id="12" name="TextBox 11"/>
          <p:cNvSpPr txBox="1"/>
          <p:nvPr/>
        </p:nvSpPr>
        <p:spPr>
          <a:xfrm>
            <a:off x="4846320" y="1417320"/>
            <a:ext cx="3657600" cy="365760"/>
          </a:xfrm>
          <a:prstGeom prst="rect">
            <a:avLst/>
          </a:prstGeom>
          <a:noFill/>
        </p:spPr>
        <p:txBody>
          <a:bodyPr wrap="square">
            <a:spAutoFit/>
          </a:bodyPr>
          <a:lstStyle/>
          <a:p>
            <a:pPr>
              <a:defRPr sz="1300">
                <a:solidFill>
                  <a:srgbClr val="1E293B"/>
                </a:solidFill>
                <a:latin typeface="Calibri" panose="020F0502020204030204"/>
              </a:defRPr>
            </a:pPr>
            <a:r>
              <a:t>Reduces medical errors and improves treatment outcomes</a:t>
            </a:r>
          </a:p>
        </p:txBody>
      </p:sp>
      <p:sp>
        <p:nvSpPr>
          <p:cNvPr id="13" name="Rectangle 12"/>
          <p:cNvSpPr/>
          <p:nvPr/>
        </p:nvSpPr>
        <p:spPr>
          <a:xfrm>
            <a:off x="4572000" y="1965960"/>
            <a:ext cx="4114800" cy="868680"/>
          </a:xfrm>
          <a:prstGeom prst="rect">
            <a:avLst/>
          </a:prstGeom>
          <a:solidFill>
            <a:srgbClr val="FFFFFF"/>
          </a:solidFill>
          <a:ln>
            <a:solidFill>
              <a:srgbClr val="E2E8F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4" name="Rectangle 13"/>
          <p:cNvSpPr/>
          <p:nvPr/>
        </p:nvSpPr>
        <p:spPr>
          <a:xfrm>
            <a:off x="4572000" y="1965960"/>
            <a:ext cx="73152" cy="868680"/>
          </a:xfrm>
          <a:prstGeom prst="rect">
            <a:avLst/>
          </a:prstGeom>
          <a:solidFill>
            <a:srgbClr val="02C39A"/>
          </a:solidFill>
          <a:ln>
            <a:solidFill>
              <a:srgbClr val="02C39A"/>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5" name="TextBox 14"/>
          <p:cNvSpPr txBox="1"/>
          <p:nvPr/>
        </p:nvSpPr>
        <p:spPr>
          <a:xfrm>
            <a:off x="4846320" y="2103120"/>
            <a:ext cx="3657600" cy="274320"/>
          </a:xfrm>
          <a:prstGeom prst="rect">
            <a:avLst/>
          </a:prstGeom>
          <a:noFill/>
        </p:spPr>
        <p:txBody>
          <a:bodyPr wrap="none">
            <a:spAutoFit/>
          </a:bodyPr>
          <a:lstStyle/>
          <a:p>
            <a:pPr>
              <a:defRPr sz="1600" b="1">
                <a:solidFill>
                  <a:srgbClr val="028090"/>
                </a:solidFill>
                <a:latin typeface="Calibri" panose="020F0502020204030204"/>
              </a:defRPr>
            </a:pPr>
            <a:r>
              <a:t>Trust &amp; Dignity</a:t>
            </a:r>
          </a:p>
        </p:txBody>
      </p:sp>
      <p:sp>
        <p:nvSpPr>
          <p:cNvPr id="16" name="TextBox 15"/>
          <p:cNvSpPr txBox="1"/>
          <p:nvPr/>
        </p:nvSpPr>
        <p:spPr>
          <a:xfrm>
            <a:off x="4846320" y="2377440"/>
            <a:ext cx="3657600" cy="365760"/>
          </a:xfrm>
          <a:prstGeom prst="rect">
            <a:avLst/>
          </a:prstGeom>
          <a:noFill/>
        </p:spPr>
        <p:txBody>
          <a:bodyPr wrap="square">
            <a:spAutoFit/>
          </a:bodyPr>
          <a:lstStyle/>
          <a:p>
            <a:pPr>
              <a:defRPr sz="1300">
                <a:solidFill>
                  <a:srgbClr val="1E293B"/>
                </a:solidFill>
                <a:latin typeface="Calibri" panose="020F0502020204030204"/>
              </a:defRPr>
            </a:pPr>
            <a:r>
              <a:t>Builds therapeutic relationships and respects service users</a:t>
            </a:r>
          </a:p>
        </p:txBody>
      </p:sp>
      <p:sp>
        <p:nvSpPr>
          <p:cNvPr id="17" name="Rectangle 16"/>
          <p:cNvSpPr/>
          <p:nvPr/>
        </p:nvSpPr>
        <p:spPr>
          <a:xfrm>
            <a:off x="4572000" y="2926080"/>
            <a:ext cx="4114800" cy="868680"/>
          </a:xfrm>
          <a:prstGeom prst="rect">
            <a:avLst/>
          </a:prstGeom>
          <a:solidFill>
            <a:srgbClr val="FFFFFF"/>
          </a:solidFill>
          <a:ln>
            <a:solidFill>
              <a:srgbClr val="E2E8F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8" name="Rectangle 17"/>
          <p:cNvSpPr/>
          <p:nvPr/>
        </p:nvSpPr>
        <p:spPr>
          <a:xfrm>
            <a:off x="4572000" y="2926080"/>
            <a:ext cx="73152" cy="868680"/>
          </a:xfrm>
          <a:prstGeom prst="rect">
            <a:avLst/>
          </a:prstGeom>
          <a:solidFill>
            <a:srgbClr val="02C39A"/>
          </a:solidFill>
          <a:ln>
            <a:solidFill>
              <a:srgbClr val="02C39A"/>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9" name="TextBox 18"/>
          <p:cNvSpPr txBox="1"/>
          <p:nvPr/>
        </p:nvSpPr>
        <p:spPr>
          <a:xfrm>
            <a:off x="4846320" y="3063240"/>
            <a:ext cx="3657600" cy="274320"/>
          </a:xfrm>
          <a:prstGeom prst="rect">
            <a:avLst/>
          </a:prstGeom>
          <a:noFill/>
        </p:spPr>
        <p:txBody>
          <a:bodyPr wrap="none">
            <a:spAutoFit/>
          </a:bodyPr>
          <a:lstStyle/>
          <a:p>
            <a:pPr>
              <a:defRPr sz="1600" b="1">
                <a:solidFill>
                  <a:srgbClr val="028090"/>
                </a:solidFill>
                <a:latin typeface="Calibri" panose="020F0502020204030204"/>
              </a:defRPr>
            </a:pPr>
            <a:r>
              <a:t>Team Collaboration</a:t>
            </a:r>
          </a:p>
        </p:txBody>
      </p:sp>
      <p:sp>
        <p:nvSpPr>
          <p:cNvPr id="20" name="TextBox 19"/>
          <p:cNvSpPr txBox="1"/>
          <p:nvPr/>
        </p:nvSpPr>
        <p:spPr>
          <a:xfrm>
            <a:off x="4846320" y="3337560"/>
            <a:ext cx="3657600" cy="365760"/>
          </a:xfrm>
          <a:prstGeom prst="rect">
            <a:avLst/>
          </a:prstGeom>
          <a:noFill/>
        </p:spPr>
        <p:txBody>
          <a:bodyPr wrap="square">
            <a:spAutoFit/>
          </a:bodyPr>
          <a:lstStyle/>
          <a:p>
            <a:pPr>
              <a:defRPr sz="1300">
                <a:solidFill>
                  <a:srgbClr val="1E293B"/>
                </a:solidFill>
                <a:latin typeface="Calibri" panose="020F0502020204030204"/>
              </a:defRPr>
            </a:pPr>
            <a:r>
              <a:t>Ensures coordinated, effective multi-disciplinary care</a:t>
            </a:r>
          </a:p>
        </p:txBody>
      </p:sp>
      <p:sp>
        <p:nvSpPr>
          <p:cNvPr id="21" name="Rectangle 20"/>
          <p:cNvSpPr/>
          <p:nvPr/>
        </p:nvSpPr>
        <p:spPr>
          <a:xfrm>
            <a:off x="4572000" y="3886200"/>
            <a:ext cx="4114800" cy="868680"/>
          </a:xfrm>
          <a:prstGeom prst="rect">
            <a:avLst/>
          </a:prstGeom>
          <a:solidFill>
            <a:srgbClr val="FFFFFF"/>
          </a:solidFill>
          <a:ln>
            <a:solidFill>
              <a:srgbClr val="E2E8F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2" name="Rectangle 21"/>
          <p:cNvSpPr/>
          <p:nvPr/>
        </p:nvSpPr>
        <p:spPr>
          <a:xfrm>
            <a:off x="4572000" y="3886200"/>
            <a:ext cx="73152" cy="868680"/>
          </a:xfrm>
          <a:prstGeom prst="rect">
            <a:avLst/>
          </a:prstGeom>
          <a:solidFill>
            <a:srgbClr val="02C39A"/>
          </a:solidFill>
          <a:ln>
            <a:solidFill>
              <a:srgbClr val="02C39A"/>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3" name="TextBox 22"/>
          <p:cNvSpPr txBox="1"/>
          <p:nvPr/>
        </p:nvSpPr>
        <p:spPr>
          <a:xfrm>
            <a:off x="4846320" y="4023360"/>
            <a:ext cx="3657600" cy="274320"/>
          </a:xfrm>
          <a:prstGeom prst="rect">
            <a:avLst/>
          </a:prstGeom>
          <a:noFill/>
        </p:spPr>
        <p:txBody>
          <a:bodyPr wrap="none">
            <a:spAutoFit/>
          </a:bodyPr>
          <a:lstStyle/>
          <a:p>
            <a:pPr>
              <a:defRPr sz="1600" b="1">
                <a:solidFill>
                  <a:srgbClr val="028090"/>
                </a:solidFill>
                <a:latin typeface="Calibri" panose="020F0502020204030204"/>
              </a:defRPr>
            </a:pPr>
            <a:r>
              <a:t>Legal Compliance</a:t>
            </a:r>
          </a:p>
        </p:txBody>
      </p:sp>
      <p:sp>
        <p:nvSpPr>
          <p:cNvPr id="24" name="TextBox 23"/>
          <p:cNvSpPr txBox="1"/>
          <p:nvPr/>
        </p:nvSpPr>
        <p:spPr>
          <a:xfrm>
            <a:off x="4846320" y="4297680"/>
            <a:ext cx="3657600" cy="365760"/>
          </a:xfrm>
          <a:prstGeom prst="rect">
            <a:avLst/>
          </a:prstGeom>
          <a:noFill/>
        </p:spPr>
        <p:txBody>
          <a:bodyPr wrap="square">
            <a:spAutoFit/>
          </a:bodyPr>
          <a:lstStyle/>
          <a:p>
            <a:pPr>
              <a:defRPr sz="1300">
                <a:solidFill>
                  <a:srgbClr val="1E293B"/>
                </a:solidFill>
                <a:latin typeface="Calibri" panose="020F0502020204030204"/>
              </a:defRPr>
            </a:pPr>
            <a:r>
              <a:t>Meets professional standards and regulatory requirements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8FAFC"/>
        </a:solidFill>
        <a:effectLst/>
      </p:bgPr>
    </p:bg>
    <p:spTree>
      <p:nvGrpSpPr>
        <p:cNvPr id="1" name=""/>
        <p:cNvGrpSpPr/>
        <p:nvPr/>
      </p:nvGrpSpPr>
      <p:grpSpPr>
        <a:xfrm>
          <a:off x="0" y="0"/>
          <a:ext cx="0" cy="0"/>
          <a:chOff x="0" y="0"/>
          <a:chExt cx="0" cy="0"/>
        </a:xfrm>
      </p:grpSpPr>
      <p:sp>
        <p:nvSpPr>
          <p:cNvPr id="2" name="Rectangle 1"/>
          <p:cNvSpPr/>
          <p:nvPr/>
        </p:nvSpPr>
        <p:spPr>
          <a:xfrm>
            <a:off x="0" y="0"/>
            <a:ext cx="9144000" cy="731520"/>
          </a:xfrm>
          <a:prstGeom prst="rect">
            <a:avLst/>
          </a:prstGeom>
          <a:solidFill>
            <a:srgbClr val="FFFFFF"/>
          </a:solidFill>
          <a:ln>
            <a:solidFill>
              <a:srgbClr val="FFFFFF"/>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Rectangle 2"/>
          <p:cNvSpPr/>
          <p:nvPr/>
        </p:nvSpPr>
        <p:spPr>
          <a:xfrm>
            <a:off x="0" y="0"/>
            <a:ext cx="137160" cy="731520"/>
          </a:xfrm>
          <a:prstGeom prst="rect">
            <a:avLst/>
          </a:prstGeom>
          <a:solidFill>
            <a:srgbClr val="028090"/>
          </a:solidFill>
          <a:ln>
            <a:solidFill>
              <a:srgbClr val="02809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4" name="TextBox 3"/>
          <p:cNvSpPr txBox="1"/>
          <p:nvPr/>
        </p:nvSpPr>
        <p:spPr>
          <a:xfrm>
            <a:off x="457200" y="137160"/>
            <a:ext cx="8229600" cy="457200"/>
          </a:xfrm>
          <a:prstGeom prst="rect">
            <a:avLst/>
          </a:prstGeom>
          <a:noFill/>
        </p:spPr>
        <p:txBody>
          <a:bodyPr wrap="square">
            <a:spAutoFit/>
          </a:bodyPr>
          <a:lstStyle/>
          <a:p>
            <a:pPr>
              <a:defRPr sz="3600" b="1">
                <a:solidFill>
                  <a:srgbClr val="1E293B"/>
                </a:solidFill>
                <a:latin typeface="Calibri" panose="020F0502020204030204"/>
              </a:defRPr>
            </a:pPr>
            <a:r>
              <a:t>Barriers to Effective Communication</a:t>
            </a:r>
          </a:p>
        </p:txBody>
      </p:sp>
      <p:graphicFrame>
        <p:nvGraphicFramePr>
          <p:cNvPr id="5" name="Chart 4"/>
          <p:cNvGraphicFramePr>
            <a:graphicFrameLocks noGrp="1"/>
          </p:cNvGraphicFramePr>
          <p:nvPr/>
        </p:nvGraphicFramePr>
        <p:xfrm>
          <a:off x="457200" y="1097280"/>
          <a:ext cx="5029200" cy="3200400"/>
        </p:xfrm>
        <a:graphic>
          <a:graphicData uri="http://schemas.openxmlformats.org/drawingml/2006/chart">
            <c:chart xmlns:c="http://schemas.openxmlformats.org/drawingml/2006/chart" xmlns:r="http://schemas.openxmlformats.org/officeDocument/2006/relationships" r:id="rId1"/>
          </a:graphicData>
        </a:graphic>
      </p:graphicFrame>
      <p:sp>
        <p:nvSpPr>
          <p:cNvPr id="6" name="TextBox 5"/>
          <p:cNvSpPr txBox="1"/>
          <p:nvPr/>
        </p:nvSpPr>
        <p:spPr>
          <a:xfrm>
            <a:off x="5760720" y="1097280"/>
            <a:ext cx="2926080" cy="365760"/>
          </a:xfrm>
          <a:prstGeom prst="rect">
            <a:avLst/>
          </a:prstGeom>
          <a:noFill/>
        </p:spPr>
        <p:txBody>
          <a:bodyPr wrap="none">
            <a:spAutoFit/>
          </a:bodyPr>
          <a:lstStyle/>
          <a:p>
            <a:pPr>
              <a:defRPr sz="1800" b="1">
                <a:solidFill>
                  <a:srgbClr val="028090"/>
                </a:solidFill>
                <a:latin typeface="Calibri" panose="020F0502020204030204"/>
              </a:defRPr>
            </a:pPr>
            <a:r>
              <a:t>Overcoming Barriers:</a:t>
            </a:r>
          </a:p>
        </p:txBody>
      </p:sp>
      <p:sp>
        <p:nvSpPr>
          <p:cNvPr id="7" name="TextBox 6"/>
          <p:cNvSpPr txBox="1"/>
          <p:nvPr/>
        </p:nvSpPr>
        <p:spPr>
          <a:xfrm>
            <a:off x="5485765" y="1554480"/>
            <a:ext cx="3540760" cy="3066415"/>
          </a:xfrm>
          <a:prstGeom prst="rect">
            <a:avLst/>
          </a:prstGeom>
          <a:noFill/>
        </p:spPr>
        <p:txBody>
          <a:bodyPr wrap="square">
            <a:spAutoFit/>
          </a:bodyPr>
          <a:lstStyle/>
          <a:p>
            <a:pPr marL="285750" indent="-285750">
              <a:spcAft>
                <a:spcPts val="800"/>
              </a:spcAft>
              <a:buFont typeface="Arial" panose="020B0604020202020204" pitchFamily="34" charset="0"/>
              <a:buChar char="•"/>
              <a:defRPr sz="1300">
                <a:solidFill>
                  <a:srgbClr val="1E293B"/>
                </a:solidFill>
                <a:latin typeface="Calibri" panose="020F0502020204030204"/>
              </a:defRPr>
            </a:pPr>
            <a:r>
              <a:rPr sz="1600"/>
              <a:t>Use interpreters or translation services</a:t>
            </a:r>
            <a:endParaRPr sz="1600"/>
          </a:p>
          <a:p>
            <a:pPr marL="285750" indent="-285750">
              <a:spcAft>
                <a:spcPts val="800"/>
              </a:spcAft>
              <a:buFont typeface="Arial" panose="020B0604020202020204" pitchFamily="34" charset="0"/>
              <a:buChar char="•"/>
              <a:defRPr sz="1300">
                <a:solidFill>
                  <a:srgbClr val="1E293B"/>
                </a:solidFill>
                <a:latin typeface="Calibri" panose="020F0502020204030204"/>
              </a:defRPr>
            </a:pPr>
            <a:r>
              <a:rPr sz="1600"/>
              <a:t>Adapt communication methods to individual needs</a:t>
            </a:r>
            <a:endParaRPr sz="1600"/>
          </a:p>
          <a:p>
            <a:pPr marL="285750" indent="-285750">
              <a:spcAft>
                <a:spcPts val="800"/>
              </a:spcAft>
              <a:buFont typeface="Arial" panose="020B0604020202020204" pitchFamily="34" charset="0"/>
              <a:buChar char="•"/>
              <a:defRPr sz="1300">
                <a:solidFill>
                  <a:srgbClr val="1E293B"/>
                </a:solidFill>
                <a:latin typeface="Calibri" panose="020F0502020204030204"/>
              </a:defRPr>
            </a:pPr>
            <a:r>
              <a:rPr sz="1600"/>
              <a:t>Create quiet, private spaces for conversations</a:t>
            </a:r>
            <a:endParaRPr sz="1600"/>
          </a:p>
          <a:p>
            <a:pPr marL="285750" indent="-285750">
              <a:spcAft>
                <a:spcPts val="800"/>
              </a:spcAft>
              <a:buFont typeface="Arial" panose="020B0604020202020204" pitchFamily="34" charset="0"/>
              <a:buChar char="•"/>
              <a:defRPr sz="1300">
                <a:solidFill>
                  <a:srgbClr val="1E293B"/>
                </a:solidFill>
                <a:latin typeface="Calibri" panose="020F0502020204030204"/>
              </a:defRPr>
            </a:pPr>
            <a:r>
              <a:rPr sz="1600"/>
              <a:t>Use visual aids and written materials</a:t>
            </a:r>
            <a:endParaRPr sz="1600"/>
          </a:p>
          <a:p>
            <a:pPr marL="285750" indent="-285750">
              <a:spcAft>
                <a:spcPts val="800"/>
              </a:spcAft>
              <a:buFont typeface="Arial" panose="020B0604020202020204" pitchFamily="34" charset="0"/>
              <a:buChar char="•"/>
              <a:defRPr sz="1300">
                <a:solidFill>
                  <a:srgbClr val="1E293B"/>
                </a:solidFill>
                <a:latin typeface="Calibri" panose="020F0502020204030204"/>
              </a:defRPr>
            </a:pPr>
            <a:r>
              <a:rPr sz="1600"/>
              <a:t>Show cultural sensitivity and awareness</a:t>
            </a:r>
            <a:endParaRPr sz="1600"/>
          </a:p>
          <a:p>
            <a:pPr marL="285750" indent="-285750">
              <a:spcAft>
                <a:spcPts val="800"/>
              </a:spcAft>
              <a:buFont typeface="Arial" panose="020B0604020202020204" pitchFamily="34" charset="0"/>
              <a:buChar char="•"/>
              <a:defRPr sz="1300">
                <a:solidFill>
                  <a:srgbClr val="1E293B"/>
                </a:solidFill>
                <a:latin typeface="Calibri" panose="020F0502020204030204"/>
              </a:defRPr>
            </a:pPr>
            <a:r>
              <a:rPr sz="1600"/>
              <a:t>Practice active listening and empathy</a:t>
            </a:r>
            <a:endParaRPr sz="16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8FAFC"/>
        </a:solidFill>
        <a:effectLst/>
      </p:bgPr>
    </p:bg>
    <p:spTree>
      <p:nvGrpSpPr>
        <p:cNvPr id="1" name=""/>
        <p:cNvGrpSpPr/>
        <p:nvPr/>
      </p:nvGrpSpPr>
      <p:grpSpPr>
        <a:xfrm>
          <a:off x="0" y="0"/>
          <a:ext cx="0" cy="0"/>
          <a:chOff x="0" y="0"/>
          <a:chExt cx="0" cy="0"/>
        </a:xfrm>
      </p:grpSpPr>
      <p:sp>
        <p:nvSpPr>
          <p:cNvPr id="2" name="Rectangle 1"/>
          <p:cNvSpPr/>
          <p:nvPr/>
        </p:nvSpPr>
        <p:spPr>
          <a:xfrm>
            <a:off x="1" y="0"/>
            <a:ext cx="9144000" cy="1546860"/>
          </a:xfrm>
          <a:prstGeom prst="rect">
            <a:avLst/>
          </a:prstGeom>
          <a:solidFill>
            <a:srgbClr val="FFFFFF"/>
          </a:solidFill>
          <a:ln>
            <a:solidFill>
              <a:srgbClr val="FFFFF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p>
        </p:txBody>
      </p:sp>
      <p:sp>
        <p:nvSpPr>
          <p:cNvPr id="3" name="Rectangle 2"/>
          <p:cNvSpPr/>
          <p:nvPr/>
        </p:nvSpPr>
        <p:spPr>
          <a:xfrm>
            <a:off x="0" y="0"/>
            <a:ext cx="146685" cy="1546860"/>
          </a:xfrm>
          <a:prstGeom prst="rect">
            <a:avLst/>
          </a:prstGeom>
          <a:solidFill>
            <a:srgbClr val="028090"/>
          </a:solidFill>
          <a:ln>
            <a:solidFill>
              <a:srgbClr val="02809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p>
        </p:txBody>
      </p:sp>
      <p:sp>
        <p:nvSpPr>
          <p:cNvPr id="4" name="TextBox 3"/>
          <p:cNvSpPr txBox="1"/>
          <p:nvPr/>
        </p:nvSpPr>
        <p:spPr>
          <a:xfrm>
            <a:off x="457200" y="137160"/>
            <a:ext cx="8827135" cy="1625600"/>
          </a:xfrm>
          <a:prstGeom prst="rect">
            <a:avLst/>
          </a:prstGeom>
          <a:noFill/>
        </p:spPr>
        <p:txBody>
          <a:bodyPr wrap="square">
            <a:noAutofit/>
          </a:bodyPr>
          <a:lstStyle/>
          <a:p>
            <a:pPr>
              <a:defRPr sz="3600" b="1">
                <a:solidFill>
                  <a:srgbClr val="1E293B"/>
                </a:solidFill>
                <a:latin typeface="Calibri" panose="020F0502020204030204"/>
              </a:defRPr>
            </a:pPr>
            <a:r>
              <a:rPr sz="4400"/>
              <a:t>Verbal Communication Skills</a:t>
            </a:r>
            <a:endParaRPr sz="4400"/>
          </a:p>
        </p:txBody>
      </p:sp>
      <p:sp>
        <p:nvSpPr>
          <p:cNvPr id="5" name="Rectangle 4"/>
          <p:cNvSpPr/>
          <p:nvPr>
            <p:custDataLst>
              <p:tags r:id="rId1"/>
            </p:custDataLst>
          </p:nvPr>
        </p:nvSpPr>
        <p:spPr>
          <a:xfrm>
            <a:off x="457200" y="1686560"/>
            <a:ext cx="2760980" cy="2088515"/>
          </a:xfrm>
          <a:prstGeom prst="rect">
            <a:avLst/>
          </a:prstGeom>
          <a:solidFill>
            <a:srgbClr val="FFFFFF"/>
          </a:solidFill>
          <a:ln>
            <a:solidFill>
              <a:srgbClr val="E2E8F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p>
        </p:txBody>
      </p:sp>
      <p:sp>
        <p:nvSpPr>
          <p:cNvPr id="6" name="Rectangle 5"/>
          <p:cNvSpPr/>
          <p:nvPr>
            <p:custDataLst>
              <p:tags r:id="rId2"/>
            </p:custDataLst>
          </p:nvPr>
        </p:nvSpPr>
        <p:spPr>
          <a:xfrm>
            <a:off x="457200" y="1686560"/>
            <a:ext cx="2760980" cy="144145"/>
          </a:xfrm>
          <a:prstGeom prst="rect">
            <a:avLst/>
          </a:prstGeom>
          <a:solidFill>
            <a:srgbClr val="02C39A"/>
          </a:solidFill>
          <a:ln>
            <a:solidFill>
              <a:srgbClr val="02C39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p>
        </p:txBody>
      </p:sp>
      <p:sp>
        <p:nvSpPr>
          <p:cNvPr id="7" name="TextBox 6"/>
          <p:cNvSpPr txBox="1"/>
          <p:nvPr>
            <p:custDataLst>
              <p:tags r:id="rId3"/>
            </p:custDataLst>
          </p:nvPr>
        </p:nvSpPr>
        <p:spPr>
          <a:xfrm>
            <a:off x="586105" y="1858645"/>
            <a:ext cx="2484755" cy="779145"/>
          </a:xfrm>
          <a:prstGeom prst="rect">
            <a:avLst/>
          </a:prstGeom>
          <a:noFill/>
        </p:spPr>
        <p:txBody>
          <a:bodyPr wrap="square">
            <a:noAutofit/>
          </a:bodyPr>
          <a:lstStyle/>
          <a:p>
            <a:pPr>
              <a:defRPr sz="1500" b="1">
                <a:solidFill>
                  <a:srgbClr val="028090"/>
                </a:solidFill>
                <a:latin typeface="Calibri" panose="020F0502020204030204"/>
              </a:defRPr>
            </a:pPr>
            <a:r>
              <a:rPr sz="1800"/>
              <a:t>Tone of Voice</a:t>
            </a:r>
            <a:endParaRPr sz="1800"/>
          </a:p>
        </p:txBody>
      </p:sp>
      <p:sp>
        <p:nvSpPr>
          <p:cNvPr id="8" name="TextBox 7"/>
          <p:cNvSpPr txBox="1"/>
          <p:nvPr>
            <p:custDataLst>
              <p:tags r:id="rId4"/>
            </p:custDataLst>
          </p:nvPr>
        </p:nvSpPr>
        <p:spPr>
          <a:xfrm>
            <a:off x="586105" y="2159000"/>
            <a:ext cx="2484755" cy="1754505"/>
          </a:xfrm>
          <a:prstGeom prst="rect">
            <a:avLst/>
          </a:prstGeom>
          <a:noFill/>
        </p:spPr>
        <p:txBody>
          <a:bodyPr wrap="square">
            <a:noAutofit/>
          </a:bodyPr>
          <a:lstStyle/>
          <a:p>
            <a:pPr>
              <a:defRPr sz="1200">
                <a:solidFill>
                  <a:srgbClr val="1E293B"/>
                </a:solidFill>
                <a:latin typeface="Calibri" panose="020F0502020204030204"/>
              </a:defRPr>
            </a:pPr>
            <a:r>
              <a:rPr sz="1600"/>
              <a:t>Use a calm, warm tone; avoid sounding rushed or irritated</a:t>
            </a:r>
            <a:endParaRPr sz="1600"/>
          </a:p>
        </p:txBody>
      </p:sp>
      <p:sp>
        <p:nvSpPr>
          <p:cNvPr id="9" name="Rectangle 8"/>
          <p:cNvSpPr/>
          <p:nvPr>
            <p:custDataLst>
              <p:tags r:id="rId5"/>
            </p:custDataLst>
          </p:nvPr>
        </p:nvSpPr>
        <p:spPr>
          <a:xfrm>
            <a:off x="3202940" y="1686560"/>
            <a:ext cx="2760980" cy="2088515"/>
          </a:xfrm>
          <a:prstGeom prst="rect">
            <a:avLst/>
          </a:prstGeom>
          <a:solidFill>
            <a:srgbClr val="FFFFFF"/>
          </a:solidFill>
          <a:ln>
            <a:solidFill>
              <a:srgbClr val="E2E8F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p>
        </p:txBody>
      </p:sp>
      <p:sp>
        <p:nvSpPr>
          <p:cNvPr id="10" name="Rectangle 9"/>
          <p:cNvSpPr/>
          <p:nvPr>
            <p:custDataLst>
              <p:tags r:id="rId6"/>
            </p:custDataLst>
          </p:nvPr>
        </p:nvSpPr>
        <p:spPr>
          <a:xfrm>
            <a:off x="3202940" y="1686560"/>
            <a:ext cx="2760980" cy="144145"/>
          </a:xfrm>
          <a:prstGeom prst="rect">
            <a:avLst/>
          </a:prstGeom>
          <a:solidFill>
            <a:srgbClr val="02C39A"/>
          </a:solidFill>
          <a:ln>
            <a:solidFill>
              <a:srgbClr val="02C39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p>
        </p:txBody>
      </p:sp>
      <p:sp>
        <p:nvSpPr>
          <p:cNvPr id="11" name="TextBox 10"/>
          <p:cNvSpPr txBox="1"/>
          <p:nvPr>
            <p:custDataLst>
              <p:tags r:id="rId7"/>
            </p:custDataLst>
          </p:nvPr>
        </p:nvSpPr>
        <p:spPr>
          <a:xfrm>
            <a:off x="3331845" y="1858645"/>
            <a:ext cx="2484755" cy="779145"/>
          </a:xfrm>
          <a:prstGeom prst="rect">
            <a:avLst/>
          </a:prstGeom>
          <a:noFill/>
        </p:spPr>
        <p:txBody>
          <a:bodyPr wrap="square">
            <a:noAutofit/>
          </a:bodyPr>
          <a:lstStyle/>
          <a:p>
            <a:pPr>
              <a:defRPr sz="1500" b="1">
                <a:solidFill>
                  <a:srgbClr val="028090"/>
                </a:solidFill>
                <a:latin typeface="Calibri" panose="020F0502020204030204"/>
              </a:defRPr>
            </a:pPr>
            <a:r>
              <a:rPr sz="1800"/>
              <a:t>Clarity</a:t>
            </a:r>
            <a:endParaRPr sz="1800"/>
          </a:p>
        </p:txBody>
      </p:sp>
      <p:sp>
        <p:nvSpPr>
          <p:cNvPr id="12" name="TextBox 11"/>
          <p:cNvSpPr txBox="1"/>
          <p:nvPr>
            <p:custDataLst>
              <p:tags r:id="rId8"/>
            </p:custDataLst>
          </p:nvPr>
        </p:nvSpPr>
        <p:spPr>
          <a:xfrm>
            <a:off x="3331845" y="2159000"/>
            <a:ext cx="2484755" cy="1754505"/>
          </a:xfrm>
          <a:prstGeom prst="rect">
            <a:avLst/>
          </a:prstGeom>
          <a:noFill/>
        </p:spPr>
        <p:txBody>
          <a:bodyPr wrap="square">
            <a:noAutofit/>
          </a:bodyPr>
          <a:lstStyle/>
          <a:p>
            <a:pPr>
              <a:defRPr sz="1200">
                <a:solidFill>
                  <a:srgbClr val="1E293B"/>
                </a:solidFill>
                <a:latin typeface="Calibri" panose="020F0502020204030204"/>
              </a:defRPr>
            </a:pPr>
            <a:r>
              <a:rPr sz="1600"/>
              <a:t>Speak clearly, at moderate pace, avoid jargon and medical terms</a:t>
            </a:r>
            <a:endParaRPr sz="1600"/>
          </a:p>
        </p:txBody>
      </p:sp>
      <p:sp>
        <p:nvSpPr>
          <p:cNvPr id="13" name="Rectangle 12"/>
          <p:cNvSpPr/>
          <p:nvPr>
            <p:custDataLst>
              <p:tags r:id="rId9"/>
            </p:custDataLst>
          </p:nvPr>
        </p:nvSpPr>
        <p:spPr>
          <a:xfrm>
            <a:off x="5949315" y="1686560"/>
            <a:ext cx="2760980" cy="2088515"/>
          </a:xfrm>
          <a:prstGeom prst="rect">
            <a:avLst/>
          </a:prstGeom>
          <a:solidFill>
            <a:srgbClr val="FFFFFF"/>
          </a:solidFill>
          <a:ln>
            <a:solidFill>
              <a:srgbClr val="E2E8F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p>
        </p:txBody>
      </p:sp>
      <p:sp>
        <p:nvSpPr>
          <p:cNvPr id="14" name="Rectangle 13"/>
          <p:cNvSpPr/>
          <p:nvPr>
            <p:custDataLst>
              <p:tags r:id="rId10"/>
            </p:custDataLst>
          </p:nvPr>
        </p:nvSpPr>
        <p:spPr>
          <a:xfrm>
            <a:off x="5949315" y="1686560"/>
            <a:ext cx="2760980" cy="144145"/>
          </a:xfrm>
          <a:prstGeom prst="rect">
            <a:avLst/>
          </a:prstGeom>
          <a:solidFill>
            <a:srgbClr val="02C39A"/>
          </a:solidFill>
          <a:ln>
            <a:solidFill>
              <a:srgbClr val="02C39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p>
        </p:txBody>
      </p:sp>
      <p:sp>
        <p:nvSpPr>
          <p:cNvPr id="15" name="TextBox 14"/>
          <p:cNvSpPr txBox="1"/>
          <p:nvPr>
            <p:custDataLst>
              <p:tags r:id="rId11"/>
            </p:custDataLst>
          </p:nvPr>
        </p:nvSpPr>
        <p:spPr>
          <a:xfrm>
            <a:off x="6078220" y="1858645"/>
            <a:ext cx="2484755" cy="779145"/>
          </a:xfrm>
          <a:prstGeom prst="rect">
            <a:avLst/>
          </a:prstGeom>
          <a:noFill/>
        </p:spPr>
        <p:txBody>
          <a:bodyPr wrap="square">
            <a:noAutofit/>
          </a:bodyPr>
          <a:lstStyle/>
          <a:p>
            <a:pPr>
              <a:defRPr sz="1500" b="1">
                <a:solidFill>
                  <a:srgbClr val="028090"/>
                </a:solidFill>
                <a:latin typeface="Calibri" panose="020F0502020204030204"/>
              </a:defRPr>
            </a:pPr>
            <a:r>
              <a:rPr sz="1800"/>
              <a:t>Active Listening</a:t>
            </a:r>
            <a:endParaRPr sz="1800"/>
          </a:p>
        </p:txBody>
      </p:sp>
      <p:sp>
        <p:nvSpPr>
          <p:cNvPr id="16" name="TextBox 15"/>
          <p:cNvSpPr txBox="1"/>
          <p:nvPr>
            <p:custDataLst>
              <p:tags r:id="rId12"/>
            </p:custDataLst>
          </p:nvPr>
        </p:nvSpPr>
        <p:spPr>
          <a:xfrm>
            <a:off x="6078220" y="2159000"/>
            <a:ext cx="2484755" cy="1754505"/>
          </a:xfrm>
          <a:prstGeom prst="rect">
            <a:avLst/>
          </a:prstGeom>
          <a:noFill/>
        </p:spPr>
        <p:txBody>
          <a:bodyPr wrap="square">
            <a:noAutofit/>
          </a:bodyPr>
          <a:lstStyle/>
          <a:p>
            <a:pPr>
              <a:defRPr sz="1200">
                <a:solidFill>
                  <a:srgbClr val="1E293B"/>
                </a:solidFill>
                <a:latin typeface="Calibri" panose="020F0502020204030204"/>
              </a:defRPr>
            </a:pPr>
            <a:r>
              <a:rPr sz="1600"/>
              <a:t>Give full attention, don't interrupt, reflect back what you hear</a:t>
            </a:r>
            <a:endParaRPr sz="1600"/>
          </a:p>
        </p:txBody>
      </p:sp>
      <p:sp>
        <p:nvSpPr>
          <p:cNvPr id="17" name="Rectangle 16"/>
          <p:cNvSpPr/>
          <p:nvPr>
            <p:custDataLst>
              <p:tags r:id="rId13"/>
            </p:custDataLst>
          </p:nvPr>
        </p:nvSpPr>
        <p:spPr>
          <a:xfrm>
            <a:off x="457200" y="2759710"/>
            <a:ext cx="2760980" cy="2088515"/>
          </a:xfrm>
          <a:prstGeom prst="rect">
            <a:avLst/>
          </a:prstGeom>
          <a:solidFill>
            <a:srgbClr val="FFFFFF"/>
          </a:solidFill>
          <a:ln>
            <a:solidFill>
              <a:srgbClr val="E2E8F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p>
        </p:txBody>
      </p:sp>
      <p:sp>
        <p:nvSpPr>
          <p:cNvPr id="18" name="Rectangle 17"/>
          <p:cNvSpPr/>
          <p:nvPr>
            <p:custDataLst>
              <p:tags r:id="rId14"/>
            </p:custDataLst>
          </p:nvPr>
        </p:nvSpPr>
        <p:spPr>
          <a:xfrm>
            <a:off x="457200" y="2759710"/>
            <a:ext cx="2760980" cy="144145"/>
          </a:xfrm>
          <a:prstGeom prst="rect">
            <a:avLst/>
          </a:prstGeom>
          <a:solidFill>
            <a:srgbClr val="02C39A"/>
          </a:solidFill>
          <a:ln>
            <a:solidFill>
              <a:srgbClr val="02C39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p>
        </p:txBody>
      </p:sp>
      <p:sp>
        <p:nvSpPr>
          <p:cNvPr id="19" name="TextBox 18"/>
          <p:cNvSpPr txBox="1"/>
          <p:nvPr>
            <p:custDataLst>
              <p:tags r:id="rId15"/>
            </p:custDataLst>
          </p:nvPr>
        </p:nvSpPr>
        <p:spPr>
          <a:xfrm>
            <a:off x="586105" y="2931160"/>
            <a:ext cx="2484755" cy="779145"/>
          </a:xfrm>
          <a:prstGeom prst="rect">
            <a:avLst/>
          </a:prstGeom>
          <a:noFill/>
        </p:spPr>
        <p:txBody>
          <a:bodyPr wrap="square">
            <a:noAutofit/>
          </a:bodyPr>
          <a:lstStyle/>
          <a:p>
            <a:pPr>
              <a:defRPr sz="1500" b="1">
                <a:solidFill>
                  <a:srgbClr val="028090"/>
                </a:solidFill>
                <a:latin typeface="Calibri" panose="020F0502020204030204"/>
              </a:defRPr>
            </a:pPr>
            <a:r>
              <a:rPr sz="1800"/>
              <a:t>Open Questions</a:t>
            </a:r>
            <a:endParaRPr sz="1800"/>
          </a:p>
        </p:txBody>
      </p:sp>
      <p:sp>
        <p:nvSpPr>
          <p:cNvPr id="20" name="TextBox 19"/>
          <p:cNvSpPr txBox="1"/>
          <p:nvPr>
            <p:custDataLst>
              <p:tags r:id="rId16"/>
            </p:custDataLst>
          </p:nvPr>
        </p:nvSpPr>
        <p:spPr>
          <a:xfrm>
            <a:off x="586105" y="3231515"/>
            <a:ext cx="2484755" cy="1754505"/>
          </a:xfrm>
          <a:prstGeom prst="rect">
            <a:avLst/>
          </a:prstGeom>
          <a:noFill/>
        </p:spPr>
        <p:txBody>
          <a:bodyPr wrap="square">
            <a:noAutofit/>
          </a:bodyPr>
          <a:lstStyle/>
          <a:p>
            <a:pPr>
              <a:defRPr sz="1200">
                <a:solidFill>
                  <a:srgbClr val="1E293B"/>
                </a:solidFill>
                <a:latin typeface="Calibri" panose="020F0502020204030204"/>
              </a:defRPr>
            </a:pPr>
            <a:r>
              <a:rPr sz="1600"/>
              <a:t>Use 'how' and 'what' questions to encourage dialogue</a:t>
            </a:r>
            <a:endParaRPr sz="1600"/>
          </a:p>
        </p:txBody>
      </p:sp>
      <p:sp>
        <p:nvSpPr>
          <p:cNvPr id="21" name="Rectangle 20"/>
          <p:cNvSpPr/>
          <p:nvPr>
            <p:custDataLst>
              <p:tags r:id="rId17"/>
            </p:custDataLst>
          </p:nvPr>
        </p:nvSpPr>
        <p:spPr>
          <a:xfrm>
            <a:off x="3202940" y="2759710"/>
            <a:ext cx="2760980" cy="2088515"/>
          </a:xfrm>
          <a:prstGeom prst="rect">
            <a:avLst/>
          </a:prstGeom>
          <a:solidFill>
            <a:srgbClr val="FFFFFF"/>
          </a:solidFill>
          <a:ln>
            <a:solidFill>
              <a:srgbClr val="E2E8F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p>
        </p:txBody>
      </p:sp>
      <p:sp>
        <p:nvSpPr>
          <p:cNvPr id="22" name="Rectangle 21"/>
          <p:cNvSpPr/>
          <p:nvPr>
            <p:custDataLst>
              <p:tags r:id="rId18"/>
            </p:custDataLst>
          </p:nvPr>
        </p:nvSpPr>
        <p:spPr>
          <a:xfrm>
            <a:off x="3202940" y="2759710"/>
            <a:ext cx="2760980" cy="144145"/>
          </a:xfrm>
          <a:prstGeom prst="rect">
            <a:avLst/>
          </a:prstGeom>
          <a:solidFill>
            <a:srgbClr val="02C39A"/>
          </a:solidFill>
          <a:ln>
            <a:solidFill>
              <a:srgbClr val="02C39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p>
        </p:txBody>
      </p:sp>
      <p:sp>
        <p:nvSpPr>
          <p:cNvPr id="23" name="TextBox 22"/>
          <p:cNvSpPr txBox="1"/>
          <p:nvPr>
            <p:custDataLst>
              <p:tags r:id="rId19"/>
            </p:custDataLst>
          </p:nvPr>
        </p:nvSpPr>
        <p:spPr>
          <a:xfrm>
            <a:off x="3331845" y="2931160"/>
            <a:ext cx="2484755" cy="1364615"/>
          </a:xfrm>
          <a:prstGeom prst="rect">
            <a:avLst/>
          </a:prstGeom>
          <a:noFill/>
        </p:spPr>
        <p:txBody>
          <a:bodyPr wrap="square">
            <a:noAutofit/>
          </a:bodyPr>
          <a:lstStyle/>
          <a:p>
            <a:pPr>
              <a:defRPr sz="1500" b="1">
                <a:solidFill>
                  <a:srgbClr val="028090"/>
                </a:solidFill>
                <a:latin typeface="Calibri" panose="020F0502020204030204"/>
              </a:defRPr>
            </a:pPr>
            <a:r>
              <a:rPr sz="1800"/>
              <a:t>Checking Understanding</a:t>
            </a:r>
            <a:endParaRPr sz="1800"/>
          </a:p>
        </p:txBody>
      </p:sp>
      <p:sp>
        <p:nvSpPr>
          <p:cNvPr id="24" name="TextBox 23"/>
          <p:cNvSpPr txBox="1"/>
          <p:nvPr>
            <p:custDataLst>
              <p:tags r:id="rId20"/>
            </p:custDataLst>
          </p:nvPr>
        </p:nvSpPr>
        <p:spPr>
          <a:xfrm>
            <a:off x="3331845" y="3231515"/>
            <a:ext cx="2484755" cy="1754505"/>
          </a:xfrm>
          <a:prstGeom prst="rect">
            <a:avLst/>
          </a:prstGeom>
          <a:noFill/>
        </p:spPr>
        <p:txBody>
          <a:bodyPr wrap="square">
            <a:noAutofit/>
          </a:bodyPr>
          <a:lstStyle/>
          <a:p>
            <a:pPr>
              <a:defRPr sz="1200">
                <a:solidFill>
                  <a:srgbClr val="1E293B"/>
                </a:solidFill>
                <a:latin typeface="Calibri" panose="020F0502020204030204"/>
              </a:defRPr>
            </a:pPr>
            <a:r>
              <a:rPr sz="1600"/>
              <a:t>Ask 'Can you tell me what you'll do when you get home?'</a:t>
            </a:r>
            <a:endParaRPr sz="1600"/>
          </a:p>
        </p:txBody>
      </p:sp>
      <p:sp>
        <p:nvSpPr>
          <p:cNvPr id="25" name="Rectangle 24"/>
          <p:cNvSpPr/>
          <p:nvPr>
            <p:custDataLst>
              <p:tags r:id="rId21"/>
            </p:custDataLst>
          </p:nvPr>
        </p:nvSpPr>
        <p:spPr>
          <a:xfrm>
            <a:off x="5949315" y="2759710"/>
            <a:ext cx="2760980" cy="2088515"/>
          </a:xfrm>
          <a:prstGeom prst="rect">
            <a:avLst/>
          </a:prstGeom>
          <a:solidFill>
            <a:srgbClr val="FFFFFF"/>
          </a:solidFill>
          <a:ln>
            <a:solidFill>
              <a:srgbClr val="E2E8F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p>
        </p:txBody>
      </p:sp>
      <p:sp>
        <p:nvSpPr>
          <p:cNvPr id="26" name="Rectangle 25"/>
          <p:cNvSpPr/>
          <p:nvPr>
            <p:custDataLst>
              <p:tags r:id="rId22"/>
            </p:custDataLst>
          </p:nvPr>
        </p:nvSpPr>
        <p:spPr>
          <a:xfrm>
            <a:off x="5949315" y="2759710"/>
            <a:ext cx="2760980" cy="144145"/>
          </a:xfrm>
          <a:prstGeom prst="rect">
            <a:avLst/>
          </a:prstGeom>
          <a:solidFill>
            <a:srgbClr val="02C39A"/>
          </a:solidFill>
          <a:ln>
            <a:solidFill>
              <a:srgbClr val="02C39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p>
        </p:txBody>
      </p:sp>
      <p:sp>
        <p:nvSpPr>
          <p:cNvPr id="27" name="TextBox 26"/>
          <p:cNvSpPr txBox="1"/>
          <p:nvPr>
            <p:custDataLst>
              <p:tags r:id="rId23"/>
            </p:custDataLst>
          </p:nvPr>
        </p:nvSpPr>
        <p:spPr>
          <a:xfrm>
            <a:off x="6078220" y="2931160"/>
            <a:ext cx="2484755" cy="779145"/>
          </a:xfrm>
          <a:prstGeom prst="rect">
            <a:avLst/>
          </a:prstGeom>
          <a:noFill/>
        </p:spPr>
        <p:txBody>
          <a:bodyPr wrap="square">
            <a:noAutofit/>
          </a:bodyPr>
          <a:lstStyle/>
          <a:p>
            <a:pPr>
              <a:defRPr sz="1500" b="1">
                <a:solidFill>
                  <a:srgbClr val="028090"/>
                </a:solidFill>
                <a:latin typeface="Calibri" panose="020F0502020204030204"/>
              </a:defRPr>
            </a:pPr>
            <a:r>
              <a:rPr sz="1800"/>
              <a:t>Appropriate Language</a:t>
            </a:r>
            <a:endParaRPr sz="1800"/>
          </a:p>
        </p:txBody>
      </p:sp>
      <p:sp>
        <p:nvSpPr>
          <p:cNvPr id="28" name="TextBox 27"/>
          <p:cNvSpPr txBox="1"/>
          <p:nvPr>
            <p:custDataLst>
              <p:tags r:id="rId24"/>
            </p:custDataLst>
          </p:nvPr>
        </p:nvSpPr>
        <p:spPr>
          <a:xfrm>
            <a:off x="6078220" y="3231515"/>
            <a:ext cx="2484755" cy="1754505"/>
          </a:xfrm>
          <a:prstGeom prst="rect">
            <a:avLst/>
          </a:prstGeom>
          <a:noFill/>
        </p:spPr>
        <p:txBody>
          <a:bodyPr wrap="square">
            <a:noAutofit/>
          </a:bodyPr>
          <a:lstStyle/>
          <a:p>
            <a:pPr>
              <a:defRPr sz="1200">
                <a:solidFill>
                  <a:srgbClr val="1E293B"/>
                </a:solidFill>
                <a:latin typeface="Calibri" panose="020F0502020204030204"/>
              </a:defRPr>
            </a:pPr>
            <a:r>
              <a:rPr sz="1600"/>
              <a:t>Match vocabulary to person's understanding and preferences</a:t>
            </a:r>
            <a:endParaRPr sz="160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8FAFC"/>
        </a:solidFill>
        <a:effectLst/>
      </p:bgPr>
    </p:bg>
    <p:spTree>
      <p:nvGrpSpPr>
        <p:cNvPr id="1" name=""/>
        <p:cNvGrpSpPr/>
        <p:nvPr/>
      </p:nvGrpSpPr>
      <p:grpSpPr>
        <a:xfrm>
          <a:off x="0" y="0"/>
          <a:ext cx="0" cy="0"/>
          <a:chOff x="0" y="0"/>
          <a:chExt cx="0" cy="0"/>
        </a:xfrm>
      </p:grpSpPr>
      <p:sp>
        <p:nvSpPr>
          <p:cNvPr id="2" name="Rectangle 1"/>
          <p:cNvSpPr/>
          <p:nvPr/>
        </p:nvSpPr>
        <p:spPr>
          <a:xfrm>
            <a:off x="0" y="0"/>
            <a:ext cx="9144000" cy="731520"/>
          </a:xfrm>
          <a:prstGeom prst="rect">
            <a:avLst/>
          </a:prstGeom>
          <a:solidFill>
            <a:srgbClr val="FFFFFF"/>
          </a:solidFill>
          <a:ln>
            <a:solidFill>
              <a:srgbClr val="FFFFFF"/>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Rectangle 2"/>
          <p:cNvSpPr/>
          <p:nvPr/>
        </p:nvSpPr>
        <p:spPr>
          <a:xfrm>
            <a:off x="0" y="0"/>
            <a:ext cx="137160" cy="731520"/>
          </a:xfrm>
          <a:prstGeom prst="rect">
            <a:avLst/>
          </a:prstGeom>
          <a:solidFill>
            <a:srgbClr val="028090"/>
          </a:solidFill>
          <a:ln>
            <a:solidFill>
              <a:srgbClr val="02809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4" name="TextBox 3"/>
          <p:cNvSpPr txBox="1"/>
          <p:nvPr/>
        </p:nvSpPr>
        <p:spPr>
          <a:xfrm>
            <a:off x="457200" y="137160"/>
            <a:ext cx="8229600" cy="457200"/>
          </a:xfrm>
          <a:prstGeom prst="rect">
            <a:avLst/>
          </a:prstGeom>
          <a:noFill/>
        </p:spPr>
        <p:txBody>
          <a:bodyPr wrap="square">
            <a:spAutoFit/>
          </a:bodyPr>
          <a:lstStyle/>
          <a:p>
            <a:pPr>
              <a:defRPr sz="3600" b="1">
                <a:solidFill>
                  <a:srgbClr val="1E293B"/>
                </a:solidFill>
                <a:latin typeface="Calibri" panose="020F0502020204030204"/>
              </a:defRPr>
            </a:pPr>
            <a:r>
              <a:t>Non-Verbal Communication</a:t>
            </a:r>
          </a:p>
        </p:txBody>
      </p:sp>
      <p:sp>
        <p:nvSpPr>
          <p:cNvPr id="5" name="TextBox 4"/>
          <p:cNvSpPr txBox="1"/>
          <p:nvPr/>
        </p:nvSpPr>
        <p:spPr>
          <a:xfrm>
            <a:off x="457200" y="1005840"/>
            <a:ext cx="4114800" cy="365760"/>
          </a:xfrm>
          <a:prstGeom prst="rect">
            <a:avLst/>
          </a:prstGeom>
          <a:noFill/>
        </p:spPr>
        <p:txBody>
          <a:bodyPr wrap="none">
            <a:spAutoFit/>
          </a:bodyPr>
          <a:lstStyle/>
          <a:p>
            <a:pPr>
              <a:defRPr sz="2000" b="1">
                <a:solidFill>
                  <a:srgbClr val="028090"/>
                </a:solidFill>
                <a:latin typeface="Calibri" panose="020F0502020204030204"/>
              </a:defRPr>
            </a:pPr>
            <a:r>
              <a:t>Key Non-Verbal Elements:</a:t>
            </a:r>
          </a:p>
        </p:txBody>
      </p:sp>
      <p:sp>
        <p:nvSpPr>
          <p:cNvPr id="6" name="Rectangle 5"/>
          <p:cNvSpPr/>
          <p:nvPr>
            <p:custDataLst>
              <p:tags r:id="rId1"/>
            </p:custDataLst>
          </p:nvPr>
        </p:nvSpPr>
        <p:spPr>
          <a:xfrm>
            <a:off x="457200" y="1371600"/>
            <a:ext cx="4114800" cy="594360"/>
          </a:xfrm>
          <a:prstGeom prst="rect">
            <a:avLst/>
          </a:prstGeom>
          <a:solidFill>
            <a:srgbClr val="FFFFFF"/>
          </a:solidFill>
          <a:ln>
            <a:solidFill>
              <a:srgbClr val="E2E8F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7" name="TextBox 6"/>
          <p:cNvSpPr txBox="1"/>
          <p:nvPr>
            <p:custDataLst>
              <p:tags r:id="rId2"/>
            </p:custDataLst>
          </p:nvPr>
        </p:nvSpPr>
        <p:spPr>
          <a:xfrm>
            <a:off x="640080" y="1399032"/>
            <a:ext cx="3749039" cy="365760"/>
          </a:xfrm>
          <a:prstGeom prst="rect">
            <a:avLst/>
          </a:prstGeom>
          <a:noFill/>
        </p:spPr>
        <p:txBody>
          <a:bodyPr wrap="square">
            <a:spAutoFit/>
          </a:bodyPr>
          <a:lstStyle/>
          <a:p>
            <a:pPr>
              <a:defRPr sz="1300" b="1">
                <a:solidFill>
                  <a:srgbClr val="028090"/>
                </a:solidFill>
                <a:latin typeface="Calibri" panose="020F0502020204030204"/>
              </a:defRPr>
            </a:pPr>
            <a:r>
              <a:rPr dirty="0"/>
              <a:t>Body Language: </a:t>
            </a:r>
            <a:endParaRPr dirty="0"/>
          </a:p>
          <a:p>
            <a:pPr>
              <a:defRPr sz="1100">
                <a:solidFill>
                  <a:srgbClr val="1E293B"/>
                </a:solidFill>
                <a:latin typeface="Calibri" panose="020F0502020204030204"/>
              </a:defRPr>
            </a:pPr>
            <a:r>
              <a:rPr dirty="0"/>
              <a:t>Open posture, facing the person, leaning slightly forward shows engagement</a:t>
            </a:r>
            <a:endParaRPr dirty="0"/>
          </a:p>
        </p:txBody>
      </p:sp>
      <p:sp>
        <p:nvSpPr>
          <p:cNvPr id="8" name="Rectangle 7"/>
          <p:cNvSpPr/>
          <p:nvPr>
            <p:custDataLst>
              <p:tags r:id="rId3"/>
            </p:custDataLst>
          </p:nvPr>
        </p:nvSpPr>
        <p:spPr>
          <a:xfrm>
            <a:off x="457200" y="2029968"/>
            <a:ext cx="4114800" cy="502920"/>
          </a:xfrm>
          <a:prstGeom prst="rect">
            <a:avLst/>
          </a:prstGeom>
          <a:solidFill>
            <a:srgbClr val="FFFFFF"/>
          </a:solidFill>
          <a:ln>
            <a:solidFill>
              <a:srgbClr val="E2E8F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9" name="TextBox 8"/>
          <p:cNvSpPr txBox="1"/>
          <p:nvPr>
            <p:custDataLst>
              <p:tags r:id="rId4"/>
            </p:custDataLst>
          </p:nvPr>
        </p:nvSpPr>
        <p:spPr>
          <a:xfrm>
            <a:off x="640080" y="2103120"/>
            <a:ext cx="3749039" cy="365760"/>
          </a:xfrm>
          <a:prstGeom prst="rect">
            <a:avLst/>
          </a:prstGeom>
          <a:noFill/>
        </p:spPr>
        <p:txBody>
          <a:bodyPr wrap="square">
            <a:spAutoFit/>
          </a:bodyPr>
          <a:lstStyle/>
          <a:p>
            <a:pPr>
              <a:defRPr sz="1300" b="1">
                <a:solidFill>
                  <a:srgbClr val="028090"/>
                </a:solidFill>
                <a:latin typeface="Calibri" panose="020F0502020204030204"/>
              </a:defRPr>
            </a:pPr>
            <a:r>
              <a:t>Eye Contact: </a:t>
            </a:r>
          </a:p>
          <a:p>
            <a:pPr>
              <a:defRPr sz="1100">
                <a:solidFill>
                  <a:srgbClr val="1E293B"/>
                </a:solidFill>
                <a:latin typeface="Calibri" panose="020F0502020204030204"/>
              </a:defRPr>
            </a:pPr>
            <a:r>
              <a:t>Appropriate eye contact shows attention; varies by culture</a:t>
            </a:r>
          </a:p>
        </p:txBody>
      </p:sp>
      <p:sp>
        <p:nvSpPr>
          <p:cNvPr id="10" name="Rectangle 9"/>
          <p:cNvSpPr/>
          <p:nvPr>
            <p:custDataLst>
              <p:tags r:id="rId5"/>
            </p:custDataLst>
          </p:nvPr>
        </p:nvSpPr>
        <p:spPr>
          <a:xfrm>
            <a:off x="457200" y="2596896"/>
            <a:ext cx="4114800" cy="502920"/>
          </a:xfrm>
          <a:prstGeom prst="rect">
            <a:avLst/>
          </a:prstGeom>
          <a:solidFill>
            <a:srgbClr val="FFFFFF"/>
          </a:solidFill>
          <a:ln>
            <a:solidFill>
              <a:srgbClr val="E2E8F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1" name="TextBox 10"/>
          <p:cNvSpPr txBox="1"/>
          <p:nvPr>
            <p:custDataLst>
              <p:tags r:id="rId6"/>
            </p:custDataLst>
          </p:nvPr>
        </p:nvSpPr>
        <p:spPr>
          <a:xfrm>
            <a:off x="640080" y="2670048"/>
            <a:ext cx="3749039" cy="365760"/>
          </a:xfrm>
          <a:prstGeom prst="rect">
            <a:avLst/>
          </a:prstGeom>
          <a:noFill/>
        </p:spPr>
        <p:txBody>
          <a:bodyPr wrap="square">
            <a:spAutoFit/>
          </a:bodyPr>
          <a:lstStyle/>
          <a:p>
            <a:pPr>
              <a:defRPr sz="1300" b="1">
                <a:solidFill>
                  <a:srgbClr val="028090"/>
                </a:solidFill>
                <a:latin typeface="Calibri" panose="020F0502020204030204"/>
              </a:defRPr>
            </a:pPr>
            <a:r>
              <a:t>Facial Expressions: </a:t>
            </a:r>
          </a:p>
          <a:p>
            <a:pPr>
              <a:defRPr sz="1100">
                <a:solidFill>
                  <a:srgbClr val="1E293B"/>
                </a:solidFill>
                <a:latin typeface="Calibri" panose="020F0502020204030204"/>
              </a:defRPr>
            </a:pPr>
            <a:r>
              <a:t>Genuine smiles, concerned frowns - must match your words</a:t>
            </a:r>
          </a:p>
        </p:txBody>
      </p:sp>
      <p:sp>
        <p:nvSpPr>
          <p:cNvPr id="12" name="Rectangle 11"/>
          <p:cNvSpPr/>
          <p:nvPr>
            <p:custDataLst>
              <p:tags r:id="rId7"/>
            </p:custDataLst>
          </p:nvPr>
        </p:nvSpPr>
        <p:spPr>
          <a:xfrm>
            <a:off x="457200" y="3163824"/>
            <a:ext cx="4114800" cy="502920"/>
          </a:xfrm>
          <a:prstGeom prst="rect">
            <a:avLst/>
          </a:prstGeom>
          <a:solidFill>
            <a:srgbClr val="FFFFFF"/>
          </a:solidFill>
          <a:ln>
            <a:solidFill>
              <a:srgbClr val="E2E8F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3" name="TextBox 12"/>
          <p:cNvSpPr txBox="1"/>
          <p:nvPr>
            <p:custDataLst>
              <p:tags r:id="rId8"/>
            </p:custDataLst>
          </p:nvPr>
        </p:nvSpPr>
        <p:spPr>
          <a:xfrm>
            <a:off x="640080" y="3236976"/>
            <a:ext cx="3749039" cy="365760"/>
          </a:xfrm>
          <a:prstGeom prst="rect">
            <a:avLst/>
          </a:prstGeom>
          <a:noFill/>
        </p:spPr>
        <p:txBody>
          <a:bodyPr wrap="square">
            <a:spAutoFit/>
          </a:bodyPr>
          <a:lstStyle/>
          <a:p>
            <a:pPr>
              <a:defRPr sz="1300" b="1">
                <a:solidFill>
                  <a:srgbClr val="028090"/>
                </a:solidFill>
                <a:latin typeface="Calibri" panose="020F0502020204030204"/>
              </a:defRPr>
            </a:pPr>
            <a:r>
              <a:t>Gestures: </a:t>
            </a:r>
          </a:p>
          <a:p>
            <a:pPr>
              <a:defRPr sz="1100">
                <a:solidFill>
                  <a:srgbClr val="1E293B"/>
                </a:solidFill>
                <a:latin typeface="Calibri" panose="020F0502020204030204"/>
              </a:defRPr>
            </a:pPr>
            <a:r>
              <a:t>Nodding shows understanding; pointing can seem aggressive</a:t>
            </a:r>
          </a:p>
        </p:txBody>
      </p:sp>
      <p:sp>
        <p:nvSpPr>
          <p:cNvPr id="14" name="Rectangle 13"/>
          <p:cNvSpPr/>
          <p:nvPr>
            <p:custDataLst>
              <p:tags r:id="rId9"/>
            </p:custDataLst>
          </p:nvPr>
        </p:nvSpPr>
        <p:spPr>
          <a:xfrm>
            <a:off x="457200" y="3730752"/>
            <a:ext cx="4114800" cy="502920"/>
          </a:xfrm>
          <a:prstGeom prst="rect">
            <a:avLst/>
          </a:prstGeom>
          <a:solidFill>
            <a:srgbClr val="FFFFFF"/>
          </a:solidFill>
          <a:ln>
            <a:solidFill>
              <a:srgbClr val="E2E8F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5" name="TextBox 14"/>
          <p:cNvSpPr txBox="1"/>
          <p:nvPr>
            <p:custDataLst>
              <p:tags r:id="rId10"/>
            </p:custDataLst>
          </p:nvPr>
        </p:nvSpPr>
        <p:spPr>
          <a:xfrm>
            <a:off x="640080" y="3803904"/>
            <a:ext cx="3749039" cy="365760"/>
          </a:xfrm>
          <a:prstGeom prst="rect">
            <a:avLst/>
          </a:prstGeom>
          <a:noFill/>
        </p:spPr>
        <p:txBody>
          <a:bodyPr wrap="square">
            <a:spAutoFit/>
          </a:bodyPr>
          <a:lstStyle/>
          <a:p>
            <a:pPr>
              <a:defRPr sz="1300" b="1">
                <a:solidFill>
                  <a:srgbClr val="028090"/>
                </a:solidFill>
                <a:latin typeface="Calibri" panose="020F0502020204030204"/>
              </a:defRPr>
            </a:pPr>
            <a:r>
              <a:t>Personal Space: </a:t>
            </a:r>
          </a:p>
          <a:p>
            <a:pPr>
              <a:defRPr sz="1100">
                <a:solidFill>
                  <a:srgbClr val="1E293B"/>
                </a:solidFill>
                <a:latin typeface="Calibri" panose="020F0502020204030204"/>
              </a:defRPr>
            </a:pPr>
            <a:r>
              <a:t>Respect boundaries; get to same eye level when possible</a:t>
            </a:r>
          </a:p>
        </p:txBody>
      </p:sp>
      <p:sp>
        <p:nvSpPr>
          <p:cNvPr id="16" name="Rectangle 15"/>
          <p:cNvSpPr/>
          <p:nvPr>
            <p:custDataLst>
              <p:tags r:id="rId11"/>
            </p:custDataLst>
          </p:nvPr>
        </p:nvSpPr>
        <p:spPr>
          <a:xfrm>
            <a:off x="457200" y="4297680"/>
            <a:ext cx="4114800" cy="502920"/>
          </a:xfrm>
          <a:prstGeom prst="rect">
            <a:avLst/>
          </a:prstGeom>
          <a:solidFill>
            <a:srgbClr val="FFFFFF"/>
          </a:solidFill>
          <a:ln>
            <a:solidFill>
              <a:srgbClr val="E2E8F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7" name="TextBox 16"/>
          <p:cNvSpPr txBox="1"/>
          <p:nvPr>
            <p:custDataLst>
              <p:tags r:id="rId12"/>
            </p:custDataLst>
          </p:nvPr>
        </p:nvSpPr>
        <p:spPr>
          <a:xfrm>
            <a:off x="640080" y="4370832"/>
            <a:ext cx="3749039" cy="365760"/>
          </a:xfrm>
          <a:prstGeom prst="rect">
            <a:avLst/>
          </a:prstGeom>
          <a:noFill/>
        </p:spPr>
        <p:txBody>
          <a:bodyPr wrap="square">
            <a:spAutoFit/>
          </a:bodyPr>
          <a:lstStyle/>
          <a:p>
            <a:pPr>
              <a:defRPr sz="1300" b="1">
                <a:solidFill>
                  <a:srgbClr val="028090"/>
                </a:solidFill>
                <a:latin typeface="Calibri" panose="020F0502020204030204"/>
              </a:defRPr>
            </a:pPr>
            <a:r>
              <a:t>Touch: </a:t>
            </a:r>
          </a:p>
          <a:p>
            <a:pPr>
              <a:defRPr sz="1100">
                <a:solidFill>
                  <a:srgbClr val="1E293B"/>
                </a:solidFill>
                <a:latin typeface="Calibri" panose="020F0502020204030204"/>
              </a:defRPr>
            </a:pPr>
            <a:r>
              <a:t>Gentle, appropriate touch can comfort; always ask permission</a:t>
            </a:r>
          </a:p>
        </p:txBody>
      </p:sp>
      <p:sp>
        <p:nvSpPr>
          <p:cNvPr id="18" name="Rectangle 17"/>
          <p:cNvSpPr/>
          <p:nvPr/>
        </p:nvSpPr>
        <p:spPr>
          <a:xfrm>
            <a:off x="4846320" y="1005840"/>
            <a:ext cx="3840480" cy="3840480"/>
          </a:xfrm>
          <a:prstGeom prst="rect">
            <a:avLst/>
          </a:prstGeom>
          <a:solidFill>
            <a:srgbClr val="00A896"/>
          </a:solidFill>
          <a:ln>
            <a:solidFill>
              <a:srgbClr val="00A896"/>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9" name="TextBox 18"/>
          <p:cNvSpPr txBox="1"/>
          <p:nvPr/>
        </p:nvSpPr>
        <p:spPr>
          <a:xfrm>
            <a:off x="5029200" y="1280160"/>
            <a:ext cx="3474720" cy="365760"/>
          </a:xfrm>
          <a:prstGeom prst="rect">
            <a:avLst/>
          </a:prstGeom>
          <a:noFill/>
        </p:spPr>
        <p:txBody>
          <a:bodyPr wrap="none">
            <a:spAutoFit/>
          </a:bodyPr>
          <a:lstStyle/>
          <a:p>
            <a:pPr>
              <a:defRPr sz="2000" b="1">
                <a:solidFill>
                  <a:srgbClr val="FFFFFF"/>
                </a:solidFill>
                <a:latin typeface="Calibri" panose="020F0502020204030204"/>
              </a:defRPr>
            </a:pPr>
            <a:r>
              <a:t>Why This Matters:</a:t>
            </a:r>
          </a:p>
        </p:txBody>
      </p:sp>
      <p:sp>
        <p:nvSpPr>
          <p:cNvPr id="20" name="TextBox 19"/>
          <p:cNvSpPr txBox="1"/>
          <p:nvPr/>
        </p:nvSpPr>
        <p:spPr>
          <a:xfrm>
            <a:off x="5029200" y="1737360"/>
            <a:ext cx="3474720" cy="2970530"/>
          </a:xfrm>
          <a:prstGeom prst="rect">
            <a:avLst/>
          </a:prstGeom>
          <a:noFill/>
        </p:spPr>
        <p:txBody>
          <a:bodyPr wrap="square">
            <a:noAutofit/>
          </a:bodyPr>
          <a:lstStyle/>
          <a:p>
            <a:pPr>
              <a:lnSpc>
                <a:spcPct val="130000"/>
              </a:lnSpc>
              <a:defRPr sz="1300">
                <a:solidFill>
                  <a:srgbClr val="FFFFFF"/>
                </a:solidFill>
                <a:latin typeface="Calibri" panose="020F0502020204030204"/>
              </a:defRPr>
            </a:pPr>
            <a:r>
              <a:rPr sz="1000"/>
              <a:t>Research shows that 55% of communication is non-verbal (Mehrabian, 1971).</a:t>
            </a:r>
            <a:br>
              <a:rPr sz="1000"/>
            </a:br>
            <a:br>
              <a:rPr sz="1000"/>
            </a:br>
            <a:r>
              <a:rPr sz="1000"/>
              <a:t>Your body language must match your words - if you say "I have time to listen" while looking at your watch, the patient will believe your actions, not your words.</a:t>
            </a:r>
            <a:br>
              <a:rPr sz="1000"/>
            </a:br>
            <a:br>
              <a:rPr sz="1000"/>
            </a:br>
            <a:r>
              <a:rPr sz="1000"/>
              <a:t>Non-verbal cues are particularly important when working with people who have communication difficulties, such as dementia or learning disabilities.</a:t>
            </a:r>
            <a:br>
              <a:rPr sz="1000"/>
            </a:br>
            <a:br>
              <a:rPr sz="1000"/>
            </a:br>
            <a:r>
              <a:rPr sz="1000"/>
              <a:t>Cultural awareness is essential - eye contact, personal space, and touch have different meanings in different cultures.</a:t>
            </a:r>
            <a:endParaRPr sz="10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8FAFC"/>
        </a:solidFill>
        <a:effectLst/>
      </p:bgPr>
    </p:bg>
    <p:spTree>
      <p:nvGrpSpPr>
        <p:cNvPr id="1" name=""/>
        <p:cNvGrpSpPr/>
        <p:nvPr/>
      </p:nvGrpSpPr>
      <p:grpSpPr>
        <a:xfrm>
          <a:off x="0" y="0"/>
          <a:ext cx="0" cy="0"/>
          <a:chOff x="0" y="0"/>
          <a:chExt cx="0" cy="0"/>
        </a:xfrm>
      </p:grpSpPr>
      <p:sp>
        <p:nvSpPr>
          <p:cNvPr id="2" name="Rectangle 1"/>
          <p:cNvSpPr/>
          <p:nvPr/>
        </p:nvSpPr>
        <p:spPr>
          <a:xfrm>
            <a:off x="0" y="0"/>
            <a:ext cx="9144000" cy="731520"/>
          </a:xfrm>
          <a:prstGeom prst="rect">
            <a:avLst/>
          </a:prstGeom>
          <a:solidFill>
            <a:srgbClr val="FFFFFF"/>
          </a:solidFill>
          <a:ln>
            <a:solidFill>
              <a:srgbClr val="FFFFFF"/>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Rectangle 2"/>
          <p:cNvSpPr/>
          <p:nvPr/>
        </p:nvSpPr>
        <p:spPr>
          <a:xfrm>
            <a:off x="0" y="0"/>
            <a:ext cx="137160" cy="731520"/>
          </a:xfrm>
          <a:prstGeom prst="rect">
            <a:avLst/>
          </a:prstGeom>
          <a:solidFill>
            <a:srgbClr val="028090"/>
          </a:solidFill>
          <a:ln>
            <a:solidFill>
              <a:srgbClr val="02809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4" name="TextBox 3"/>
          <p:cNvSpPr txBox="1"/>
          <p:nvPr/>
        </p:nvSpPr>
        <p:spPr>
          <a:xfrm>
            <a:off x="457200" y="137160"/>
            <a:ext cx="8229600" cy="645160"/>
          </a:xfrm>
          <a:prstGeom prst="rect">
            <a:avLst/>
          </a:prstGeom>
          <a:noFill/>
        </p:spPr>
        <p:txBody>
          <a:bodyPr wrap="square">
            <a:spAutoFit/>
          </a:bodyPr>
          <a:lstStyle/>
          <a:p>
            <a:pPr>
              <a:defRPr sz="3600" b="1">
                <a:solidFill>
                  <a:srgbClr val="1E293B"/>
                </a:solidFill>
                <a:latin typeface="Calibri" panose="020F0502020204030204"/>
              </a:defRPr>
            </a:pPr>
            <a:r>
              <a:rPr>
                <a:sym typeface="+mn-ea"/>
              </a:rPr>
              <a:t>SBAR Communication Tool</a:t>
            </a:r>
          </a:p>
        </p:txBody>
      </p:sp>
      <p:sp>
        <p:nvSpPr>
          <p:cNvPr id="5" name="TextBox 4"/>
          <p:cNvSpPr txBox="1"/>
          <p:nvPr/>
        </p:nvSpPr>
        <p:spPr>
          <a:xfrm>
            <a:off x="457200" y="798830"/>
            <a:ext cx="8229600" cy="664210"/>
          </a:xfrm>
          <a:prstGeom prst="rect">
            <a:avLst/>
          </a:prstGeom>
          <a:noFill/>
        </p:spPr>
        <p:txBody>
          <a:bodyPr wrap="square">
            <a:noAutofit/>
          </a:bodyPr>
          <a:lstStyle/>
          <a:p>
            <a:pPr algn="l">
              <a:defRPr sz="2000" b="1">
                <a:solidFill>
                  <a:srgbClr val="028090"/>
                </a:solidFill>
                <a:latin typeface="Calibri" panose="020F0502020204030204"/>
              </a:defRPr>
            </a:pPr>
            <a:r>
              <a:rPr lang="en-US" altLang="en-US" sz="1600"/>
              <a:t>SBAR is a standardized communication framework used in healthcare to ensure clear, concise, and complete information exchange.</a:t>
            </a:r>
            <a:endParaRPr lang="en-US" altLang="en-US" sz="1600"/>
          </a:p>
          <a:p>
            <a:pPr>
              <a:defRPr sz="2000" b="1">
                <a:solidFill>
                  <a:srgbClr val="028090"/>
                </a:solidFill>
                <a:latin typeface="Calibri" panose="020F0502020204030204"/>
              </a:defRPr>
            </a:pPr>
            <a:endParaRPr lang="en-US" altLang="en-US" sz="1600"/>
          </a:p>
        </p:txBody>
      </p:sp>
      <p:sp>
        <p:nvSpPr>
          <p:cNvPr id="6" name="Rectangle 5"/>
          <p:cNvSpPr/>
          <p:nvPr>
            <p:custDataLst>
              <p:tags r:id="rId1"/>
            </p:custDataLst>
          </p:nvPr>
        </p:nvSpPr>
        <p:spPr>
          <a:xfrm>
            <a:off x="537845" y="1405890"/>
            <a:ext cx="4604385" cy="732790"/>
          </a:xfrm>
          <a:prstGeom prst="rect">
            <a:avLst/>
          </a:prstGeom>
          <a:solidFill>
            <a:srgbClr val="FFFFFF"/>
          </a:solidFill>
          <a:ln>
            <a:solidFill>
              <a:srgbClr val="E2E8F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7" name="TextBox 6"/>
          <p:cNvSpPr txBox="1"/>
          <p:nvPr>
            <p:custDataLst>
              <p:tags r:id="rId2"/>
            </p:custDataLst>
          </p:nvPr>
        </p:nvSpPr>
        <p:spPr>
          <a:xfrm>
            <a:off x="725700" y="1434262"/>
            <a:ext cx="3851033" cy="891540"/>
          </a:xfrm>
          <a:prstGeom prst="rect">
            <a:avLst/>
          </a:prstGeom>
          <a:noFill/>
        </p:spPr>
        <p:txBody>
          <a:bodyPr wrap="square">
            <a:spAutoFit/>
          </a:bodyPr>
          <a:lstStyle/>
          <a:p>
            <a:pPr>
              <a:defRPr sz="1300" b="1">
                <a:solidFill>
                  <a:srgbClr val="028090"/>
                </a:solidFill>
                <a:latin typeface="Calibri" panose="020F0502020204030204"/>
              </a:defRPr>
            </a:pPr>
            <a:r>
              <a:rPr lang="en-US" altLang="en-US" dirty="0"/>
              <a:t>Situation: </a:t>
            </a:r>
            <a:endParaRPr lang="en-US" altLang="en-US" dirty="0"/>
          </a:p>
          <a:p>
            <a:pPr>
              <a:defRPr sz="1300" b="1">
                <a:solidFill>
                  <a:srgbClr val="028090"/>
                </a:solidFill>
                <a:latin typeface="Calibri" panose="020F0502020204030204"/>
              </a:defRPr>
            </a:pPr>
            <a:r>
              <a:rPr lang="en-US" altLang="en-US" b="0" dirty="0">
                <a:solidFill>
                  <a:schemeClr val="tx1"/>
                </a:solidFill>
              </a:rPr>
              <a:t>Identify yourself, the patient, and the immediate issue or reason for the communication.</a:t>
            </a:r>
            <a:endParaRPr lang="en-US" altLang="en-US" b="0" dirty="0">
              <a:solidFill>
                <a:schemeClr val="tx1"/>
              </a:solidFill>
            </a:endParaRPr>
          </a:p>
          <a:p>
            <a:pPr>
              <a:defRPr sz="1300" b="1">
                <a:solidFill>
                  <a:srgbClr val="028090"/>
                </a:solidFill>
                <a:latin typeface="Calibri" panose="020F0502020204030204"/>
              </a:defRPr>
            </a:pPr>
            <a:endParaRPr lang="en-US" altLang="en-US" b="0" dirty="0">
              <a:solidFill>
                <a:schemeClr val="tx1"/>
              </a:solidFill>
            </a:endParaRPr>
          </a:p>
        </p:txBody>
      </p:sp>
      <p:sp>
        <p:nvSpPr>
          <p:cNvPr id="8" name="Rectangle 7"/>
          <p:cNvSpPr/>
          <p:nvPr>
            <p:custDataLst>
              <p:tags r:id="rId3"/>
            </p:custDataLst>
          </p:nvPr>
        </p:nvSpPr>
        <p:spPr>
          <a:xfrm>
            <a:off x="537845" y="2237105"/>
            <a:ext cx="4610735" cy="839470"/>
          </a:xfrm>
          <a:prstGeom prst="rect">
            <a:avLst/>
          </a:prstGeom>
          <a:solidFill>
            <a:srgbClr val="FFFFFF"/>
          </a:solidFill>
          <a:ln>
            <a:solidFill>
              <a:srgbClr val="E2E8F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9" name="TextBox 8"/>
          <p:cNvSpPr txBox="1"/>
          <p:nvPr>
            <p:custDataLst>
              <p:tags r:id="rId4"/>
            </p:custDataLst>
          </p:nvPr>
        </p:nvSpPr>
        <p:spPr>
          <a:xfrm>
            <a:off x="725354" y="2360972"/>
            <a:ext cx="3851103" cy="662823"/>
          </a:xfrm>
          <a:prstGeom prst="rect">
            <a:avLst/>
          </a:prstGeom>
          <a:noFill/>
        </p:spPr>
        <p:txBody>
          <a:bodyPr wrap="square">
            <a:noAutofit/>
          </a:bodyPr>
          <a:lstStyle/>
          <a:p>
            <a:pPr>
              <a:defRPr sz="1300" b="1">
                <a:solidFill>
                  <a:srgbClr val="028090"/>
                </a:solidFill>
                <a:latin typeface="Calibri" panose="020F0502020204030204"/>
              </a:defRPr>
            </a:pPr>
            <a:r>
              <a:rPr lang="en-US" altLang="en-US"/>
              <a:t>Background: </a:t>
            </a:r>
            <a:endParaRPr lang="en-US" altLang="en-US"/>
          </a:p>
          <a:p>
            <a:pPr>
              <a:defRPr sz="1300" b="1">
                <a:solidFill>
                  <a:srgbClr val="028090"/>
                </a:solidFill>
                <a:latin typeface="Calibri" panose="020F0502020204030204"/>
              </a:defRPr>
            </a:pPr>
            <a:r>
              <a:rPr lang="en-US" altLang="en-US" b="0">
                <a:solidFill>
                  <a:schemeClr val="tx1"/>
                </a:solidFill>
              </a:rPr>
              <a:t>Provide relevant context, such as admission reason, medical history, allergies, and recent diagnostics.</a:t>
            </a:r>
            <a:endParaRPr lang="en-US" altLang="en-US" b="0">
              <a:solidFill>
                <a:schemeClr val="tx1"/>
              </a:solidFill>
            </a:endParaRPr>
          </a:p>
          <a:p>
            <a:pPr>
              <a:defRPr sz="1300" b="1">
                <a:solidFill>
                  <a:srgbClr val="028090"/>
                </a:solidFill>
                <a:latin typeface="Calibri" panose="020F0502020204030204"/>
              </a:defRPr>
            </a:pPr>
            <a:endParaRPr lang="en-US" altLang="en-US" b="0">
              <a:solidFill>
                <a:schemeClr val="tx1"/>
              </a:solidFill>
            </a:endParaRPr>
          </a:p>
        </p:txBody>
      </p:sp>
      <p:sp>
        <p:nvSpPr>
          <p:cNvPr id="10" name="Rectangle 9"/>
          <p:cNvSpPr/>
          <p:nvPr>
            <p:custDataLst>
              <p:tags r:id="rId5"/>
            </p:custDataLst>
          </p:nvPr>
        </p:nvSpPr>
        <p:spPr>
          <a:xfrm>
            <a:off x="537845" y="3153410"/>
            <a:ext cx="4610735" cy="713740"/>
          </a:xfrm>
          <a:prstGeom prst="rect">
            <a:avLst/>
          </a:prstGeom>
          <a:solidFill>
            <a:srgbClr val="FFFFFF"/>
          </a:solidFill>
          <a:ln>
            <a:solidFill>
              <a:srgbClr val="E2E8F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1" name="TextBox 10"/>
          <p:cNvSpPr txBox="1"/>
          <p:nvPr>
            <p:custDataLst>
              <p:tags r:id="rId6"/>
            </p:custDataLst>
          </p:nvPr>
        </p:nvSpPr>
        <p:spPr>
          <a:xfrm>
            <a:off x="636895" y="3175173"/>
            <a:ext cx="3889103" cy="742315"/>
          </a:xfrm>
          <a:prstGeom prst="rect">
            <a:avLst/>
          </a:prstGeom>
          <a:noFill/>
        </p:spPr>
        <p:txBody>
          <a:bodyPr wrap="square">
            <a:spAutoFit/>
          </a:bodyPr>
          <a:lstStyle/>
          <a:p>
            <a:pPr>
              <a:defRPr sz="1500" b="1">
                <a:solidFill>
                  <a:srgbClr val="028090"/>
                </a:solidFill>
                <a:latin typeface="Calibri" panose="020F0502020204030204"/>
              </a:defRPr>
            </a:pPr>
            <a:r>
              <a:rPr sz="1300">
                <a:sym typeface="+mn-ea"/>
              </a:rPr>
              <a:t>Assessment: </a:t>
            </a:r>
            <a:endParaRPr sz="1300">
              <a:sym typeface="+mn-ea"/>
            </a:endParaRPr>
          </a:p>
          <a:p>
            <a:pPr>
              <a:spcBef>
                <a:spcPts val="400"/>
              </a:spcBef>
              <a:defRPr sz="1200">
                <a:solidFill>
                  <a:srgbClr val="1E293B"/>
                </a:solidFill>
                <a:latin typeface="Calibri" panose="020F0502020204030204"/>
              </a:defRPr>
            </a:pPr>
            <a:r>
              <a:rPr sz="1300">
                <a:sym typeface="+mn-ea"/>
              </a:rPr>
              <a:t>Share your clinical evaluation, including vital signs and, if necessary, the patient's current changing condition.</a:t>
            </a:r>
          </a:p>
        </p:txBody>
      </p:sp>
      <p:sp>
        <p:nvSpPr>
          <p:cNvPr id="12" name="Rectangle 11"/>
          <p:cNvSpPr/>
          <p:nvPr>
            <p:custDataLst>
              <p:tags r:id="rId7"/>
            </p:custDataLst>
          </p:nvPr>
        </p:nvSpPr>
        <p:spPr>
          <a:xfrm>
            <a:off x="537845" y="3898265"/>
            <a:ext cx="4610735" cy="829310"/>
          </a:xfrm>
          <a:prstGeom prst="rect">
            <a:avLst/>
          </a:prstGeom>
          <a:solidFill>
            <a:srgbClr val="FFFFFF"/>
          </a:solidFill>
          <a:ln>
            <a:solidFill>
              <a:srgbClr val="E2E8F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3" name="TextBox 12"/>
          <p:cNvSpPr txBox="1"/>
          <p:nvPr>
            <p:custDataLst>
              <p:tags r:id="rId8"/>
            </p:custDataLst>
          </p:nvPr>
        </p:nvSpPr>
        <p:spPr>
          <a:xfrm>
            <a:off x="636895" y="3996850"/>
            <a:ext cx="3940186" cy="641643"/>
          </a:xfrm>
          <a:prstGeom prst="rect">
            <a:avLst/>
          </a:prstGeom>
          <a:noFill/>
        </p:spPr>
        <p:txBody>
          <a:bodyPr wrap="square">
            <a:noAutofit/>
          </a:bodyPr>
          <a:lstStyle/>
          <a:p>
            <a:pPr>
              <a:defRPr sz="1300" b="1">
                <a:solidFill>
                  <a:srgbClr val="028090"/>
                </a:solidFill>
                <a:latin typeface="Calibri" panose="020F0502020204030204"/>
              </a:defRPr>
            </a:pPr>
            <a:r>
              <a:rPr lang="en-US" altLang="en-US"/>
              <a:t>Recommendation: </a:t>
            </a:r>
            <a:endParaRPr lang="en-US" altLang="en-US"/>
          </a:p>
          <a:p>
            <a:pPr>
              <a:defRPr sz="1300" b="1">
                <a:solidFill>
                  <a:srgbClr val="028090"/>
                </a:solidFill>
                <a:latin typeface="Calibri" panose="020F0502020204030204"/>
              </a:defRPr>
            </a:pPr>
            <a:r>
              <a:rPr lang="en-US" altLang="en-US" b="0">
                <a:solidFill>
                  <a:schemeClr val="tx1"/>
                </a:solidFill>
              </a:rPr>
              <a:t>State what you need to happen, suggest actions, and clarify expectations for care.</a:t>
            </a:r>
            <a:endParaRPr lang="en-US" altLang="en-US" b="0">
              <a:solidFill>
                <a:schemeClr val="tx1"/>
              </a:solidFill>
            </a:endParaRPr>
          </a:p>
          <a:p>
            <a:pPr>
              <a:defRPr sz="1300" b="1">
                <a:solidFill>
                  <a:srgbClr val="028090"/>
                </a:solidFill>
                <a:latin typeface="Calibri" panose="020F0502020204030204"/>
              </a:defRPr>
            </a:pPr>
            <a:endParaRPr lang="en-US" altLang="en-US" b="0">
              <a:solidFill>
                <a:schemeClr val="tx1"/>
              </a:solidFill>
            </a:endParaRPr>
          </a:p>
        </p:txBody>
      </p:sp>
      <p:sp>
        <p:nvSpPr>
          <p:cNvPr id="21" name="TextBox 7"/>
          <p:cNvSpPr txBox="1"/>
          <p:nvPr>
            <p:custDataLst>
              <p:tags r:id="rId9"/>
            </p:custDataLst>
          </p:nvPr>
        </p:nvSpPr>
        <p:spPr>
          <a:xfrm>
            <a:off x="56515" y="1576070"/>
            <a:ext cx="400685" cy="337820"/>
          </a:xfrm>
          <a:prstGeom prst="rect">
            <a:avLst/>
          </a:prstGeom>
          <a:solidFill>
            <a:schemeClr val="tx2">
              <a:lumMod val="20000"/>
              <a:lumOff val="80000"/>
            </a:schemeClr>
          </a:solidFill>
        </p:spPr>
        <p:txBody>
          <a:bodyPr wrap="none" anchor="ctr">
            <a:noAutofit/>
          </a:bodyPr>
          <a:lstStyle/>
          <a:p>
            <a:pPr algn="ctr">
              <a:defRPr sz="2800" b="1">
                <a:solidFill>
                  <a:srgbClr val="FFFFFF"/>
                </a:solidFill>
                <a:latin typeface="Calibri" panose="020F0502020204030204"/>
              </a:defRPr>
            </a:pPr>
            <a:r>
              <a:rPr>
                <a:solidFill>
                  <a:schemeClr val="tx1"/>
                </a:solidFill>
              </a:rPr>
              <a:t>S</a:t>
            </a:r>
            <a:endParaRPr>
              <a:solidFill>
                <a:schemeClr val="tx1"/>
              </a:solidFill>
            </a:endParaRPr>
          </a:p>
        </p:txBody>
      </p:sp>
      <p:sp>
        <p:nvSpPr>
          <p:cNvPr id="22" name="TextBox 11"/>
          <p:cNvSpPr txBox="1"/>
          <p:nvPr>
            <p:custDataLst>
              <p:tags r:id="rId10"/>
            </p:custDataLst>
          </p:nvPr>
        </p:nvSpPr>
        <p:spPr>
          <a:xfrm>
            <a:off x="56515" y="2459990"/>
            <a:ext cx="457200" cy="457200"/>
          </a:xfrm>
          <a:prstGeom prst="rect">
            <a:avLst/>
          </a:prstGeom>
          <a:solidFill>
            <a:schemeClr val="tx2">
              <a:lumMod val="20000"/>
              <a:lumOff val="80000"/>
            </a:schemeClr>
          </a:solidFill>
        </p:spPr>
        <p:txBody>
          <a:bodyPr wrap="none" anchor="ctr">
            <a:spAutoFit/>
          </a:bodyPr>
          <a:lstStyle/>
          <a:p>
            <a:pPr algn="ctr">
              <a:defRPr sz="2800" b="1">
                <a:solidFill>
                  <a:srgbClr val="FFFFFF"/>
                </a:solidFill>
                <a:latin typeface="Calibri" panose="020F0502020204030204"/>
              </a:defRPr>
            </a:pPr>
            <a:r>
              <a:rPr>
                <a:solidFill>
                  <a:schemeClr val="tx1"/>
                </a:solidFill>
              </a:rPr>
              <a:t>B</a:t>
            </a:r>
            <a:endParaRPr>
              <a:solidFill>
                <a:schemeClr val="tx1"/>
              </a:solidFill>
            </a:endParaRPr>
          </a:p>
        </p:txBody>
      </p:sp>
      <p:sp>
        <p:nvSpPr>
          <p:cNvPr id="23" name="TextBox 15"/>
          <p:cNvSpPr txBox="1"/>
          <p:nvPr>
            <p:custDataLst>
              <p:tags r:id="rId11"/>
            </p:custDataLst>
          </p:nvPr>
        </p:nvSpPr>
        <p:spPr>
          <a:xfrm>
            <a:off x="56515" y="3306444"/>
            <a:ext cx="457200" cy="457200"/>
          </a:xfrm>
          <a:prstGeom prst="rect">
            <a:avLst/>
          </a:prstGeom>
          <a:solidFill>
            <a:schemeClr val="tx2">
              <a:lumMod val="20000"/>
              <a:lumOff val="80000"/>
            </a:schemeClr>
          </a:solidFill>
        </p:spPr>
        <p:txBody>
          <a:bodyPr wrap="none" anchor="ctr">
            <a:spAutoFit/>
          </a:bodyPr>
          <a:lstStyle/>
          <a:p>
            <a:pPr algn="ctr">
              <a:defRPr sz="2800" b="1">
                <a:solidFill>
                  <a:srgbClr val="FFFFFF"/>
                </a:solidFill>
                <a:latin typeface="Calibri" panose="020F0502020204030204"/>
              </a:defRPr>
            </a:pPr>
            <a:r>
              <a:rPr>
                <a:solidFill>
                  <a:schemeClr val="tx1"/>
                </a:solidFill>
              </a:rPr>
              <a:t>A</a:t>
            </a:r>
            <a:endParaRPr>
              <a:solidFill>
                <a:schemeClr val="tx1"/>
              </a:solidFill>
            </a:endParaRPr>
          </a:p>
        </p:txBody>
      </p:sp>
      <p:sp>
        <p:nvSpPr>
          <p:cNvPr id="24" name="TextBox 19"/>
          <p:cNvSpPr txBox="1"/>
          <p:nvPr>
            <p:custDataLst>
              <p:tags r:id="rId12"/>
            </p:custDataLst>
          </p:nvPr>
        </p:nvSpPr>
        <p:spPr>
          <a:xfrm>
            <a:off x="56515" y="4235449"/>
            <a:ext cx="457200" cy="457200"/>
          </a:xfrm>
          <a:prstGeom prst="rect">
            <a:avLst/>
          </a:prstGeom>
          <a:solidFill>
            <a:schemeClr val="tx2">
              <a:lumMod val="20000"/>
              <a:lumOff val="80000"/>
            </a:schemeClr>
          </a:solidFill>
        </p:spPr>
        <p:txBody>
          <a:bodyPr wrap="none" anchor="ctr">
            <a:spAutoFit/>
          </a:bodyPr>
          <a:lstStyle/>
          <a:p>
            <a:pPr algn="ctr">
              <a:defRPr sz="2800" b="1">
                <a:solidFill>
                  <a:srgbClr val="FFFFFF"/>
                </a:solidFill>
                <a:latin typeface="Calibri" panose="020F0502020204030204"/>
              </a:defRPr>
            </a:pPr>
            <a:r>
              <a:rPr>
                <a:solidFill>
                  <a:schemeClr val="tx1"/>
                </a:solidFill>
              </a:rPr>
              <a:t>R</a:t>
            </a:r>
            <a:endParaRPr>
              <a:solidFill>
                <a:schemeClr val="tx1"/>
              </a:solidFill>
            </a:endParaRPr>
          </a:p>
        </p:txBody>
      </p:sp>
      <p:pic>
        <p:nvPicPr>
          <p:cNvPr id="26" name="Picture 25"/>
          <p:cNvPicPr>
            <a:picLocks noChangeAspect="1"/>
          </p:cNvPicPr>
          <p:nvPr/>
        </p:nvPicPr>
        <p:blipFill>
          <a:blip r:embed="rId13"/>
          <a:stretch>
            <a:fillRect/>
          </a:stretch>
        </p:blipFill>
        <p:spPr>
          <a:xfrm>
            <a:off x="5317490" y="1285240"/>
            <a:ext cx="3550285" cy="3466465"/>
          </a:xfrm>
          <a:prstGeom prst="rect">
            <a:avLst/>
          </a:prstGeom>
          <a:ln>
            <a:solidFill>
              <a:schemeClr val="accent1"/>
            </a:solid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20000"/>
                <a:lumOff val="8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a:xfrm>
          <a:off x="0" y="0"/>
          <a:ext cx="0" cy="0"/>
          <a:chOff x="0" y="0"/>
          <a:chExt cx="0" cy="0"/>
        </a:xfrm>
      </p:grpSpPr>
      <p:sp>
        <p:nvSpPr>
          <p:cNvPr id="2" name="Rectangle 1"/>
          <p:cNvSpPr/>
          <p:nvPr/>
        </p:nvSpPr>
        <p:spPr>
          <a:xfrm>
            <a:off x="0" y="0"/>
            <a:ext cx="9144000" cy="731520"/>
          </a:xfrm>
          <a:prstGeom prst="rect">
            <a:avLst/>
          </a:prstGeom>
          <a:solidFill>
            <a:srgbClr val="FFFFFF"/>
          </a:solidFill>
          <a:ln>
            <a:solidFill>
              <a:srgbClr val="FFFFFF"/>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Rectangle 2"/>
          <p:cNvSpPr/>
          <p:nvPr/>
        </p:nvSpPr>
        <p:spPr>
          <a:xfrm>
            <a:off x="0" y="0"/>
            <a:ext cx="137160" cy="731520"/>
          </a:xfrm>
          <a:prstGeom prst="rect">
            <a:avLst/>
          </a:prstGeom>
          <a:solidFill>
            <a:srgbClr val="028090"/>
          </a:solidFill>
          <a:ln>
            <a:solidFill>
              <a:srgbClr val="02809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4" name="TextBox 3"/>
          <p:cNvSpPr txBox="1"/>
          <p:nvPr/>
        </p:nvSpPr>
        <p:spPr>
          <a:xfrm>
            <a:off x="457200" y="137160"/>
            <a:ext cx="8229600" cy="583565"/>
          </a:xfrm>
          <a:prstGeom prst="rect">
            <a:avLst/>
          </a:prstGeom>
          <a:noFill/>
        </p:spPr>
        <p:txBody>
          <a:bodyPr wrap="square">
            <a:spAutoFit/>
          </a:bodyPr>
          <a:lstStyle/>
          <a:p>
            <a:pPr>
              <a:defRPr sz="3600" b="1">
                <a:solidFill>
                  <a:srgbClr val="1E293B"/>
                </a:solidFill>
                <a:latin typeface="Calibri" panose="020F0502020204030204"/>
              </a:defRPr>
            </a:pPr>
            <a:r>
              <a:rPr sz="3200"/>
              <a:t>Practical Example: Hospital Ward Handover</a:t>
            </a:r>
            <a:endParaRPr sz="3200"/>
          </a:p>
        </p:txBody>
      </p:sp>
      <p:sp>
        <p:nvSpPr>
          <p:cNvPr id="5" name="Rectangle 4"/>
          <p:cNvSpPr/>
          <p:nvPr/>
        </p:nvSpPr>
        <p:spPr>
          <a:xfrm>
            <a:off x="457200" y="894080"/>
            <a:ext cx="8229600" cy="1026160"/>
          </a:xfrm>
          <a:prstGeom prst="rect">
            <a:avLst/>
          </a:prstGeom>
          <a:solidFill>
            <a:srgbClr val="00A896"/>
          </a:solidFill>
          <a:ln>
            <a:solidFill>
              <a:srgbClr val="00A896"/>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6" name="TextBox 5"/>
          <p:cNvSpPr txBox="1"/>
          <p:nvPr/>
        </p:nvSpPr>
        <p:spPr>
          <a:xfrm>
            <a:off x="731520" y="1087120"/>
            <a:ext cx="7680960" cy="787400"/>
          </a:xfrm>
          <a:prstGeom prst="rect">
            <a:avLst/>
          </a:prstGeom>
          <a:noFill/>
        </p:spPr>
        <p:txBody>
          <a:bodyPr wrap="square">
            <a:noAutofit/>
          </a:bodyPr>
          <a:lstStyle/>
          <a:p>
            <a:pPr>
              <a:defRPr sz="1500" b="1">
                <a:solidFill>
                  <a:srgbClr val="FFFFFF"/>
                </a:solidFill>
                <a:latin typeface="Calibri" panose="020F0502020204030204"/>
              </a:defRPr>
            </a:pPr>
            <a:r>
              <a:t>Scenario: </a:t>
            </a:r>
          </a:p>
          <a:p>
            <a:pPr>
              <a:defRPr sz="1500">
                <a:solidFill>
                  <a:srgbClr val="FFFFFF"/>
                </a:solidFill>
                <a:latin typeface="Calibri" panose="020F0502020204030204"/>
              </a:defRPr>
            </a:pPr>
            <a:r>
              <a:t>End-of-shift handover between nurses for a patient with complex care needs (diabetes, mobility issues, recent surgery). Effective communication ensures continuity of care and patient safety.</a:t>
            </a:r>
          </a:p>
        </p:txBody>
      </p:sp>
      <p:sp>
        <p:nvSpPr>
          <p:cNvPr id="7" name="TextBox 6"/>
          <p:cNvSpPr txBox="1"/>
          <p:nvPr/>
        </p:nvSpPr>
        <p:spPr>
          <a:xfrm>
            <a:off x="457200" y="2008505"/>
            <a:ext cx="8229600" cy="365760"/>
          </a:xfrm>
          <a:prstGeom prst="rect">
            <a:avLst/>
          </a:prstGeom>
          <a:noFill/>
        </p:spPr>
        <p:txBody>
          <a:bodyPr wrap="none">
            <a:spAutoFit/>
          </a:bodyPr>
          <a:lstStyle/>
          <a:p>
            <a:pPr>
              <a:defRPr sz="1800" b="1">
                <a:solidFill>
                  <a:srgbClr val="028090"/>
                </a:solidFill>
                <a:latin typeface="Calibri" panose="020F0502020204030204"/>
              </a:defRPr>
            </a:pPr>
            <a:r>
              <a:t>Using the SBAR Communication Framework:</a:t>
            </a:r>
          </a:p>
        </p:txBody>
      </p:sp>
      <p:sp>
        <p:nvSpPr>
          <p:cNvPr id="8" name="Oval 7"/>
          <p:cNvSpPr/>
          <p:nvPr>
            <p:custDataLst>
              <p:tags r:id="rId1"/>
            </p:custDataLst>
          </p:nvPr>
        </p:nvSpPr>
        <p:spPr>
          <a:xfrm>
            <a:off x="457200" y="2560320"/>
            <a:ext cx="457200" cy="457200"/>
          </a:xfrm>
          <a:prstGeom prst="ellipse">
            <a:avLst/>
          </a:prstGeom>
          <a:solidFill>
            <a:srgbClr val="028090"/>
          </a:solidFill>
          <a:ln>
            <a:solidFill>
              <a:srgbClr val="02809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9" name="TextBox 8"/>
          <p:cNvSpPr txBox="1"/>
          <p:nvPr>
            <p:custDataLst>
              <p:tags r:id="rId2"/>
            </p:custDataLst>
          </p:nvPr>
        </p:nvSpPr>
        <p:spPr>
          <a:xfrm>
            <a:off x="457200" y="2558733"/>
            <a:ext cx="457200" cy="460375"/>
          </a:xfrm>
          <a:prstGeom prst="rect">
            <a:avLst/>
          </a:prstGeom>
          <a:noFill/>
        </p:spPr>
        <p:txBody>
          <a:bodyPr wrap="square" anchor="ctr">
            <a:spAutoFit/>
          </a:bodyPr>
          <a:lstStyle/>
          <a:p>
            <a:pPr algn="ctr">
              <a:defRPr sz="2400" b="1">
                <a:solidFill>
                  <a:srgbClr val="FFFFFF"/>
                </a:solidFill>
                <a:latin typeface="Calibri" panose="020F0502020204030204"/>
              </a:defRPr>
            </a:pPr>
            <a:r>
              <a:t>S</a:t>
            </a:r>
          </a:p>
        </p:txBody>
      </p:sp>
      <p:sp>
        <p:nvSpPr>
          <p:cNvPr id="10" name="Rectangle 9"/>
          <p:cNvSpPr/>
          <p:nvPr>
            <p:custDataLst>
              <p:tags r:id="rId3"/>
            </p:custDataLst>
          </p:nvPr>
        </p:nvSpPr>
        <p:spPr>
          <a:xfrm>
            <a:off x="1097280" y="2462530"/>
            <a:ext cx="7589520" cy="554990"/>
          </a:xfrm>
          <a:prstGeom prst="rect">
            <a:avLst/>
          </a:prstGeom>
          <a:solidFill>
            <a:srgbClr val="FFFFFF"/>
          </a:solidFill>
          <a:ln>
            <a:solidFill>
              <a:srgbClr val="E2E8F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1" name="TextBox 10"/>
          <p:cNvSpPr txBox="1"/>
          <p:nvPr>
            <p:custDataLst>
              <p:tags r:id="rId4"/>
            </p:custDataLst>
          </p:nvPr>
        </p:nvSpPr>
        <p:spPr>
          <a:xfrm>
            <a:off x="1280160" y="2558731"/>
            <a:ext cx="7315200" cy="460375"/>
          </a:xfrm>
          <a:prstGeom prst="rect">
            <a:avLst/>
          </a:prstGeom>
          <a:noFill/>
        </p:spPr>
        <p:txBody>
          <a:bodyPr wrap="square" anchor="ctr">
            <a:spAutoFit/>
          </a:bodyPr>
          <a:lstStyle/>
          <a:p>
            <a:pPr>
              <a:defRPr sz="1200" b="1">
                <a:solidFill>
                  <a:srgbClr val="028090"/>
                </a:solidFill>
                <a:latin typeface="Calibri" panose="020F0502020204030204"/>
              </a:defRPr>
            </a:pPr>
            <a:r>
              <a:t>Situation: </a:t>
            </a:r>
          </a:p>
          <a:p>
            <a:pPr>
              <a:defRPr sz="1200">
                <a:solidFill>
                  <a:srgbClr val="1E293B"/>
                </a:solidFill>
                <a:latin typeface="Calibri" panose="020F0502020204030204"/>
              </a:defRPr>
            </a:pPr>
            <a:r>
              <a:t>"Mrs. Smith, 72, Day 2 post-hip replacement surgery, diabetic, currently stable."</a:t>
            </a:r>
          </a:p>
        </p:txBody>
      </p:sp>
      <p:sp>
        <p:nvSpPr>
          <p:cNvPr id="12" name="Oval 11"/>
          <p:cNvSpPr/>
          <p:nvPr>
            <p:custDataLst>
              <p:tags r:id="rId5"/>
            </p:custDataLst>
          </p:nvPr>
        </p:nvSpPr>
        <p:spPr>
          <a:xfrm>
            <a:off x="457200" y="3108960"/>
            <a:ext cx="457200" cy="457200"/>
          </a:xfrm>
          <a:prstGeom prst="ellipse">
            <a:avLst/>
          </a:prstGeom>
          <a:solidFill>
            <a:srgbClr val="028090"/>
          </a:solidFill>
          <a:ln>
            <a:solidFill>
              <a:srgbClr val="02809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3" name="TextBox 12"/>
          <p:cNvSpPr txBox="1"/>
          <p:nvPr>
            <p:custDataLst>
              <p:tags r:id="rId6"/>
            </p:custDataLst>
          </p:nvPr>
        </p:nvSpPr>
        <p:spPr>
          <a:xfrm>
            <a:off x="457200" y="3107373"/>
            <a:ext cx="457200" cy="460375"/>
          </a:xfrm>
          <a:prstGeom prst="rect">
            <a:avLst/>
          </a:prstGeom>
          <a:noFill/>
        </p:spPr>
        <p:txBody>
          <a:bodyPr wrap="square" anchor="ctr">
            <a:spAutoFit/>
          </a:bodyPr>
          <a:lstStyle/>
          <a:p>
            <a:pPr algn="ctr">
              <a:defRPr sz="2400" b="1">
                <a:solidFill>
                  <a:srgbClr val="FFFFFF"/>
                </a:solidFill>
                <a:latin typeface="Calibri" panose="020F0502020204030204"/>
              </a:defRPr>
            </a:pPr>
            <a:r>
              <a:t>B</a:t>
            </a:r>
          </a:p>
        </p:txBody>
      </p:sp>
      <p:sp>
        <p:nvSpPr>
          <p:cNvPr id="14" name="Rectangle 13"/>
          <p:cNvSpPr/>
          <p:nvPr>
            <p:custDataLst>
              <p:tags r:id="rId7"/>
            </p:custDataLst>
          </p:nvPr>
        </p:nvSpPr>
        <p:spPr>
          <a:xfrm>
            <a:off x="1097280" y="3108960"/>
            <a:ext cx="7589520" cy="457200"/>
          </a:xfrm>
          <a:prstGeom prst="rect">
            <a:avLst/>
          </a:prstGeom>
          <a:solidFill>
            <a:srgbClr val="FFFFFF"/>
          </a:solidFill>
          <a:ln>
            <a:solidFill>
              <a:srgbClr val="E2E8F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5" name="TextBox 14"/>
          <p:cNvSpPr txBox="1"/>
          <p:nvPr>
            <p:custDataLst>
              <p:tags r:id="rId8"/>
            </p:custDataLst>
          </p:nvPr>
        </p:nvSpPr>
        <p:spPr>
          <a:xfrm>
            <a:off x="1280160" y="3107371"/>
            <a:ext cx="7315200" cy="460375"/>
          </a:xfrm>
          <a:prstGeom prst="rect">
            <a:avLst/>
          </a:prstGeom>
          <a:noFill/>
        </p:spPr>
        <p:txBody>
          <a:bodyPr wrap="square" anchor="ctr">
            <a:spAutoFit/>
          </a:bodyPr>
          <a:lstStyle/>
          <a:p>
            <a:pPr>
              <a:defRPr sz="1200" b="1">
                <a:solidFill>
                  <a:srgbClr val="028090"/>
                </a:solidFill>
                <a:latin typeface="Calibri" panose="020F0502020204030204"/>
              </a:defRPr>
            </a:pPr>
            <a:r>
              <a:t>Background: </a:t>
            </a:r>
          </a:p>
          <a:p>
            <a:pPr>
              <a:defRPr sz="1200">
                <a:solidFill>
                  <a:srgbClr val="1E293B"/>
                </a:solidFill>
                <a:latin typeface="Calibri" panose="020F0502020204030204"/>
              </a:defRPr>
            </a:pPr>
            <a:r>
              <a:t>"Type 2 diabetes for 15 years, takes metformin. Surgery went well, but needs glucose monitoring every 4 hours."</a:t>
            </a:r>
          </a:p>
        </p:txBody>
      </p:sp>
      <p:sp>
        <p:nvSpPr>
          <p:cNvPr id="16" name="Oval 15"/>
          <p:cNvSpPr/>
          <p:nvPr>
            <p:custDataLst>
              <p:tags r:id="rId9"/>
            </p:custDataLst>
          </p:nvPr>
        </p:nvSpPr>
        <p:spPr>
          <a:xfrm>
            <a:off x="457200" y="3657600"/>
            <a:ext cx="457200" cy="457200"/>
          </a:xfrm>
          <a:prstGeom prst="ellipse">
            <a:avLst/>
          </a:prstGeom>
          <a:solidFill>
            <a:srgbClr val="028090"/>
          </a:solidFill>
          <a:ln>
            <a:solidFill>
              <a:srgbClr val="02809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7" name="TextBox 16"/>
          <p:cNvSpPr txBox="1"/>
          <p:nvPr>
            <p:custDataLst>
              <p:tags r:id="rId10"/>
            </p:custDataLst>
          </p:nvPr>
        </p:nvSpPr>
        <p:spPr>
          <a:xfrm>
            <a:off x="457200" y="3656013"/>
            <a:ext cx="457200" cy="460375"/>
          </a:xfrm>
          <a:prstGeom prst="rect">
            <a:avLst/>
          </a:prstGeom>
          <a:noFill/>
        </p:spPr>
        <p:txBody>
          <a:bodyPr wrap="square" anchor="ctr">
            <a:spAutoFit/>
          </a:bodyPr>
          <a:lstStyle/>
          <a:p>
            <a:pPr algn="ctr">
              <a:defRPr sz="2400" b="1">
                <a:solidFill>
                  <a:srgbClr val="FFFFFF"/>
                </a:solidFill>
                <a:latin typeface="Calibri" panose="020F0502020204030204"/>
              </a:defRPr>
            </a:pPr>
            <a:r>
              <a:t>A</a:t>
            </a:r>
          </a:p>
        </p:txBody>
      </p:sp>
      <p:sp>
        <p:nvSpPr>
          <p:cNvPr id="18" name="Rectangle 17"/>
          <p:cNvSpPr/>
          <p:nvPr>
            <p:custDataLst>
              <p:tags r:id="rId11"/>
            </p:custDataLst>
          </p:nvPr>
        </p:nvSpPr>
        <p:spPr>
          <a:xfrm>
            <a:off x="1097280" y="3657600"/>
            <a:ext cx="7589520" cy="511810"/>
          </a:xfrm>
          <a:prstGeom prst="rect">
            <a:avLst/>
          </a:prstGeom>
          <a:solidFill>
            <a:srgbClr val="FFFFFF"/>
          </a:solidFill>
          <a:ln>
            <a:solidFill>
              <a:srgbClr val="E2E8F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9" name="TextBox 18"/>
          <p:cNvSpPr txBox="1"/>
          <p:nvPr>
            <p:custDataLst>
              <p:tags r:id="rId12"/>
            </p:custDataLst>
          </p:nvPr>
        </p:nvSpPr>
        <p:spPr>
          <a:xfrm>
            <a:off x="1280160" y="3563620"/>
            <a:ext cx="7315200" cy="645160"/>
          </a:xfrm>
          <a:prstGeom prst="rect">
            <a:avLst/>
          </a:prstGeom>
          <a:noFill/>
        </p:spPr>
        <p:txBody>
          <a:bodyPr wrap="square" anchor="ctr">
            <a:spAutoFit/>
          </a:bodyPr>
          <a:lstStyle/>
          <a:p>
            <a:pPr>
              <a:defRPr sz="1200" b="1">
                <a:solidFill>
                  <a:srgbClr val="028090"/>
                </a:solidFill>
                <a:latin typeface="Calibri" panose="020F0502020204030204"/>
              </a:defRPr>
            </a:pPr>
            <a:r>
              <a:t>Assessment: </a:t>
            </a:r>
          </a:p>
          <a:p>
            <a:pPr>
              <a:defRPr sz="1200">
                <a:solidFill>
                  <a:srgbClr val="1E293B"/>
                </a:solidFill>
                <a:latin typeface="Calibri" panose="020F0502020204030204"/>
              </a:defRPr>
            </a:pPr>
            <a:r>
              <a:t>"Blood sugar levels stable today (6.2-7.8 mmol/L). Pain managed with prescribed analgesia. Mobilizing with physiotherapy."</a:t>
            </a:r>
          </a:p>
        </p:txBody>
      </p:sp>
      <p:sp>
        <p:nvSpPr>
          <p:cNvPr id="20" name="Oval 19"/>
          <p:cNvSpPr/>
          <p:nvPr>
            <p:custDataLst>
              <p:tags r:id="rId13"/>
            </p:custDataLst>
          </p:nvPr>
        </p:nvSpPr>
        <p:spPr>
          <a:xfrm>
            <a:off x="457200" y="4206240"/>
            <a:ext cx="457200" cy="457200"/>
          </a:xfrm>
          <a:prstGeom prst="ellipse">
            <a:avLst/>
          </a:prstGeom>
          <a:solidFill>
            <a:srgbClr val="028090"/>
          </a:solidFill>
          <a:ln>
            <a:solidFill>
              <a:srgbClr val="02809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1" name="TextBox 20"/>
          <p:cNvSpPr txBox="1"/>
          <p:nvPr>
            <p:custDataLst>
              <p:tags r:id="rId14"/>
            </p:custDataLst>
          </p:nvPr>
        </p:nvSpPr>
        <p:spPr>
          <a:xfrm>
            <a:off x="457200" y="4204653"/>
            <a:ext cx="457200" cy="460375"/>
          </a:xfrm>
          <a:prstGeom prst="rect">
            <a:avLst/>
          </a:prstGeom>
          <a:noFill/>
        </p:spPr>
        <p:txBody>
          <a:bodyPr wrap="square" anchor="ctr">
            <a:spAutoFit/>
          </a:bodyPr>
          <a:lstStyle/>
          <a:p>
            <a:pPr algn="ctr">
              <a:defRPr sz="2400" b="1">
                <a:solidFill>
                  <a:srgbClr val="FFFFFF"/>
                </a:solidFill>
                <a:latin typeface="Calibri" panose="020F0502020204030204"/>
              </a:defRPr>
            </a:pPr>
            <a:r>
              <a:t>R</a:t>
            </a:r>
          </a:p>
        </p:txBody>
      </p:sp>
      <p:sp>
        <p:nvSpPr>
          <p:cNvPr id="22" name="Rectangle 21"/>
          <p:cNvSpPr/>
          <p:nvPr>
            <p:custDataLst>
              <p:tags r:id="rId15"/>
            </p:custDataLst>
          </p:nvPr>
        </p:nvSpPr>
        <p:spPr>
          <a:xfrm>
            <a:off x="1097280" y="4211320"/>
            <a:ext cx="7589520" cy="619125"/>
          </a:xfrm>
          <a:prstGeom prst="rect">
            <a:avLst/>
          </a:prstGeom>
          <a:solidFill>
            <a:srgbClr val="FFFFFF"/>
          </a:solidFill>
          <a:ln>
            <a:solidFill>
              <a:srgbClr val="E2E8F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3" name="TextBox 22"/>
          <p:cNvSpPr txBox="1"/>
          <p:nvPr>
            <p:custDataLst>
              <p:tags r:id="rId16"/>
            </p:custDataLst>
          </p:nvPr>
        </p:nvSpPr>
        <p:spPr>
          <a:xfrm>
            <a:off x="1282700" y="4211320"/>
            <a:ext cx="7312660" cy="546100"/>
          </a:xfrm>
          <a:prstGeom prst="rect">
            <a:avLst/>
          </a:prstGeom>
          <a:noFill/>
        </p:spPr>
        <p:txBody>
          <a:bodyPr wrap="square" anchor="ctr">
            <a:noAutofit/>
          </a:bodyPr>
          <a:lstStyle/>
          <a:p>
            <a:pPr>
              <a:defRPr sz="1200" b="1">
                <a:solidFill>
                  <a:srgbClr val="028090"/>
                </a:solidFill>
                <a:latin typeface="Calibri" panose="020F0502020204030204"/>
              </a:defRPr>
            </a:pPr>
            <a:r>
              <a:t>Recommendation: </a:t>
            </a:r>
          </a:p>
          <a:p>
            <a:pPr>
              <a:defRPr sz="1200">
                <a:solidFill>
                  <a:srgbClr val="1E293B"/>
                </a:solidFill>
                <a:latin typeface="Calibri" panose="020F0502020204030204"/>
              </a:defRPr>
            </a:pPr>
            <a:r>
              <a:t>"Continue glucose monitoring, encourage mobilization, ensure she takes evening medication at 8pm, monitor wound site for infection."</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8FAFC"/>
        </a:solidFill>
        <a:effectLst/>
      </p:bgPr>
    </p:bg>
    <p:spTree>
      <p:nvGrpSpPr>
        <p:cNvPr id="1" name=""/>
        <p:cNvGrpSpPr/>
        <p:nvPr/>
      </p:nvGrpSpPr>
      <p:grpSpPr>
        <a:xfrm>
          <a:off x="0" y="0"/>
          <a:ext cx="0" cy="0"/>
          <a:chOff x="0" y="0"/>
          <a:chExt cx="0" cy="0"/>
        </a:xfrm>
      </p:grpSpPr>
      <p:sp>
        <p:nvSpPr>
          <p:cNvPr id="2" name="Rectangle 1"/>
          <p:cNvSpPr/>
          <p:nvPr/>
        </p:nvSpPr>
        <p:spPr>
          <a:xfrm>
            <a:off x="399415" y="223520"/>
            <a:ext cx="8550910" cy="1440180"/>
          </a:xfrm>
          <a:prstGeom prst="rect">
            <a:avLst/>
          </a:prstGeom>
          <a:solidFill>
            <a:srgbClr val="FFFFFF"/>
          </a:solidFill>
          <a:ln>
            <a:solidFill>
              <a:srgbClr val="FFFFF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p>
        </p:txBody>
      </p:sp>
      <p:sp>
        <p:nvSpPr>
          <p:cNvPr id="3" name="Rectangle 2"/>
          <p:cNvSpPr/>
          <p:nvPr/>
        </p:nvSpPr>
        <p:spPr>
          <a:xfrm>
            <a:off x="-518160" y="223520"/>
            <a:ext cx="207645" cy="1440180"/>
          </a:xfrm>
          <a:prstGeom prst="rect">
            <a:avLst/>
          </a:prstGeom>
          <a:solidFill>
            <a:srgbClr val="028090"/>
          </a:solidFill>
          <a:ln>
            <a:solidFill>
              <a:srgbClr val="02809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p>
        </p:txBody>
      </p:sp>
      <p:sp>
        <p:nvSpPr>
          <p:cNvPr id="4" name="TextBox 3"/>
          <p:cNvSpPr txBox="1"/>
          <p:nvPr/>
        </p:nvSpPr>
        <p:spPr>
          <a:xfrm>
            <a:off x="770255" y="366395"/>
            <a:ext cx="7696200" cy="1511935"/>
          </a:xfrm>
          <a:prstGeom prst="rect">
            <a:avLst/>
          </a:prstGeom>
          <a:noFill/>
        </p:spPr>
        <p:txBody>
          <a:bodyPr wrap="square">
            <a:noAutofit/>
          </a:bodyPr>
          <a:lstStyle/>
          <a:p>
            <a:pPr>
              <a:defRPr sz="3600" b="1">
                <a:solidFill>
                  <a:srgbClr val="1E293B"/>
                </a:solidFill>
                <a:latin typeface="Calibri" panose="020F0502020204030204"/>
              </a:defRPr>
            </a:pPr>
            <a:r>
              <a:rPr sz="4000"/>
              <a:t>Key Communication Competencies</a:t>
            </a:r>
            <a:endParaRPr sz="4000"/>
          </a:p>
        </p:txBody>
      </p:sp>
      <p:sp>
        <p:nvSpPr>
          <p:cNvPr id="5" name="Rectangle 4"/>
          <p:cNvSpPr/>
          <p:nvPr/>
        </p:nvSpPr>
        <p:spPr>
          <a:xfrm>
            <a:off x="254000" y="1282700"/>
            <a:ext cx="2566670" cy="2159635"/>
          </a:xfrm>
          <a:prstGeom prst="rect">
            <a:avLst/>
          </a:prstGeom>
          <a:solidFill>
            <a:srgbClr val="FFFFFF"/>
          </a:solidFill>
          <a:ln>
            <a:solidFill>
              <a:srgbClr val="E2E8F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p>
        </p:txBody>
      </p:sp>
      <p:sp>
        <p:nvSpPr>
          <p:cNvPr id="6" name="Rectangle 5"/>
          <p:cNvSpPr/>
          <p:nvPr/>
        </p:nvSpPr>
        <p:spPr>
          <a:xfrm>
            <a:off x="254000" y="1134110"/>
            <a:ext cx="2566670" cy="142875"/>
          </a:xfrm>
          <a:prstGeom prst="rect">
            <a:avLst/>
          </a:prstGeom>
          <a:solidFill>
            <a:srgbClr val="02C39A"/>
          </a:solidFill>
          <a:ln>
            <a:solidFill>
              <a:srgbClr val="02C39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p>
        </p:txBody>
      </p:sp>
      <p:sp>
        <p:nvSpPr>
          <p:cNvPr id="7" name="TextBox 6"/>
          <p:cNvSpPr txBox="1"/>
          <p:nvPr/>
        </p:nvSpPr>
        <p:spPr>
          <a:xfrm>
            <a:off x="289560" y="1359535"/>
            <a:ext cx="1560195" cy="724535"/>
          </a:xfrm>
          <a:prstGeom prst="rect">
            <a:avLst/>
          </a:prstGeom>
          <a:noFill/>
        </p:spPr>
        <p:txBody>
          <a:bodyPr wrap="none">
            <a:noAutofit/>
          </a:bodyPr>
          <a:lstStyle/>
          <a:p>
            <a:pPr>
              <a:defRPr sz="1500" b="1">
                <a:solidFill>
                  <a:srgbClr val="028090"/>
                </a:solidFill>
                <a:latin typeface="Calibri" panose="020F0502020204030204"/>
              </a:defRPr>
            </a:pPr>
            <a:r>
              <a:rPr sz="1800"/>
              <a:t>Active Listening</a:t>
            </a:r>
            <a:endParaRPr sz="1800"/>
          </a:p>
        </p:txBody>
      </p:sp>
      <p:sp>
        <p:nvSpPr>
          <p:cNvPr id="8" name="TextBox 7"/>
          <p:cNvSpPr txBox="1"/>
          <p:nvPr/>
        </p:nvSpPr>
        <p:spPr>
          <a:xfrm>
            <a:off x="365760" y="1746250"/>
            <a:ext cx="2310130" cy="1633855"/>
          </a:xfrm>
          <a:prstGeom prst="rect">
            <a:avLst/>
          </a:prstGeom>
          <a:noFill/>
        </p:spPr>
        <p:txBody>
          <a:bodyPr wrap="square">
            <a:noAutofit/>
          </a:bodyPr>
          <a:lstStyle/>
          <a:p>
            <a:pPr>
              <a:defRPr sz="1200">
                <a:solidFill>
                  <a:srgbClr val="1E293B"/>
                </a:solidFill>
                <a:latin typeface="Calibri" panose="020F0502020204030204"/>
              </a:defRPr>
            </a:pPr>
            <a:r>
              <a:rPr sz="1600"/>
              <a:t>Give full attention, show understanding, ask clarifying questions</a:t>
            </a:r>
            <a:endParaRPr sz="1600"/>
          </a:p>
        </p:txBody>
      </p:sp>
      <p:sp>
        <p:nvSpPr>
          <p:cNvPr id="9" name="Rectangle 8"/>
          <p:cNvSpPr/>
          <p:nvPr/>
        </p:nvSpPr>
        <p:spPr>
          <a:xfrm>
            <a:off x="3180080" y="1282700"/>
            <a:ext cx="2566670" cy="2159635"/>
          </a:xfrm>
          <a:prstGeom prst="rect">
            <a:avLst/>
          </a:prstGeom>
          <a:solidFill>
            <a:srgbClr val="FFFFFF"/>
          </a:solidFill>
          <a:ln>
            <a:solidFill>
              <a:srgbClr val="E2E8F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p>
        </p:txBody>
      </p:sp>
      <p:sp>
        <p:nvSpPr>
          <p:cNvPr id="10" name="Rectangle 9"/>
          <p:cNvSpPr/>
          <p:nvPr/>
        </p:nvSpPr>
        <p:spPr>
          <a:xfrm>
            <a:off x="3180080" y="1134110"/>
            <a:ext cx="2566670" cy="142875"/>
          </a:xfrm>
          <a:prstGeom prst="rect">
            <a:avLst/>
          </a:prstGeom>
          <a:solidFill>
            <a:srgbClr val="02C39A"/>
          </a:solidFill>
          <a:ln>
            <a:solidFill>
              <a:srgbClr val="02C39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p>
        </p:txBody>
      </p:sp>
      <p:sp>
        <p:nvSpPr>
          <p:cNvPr id="11" name="TextBox 10"/>
          <p:cNvSpPr txBox="1"/>
          <p:nvPr/>
        </p:nvSpPr>
        <p:spPr>
          <a:xfrm>
            <a:off x="3154680" y="1359535"/>
            <a:ext cx="955675" cy="724535"/>
          </a:xfrm>
          <a:prstGeom prst="rect">
            <a:avLst/>
          </a:prstGeom>
          <a:noFill/>
        </p:spPr>
        <p:txBody>
          <a:bodyPr wrap="none">
            <a:noAutofit/>
          </a:bodyPr>
          <a:lstStyle/>
          <a:p>
            <a:pPr>
              <a:defRPr sz="1500" b="1">
                <a:solidFill>
                  <a:srgbClr val="028090"/>
                </a:solidFill>
                <a:latin typeface="Calibri" panose="020F0502020204030204"/>
              </a:defRPr>
            </a:pPr>
            <a:r>
              <a:rPr sz="1800"/>
              <a:t>Empathy</a:t>
            </a:r>
            <a:endParaRPr sz="1800"/>
          </a:p>
        </p:txBody>
      </p:sp>
      <p:sp>
        <p:nvSpPr>
          <p:cNvPr id="12" name="TextBox 11"/>
          <p:cNvSpPr txBox="1"/>
          <p:nvPr/>
        </p:nvSpPr>
        <p:spPr>
          <a:xfrm>
            <a:off x="3291840" y="1746250"/>
            <a:ext cx="2310130" cy="1633855"/>
          </a:xfrm>
          <a:prstGeom prst="rect">
            <a:avLst/>
          </a:prstGeom>
          <a:noFill/>
        </p:spPr>
        <p:txBody>
          <a:bodyPr wrap="square">
            <a:noAutofit/>
          </a:bodyPr>
          <a:lstStyle/>
          <a:p>
            <a:pPr>
              <a:defRPr sz="1200">
                <a:solidFill>
                  <a:srgbClr val="1E293B"/>
                </a:solidFill>
                <a:latin typeface="Calibri" panose="020F0502020204030204"/>
              </a:defRPr>
            </a:pPr>
            <a:r>
              <a:rPr sz="1600"/>
              <a:t>Understand feelings, validate emotions, show compassion</a:t>
            </a:r>
            <a:endParaRPr sz="1600"/>
          </a:p>
        </p:txBody>
      </p:sp>
      <p:sp>
        <p:nvSpPr>
          <p:cNvPr id="13" name="Rectangle 12"/>
          <p:cNvSpPr/>
          <p:nvPr/>
        </p:nvSpPr>
        <p:spPr>
          <a:xfrm>
            <a:off x="6106160" y="1282700"/>
            <a:ext cx="2566670" cy="2159635"/>
          </a:xfrm>
          <a:prstGeom prst="rect">
            <a:avLst/>
          </a:prstGeom>
          <a:solidFill>
            <a:srgbClr val="FFFFFF"/>
          </a:solidFill>
          <a:ln>
            <a:solidFill>
              <a:srgbClr val="E2E8F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p>
        </p:txBody>
      </p:sp>
      <p:sp>
        <p:nvSpPr>
          <p:cNvPr id="14" name="Rectangle 13"/>
          <p:cNvSpPr/>
          <p:nvPr/>
        </p:nvSpPr>
        <p:spPr>
          <a:xfrm>
            <a:off x="6106160" y="1134110"/>
            <a:ext cx="2566670" cy="142875"/>
          </a:xfrm>
          <a:prstGeom prst="rect">
            <a:avLst/>
          </a:prstGeom>
          <a:solidFill>
            <a:srgbClr val="02C39A"/>
          </a:solidFill>
          <a:ln>
            <a:solidFill>
              <a:srgbClr val="02C39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p>
        </p:txBody>
      </p:sp>
      <p:sp>
        <p:nvSpPr>
          <p:cNvPr id="15" name="TextBox 14"/>
          <p:cNvSpPr txBox="1"/>
          <p:nvPr/>
        </p:nvSpPr>
        <p:spPr>
          <a:xfrm>
            <a:off x="6148070" y="1359535"/>
            <a:ext cx="1626870" cy="724535"/>
          </a:xfrm>
          <a:prstGeom prst="rect">
            <a:avLst/>
          </a:prstGeom>
          <a:noFill/>
        </p:spPr>
        <p:txBody>
          <a:bodyPr wrap="none">
            <a:noAutofit/>
          </a:bodyPr>
          <a:lstStyle/>
          <a:p>
            <a:pPr>
              <a:defRPr sz="1500" b="1">
                <a:solidFill>
                  <a:srgbClr val="028090"/>
                </a:solidFill>
                <a:latin typeface="Calibri" panose="020F0502020204030204"/>
              </a:defRPr>
            </a:pPr>
            <a:r>
              <a:rPr sz="1800"/>
              <a:t>Clear Expression</a:t>
            </a:r>
            <a:endParaRPr sz="1800"/>
          </a:p>
        </p:txBody>
      </p:sp>
      <p:sp>
        <p:nvSpPr>
          <p:cNvPr id="16" name="TextBox 15"/>
          <p:cNvSpPr txBox="1"/>
          <p:nvPr/>
        </p:nvSpPr>
        <p:spPr>
          <a:xfrm>
            <a:off x="6217920" y="1746250"/>
            <a:ext cx="2310130" cy="1014730"/>
          </a:xfrm>
          <a:prstGeom prst="rect">
            <a:avLst/>
          </a:prstGeom>
          <a:noFill/>
        </p:spPr>
        <p:txBody>
          <a:bodyPr wrap="square">
            <a:noAutofit/>
          </a:bodyPr>
          <a:lstStyle/>
          <a:p>
            <a:pPr>
              <a:defRPr sz="1200">
                <a:solidFill>
                  <a:srgbClr val="1E293B"/>
                </a:solidFill>
                <a:latin typeface="Calibri" panose="020F0502020204030204"/>
              </a:defRPr>
            </a:pPr>
            <a:r>
              <a:rPr sz="1600"/>
              <a:t>Use simple language, avoid jargon, check understanding</a:t>
            </a:r>
            <a:endParaRPr sz="1600"/>
          </a:p>
        </p:txBody>
      </p:sp>
      <p:sp>
        <p:nvSpPr>
          <p:cNvPr id="17" name="Rectangle 16"/>
          <p:cNvSpPr/>
          <p:nvPr/>
        </p:nvSpPr>
        <p:spPr>
          <a:xfrm>
            <a:off x="254000" y="2945765"/>
            <a:ext cx="2566670" cy="1685290"/>
          </a:xfrm>
          <a:prstGeom prst="rect">
            <a:avLst/>
          </a:prstGeom>
          <a:solidFill>
            <a:srgbClr val="FFFFFF"/>
          </a:solidFill>
          <a:ln>
            <a:solidFill>
              <a:srgbClr val="E2E8F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p>
        </p:txBody>
      </p:sp>
      <p:sp>
        <p:nvSpPr>
          <p:cNvPr id="18" name="Rectangle 17"/>
          <p:cNvSpPr/>
          <p:nvPr/>
        </p:nvSpPr>
        <p:spPr>
          <a:xfrm>
            <a:off x="220980" y="2694940"/>
            <a:ext cx="2566670" cy="142875"/>
          </a:xfrm>
          <a:prstGeom prst="rect">
            <a:avLst/>
          </a:prstGeom>
          <a:solidFill>
            <a:srgbClr val="02C39A"/>
          </a:solidFill>
          <a:ln>
            <a:solidFill>
              <a:srgbClr val="02C39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p>
        </p:txBody>
      </p:sp>
      <p:sp>
        <p:nvSpPr>
          <p:cNvPr id="19" name="TextBox 18"/>
          <p:cNvSpPr txBox="1"/>
          <p:nvPr/>
        </p:nvSpPr>
        <p:spPr>
          <a:xfrm>
            <a:off x="399415" y="2893060"/>
            <a:ext cx="2098675" cy="549275"/>
          </a:xfrm>
          <a:prstGeom prst="rect">
            <a:avLst/>
          </a:prstGeom>
          <a:noFill/>
        </p:spPr>
        <p:txBody>
          <a:bodyPr wrap="none">
            <a:noAutofit/>
          </a:bodyPr>
          <a:lstStyle/>
          <a:p>
            <a:pPr>
              <a:defRPr sz="1500" b="1">
                <a:solidFill>
                  <a:srgbClr val="028090"/>
                </a:solidFill>
                <a:latin typeface="Calibri" panose="020F0502020204030204"/>
              </a:defRPr>
            </a:pPr>
            <a:r>
              <a:rPr sz="1800"/>
              <a:t>Non-Verbal Skills</a:t>
            </a:r>
            <a:endParaRPr sz="1800"/>
          </a:p>
        </p:txBody>
      </p:sp>
      <p:sp>
        <p:nvSpPr>
          <p:cNvPr id="20" name="TextBox 19"/>
          <p:cNvSpPr txBox="1"/>
          <p:nvPr/>
        </p:nvSpPr>
        <p:spPr>
          <a:xfrm>
            <a:off x="305435" y="3366135"/>
            <a:ext cx="2310130" cy="1148715"/>
          </a:xfrm>
          <a:prstGeom prst="rect">
            <a:avLst/>
          </a:prstGeom>
          <a:noFill/>
        </p:spPr>
        <p:txBody>
          <a:bodyPr wrap="square">
            <a:noAutofit/>
          </a:bodyPr>
          <a:lstStyle/>
          <a:p>
            <a:pPr>
              <a:defRPr sz="1200">
                <a:solidFill>
                  <a:srgbClr val="1E293B"/>
                </a:solidFill>
                <a:latin typeface="Calibri" panose="020F0502020204030204"/>
              </a:defRPr>
            </a:pPr>
            <a:r>
              <a:rPr sz="1600"/>
              <a:t>Maintain eye contact, open posture, appropriate touch</a:t>
            </a:r>
            <a:endParaRPr sz="1600"/>
          </a:p>
        </p:txBody>
      </p:sp>
      <p:sp>
        <p:nvSpPr>
          <p:cNvPr id="21" name="Rectangle 20"/>
          <p:cNvSpPr/>
          <p:nvPr/>
        </p:nvSpPr>
        <p:spPr>
          <a:xfrm>
            <a:off x="3180080" y="2837815"/>
            <a:ext cx="2566670" cy="1793240"/>
          </a:xfrm>
          <a:prstGeom prst="rect">
            <a:avLst/>
          </a:prstGeom>
          <a:solidFill>
            <a:srgbClr val="FFFFFF"/>
          </a:solidFill>
          <a:ln>
            <a:solidFill>
              <a:srgbClr val="E2E8F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p>
        </p:txBody>
      </p:sp>
      <p:sp>
        <p:nvSpPr>
          <p:cNvPr id="22" name="Rectangle 21"/>
          <p:cNvSpPr/>
          <p:nvPr/>
        </p:nvSpPr>
        <p:spPr>
          <a:xfrm>
            <a:off x="3180080" y="2684780"/>
            <a:ext cx="2566670" cy="142875"/>
          </a:xfrm>
          <a:prstGeom prst="rect">
            <a:avLst/>
          </a:prstGeom>
          <a:solidFill>
            <a:srgbClr val="02C39A"/>
          </a:solidFill>
          <a:ln>
            <a:solidFill>
              <a:srgbClr val="02C39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p>
        </p:txBody>
      </p:sp>
      <p:sp>
        <p:nvSpPr>
          <p:cNvPr id="23" name="TextBox 22"/>
          <p:cNvSpPr txBox="1"/>
          <p:nvPr/>
        </p:nvSpPr>
        <p:spPr>
          <a:xfrm>
            <a:off x="3291840" y="2837815"/>
            <a:ext cx="1602740" cy="530225"/>
          </a:xfrm>
          <a:prstGeom prst="rect">
            <a:avLst/>
          </a:prstGeom>
          <a:noFill/>
        </p:spPr>
        <p:txBody>
          <a:bodyPr wrap="none">
            <a:noAutofit/>
          </a:bodyPr>
          <a:lstStyle/>
          <a:p>
            <a:pPr>
              <a:defRPr sz="1500" b="1">
                <a:solidFill>
                  <a:srgbClr val="028090"/>
                </a:solidFill>
                <a:latin typeface="Calibri" panose="020F0502020204030204"/>
              </a:defRPr>
            </a:pPr>
            <a:r>
              <a:rPr sz="1800"/>
              <a:t>Written Records</a:t>
            </a:r>
            <a:endParaRPr sz="1800"/>
          </a:p>
        </p:txBody>
      </p:sp>
      <p:sp>
        <p:nvSpPr>
          <p:cNvPr id="24" name="TextBox 23"/>
          <p:cNvSpPr txBox="1"/>
          <p:nvPr/>
        </p:nvSpPr>
        <p:spPr>
          <a:xfrm>
            <a:off x="3291840" y="3253740"/>
            <a:ext cx="2310130" cy="1315085"/>
          </a:xfrm>
          <a:prstGeom prst="rect">
            <a:avLst/>
          </a:prstGeom>
          <a:noFill/>
        </p:spPr>
        <p:txBody>
          <a:bodyPr wrap="square">
            <a:noAutofit/>
          </a:bodyPr>
          <a:lstStyle/>
          <a:p>
            <a:pPr>
              <a:defRPr sz="1200">
                <a:solidFill>
                  <a:srgbClr val="1E293B"/>
                </a:solidFill>
                <a:latin typeface="Calibri" panose="020F0502020204030204"/>
              </a:defRPr>
            </a:pPr>
            <a:r>
              <a:rPr sz="1600"/>
              <a:t>Accurate documentation, clear handwriting, timely updates</a:t>
            </a:r>
            <a:endParaRPr sz="1600"/>
          </a:p>
        </p:txBody>
      </p:sp>
      <p:sp>
        <p:nvSpPr>
          <p:cNvPr id="25" name="Rectangle 24"/>
          <p:cNvSpPr/>
          <p:nvPr/>
        </p:nvSpPr>
        <p:spPr>
          <a:xfrm>
            <a:off x="6106160" y="3014980"/>
            <a:ext cx="2566670" cy="1616075"/>
          </a:xfrm>
          <a:prstGeom prst="rect">
            <a:avLst/>
          </a:prstGeom>
          <a:solidFill>
            <a:srgbClr val="FFFFFF"/>
          </a:solidFill>
          <a:ln>
            <a:solidFill>
              <a:srgbClr val="E2E8F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p>
        </p:txBody>
      </p:sp>
      <p:sp>
        <p:nvSpPr>
          <p:cNvPr id="26" name="Rectangle 25"/>
          <p:cNvSpPr/>
          <p:nvPr/>
        </p:nvSpPr>
        <p:spPr>
          <a:xfrm>
            <a:off x="6120314" y="2743200"/>
            <a:ext cx="2566670" cy="142875"/>
          </a:xfrm>
          <a:prstGeom prst="rect">
            <a:avLst/>
          </a:prstGeom>
          <a:solidFill>
            <a:srgbClr val="02C39A"/>
          </a:solidFill>
          <a:ln>
            <a:solidFill>
              <a:srgbClr val="02C39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p>
        </p:txBody>
      </p:sp>
      <p:sp>
        <p:nvSpPr>
          <p:cNvPr id="27" name="TextBox 26"/>
          <p:cNvSpPr txBox="1"/>
          <p:nvPr/>
        </p:nvSpPr>
        <p:spPr>
          <a:xfrm>
            <a:off x="6189345" y="3118485"/>
            <a:ext cx="2032635" cy="154305"/>
          </a:xfrm>
          <a:prstGeom prst="rect">
            <a:avLst/>
          </a:prstGeom>
          <a:noFill/>
        </p:spPr>
        <p:txBody>
          <a:bodyPr wrap="none">
            <a:noAutofit/>
          </a:bodyPr>
          <a:lstStyle/>
          <a:p>
            <a:pPr>
              <a:defRPr sz="1500" b="1">
                <a:solidFill>
                  <a:srgbClr val="028090"/>
                </a:solidFill>
                <a:latin typeface="Calibri" panose="020F0502020204030204"/>
              </a:defRPr>
            </a:pPr>
            <a:r>
              <a:rPr sz="1800"/>
              <a:t>Cultural Competence</a:t>
            </a:r>
            <a:endParaRPr sz="1800"/>
          </a:p>
        </p:txBody>
      </p:sp>
      <p:sp>
        <p:nvSpPr>
          <p:cNvPr id="28" name="TextBox 27"/>
          <p:cNvSpPr txBox="1"/>
          <p:nvPr/>
        </p:nvSpPr>
        <p:spPr>
          <a:xfrm>
            <a:off x="6217920" y="3587750"/>
            <a:ext cx="2310130" cy="981075"/>
          </a:xfrm>
          <a:prstGeom prst="rect">
            <a:avLst/>
          </a:prstGeom>
          <a:noFill/>
        </p:spPr>
        <p:txBody>
          <a:bodyPr wrap="square">
            <a:noAutofit/>
          </a:bodyPr>
          <a:lstStyle/>
          <a:p>
            <a:pPr>
              <a:defRPr sz="1200">
                <a:solidFill>
                  <a:srgbClr val="1E293B"/>
                </a:solidFill>
                <a:latin typeface="Calibri" panose="020F0502020204030204"/>
              </a:defRPr>
            </a:pPr>
            <a:r>
              <a:rPr sz="1600"/>
              <a:t>Respect diversity, adapt to preferences, avoid assumptions</a:t>
            </a:r>
            <a:endParaRPr sz="1600"/>
          </a:p>
        </p:txBody>
      </p:sp>
      <p:sp>
        <p:nvSpPr>
          <p:cNvPr id="29" name="TextBox 28"/>
          <p:cNvSpPr txBox="1"/>
          <p:nvPr/>
        </p:nvSpPr>
        <p:spPr>
          <a:xfrm>
            <a:off x="1657350" y="4733925"/>
            <a:ext cx="5653405" cy="603250"/>
          </a:xfrm>
          <a:prstGeom prst="rect">
            <a:avLst/>
          </a:prstGeom>
          <a:noFill/>
        </p:spPr>
        <p:txBody>
          <a:bodyPr wrap="none">
            <a:noAutofit/>
          </a:bodyPr>
          <a:lstStyle/>
          <a:p>
            <a:pPr algn="ctr">
              <a:defRPr sz="1100" i="1">
                <a:solidFill>
                  <a:srgbClr val="64748B"/>
                </a:solidFill>
                <a:latin typeface="Calibri" panose="020F0502020204030204"/>
              </a:defRPr>
            </a:pPr>
            <a:r>
              <a:rPr sz="1400"/>
              <a:t>Based on: Care Certificate Standard 6 (Skills for Care, 2024) and NMC Code (2018)</a:t>
            </a:r>
            <a:endParaRPr sz="14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8FAFC"/>
        </a:solidFill>
        <a:effectLst/>
      </p:bgPr>
    </p:bg>
    <p:spTree>
      <p:nvGrpSpPr>
        <p:cNvPr id="1" name=""/>
        <p:cNvGrpSpPr/>
        <p:nvPr/>
      </p:nvGrpSpPr>
      <p:grpSpPr>
        <a:xfrm>
          <a:off x="0" y="0"/>
          <a:ext cx="0" cy="0"/>
          <a:chOff x="0" y="0"/>
          <a:chExt cx="0" cy="0"/>
        </a:xfrm>
      </p:grpSpPr>
      <p:sp>
        <p:nvSpPr>
          <p:cNvPr id="2" name="Rectangle 1"/>
          <p:cNvSpPr/>
          <p:nvPr/>
        </p:nvSpPr>
        <p:spPr>
          <a:xfrm>
            <a:off x="0" y="0"/>
            <a:ext cx="9144000" cy="731520"/>
          </a:xfrm>
          <a:prstGeom prst="rect">
            <a:avLst/>
          </a:prstGeom>
          <a:solidFill>
            <a:srgbClr val="FFFFFF"/>
          </a:solidFill>
          <a:ln>
            <a:solidFill>
              <a:srgbClr val="FFFFFF"/>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Rectangle 2"/>
          <p:cNvSpPr/>
          <p:nvPr/>
        </p:nvSpPr>
        <p:spPr>
          <a:xfrm>
            <a:off x="0" y="0"/>
            <a:ext cx="137160" cy="731520"/>
          </a:xfrm>
          <a:prstGeom prst="rect">
            <a:avLst/>
          </a:prstGeom>
          <a:solidFill>
            <a:srgbClr val="028090"/>
          </a:solidFill>
          <a:ln>
            <a:solidFill>
              <a:srgbClr val="02809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4" name="TextBox 3"/>
          <p:cNvSpPr txBox="1"/>
          <p:nvPr/>
        </p:nvSpPr>
        <p:spPr>
          <a:xfrm>
            <a:off x="457200" y="137160"/>
            <a:ext cx="8229600" cy="457200"/>
          </a:xfrm>
          <a:prstGeom prst="rect">
            <a:avLst/>
          </a:prstGeom>
          <a:noFill/>
        </p:spPr>
        <p:txBody>
          <a:bodyPr wrap="square">
            <a:spAutoFit/>
          </a:bodyPr>
          <a:lstStyle/>
          <a:p>
            <a:pPr>
              <a:defRPr sz="3600" b="1">
                <a:solidFill>
                  <a:srgbClr val="1E293B"/>
                </a:solidFill>
                <a:latin typeface="Calibri" panose="020F0502020204030204"/>
              </a:defRPr>
            </a:pPr>
            <a:r>
              <a:t>Developing Communication Skills</a:t>
            </a:r>
          </a:p>
        </p:txBody>
      </p:sp>
      <p:sp>
        <p:nvSpPr>
          <p:cNvPr id="5" name="TextBox 4"/>
          <p:cNvSpPr txBox="1"/>
          <p:nvPr/>
        </p:nvSpPr>
        <p:spPr>
          <a:xfrm>
            <a:off x="457200" y="1005840"/>
            <a:ext cx="3931920" cy="365760"/>
          </a:xfrm>
          <a:prstGeom prst="rect">
            <a:avLst/>
          </a:prstGeom>
          <a:noFill/>
        </p:spPr>
        <p:txBody>
          <a:bodyPr wrap="none">
            <a:spAutoFit/>
          </a:bodyPr>
          <a:lstStyle/>
          <a:p>
            <a:pPr>
              <a:defRPr sz="2000" b="1">
                <a:solidFill>
                  <a:srgbClr val="028090"/>
                </a:solidFill>
                <a:latin typeface="Calibri" panose="020F0502020204030204"/>
              </a:defRPr>
            </a:pPr>
            <a:r>
              <a:t>Personal Action Plan:</a:t>
            </a:r>
          </a:p>
        </p:txBody>
      </p:sp>
      <p:sp>
        <p:nvSpPr>
          <p:cNvPr id="6" name="TextBox 5"/>
          <p:cNvSpPr txBox="1"/>
          <p:nvPr/>
        </p:nvSpPr>
        <p:spPr>
          <a:xfrm>
            <a:off x="457200" y="1463040"/>
            <a:ext cx="3973830" cy="3322955"/>
          </a:xfrm>
          <a:prstGeom prst="rect">
            <a:avLst/>
          </a:prstGeom>
          <a:noFill/>
        </p:spPr>
        <p:txBody>
          <a:bodyPr wrap="square">
            <a:spAutoFit/>
          </a:bodyPr>
          <a:lstStyle/>
          <a:p>
            <a:pPr marL="285750" indent="-285750">
              <a:spcAft>
                <a:spcPts val="1000"/>
              </a:spcAft>
              <a:buFont typeface="Arial" panose="020B0604020202020204" pitchFamily="34" charset="0"/>
              <a:buChar char="•"/>
              <a:defRPr sz="1400">
                <a:solidFill>
                  <a:srgbClr val="1E293B"/>
                </a:solidFill>
                <a:latin typeface="Calibri" panose="020F0502020204030204"/>
              </a:defRPr>
            </a:pPr>
            <a:r>
              <a:rPr sz="1600"/>
              <a:t>Complete active listening training module</a:t>
            </a:r>
            <a:endParaRPr sz="1600"/>
          </a:p>
          <a:p>
            <a:pPr marL="285750" indent="-285750">
              <a:spcAft>
                <a:spcPts val="1000"/>
              </a:spcAft>
              <a:buFont typeface="Arial" panose="020B0604020202020204" pitchFamily="34" charset="0"/>
              <a:buChar char="•"/>
              <a:defRPr sz="1400">
                <a:solidFill>
                  <a:srgbClr val="1E293B"/>
                </a:solidFill>
                <a:latin typeface="Calibri" panose="020F0502020204030204"/>
              </a:defRPr>
            </a:pPr>
            <a:r>
              <a:rPr sz="1600"/>
              <a:t>Practice SBAR handovers during placements</a:t>
            </a:r>
            <a:endParaRPr sz="1600"/>
          </a:p>
          <a:p>
            <a:pPr marL="285750" indent="-285750">
              <a:spcAft>
                <a:spcPts val="1000"/>
              </a:spcAft>
              <a:buFont typeface="Arial" panose="020B0604020202020204" pitchFamily="34" charset="0"/>
              <a:buChar char="•"/>
              <a:defRPr sz="1400">
                <a:solidFill>
                  <a:srgbClr val="1E293B"/>
                </a:solidFill>
                <a:latin typeface="Calibri" panose="020F0502020204030204"/>
              </a:defRPr>
            </a:pPr>
            <a:r>
              <a:rPr sz="1600"/>
              <a:t>Seek feedback from mentors and supervisors</a:t>
            </a:r>
            <a:endParaRPr sz="1600"/>
          </a:p>
          <a:p>
            <a:pPr marL="285750" indent="-285750">
              <a:spcAft>
                <a:spcPts val="1000"/>
              </a:spcAft>
              <a:buFont typeface="Arial" panose="020B0604020202020204" pitchFamily="34" charset="0"/>
              <a:buChar char="•"/>
              <a:defRPr sz="1400">
                <a:solidFill>
                  <a:srgbClr val="1E293B"/>
                </a:solidFill>
                <a:latin typeface="Calibri" panose="020F0502020204030204"/>
              </a:defRPr>
            </a:pPr>
            <a:r>
              <a:rPr sz="1600"/>
              <a:t>Reflect on communication challenges in journal</a:t>
            </a:r>
            <a:endParaRPr sz="1600"/>
          </a:p>
          <a:p>
            <a:pPr marL="285750" indent="-285750">
              <a:spcAft>
                <a:spcPts val="1000"/>
              </a:spcAft>
              <a:buFont typeface="Arial" panose="020B0604020202020204" pitchFamily="34" charset="0"/>
              <a:buChar char="•"/>
              <a:defRPr sz="1400">
                <a:solidFill>
                  <a:srgbClr val="1E293B"/>
                </a:solidFill>
                <a:latin typeface="Calibri" panose="020F0502020204030204"/>
              </a:defRPr>
            </a:pPr>
            <a:r>
              <a:rPr sz="1600"/>
              <a:t>Observe experienced practitioners</a:t>
            </a:r>
            <a:endParaRPr sz="1600"/>
          </a:p>
          <a:p>
            <a:pPr marL="285750" indent="-285750">
              <a:spcAft>
                <a:spcPts val="1000"/>
              </a:spcAft>
              <a:buFont typeface="Arial" panose="020B0604020202020204" pitchFamily="34" charset="0"/>
              <a:buChar char="•"/>
              <a:defRPr sz="1400">
                <a:solidFill>
                  <a:srgbClr val="1E293B"/>
                </a:solidFill>
                <a:latin typeface="Calibri" panose="020F0502020204030204"/>
              </a:defRPr>
            </a:pPr>
            <a:r>
              <a:rPr sz="1600"/>
              <a:t>Attend cultural competency workshop</a:t>
            </a:r>
            <a:endParaRPr sz="1600"/>
          </a:p>
          <a:p>
            <a:pPr marL="285750" indent="-285750">
              <a:spcAft>
                <a:spcPts val="1000"/>
              </a:spcAft>
              <a:buFont typeface="Arial" panose="020B0604020202020204" pitchFamily="34" charset="0"/>
              <a:buChar char="•"/>
              <a:defRPr sz="1400">
                <a:solidFill>
                  <a:srgbClr val="1E293B"/>
                </a:solidFill>
                <a:latin typeface="Calibri" panose="020F0502020204030204"/>
              </a:defRPr>
            </a:pPr>
            <a:r>
              <a:rPr sz="1600"/>
              <a:t>Review and apply professional guidelines</a:t>
            </a:r>
            <a:endParaRPr sz="1600"/>
          </a:p>
        </p:txBody>
      </p:sp>
      <p:sp>
        <p:nvSpPr>
          <p:cNvPr id="7" name="TextBox 6"/>
          <p:cNvSpPr txBox="1"/>
          <p:nvPr/>
        </p:nvSpPr>
        <p:spPr>
          <a:xfrm>
            <a:off x="4754880" y="1005840"/>
            <a:ext cx="3931920" cy="365760"/>
          </a:xfrm>
          <a:prstGeom prst="rect">
            <a:avLst/>
          </a:prstGeom>
          <a:noFill/>
        </p:spPr>
        <p:txBody>
          <a:bodyPr wrap="none">
            <a:spAutoFit/>
          </a:bodyPr>
          <a:lstStyle/>
          <a:p>
            <a:pPr>
              <a:defRPr sz="2000" b="1">
                <a:solidFill>
                  <a:srgbClr val="028090"/>
                </a:solidFill>
                <a:latin typeface="Calibri" panose="020F0502020204030204"/>
              </a:defRPr>
            </a:pPr>
            <a:r>
              <a:t>Skill Development Journey:</a:t>
            </a:r>
          </a:p>
        </p:txBody>
      </p:sp>
      <p:graphicFrame>
        <p:nvGraphicFramePr>
          <p:cNvPr id="8" name="Chart 7"/>
          <p:cNvGraphicFramePr>
            <a:graphicFrameLocks noGrp="1"/>
          </p:cNvGraphicFramePr>
          <p:nvPr/>
        </p:nvGraphicFramePr>
        <p:xfrm>
          <a:off x="4754880" y="1463040"/>
          <a:ext cx="3931920" cy="3017520"/>
        </p:xfrm>
        <a:graphic>
          <a:graphicData uri="http://schemas.openxmlformats.org/drawingml/2006/chart">
            <c:chart xmlns:c="http://schemas.openxmlformats.org/drawingml/2006/chart" xmlns:r="http://schemas.openxmlformats.org/officeDocument/2006/relationships" r:id="rId1"/>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8FAFC"/>
        </a:solidFill>
        <a:effectLst/>
      </p:bgPr>
    </p:bg>
    <p:spTree>
      <p:nvGrpSpPr>
        <p:cNvPr id="1" name=""/>
        <p:cNvGrpSpPr/>
        <p:nvPr/>
      </p:nvGrpSpPr>
      <p:grpSpPr>
        <a:xfrm>
          <a:off x="0" y="0"/>
          <a:ext cx="0" cy="0"/>
          <a:chOff x="0" y="0"/>
          <a:chExt cx="0" cy="0"/>
        </a:xfrm>
      </p:grpSpPr>
      <p:sp>
        <p:nvSpPr>
          <p:cNvPr id="2" name="Rectangle 1"/>
          <p:cNvSpPr/>
          <p:nvPr/>
        </p:nvSpPr>
        <p:spPr>
          <a:xfrm>
            <a:off x="0" y="0"/>
            <a:ext cx="9144000" cy="731520"/>
          </a:xfrm>
          <a:prstGeom prst="rect">
            <a:avLst/>
          </a:prstGeom>
          <a:solidFill>
            <a:srgbClr val="FFFFFF"/>
          </a:solidFill>
          <a:ln>
            <a:solidFill>
              <a:srgbClr val="FFFFFF"/>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Rectangle 2"/>
          <p:cNvSpPr/>
          <p:nvPr/>
        </p:nvSpPr>
        <p:spPr>
          <a:xfrm>
            <a:off x="0" y="0"/>
            <a:ext cx="137160" cy="731520"/>
          </a:xfrm>
          <a:prstGeom prst="rect">
            <a:avLst/>
          </a:prstGeom>
          <a:solidFill>
            <a:srgbClr val="028090"/>
          </a:solidFill>
          <a:ln>
            <a:solidFill>
              <a:srgbClr val="02809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4" name="TextBox 3"/>
          <p:cNvSpPr txBox="1"/>
          <p:nvPr/>
        </p:nvSpPr>
        <p:spPr>
          <a:xfrm>
            <a:off x="457200" y="137160"/>
            <a:ext cx="8229600" cy="457200"/>
          </a:xfrm>
          <a:prstGeom prst="rect">
            <a:avLst/>
          </a:prstGeom>
          <a:noFill/>
        </p:spPr>
        <p:txBody>
          <a:bodyPr wrap="square">
            <a:spAutoFit/>
          </a:bodyPr>
          <a:lstStyle/>
          <a:p>
            <a:pPr>
              <a:defRPr sz="3600" b="1">
                <a:solidFill>
                  <a:srgbClr val="1E293B"/>
                </a:solidFill>
                <a:latin typeface="Calibri" panose="020F0502020204030204"/>
              </a:defRPr>
            </a:pPr>
            <a:r>
              <a:t>Communication in Challenging Situations</a:t>
            </a:r>
          </a:p>
        </p:txBody>
      </p:sp>
      <p:sp>
        <p:nvSpPr>
          <p:cNvPr id="5" name="Rectangle 4"/>
          <p:cNvSpPr/>
          <p:nvPr/>
        </p:nvSpPr>
        <p:spPr>
          <a:xfrm>
            <a:off x="457200" y="1188720"/>
            <a:ext cx="8229600" cy="777240"/>
          </a:xfrm>
          <a:prstGeom prst="rect">
            <a:avLst/>
          </a:prstGeom>
          <a:solidFill>
            <a:srgbClr val="FFFFFF"/>
          </a:solidFill>
          <a:ln>
            <a:solidFill>
              <a:srgbClr val="E2E8F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6" name="Rectangle 5"/>
          <p:cNvSpPr/>
          <p:nvPr/>
        </p:nvSpPr>
        <p:spPr>
          <a:xfrm>
            <a:off x="457200" y="1188720"/>
            <a:ext cx="73152" cy="777240"/>
          </a:xfrm>
          <a:prstGeom prst="rect">
            <a:avLst/>
          </a:prstGeom>
          <a:solidFill>
            <a:srgbClr val="F59E0B"/>
          </a:solidFill>
          <a:ln>
            <a:solidFill>
              <a:srgbClr val="F59E0B"/>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7" name="TextBox 6"/>
          <p:cNvSpPr txBox="1"/>
          <p:nvPr/>
        </p:nvSpPr>
        <p:spPr>
          <a:xfrm>
            <a:off x="731520" y="1298448"/>
            <a:ext cx="3200400" cy="274320"/>
          </a:xfrm>
          <a:prstGeom prst="rect">
            <a:avLst/>
          </a:prstGeom>
          <a:noFill/>
        </p:spPr>
        <p:txBody>
          <a:bodyPr wrap="none">
            <a:spAutoFit/>
          </a:bodyPr>
          <a:lstStyle/>
          <a:p>
            <a:pPr>
              <a:defRPr sz="1800" b="1">
                <a:solidFill>
                  <a:srgbClr val="F59E0B"/>
                </a:solidFill>
                <a:latin typeface="Calibri" panose="020F0502020204030204"/>
              </a:defRPr>
            </a:pPr>
            <a:r>
              <a:t>Breaking Bad News</a:t>
            </a:r>
          </a:p>
        </p:txBody>
      </p:sp>
      <p:sp>
        <p:nvSpPr>
          <p:cNvPr id="8" name="TextBox 7"/>
          <p:cNvSpPr txBox="1"/>
          <p:nvPr/>
        </p:nvSpPr>
        <p:spPr>
          <a:xfrm>
            <a:off x="731520" y="1600200"/>
            <a:ext cx="7772400" cy="274320"/>
          </a:xfrm>
          <a:prstGeom prst="rect">
            <a:avLst/>
          </a:prstGeom>
          <a:noFill/>
        </p:spPr>
        <p:txBody>
          <a:bodyPr wrap="square">
            <a:spAutoFit/>
          </a:bodyPr>
          <a:lstStyle/>
          <a:p>
            <a:pPr>
              <a:defRPr sz="1400">
                <a:solidFill>
                  <a:srgbClr val="1E293B"/>
                </a:solidFill>
                <a:latin typeface="Calibri" panose="020F0502020204030204"/>
              </a:defRPr>
            </a:pPr>
            <a:r>
              <a:t>Use empathy, choose private setting, allow time, provide support</a:t>
            </a:r>
          </a:p>
        </p:txBody>
      </p:sp>
      <p:sp>
        <p:nvSpPr>
          <p:cNvPr id="9" name="Rectangle 8"/>
          <p:cNvSpPr/>
          <p:nvPr/>
        </p:nvSpPr>
        <p:spPr>
          <a:xfrm>
            <a:off x="457200" y="2057400"/>
            <a:ext cx="8229600" cy="777240"/>
          </a:xfrm>
          <a:prstGeom prst="rect">
            <a:avLst/>
          </a:prstGeom>
          <a:solidFill>
            <a:srgbClr val="FFFFFF"/>
          </a:solidFill>
          <a:ln>
            <a:solidFill>
              <a:srgbClr val="E2E8F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0" name="Rectangle 9"/>
          <p:cNvSpPr/>
          <p:nvPr/>
        </p:nvSpPr>
        <p:spPr>
          <a:xfrm>
            <a:off x="457200" y="2057400"/>
            <a:ext cx="73152" cy="777240"/>
          </a:xfrm>
          <a:prstGeom prst="rect">
            <a:avLst/>
          </a:prstGeom>
          <a:solidFill>
            <a:srgbClr val="F59E0B"/>
          </a:solidFill>
          <a:ln>
            <a:solidFill>
              <a:srgbClr val="F59E0B"/>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1" name="TextBox 10"/>
          <p:cNvSpPr txBox="1"/>
          <p:nvPr/>
        </p:nvSpPr>
        <p:spPr>
          <a:xfrm>
            <a:off x="731520" y="2167128"/>
            <a:ext cx="3200400" cy="274320"/>
          </a:xfrm>
          <a:prstGeom prst="rect">
            <a:avLst/>
          </a:prstGeom>
          <a:noFill/>
        </p:spPr>
        <p:txBody>
          <a:bodyPr wrap="none">
            <a:spAutoFit/>
          </a:bodyPr>
          <a:lstStyle/>
          <a:p>
            <a:pPr>
              <a:defRPr sz="1800" b="1">
                <a:solidFill>
                  <a:srgbClr val="F59E0B"/>
                </a:solidFill>
                <a:latin typeface="Calibri" panose="020F0502020204030204"/>
              </a:defRPr>
            </a:pPr>
            <a:r>
              <a:t>Dealing with Complaints</a:t>
            </a:r>
          </a:p>
        </p:txBody>
      </p:sp>
      <p:sp>
        <p:nvSpPr>
          <p:cNvPr id="12" name="TextBox 11"/>
          <p:cNvSpPr txBox="1"/>
          <p:nvPr/>
        </p:nvSpPr>
        <p:spPr>
          <a:xfrm>
            <a:off x="731520" y="2468880"/>
            <a:ext cx="7772400" cy="274320"/>
          </a:xfrm>
          <a:prstGeom prst="rect">
            <a:avLst/>
          </a:prstGeom>
          <a:noFill/>
        </p:spPr>
        <p:txBody>
          <a:bodyPr wrap="square">
            <a:spAutoFit/>
          </a:bodyPr>
          <a:lstStyle/>
          <a:p>
            <a:pPr>
              <a:defRPr sz="1400">
                <a:solidFill>
                  <a:srgbClr val="1E293B"/>
                </a:solidFill>
                <a:latin typeface="Calibri" panose="020F0502020204030204"/>
              </a:defRPr>
            </a:pPr>
            <a:r>
              <a:t>Listen without defensiveness, acknowledge concerns, explain actions</a:t>
            </a:r>
          </a:p>
        </p:txBody>
      </p:sp>
      <p:sp>
        <p:nvSpPr>
          <p:cNvPr id="13" name="Rectangle 12"/>
          <p:cNvSpPr/>
          <p:nvPr/>
        </p:nvSpPr>
        <p:spPr>
          <a:xfrm>
            <a:off x="457200" y="2926080"/>
            <a:ext cx="8229600" cy="777240"/>
          </a:xfrm>
          <a:prstGeom prst="rect">
            <a:avLst/>
          </a:prstGeom>
          <a:solidFill>
            <a:srgbClr val="FFFFFF"/>
          </a:solidFill>
          <a:ln>
            <a:solidFill>
              <a:srgbClr val="E2E8F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4" name="Rectangle 13"/>
          <p:cNvSpPr/>
          <p:nvPr/>
        </p:nvSpPr>
        <p:spPr>
          <a:xfrm>
            <a:off x="457200" y="2926080"/>
            <a:ext cx="73152" cy="777240"/>
          </a:xfrm>
          <a:prstGeom prst="rect">
            <a:avLst/>
          </a:prstGeom>
          <a:solidFill>
            <a:srgbClr val="F59E0B"/>
          </a:solidFill>
          <a:ln>
            <a:solidFill>
              <a:srgbClr val="F59E0B"/>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5" name="TextBox 14"/>
          <p:cNvSpPr txBox="1"/>
          <p:nvPr/>
        </p:nvSpPr>
        <p:spPr>
          <a:xfrm>
            <a:off x="731520" y="3035808"/>
            <a:ext cx="3200400" cy="274320"/>
          </a:xfrm>
          <a:prstGeom prst="rect">
            <a:avLst/>
          </a:prstGeom>
          <a:noFill/>
        </p:spPr>
        <p:txBody>
          <a:bodyPr wrap="none">
            <a:spAutoFit/>
          </a:bodyPr>
          <a:lstStyle/>
          <a:p>
            <a:pPr>
              <a:defRPr sz="1800" b="1">
                <a:solidFill>
                  <a:srgbClr val="F59E0B"/>
                </a:solidFill>
                <a:latin typeface="Calibri" panose="020F0502020204030204"/>
              </a:defRPr>
            </a:pPr>
            <a:r>
              <a:t>Managing Conflict</a:t>
            </a:r>
          </a:p>
        </p:txBody>
      </p:sp>
      <p:sp>
        <p:nvSpPr>
          <p:cNvPr id="16" name="TextBox 15"/>
          <p:cNvSpPr txBox="1"/>
          <p:nvPr/>
        </p:nvSpPr>
        <p:spPr>
          <a:xfrm>
            <a:off x="731520" y="3337560"/>
            <a:ext cx="7772400" cy="274320"/>
          </a:xfrm>
          <a:prstGeom prst="rect">
            <a:avLst/>
          </a:prstGeom>
          <a:noFill/>
        </p:spPr>
        <p:txBody>
          <a:bodyPr wrap="square">
            <a:spAutoFit/>
          </a:bodyPr>
          <a:lstStyle/>
          <a:p>
            <a:pPr>
              <a:defRPr sz="1400">
                <a:solidFill>
                  <a:srgbClr val="1E293B"/>
                </a:solidFill>
                <a:latin typeface="Calibri" panose="020F0502020204030204"/>
              </a:defRPr>
            </a:pPr>
            <a:r>
              <a:t>Stay calm, use 'I' statements, focus on solutions not blame</a:t>
            </a:r>
          </a:p>
        </p:txBody>
      </p:sp>
      <p:sp>
        <p:nvSpPr>
          <p:cNvPr id="17" name="Rectangle 16"/>
          <p:cNvSpPr/>
          <p:nvPr/>
        </p:nvSpPr>
        <p:spPr>
          <a:xfrm>
            <a:off x="457200" y="3794760"/>
            <a:ext cx="8229600" cy="777240"/>
          </a:xfrm>
          <a:prstGeom prst="rect">
            <a:avLst/>
          </a:prstGeom>
          <a:solidFill>
            <a:srgbClr val="FFFFFF"/>
          </a:solidFill>
          <a:ln>
            <a:solidFill>
              <a:srgbClr val="E2E8F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8" name="Rectangle 17"/>
          <p:cNvSpPr/>
          <p:nvPr/>
        </p:nvSpPr>
        <p:spPr>
          <a:xfrm>
            <a:off x="457200" y="3794760"/>
            <a:ext cx="73152" cy="777240"/>
          </a:xfrm>
          <a:prstGeom prst="rect">
            <a:avLst/>
          </a:prstGeom>
          <a:solidFill>
            <a:srgbClr val="F59E0B"/>
          </a:solidFill>
          <a:ln>
            <a:solidFill>
              <a:srgbClr val="F59E0B"/>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9" name="TextBox 18"/>
          <p:cNvSpPr txBox="1"/>
          <p:nvPr/>
        </p:nvSpPr>
        <p:spPr>
          <a:xfrm>
            <a:off x="731520" y="3904488"/>
            <a:ext cx="3200400" cy="274320"/>
          </a:xfrm>
          <a:prstGeom prst="rect">
            <a:avLst/>
          </a:prstGeom>
          <a:noFill/>
        </p:spPr>
        <p:txBody>
          <a:bodyPr wrap="none">
            <a:spAutoFit/>
          </a:bodyPr>
          <a:lstStyle/>
          <a:p>
            <a:pPr>
              <a:defRPr sz="1800" b="1">
                <a:solidFill>
                  <a:srgbClr val="F59E0B"/>
                </a:solidFill>
                <a:latin typeface="Calibri" panose="020F0502020204030204"/>
              </a:defRPr>
            </a:pPr>
            <a:r>
              <a:t>Working with Dementia</a:t>
            </a:r>
          </a:p>
        </p:txBody>
      </p:sp>
      <p:sp>
        <p:nvSpPr>
          <p:cNvPr id="20" name="TextBox 19"/>
          <p:cNvSpPr txBox="1"/>
          <p:nvPr/>
        </p:nvSpPr>
        <p:spPr>
          <a:xfrm>
            <a:off x="731520" y="4206240"/>
            <a:ext cx="7772400" cy="274320"/>
          </a:xfrm>
          <a:prstGeom prst="rect">
            <a:avLst/>
          </a:prstGeom>
          <a:noFill/>
        </p:spPr>
        <p:txBody>
          <a:bodyPr wrap="square">
            <a:spAutoFit/>
          </a:bodyPr>
          <a:lstStyle/>
          <a:p>
            <a:pPr>
              <a:defRPr sz="1400">
                <a:solidFill>
                  <a:srgbClr val="1E293B"/>
                </a:solidFill>
                <a:latin typeface="Calibri" panose="020F0502020204030204"/>
              </a:defRPr>
            </a:pPr>
            <a:r>
              <a:t>Use simple language, maintain routine, validate feelings, be patient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28090"/>
        </a:solidFill>
        <a:effectLst/>
      </p:bgPr>
    </p:bg>
    <p:spTree>
      <p:nvGrpSpPr>
        <p:cNvPr id="1" name=""/>
        <p:cNvGrpSpPr/>
        <p:nvPr/>
      </p:nvGrpSpPr>
      <p:grpSpPr>
        <a:xfrm>
          <a:off x="0" y="0"/>
          <a:ext cx="0" cy="0"/>
          <a:chOff x="0" y="0"/>
          <a:chExt cx="0" cy="0"/>
        </a:xfrm>
      </p:grpSpPr>
      <p:sp>
        <p:nvSpPr>
          <p:cNvPr id="2" name="TextBox 1"/>
          <p:cNvSpPr txBox="1"/>
          <p:nvPr/>
        </p:nvSpPr>
        <p:spPr>
          <a:xfrm>
            <a:off x="344805" y="300355"/>
            <a:ext cx="8229600" cy="913130"/>
          </a:xfrm>
          <a:prstGeom prst="rect">
            <a:avLst/>
          </a:prstGeom>
          <a:noFill/>
        </p:spPr>
        <p:txBody>
          <a:bodyPr wrap="none">
            <a:noAutofit/>
          </a:bodyPr>
          <a:lstStyle/>
          <a:p>
            <a:pPr algn="ctr">
              <a:defRPr sz="4000" b="1">
                <a:solidFill>
                  <a:srgbClr val="FFFFFF"/>
                </a:solidFill>
                <a:latin typeface="Calibri" panose="020F0502020204030204"/>
              </a:defRPr>
            </a:pPr>
            <a:r>
              <a:t>Key Takeaways</a:t>
            </a:r>
          </a:p>
        </p:txBody>
      </p:sp>
      <p:sp>
        <p:nvSpPr>
          <p:cNvPr id="3" name="TextBox 2"/>
          <p:cNvSpPr txBox="1"/>
          <p:nvPr/>
        </p:nvSpPr>
        <p:spPr>
          <a:xfrm>
            <a:off x="593725" y="1520190"/>
            <a:ext cx="7984490" cy="3307080"/>
          </a:xfrm>
          <a:prstGeom prst="rect">
            <a:avLst/>
          </a:prstGeom>
          <a:noFill/>
        </p:spPr>
        <p:txBody>
          <a:bodyPr wrap="square">
            <a:noAutofit/>
          </a:bodyPr>
          <a:lstStyle/>
          <a:p>
            <a:pPr marL="285750" indent="-285750">
              <a:spcAft>
                <a:spcPts val="1000"/>
              </a:spcAft>
              <a:buFont typeface="Arial" panose="020B0604020202020204" pitchFamily="34" charset="0"/>
              <a:buChar char="•"/>
              <a:defRPr sz="1400">
                <a:solidFill>
                  <a:srgbClr val="F8FAFC"/>
                </a:solidFill>
                <a:latin typeface="Calibri" panose="020F0502020204030204"/>
              </a:defRPr>
            </a:pPr>
            <a:r>
              <a:rPr sz="1800"/>
              <a:t>Communication is the foundation of safe, effective health and social care</a:t>
            </a:r>
            <a:endParaRPr sz="1800"/>
          </a:p>
          <a:p>
            <a:pPr marL="285750" indent="-285750">
              <a:spcAft>
                <a:spcPts val="1000"/>
              </a:spcAft>
              <a:buFont typeface="Arial" panose="020B0604020202020204" pitchFamily="34" charset="0"/>
              <a:buChar char="•"/>
              <a:defRPr sz="1400">
                <a:solidFill>
                  <a:srgbClr val="F8FAFC"/>
                </a:solidFill>
                <a:latin typeface="Calibri" panose="020F0502020204030204"/>
              </a:defRPr>
            </a:pPr>
            <a:r>
              <a:rPr sz="1800"/>
              <a:t>93% of complaints relate to poor communication - it directly impacts patient outcomes</a:t>
            </a:r>
            <a:endParaRPr sz="1800"/>
          </a:p>
          <a:p>
            <a:pPr marL="285750" indent="-285750">
              <a:spcAft>
                <a:spcPts val="1000"/>
              </a:spcAft>
              <a:buFont typeface="Arial" panose="020B0604020202020204" pitchFamily="34" charset="0"/>
              <a:buChar char="•"/>
              <a:defRPr sz="1400">
                <a:solidFill>
                  <a:srgbClr val="F8FAFC"/>
                </a:solidFill>
                <a:latin typeface="Calibri" panose="020F0502020204030204"/>
              </a:defRPr>
            </a:pPr>
            <a:r>
              <a:rPr sz="1800"/>
              <a:t>Verbal, non-verbal, and written communication must all be developed</a:t>
            </a:r>
            <a:endParaRPr sz="1800"/>
          </a:p>
          <a:p>
            <a:pPr marL="285750" indent="-285750">
              <a:spcAft>
                <a:spcPts val="1000"/>
              </a:spcAft>
              <a:buFont typeface="Arial" panose="020B0604020202020204" pitchFamily="34" charset="0"/>
              <a:buChar char="•"/>
              <a:defRPr sz="1400">
                <a:solidFill>
                  <a:srgbClr val="F8FAFC"/>
                </a:solidFill>
                <a:latin typeface="Calibri" panose="020F0502020204030204"/>
              </a:defRPr>
            </a:pPr>
            <a:r>
              <a:rPr sz="1800"/>
              <a:t>Barriers exist but can be overcome with awareness and adaptation</a:t>
            </a:r>
            <a:endParaRPr sz="1800"/>
          </a:p>
          <a:p>
            <a:pPr marL="285750" indent="-285750">
              <a:spcAft>
                <a:spcPts val="1000"/>
              </a:spcAft>
              <a:buFont typeface="Arial" panose="020B0604020202020204" pitchFamily="34" charset="0"/>
              <a:buChar char="•"/>
              <a:defRPr sz="1400">
                <a:solidFill>
                  <a:srgbClr val="F8FAFC"/>
                </a:solidFill>
                <a:latin typeface="Calibri" panose="020F0502020204030204"/>
              </a:defRPr>
            </a:pPr>
            <a:r>
              <a:rPr sz="1800"/>
              <a:t>Structured frameworks like SBAR improve clarity and reduce errors</a:t>
            </a:r>
            <a:endParaRPr sz="1800"/>
          </a:p>
          <a:p>
            <a:pPr marL="285750" indent="-285750">
              <a:spcAft>
                <a:spcPts val="1000"/>
              </a:spcAft>
              <a:buFont typeface="Arial" panose="020B0604020202020204" pitchFamily="34" charset="0"/>
              <a:buChar char="•"/>
              <a:defRPr sz="1400">
                <a:solidFill>
                  <a:srgbClr val="F8FAFC"/>
                </a:solidFill>
                <a:latin typeface="Calibri" panose="020F0502020204030204"/>
              </a:defRPr>
            </a:pPr>
            <a:r>
              <a:rPr sz="1800"/>
              <a:t>Cultural competence and empathy are essential professional competencies</a:t>
            </a:r>
            <a:endParaRPr sz="1800"/>
          </a:p>
          <a:p>
            <a:pPr marL="285750" indent="-285750">
              <a:spcAft>
                <a:spcPts val="1000"/>
              </a:spcAft>
              <a:buFont typeface="Arial" panose="020B0604020202020204" pitchFamily="34" charset="0"/>
              <a:buChar char="•"/>
              <a:defRPr sz="1400">
                <a:solidFill>
                  <a:srgbClr val="F8FAFC"/>
                </a:solidFill>
                <a:latin typeface="Calibri" panose="020F0502020204030204"/>
              </a:defRPr>
            </a:pPr>
            <a:r>
              <a:rPr sz="1800"/>
              <a:t>Continuous development through reflection and practice is required</a:t>
            </a:r>
            <a:endParaRPr sz="18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8FAFC"/>
        </a:solidFill>
        <a:effectLst/>
      </p:bgPr>
    </p:bg>
    <p:spTree>
      <p:nvGrpSpPr>
        <p:cNvPr id="1" name=""/>
        <p:cNvGrpSpPr/>
        <p:nvPr/>
      </p:nvGrpSpPr>
      <p:grpSpPr>
        <a:xfrm>
          <a:off x="0" y="0"/>
          <a:ext cx="0" cy="0"/>
          <a:chOff x="0" y="0"/>
          <a:chExt cx="0" cy="0"/>
        </a:xfrm>
      </p:grpSpPr>
      <p:sp>
        <p:nvSpPr>
          <p:cNvPr id="2" name="Rectangle 1"/>
          <p:cNvSpPr/>
          <p:nvPr/>
        </p:nvSpPr>
        <p:spPr>
          <a:xfrm>
            <a:off x="0" y="0"/>
            <a:ext cx="9144000" cy="731520"/>
          </a:xfrm>
          <a:prstGeom prst="rect">
            <a:avLst/>
          </a:prstGeom>
          <a:solidFill>
            <a:srgbClr val="FFFFFF"/>
          </a:solidFill>
          <a:ln>
            <a:solidFill>
              <a:srgbClr val="FFFFFF"/>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Rectangle 2"/>
          <p:cNvSpPr/>
          <p:nvPr/>
        </p:nvSpPr>
        <p:spPr>
          <a:xfrm>
            <a:off x="0" y="0"/>
            <a:ext cx="137160" cy="731520"/>
          </a:xfrm>
          <a:prstGeom prst="rect">
            <a:avLst/>
          </a:prstGeom>
          <a:solidFill>
            <a:srgbClr val="028090"/>
          </a:solidFill>
          <a:ln>
            <a:solidFill>
              <a:srgbClr val="028090"/>
            </a:solid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4" name="TextBox 3"/>
          <p:cNvSpPr txBox="1"/>
          <p:nvPr/>
        </p:nvSpPr>
        <p:spPr>
          <a:xfrm>
            <a:off x="457200" y="137160"/>
            <a:ext cx="8229600" cy="457200"/>
          </a:xfrm>
          <a:prstGeom prst="rect">
            <a:avLst/>
          </a:prstGeom>
          <a:noFill/>
        </p:spPr>
        <p:txBody>
          <a:bodyPr wrap="square">
            <a:spAutoFit/>
          </a:bodyPr>
          <a:lstStyle/>
          <a:p>
            <a:pPr>
              <a:defRPr sz="3600" b="1">
                <a:solidFill>
                  <a:srgbClr val="1E293B"/>
                </a:solidFill>
                <a:latin typeface="Calibri" panose="020F0502020204030204"/>
              </a:defRPr>
            </a:pPr>
            <a:r>
              <a:t>References</a:t>
            </a:r>
          </a:p>
        </p:txBody>
      </p:sp>
      <p:sp>
        <p:nvSpPr>
          <p:cNvPr id="5" name="TextBox 4"/>
          <p:cNvSpPr txBox="1"/>
          <p:nvPr/>
        </p:nvSpPr>
        <p:spPr>
          <a:xfrm>
            <a:off x="136525" y="1005840"/>
            <a:ext cx="8546465" cy="3919220"/>
          </a:xfrm>
          <a:prstGeom prst="rect">
            <a:avLst/>
          </a:prstGeom>
          <a:noFill/>
        </p:spPr>
        <p:txBody>
          <a:bodyPr wrap="square">
            <a:noAutofit/>
          </a:bodyPr>
          <a:lstStyle/>
          <a:p>
            <a:pPr marL="171450" indent="-171450">
              <a:lnSpc>
                <a:spcPct val="100000"/>
              </a:lnSpc>
              <a:buFont typeface="Arial" panose="020B0604020202020204" pitchFamily="34" charset="0"/>
              <a:buChar char="•"/>
              <a:defRPr sz="1200">
                <a:solidFill>
                  <a:srgbClr val="1E293B"/>
                </a:solidFill>
                <a:latin typeface="Calibri" panose="020F0502020204030204"/>
              </a:defRPr>
            </a:pPr>
            <a:r>
              <a:rPr lang="en-US" altLang="en-US" sz="1600"/>
              <a:t>NHS England (2023) Patient Safety Incident Response Framework: Communication and Patient Experience. Available at: https://www.england.nhs.uk/patient-safety/ (Accessed: 5 February 2026).</a:t>
            </a:r>
            <a:endParaRPr lang="en-US" altLang="en-US" sz="1600"/>
          </a:p>
          <a:p>
            <a:pPr marL="171450" indent="-171450">
              <a:lnSpc>
                <a:spcPct val="100000"/>
              </a:lnSpc>
              <a:buFont typeface="Arial" panose="020B0604020202020204" pitchFamily="34" charset="0"/>
              <a:buChar char="•"/>
              <a:defRPr sz="1200">
                <a:solidFill>
                  <a:srgbClr val="1E293B"/>
                </a:solidFill>
                <a:latin typeface="Calibri" panose="020F0502020204030204"/>
              </a:defRPr>
            </a:pPr>
            <a:endParaRPr lang="en-US" altLang="en-US" sz="1600"/>
          </a:p>
          <a:p>
            <a:pPr marL="171450" indent="-171450">
              <a:lnSpc>
                <a:spcPct val="100000"/>
              </a:lnSpc>
              <a:buFont typeface="Arial" panose="020B0604020202020204" pitchFamily="34" charset="0"/>
              <a:buChar char="•"/>
              <a:defRPr sz="1200">
                <a:solidFill>
                  <a:srgbClr val="1E293B"/>
                </a:solidFill>
                <a:latin typeface="Calibri" panose="020F0502020204030204"/>
              </a:defRPr>
            </a:pPr>
            <a:r>
              <a:rPr lang="en-US" altLang="en-US" sz="1600"/>
              <a:t>Nursing and Midwifery Council (2018) The Code: Professional Standards of Practice and Behaviour for Nurses, Midwives and Nursing Associates. London: NMC.</a:t>
            </a:r>
            <a:endParaRPr lang="en-US" altLang="en-US" sz="1600"/>
          </a:p>
          <a:p>
            <a:pPr marL="171450" indent="-171450">
              <a:lnSpc>
                <a:spcPct val="100000"/>
              </a:lnSpc>
              <a:buFont typeface="Arial" panose="020B0604020202020204" pitchFamily="34" charset="0"/>
              <a:buChar char="•"/>
              <a:defRPr sz="1200">
                <a:solidFill>
                  <a:srgbClr val="1E293B"/>
                </a:solidFill>
                <a:latin typeface="Calibri" panose="020F0502020204030204"/>
              </a:defRPr>
            </a:pPr>
            <a:endParaRPr lang="en-US" altLang="en-US" sz="1600"/>
          </a:p>
          <a:p>
            <a:pPr marL="171450" indent="-171450">
              <a:lnSpc>
                <a:spcPct val="100000"/>
              </a:lnSpc>
              <a:buFont typeface="Arial" panose="020B0604020202020204" pitchFamily="34" charset="0"/>
              <a:buChar char="•"/>
              <a:defRPr sz="1200">
                <a:solidFill>
                  <a:srgbClr val="1E293B"/>
                </a:solidFill>
                <a:latin typeface="Calibri" panose="020F0502020204030204"/>
              </a:defRPr>
            </a:pPr>
            <a:r>
              <a:rPr lang="en-US" altLang="en-US" sz="1600"/>
              <a:t>Royal College of Nursing (2023) Effective Communication in Nursing Practice: Guidance for Practitioners. London: RCN.</a:t>
            </a:r>
            <a:endParaRPr lang="en-US" altLang="en-US" sz="1600"/>
          </a:p>
          <a:p>
            <a:pPr marL="171450" indent="-171450">
              <a:lnSpc>
                <a:spcPct val="100000"/>
              </a:lnSpc>
              <a:buFont typeface="Arial" panose="020B0604020202020204" pitchFamily="34" charset="0"/>
              <a:buChar char="•"/>
              <a:defRPr sz="1200">
                <a:solidFill>
                  <a:srgbClr val="1E293B"/>
                </a:solidFill>
                <a:latin typeface="Calibri" panose="020F0502020204030204"/>
              </a:defRPr>
            </a:pPr>
            <a:endParaRPr lang="en-US" altLang="en-US" sz="1600"/>
          </a:p>
          <a:p>
            <a:pPr marL="171450" indent="-171450">
              <a:lnSpc>
                <a:spcPct val="100000"/>
              </a:lnSpc>
              <a:buFont typeface="Arial" panose="020B0604020202020204" pitchFamily="34" charset="0"/>
              <a:buChar char="•"/>
              <a:defRPr sz="1200">
                <a:solidFill>
                  <a:srgbClr val="1E293B"/>
                </a:solidFill>
                <a:latin typeface="Calibri" panose="020F0502020204030204"/>
              </a:defRPr>
            </a:pPr>
            <a:r>
              <a:rPr lang="en-US" altLang="en-US" sz="1600"/>
              <a:t>Skills for Care (2024) The Care Certificate Framework: Standard 6 – Communication. Leeds: Skills for Care.</a:t>
            </a:r>
            <a:endParaRPr lang="en-US" altLang="en-US" sz="1600"/>
          </a:p>
          <a:p>
            <a:pPr marL="171450" indent="-171450">
              <a:lnSpc>
                <a:spcPct val="100000"/>
              </a:lnSpc>
              <a:buFont typeface="Arial" panose="020B0604020202020204" pitchFamily="34" charset="0"/>
              <a:buChar char="•"/>
              <a:defRPr sz="1200">
                <a:solidFill>
                  <a:srgbClr val="1E293B"/>
                </a:solidFill>
                <a:latin typeface="Calibri" panose="020F0502020204030204"/>
              </a:defRPr>
            </a:pPr>
            <a:endParaRPr lang="en-US" altLang="en-US" sz="1600"/>
          </a:p>
          <a:p>
            <a:pPr marL="171450" indent="-171450">
              <a:lnSpc>
                <a:spcPct val="100000"/>
              </a:lnSpc>
              <a:buFont typeface="Arial" panose="020B0604020202020204" pitchFamily="34" charset="0"/>
              <a:buChar char="•"/>
              <a:defRPr sz="1200">
                <a:solidFill>
                  <a:srgbClr val="1E293B"/>
                </a:solidFill>
                <a:latin typeface="Calibri" panose="020F0502020204030204"/>
              </a:defRPr>
            </a:pPr>
            <a:r>
              <a:rPr lang="en-US" altLang="en-US" sz="1600"/>
              <a:t>Social Care Institute for Excellence (2023) Communication Skills in Adult Social Care. London: SCIE. Available at: https://www.scie.org.uk/ (Accessed: 5 February 2026).</a:t>
            </a:r>
            <a:endParaRPr lang="en-US" altLang="en-US" sz="1600"/>
          </a:p>
        </p:txBody>
      </p:sp>
    </p:spTree>
  </p:cSld>
  <p:clrMapOvr>
    <a:masterClrMapping/>
  </p:clrMapOvr>
</p:sld>
</file>

<file path=ppt/tags/tag1.xml><?xml version="1.0" encoding="utf-8"?>
<p:tagLst xmlns:p="http://schemas.openxmlformats.org/presentationml/2006/main">
  <p:tag name="KSO_WM_DIAGRAM_VIRTUALLY_FRAME" val="{&quot;height&quot;:260.4,&quot;left&quot;:36,&quot;top&quot;:132.2,&quot;width&quot;:649.85}"/>
</p:tagLst>
</file>

<file path=ppt/tags/tag2.xml><?xml version="1.0" encoding="utf-8"?>
<p:tagLst xmlns:p="http://schemas.openxmlformats.org/presentationml/2006/main">
  <p:tag name="KSO_WM_DIAGRAM_VIRTUALLY_FRAME" val="{&quot;height&quot;:260.4,&quot;left&quot;:36,&quot;top&quot;:132.2,&quot;width&quot;:649.85}"/>
</p:tagLst>
</file>

<file path=ppt/tags/tag3.xml><?xml version="1.0" encoding="utf-8"?>
<p:tagLst xmlns:p="http://schemas.openxmlformats.org/presentationml/2006/main">
  <p:tag name="KSO_WM_DIAGRAM_VIRTUALLY_FRAME" val="{&quot;height&quot;:260.4,&quot;left&quot;:36,&quot;top&quot;:132.2,&quot;width&quot;:649.85}"/>
</p:tagLst>
</file>

<file path=ppt/tags/tag4.xml><?xml version="1.0" encoding="utf-8"?>
<p:tagLst xmlns:p="http://schemas.openxmlformats.org/presentationml/2006/main">
  <p:tag name="KSO_WM_DIAGRAM_VIRTUALLY_FRAME" val="{&quot;height&quot;:260.4,&quot;left&quot;:36,&quot;top&quot;:132.2,&quot;width&quot;:649.85}"/>
</p:tagLst>
</file>

<file path=ppt/tags/tag5.xml><?xml version="1.0" encoding="utf-8"?>
<p:tagLst xmlns:p="http://schemas.openxmlformats.org/presentationml/2006/main">
  <p:tag name="KSO_WM_DIAGRAM_VIRTUALLY_FRAME" val="{&quot;height&quot;:260.4,&quot;left&quot;:36,&quot;top&quot;:132.2,&quot;width&quot;:649.85}"/>
</p:tagLst>
</file>

<file path=ppt/tags/tag6.xml><?xml version="1.0" encoding="utf-8"?>
<p:tagLst xmlns:p="http://schemas.openxmlformats.org/presentationml/2006/main">
  <p:tag name="KSO_WM_DIAGRAM_VIRTUALLY_FRAME" val="{&quot;height&quot;:260.4,&quot;left&quot;:36,&quot;top&quot;:132.2,&quot;width&quot;:649.85}"/>
</p:tagLst>
</file>

<file path=ppt/tags/tag7.xml><?xml version="1.0" encoding="utf-8"?>
<p:tagLst xmlns:p="http://schemas.openxmlformats.org/presentationml/2006/main">
  <p:tag name="KSO_WM_DIAGRAM_VIRTUALLY_FRAME" val="{&quot;height&quot;:260.4,&quot;left&quot;:36,&quot;top&quot;:132.2,&quot;width&quot;:649.85}"/>
</p:tagLst>
</file>

<file path=ppt/tags/tag8.xml><?xml version="1.0" encoding="utf-8"?>
<p:tagLst xmlns:p="http://schemas.openxmlformats.org/presentationml/2006/main">
  <p:tag name="KSO_WM_DIAGRAM_VIRTUALLY_FRAME" val="{&quot;height&quot;:260.4,&quot;left&quot;:36,&quot;top&quot;:132.2,&quot;width&quot;:649.85}"/>
</p:tagLst>
</file>

<file path=ppt/tags/tag9.xml><?xml version="1.0" encoding="utf-8"?>
<p:tagLst xmlns:p="http://schemas.openxmlformats.org/presentationml/2006/main">
  <p:tag name="KSO_WM_DIAGRAM_VIRTUALLY_FRAME" val="{&quot;height&quot;:260.4,&quot;left&quot;:36,&quot;top&quot;:132.2,&quot;width&quot;:649.85}"/>
</p:tagLst>
</file>

<file path=ppt/tags/tag10.xml><?xml version="1.0" encoding="utf-8"?>
<p:tagLst xmlns:p="http://schemas.openxmlformats.org/presentationml/2006/main">
  <p:tag name="KSO_WM_DIAGRAM_VIRTUALLY_FRAME" val="{&quot;height&quot;:260.4,&quot;left&quot;:36,&quot;top&quot;:132.2,&quot;width&quot;:649.85}"/>
</p:tagLst>
</file>

<file path=ppt/tags/tag11.xml><?xml version="1.0" encoding="utf-8"?>
<p:tagLst xmlns:p="http://schemas.openxmlformats.org/presentationml/2006/main">
  <p:tag name="KSO_WM_DIAGRAM_VIRTUALLY_FRAME" val="{&quot;height&quot;:260.4,&quot;left&quot;:36,&quot;top&quot;:132.2,&quot;width&quot;:649.85}"/>
</p:tagLst>
</file>

<file path=ppt/tags/tag12.xml><?xml version="1.0" encoding="utf-8"?>
<p:tagLst xmlns:p="http://schemas.openxmlformats.org/presentationml/2006/main">
  <p:tag name="KSO_WM_DIAGRAM_VIRTUALLY_FRAME" val="{&quot;height&quot;:260.4,&quot;left&quot;:36,&quot;top&quot;:132.2,&quot;width&quot;:649.85}"/>
</p:tagLst>
</file>

<file path=ppt/tags/tag13.xml><?xml version="1.0" encoding="utf-8"?>
<p:tagLst xmlns:p="http://schemas.openxmlformats.org/presentationml/2006/main">
  <p:tag name="KSO_WM_DIAGRAM_VIRTUALLY_FRAME" val="{&quot;height&quot;:260.4,&quot;left&quot;:36,&quot;top&quot;:132.2,&quot;width&quot;:649.85}"/>
</p:tagLst>
</file>

<file path=ppt/tags/tag14.xml><?xml version="1.0" encoding="utf-8"?>
<p:tagLst xmlns:p="http://schemas.openxmlformats.org/presentationml/2006/main">
  <p:tag name="KSO_WM_DIAGRAM_VIRTUALLY_FRAME" val="{&quot;height&quot;:260.4,&quot;left&quot;:36,&quot;top&quot;:132.2,&quot;width&quot;:649.85}"/>
</p:tagLst>
</file>

<file path=ppt/tags/tag15.xml><?xml version="1.0" encoding="utf-8"?>
<p:tagLst xmlns:p="http://schemas.openxmlformats.org/presentationml/2006/main">
  <p:tag name="KSO_WM_DIAGRAM_VIRTUALLY_FRAME" val="{&quot;height&quot;:260.4,&quot;left&quot;:36,&quot;top&quot;:132.2,&quot;width&quot;:649.85}"/>
</p:tagLst>
</file>

<file path=ppt/tags/tag16.xml><?xml version="1.0" encoding="utf-8"?>
<p:tagLst xmlns:p="http://schemas.openxmlformats.org/presentationml/2006/main">
  <p:tag name="KSO_WM_DIAGRAM_VIRTUALLY_FRAME" val="{&quot;height&quot;:260.4,&quot;left&quot;:36,&quot;top&quot;:132.2,&quot;width&quot;:649.85}"/>
</p:tagLst>
</file>

<file path=ppt/tags/tag17.xml><?xml version="1.0" encoding="utf-8"?>
<p:tagLst xmlns:p="http://schemas.openxmlformats.org/presentationml/2006/main">
  <p:tag name="KSO_WM_DIAGRAM_VIRTUALLY_FRAME" val="{&quot;height&quot;:260.4,&quot;left&quot;:36,&quot;top&quot;:132.2,&quot;width&quot;:649.85}"/>
</p:tagLst>
</file>

<file path=ppt/tags/tag18.xml><?xml version="1.0" encoding="utf-8"?>
<p:tagLst xmlns:p="http://schemas.openxmlformats.org/presentationml/2006/main">
  <p:tag name="KSO_WM_DIAGRAM_VIRTUALLY_FRAME" val="{&quot;height&quot;:260.4,&quot;left&quot;:36,&quot;top&quot;:132.2,&quot;width&quot;:649.85}"/>
</p:tagLst>
</file>

<file path=ppt/tags/tag19.xml><?xml version="1.0" encoding="utf-8"?>
<p:tagLst xmlns:p="http://schemas.openxmlformats.org/presentationml/2006/main">
  <p:tag name="KSO_WM_DIAGRAM_VIRTUALLY_FRAME" val="{&quot;height&quot;:260.4,&quot;left&quot;:36,&quot;top&quot;:132.2,&quot;width&quot;:649.85}"/>
</p:tagLst>
</file>

<file path=ppt/tags/tag20.xml><?xml version="1.0" encoding="utf-8"?>
<p:tagLst xmlns:p="http://schemas.openxmlformats.org/presentationml/2006/main">
  <p:tag name="KSO_WM_DIAGRAM_VIRTUALLY_FRAME" val="{&quot;height&quot;:260.4,&quot;left&quot;:36,&quot;top&quot;:132.2,&quot;width&quot;:649.85}"/>
</p:tagLst>
</file>

<file path=ppt/tags/tag21.xml><?xml version="1.0" encoding="utf-8"?>
<p:tagLst xmlns:p="http://schemas.openxmlformats.org/presentationml/2006/main">
  <p:tag name="KSO_WM_DIAGRAM_VIRTUALLY_FRAME" val="{&quot;height&quot;:260.4,&quot;left&quot;:36,&quot;top&quot;:132.2,&quot;width&quot;:649.85}"/>
</p:tagLst>
</file>

<file path=ppt/tags/tag22.xml><?xml version="1.0" encoding="utf-8"?>
<p:tagLst xmlns:p="http://schemas.openxmlformats.org/presentationml/2006/main">
  <p:tag name="KSO_WM_DIAGRAM_VIRTUALLY_FRAME" val="{&quot;height&quot;:260.4,&quot;left&quot;:36,&quot;top&quot;:132.2,&quot;width&quot;:649.85}"/>
</p:tagLst>
</file>

<file path=ppt/tags/tag23.xml><?xml version="1.0" encoding="utf-8"?>
<p:tagLst xmlns:p="http://schemas.openxmlformats.org/presentationml/2006/main">
  <p:tag name="KSO_WM_DIAGRAM_VIRTUALLY_FRAME" val="{&quot;height&quot;:260.4,&quot;left&quot;:36,&quot;top&quot;:132.2,&quot;width&quot;:649.85}"/>
</p:tagLst>
</file>

<file path=ppt/tags/tag24.xml><?xml version="1.0" encoding="utf-8"?>
<p:tagLst xmlns:p="http://schemas.openxmlformats.org/presentationml/2006/main">
  <p:tag name="KSO_WM_DIAGRAM_VIRTUALLY_FRAME" val="{&quot;height&quot;:260.4,&quot;left&quot;:36,&quot;top&quot;:132.2,&quot;width&quot;:649.85}"/>
</p:tagLst>
</file>

<file path=ppt/tags/tag25.xml><?xml version="1.0" encoding="utf-8"?>
<p:tagLst xmlns:p="http://schemas.openxmlformats.org/presentationml/2006/main">
  <p:tag name="KSO_WM_DIAGRAM_VIRTUALLY_FRAME" val="{&quot;height&quot;:262.8,&quot;left&quot;:36,&quot;top&quot;:115.2,&quot;width&quot;:324}"/>
</p:tagLst>
</file>

<file path=ppt/tags/tag26.xml><?xml version="1.0" encoding="utf-8"?>
<p:tagLst xmlns:p="http://schemas.openxmlformats.org/presentationml/2006/main">
  <p:tag name="KSO_WM_DIAGRAM_VIRTUALLY_FRAME" val="{&quot;height&quot;:262.8,&quot;left&quot;:36,&quot;top&quot;:115.2,&quot;width&quot;:324}"/>
</p:tagLst>
</file>

<file path=ppt/tags/tag27.xml><?xml version="1.0" encoding="utf-8"?>
<p:tagLst xmlns:p="http://schemas.openxmlformats.org/presentationml/2006/main">
  <p:tag name="KSO_WM_DIAGRAM_VIRTUALLY_FRAME" val="{&quot;height&quot;:262.8,&quot;left&quot;:36,&quot;top&quot;:115.2,&quot;width&quot;:324}"/>
</p:tagLst>
</file>

<file path=ppt/tags/tag28.xml><?xml version="1.0" encoding="utf-8"?>
<p:tagLst xmlns:p="http://schemas.openxmlformats.org/presentationml/2006/main">
  <p:tag name="KSO_WM_DIAGRAM_VIRTUALLY_FRAME" val="{&quot;height&quot;:262.8,&quot;left&quot;:36,&quot;top&quot;:115.2,&quot;width&quot;:324}"/>
</p:tagLst>
</file>

<file path=ppt/tags/tag29.xml><?xml version="1.0" encoding="utf-8"?>
<p:tagLst xmlns:p="http://schemas.openxmlformats.org/presentationml/2006/main">
  <p:tag name="KSO_WM_DIAGRAM_VIRTUALLY_FRAME" val="{&quot;height&quot;:262.8,&quot;left&quot;:36,&quot;top&quot;:115.2,&quot;width&quot;:324}"/>
</p:tagLst>
</file>

<file path=ppt/tags/tag30.xml><?xml version="1.0" encoding="utf-8"?>
<p:tagLst xmlns:p="http://schemas.openxmlformats.org/presentationml/2006/main">
  <p:tag name="KSO_WM_DIAGRAM_VIRTUALLY_FRAME" val="{&quot;height&quot;:262.8,&quot;left&quot;:36,&quot;top&quot;:115.2,&quot;width&quot;:324}"/>
</p:tagLst>
</file>

<file path=ppt/tags/tag31.xml><?xml version="1.0" encoding="utf-8"?>
<p:tagLst xmlns:p="http://schemas.openxmlformats.org/presentationml/2006/main">
  <p:tag name="KSO_WM_DIAGRAM_VIRTUALLY_FRAME" val="{&quot;height&quot;:262.8,&quot;left&quot;:36,&quot;top&quot;:115.2,&quot;width&quot;:324}"/>
</p:tagLst>
</file>

<file path=ppt/tags/tag32.xml><?xml version="1.0" encoding="utf-8"?>
<p:tagLst xmlns:p="http://schemas.openxmlformats.org/presentationml/2006/main">
  <p:tag name="KSO_WM_DIAGRAM_VIRTUALLY_FRAME" val="{&quot;height&quot;:262.8,&quot;left&quot;:36,&quot;top&quot;:115.2,&quot;width&quot;:324}"/>
</p:tagLst>
</file>

<file path=ppt/tags/tag33.xml><?xml version="1.0" encoding="utf-8"?>
<p:tagLst xmlns:p="http://schemas.openxmlformats.org/presentationml/2006/main">
  <p:tag name="KSO_WM_DIAGRAM_VIRTUALLY_FRAME" val="{&quot;height&quot;:262.8,&quot;left&quot;:36,&quot;top&quot;:115.2,&quot;width&quot;:324}"/>
</p:tagLst>
</file>

<file path=ppt/tags/tag34.xml><?xml version="1.0" encoding="utf-8"?>
<p:tagLst xmlns:p="http://schemas.openxmlformats.org/presentationml/2006/main">
  <p:tag name="KSO_WM_DIAGRAM_VIRTUALLY_FRAME" val="{&quot;height&quot;:262.8,&quot;left&quot;:36,&quot;top&quot;:115.2,&quot;width&quot;:324}"/>
</p:tagLst>
</file>

<file path=ppt/tags/tag35.xml><?xml version="1.0" encoding="utf-8"?>
<p:tagLst xmlns:p="http://schemas.openxmlformats.org/presentationml/2006/main">
  <p:tag name="KSO_WM_DIAGRAM_VIRTUALLY_FRAME" val="{&quot;height&quot;:262.8,&quot;left&quot;:36,&quot;top&quot;:115.2,&quot;width&quot;:324}"/>
</p:tagLst>
</file>

<file path=ppt/tags/tag36.xml><?xml version="1.0" encoding="utf-8"?>
<p:tagLst xmlns:p="http://schemas.openxmlformats.org/presentationml/2006/main">
  <p:tag name="KSO_WM_DIAGRAM_VIRTUALLY_FRAME" val="{&quot;height&quot;:262.8,&quot;left&quot;:36,&quot;top&quot;:115.2,&quot;width&quot;:324}"/>
</p:tagLst>
</file>

<file path=ppt/tags/tag37.xml><?xml version="1.0" encoding="utf-8"?>
<p:tagLst xmlns:p="http://schemas.openxmlformats.org/presentationml/2006/main">
  <p:tag name="KSO_WM_DIAGRAM_VIRTUALLY_FRAME" val="{&quot;height&quot;:264.2500000000001,&quot;left&quot;:40.45,&quot;top&quot;:108,&quot;width&quot;:370}"/>
</p:tagLst>
</file>

<file path=ppt/tags/tag38.xml><?xml version="1.0" encoding="utf-8"?>
<p:tagLst xmlns:p="http://schemas.openxmlformats.org/presentationml/2006/main">
  <p:tag name="KSO_WM_DIAGRAM_VIRTUALLY_FRAME" val="{&quot;height&quot;:264.2500000000001,&quot;left&quot;:40.45,&quot;top&quot;:108,&quot;width&quot;:370}"/>
</p:tagLst>
</file>

<file path=ppt/tags/tag39.xml><?xml version="1.0" encoding="utf-8"?>
<p:tagLst xmlns:p="http://schemas.openxmlformats.org/presentationml/2006/main">
  <p:tag name="KSO_WM_DIAGRAM_VIRTUALLY_FRAME" val="{&quot;height&quot;:264.2500000000001,&quot;left&quot;:40.45,&quot;top&quot;:108,&quot;width&quot;:370}"/>
</p:tagLst>
</file>

<file path=ppt/tags/tag40.xml><?xml version="1.0" encoding="utf-8"?>
<p:tagLst xmlns:p="http://schemas.openxmlformats.org/presentationml/2006/main">
  <p:tag name="KSO_WM_DIAGRAM_VIRTUALLY_FRAME" val="{&quot;height&quot;:264.2500000000001,&quot;left&quot;:40.45,&quot;top&quot;:108,&quot;width&quot;:370}"/>
</p:tagLst>
</file>

<file path=ppt/tags/tag41.xml><?xml version="1.0" encoding="utf-8"?>
<p:tagLst xmlns:p="http://schemas.openxmlformats.org/presentationml/2006/main">
  <p:tag name="KSO_WM_DIAGRAM_VIRTUALLY_FRAME" val="{&quot;height&quot;:264.2500000000001,&quot;left&quot;:40.45,&quot;top&quot;:108,&quot;width&quot;:370}"/>
</p:tagLst>
</file>

<file path=ppt/tags/tag42.xml><?xml version="1.0" encoding="utf-8"?>
<p:tagLst xmlns:p="http://schemas.openxmlformats.org/presentationml/2006/main">
  <p:tag name="KSO_WM_DIAGRAM_VIRTUALLY_FRAME" val="{&quot;height&quot;:264.2500000000001,&quot;left&quot;:40.45,&quot;top&quot;:108,&quot;width&quot;:370}"/>
</p:tagLst>
</file>

<file path=ppt/tags/tag43.xml><?xml version="1.0" encoding="utf-8"?>
<p:tagLst xmlns:p="http://schemas.openxmlformats.org/presentationml/2006/main">
  <p:tag name="KSO_WM_DIAGRAM_VIRTUALLY_FRAME" val="{&quot;height&quot;:264.2500000000001,&quot;left&quot;:40.45,&quot;top&quot;:108,&quot;width&quot;:370}"/>
</p:tagLst>
</file>

<file path=ppt/tags/tag44.xml><?xml version="1.0" encoding="utf-8"?>
<p:tagLst xmlns:p="http://schemas.openxmlformats.org/presentationml/2006/main">
  <p:tag name="KSO_WM_DIAGRAM_VIRTUALLY_FRAME" val="{&quot;height&quot;:264.2500000000001,&quot;left&quot;:40.45,&quot;top&quot;:108,&quot;width&quot;:370}"/>
</p:tagLst>
</file>

<file path=ppt/tags/tag45.xml><?xml version="1.0" encoding="utf-8"?>
<p:tagLst xmlns:p="http://schemas.openxmlformats.org/presentationml/2006/main">
  <p:tag name="KSO_WM_DIAGRAM_VIRTUALLY_FRAME" val="{&quot;height&quot;:255.6,&quot;left&quot;:36,&quot;top&quot;:115.2,&quot;width&quot;:648}"/>
</p:tagLst>
</file>

<file path=ppt/tags/tag46.xml><?xml version="1.0" encoding="utf-8"?>
<p:tagLst xmlns:p="http://schemas.openxmlformats.org/presentationml/2006/main">
  <p:tag name="KSO_WM_DIAGRAM_VIRTUALLY_FRAME" val="{&quot;height&quot;:255.6,&quot;left&quot;:36,&quot;top&quot;:115.2,&quot;width&quot;:648}"/>
</p:tagLst>
</file>

<file path=ppt/tags/tag47.xml><?xml version="1.0" encoding="utf-8"?>
<p:tagLst xmlns:p="http://schemas.openxmlformats.org/presentationml/2006/main">
  <p:tag name="KSO_WM_DIAGRAM_VIRTUALLY_FRAME" val="{&quot;height&quot;:255.6,&quot;left&quot;:36,&quot;top&quot;:115.2,&quot;width&quot;:648}"/>
</p:tagLst>
</file>

<file path=ppt/tags/tag48.xml><?xml version="1.0" encoding="utf-8"?>
<p:tagLst xmlns:p="http://schemas.openxmlformats.org/presentationml/2006/main">
  <p:tag name="KSO_WM_DIAGRAM_VIRTUALLY_FRAME" val="{&quot;height&quot;:255.6,&quot;left&quot;:36,&quot;top&quot;:115.2,&quot;width&quot;:648}"/>
</p:tagLst>
</file>

<file path=ppt/tags/tag49.xml><?xml version="1.0" encoding="utf-8"?>
<p:tagLst xmlns:p="http://schemas.openxmlformats.org/presentationml/2006/main">
  <p:tag name="KSO_WM_DIAGRAM_VIRTUALLY_FRAME" val="{&quot;height&quot;:190.9,&quot;left&quot;:36,&quot;top&quot;:193.9,&quot;width&quot;:648}"/>
</p:tagLst>
</file>

<file path=ppt/tags/tag50.xml><?xml version="1.0" encoding="utf-8"?>
<p:tagLst xmlns:p="http://schemas.openxmlformats.org/presentationml/2006/main">
  <p:tag name="KSO_WM_DIAGRAM_VIRTUALLY_FRAME" val="{&quot;height&quot;:190.9,&quot;left&quot;:36,&quot;top&quot;:193.9,&quot;width&quot;:648}"/>
</p:tagLst>
</file>

<file path=ppt/tags/tag51.xml><?xml version="1.0" encoding="utf-8"?>
<p:tagLst xmlns:p="http://schemas.openxmlformats.org/presentationml/2006/main">
  <p:tag name="KSO_WM_DIAGRAM_VIRTUALLY_FRAME" val="{&quot;height&quot;:190.9,&quot;left&quot;:36,&quot;top&quot;:193.9,&quot;width&quot;:648}"/>
</p:tagLst>
</file>

<file path=ppt/tags/tag52.xml><?xml version="1.0" encoding="utf-8"?>
<p:tagLst xmlns:p="http://schemas.openxmlformats.org/presentationml/2006/main">
  <p:tag name="KSO_WM_DIAGRAM_VIRTUALLY_FRAME" val="{&quot;height&quot;:190.9,&quot;left&quot;:36,&quot;top&quot;:193.9,&quot;width&quot;:648}"/>
</p:tagLst>
</file>

<file path=ppt/tags/tag53.xml><?xml version="1.0" encoding="utf-8"?>
<p:tagLst xmlns:p="http://schemas.openxmlformats.org/presentationml/2006/main">
  <p:tag name="KSO_WM_DIAGRAM_VIRTUALLY_FRAME" val="{&quot;height&quot;:190.9,&quot;left&quot;:36,&quot;top&quot;:193.9,&quot;width&quot;:648}"/>
</p:tagLst>
</file>

<file path=ppt/tags/tag54.xml><?xml version="1.0" encoding="utf-8"?>
<p:tagLst xmlns:p="http://schemas.openxmlformats.org/presentationml/2006/main">
  <p:tag name="KSO_WM_DIAGRAM_VIRTUALLY_FRAME" val="{&quot;height&quot;:190.9,&quot;left&quot;:36,&quot;top&quot;:193.9,&quot;width&quot;:648}"/>
</p:tagLst>
</file>

<file path=ppt/tags/tag55.xml><?xml version="1.0" encoding="utf-8"?>
<p:tagLst xmlns:p="http://schemas.openxmlformats.org/presentationml/2006/main">
  <p:tag name="KSO_WM_DIAGRAM_VIRTUALLY_FRAME" val="{&quot;height&quot;:190.9,&quot;left&quot;:36,&quot;top&quot;:193.9,&quot;width&quot;:648}"/>
</p:tagLst>
</file>

<file path=ppt/tags/tag56.xml><?xml version="1.0" encoding="utf-8"?>
<p:tagLst xmlns:p="http://schemas.openxmlformats.org/presentationml/2006/main">
  <p:tag name="KSO_WM_DIAGRAM_VIRTUALLY_FRAME" val="{&quot;height&quot;:190.9,&quot;left&quot;:36,&quot;top&quot;:193.9,&quot;width&quot;:648}"/>
</p:tagLst>
</file>

<file path=ppt/tags/tag57.xml><?xml version="1.0" encoding="utf-8"?>
<p:tagLst xmlns:p="http://schemas.openxmlformats.org/presentationml/2006/main">
  <p:tag name="KSO_WM_DIAGRAM_VIRTUALLY_FRAME" val="{&quot;height&quot;:190.9,&quot;left&quot;:36,&quot;top&quot;:193.9,&quot;width&quot;:648}"/>
</p:tagLst>
</file>

<file path=ppt/tags/tag58.xml><?xml version="1.0" encoding="utf-8"?>
<p:tagLst xmlns:p="http://schemas.openxmlformats.org/presentationml/2006/main">
  <p:tag name="KSO_WM_DIAGRAM_VIRTUALLY_FRAME" val="{&quot;height&quot;:190.9,&quot;left&quot;:36,&quot;top&quot;:193.9,&quot;width&quot;:648}"/>
</p:tagLst>
</file>

<file path=ppt/tags/tag59.xml><?xml version="1.0" encoding="utf-8"?>
<p:tagLst xmlns:p="http://schemas.openxmlformats.org/presentationml/2006/main">
  <p:tag name="KSO_WM_DIAGRAM_VIRTUALLY_FRAME" val="{&quot;height&quot;:190.9,&quot;left&quot;:36,&quot;top&quot;:193.9,&quot;width&quot;:648}"/>
</p:tagLst>
</file>

<file path=ppt/tags/tag60.xml><?xml version="1.0" encoding="utf-8"?>
<p:tagLst xmlns:p="http://schemas.openxmlformats.org/presentationml/2006/main">
  <p:tag name="KSO_WM_DIAGRAM_VIRTUALLY_FRAME" val="{&quot;height&quot;:190.9,&quot;left&quot;:36,&quot;top&quot;:193.9,&quot;width&quot;:648}"/>
</p:tagLst>
</file>

<file path=ppt/tags/tag61.xml><?xml version="1.0" encoding="utf-8"?>
<p:tagLst xmlns:p="http://schemas.openxmlformats.org/presentationml/2006/main">
  <p:tag name="KSO_WM_DIAGRAM_VIRTUALLY_FRAME" val="{&quot;height&quot;:190.9,&quot;left&quot;:36,&quot;top&quot;:193.9,&quot;width&quot;:648}"/>
</p:tagLst>
</file>

<file path=ppt/tags/tag62.xml><?xml version="1.0" encoding="utf-8"?>
<p:tagLst xmlns:p="http://schemas.openxmlformats.org/presentationml/2006/main">
  <p:tag name="KSO_WM_DIAGRAM_VIRTUALLY_FRAME" val="{&quot;height&quot;:190.9,&quot;left&quot;:36,&quot;top&quot;:193.9,&quot;width&quot;:648}"/>
</p:tagLst>
</file>

<file path=ppt/tags/tag63.xml><?xml version="1.0" encoding="utf-8"?>
<p:tagLst xmlns:p="http://schemas.openxmlformats.org/presentationml/2006/main">
  <p:tag name="KSO_WM_DIAGRAM_VIRTUALLY_FRAME" val="{&quot;height&quot;:190.9,&quot;left&quot;:36,&quot;top&quot;:193.9,&quot;width&quot;:648}"/>
</p:tagLst>
</file>

<file path=ppt/tags/tag64.xml><?xml version="1.0" encoding="utf-8"?>
<p:tagLst xmlns:p="http://schemas.openxmlformats.org/presentationml/2006/main">
  <p:tag name="KSO_WM_DIAGRAM_VIRTUALLY_FRAME" val="{&quot;height&quot;:190.9,&quot;left&quot;:36,&quot;top&quot;:193.9,&quot;width&quot;:64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6631</Words>
  <Application>WPS Presentation</Application>
  <PresentationFormat>On-screen Show (16:9)</PresentationFormat>
  <Paragraphs>249</Paragraphs>
  <Slides>13</Slides>
  <Notes>12</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13</vt:i4>
      </vt:variant>
    </vt:vector>
  </HeadingPairs>
  <TitlesOfParts>
    <vt:vector size="22" baseType="lpstr">
      <vt:lpstr>Arial</vt:lpstr>
      <vt:lpstr>SimSun</vt:lpstr>
      <vt:lpstr>Wingdings</vt:lpstr>
      <vt:lpstr>Arial</vt:lpstr>
      <vt:lpstr>Calibri</vt:lpstr>
      <vt:lpstr>Microsoft YaHei</vt:lpstr>
      <vt:lpstr>Arial Unicode MS</vt:lpstr>
      <vt:lpstr>Calibri</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My PC</dc:creator>
  <dc:description>generated using python-pptx</dc:description>
  <cp:lastModifiedBy>Dell</cp:lastModifiedBy>
  <cp:revision>16</cp:revision>
  <dcterms:created xsi:type="dcterms:W3CDTF">2013-01-27T09:14:00Z</dcterms:created>
  <dcterms:modified xsi:type="dcterms:W3CDTF">2026-02-21T14:57:30Z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1574B82709A44277867F150151ACF273_13</vt:lpwstr>
  </property>
  <property fmtid="{D5CDD505-2E9C-101B-9397-08002B2CF9AE}" pid="3" name="KSOProductBuildVer">
    <vt:lpwstr>1033-12.2.0.23196</vt:lpwstr>
  </property>
</Properties>
</file>