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5" r:id="rId1"/>
  </p:sldMasterIdLst>
  <p:sldIdLst>
    <p:sldId id="256" r:id="rId2"/>
    <p:sldId id="257" r:id="rId3"/>
    <p:sldId id="258" r:id="rId4"/>
    <p:sldId id="268" r:id="rId5"/>
    <p:sldId id="259" r:id="rId6"/>
    <p:sldId id="264" r:id="rId7"/>
    <p:sldId id="269" r:id="rId8"/>
    <p:sldId id="265" r:id="rId9"/>
    <p:sldId id="266" r:id="rId10"/>
    <p:sldId id="267"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ED266C-1DA7-1051-B4F9-7804CB0A5D76}" v="29" dt="2026-05-14T08:43:38.390"/>
    <p1510:client id="{591DAD6B-152C-A788-E017-E05AB3603CFB}" v="390" dt="2026-05-12T14:52:48.960"/>
    <p1510:client id="{926C3EA8-65AC-38A2-A207-751D22A48601}" v="117" dt="2026-05-12T20:45:07.721"/>
    <p1510:client id="{EAF5E5CF-CD23-E23E-2275-80C38E9CFA38}" v="453" dt="2026-05-13T16:17:06.2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eigh Martin McAfee (2505286)" userId="S::2505286@student.uwtsd.ac.uk::37acdece-4082-46a3-9878-24fafa6ba6ea" providerId="AD" clId="Web-{591DAD6B-152C-A788-E017-E05AB3603CFB}"/>
    <pc:docChg chg="modSld">
      <pc:chgData name="Kayleigh Martin McAfee (2505286)" userId="S::2505286@student.uwtsd.ac.uk::37acdece-4082-46a3-9878-24fafa6ba6ea" providerId="AD" clId="Web-{591DAD6B-152C-A788-E017-E05AB3603CFB}" dt="2026-05-12T14:52:48.960" v="402" actId="20577"/>
      <pc:docMkLst>
        <pc:docMk/>
      </pc:docMkLst>
      <pc:sldChg chg="modSp">
        <pc:chgData name="Kayleigh Martin McAfee (2505286)" userId="S::2505286@student.uwtsd.ac.uk::37acdece-4082-46a3-9878-24fafa6ba6ea" providerId="AD" clId="Web-{591DAD6B-152C-A788-E017-E05AB3603CFB}" dt="2026-05-12T14:49:03.467" v="386" actId="20577"/>
        <pc:sldMkLst>
          <pc:docMk/>
          <pc:sldMk cId="1684942806" sldId="267"/>
        </pc:sldMkLst>
        <pc:spChg chg="mod">
          <ac:chgData name="Kayleigh Martin McAfee (2505286)" userId="S::2505286@student.uwtsd.ac.uk::37acdece-4082-46a3-9878-24fafa6ba6ea" providerId="AD" clId="Web-{591DAD6B-152C-A788-E017-E05AB3603CFB}" dt="2026-05-12T14:49:03.467" v="386" actId="20577"/>
          <ac:spMkLst>
            <pc:docMk/>
            <pc:sldMk cId="1684942806" sldId="267"/>
            <ac:spMk id="3" creationId="{07A642AF-00E8-B59D-1E56-A61139B8C37C}"/>
          </ac:spMkLst>
        </pc:spChg>
      </pc:sldChg>
      <pc:sldChg chg="modSp">
        <pc:chgData name="Kayleigh Martin McAfee (2505286)" userId="S::2505286@student.uwtsd.ac.uk::37acdece-4082-46a3-9878-24fafa6ba6ea" providerId="AD" clId="Web-{591DAD6B-152C-A788-E017-E05AB3603CFB}" dt="2026-05-12T14:52:48.960" v="402" actId="20577"/>
        <pc:sldMkLst>
          <pc:docMk/>
          <pc:sldMk cId="3120760080" sldId="269"/>
        </pc:sldMkLst>
        <pc:spChg chg="mod">
          <ac:chgData name="Kayleigh Martin McAfee (2505286)" userId="S::2505286@student.uwtsd.ac.uk::37acdece-4082-46a3-9878-24fafa6ba6ea" providerId="AD" clId="Web-{591DAD6B-152C-A788-E017-E05AB3603CFB}" dt="2026-05-12T14:52:48.960" v="402" actId="20577"/>
          <ac:spMkLst>
            <pc:docMk/>
            <pc:sldMk cId="3120760080" sldId="269"/>
            <ac:spMk id="3" creationId="{972ADD73-6460-B5BF-A21E-CD89ACA034AC}"/>
          </ac:spMkLst>
        </pc:spChg>
      </pc:sldChg>
    </pc:docChg>
  </pc:docChgLst>
  <pc:docChgLst>
    <pc:chgData name="Kayleigh Martin McAfee (2505286)" userId="S::2505286@student.uwtsd.ac.uk::37acdece-4082-46a3-9878-24fafa6ba6ea" providerId="AD" clId="Web-{926C3EA8-65AC-38A2-A207-751D22A48601}"/>
    <pc:docChg chg="modSld modMainMaster">
      <pc:chgData name="Kayleigh Martin McAfee (2505286)" userId="S::2505286@student.uwtsd.ac.uk::37acdece-4082-46a3-9878-24fafa6ba6ea" providerId="AD" clId="Web-{926C3EA8-65AC-38A2-A207-751D22A48601}" dt="2026-05-12T20:45:07.721" v="116"/>
      <pc:docMkLst>
        <pc:docMk/>
      </pc:docMkLst>
      <pc:sldChg chg="modTransition">
        <pc:chgData name="Kayleigh Martin McAfee (2505286)" userId="S::2505286@student.uwtsd.ac.uk::37acdece-4082-46a3-9878-24fafa6ba6ea" providerId="AD" clId="Web-{926C3EA8-65AC-38A2-A207-751D22A48601}" dt="2026-05-12T20:45:07.721" v="116"/>
        <pc:sldMkLst>
          <pc:docMk/>
          <pc:sldMk cId="109857222" sldId="256"/>
        </pc:sldMkLst>
      </pc:sldChg>
      <pc:sldChg chg="modTransition">
        <pc:chgData name="Kayleigh Martin McAfee (2505286)" userId="S::2505286@student.uwtsd.ac.uk::37acdece-4082-46a3-9878-24fafa6ba6ea" providerId="AD" clId="Web-{926C3EA8-65AC-38A2-A207-751D22A48601}" dt="2026-05-12T20:44:46.048" v="115"/>
        <pc:sldMkLst>
          <pc:docMk/>
          <pc:sldMk cId="3315953717" sldId="257"/>
        </pc:sldMkLst>
      </pc:sldChg>
      <pc:sldChg chg="modSp modTransition">
        <pc:chgData name="Kayleigh Martin McAfee (2505286)" userId="S::2505286@student.uwtsd.ac.uk::37acdece-4082-46a3-9878-24fafa6ba6ea" providerId="AD" clId="Web-{926C3EA8-65AC-38A2-A207-751D22A48601}" dt="2026-05-12T20:44:46.048" v="115"/>
        <pc:sldMkLst>
          <pc:docMk/>
          <pc:sldMk cId="320900777" sldId="258"/>
        </pc:sldMkLst>
        <pc:spChg chg="mod">
          <ac:chgData name="Kayleigh Martin McAfee (2505286)" userId="S::2505286@student.uwtsd.ac.uk::37acdece-4082-46a3-9878-24fafa6ba6ea" providerId="AD" clId="Web-{926C3EA8-65AC-38A2-A207-751D22A48601}" dt="2026-05-12T20:32:24.836" v="5" actId="20577"/>
          <ac:spMkLst>
            <pc:docMk/>
            <pc:sldMk cId="320900777" sldId="258"/>
            <ac:spMk id="3" creationId="{8C8DE1B2-9222-0056-E74A-FE5AA6E882CC}"/>
          </ac:spMkLst>
        </pc:spChg>
      </pc:sldChg>
      <pc:sldChg chg="modSp modTransition">
        <pc:chgData name="Kayleigh Martin McAfee (2505286)" userId="S::2505286@student.uwtsd.ac.uk::37acdece-4082-46a3-9878-24fafa6ba6ea" providerId="AD" clId="Web-{926C3EA8-65AC-38A2-A207-751D22A48601}" dt="2026-05-12T20:44:46.048" v="115"/>
        <pc:sldMkLst>
          <pc:docMk/>
          <pc:sldMk cId="583079371" sldId="259"/>
        </pc:sldMkLst>
        <pc:spChg chg="mod">
          <ac:chgData name="Kayleigh Martin McAfee (2505286)" userId="S::2505286@student.uwtsd.ac.uk::37acdece-4082-46a3-9878-24fafa6ba6ea" providerId="AD" clId="Web-{926C3EA8-65AC-38A2-A207-751D22A48601}" dt="2026-05-12T20:32:36.492" v="6" actId="20577"/>
          <ac:spMkLst>
            <pc:docMk/>
            <pc:sldMk cId="583079371" sldId="259"/>
            <ac:spMk id="3" creationId="{99523396-603D-A68C-C267-324B02E781C3}"/>
          </ac:spMkLst>
        </pc:spChg>
      </pc:sldChg>
      <pc:sldChg chg="addSp delSp modSp modTransition">
        <pc:chgData name="Kayleigh Martin McAfee (2505286)" userId="S::2505286@student.uwtsd.ac.uk::37acdece-4082-46a3-9878-24fafa6ba6ea" providerId="AD" clId="Web-{926C3EA8-65AC-38A2-A207-751D22A48601}" dt="2026-05-12T20:44:46.048" v="115"/>
        <pc:sldMkLst>
          <pc:docMk/>
          <pc:sldMk cId="2272771978" sldId="264"/>
        </pc:sldMkLst>
        <pc:spChg chg="mod">
          <ac:chgData name="Kayleigh Martin McAfee (2505286)" userId="S::2505286@student.uwtsd.ac.uk::37acdece-4082-46a3-9878-24fafa6ba6ea" providerId="AD" clId="Web-{926C3EA8-65AC-38A2-A207-751D22A48601}" dt="2026-05-12T20:42:48.935" v="109" actId="20577"/>
          <ac:spMkLst>
            <pc:docMk/>
            <pc:sldMk cId="2272771978" sldId="264"/>
            <ac:spMk id="3" creationId="{ACF0B70B-92CA-6DF6-2929-B675FE785399}"/>
          </ac:spMkLst>
        </pc:spChg>
      </pc:sldChg>
      <pc:sldChg chg="modTransition">
        <pc:chgData name="Kayleigh Martin McAfee (2505286)" userId="S::2505286@student.uwtsd.ac.uk::37acdece-4082-46a3-9878-24fafa6ba6ea" providerId="AD" clId="Web-{926C3EA8-65AC-38A2-A207-751D22A48601}" dt="2026-05-12T20:44:46.048" v="115"/>
        <pc:sldMkLst>
          <pc:docMk/>
          <pc:sldMk cId="1235594923" sldId="265"/>
        </pc:sldMkLst>
      </pc:sldChg>
      <pc:sldChg chg="modTransition">
        <pc:chgData name="Kayleigh Martin McAfee (2505286)" userId="S::2505286@student.uwtsd.ac.uk::37acdece-4082-46a3-9878-24fafa6ba6ea" providerId="AD" clId="Web-{926C3EA8-65AC-38A2-A207-751D22A48601}" dt="2026-05-12T20:44:46.048" v="115"/>
        <pc:sldMkLst>
          <pc:docMk/>
          <pc:sldMk cId="19525796" sldId="266"/>
        </pc:sldMkLst>
      </pc:sldChg>
      <pc:sldChg chg="modTransition">
        <pc:chgData name="Kayleigh Martin McAfee (2505286)" userId="S::2505286@student.uwtsd.ac.uk::37acdece-4082-46a3-9878-24fafa6ba6ea" providerId="AD" clId="Web-{926C3EA8-65AC-38A2-A207-751D22A48601}" dt="2026-05-12T20:44:46.048" v="115"/>
        <pc:sldMkLst>
          <pc:docMk/>
          <pc:sldMk cId="1684942806" sldId="267"/>
        </pc:sldMkLst>
      </pc:sldChg>
      <pc:sldChg chg="modTransition">
        <pc:chgData name="Kayleigh Martin McAfee (2505286)" userId="S::2505286@student.uwtsd.ac.uk::37acdece-4082-46a3-9878-24fafa6ba6ea" providerId="AD" clId="Web-{926C3EA8-65AC-38A2-A207-751D22A48601}" dt="2026-05-12T20:44:46.048" v="115"/>
        <pc:sldMkLst>
          <pc:docMk/>
          <pc:sldMk cId="2525180550" sldId="268"/>
        </pc:sldMkLst>
      </pc:sldChg>
      <pc:sldChg chg="modTransition">
        <pc:chgData name="Kayleigh Martin McAfee (2505286)" userId="S::2505286@student.uwtsd.ac.uk::37acdece-4082-46a3-9878-24fafa6ba6ea" providerId="AD" clId="Web-{926C3EA8-65AC-38A2-A207-751D22A48601}" dt="2026-05-12T20:44:46.048" v="115"/>
        <pc:sldMkLst>
          <pc:docMk/>
          <pc:sldMk cId="3120760080" sldId="269"/>
        </pc:sldMkLst>
      </pc:sldChg>
      <pc:sldMasterChg chg="modTransition modSldLayout">
        <pc:chgData name="Kayleigh Martin McAfee (2505286)" userId="S::2505286@student.uwtsd.ac.uk::37acdece-4082-46a3-9878-24fafa6ba6ea" providerId="AD" clId="Web-{926C3EA8-65AC-38A2-A207-751D22A48601}" dt="2026-05-12T20:44:46.048" v="115"/>
        <pc:sldMasterMkLst>
          <pc:docMk/>
          <pc:sldMasterMk cId="1300603562" sldId="2147484045"/>
        </pc:sldMasterMkLst>
        <pc:sldLayoutChg chg="modTransition">
          <pc:chgData name="Kayleigh Martin McAfee (2505286)" userId="S::2505286@student.uwtsd.ac.uk::37acdece-4082-46a3-9878-24fafa6ba6ea" providerId="AD" clId="Web-{926C3EA8-65AC-38A2-A207-751D22A48601}" dt="2026-05-12T20:44:46.048" v="115"/>
          <pc:sldLayoutMkLst>
            <pc:docMk/>
            <pc:sldMasterMk cId="1300603562" sldId="2147484045"/>
            <pc:sldLayoutMk cId="582129921" sldId="2147484046"/>
          </pc:sldLayoutMkLst>
        </pc:sldLayoutChg>
        <pc:sldLayoutChg chg="modTransition">
          <pc:chgData name="Kayleigh Martin McAfee (2505286)" userId="S::2505286@student.uwtsd.ac.uk::37acdece-4082-46a3-9878-24fafa6ba6ea" providerId="AD" clId="Web-{926C3EA8-65AC-38A2-A207-751D22A48601}" dt="2026-05-12T20:44:46.048" v="115"/>
          <pc:sldLayoutMkLst>
            <pc:docMk/>
            <pc:sldMasterMk cId="1300603562" sldId="2147484045"/>
            <pc:sldLayoutMk cId="2827724045" sldId="2147484047"/>
          </pc:sldLayoutMkLst>
        </pc:sldLayoutChg>
        <pc:sldLayoutChg chg="modTransition">
          <pc:chgData name="Kayleigh Martin McAfee (2505286)" userId="S::2505286@student.uwtsd.ac.uk::37acdece-4082-46a3-9878-24fafa6ba6ea" providerId="AD" clId="Web-{926C3EA8-65AC-38A2-A207-751D22A48601}" dt="2026-05-12T20:44:46.048" v="115"/>
          <pc:sldLayoutMkLst>
            <pc:docMk/>
            <pc:sldMasterMk cId="1300603562" sldId="2147484045"/>
            <pc:sldLayoutMk cId="2884082337" sldId="2147484048"/>
          </pc:sldLayoutMkLst>
        </pc:sldLayoutChg>
        <pc:sldLayoutChg chg="modTransition">
          <pc:chgData name="Kayleigh Martin McAfee (2505286)" userId="S::2505286@student.uwtsd.ac.uk::37acdece-4082-46a3-9878-24fafa6ba6ea" providerId="AD" clId="Web-{926C3EA8-65AC-38A2-A207-751D22A48601}" dt="2026-05-12T20:44:46.048" v="115"/>
          <pc:sldLayoutMkLst>
            <pc:docMk/>
            <pc:sldMasterMk cId="1300603562" sldId="2147484045"/>
            <pc:sldLayoutMk cId="1988139994" sldId="2147484049"/>
          </pc:sldLayoutMkLst>
        </pc:sldLayoutChg>
        <pc:sldLayoutChg chg="modTransition">
          <pc:chgData name="Kayleigh Martin McAfee (2505286)" userId="S::2505286@student.uwtsd.ac.uk::37acdece-4082-46a3-9878-24fafa6ba6ea" providerId="AD" clId="Web-{926C3EA8-65AC-38A2-A207-751D22A48601}" dt="2026-05-12T20:44:46.048" v="115"/>
          <pc:sldLayoutMkLst>
            <pc:docMk/>
            <pc:sldMasterMk cId="1300603562" sldId="2147484045"/>
            <pc:sldLayoutMk cId="784437935" sldId="2147484050"/>
          </pc:sldLayoutMkLst>
        </pc:sldLayoutChg>
        <pc:sldLayoutChg chg="modTransition">
          <pc:chgData name="Kayleigh Martin McAfee (2505286)" userId="S::2505286@student.uwtsd.ac.uk::37acdece-4082-46a3-9878-24fafa6ba6ea" providerId="AD" clId="Web-{926C3EA8-65AC-38A2-A207-751D22A48601}" dt="2026-05-12T20:44:46.048" v="115"/>
          <pc:sldLayoutMkLst>
            <pc:docMk/>
            <pc:sldMasterMk cId="1300603562" sldId="2147484045"/>
            <pc:sldLayoutMk cId="3732830699" sldId="2147484051"/>
          </pc:sldLayoutMkLst>
        </pc:sldLayoutChg>
        <pc:sldLayoutChg chg="modTransition">
          <pc:chgData name="Kayleigh Martin McAfee (2505286)" userId="S::2505286@student.uwtsd.ac.uk::37acdece-4082-46a3-9878-24fafa6ba6ea" providerId="AD" clId="Web-{926C3EA8-65AC-38A2-A207-751D22A48601}" dt="2026-05-12T20:44:46.048" v="115"/>
          <pc:sldLayoutMkLst>
            <pc:docMk/>
            <pc:sldMasterMk cId="1300603562" sldId="2147484045"/>
            <pc:sldLayoutMk cId="3193665312" sldId="2147484052"/>
          </pc:sldLayoutMkLst>
        </pc:sldLayoutChg>
        <pc:sldLayoutChg chg="modTransition">
          <pc:chgData name="Kayleigh Martin McAfee (2505286)" userId="S::2505286@student.uwtsd.ac.uk::37acdece-4082-46a3-9878-24fafa6ba6ea" providerId="AD" clId="Web-{926C3EA8-65AC-38A2-A207-751D22A48601}" dt="2026-05-12T20:44:46.048" v="115"/>
          <pc:sldLayoutMkLst>
            <pc:docMk/>
            <pc:sldMasterMk cId="1300603562" sldId="2147484045"/>
            <pc:sldLayoutMk cId="889802757" sldId="2147484053"/>
          </pc:sldLayoutMkLst>
        </pc:sldLayoutChg>
        <pc:sldLayoutChg chg="modTransition">
          <pc:chgData name="Kayleigh Martin McAfee (2505286)" userId="S::2505286@student.uwtsd.ac.uk::37acdece-4082-46a3-9878-24fafa6ba6ea" providerId="AD" clId="Web-{926C3EA8-65AC-38A2-A207-751D22A48601}" dt="2026-05-12T20:44:46.048" v="115"/>
          <pc:sldLayoutMkLst>
            <pc:docMk/>
            <pc:sldMasterMk cId="1300603562" sldId="2147484045"/>
            <pc:sldLayoutMk cId="4010003384" sldId="2147484054"/>
          </pc:sldLayoutMkLst>
        </pc:sldLayoutChg>
        <pc:sldLayoutChg chg="modTransition">
          <pc:chgData name="Kayleigh Martin McAfee (2505286)" userId="S::2505286@student.uwtsd.ac.uk::37acdece-4082-46a3-9878-24fafa6ba6ea" providerId="AD" clId="Web-{926C3EA8-65AC-38A2-A207-751D22A48601}" dt="2026-05-12T20:44:46.048" v="115"/>
          <pc:sldLayoutMkLst>
            <pc:docMk/>
            <pc:sldMasterMk cId="1300603562" sldId="2147484045"/>
            <pc:sldLayoutMk cId="2886678592" sldId="2147484055"/>
          </pc:sldLayoutMkLst>
        </pc:sldLayoutChg>
        <pc:sldLayoutChg chg="modTransition">
          <pc:chgData name="Kayleigh Martin McAfee (2505286)" userId="S::2505286@student.uwtsd.ac.uk::37acdece-4082-46a3-9878-24fafa6ba6ea" providerId="AD" clId="Web-{926C3EA8-65AC-38A2-A207-751D22A48601}" dt="2026-05-12T20:44:46.048" v="115"/>
          <pc:sldLayoutMkLst>
            <pc:docMk/>
            <pc:sldMasterMk cId="1300603562" sldId="2147484045"/>
            <pc:sldLayoutMk cId="4171266587" sldId="2147484056"/>
          </pc:sldLayoutMkLst>
        </pc:sldLayoutChg>
      </pc:sldMasterChg>
    </pc:docChg>
  </pc:docChgLst>
  <pc:docChgLst>
    <pc:chgData name="Kayleigh Martin McAfee (2505286)" userId="S::2505286@student.uwtsd.ac.uk::37acdece-4082-46a3-9878-24fafa6ba6ea" providerId="AD" clId="Web-{2BFFA0EB-B98D-6BE5-CB1E-FB348D5F35CD}"/>
    <pc:docChg chg="modSld">
      <pc:chgData name="Kayleigh Martin McAfee (2505286)" userId="S::2505286@student.uwtsd.ac.uk::37acdece-4082-46a3-9878-24fafa6ba6ea" providerId="AD" clId="Web-{2BFFA0EB-B98D-6BE5-CB1E-FB348D5F35CD}" dt="2026-04-20T09:03:21.444" v="330" actId="20577"/>
      <pc:docMkLst>
        <pc:docMk/>
      </pc:docMkLst>
      <pc:sldChg chg="addSp modSp addAnim">
        <pc:chgData name="Kayleigh Martin McAfee (2505286)" userId="S::2505286@student.uwtsd.ac.uk::37acdece-4082-46a3-9878-24fafa6ba6ea" providerId="AD" clId="Web-{2BFFA0EB-B98D-6BE5-CB1E-FB348D5F35CD}" dt="2026-04-20T08:41:41.706" v="15" actId="20577"/>
        <pc:sldMkLst>
          <pc:docMk/>
          <pc:sldMk cId="583079371" sldId="259"/>
        </pc:sldMkLst>
        <pc:spChg chg="mod">
          <ac:chgData name="Kayleigh Martin McAfee (2505286)" userId="S::2505286@student.uwtsd.ac.uk::37acdece-4082-46a3-9878-24fafa6ba6ea" providerId="AD" clId="Web-{2BFFA0EB-B98D-6BE5-CB1E-FB348D5F35CD}" dt="2026-04-20T08:41:41.706" v="15" actId="20577"/>
          <ac:spMkLst>
            <pc:docMk/>
            <pc:sldMk cId="583079371" sldId="259"/>
            <ac:spMk id="3" creationId="{99523396-603D-A68C-C267-324B02E781C3}"/>
          </ac:spMkLst>
        </pc:spChg>
        <pc:picChg chg="add mod">
          <ac:chgData name="Kayleigh Martin McAfee (2505286)" userId="S::2505286@student.uwtsd.ac.uk::37acdece-4082-46a3-9878-24fafa6ba6ea" providerId="AD" clId="Web-{2BFFA0EB-B98D-6BE5-CB1E-FB348D5F35CD}" dt="2026-04-20T08:40:32.673" v="3" actId="1076"/>
          <ac:picMkLst>
            <pc:docMk/>
            <pc:sldMk cId="583079371" sldId="259"/>
            <ac:picMk id="4" creationId="{9D633421-B0ED-BBF6-0C96-881041237313}"/>
          </ac:picMkLst>
        </pc:picChg>
      </pc:sldChg>
      <pc:sldChg chg="modSp">
        <pc:chgData name="Kayleigh Martin McAfee (2505286)" userId="S::2505286@student.uwtsd.ac.uk::37acdece-4082-46a3-9878-24fafa6ba6ea" providerId="AD" clId="Web-{2BFFA0EB-B98D-6BE5-CB1E-FB348D5F35CD}" dt="2026-04-20T09:03:21.444" v="330" actId="20577"/>
        <pc:sldMkLst>
          <pc:docMk/>
          <pc:sldMk cId="2272771978" sldId="264"/>
        </pc:sldMkLst>
        <pc:spChg chg="mod">
          <ac:chgData name="Kayleigh Martin McAfee (2505286)" userId="S::2505286@student.uwtsd.ac.uk::37acdece-4082-46a3-9878-24fafa6ba6ea" providerId="AD" clId="Web-{2BFFA0EB-B98D-6BE5-CB1E-FB348D5F35CD}" dt="2026-04-20T09:03:21.444" v="330" actId="20577"/>
          <ac:spMkLst>
            <pc:docMk/>
            <pc:sldMk cId="2272771978" sldId="264"/>
            <ac:spMk id="3" creationId="{ACF0B70B-92CA-6DF6-2929-B675FE785399}"/>
          </ac:spMkLst>
        </pc:spChg>
      </pc:sldChg>
    </pc:docChg>
  </pc:docChgLst>
  <pc:docChgLst>
    <pc:chgData name="Kayleigh Martin McAfee (2505286)" userId="S::2505286@student.uwtsd.ac.uk::37acdece-4082-46a3-9878-24fafa6ba6ea" providerId="AD" clId="Web-{EAF5E5CF-CD23-E23E-2275-80C38E9CFA38}"/>
    <pc:docChg chg="modSld">
      <pc:chgData name="Kayleigh Martin McAfee (2505286)" userId="S::2505286@student.uwtsd.ac.uk::37acdece-4082-46a3-9878-24fafa6ba6ea" providerId="AD" clId="Web-{EAF5E5CF-CD23-E23E-2275-80C38E9CFA38}" dt="2026-05-13T16:17:06.213" v="453"/>
      <pc:docMkLst>
        <pc:docMk/>
      </pc:docMkLst>
      <pc:sldChg chg="addSp modSp modMedia addAnim delAnim">
        <pc:chgData name="Kayleigh Martin McAfee (2505286)" userId="S::2505286@student.uwtsd.ac.uk::37acdece-4082-46a3-9878-24fafa6ba6ea" providerId="AD" clId="Web-{EAF5E5CF-CD23-E23E-2275-80C38E9CFA38}" dt="2026-05-13T16:14:35.266" v="451"/>
        <pc:sldMkLst>
          <pc:docMk/>
          <pc:sldMk cId="2272771978" sldId="264"/>
        </pc:sldMkLst>
        <pc:spChg chg="mod">
          <ac:chgData name="Kayleigh Martin McAfee (2505286)" userId="S::2505286@student.uwtsd.ac.uk::37acdece-4082-46a3-9878-24fafa6ba6ea" providerId="AD" clId="Web-{EAF5E5CF-CD23-E23E-2275-80C38E9CFA38}" dt="2026-05-13T16:08:59.496" v="446" actId="20577"/>
          <ac:spMkLst>
            <pc:docMk/>
            <pc:sldMk cId="2272771978" sldId="264"/>
            <ac:spMk id="3" creationId="{ACF0B70B-92CA-6DF6-2929-B675FE785399}"/>
          </ac:spMkLst>
        </pc:spChg>
        <pc:picChg chg="add mod">
          <ac:chgData name="Kayleigh Martin McAfee (2505286)" userId="S::2505286@student.uwtsd.ac.uk::37acdece-4082-46a3-9878-24fafa6ba6ea" providerId="AD" clId="Web-{EAF5E5CF-CD23-E23E-2275-80C38E9CFA38}" dt="2026-05-13T16:09:57.827" v="449" actId="14100"/>
          <ac:picMkLst>
            <pc:docMk/>
            <pc:sldMk cId="2272771978" sldId="264"/>
            <ac:picMk id="4" creationId="{54815B06-A0F2-17B7-96EF-E42E0530CCCE}"/>
          </ac:picMkLst>
        </pc:picChg>
      </pc:sldChg>
      <pc:sldChg chg="modSp">
        <pc:chgData name="Kayleigh Martin McAfee (2505286)" userId="S::2505286@student.uwtsd.ac.uk::37acdece-4082-46a3-9878-24fafa6ba6ea" providerId="AD" clId="Web-{EAF5E5CF-CD23-E23E-2275-80C38E9CFA38}" dt="2026-05-13T15:28:03.534" v="36" actId="20577"/>
        <pc:sldMkLst>
          <pc:docMk/>
          <pc:sldMk cId="1684942806" sldId="267"/>
        </pc:sldMkLst>
        <pc:spChg chg="mod">
          <ac:chgData name="Kayleigh Martin McAfee (2505286)" userId="S::2505286@student.uwtsd.ac.uk::37acdece-4082-46a3-9878-24fafa6ba6ea" providerId="AD" clId="Web-{EAF5E5CF-CD23-E23E-2275-80C38E9CFA38}" dt="2026-05-13T15:28:03.534" v="36" actId="20577"/>
          <ac:spMkLst>
            <pc:docMk/>
            <pc:sldMk cId="1684942806" sldId="267"/>
            <ac:spMk id="3" creationId="{07A642AF-00E8-B59D-1E56-A61139B8C37C}"/>
          </ac:spMkLst>
        </pc:spChg>
      </pc:sldChg>
      <pc:sldChg chg="addAnim">
        <pc:chgData name="Kayleigh Martin McAfee (2505286)" userId="S::2505286@student.uwtsd.ac.uk::37acdece-4082-46a3-9878-24fafa6ba6ea" providerId="AD" clId="Web-{EAF5E5CF-CD23-E23E-2275-80C38E9CFA38}" dt="2026-05-13T16:17:06.213" v="453"/>
        <pc:sldMkLst>
          <pc:docMk/>
          <pc:sldMk cId="2525180550" sldId="268"/>
        </pc:sldMkLst>
      </pc:sldChg>
      <pc:sldChg chg="modSp addAnim">
        <pc:chgData name="Kayleigh Martin McAfee (2505286)" userId="S::2505286@student.uwtsd.ac.uk::37acdece-4082-46a3-9878-24fafa6ba6ea" providerId="AD" clId="Web-{EAF5E5CF-CD23-E23E-2275-80C38E9CFA38}" dt="2026-05-13T16:16:44.962" v="452"/>
        <pc:sldMkLst>
          <pc:docMk/>
          <pc:sldMk cId="3120760080" sldId="269"/>
        </pc:sldMkLst>
        <pc:spChg chg="mod">
          <ac:chgData name="Kayleigh Martin McAfee (2505286)" userId="S::2505286@student.uwtsd.ac.uk::37acdece-4082-46a3-9878-24fafa6ba6ea" providerId="AD" clId="Web-{EAF5E5CF-CD23-E23E-2275-80C38E9CFA38}" dt="2026-05-13T15:35:23.810" v="172" actId="20577"/>
          <ac:spMkLst>
            <pc:docMk/>
            <pc:sldMk cId="3120760080" sldId="269"/>
            <ac:spMk id="3" creationId="{972ADD73-6460-B5BF-A21E-CD89ACA034AC}"/>
          </ac:spMkLst>
        </pc:spChg>
      </pc:sldChg>
    </pc:docChg>
  </pc:docChgLst>
  <pc:docChgLst>
    <pc:chgData name="Kayleigh Martin McAfee (2505286)" userId="S::2505286@student.uwtsd.ac.uk::37acdece-4082-46a3-9878-24fafa6ba6ea" providerId="AD" clId="Web-{05ED266C-1DA7-1051-B4F9-7804CB0A5D76}"/>
    <pc:docChg chg="modSld">
      <pc:chgData name="Kayleigh Martin McAfee (2505286)" userId="S::2505286@student.uwtsd.ac.uk::37acdece-4082-46a3-9878-24fafa6ba6ea" providerId="AD" clId="Web-{05ED266C-1DA7-1051-B4F9-7804CB0A5D76}" dt="2026-05-14T08:43:38.390" v="28"/>
      <pc:docMkLst>
        <pc:docMk/>
      </pc:docMkLst>
      <pc:sldChg chg="addSp modSp modMedia addAnim">
        <pc:chgData name="Kayleigh Martin McAfee (2505286)" userId="S::2505286@student.uwtsd.ac.uk::37acdece-4082-46a3-9878-24fafa6ba6ea" providerId="AD" clId="Web-{05ED266C-1DA7-1051-B4F9-7804CB0A5D76}" dt="2026-05-14T08:43:38.390" v="28"/>
        <pc:sldMkLst>
          <pc:docMk/>
          <pc:sldMk cId="109857222" sldId="256"/>
        </pc:sldMkLst>
        <pc:picChg chg="add mod">
          <ac:chgData name="Kayleigh Martin McAfee (2505286)" userId="S::2505286@student.uwtsd.ac.uk::37acdece-4082-46a3-9878-24fafa6ba6ea" providerId="AD" clId="Web-{05ED266C-1DA7-1051-B4F9-7804CB0A5D76}" dt="2026-05-14T08:43:38.390" v="28"/>
          <ac:picMkLst>
            <pc:docMk/>
            <pc:sldMk cId="109857222" sldId="256"/>
            <ac:picMk id="4" creationId="{441924BF-AF86-B475-5795-6F60A2B297C5}"/>
          </ac:picMkLst>
        </pc:picChg>
      </pc:sldChg>
      <pc:sldChg chg="addSp modSp modMedia addAnim">
        <pc:chgData name="Kayleigh Martin McAfee (2505286)" userId="S::2505286@student.uwtsd.ac.uk::37acdece-4082-46a3-9878-24fafa6ba6ea" providerId="AD" clId="Web-{05ED266C-1DA7-1051-B4F9-7804CB0A5D76}" dt="2026-05-14T08:40:00.911" v="18"/>
        <pc:sldMkLst>
          <pc:docMk/>
          <pc:sldMk cId="320900777" sldId="258"/>
        </pc:sldMkLst>
        <pc:picChg chg="add mod">
          <ac:chgData name="Kayleigh Martin McAfee (2505286)" userId="S::2505286@student.uwtsd.ac.uk::37acdece-4082-46a3-9878-24fafa6ba6ea" providerId="AD" clId="Web-{05ED266C-1DA7-1051-B4F9-7804CB0A5D76}" dt="2026-05-14T08:40:00.911" v="18"/>
          <ac:picMkLst>
            <pc:docMk/>
            <pc:sldMk cId="320900777" sldId="258"/>
            <ac:picMk id="4" creationId="{21B7B208-F125-60EB-B028-1F71570D6AEC}"/>
          </ac:picMkLst>
        </pc:picChg>
      </pc:sldChg>
      <pc:sldChg chg="addSp modSp modMedia addAnim">
        <pc:chgData name="Kayleigh Martin McAfee (2505286)" userId="S::2505286@student.uwtsd.ac.uk::37acdece-4082-46a3-9878-24fafa6ba6ea" providerId="AD" clId="Web-{05ED266C-1DA7-1051-B4F9-7804CB0A5D76}" dt="2026-05-14T08:40:11.021" v="21"/>
        <pc:sldMkLst>
          <pc:docMk/>
          <pc:sldMk cId="583079371" sldId="259"/>
        </pc:sldMkLst>
        <pc:picChg chg="add mod">
          <ac:chgData name="Kayleigh Martin McAfee (2505286)" userId="S::2505286@student.uwtsd.ac.uk::37acdece-4082-46a3-9878-24fafa6ba6ea" providerId="AD" clId="Web-{05ED266C-1DA7-1051-B4F9-7804CB0A5D76}" dt="2026-05-14T08:40:11.021" v="21"/>
          <ac:picMkLst>
            <pc:docMk/>
            <pc:sldMk cId="583079371" sldId="259"/>
            <ac:picMk id="5" creationId="{9ABAB232-0B99-3BAA-2172-0A1C28DC185D}"/>
          </ac:picMkLst>
        </pc:picChg>
      </pc:sldChg>
      <pc:sldChg chg="addSp delSp modSp modMedia addAnim delAnim">
        <pc:chgData name="Kayleigh Martin McAfee (2505286)" userId="S::2505286@student.uwtsd.ac.uk::37acdece-4082-46a3-9878-24fafa6ba6ea" providerId="AD" clId="Web-{05ED266C-1DA7-1051-B4F9-7804CB0A5D76}" dt="2026-05-14T08:40:21.522" v="24"/>
        <pc:sldMkLst>
          <pc:docMk/>
          <pc:sldMk cId="2272771978" sldId="264"/>
        </pc:sldMkLst>
        <pc:picChg chg="del mod">
          <ac:chgData name="Kayleigh Martin McAfee (2505286)" userId="S::2505286@student.uwtsd.ac.uk::37acdece-4082-46a3-9878-24fafa6ba6ea" providerId="AD" clId="Web-{05ED266C-1DA7-1051-B4F9-7804CB0A5D76}" dt="2026-05-14T08:36:52.512" v="7"/>
          <ac:picMkLst>
            <pc:docMk/>
            <pc:sldMk cId="2272771978" sldId="264"/>
            <ac:picMk id="4" creationId="{54815B06-A0F2-17B7-96EF-E42E0530CCCE}"/>
          </ac:picMkLst>
        </pc:picChg>
        <pc:picChg chg="add mod">
          <ac:chgData name="Kayleigh Martin McAfee (2505286)" userId="S::2505286@student.uwtsd.ac.uk::37acdece-4082-46a3-9878-24fafa6ba6ea" providerId="AD" clId="Web-{05ED266C-1DA7-1051-B4F9-7804CB0A5D76}" dt="2026-05-14T08:40:21.522" v="24"/>
          <ac:picMkLst>
            <pc:docMk/>
            <pc:sldMk cId="2272771978" sldId="264"/>
            <ac:picMk id="5" creationId="{C4D74C06-6A51-C070-0C6E-DDF7BB47FA12}"/>
          </ac:picMkLst>
        </pc:picChg>
      </pc:sldChg>
      <pc:sldChg chg="addSp modSp modMedia addAnim">
        <pc:chgData name="Kayleigh Martin McAfee (2505286)" userId="S::2505286@student.uwtsd.ac.uk::37acdece-4082-46a3-9878-24fafa6ba6ea" providerId="AD" clId="Web-{05ED266C-1DA7-1051-B4F9-7804CB0A5D76}" dt="2026-05-14T08:40:39.960" v="27"/>
        <pc:sldMkLst>
          <pc:docMk/>
          <pc:sldMk cId="3120760080" sldId="269"/>
        </pc:sldMkLst>
        <pc:picChg chg="add mod">
          <ac:chgData name="Kayleigh Martin McAfee (2505286)" userId="S::2505286@student.uwtsd.ac.uk::37acdece-4082-46a3-9878-24fafa6ba6ea" providerId="AD" clId="Web-{05ED266C-1DA7-1051-B4F9-7804CB0A5D76}" dt="2026-05-14T08:40:39.960" v="27"/>
          <ac:picMkLst>
            <pc:docMk/>
            <pc:sldMk cId="3120760080" sldId="269"/>
            <ac:picMk id="4" creationId="{BDFAC51A-DD58-BE34-2B84-377BD2F08263}"/>
          </ac:picMkLst>
        </pc:picChg>
      </pc:sldChg>
    </pc:docChg>
  </pc:docChgLst>
  <pc:docChgLst>
    <pc:chgData name="Kayleigh Martin McAfee (2505286)" userId="S::2505286@student.uwtsd.ac.uk::37acdece-4082-46a3-9878-24fafa6ba6ea" providerId="AD" clId="Web-{BCE33796-E671-6D4B-5AA1-EA205AF390E2}"/>
    <pc:docChg chg="modSld">
      <pc:chgData name="Kayleigh Martin McAfee (2505286)" userId="S::2505286@student.uwtsd.ac.uk::37acdece-4082-46a3-9878-24fafa6ba6ea" providerId="AD" clId="Web-{BCE33796-E671-6D4B-5AA1-EA205AF390E2}" dt="2026-05-11T11:42:51.424" v="18" actId="20577"/>
      <pc:docMkLst>
        <pc:docMk/>
      </pc:docMkLst>
      <pc:sldChg chg="modSp">
        <pc:chgData name="Kayleigh Martin McAfee (2505286)" userId="S::2505286@student.uwtsd.ac.uk::37acdece-4082-46a3-9878-24fafa6ba6ea" providerId="AD" clId="Web-{BCE33796-E671-6D4B-5AA1-EA205AF390E2}" dt="2026-05-11T11:42:51.424" v="18" actId="20577"/>
        <pc:sldMkLst>
          <pc:docMk/>
          <pc:sldMk cId="2525180550" sldId="268"/>
        </pc:sldMkLst>
        <pc:spChg chg="mod">
          <ac:chgData name="Kayleigh Martin McAfee (2505286)" userId="S::2505286@student.uwtsd.ac.uk::37acdece-4082-46a3-9878-24fafa6ba6ea" providerId="AD" clId="Web-{BCE33796-E671-6D4B-5AA1-EA205AF390E2}" dt="2026-05-11T11:41:49.844" v="9" actId="20577"/>
          <ac:spMkLst>
            <pc:docMk/>
            <pc:sldMk cId="2525180550" sldId="268"/>
            <ac:spMk id="2" creationId="{5D6E7B56-AF11-3BF8-0F47-093B5CE1259D}"/>
          </ac:spMkLst>
        </pc:spChg>
        <pc:spChg chg="mod">
          <ac:chgData name="Kayleigh Martin McAfee (2505286)" userId="S::2505286@student.uwtsd.ac.uk::37acdece-4082-46a3-9878-24fafa6ba6ea" providerId="AD" clId="Web-{BCE33796-E671-6D4B-5AA1-EA205AF390E2}" dt="2026-05-11T11:42:51.424" v="18" actId="20577"/>
          <ac:spMkLst>
            <pc:docMk/>
            <pc:sldMk cId="2525180550" sldId="268"/>
            <ac:spMk id="3" creationId="{3A0AC9C8-CBE4-6730-84D9-6E5D3EBBE65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dirty="0"/>
              <a:pPr algn="r"/>
              <a:t>5/14/2026</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5821299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dirty="0"/>
              <a:pPr algn="r"/>
              <a:t>5/14/2026</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8277240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dirty="0"/>
              <a:t>Click to edit Master title style</a:t>
            </a:r>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dirty="0"/>
              <a:pPr algn="r"/>
              <a:t>5/14/2026</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8840823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dirty="0"/>
              <a:pPr algn="r"/>
              <a:t>5/14/2026</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19881399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dirty="0"/>
              <a:pPr algn="r"/>
              <a:t>5/14/2026</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7844379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dirty="0"/>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dirty="0"/>
              <a:pPr algn="r"/>
              <a:t>5/14/2026</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37328306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dirty="0"/>
              <a:pPr algn="r"/>
              <a:t>5/14/2026</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31936653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dirty="0"/>
              <a:pPr algn="r"/>
              <a:t>5/14/2026</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8898027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noChangeAspect="1"/>
          </p:cNvSpPr>
          <p:nvPr>
            <p:ph type="pic" idx="1"/>
          </p:nvPr>
        </p:nvSpPr>
        <p:spPr>
          <a:xfrm>
            <a:off x="0" y="2267712"/>
            <a:ext cx="6571469" cy="4590288"/>
          </a:xfrm>
          <a:solidFill>
            <a:schemeClr val="bg1">
              <a:lumMod val="85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dirty="0"/>
              <a:pPr algn="r"/>
              <a:t>5/14/2026</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dirty="0"/>
              <a:t>Click to edit Master title style</a:t>
            </a:r>
          </a:p>
        </p:txBody>
      </p:sp>
    </p:spTree>
    <p:extLst>
      <p:ext uri="{BB962C8B-B14F-4D97-AF65-F5344CB8AC3E}">
        <p14:creationId xmlns:p14="http://schemas.microsoft.com/office/powerpoint/2010/main" val="40100033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dirty="0"/>
              <a:pPr algn="r"/>
              <a:t>5/14/2026</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28866785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dirty="0"/>
              <a:t>Click to edit Master title style</a:t>
            </a:r>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dirty="0"/>
              <a:pPr algn="r"/>
              <a:t>5/14/2026</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41712665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dirty="0"/>
              <a:pPr algn="r"/>
              <a:t>5/14/2026</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dirty="0"/>
              <a:pPr algn="l"/>
              <a:t>‹#›</a:t>
            </a:fld>
            <a:endParaRPr lang="en-US" dirty="0"/>
          </a:p>
        </p:txBody>
      </p:sp>
    </p:spTree>
    <p:extLst>
      <p:ext uri="{BB962C8B-B14F-4D97-AF65-F5344CB8AC3E}">
        <p14:creationId xmlns:p14="http://schemas.microsoft.com/office/powerpoint/2010/main" val="1300603562"/>
      </p:ext>
    </p:extLst>
  </p:cSld>
  <p:clrMap bg1="lt1" tx1="dk1" bg2="lt2" tx2="dk2" accent1="accent1" accent2="accent2" accent3="accent3" accent4="accent4" accent5="accent5" accent6="accent6" hlink="hlink" folHlink="folHlink"/>
  <p:sldLayoutIdLst>
    <p:sldLayoutId id="2147484046" r:id="rId1"/>
    <p:sldLayoutId id="2147484047" r:id="rId2"/>
    <p:sldLayoutId id="2147484048" r:id="rId3"/>
    <p:sldLayoutId id="2147484049" r:id="rId4"/>
    <p:sldLayoutId id="2147484050" r:id="rId5"/>
    <p:sldLayoutId id="2147484051" r:id="rId6"/>
    <p:sldLayoutId id="2147484052" r:id="rId7"/>
    <p:sldLayoutId id="2147484053" r:id="rId8"/>
    <p:sldLayoutId id="2147484054" r:id="rId9"/>
    <p:sldLayoutId id="2147484055" r:id="rId10"/>
    <p:sldLayoutId id="2147484056"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media" Target="../media/media4.m4a"/><Relationship Id="rId7" Type="http://schemas.openxmlformats.org/officeDocument/2006/relationships/image" Target="../media/image2.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3.png"/><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publications/health-matters-physical-activity/health-matters-physical-activity-prevention-and-management-of-long-term-conditions" TargetMode="External"/><Relationship Id="rId2" Type="http://schemas.openxmlformats.org/officeDocument/2006/relationships/hyperlink" Target="https://doi.org/10.3390/ijerph191610002" TargetMode="External"/><Relationship Id="rId1" Type="http://schemas.openxmlformats.org/officeDocument/2006/relationships/slideLayout" Target="../slideLayouts/slideLayout2.xml"/><Relationship Id="rId5" Type="http://schemas.openxmlformats.org/officeDocument/2006/relationships/hyperlink" Target="https://www.cdc.gov/physicalactivity/downloads/growing_stronger.pdf" TargetMode="External"/><Relationship Id="rId4" Type="http://schemas.openxmlformats.org/officeDocument/2006/relationships/hyperlink" Target="https://mcpress.mayoclinic.org/healthy-aging/the-many-benefits-of-resistance-training-as-you-ag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1179/1753806815z.000000000102" TargetMode="External"/><Relationship Id="rId2" Type="http://schemas.openxmlformats.org/officeDocument/2006/relationships/hyperlink" Target="https://doi.org/10.1017/jns.2021.35" TargetMode="External"/><Relationship Id="rId1" Type="http://schemas.openxmlformats.org/officeDocument/2006/relationships/slideLayout" Target="../slideLayouts/slideLayout2.xml"/><Relationship Id="rId6" Type="http://schemas.openxmlformats.org/officeDocument/2006/relationships/hyperlink" Target="https://doi.org/10.1186/s12961-023-01017-2" TargetMode="External"/><Relationship Id="rId5" Type="http://schemas.openxmlformats.org/officeDocument/2006/relationships/hyperlink" Target="https://doi.org/10.1186/s12966-018-0696-y" TargetMode="External"/><Relationship Id="rId4" Type="http://schemas.openxmlformats.org/officeDocument/2006/relationships/hyperlink" Target="https://doi.org/10.1136/bjsports-2020-102955" TargetMode="External"/></Relationships>
</file>

<file path=ppt/slides/_rels/slide10.xml.rels><?xml version="1.0" encoding="UTF-8" standalone="yes"?>
<Relationships xmlns="http://schemas.openxmlformats.org/package/2006/relationships"><Relationship Id="rId2" Type="http://schemas.openxmlformats.org/officeDocument/2006/relationships/hyperlink" Target="https://reflection.ed.ac.uk/reflectors-toolkit/reflecting-on-experience/gibbs-reflective-cycl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36917DC-19D0-12DC-1A6D-F00F2D73D238}"/>
              </a:ext>
            </a:extLst>
          </p:cNvPr>
          <p:cNvPicPr>
            <a:picLocks noChangeAspect="1"/>
          </p:cNvPicPr>
          <p:nvPr/>
        </p:nvPicPr>
        <p:blipFill>
          <a:blip r:embed="rId4"/>
          <a:srcRect t="15266" r="9085" b="10822"/>
          <a:stretch>
            <a:fillRect/>
          </a:stretch>
        </p:blipFill>
        <p:spPr>
          <a:xfrm>
            <a:off x="20" y="10"/>
            <a:ext cx="12191980" cy="6857990"/>
          </a:xfrm>
          <a:prstGeom prst="rect">
            <a:avLst/>
          </a:prstGeom>
        </p:spPr>
      </p:pic>
      <p:sp>
        <p:nvSpPr>
          <p:cNvPr id="2" name="Title 1"/>
          <p:cNvSpPr>
            <a:spLocks noGrp="1"/>
          </p:cNvSpPr>
          <p:nvPr>
            <p:ph type="ctrTitle"/>
          </p:nvPr>
        </p:nvSpPr>
        <p:spPr>
          <a:xfrm>
            <a:off x="320040" y="5715000"/>
            <a:ext cx="8027544" cy="960120"/>
          </a:xfrm>
          <a:ln>
            <a:noFill/>
          </a:ln>
        </p:spPr>
        <p:txBody>
          <a:bodyPr anchor="ctr">
            <a:normAutofit/>
          </a:bodyPr>
          <a:lstStyle/>
          <a:p>
            <a:r>
              <a:rPr lang="en-GB" sz="3600">
                <a:latin typeface="Arial"/>
                <a:cs typeface="Arial"/>
              </a:rPr>
              <a:t>Portfolio</a:t>
            </a:r>
          </a:p>
        </p:txBody>
      </p:sp>
      <p:sp>
        <p:nvSpPr>
          <p:cNvPr id="3" name="Subtitle 2"/>
          <p:cNvSpPr>
            <a:spLocks noGrp="1"/>
          </p:cNvSpPr>
          <p:nvPr>
            <p:ph type="subTitle" idx="1"/>
          </p:nvPr>
        </p:nvSpPr>
        <p:spPr>
          <a:xfrm>
            <a:off x="8347585" y="5715000"/>
            <a:ext cx="3630168" cy="960120"/>
          </a:xfrm>
        </p:spPr>
        <p:txBody>
          <a:bodyPr anchor="ctr">
            <a:normAutofit fontScale="77500" lnSpcReduction="20000"/>
          </a:bodyPr>
          <a:lstStyle/>
          <a:p>
            <a:pPr algn="r"/>
            <a:r>
              <a:rPr lang="en-GB" sz="1800"/>
              <a:t>BMSH4200/C</a:t>
            </a:r>
          </a:p>
          <a:p>
            <a:pPr algn="r"/>
            <a:r>
              <a:rPr lang="en-GB" sz="1800" dirty="0"/>
              <a:t>Kayleigh Ann Martin </a:t>
            </a:r>
            <a:r>
              <a:rPr lang="en-GB" sz="1800"/>
              <a:t>McAfee</a:t>
            </a:r>
            <a:endParaRPr lang="en-GB" sz="1800" dirty="0"/>
          </a:p>
          <a:p>
            <a:pPr algn="r"/>
            <a:r>
              <a:rPr lang="en-GB" sz="1800"/>
              <a:t>2502286</a:t>
            </a:r>
            <a:endParaRPr lang="en-GB" sz="1800" dirty="0"/>
          </a:p>
        </p:txBody>
      </p:sp>
      <p:pic>
        <p:nvPicPr>
          <p:cNvPr id="4" name="1 cover">
            <a:hlinkClick r:id="" action="ppaction://media"/>
            <a:extLst>
              <a:ext uri="{FF2B5EF4-FFF2-40B4-BE49-F238E27FC236}">
                <a16:creationId xmlns:a16="http://schemas.microsoft.com/office/drawing/2014/main" id="{441924BF-AF86-B475-5795-6F60A2B297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683875" y="701675"/>
            <a:ext cx="730250" cy="73025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999" showWhenStopped="0">
                <p:cTn id="7" repeatCount="indefinite"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DE88F-8249-698F-70CD-0628629A2E15}"/>
              </a:ext>
            </a:extLst>
          </p:cNvPr>
          <p:cNvSpPr>
            <a:spLocks noGrp="1"/>
          </p:cNvSpPr>
          <p:nvPr>
            <p:ph type="title"/>
          </p:nvPr>
        </p:nvSpPr>
        <p:spPr/>
        <p:txBody>
          <a:bodyPr/>
          <a:lstStyle/>
          <a:p>
            <a:r>
              <a:rPr lang="en-GB"/>
              <a:t>AI </a:t>
            </a:r>
            <a:r>
              <a:rPr lang="en-GB">
                <a:latin typeface="Arial"/>
                <a:cs typeface="Arial"/>
              </a:rPr>
              <a:t>Acknowledgement</a:t>
            </a:r>
            <a:r>
              <a:rPr lang="en-GB" dirty="0"/>
              <a:t> </a:t>
            </a:r>
          </a:p>
        </p:txBody>
      </p:sp>
      <p:graphicFrame>
        <p:nvGraphicFramePr>
          <p:cNvPr id="5" name="Content Placeholder 4">
            <a:extLst>
              <a:ext uri="{FF2B5EF4-FFF2-40B4-BE49-F238E27FC236}">
                <a16:creationId xmlns:a16="http://schemas.microsoft.com/office/drawing/2014/main" id="{CEA76141-C746-0722-F2F9-448AB8340570}"/>
              </a:ext>
            </a:extLst>
          </p:cNvPr>
          <p:cNvGraphicFramePr>
            <a:graphicFrameLocks noGrp="1"/>
          </p:cNvGraphicFramePr>
          <p:nvPr>
            <p:ph idx="1"/>
            <p:extLst>
              <p:ext uri="{D42A27DB-BD31-4B8C-83A1-F6EECF244321}">
                <p14:modId xmlns:p14="http://schemas.microsoft.com/office/powerpoint/2010/main" val="592069229"/>
              </p:ext>
            </p:extLst>
          </p:nvPr>
        </p:nvGraphicFramePr>
        <p:xfrm>
          <a:off x="960438" y="2587625"/>
          <a:ext cx="10267948" cy="1127252"/>
        </p:xfrm>
        <a:graphic>
          <a:graphicData uri="http://schemas.openxmlformats.org/drawingml/2006/table">
            <a:tbl>
              <a:tblPr bandRow="1">
                <a:tableStyleId>{5C22544A-7EE6-4342-B048-85BDC9FD1C3A}</a:tableStyleId>
              </a:tblPr>
              <a:tblGrid>
                <a:gridCol w="2263002">
                  <a:extLst>
                    <a:ext uri="{9D8B030D-6E8A-4147-A177-3AD203B41FA5}">
                      <a16:colId xmlns:a16="http://schemas.microsoft.com/office/drawing/2014/main" val="3681235191"/>
                    </a:ext>
                  </a:extLst>
                </a:gridCol>
                <a:gridCol w="1891464">
                  <a:extLst>
                    <a:ext uri="{9D8B030D-6E8A-4147-A177-3AD203B41FA5}">
                      <a16:colId xmlns:a16="http://schemas.microsoft.com/office/drawing/2014/main" val="2045569163"/>
                    </a:ext>
                  </a:extLst>
                </a:gridCol>
                <a:gridCol w="1959016">
                  <a:extLst>
                    <a:ext uri="{9D8B030D-6E8A-4147-A177-3AD203B41FA5}">
                      <a16:colId xmlns:a16="http://schemas.microsoft.com/office/drawing/2014/main" val="1053907660"/>
                    </a:ext>
                  </a:extLst>
                </a:gridCol>
                <a:gridCol w="4154466">
                  <a:extLst>
                    <a:ext uri="{9D8B030D-6E8A-4147-A177-3AD203B41FA5}">
                      <a16:colId xmlns:a16="http://schemas.microsoft.com/office/drawing/2014/main" val="3548545874"/>
                    </a:ext>
                  </a:extLst>
                </a:gridCol>
              </a:tblGrid>
              <a:tr h="847725">
                <a:tc>
                  <a:txBody>
                    <a:bodyPr/>
                    <a:lstStyle/>
                    <a:p>
                      <a:pPr algn="ctr" rtl="0" fontAlgn="base">
                        <a:lnSpc>
                          <a:spcPts val="1569"/>
                        </a:lnSpc>
                        <a:spcAft>
                          <a:spcPts val="800"/>
                        </a:spcAft>
                        <a:buNone/>
                      </a:pPr>
                      <a:r>
                        <a:rPr lang="en-GB" sz="1200" b="1" i="0" u="none" strike="noStrike" dirty="0">
                          <a:solidFill>
                            <a:srgbClr val="000000"/>
                          </a:solidFill>
                          <a:effectLst/>
                          <a:latin typeface="Aptos"/>
                        </a:rPr>
                        <a:t>AI Tool (with </a:t>
                      </a:r>
                      <a:r>
                        <a:rPr lang="en-GB" sz="1200" b="1" i="0" u="none" strike="noStrike" dirty="0" err="1">
                          <a:solidFill>
                            <a:srgbClr val="000000"/>
                          </a:solidFill>
                          <a:effectLst/>
                          <a:latin typeface="Aptos"/>
                        </a:rPr>
                        <a:t>url</a:t>
                      </a:r>
                      <a:r>
                        <a:rPr lang="en-GB" sz="1200" b="1" i="0" u="none" strike="noStrike" dirty="0">
                          <a:solidFill>
                            <a:srgbClr val="000000"/>
                          </a:solidFill>
                          <a:effectLst/>
                          <a:latin typeface="Aptos"/>
                        </a:rPr>
                        <a:t>)</a:t>
                      </a:r>
                      <a:r>
                        <a:rPr lang="en-GB" sz="1200" b="0" i="0" dirty="0">
                          <a:solidFill>
                            <a:srgbClr val="000000"/>
                          </a:solidFill>
                          <a:effectLst/>
                          <a:latin typeface="Aptos"/>
                        </a:rPr>
                        <a:t> </a:t>
                      </a:r>
                      <a:endParaRPr lang="en-GB" b="0" i="0" dirty="0">
                        <a:effectLst/>
                        <a:latin typeface="Aptos"/>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rtl="0" fontAlgn="base">
                        <a:lnSpc>
                          <a:spcPts val="1569"/>
                        </a:lnSpc>
                        <a:spcAft>
                          <a:spcPts val="800"/>
                        </a:spcAft>
                        <a:buNone/>
                      </a:pPr>
                      <a:r>
                        <a:rPr lang="en-GB" sz="1200" b="1" i="0" u="none" strike="noStrike">
                          <a:solidFill>
                            <a:srgbClr val="000000"/>
                          </a:solidFill>
                          <a:effectLst/>
                          <a:latin typeface="Aptos"/>
                        </a:rPr>
                        <a:t>Date used</a:t>
                      </a:r>
                      <a:r>
                        <a:rPr lang="en-GB" sz="1200" b="0" i="0" dirty="0">
                          <a:solidFill>
                            <a:srgbClr val="000000"/>
                          </a:solidFill>
                          <a:effectLst/>
                          <a:latin typeface="Aptos"/>
                        </a:rPr>
                        <a:t> </a:t>
                      </a:r>
                      <a:endParaRPr lang="en-GB" b="0" i="0" dirty="0">
                        <a:effectLst/>
                        <a:latin typeface="Aptos"/>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rtl="0" fontAlgn="base">
                        <a:lnSpc>
                          <a:spcPts val="1569"/>
                        </a:lnSpc>
                        <a:spcAft>
                          <a:spcPts val="800"/>
                        </a:spcAft>
                        <a:buNone/>
                      </a:pPr>
                      <a:r>
                        <a:rPr lang="en-GB" sz="1200" b="1" i="0" u="none" strike="noStrike">
                          <a:solidFill>
                            <a:srgbClr val="000000"/>
                          </a:solidFill>
                          <a:effectLst/>
                          <a:latin typeface="Aptos"/>
                        </a:rPr>
                        <a:t>Why did you use this tool</a:t>
                      </a:r>
                      <a:r>
                        <a:rPr lang="en-GB" sz="1200" b="0" i="0" dirty="0">
                          <a:solidFill>
                            <a:srgbClr val="000000"/>
                          </a:solidFill>
                          <a:effectLst/>
                          <a:latin typeface="Aptos"/>
                        </a:rPr>
                        <a:t> </a:t>
                      </a:r>
                      <a:endParaRPr lang="en-GB" b="0" i="0" dirty="0">
                        <a:effectLst/>
                        <a:latin typeface="Aptos"/>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ctr" rtl="0" fontAlgn="base">
                        <a:lnSpc>
                          <a:spcPts val="1569"/>
                        </a:lnSpc>
                        <a:spcAft>
                          <a:spcPts val="800"/>
                        </a:spcAft>
                        <a:buNone/>
                      </a:pPr>
                      <a:r>
                        <a:rPr lang="en-GB" sz="1200" b="1" i="0" u="none" strike="noStrike">
                          <a:solidFill>
                            <a:srgbClr val="000000"/>
                          </a:solidFill>
                          <a:effectLst/>
                          <a:latin typeface="Aptos"/>
                        </a:rPr>
                        <a:t>Example prompt(s)</a:t>
                      </a:r>
                      <a:r>
                        <a:rPr lang="en-GB" sz="1200" b="0" i="0" dirty="0">
                          <a:solidFill>
                            <a:srgbClr val="000000"/>
                          </a:solidFill>
                          <a:effectLst/>
                          <a:latin typeface="Aptos"/>
                        </a:rPr>
                        <a:t> </a:t>
                      </a:r>
                      <a:endParaRPr lang="en-GB" b="0" i="0" dirty="0">
                        <a:effectLst/>
                        <a:latin typeface="Aptos"/>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6377627"/>
                  </a:ext>
                </a:extLst>
              </a:tr>
              <a:tr h="190500">
                <a:tc>
                  <a:txBody>
                    <a:bodyPr/>
                    <a:lstStyle/>
                    <a:p>
                      <a:pPr algn="just" rtl="0" fontAlgn="base">
                        <a:lnSpc>
                          <a:spcPts val="1569"/>
                        </a:lnSpc>
                        <a:spcAft>
                          <a:spcPts val="800"/>
                        </a:spcAft>
                        <a:buNone/>
                      </a:pPr>
                      <a:r>
                        <a:rPr lang="en-GB" sz="1200" b="0" i="0" dirty="0">
                          <a:solidFill>
                            <a:srgbClr val="0A0A0A"/>
                          </a:solidFill>
                          <a:effectLst/>
                          <a:latin typeface="Times New Roman"/>
                        </a:rPr>
                        <a:t>https://copilot.microsoft.com </a:t>
                      </a:r>
                      <a:endParaRPr lang="en-GB" b="0" i="0" dirty="0">
                        <a:effectLst/>
                        <a:latin typeface="Times New Roman"/>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69"/>
                        </a:lnSpc>
                        <a:spcAft>
                          <a:spcPts val="800"/>
                        </a:spcAft>
                        <a:buNone/>
                      </a:pPr>
                      <a:r>
                        <a:rPr lang="en-GB" sz="1200" b="0" i="0" u="none" strike="noStrike">
                          <a:solidFill>
                            <a:srgbClr val="000000"/>
                          </a:solidFill>
                          <a:effectLst/>
                          <a:latin typeface="Times New Roman"/>
                        </a:rPr>
                        <a:t>02/02/2026</a:t>
                      </a:r>
                      <a:r>
                        <a:rPr lang="en-GB" sz="1200" b="0" i="0" dirty="0">
                          <a:solidFill>
                            <a:srgbClr val="000000"/>
                          </a:solidFill>
                          <a:effectLst/>
                          <a:latin typeface="Times New Roman"/>
                        </a:rPr>
                        <a:t> </a:t>
                      </a:r>
                      <a:endParaRPr lang="en-GB" b="0" i="0" dirty="0">
                        <a:effectLst/>
                        <a:latin typeface="Times New Roman"/>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69"/>
                        </a:lnSpc>
                        <a:spcAft>
                          <a:spcPts val="800"/>
                        </a:spcAft>
                        <a:buNone/>
                      </a:pPr>
                      <a:r>
                        <a:rPr lang="en-GB" sz="1200" b="0" i="0" u="none" strike="noStrike">
                          <a:solidFill>
                            <a:srgbClr val="000000"/>
                          </a:solidFill>
                          <a:effectLst/>
                          <a:latin typeface="Times New Roman"/>
                        </a:rPr>
                        <a:t>Help with referencing</a:t>
                      </a:r>
                      <a:r>
                        <a:rPr lang="en-GB" sz="1200" b="0" i="0" dirty="0">
                          <a:solidFill>
                            <a:srgbClr val="000000"/>
                          </a:solidFill>
                          <a:effectLst/>
                          <a:latin typeface="Times New Roman"/>
                        </a:rPr>
                        <a:t> </a:t>
                      </a:r>
                      <a:endParaRPr lang="en-GB" b="0" i="0" dirty="0">
                        <a:effectLst/>
                        <a:latin typeface="Times New Roman"/>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tc>
                  <a:txBody>
                    <a:bodyPr/>
                    <a:lstStyle/>
                    <a:p>
                      <a:pPr algn="l" rtl="0" fontAlgn="base">
                        <a:lnSpc>
                          <a:spcPts val="1569"/>
                        </a:lnSpc>
                        <a:spcAft>
                          <a:spcPts val="800"/>
                        </a:spcAft>
                        <a:buNone/>
                      </a:pPr>
                      <a:r>
                        <a:rPr lang="en-GB" sz="1200" b="0" i="0" u="none" strike="noStrike">
                          <a:solidFill>
                            <a:srgbClr val="000000"/>
                          </a:solidFill>
                          <a:effectLst/>
                          <a:latin typeface="Times New Roman"/>
                        </a:rPr>
                        <a:t>Put these references in order</a:t>
                      </a:r>
                      <a:r>
                        <a:rPr lang="en-GB" sz="1200" b="0" i="0" dirty="0">
                          <a:solidFill>
                            <a:srgbClr val="000000"/>
                          </a:solidFill>
                          <a:effectLst/>
                          <a:latin typeface="Times New Roman"/>
                        </a:rPr>
                        <a:t> </a:t>
                      </a:r>
                      <a:endParaRPr lang="en-GB" b="0" i="0" dirty="0">
                        <a:effectLst/>
                        <a:latin typeface="Times New Roman"/>
                      </a:endParaRPr>
                    </a:p>
                  </a:txBody>
                  <a:tcPr marL="66675" marR="66675">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11768222"/>
                  </a:ext>
                </a:extLst>
              </a:tr>
            </a:tbl>
          </a:graphicData>
        </a:graphic>
      </p:graphicFrame>
    </p:spTree>
    <p:extLst>
      <p:ext uri="{BB962C8B-B14F-4D97-AF65-F5344CB8AC3E}">
        <p14:creationId xmlns:p14="http://schemas.microsoft.com/office/powerpoint/2010/main" val="33159537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A4113-F04D-69D0-B489-811DB0F01B6C}"/>
              </a:ext>
            </a:extLst>
          </p:cNvPr>
          <p:cNvSpPr>
            <a:spLocks noGrp="1"/>
          </p:cNvSpPr>
          <p:nvPr>
            <p:ph type="title"/>
          </p:nvPr>
        </p:nvSpPr>
        <p:spPr/>
        <p:txBody>
          <a:bodyPr/>
          <a:lstStyle/>
          <a:p>
            <a:r>
              <a:rPr lang="en-GB">
                <a:latin typeface="Arial"/>
                <a:cs typeface="Arial"/>
              </a:rPr>
              <a:t>Part</a:t>
            </a:r>
            <a:r>
              <a:rPr lang="en-GB"/>
              <a:t> 1</a:t>
            </a:r>
          </a:p>
        </p:txBody>
      </p:sp>
      <p:sp>
        <p:nvSpPr>
          <p:cNvPr id="3" name="Content Placeholder 2">
            <a:extLst>
              <a:ext uri="{FF2B5EF4-FFF2-40B4-BE49-F238E27FC236}">
                <a16:creationId xmlns:a16="http://schemas.microsoft.com/office/drawing/2014/main" id="{8C8DE1B2-9222-0056-E74A-FE5AA6E882CC}"/>
              </a:ext>
            </a:extLst>
          </p:cNvPr>
          <p:cNvSpPr>
            <a:spLocks noGrp="1"/>
          </p:cNvSpPr>
          <p:nvPr>
            <p:ph idx="1"/>
          </p:nvPr>
        </p:nvSpPr>
        <p:spPr/>
        <p:txBody>
          <a:bodyPr vert="horz" lIns="91440" tIns="45720" rIns="91440" bIns="45720" rtlCol="0" anchor="t">
            <a:noAutofit/>
          </a:bodyPr>
          <a:lstStyle/>
          <a:p>
            <a:pPr algn="ctr"/>
            <a:r>
              <a:rPr lang="en-GB" sz="1800" b="1">
                <a:highlight>
                  <a:srgbClr val="FFFFFF"/>
                </a:highlight>
                <a:latin typeface="Times New Roman"/>
                <a:cs typeface="Times New Roman"/>
              </a:rPr>
              <a:t>Describe how resistance training contributes to healthy ageing</a:t>
            </a:r>
            <a:endParaRPr lang="en-GB" sz="1800">
              <a:highlight>
                <a:srgbClr val="FFFFFF"/>
              </a:highlight>
              <a:latin typeface="Times New Roman"/>
              <a:cs typeface="Times New Roman"/>
            </a:endParaRPr>
          </a:p>
          <a:p>
            <a:r>
              <a:rPr lang="en-GB" sz="1400" dirty="0">
                <a:highlight>
                  <a:srgbClr val="FFFFFF"/>
                </a:highlight>
                <a:latin typeface="Times New Roman"/>
                <a:cs typeface="Times New Roman"/>
              </a:rPr>
              <a:t>As people age, maintaining physical health and functional independence becomes increasingly important. Regular physical activity offers numerous physical, mental and social benefits many of which address growing challenges faced by individuals today (Public Health England, 2020). One of the most effective ways to support healthy ageing is through regular resistance training. Resistance training is also known as strength or weight training, it involves exercises that make the muscles work against an external force such as weights, resistance bands, body weight and gym machines. </a:t>
            </a:r>
          </a:p>
          <a:p>
            <a:r>
              <a:rPr lang="en-GB" sz="1400" i="1" dirty="0">
                <a:highlight>
                  <a:srgbClr val="FFFFFF"/>
                </a:highlight>
                <a:latin typeface="Times New Roman"/>
                <a:cs typeface="Times New Roman"/>
              </a:rPr>
              <a:t>After studying muscle tissue samples taken from 197 people, researchers concluded that resistance training could slow and, in many cases, reverse the changes in muscle </a:t>
            </a:r>
            <a:r>
              <a:rPr lang="en-GB" sz="1400" i="1" dirty="0" err="1">
                <a:highlight>
                  <a:srgbClr val="FFFFFF"/>
                </a:highlight>
                <a:latin typeface="Times New Roman"/>
                <a:cs typeface="Times New Roman"/>
              </a:rPr>
              <a:t>fibers</a:t>
            </a:r>
            <a:r>
              <a:rPr lang="en-GB" sz="1400" i="1" dirty="0">
                <a:highlight>
                  <a:srgbClr val="FFFFFF"/>
                </a:highlight>
                <a:latin typeface="Times New Roman"/>
                <a:cs typeface="Times New Roman"/>
              </a:rPr>
              <a:t> associated with aging. This was even true in people who didn’t start resistance training until after age 70. </a:t>
            </a:r>
            <a:r>
              <a:rPr lang="en-GB" sz="1400" dirty="0">
                <a:highlight>
                  <a:srgbClr val="FFFFFF"/>
                </a:highlight>
                <a:latin typeface="Times New Roman"/>
                <a:cs typeface="Times New Roman"/>
              </a:rPr>
              <a:t>(Bowman, 2024, para 2).</a:t>
            </a:r>
          </a:p>
          <a:p>
            <a:r>
              <a:rPr lang="en-GB" sz="1400" i="1" dirty="0">
                <a:highlight>
                  <a:srgbClr val="FFFFFF"/>
                </a:highlight>
                <a:latin typeface="Times New Roman"/>
                <a:cs typeface="Times New Roman"/>
              </a:rPr>
              <a:t> “Depending on your previous activity levels, you can continue to build muscle into your 80s and beyond,” </a:t>
            </a:r>
            <a:r>
              <a:rPr lang="en-GB" sz="1400" dirty="0">
                <a:highlight>
                  <a:srgbClr val="FFFFFF"/>
                </a:highlight>
                <a:latin typeface="Times New Roman"/>
                <a:cs typeface="Times New Roman"/>
              </a:rPr>
              <a:t>according to (</a:t>
            </a:r>
            <a:r>
              <a:rPr lang="en-GB" sz="1400" dirty="0" err="1">
                <a:highlight>
                  <a:srgbClr val="FFFFFF"/>
                </a:highlight>
                <a:latin typeface="Times New Roman"/>
                <a:cs typeface="Times New Roman"/>
              </a:rPr>
              <a:t>Jagim</a:t>
            </a:r>
            <a:r>
              <a:rPr lang="en-GB" sz="1400" dirty="0">
                <a:highlight>
                  <a:srgbClr val="FFFFFF"/>
                </a:highlight>
                <a:latin typeface="Times New Roman"/>
                <a:cs typeface="Times New Roman"/>
              </a:rPr>
              <a:t>, 2024, as cited by Bowman, para 3).</a:t>
            </a:r>
            <a:r>
              <a:rPr lang="en-GB" sz="1400" i="1" dirty="0">
                <a:highlight>
                  <a:srgbClr val="FFFFFF"/>
                </a:highlight>
                <a:latin typeface="Times New Roman"/>
                <a:cs typeface="Times New Roman"/>
              </a:rPr>
              <a:t> </a:t>
            </a:r>
            <a:endParaRPr lang="en-GB" sz="1400" dirty="0">
              <a:highlight>
                <a:srgbClr val="FFFFFF"/>
              </a:highlight>
              <a:latin typeface="Times New Roman"/>
              <a:cs typeface="Times New Roman"/>
            </a:endParaRPr>
          </a:p>
          <a:p>
            <a:r>
              <a:rPr lang="en-GB" sz="1400">
                <a:highlight>
                  <a:srgbClr val="FFFFFF"/>
                </a:highlight>
                <a:latin typeface="Times New Roman"/>
                <a:cs typeface="Times New Roman"/>
              </a:rPr>
              <a:t>This essay aims to discuss healthy ageing focusing on the benefits of resistance training. </a:t>
            </a:r>
            <a:endParaRPr lang="en-GB" sz="1400" dirty="0">
              <a:highlight>
                <a:srgbClr val="FFFFFF"/>
              </a:highlight>
              <a:latin typeface="Times New Roman"/>
              <a:cs typeface="Times New Roman"/>
            </a:endParaRPr>
          </a:p>
          <a:p>
            <a:endParaRPr lang="en-GB" sz="1400" dirty="0">
              <a:highlight>
                <a:srgbClr val="FFFFFF"/>
              </a:highlight>
              <a:latin typeface="Times New Roman"/>
              <a:cs typeface="Times New Roman"/>
            </a:endParaRPr>
          </a:p>
        </p:txBody>
      </p:sp>
      <p:pic>
        <p:nvPicPr>
          <p:cNvPr id="4" name="2 part 1">
            <a:hlinkClick r:id="" action="ppaction://media"/>
            <a:extLst>
              <a:ext uri="{FF2B5EF4-FFF2-40B4-BE49-F238E27FC236}">
                <a16:creationId xmlns:a16="http://schemas.microsoft.com/office/drawing/2014/main" id="{21B7B208-F125-60EB-B028-1F71570D6A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98818" y="805508"/>
            <a:ext cx="730250" cy="730250"/>
          </a:xfrm>
          <a:prstGeom prst="rect">
            <a:avLst/>
          </a:prstGeom>
        </p:spPr>
      </p:pic>
    </p:spTree>
    <p:extLst>
      <p:ext uri="{BB962C8B-B14F-4D97-AF65-F5344CB8AC3E}">
        <p14:creationId xmlns:p14="http://schemas.microsoft.com/office/powerpoint/2010/main" val="3209007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33" fill="hold">
                            <p:stCondLst>
                              <p:cond delay="500"/>
                            </p:stCondLst>
                            <p:childTnLst>
                              <p:par>
                                <p:cTn id="34" presetID="1" presetClass="mediacall" presetSubtype="0" fill="hold" nodeType="afterEffect">
                                  <p:stCondLst>
                                    <p:cond delay="0"/>
                                  </p:stCondLst>
                                  <p:childTnLst>
                                    <p:cmd type="call" cmd="playFrom(0.0)">
                                      <p:cBhvr>
                                        <p:cTn id="35"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999">
                <p:cTn id="36"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E7B56-AF11-3BF8-0F47-093B5CE1259D}"/>
              </a:ext>
            </a:extLst>
          </p:cNvPr>
          <p:cNvSpPr>
            <a:spLocks noGrp="1"/>
          </p:cNvSpPr>
          <p:nvPr>
            <p:ph type="title"/>
          </p:nvPr>
        </p:nvSpPr>
        <p:spPr/>
        <p:txBody>
          <a:bodyPr/>
          <a:lstStyle/>
          <a:p>
            <a:r>
              <a:rPr lang="en-GB"/>
              <a:t>Part 1 continued...</a:t>
            </a:r>
          </a:p>
        </p:txBody>
      </p:sp>
      <p:sp>
        <p:nvSpPr>
          <p:cNvPr id="3" name="Content Placeholder 2">
            <a:extLst>
              <a:ext uri="{FF2B5EF4-FFF2-40B4-BE49-F238E27FC236}">
                <a16:creationId xmlns:a16="http://schemas.microsoft.com/office/drawing/2014/main" id="{3A0AC9C8-CBE4-6730-84D9-6E5D3EBBE652}"/>
              </a:ext>
            </a:extLst>
          </p:cNvPr>
          <p:cNvSpPr>
            <a:spLocks noGrp="1"/>
          </p:cNvSpPr>
          <p:nvPr>
            <p:ph idx="1"/>
          </p:nvPr>
        </p:nvSpPr>
        <p:spPr/>
        <p:txBody>
          <a:bodyPr vert="horz" lIns="91440" tIns="45720" rIns="91440" bIns="45720" rtlCol="0" anchor="t">
            <a:noAutofit/>
          </a:bodyPr>
          <a:lstStyle/>
          <a:p>
            <a:r>
              <a:rPr lang="en-GB" sz="1400" dirty="0">
                <a:highlight>
                  <a:srgbClr val="FFFFFF"/>
                </a:highlight>
                <a:latin typeface="Times New Roman"/>
                <a:cs typeface="Times New Roman"/>
              </a:rPr>
              <a:t>With age many adults lose strength, energy and drive. Muscle loss is the main cause of difficulties that people come across with aging. This usually makes ordinary, routine day today tasks more challenging. Strength training is one of the ways to keep our muscles healthy and strong. Studies have shown that strength training is safe for all ages and abilities. As a matter of fact, people with health concerns frequently gain the most benefit out of exercise that includes consistent strength, like lifting weights several times a week. It can also have a significant effect on people's mental health and emotional well-being (Seguin </a:t>
            </a:r>
            <a:r>
              <a:rPr lang="en-GB" sz="1400" i="1" dirty="0">
                <a:highlight>
                  <a:srgbClr val="FFFFFF"/>
                </a:highlight>
                <a:latin typeface="Times New Roman"/>
                <a:cs typeface="Times New Roman"/>
              </a:rPr>
              <a:t>et al</a:t>
            </a:r>
            <a:r>
              <a:rPr lang="en-GB" sz="1400" dirty="0">
                <a:highlight>
                  <a:srgbClr val="FFFFFF"/>
                </a:highlight>
                <a:latin typeface="Times New Roman"/>
                <a:cs typeface="Times New Roman"/>
              </a:rPr>
              <a:t>., 2002). Unfortunately, according to </a:t>
            </a:r>
            <a:r>
              <a:rPr lang="en-US" sz="1400" dirty="0">
                <a:solidFill>
                  <a:srgbClr val="001D35"/>
                </a:solidFill>
                <a:highlight>
                  <a:srgbClr val="FFFFFF"/>
                </a:highlight>
                <a:latin typeface="Times New Roman"/>
                <a:cs typeface="Times New Roman"/>
              </a:rPr>
              <a:t>Gluchowski </a:t>
            </a:r>
            <a:r>
              <a:rPr lang="en-US" sz="1400" i="1" dirty="0">
                <a:solidFill>
                  <a:srgbClr val="001D35"/>
                </a:solidFill>
                <a:highlight>
                  <a:srgbClr val="FFFFFF"/>
                </a:highlight>
                <a:latin typeface="Times New Roman"/>
                <a:cs typeface="Times New Roman"/>
              </a:rPr>
              <a:t>et al</a:t>
            </a:r>
            <a:r>
              <a:rPr lang="en-GB" sz="1400" dirty="0">
                <a:highlight>
                  <a:srgbClr val="FFFFFF"/>
                </a:highlight>
                <a:latin typeface="Times New Roman"/>
                <a:cs typeface="Times New Roman"/>
              </a:rPr>
              <a:t> (2022) there is not enough knowledge on the benefits of strength training these days especially in older adults. Although strength training is known in the UK the results show that mainly older adults remain to be unaware of the strength guidelines and recommendations. </a:t>
            </a:r>
            <a:endParaRPr lang="en-US" sz="1400">
              <a:highlight>
                <a:srgbClr val="FFFFFF"/>
              </a:highlight>
              <a:latin typeface="Times New Roman"/>
              <a:cs typeface="Times New Roman"/>
            </a:endParaRPr>
          </a:p>
          <a:p>
            <a:r>
              <a:rPr lang="en-GB" sz="1400" dirty="0">
                <a:highlight>
                  <a:srgbClr val="FFFFFF"/>
                </a:highlight>
                <a:latin typeface="Times New Roman"/>
                <a:cs typeface="Times New Roman"/>
              </a:rPr>
              <a:t>In conclusion, resistance training plays a vital role in promoting healthy ageing by preserving muscle mass, improving strength and supporting both physical and mental wellbeing. As people age, regular strength-based exercise helps maintain independence, reduces risk of injury and enhances overall quality of life. Research clearly demonstrates that it is never too late to start, even individuals in their 60s and beyond can experience significant health benefits from consistent resistance training including bigger stronger muscles, reduced risk of diabetes, lower blood pressure, improved cognitive function and help people live longer. (Bowman, 2024). However, despite its proven effectiveness, awareness of strength training guidelines among older adults remains limited. Increasing education and accessibility around resistance training could therefore be a key step toward helping more people age healthily, confidently </a:t>
            </a:r>
            <a:r>
              <a:rPr lang="en-GB" sz="1400" dirty="0" err="1">
                <a:highlight>
                  <a:srgbClr val="FFFFFF"/>
                </a:highlight>
                <a:latin typeface="Times New Roman"/>
                <a:cs typeface="Times New Roman"/>
              </a:rPr>
              <a:t>andactively</a:t>
            </a:r>
            <a:r>
              <a:rPr lang="en-GB" sz="1400" dirty="0">
                <a:highlight>
                  <a:srgbClr val="FFFFFF"/>
                </a:highlight>
                <a:latin typeface="Times New Roman"/>
                <a:cs typeface="Times New Roman"/>
              </a:rPr>
              <a:t>. Making the most out of life.</a:t>
            </a:r>
            <a:endParaRPr lang="en-US" sz="1400">
              <a:highlight>
                <a:srgbClr val="FFFFFF"/>
              </a:highlight>
              <a:latin typeface="Times New Roman"/>
              <a:cs typeface="Times New Roman"/>
            </a:endParaRPr>
          </a:p>
          <a:p>
            <a:endParaRPr lang="en-GB" sz="1400" dirty="0">
              <a:highlight>
                <a:srgbClr val="FFFFFF"/>
              </a:highlight>
              <a:latin typeface="Arial"/>
              <a:cs typeface="Arial"/>
            </a:endParaRPr>
          </a:p>
          <a:p>
            <a:endParaRPr lang="en-GB" sz="1400" dirty="0">
              <a:highlight>
                <a:srgbClr val="FFFFFF"/>
              </a:highlight>
              <a:latin typeface="Times New Roman"/>
              <a:cs typeface="Times New Roman"/>
            </a:endParaRPr>
          </a:p>
        </p:txBody>
      </p:sp>
    </p:spTree>
    <p:extLst>
      <p:ext uri="{BB962C8B-B14F-4D97-AF65-F5344CB8AC3E}">
        <p14:creationId xmlns:p14="http://schemas.microsoft.com/office/powerpoint/2010/main" val="25251805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31321-92DE-11DE-ED69-54C07D9C7123}"/>
              </a:ext>
            </a:extLst>
          </p:cNvPr>
          <p:cNvSpPr>
            <a:spLocks noGrp="1"/>
          </p:cNvSpPr>
          <p:nvPr>
            <p:ph type="title"/>
          </p:nvPr>
        </p:nvSpPr>
        <p:spPr/>
        <p:txBody>
          <a:bodyPr/>
          <a:lstStyle/>
          <a:p>
            <a:r>
              <a:rPr lang="en-GB">
                <a:latin typeface="Arial"/>
                <a:cs typeface="Arial"/>
              </a:rPr>
              <a:t>Part</a:t>
            </a:r>
            <a:r>
              <a:rPr lang="en-GB"/>
              <a:t> 2</a:t>
            </a:r>
          </a:p>
        </p:txBody>
      </p:sp>
      <p:sp>
        <p:nvSpPr>
          <p:cNvPr id="3" name="Content Placeholder 2">
            <a:extLst>
              <a:ext uri="{FF2B5EF4-FFF2-40B4-BE49-F238E27FC236}">
                <a16:creationId xmlns:a16="http://schemas.microsoft.com/office/drawing/2014/main" id="{99523396-603D-A68C-C267-324B02E781C3}"/>
              </a:ext>
            </a:extLst>
          </p:cNvPr>
          <p:cNvSpPr>
            <a:spLocks noGrp="1"/>
          </p:cNvSpPr>
          <p:nvPr>
            <p:ph idx="1"/>
          </p:nvPr>
        </p:nvSpPr>
        <p:spPr/>
        <p:txBody>
          <a:bodyPr vert="horz" lIns="91440" tIns="45720" rIns="91440" bIns="45720" rtlCol="0" anchor="t">
            <a:normAutofit/>
          </a:bodyPr>
          <a:lstStyle/>
          <a:p>
            <a:pPr algn="ctr"/>
            <a:r>
              <a:rPr lang="en-GB" sz="1800" b="1">
                <a:latin typeface="Times New Roman"/>
                <a:cs typeface="Times New Roman"/>
              </a:rPr>
              <a:t>Explain why effective communication of scientific evidence is important in encouraging healthy exercise and nutrition behaviours</a:t>
            </a:r>
            <a:endParaRPr lang="en-US" sz="1800"/>
          </a:p>
        </p:txBody>
      </p:sp>
      <p:pic>
        <p:nvPicPr>
          <p:cNvPr id="4" name="(Part 2)Meeting with Kayleigh Martin McAfee (2505286)-20260218_173932-Meeting Recording">
            <a:hlinkClick r:id="" action="ppaction://media"/>
            <a:extLst>
              <a:ext uri="{FF2B5EF4-FFF2-40B4-BE49-F238E27FC236}">
                <a16:creationId xmlns:a16="http://schemas.microsoft.com/office/drawing/2014/main" id="{9D633421-B0ED-BBF6-0C96-881041237313}"/>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3748157" y="3711713"/>
            <a:ext cx="4375427" cy="2471530"/>
          </a:xfrm>
          <a:prstGeom prst="rect">
            <a:avLst/>
          </a:prstGeom>
        </p:spPr>
      </p:pic>
      <p:pic>
        <p:nvPicPr>
          <p:cNvPr id="5" name="3 part 2">
            <a:hlinkClick r:id="" action="ppaction://media"/>
            <a:extLst>
              <a:ext uri="{FF2B5EF4-FFF2-40B4-BE49-F238E27FC236}">
                <a16:creationId xmlns:a16="http://schemas.microsoft.com/office/drawing/2014/main" id="{9ABAB232-0B99-3BAA-2172-0A1C28DC185D}"/>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0161361" y="799646"/>
            <a:ext cx="730250" cy="730250"/>
          </a:xfrm>
          <a:prstGeom prst="rect">
            <a:avLst/>
          </a:prstGeom>
        </p:spPr>
      </p:pic>
    </p:spTree>
    <p:extLst>
      <p:ext uri="{BB962C8B-B14F-4D97-AF65-F5344CB8AC3E}">
        <p14:creationId xmlns:p14="http://schemas.microsoft.com/office/powerpoint/2010/main" val="5830793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 fill="hold"/>
                                        <p:tgtEl>
                                          <p:spTgt spid="4"/>
                                        </p:tgtEl>
                                      </p:cBhvr>
                                    </p:cmd>
                                  </p:childTnLst>
                                </p:cTn>
                              </p:par>
                            </p:childTnLst>
                          </p:cTn>
                        </p:par>
                        <p:par>
                          <p:cTn id="13" fill="hold">
                            <p:stCondLst>
                              <p:cond delay="1"/>
                            </p:stCondLst>
                            <p:childTnLst>
                              <p:par>
                                <p:cTn id="14" presetID="1" presetClass="mediacall" presetSubtype="0" fill="hold" nodeType="afterEffect">
                                  <p:stCondLst>
                                    <p:cond delay="0"/>
                                  </p:stCondLst>
                                  <p:childTnLst>
                                    <p:cmd type="call" cmd="playFrom(0.0)">
                                      <p:cBhvr>
                                        <p:cTn id="15"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6" fill="hold" display="0">
                  <p:stCondLst>
                    <p:cond delay="indefinite"/>
                  </p:stCondLst>
                </p:cTn>
                <p:tgtEl>
                  <p:spTgt spid="4"/>
                </p:tgtEl>
              </p:cMediaNode>
            </p:video>
            <p:seq concurrent="1" nextAc="seek">
              <p:cTn id="17" restart="whenNotActive" fill="hold" evtFilter="cancelBubble" nodeType="interactiveSeq">
                <p:stCondLst>
                  <p:cond evt="onClick" delay="0">
                    <p:tgtEl>
                      <p:spTgt spid="4"/>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4"/>
                                        </p:tgtEl>
                                      </p:cBhvr>
                                    </p:cmd>
                                  </p:childTnLst>
                                </p:cTn>
                              </p:par>
                            </p:childTnLst>
                          </p:cTn>
                        </p:par>
                      </p:childTnLst>
                    </p:cTn>
                  </p:par>
                </p:childTnLst>
              </p:cTn>
              <p:nextCondLst>
                <p:cond evt="onClick" delay="0">
                  <p:tgtEl>
                    <p:spTgt spid="4"/>
                  </p:tgtEl>
                </p:cond>
              </p:nextCondLst>
            </p:seq>
            <p:audio>
              <p:cMediaNode numSld="999">
                <p:cTn id="22"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56A4D-8604-122C-5BD5-2AAF64C4BC6D}"/>
              </a:ext>
            </a:extLst>
          </p:cNvPr>
          <p:cNvSpPr>
            <a:spLocks noGrp="1"/>
          </p:cNvSpPr>
          <p:nvPr>
            <p:ph type="title"/>
          </p:nvPr>
        </p:nvSpPr>
        <p:spPr/>
        <p:txBody>
          <a:bodyPr/>
          <a:lstStyle/>
          <a:p>
            <a:r>
              <a:rPr lang="en-GB">
                <a:latin typeface="Arial"/>
                <a:cs typeface="Arial"/>
              </a:rPr>
              <a:t>Part</a:t>
            </a:r>
            <a:r>
              <a:rPr lang="en-GB"/>
              <a:t> 3</a:t>
            </a:r>
          </a:p>
        </p:txBody>
      </p:sp>
      <p:sp>
        <p:nvSpPr>
          <p:cNvPr id="3" name="Content Placeholder 2">
            <a:extLst>
              <a:ext uri="{FF2B5EF4-FFF2-40B4-BE49-F238E27FC236}">
                <a16:creationId xmlns:a16="http://schemas.microsoft.com/office/drawing/2014/main" id="{ACF0B70B-92CA-6DF6-2929-B675FE785399}"/>
              </a:ext>
            </a:extLst>
          </p:cNvPr>
          <p:cNvSpPr>
            <a:spLocks noGrp="1"/>
          </p:cNvSpPr>
          <p:nvPr>
            <p:ph idx="1"/>
          </p:nvPr>
        </p:nvSpPr>
        <p:spPr/>
        <p:txBody>
          <a:bodyPr vert="horz" lIns="91440" tIns="45720" rIns="91440" bIns="45720" rtlCol="0" anchor="t">
            <a:noAutofit/>
          </a:bodyPr>
          <a:lstStyle/>
          <a:p>
            <a:pPr algn="ctr"/>
            <a:r>
              <a:rPr lang="en-GB" sz="1800" b="1">
                <a:latin typeface="Arial"/>
                <a:cs typeface="Arial"/>
              </a:rPr>
              <a:t>Reflection of the year</a:t>
            </a:r>
            <a:r>
              <a:rPr lang="en-GB" sz="1000">
                <a:latin typeface="Arial"/>
                <a:cs typeface="Arial"/>
              </a:rPr>
              <a:t> </a:t>
            </a:r>
          </a:p>
          <a:p>
            <a:pPr algn="ctr"/>
            <a:endParaRPr lang="en-GB" sz="1000" dirty="0">
              <a:latin typeface="Arial"/>
              <a:cs typeface="Arial"/>
            </a:endParaRPr>
          </a:p>
          <a:p>
            <a:pPr algn="ctr"/>
            <a:r>
              <a:rPr lang="en-GB" sz="1400">
                <a:latin typeface="Arial"/>
                <a:cs typeface="Arial"/>
              </a:rPr>
              <a:t>CONFUSION            IMPROVEMENTS            FEEDBACK            TIME MANAGEMENT</a:t>
            </a:r>
          </a:p>
          <a:p>
            <a:pPr algn="ctr"/>
            <a:r>
              <a:rPr lang="en-GB" sz="1400">
                <a:latin typeface="Arial"/>
                <a:cs typeface="Arial"/>
              </a:rPr>
              <a:t>ATTENDANCE            PREPERATION            OVERLOAD            VOICE RECORDING          </a:t>
            </a:r>
          </a:p>
          <a:p>
            <a:pPr algn="ctr"/>
            <a:r>
              <a:rPr lang="en-GB" sz="1400">
                <a:latin typeface="Arial"/>
                <a:cs typeface="Arial"/>
              </a:rPr>
              <a:t>RESEARCH            EVIDENCE            ESSAYS            PRESENTATION          </a:t>
            </a:r>
          </a:p>
          <a:p>
            <a:pPr algn="ctr"/>
            <a:r>
              <a:rPr lang="en-GB" sz="1400">
                <a:latin typeface="Arial"/>
                <a:cs typeface="Arial"/>
              </a:rPr>
              <a:t>REFERENCING              CONFIDENCE            STUDY SKILLS            UNDERSTANDING</a:t>
            </a:r>
          </a:p>
          <a:p>
            <a:pPr algn="ctr"/>
            <a:r>
              <a:rPr lang="en-GB" sz="1400">
                <a:latin typeface="Arial"/>
                <a:cs typeface="Arial"/>
              </a:rPr>
              <a:t>DIFFICULTIES          OVERWHELMED          ACADEMIC WRITING          FUTURE DEVELOPMENT</a:t>
            </a:r>
          </a:p>
          <a:p>
            <a:pPr algn="ctr"/>
            <a:r>
              <a:rPr lang="en-GB" sz="1400">
                <a:latin typeface="Arial"/>
                <a:cs typeface="Arial"/>
              </a:rPr>
              <a:t>LEARNING EXPERIENCE           SUPPORT           STUDENT SERVICES           CLASSWORK</a:t>
            </a:r>
          </a:p>
          <a:p>
            <a:endParaRPr lang="en-GB" sz="1000" dirty="0">
              <a:latin typeface="Arial"/>
              <a:cs typeface="Arial"/>
            </a:endParaRPr>
          </a:p>
        </p:txBody>
      </p:sp>
      <p:pic>
        <p:nvPicPr>
          <p:cNvPr id="5" name="4 reflection of the year">
            <a:hlinkClick r:id="" action="ppaction://media"/>
            <a:extLst>
              <a:ext uri="{FF2B5EF4-FFF2-40B4-BE49-F238E27FC236}">
                <a16:creationId xmlns:a16="http://schemas.microsoft.com/office/drawing/2014/main" id="{C4D74C06-6A51-C070-0C6E-DDF7BB47FA1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98818" y="799646"/>
            <a:ext cx="730250" cy="730250"/>
          </a:xfrm>
          <a:prstGeom prst="rect">
            <a:avLst/>
          </a:prstGeom>
        </p:spPr>
      </p:pic>
    </p:spTree>
    <p:extLst>
      <p:ext uri="{BB962C8B-B14F-4D97-AF65-F5344CB8AC3E}">
        <p14:creationId xmlns:p14="http://schemas.microsoft.com/office/powerpoint/2010/main" val="22727719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45" fill="hold">
                            <p:stCondLst>
                              <p:cond delay="500"/>
                            </p:stCondLst>
                            <p:childTnLst>
                              <p:par>
                                <p:cTn id="46" presetID="1" presetClass="mediacall" presetSubtype="0" fill="hold" nodeType="afterEffect">
                                  <p:stCondLst>
                                    <p:cond delay="0"/>
                                  </p:stCondLst>
                                  <p:childTnLst>
                                    <p:cmd type="call" cmd="playFrom(0.0)">
                                      <p:cBhvr>
                                        <p:cTn id="47"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999">
                <p:cTn id="48"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7A168-D3CD-651C-985E-F5C16F228E8D}"/>
              </a:ext>
            </a:extLst>
          </p:cNvPr>
          <p:cNvSpPr>
            <a:spLocks noGrp="1"/>
          </p:cNvSpPr>
          <p:nvPr>
            <p:ph type="title"/>
          </p:nvPr>
        </p:nvSpPr>
        <p:spPr/>
        <p:txBody>
          <a:bodyPr/>
          <a:lstStyle/>
          <a:p>
            <a:r>
              <a:rPr lang="en-GB"/>
              <a:t>Student conference</a:t>
            </a:r>
          </a:p>
        </p:txBody>
      </p:sp>
      <p:sp>
        <p:nvSpPr>
          <p:cNvPr id="3" name="Content Placeholder 2">
            <a:extLst>
              <a:ext uri="{FF2B5EF4-FFF2-40B4-BE49-F238E27FC236}">
                <a16:creationId xmlns:a16="http://schemas.microsoft.com/office/drawing/2014/main" id="{972ADD73-6460-B5BF-A21E-CD89ACA034AC}"/>
              </a:ext>
            </a:extLst>
          </p:cNvPr>
          <p:cNvSpPr>
            <a:spLocks noGrp="1"/>
          </p:cNvSpPr>
          <p:nvPr>
            <p:ph idx="1"/>
          </p:nvPr>
        </p:nvSpPr>
        <p:spPr>
          <a:xfrm>
            <a:off x="121921" y="2402696"/>
            <a:ext cx="11945110" cy="4246733"/>
          </a:xfrm>
        </p:spPr>
        <p:txBody>
          <a:bodyPr vert="horz" lIns="91440" tIns="45720" rIns="91440" bIns="45720" rtlCol="0" anchor="t">
            <a:normAutofit/>
          </a:bodyPr>
          <a:lstStyle/>
          <a:p>
            <a:pPr algn="ctr"/>
            <a:r>
              <a:rPr lang="en-GB" sz="1600" b="1" u="sng" dirty="0">
                <a:latin typeface="Arial"/>
                <a:cs typeface="Arial"/>
              </a:rPr>
              <a:t>Beliefs, Barriers and Self-Efficacy to Strength Training in Midlife Women Living in West Wales</a:t>
            </a:r>
            <a:r>
              <a:rPr lang="en-GB" sz="1600" b="1" dirty="0">
                <a:latin typeface="Arial"/>
                <a:cs typeface="Arial"/>
              </a:rPr>
              <a:t> (Grenfell, 2026)</a:t>
            </a:r>
          </a:p>
          <a:p>
            <a:r>
              <a:rPr lang="en-GB" sz="1500" dirty="0">
                <a:latin typeface="Arial"/>
                <a:cs typeface="Arial"/>
              </a:rPr>
              <a:t>I found this presentation the most interesting because strength training plays an important role in maintaining health, also it explored both psychological and practical factors that affect participation such as confidence motivation access to facilities time and lifestyle demands. It was especially interesting to see how women who already participated in strength training reported higher confidence and fewer barriers. One new concept I learned from this was the importance of self-sufficiency in encouraging participation in strength training. I also learned that confidence in ability plays a major role in whether midlife women take part in exercise and that low confidence can act as a barrier even when women understand the health benefits. This research connects to real world issues because many midlife women face challenges such as a busy schedules, limited access to gyms, rural location barriers and change in health needs during menopause. The findings highlighted the need for more accessible and supportive opportunities for women to take part in strength training which could improve both physical and mental health outcomes. If I were to carry out my own research project, I would focus on how home-based exercise programmes and online support could improve confidence and increased strength training participation in women who face time or access barriers. Over the summer, I could take several steps to help this research, including reviewing academic articles on exercise barriers, exploring existing home workout programmes, collecting informal Feedback through surveys or interviews and learning more about how confidence motivation influence exercise behaviour.</a:t>
            </a:r>
          </a:p>
          <a:p>
            <a:endParaRPr lang="en-GB" sz="1800" dirty="0">
              <a:latin typeface="Arial"/>
              <a:cs typeface="Arial"/>
            </a:endParaRPr>
          </a:p>
        </p:txBody>
      </p:sp>
      <p:pic>
        <p:nvPicPr>
          <p:cNvPr id="4" name="5 student conference (1)">
            <a:hlinkClick r:id="" action="ppaction://media"/>
            <a:extLst>
              <a:ext uri="{FF2B5EF4-FFF2-40B4-BE49-F238E27FC236}">
                <a16:creationId xmlns:a16="http://schemas.microsoft.com/office/drawing/2014/main" id="{BDFAC51A-DD58-BE34-2B84-377BD2F0826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640332" y="799646"/>
            <a:ext cx="730250" cy="730250"/>
          </a:xfrm>
          <a:prstGeom prst="rect">
            <a:avLst/>
          </a:prstGeom>
        </p:spPr>
      </p:pic>
    </p:spTree>
    <p:extLst>
      <p:ext uri="{BB962C8B-B14F-4D97-AF65-F5344CB8AC3E}">
        <p14:creationId xmlns:p14="http://schemas.microsoft.com/office/powerpoint/2010/main" val="31207600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0"/>
                            </p:stCondLst>
                            <p:childTnLst>
                              <p:par>
                                <p:cTn id="12" presetID="1" presetClass="mediacall" presetSubtype="0" fill="hold" nodeType="afterEffect">
                                  <p:stCondLst>
                                    <p:cond delay="0"/>
                                  </p:stCondLst>
                                  <p:childTnLst>
                                    <p:cmd type="call" cmd="playFrom(0.0)">
                                      <p:cBhvr>
                                        <p:cTn id="13"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numSld="999">
                <p:cTn id="14"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5D6CD-6F6E-3EBF-7545-A3F9C72C792A}"/>
              </a:ext>
            </a:extLst>
          </p:cNvPr>
          <p:cNvSpPr>
            <a:spLocks noGrp="1"/>
          </p:cNvSpPr>
          <p:nvPr>
            <p:ph type="title"/>
          </p:nvPr>
        </p:nvSpPr>
        <p:spPr/>
        <p:txBody>
          <a:bodyPr/>
          <a:lstStyle/>
          <a:p>
            <a:r>
              <a:rPr lang="en-GB">
                <a:latin typeface="Arial"/>
                <a:cs typeface="Arial"/>
              </a:rPr>
              <a:t>Reference</a:t>
            </a:r>
            <a:r>
              <a:rPr lang="en-GB"/>
              <a:t> list part 1</a:t>
            </a:r>
          </a:p>
        </p:txBody>
      </p:sp>
      <p:sp>
        <p:nvSpPr>
          <p:cNvPr id="3" name="Content Placeholder 2">
            <a:extLst>
              <a:ext uri="{FF2B5EF4-FFF2-40B4-BE49-F238E27FC236}">
                <a16:creationId xmlns:a16="http://schemas.microsoft.com/office/drawing/2014/main" id="{4569D3ED-27E5-D29B-2032-547E1E2800DA}"/>
              </a:ext>
            </a:extLst>
          </p:cNvPr>
          <p:cNvSpPr>
            <a:spLocks noGrp="1"/>
          </p:cNvSpPr>
          <p:nvPr>
            <p:ph idx="1"/>
          </p:nvPr>
        </p:nvSpPr>
        <p:spPr/>
        <p:txBody>
          <a:bodyPr vert="horz" lIns="91440" tIns="45720" rIns="91440" bIns="45720" rtlCol="0" anchor="t">
            <a:normAutofit lnSpcReduction="10000"/>
          </a:bodyPr>
          <a:lstStyle/>
          <a:p>
            <a:r>
              <a:rPr lang="en-US" sz="1200" dirty="0">
                <a:solidFill>
                  <a:srgbClr val="001D35"/>
                </a:solidFill>
                <a:highlight>
                  <a:srgbClr val="FFFFFF"/>
                </a:highlight>
                <a:latin typeface="Arial"/>
                <a:cs typeface="Arial"/>
              </a:rPr>
              <a:t>Gluchowski, A., Bilsborough, H., </a:t>
            </a:r>
            <a:r>
              <a:rPr lang="en-US" sz="1200" dirty="0" err="1">
                <a:solidFill>
                  <a:srgbClr val="001D35"/>
                </a:solidFill>
                <a:highlight>
                  <a:srgbClr val="FFFFFF"/>
                </a:highlight>
                <a:latin typeface="Arial"/>
                <a:cs typeface="Arial"/>
              </a:rPr>
              <a:t>Mcdermott</a:t>
            </a:r>
            <a:r>
              <a:rPr lang="en-US" sz="1200" dirty="0">
                <a:solidFill>
                  <a:srgbClr val="001D35"/>
                </a:solidFill>
                <a:highlight>
                  <a:srgbClr val="FFFFFF"/>
                </a:highlight>
                <a:latin typeface="Arial"/>
                <a:cs typeface="Arial"/>
              </a:rPr>
              <a:t>, J., Hawley-Hague, H., Todd, C. (2022) </a:t>
            </a:r>
            <a:r>
              <a:rPr lang="en-US" sz="1200" dirty="0">
                <a:solidFill>
                  <a:srgbClr val="1B1B1B"/>
                </a:solidFill>
                <a:highlight>
                  <a:srgbClr val="FFFFFF"/>
                </a:highlight>
                <a:latin typeface="Arial"/>
                <a:cs typeface="Arial"/>
              </a:rPr>
              <a:t>‘A Lot of People Just Go for Walks, and Don’t Do Anything Else’: Older Adults in the UK Are Not Aware of the Strength Component Embedded in the Chief Medical Officers’ Physical Activity Guidelines—A Qualitative Study’ </a:t>
            </a:r>
            <a:r>
              <a:rPr lang="en-US" sz="1200" i="1" dirty="0">
                <a:solidFill>
                  <a:srgbClr val="1B1B1B"/>
                </a:solidFill>
                <a:highlight>
                  <a:srgbClr val="FFFFFF"/>
                </a:highlight>
                <a:latin typeface="Arial"/>
                <a:cs typeface="Arial"/>
              </a:rPr>
              <a:t>I</a:t>
            </a:r>
            <a:r>
              <a:rPr lang="en-GB" sz="1200" i="1" dirty="0" err="1">
                <a:highlight>
                  <a:srgbClr val="FFFFFF"/>
                </a:highlight>
                <a:latin typeface="Arial"/>
                <a:cs typeface="Arial"/>
              </a:rPr>
              <a:t>nternational</a:t>
            </a:r>
            <a:r>
              <a:rPr lang="en-GB" sz="1200" i="1" dirty="0">
                <a:highlight>
                  <a:srgbClr val="FFFFFF"/>
                </a:highlight>
                <a:latin typeface="Arial"/>
                <a:cs typeface="Arial"/>
              </a:rPr>
              <a:t> Journal of Environmental Research and Public Health</a:t>
            </a:r>
            <a:r>
              <a:rPr lang="en-GB" sz="1200" dirty="0">
                <a:highlight>
                  <a:srgbClr val="FFFFFF"/>
                </a:highlight>
                <a:latin typeface="Arial"/>
                <a:cs typeface="Arial"/>
              </a:rPr>
              <a:t>, 19(16), 10002. Available at: https://</a:t>
            </a:r>
            <a:r>
              <a:rPr lang="en-GB" sz="1200" dirty="0">
                <a:solidFill>
                  <a:srgbClr val="1B1B1B"/>
                </a:solidFill>
                <a:highlight>
                  <a:srgbClr val="FFFFFF"/>
                </a:highlight>
                <a:latin typeface="Arial"/>
                <a:cs typeface="Arial"/>
              </a:rPr>
              <a:t>doi.org/</a:t>
            </a:r>
            <a:r>
              <a:rPr lang="en-GB" sz="1200" u="sng" dirty="0">
                <a:highlight>
                  <a:srgbClr val="FFFFFF"/>
                </a:highlight>
                <a:latin typeface="Arial"/>
                <a:cs typeface="Arial"/>
                <a:hlinkClick r:id="rId2"/>
              </a:rPr>
              <a:t>10.3390/ijerph191610002</a:t>
            </a:r>
            <a:endParaRPr lang="en-GB" sz="1200">
              <a:highlight>
                <a:srgbClr val="FFFFFF"/>
              </a:highlight>
              <a:latin typeface="Arial"/>
              <a:cs typeface="Arial"/>
            </a:endParaRPr>
          </a:p>
          <a:p>
            <a:endParaRPr lang="en-GB" sz="1000" dirty="0">
              <a:solidFill>
                <a:srgbClr val="4F5671"/>
              </a:solidFill>
              <a:highlight>
                <a:srgbClr val="FFFFFF"/>
              </a:highlight>
              <a:latin typeface="Arial"/>
              <a:cs typeface="Arial"/>
            </a:endParaRPr>
          </a:p>
          <a:p>
            <a:r>
              <a:rPr lang="en-GB" sz="1200">
                <a:highlight>
                  <a:srgbClr val="FFFFFF"/>
                </a:highlight>
                <a:latin typeface="Arial"/>
                <a:cs typeface="Arial"/>
              </a:rPr>
              <a:t>Public Health England (2020) </a:t>
            </a:r>
            <a:r>
              <a:rPr lang="en-GB" sz="1200" i="1">
                <a:highlight>
                  <a:srgbClr val="FFFFFF"/>
                </a:highlight>
                <a:latin typeface="Arial"/>
                <a:cs typeface="Arial"/>
              </a:rPr>
              <a:t>Health matters: physical activity – Prevention and management of long-term conditions. </a:t>
            </a:r>
            <a:r>
              <a:rPr lang="en-GB" sz="1200">
                <a:highlight>
                  <a:srgbClr val="FFFFFF"/>
                </a:highlight>
                <a:latin typeface="Arial"/>
                <a:cs typeface="Arial"/>
              </a:rPr>
              <a:t>Available at: </a:t>
            </a:r>
            <a:r>
              <a:rPr lang="en-GB" sz="1200" u="sng" dirty="0">
                <a:highlight>
                  <a:srgbClr val="FFFFFF"/>
                </a:highlight>
                <a:latin typeface="Arial"/>
                <a:cs typeface="Arial"/>
                <a:hlinkClick r:id="rId3"/>
              </a:rPr>
              <a:t>https://www.gov.uk/government/publications/health-matters-physical-activity/health-matters-physical-activity-prevention-and-management-of-long-term-conditions</a:t>
            </a:r>
            <a:r>
              <a:rPr lang="en-GB" sz="1200">
                <a:highlight>
                  <a:srgbClr val="FFFFFF"/>
                </a:highlight>
                <a:latin typeface="Arial"/>
                <a:cs typeface="Arial"/>
              </a:rPr>
              <a:t> (Accessed:15 October 2025)</a:t>
            </a:r>
          </a:p>
          <a:p>
            <a:r>
              <a:rPr lang="en-GB" sz="1200">
                <a:highlight>
                  <a:srgbClr val="FFFFFF"/>
                </a:highlight>
                <a:latin typeface="Arial"/>
                <a:cs typeface="Arial"/>
              </a:rPr>
              <a:t>Bowman, A. MAYO CLINIC (2024) </a:t>
            </a:r>
            <a:r>
              <a:rPr lang="en-GB" sz="1200" i="1">
                <a:highlight>
                  <a:srgbClr val="FFFFFF"/>
                </a:highlight>
                <a:latin typeface="Arial"/>
                <a:cs typeface="Arial"/>
              </a:rPr>
              <a:t>The many benefits of resistance training as you age. </a:t>
            </a:r>
            <a:r>
              <a:rPr lang="en-GB" sz="1200">
                <a:highlight>
                  <a:srgbClr val="FFFFFF"/>
                </a:highlight>
                <a:latin typeface="Arial"/>
                <a:cs typeface="Arial"/>
              </a:rPr>
              <a:t>Available at: </a:t>
            </a:r>
            <a:r>
              <a:rPr lang="en-GB" sz="1200" u="sng" dirty="0">
                <a:highlight>
                  <a:srgbClr val="FFFFFF"/>
                </a:highlight>
                <a:latin typeface="Arial"/>
                <a:cs typeface="Arial"/>
                <a:hlinkClick r:id="rId4"/>
              </a:rPr>
              <a:t>https://mcpress.mayoclinic.org/healthy-aging/the-many-benefits-of-resistance-training-as-you-age/</a:t>
            </a:r>
            <a:r>
              <a:rPr lang="en-GB" sz="1200">
                <a:highlight>
                  <a:srgbClr val="FFFFFF"/>
                </a:highlight>
                <a:latin typeface="Arial"/>
                <a:cs typeface="Arial"/>
              </a:rPr>
              <a:t> (Accessed: 15 October 2025)</a:t>
            </a:r>
          </a:p>
          <a:p>
            <a:r>
              <a:rPr lang="en-GB" sz="1200">
                <a:highlight>
                  <a:srgbClr val="FFFFFF"/>
                </a:highlight>
                <a:latin typeface="Arial"/>
                <a:cs typeface="Arial"/>
              </a:rPr>
              <a:t>Bowman, A. MAYO CLINIC (2024) </a:t>
            </a:r>
            <a:r>
              <a:rPr lang="en-GB" sz="1200" i="1">
                <a:highlight>
                  <a:srgbClr val="FFFFFF"/>
                </a:highlight>
                <a:latin typeface="Arial"/>
                <a:cs typeface="Arial"/>
              </a:rPr>
              <a:t>The many benefits of resistance training as you age. </a:t>
            </a:r>
            <a:r>
              <a:rPr lang="en-GB" sz="1200">
                <a:highlight>
                  <a:srgbClr val="FFFFFF"/>
                </a:highlight>
                <a:latin typeface="Arial"/>
                <a:cs typeface="Arial"/>
              </a:rPr>
              <a:t>Available at: </a:t>
            </a:r>
            <a:r>
              <a:rPr lang="en-GB" sz="1200" u="sng" dirty="0">
                <a:highlight>
                  <a:srgbClr val="FFFFFF"/>
                </a:highlight>
                <a:latin typeface="Arial"/>
                <a:cs typeface="Arial"/>
                <a:hlinkClick r:id="rId4"/>
              </a:rPr>
              <a:t>https://mcpress.mayoclinic.org/healthy-aging/the-many-benefits-of-resistance-training-as-you-age/</a:t>
            </a:r>
            <a:r>
              <a:rPr lang="en-GB" sz="1200">
                <a:highlight>
                  <a:srgbClr val="FFFFFF"/>
                </a:highlight>
                <a:latin typeface="Arial"/>
                <a:cs typeface="Arial"/>
              </a:rPr>
              <a:t> (Accessed 15 October 2025)</a:t>
            </a:r>
          </a:p>
          <a:p>
            <a:r>
              <a:rPr lang="en-US" sz="1200">
                <a:highlight>
                  <a:srgbClr val="FFFFFF"/>
                </a:highlight>
                <a:latin typeface="Arial"/>
                <a:cs typeface="Arial"/>
              </a:rPr>
              <a:t>Seguin, A., Epping, J., Buchner, D., Bloch, R., Nelson, M. (2002) </a:t>
            </a:r>
            <a:r>
              <a:rPr lang="en-US" sz="1200" i="1">
                <a:highlight>
                  <a:srgbClr val="FFFFFF"/>
                </a:highlight>
                <a:latin typeface="Arial"/>
                <a:cs typeface="Arial"/>
              </a:rPr>
              <a:t>Strength training for older adults growing stronger</a:t>
            </a:r>
            <a:r>
              <a:rPr lang="en-US" sz="1200" b="1">
                <a:highlight>
                  <a:srgbClr val="FFFFFF"/>
                </a:highlight>
                <a:latin typeface="Arial"/>
                <a:cs typeface="Arial"/>
              </a:rPr>
              <a:t>. </a:t>
            </a:r>
            <a:r>
              <a:rPr lang="en-US" sz="1200">
                <a:solidFill>
                  <a:srgbClr val="001D35"/>
                </a:solidFill>
                <a:highlight>
                  <a:srgbClr val="FFFFFF"/>
                </a:highlight>
                <a:latin typeface="Arial"/>
                <a:cs typeface="Arial"/>
              </a:rPr>
              <a:t>U.S. Department of Health and Human Services Centers for Disease Control and Prevention. Available at: </a:t>
            </a:r>
            <a:r>
              <a:rPr lang="en-US" sz="1200" u="sng" dirty="0">
                <a:highlight>
                  <a:srgbClr val="FFFFFF"/>
                </a:highlight>
                <a:latin typeface="Arial"/>
                <a:cs typeface="Arial"/>
                <a:hlinkClick r:id="rId5"/>
              </a:rPr>
              <a:t>https://www.cdc.gov/physicalactivity/downloads/growing_stronger.pdf</a:t>
            </a:r>
            <a:r>
              <a:rPr lang="en-US" sz="1200">
                <a:solidFill>
                  <a:srgbClr val="001D35"/>
                </a:solidFill>
                <a:highlight>
                  <a:srgbClr val="FFFFFF"/>
                </a:highlight>
                <a:latin typeface="Arial"/>
                <a:cs typeface="Arial"/>
              </a:rPr>
              <a:t> (Accessed 15 October 2025)</a:t>
            </a:r>
            <a:endParaRPr lang="en-GB" sz="1200">
              <a:solidFill>
                <a:srgbClr val="001D35"/>
              </a:solidFill>
              <a:highlight>
                <a:srgbClr val="FFFFFF"/>
              </a:highlight>
              <a:latin typeface="Arial"/>
              <a:cs typeface="Arial"/>
            </a:endParaRPr>
          </a:p>
          <a:p>
            <a:endParaRPr lang="en-GB" dirty="0">
              <a:latin typeface="Arial"/>
              <a:cs typeface="Arial"/>
            </a:endParaRPr>
          </a:p>
        </p:txBody>
      </p:sp>
    </p:spTree>
    <p:extLst>
      <p:ext uri="{BB962C8B-B14F-4D97-AF65-F5344CB8AC3E}">
        <p14:creationId xmlns:p14="http://schemas.microsoft.com/office/powerpoint/2010/main" val="12355949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78742-E64A-3432-66E8-5AC999C40C1A}"/>
              </a:ext>
            </a:extLst>
          </p:cNvPr>
          <p:cNvSpPr>
            <a:spLocks noGrp="1"/>
          </p:cNvSpPr>
          <p:nvPr>
            <p:ph type="title"/>
          </p:nvPr>
        </p:nvSpPr>
        <p:spPr/>
        <p:txBody>
          <a:bodyPr/>
          <a:lstStyle/>
          <a:p>
            <a:r>
              <a:rPr lang="en-GB">
                <a:latin typeface="Arial"/>
                <a:cs typeface="Arial"/>
              </a:rPr>
              <a:t>Reference</a:t>
            </a:r>
            <a:r>
              <a:rPr lang="en-GB"/>
              <a:t> list part 2</a:t>
            </a:r>
          </a:p>
        </p:txBody>
      </p:sp>
      <p:sp>
        <p:nvSpPr>
          <p:cNvPr id="3" name="Content Placeholder 2">
            <a:extLst>
              <a:ext uri="{FF2B5EF4-FFF2-40B4-BE49-F238E27FC236}">
                <a16:creationId xmlns:a16="http://schemas.microsoft.com/office/drawing/2014/main" id="{8CA398FA-11A0-0AAA-4BFF-7E9C0F7CC1F5}"/>
              </a:ext>
            </a:extLst>
          </p:cNvPr>
          <p:cNvSpPr>
            <a:spLocks noGrp="1"/>
          </p:cNvSpPr>
          <p:nvPr>
            <p:ph idx="1"/>
          </p:nvPr>
        </p:nvSpPr>
        <p:spPr/>
        <p:txBody>
          <a:bodyPr vert="horz" lIns="91440" tIns="45720" rIns="91440" bIns="45720" rtlCol="0" anchor="t">
            <a:normAutofit/>
          </a:bodyPr>
          <a:lstStyle/>
          <a:p>
            <a:r>
              <a:rPr lang="en-GB" sz="1200">
                <a:highlight>
                  <a:srgbClr val="FFFFFF"/>
                </a:highlight>
                <a:latin typeface="Arial"/>
                <a:cs typeface="Arial"/>
              </a:rPr>
              <a:t>Saaka, M. </a:t>
            </a:r>
            <a:r>
              <a:rPr lang="en-GB" sz="1200" i="1">
                <a:highlight>
                  <a:srgbClr val="FFFFFF"/>
                </a:highlight>
                <a:latin typeface="Arial"/>
                <a:cs typeface="Arial"/>
              </a:rPr>
              <a:t>et al.</a:t>
            </a:r>
            <a:r>
              <a:rPr lang="en-GB" sz="1200">
                <a:highlight>
                  <a:srgbClr val="FFFFFF"/>
                </a:highlight>
                <a:latin typeface="Arial"/>
                <a:cs typeface="Arial"/>
              </a:rPr>
              <a:t> (2021) ‘Effect of nutrition behaviour change communication delivered through radio on mothers’ nutritional knowledge, child feeding practices and growth’, </a:t>
            </a:r>
            <a:r>
              <a:rPr lang="en-GB" sz="1200" i="1">
                <a:highlight>
                  <a:srgbClr val="FFFFFF"/>
                </a:highlight>
                <a:latin typeface="Arial"/>
                <a:cs typeface="Arial"/>
              </a:rPr>
              <a:t>Journal of Nutritional Science</a:t>
            </a:r>
            <a:r>
              <a:rPr lang="en-GB" sz="1200">
                <a:highlight>
                  <a:srgbClr val="FFFFFF"/>
                </a:highlight>
                <a:latin typeface="Arial"/>
                <a:cs typeface="Arial"/>
              </a:rPr>
              <a:t>, 10. Available at: </a:t>
            </a:r>
            <a:r>
              <a:rPr lang="en-GB" sz="1200" u="sng" dirty="0">
                <a:highlight>
                  <a:srgbClr val="FFFFFF"/>
                </a:highlight>
                <a:latin typeface="Arial"/>
                <a:cs typeface="Arial"/>
                <a:hlinkClick r:id="rId2"/>
              </a:rPr>
              <a:t>https://doi.org/10.1017/jns.2021.35</a:t>
            </a:r>
            <a:r>
              <a:rPr lang="en-GB" sz="1200">
                <a:highlight>
                  <a:srgbClr val="FFFFFF"/>
                </a:highlight>
                <a:latin typeface="Arial"/>
                <a:cs typeface="Arial"/>
              </a:rPr>
              <a:t>.</a:t>
            </a:r>
          </a:p>
          <a:p>
            <a:endParaRPr lang="en-GB" sz="1200" dirty="0">
              <a:highlight>
                <a:srgbClr val="FFFFFF"/>
              </a:highlight>
              <a:latin typeface="Arial"/>
              <a:cs typeface="Arial"/>
            </a:endParaRPr>
          </a:p>
          <a:p>
            <a:r>
              <a:rPr lang="en-GB" sz="1200">
                <a:highlight>
                  <a:srgbClr val="FFFFFF"/>
                </a:highlight>
                <a:latin typeface="Arial"/>
                <a:cs typeface="Arial"/>
              </a:rPr>
              <a:t>Schiavo, R. (2015) ‘Advancing the field of health communication’, </a:t>
            </a:r>
            <a:r>
              <a:rPr lang="en-GB" sz="1200" i="1">
                <a:highlight>
                  <a:srgbClr val="FFFFFF"/>
                </a:highlight>
                <a:latin typeface="Arial"/>
                <a:cs typeface="Arial"/>
              </a:rPr>
              <a:t>Journal of Communication in Healthcare</a:t>
            </a:r>
            <a:r>
              <a:rPr lang="en-GB" sz="1200">
                <a:highlight>
                  <a:srgbClr val="FFFFFF"/>
                </a:highlight>
                <a:latin typeface="Arial"/>
                <a:cs typeface="Arial"/>
              </a:rPr>
              <a:t>, 8(1), pp. 1–2. Available at: </a:t>
            </a:r>
            <a:r>
              <a:rPr lang="en-GB" sz="1200" u="sng" dirty="0">
                <a:highlight>
                  <a:srgbClr val="FFFFFF"/>
                </a:highlight>
                <a:latin typeface="Arial"/>
                <a:cs typeface="Arial"/>
                <a:hlinkClick r:id="rId3"/>
              </a:rPr>
              <a:t>https://doi.org/10.1179/1753806815z.000000000102</a:t>
            </a:r>
            <a:r>
              <a:rPr lang="en-GB" sz="1400">
                <a:highlight>
                  <a:srgbClr val="FFFFFF"/>
                </a:highlight>
                <a:latin typeface="Arial"/>
                <a:ea typeface="Calibri"/>
                <a:cs typeface="Arial"/>
              </a:rPr>
              <a:t>.</a:t>
            </a:r>
            <a:r>
              <a:rPr lang="en-GB" sz="1200">
                <a:highlight>
                  <a:srgbClr val="FFFFFF"/>
                </a:highlight>
                <a:latin typeface="Arial"/>
                <a:cs typeface="Arial"/>
              </a:rPr>
              <a:t> Bull, F.C. </a:t>
            </a:r>
            <a:r>
              <a:rPr lang="en-GB" sz="1200" i="1">
                <a:highlight>
                  <a:srgbClr val="FFFFFF"/>
                </a:highlight>
                <a:latin typeface="Arial"/>
                <a:cs typeface="Arial"/>
              </a:rPr>
              <a:t>et al.</a:t>
            </a:r>
            <a:r>
              <a:rPr lang="en-GB" sz="1200">
                <a:highlight>
                  <a:srgbClr val="FFFFFF"/>
                </a:highlight>
                <a:latin typeface="Arial"/>
                <a:cs typeface="Arial"/>
              </a:rPr>
              <a:t> (2020) ‘World health organization 2020 guidelines on physical activity and sedentary behaviour’, </a:t>
            </a:r>
            <a:r>
              <a:rPr lang="en-GB" sz="1200" i="1">
                <a:highlight>
                  <a:srgbClr val="FFFFFF"/>
                </a:highlight>
                <a:latin typeface="Arial"/>
                <a:cs typeface="Arial"/>
              </a:rPr>
              <a:t>British Journal of Sports Medicine</a:t>
            </a:r>
            <a:r>
              <a:rPr lang="en-GB" sz="1200">
                <a:highlight>
                  <a:srgbClr val="FFFFFF"/>
                </a:highlight>
                <a:latin typeface="Arial"/>
                <a:cs typeface="Arial"/>
              </a:rPr>
              <a:t>, 54(24), pp. 1451–1462. Available at: </a:t>
            </a:r>
            <a:r>
              <a:rPr lang="en-GB" sz="1200" u="sng" dirty="0">
                <a:highlight>
                  <a:srgbClr val="FFFFFF"/>
                </a:highlight>
                <a:latin typeface="Arial"/>
                <a:cs typeface="Arial"/>
                <a:hlinkClick r:id="rId4"/>
              </a:rPr>
              <a:t>https://doi.org/10.1136/bjsports-2020-102955</a:t>
            </a:r>
            <a:r>
              <a:rPr lang="en-GB" sz="1200">
                <a:highlight>
                  <a:srgbClr val="FFFFFF"/>
                </a:highlight>
                <a:latin typeface="Arial"/>
                <a:cs typeface="Arial"/>
              </a:rPr>
              <a:t>.</a:t>
            </a:r>
            <a:endParaRPr lang="en-GB" sz="1200" dirty="0">
              <a:highlight>
                <a:srgbClr val="FFFFFF"/>
              </a:highlight>
              <a:latin typeface="Arial"/>
              <a:cs typeface="Arial"/>
            </a:endParaRPr>
          </a:p>
          <a:p>
            <a:r>
              <a:rPr lang="en-GB" sz="1200" dirty="0">
                <a:highlight>
                  <a:srgbClr val="FFFFFF"/>
                </a:highlight>
                <a:latin typeface="Arial"/>
                <a:cs typeface="Arial"/>
              </a:rPr>
              <a:t>Klassen, K.M. et al. (2018) ‘Social media use for nutrition outcomes in young adults: a mixed-methods systematic review’, </a:t>
            </a:r>
            <a:r>
              <a:rPr lang="en-GB" sz="1200" i="1" dirty="0">
                <a:highlight>
                  <a:srgbClr val="FFFFFF"/>
                </a:highlight>
                <a:latin typeface="Arial"/>
                <a:cs typeface="Arial"/>
              </a:rPr>
              <a:t>International Journal of </a:t>
            </a:r>
            <a:r>
              <a:rPr lang="en-GB" sz="1200" i="1" dirty="0" err="1">
                <a:highlight>
                  <a:srgbClr val="FFFFFF"/>
                </a:highlight>
                <a:latin typeface="Arial"/>
                <a:cs typeface="Arial"/>
              </a:rPr>
              <a:t>Behavioral</a:t>
            </a:r>
            <a:r>
              <a:rPr lang="en-GB" sz="1200" i="1" dirty="0">
                <a:highlight>
                  <a:srgbClr val="FFFFFF"/>
                </a:highlight>
                <a:latin typeface="Arial"/>
                <a:cs typeface="Arial"/>
              </a:rPr>
              <a:t> Nutrition and Physical Activity</a:t>
            </a:r>
            <a:r>
              <a:rPr lang="en-GB" sz="1200" dirty="0">
                <a:highlight>
                  <a:srgbClr val="FFFFFF"/>
                </a:highlight>
                <a:latin typeface="Arial"/>
                <a:cs typeface="Arial"/>
              </a:rPr>
              <a:t>, 15(1). Available at: </a:t>
            </a:r>
            <a:r>
              <a:rPr lang="en-GB" sz="1200" u="sng" dirty="0">
                <a:highlight>
                  <a:srgbClr val="FFFFFF"/>
                </a:highlight>
                <a:latin typeface="Arial"/>
                <a:cs typeface="Arial"/>
                <a:hlinkClick r:id="rId5"/>
              </a:rPr>
              <a:t>https://doi.org/10.1186/s12966-018-0696-y</a:t>
            </a:r>
            <a:r>
              <a:rPr lang="en-GB" sz="1200" dirty="0">
                <a:highlight>
                  <a:srgbClr val="FFFFFF"/>
                </a:highlight>
                <a:latin typeface="Arial"/>
                <a:cs typeface="Arial"/>
              </a:rPr>
              <a:t>.</a:t>
            </a:r>
          </a:p>
          <a:p>
            <a:r>
              <a:rPr lang="en-GB" sz="1200">
                <a:highlight>
                  <a:srgbClr val="FFFFFF"/>
                </a:highlight>
                <a:latin typeface="Arial"/>
                <a:cs typeface="Arial"/>
              </a:rPr>
              <a:t>Riera, R. et al. (2023) ‘Strategies for communicating scientific evidence on healthcare to managers and the population: A scoping review’, </a:t>
            </a:r>
            <a:r>
              <a:rPr lang="en-GB" sz="1200" i="1">
                <a:highlight>
                  <a:srgbClr val="FFFFFF"/>
                </a:highlight>
                <a:latin typeface="Arial"/>
                <a:cs typeface="Arial"/>
              </a:rPr>
              <a:t>Health Research Policy and Systems</a:t>
            </a:r>
            <a:r>
              <a:rPr lang="en-GB" sz="1200">
                <a:highlight>
                  <a:srgbClr val="FFFFFF"/>
                </a:highlight>
                <a:latin typeface="Arial"/>
                <a:cs typeface="Arial"/>
              </a:rPr>
              <a:t>, 21(1). Available at: </a:t>
            </a:r>
            <a:r>
              <a:rPr lang="en-GB" sz="1200" u="sng" dirty="0">
                <a:highlight>
                  <a:srgbClr val="FFFFFF"/>
                </a:highlight>
                <a:latin typeface="Arial"/>
                <a:cs typeface="Arial"/>
                <a:hlinkClick r:id="rId6"/>
              </a:rPr>
              <a:t>https://doi.org/10.1186/s12961-023-01017-2</a:t>
            </a:r>
            <a:endParaRPr lang="en-GB" sz="1200">
              <a:highlight>
                <a:srgbClr val="FFFFFF"/>
              </a:highlight>
              <a:latin typeface="Arial"/>
              <a:cs typeface="Arial"/>
            </a:endParaRPr>
          </a:p>
          <a:p>
            <a:pPr marL="0" indent="0">
              <a:buNone/>
            </a:pPr>
            <a:endParaRPr lang="en-GB" dirty="0"/>
          </a:p>
        </p:txBody>
      </p:sp>
    </p:spTree>
    <p:extLst>
      <p:ext uri="{BB962C8B-B14F-4D97-AF65-F5344CB8AC3E}">
        <p14:creationId xmlns:p14="http://schemas.microsoft.com/office/powerpoint/2010/main" val="195257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955FC-D3B7-09A9-6EF2-8ABBF90758B6}"/>
              </a:ext>
            </a:extLst>
          </p:cNvPr>
          <p:cNvSpPr>
            <a:spLocks noGrp="1"/>
          </p:cNvSpPr>
          <p:nvPr>
            <p:ph type="title"/>
          </p:nvPr>
        </p:nvSpPr>
        <p:spPr/>
        <p:txBody>
          <a:bodyPr/>
          <a:lstStyle/>
          <a:p>
            <a:r>
              <a:rPr lang="en-GB">
                <a:latin typeface="Arial"/>
                <a:cs typeface="Arial"/>
              </a:rPr>
              <a:t>References</a:t>
            </a:r>
            <a:r>
              <a:rPr lang="en-GB" dirty="0"/>
              <a:t> list part 3</a:t>
            </a:r>
          </a:p>
        </p:txBody>
      </p:sp>
      <p:sp>
        <p:nvSpPr>
          <p:cNvPr id="3" name="Content Placeholder 2">
            <a:extLst>
              <a:ext uri="{FF2B5EF4-FFF2-40B4-BE49-F238E27FC236}">
                <a16:creationId xmlns:a16="http://schemas.microsoft.com/office/drawing/2014/main" id="{07A642AF-00E8-B59D-1E56-A61139B8C37C}"/>
              </a:ext>
            </a:extLst>
          </p:cNvPr>
          <p:cNvSpPr>
            <a:spLocks noGrp="1"/>
          </p:cNvSpPr>
          <p:nvPr>
            <p:ph idx="1"/>
          </p:nvPr>
        </p:nvSpPr>
        <p:spPr/>
        <p:txBody>
          <a:bodyPr vert="horz" lIns="91440" tIns="45720" rIns="91440" bIns="45720" rtlCol="0" anchor="t">
            <a:normAutofit/>
          </a:bodyPr>
          <a:lstStyle/>
          <a:p>
            <a:r>
              <a:rPr lang="en-GB" sz="1600" dirty="0">
                <a:latin typeface="Times New Roman"/>
                <a:ea typeface="Calibri"/>
                <a:cs typeface="Times New Roman"/>
              </a:rPr>
              <a:t>The University of Edinburgh (2024) </a:t>
            </a:r>
            <a:r>
              <a:rPr lang="en-GB" sz="1600" i="1" dirty="0">
                <a:latin typeface="Times New Roman"/>
                <a:ea typeface="Calibri"/>
                <a:cs typeface="Times New Roman"/>
              </a:rPr>
              <a:t>Gibbs’ Reflective Cycle</a:t>
            </a:r>
            <a:r>
              <a:rPr lang="en-GB" sz="1600" dirty="0">
                <a:latin typeface="Times New Roman"/>
                <a:ea typeface="Calibri"/>
                <a:cs typeface="Times New Roman"/>
              </a:rPr>
              <a:t>, </a:t>
            </a:r>
            <a:r>
              <a:rPr lang="en-GB" sz="1600" i="1" dirty="0">
                <a:latin typeface="Times New Roman"/>
                <a:ea typeface="Calibri"/>
                <a:cs typeface="Times New Roman"/>
              </a:rPr>
              <a:t>The University of Edinburgh</a:t>
            </a:r>
            <a:r>
              <a:rPr lang="en-GB" sz="1600" dirty="0">
                <a:latin typeface="Times New Roman"/>
                <a:ea typeface="Calibri"/>
                <a:cs typeface="Times New Roman"/>
              </a:rPr>
              <a:t>. Available at: </a:t>
            </a:r>
            <a:r>
              <a:rPr lang="en-GB" sz="1600" dirty="0">
                <a:latin typeface="Times New Roman"/>
                <a:ea typeface="Calibri"/>
                <a:cs typeface="Times New Roman"/>
                <a:hlinkClick r:id="rId2"/>
              </a:rPr>
              <a:t>https://reflection.ed.ac.uk/reflectors-toolkit/reflecting-on-experience/gibbs-reflective-cycle</a:t>
            </a:r>
            <a:r>
              <a:rPr lang="en-GB" sz="1600">
                <a:latin typeface="Times New Roman"/>
                <a:ea typeface="Calibri"/>
                <a:cs typeface="Times New Roman"/>
              </a:rPr>
              <a:t>. (Accessed 2 March 2026) </a:t>
            </a:r>
            <a:endParaRPr lang="en-US" sz="1600">
              <a:latin typeface="Times New Roman"/>
              <a:cs typeface="Times New Roman"/>
            </a:endParaRPr>
          </a:p>
          <a:p>
            <a:r>
              <a:rPr lang="en-GB" sz="1600" dirty="0">
                <a:latin typeface="Times New Roman"/>
                <a:ea typeface="Calibri"/>
                <a:cs typeface="Times New Roman"/>
              </a:rPr>
              <a:t>‌</a:t>
            </a:r>
            <a:r>
              <a:rPr lang="en-GB" sz="1600" dirty="0">
                <a:latin typeface="Times New Roman"/>
                <a:ea typeface="+mn-lt"/>
                <a:cs typeface="Times New Roman"/>
              </a:rPr>
              <a:t>Grenfell, S., 2026. 'Beliefs, Barriers and Self-Efficacy to Strength Training in Midlife Women living in West Wales'. Student Research Conference: University of Wales Trinity Saint David, </a:t>
            </a:r>
            <a:r>
              <a:rPr lang="en-GB" sz="1600">
                <a:latin typeface="Times New Roman"/>
                <a:ea typeface="+mn-lt"/>
                <a:cs typeface="Times New Roman"/>
              </a:rPr>
              <a:t>Carmarthen, May 12. Unpublished</a:t>
            </a:r>
          </a:p>
          <a:p>
            <a:pPr marL="0" indent="0">
              <a:buNone/>
            </a:pPr>
            <a:endParaRPr lang="en-GB" dirty="0">
              <a:latin typeface="Arial"/>
              <a:cs typeface="Arial"/>
            </a:endParaRPr>
          </a:p>
        </p:txBody>
      </p:sp>
    </p:spTree>
    <p:extLst>
      <p:ext uri="{BB962C8B-B14F-4D97-AF65-F5344CB8AC3E}">
        <p14:creationId xmlns:p14="http://schemas.microsoft.com/office/powerpoint/2010/main" val="16849428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JuxtaposeVTI">
  <a:themeElements>
    <a:clrScheme name="JuxtaposeVTI">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JuxtaposeVTI">
      <a:majorFont>
        <a:latin typeface="Franklin Gothic Demi Cond" panose="020B0706030402020204"/>
        <a:ea typeface=""/>
        <a:cs typeface=""/>
      </a:majorFont>
      <a:minorFont>
        <a:latin typeface="Franklin Gothic Medium" panose="020B0603020102020204"/>
        <a:ea typeface=""/>
        <a:cs typeface=""/>
      </a:minorFont>
    </a:fontScheme>
    <a:fmtScheme name="Juxtapo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B0236716-CA63-41C1-B6AD-997AE15F064B}" vid="{0E0AE8FC-D493-434E-BDCC-ED5FFB2DAEE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JuxtaposeVTI</vt:lpstr>
      <vt:lpstr>Portfolio</vt:lpstr>
      <vt:lpstr>AI Acknowledgement </vt:lpstr>
      <vt:lpstr>Part 1</vt:lpstr>
      <vt:lpstr>Part 1 continued...</vt:lpstr>
      <vt:lpstr>Part 2</vt:lpstr>
      <vt:lpstr>Part 3</vt:lpstr>
      <vt:lpstr>Student conference</vt:lpstr>
      <vt:lpstr>Reference list part 1</vt:lpstr>
      <vt:lpstr>Reference list part 2</vt:lpstr>
      <vt:lpstr>References list part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544</cp:revision>
  <dcterms:created xsi:type="dcterms:W3CDTF">2026-02-23T09:23:30Z</dcterms:created>
  <dcterms:modified xsi:type="dcterms:W3CDTF">2026-05-14T08:43:38Z</dcterms:modified>
</cp:coreProperties>
</file>