
<file path=[Content_Types].xml><?xml version="1.0" encoding="utf-8"?>
<Types xmlns="http://schemas.openxmlformats.org/package/2006/content-types">
  <Default Extension="png" ContentType="image/png"/>
  <Default Extension="m4a" ContentType="audio/mp4"/>
  <Default Extension="jpeg" ContentType="image/jpeg"/>
  <Default Extension="emf" ContentType="image/x-emf"/>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8"/>
  </p:notesMasterIdLst>
  <p:sldIdLst>
    <p:sldId id="257" r:id="rId2"/>
    <p:sldId id="256" r:id="rId3"/>
    <p:sldId id="258" r:id="rId4"/>
    <p:sldId id="267" r:id="rId5"/>
    <p:sldId id="259" r:id="rId6"/>
    <p:sldId id="260" r:id="rId7"/>
    <p:sldId id="268" r:id="rId8"/>
    <p:sldId id="261" r:id="rId9"/>
    <p:sldId id="270" r:id="rId10"/>
    <p:sldId id="263"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91" r:id="rId32"/>
    <p:sldId id="292" r:id="rId33"/>
    <p:sldId id="293" r:id="rId34"/>
    <p:sldId id="294" r:id="rId35"/>
    <p:sldId id="295" r:id="rId36"/>
    <p:sldId id="29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80" autoAdjust="0"/>
    <p:restoredTop sz="94660"/>
  </p:normalViewPr>
  <p:slideViewPr>
    <p:cSldViewPr snapToGrid="0">
      <p:cViewPr>
        <p:scale>
          <a:sx n="53" d="100"/>
          <a:sy n="53" d="100"/>
        </p:scale>
        <p:origin x="46" y="245"/>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51" d="100"/>
          <a:sy n="151" d="100"/>
        </p:scale>
        <p:origin x="-60" y="-252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2A2EC6-A9C3-4072-819F-5824956D2074}" type="datetimeFigureOut">
              <a:rPr lang="en-GB" smtClean="0"/>
              <a:t>25/11/2020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8CE355-5E6F-4451-BCA3-6921C21EF17A}" type="slidenum">
              <a:rPr lang="en-GB" smtClean="0"/>
              <a:t>‹#›</a:t>
            </a:fld>
            <a:endParaRPr lang="en-GB"/>
          </a:p>
        </p:txBody>
      </p:sp>
    </p:spTree>
    <p:extLst>
      <p:ext uri="{BB962C8B-B14F-4D97-AF65-F5344CB8AC3E}">
        <p14:creationId xmlns:p14="http://schemas.microsoft.com/office/powerpoint/2010/main" val="3695936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3422211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Ewch</a:t>
            </a:r>
            <a:r>
              <a:rPr lang="en-GB" dirty="0" smtClean="0"/>
              <a:t> </a:t>
            </a:r>
            <a:r>
              <a:rPr lang="en-GB" dirty="0" err="1" smtClean="0"/>
              <a:t>ar</a:t>
            </a:r>
            <a:r>
              <a:rPr lang="en-GB" dirty="0" smtClean="0"/>
              <a:t> y </a:t>
            </a:r>
            <a:r>
              <a:rPr lang="en-GB" dirty="0" err="1" smtClean="0"/>
              <a:t>Padlet</a:t>
            </a:r>
            <a:r>
              <a:rPr lang="en-GB" dirty="0" smtClean="0"/>
              <a:t> a </a:t>
            </a:r>
            <a:r>
              <a:rPr lang="en-GB" dirty="0" err="1" smtClean="0"/>
              <a:t>rhannwch</a:t>
            </a:r>
            <a:r>
              <a:rPr lang="en-GB" dirty="0" smtClean="0"/>
              <a:t> </a:t>
            </a:r>
            <a:r>
              <a:rPr lang="en-GB" dirty="0" err="1" smtClean="0"/>
              <a:t>eich</a:t>
            </a:r>
            <a:r>
              <a:rPr lang="en-GB" dirty="0" smtClean="0"/>
              <a:t> </a:t>
            </a:r>
            <a:r>
              <a:rPr lang="en-GB" dirty="0" err="1" smtClean="0"/>
              <a:t>syniadau</a:t>
            </a:r>
            <a:r>
              <a:rPr lang="en-GB" dirty="0" smtClean="0"/>
              <a:t> </a:t>
            </a:r>
            <a:r>
              <a:rPr lang="en-GB" dirty="0" err="1" smtClean="0"/>
              <a:t>a’ch</a:t>
            </a:r>
            <a:r>
              <a:rPr lang="en-GB" dirty="0" smtClean="0"/>
              <a:t> </a:t>
            </a:r>
            <a:r>
              <a:rPr lang="en-GB" dirty="0" err="1" smtClean="0"/>
              <a:t>meddyliau</a:t>
            </a:r>
            <a:r>
              <a:rPr lang="en-GB" dirty="0" smtClean="0"/>
              <a:t>.  Cofiwch </a:t>
            </a:r>
            <a:r>
              <a:rPr lang="en-GB" dirty="0" err="1" smtClean="0"/>
              <a:t>ystyried</a:t>
            </a:r>
            <a:r>
              <a:rPr lang="en-GB" dirty="0" smtClean="0"/>
              <a:t> </a:t>
            </a:r>
            <a:r>
              <a:rPr lang="en-GB" dirty="0" err="1" smtClean="0"/>
              <a:t>hyn</a:t>
            </a:r>
            <a:r>
              <a:rPr lang="en-GB" dirty="0" smtClean="0"/>
              <a:t> o </a:t>
            </a:r>
            <a:r>
              <a:rPr lang="en-GB" dirty="0" err="1" smtClean="0"/>
              <a:t>safbwynt</a:t>
            </a:r>
            <a:r>
              <a:rPr lang="en-GB" dirty="0" smtClean="0"/>
              <a:t> plant </a:t>
            </a:r>
            <a:r>
              <a:rPr lang="en-GB" dirty="0" err="1" smtClean="0"/>
              <a:t>rhwng</a:t>
            </a:r>
            <a:r>
              <a:rPr lang="en-GB" dirty="0" smtClean="0"/>
              <a:t> 3 a 7 </a:t>
            </a:r>
            <a:r>
              <a:rPr lang="en-GB" dirty="0" err="1" smtClean="0"/>
              <a:t>oed</a:t>
            </a:r>
            <a:r>
              <a:rPr lang="en-GB" dirty="0" smtClean="0"/>
              <a:t>.</a:t>
            </a:r>
          </a:p>
          <a:p>
            <a:r>
              <a:rPr lang="en-GB" dirty="0" err="1" smtClean="0"/>
              <a:t>Ydych</a:t>
            </a:r>
            <a:r>
              <a:rPr lang="en-GB" dirty="0" smtClean="0"/>
              <a:t> </a:t>
            </a:r>
            <a:r>
              <a:rPr lang="en-GB" dirty="0" err="1" smtClean="0"/>
              <a:t>chi’n</a:t>
            </a:r>
            <a:r>
              <a:rPr lang="en-GB" dirty="0" smtClean="0"/>
              <a:t> </a:t>
            </a:r>
            <a:r>
              <a:rPr lang="en-GB" dirty="0" err="1" smtClean="0"/>
              <a:t>cytuno</a:t>
            </a:r>
            <a:r>
              <a:rPr lang="en-GB" dirty="0" smtClean="0"/>
              <a:t> </a:t>
            </a:r>
            <a:r>
              <a:rPr lang="en-GB" dirty="0" err="1" smtClean="0"/>
              <a:t>gyda</a:t>
            </a:r>
            <a:r>
              <a:rPr lang="en-GB" dirty="0" smtClean="0"/>
              <a:t> </a:t>
            </a:r>
            <a:r>
              <a:rPr lang="en-GB" dirty="0" err="1" smtClean="0"/>
              <a:t>sylwadau</a:t>
            </a:r>
            <a:r>
              <a:rPr lang="en-GB" dirty="0" smtClean="0"/>
              <a:t> </a:t>
            </a:r>
            <a:r>
              <a:rPr lang="en-GB" dirty="0" err="1" smtClean="0"/>
              <a:t>gweddill</a:t>
            </a:r>
            <a:r>
              <a:rPr lang="en-GB" dirty="0" smtClean="0"/>
              <a:t> </a:t>
            </a:r>
            <a:r>
              <a:rPr lang="en-GB" dirty="0" err="1" smtClean="0"/>
              <a:t>eich</a:t>
            </a:r>
            <a:r>
              <a:rPr lang="en-GB" dirty="0" smtClean="0"/>
              <a:t> </a:t>
            </a:r>
            <a:r>
              <a:rPr lang="en-GB" dirty="0" err="1" smtClean="0"/>
              <a:t>cyfoedion</a:t>
            </a:r>
            <a:r>
              <a:rPr lang="en-GB" dirty="0" smtClean="0"/>
              <a:t>?</a:t>
            </a:r>
          </a:p>
          <a:p>
            <a:r>
              <a:rPr lang="en-GB" dirty="0" err="1" smtClean="0"/>
              <a:t>Oes</a:t>
            </a:r>
            <a:r>
              <a:rPr lang="en-GB" dirty="0" smtClean="0"/>
              <a:t> </a:t>
            </a:r>
            <a:r>
              <a:rPr lang="en-GB" dirty="0" err="1" smtClean="0"/>
              <a:t>yna</a:t>
            </a:r>
            <a:r>
              <a:rPr lang="en-GB" dirty="0" smtClean="0"/>
              <a:t> </a:t>
            </a:r>
            <a:r>
              <a:rPr lang="en-GB" dirty="0" err="1" smtClean="0"/>
              <a:t>wahaniethau</a:t>
            </a:r>
            <a:r>
              <a:rPr lang="en-GB" dirty="0" smtClean="0"/>
              <a:t>? Pam </a:t>
            </a:r>
            <a:r>
              <a:rPr lang="en-GB" dirty="0" err="1" smtClean="0"/>
              <a:t>tybed</a:t>
            </a:r>
            <a:r>
              <a:rPr lang="en-GB" dirty="0" smtClean="0"/>
              <a:t>?</a:t>
            </a:r>
          </a:p>
          <a:p>
            <a:endParaRPr lang="en-GB" dirty="0"/>
          </a:p>
          <a:p>
            <a:r>
              <a:rPr lang="en-GB" dirty="0" smtClean="0"/>
              <a:t>-----------------------------------------------------------------------------------------------------------------</a:t>
            </a:r>
          </a:p>
        </p:txBody>
      </p:sp>
      <p:sp>
        <p:nvSpPr>
          <p:cNvPr id="4" name="Slide Number Placeholder 3"/>
          <p:cNvSpPr>
            <a:spLocks noGrp="1"/>
          </p:cNvSpPr>
          <p:nvPr>
            <p:ph type="sldNum" sz="quarter" idx="10"/>
          </p:nvPr>
        </p:nvSpPr>
        <p:spPr/>
        <p:txBody>
          <a:bodyPr/>
          <a:lstStyle/>
          <a:p>
            <a:fld id="{CE8CE355-5E6F-4451-BCA3-6921C21EF17A}" type="slidenum">
              <a:rPr lang="en-GB" smtClean="0"/>
              <a:t>5</a:t>
            </a:fld>
            <a:endParaRPr lang="en-GB"/>
          </a:p>
        </p:txBody>
      </p:sp>
    </p:spTree>
    <p:extLst>
      <p:ext uri="{BB962C8B-B14F-4D97-AF65-F5344CB8AC3E}">
        <p14:creationId xmlns:p14="http://schemas.microsoft.com/office/powerpoint/2010/main" val="1376978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379383"/>
          </a:xfrm>
        </p:spPr>
        <p:txBody>
          <a:bodyPr>
            <a:normAutofit/>
          </a:bodyPr>
          <a:lstStyle/>
          <a:p>
            <a:r>
              <a:rPr lang="en-GB" dirty="0" err="1" smtClean="0"/>
              <a:t>Nawr</a:t>
            </a:r>
            <a:r>
              <a:rPr lang="en-GB" dirty="0" smtClean="0"/>
              <a:t> </a:t>
            </a:r>
            <a:r>
              <a:rPr lang="en-GB" dirty="0" err="1" smtClean="0"/>
              <a:t>edrychwch</a:t>
            </a:r>
            <a:r>
              <a:rPr lang="en-GB" baseline="0" dirty="0" smtClean="0"/>
              <a:t> </a:t>
            </a:r>
            <a:r>
              <a:rPr lang="en-GB" baseline="0" dirty="0" err="1" smtClean="0"/>
              <a:t>ar</a:t>
            </a:r>
            <a:r>
              <a:rPr lang="en-GB" baseline="0" dirty="0" smtClean="0"/>
              <a:t> </a:t>
            </a:r>
            <a:r>
              <a:rPr lang="en-GB" baseline="0" dirty="0" err="1" smtClean="0"/>
              <a:t>Fframwaith</a:t>
            </a:r>
            <a:r>
              <a:rPr lang="en-GB" baseline="0" dirty="0" smtClean="0"/>
              <a:t> y </a:t>
            </a:r>
            <a:r>
              <a:rPr lang="en-GB" baseline="0" dirty="0" err="1" smtClean="0"/>
              <a:t>Cyfnod</a:t>
            </a:r>
            <a:r>
              <a:rPr lang="en-GB" baseline="0" dirty="0" smtClean="0"/>
              <a:t> Sylfaen. </a:t>
            </a:r>
            <a:r>
              <a:rPr lang="en-GB" baseline="0" dirty="0" err="1" smtClean="0"/>
              <a:t>Dyma’r</a:t>
            </a:r>
            <a:r>
              <a:rPr lang="en-GB" baseline="0" dirty="0" smtClean="0"/>
              <a:t> </a:t>
            </a:r>
            <a:r>
              <a:rPr lang="en-GB" baseline="0" dirty="0" err="1" smtClean="0"/>
              <a:t>ddogfen</a:t>
            </a:r>
            <a:r>
              <a:rPr lang="en-GB" baseline="0" dirty="0" smtClean="0"/>
              <a:t> </a:t>
            </a:r>
            <a:r>
              <a:rPr lang="en-GB" baseline="0" dirty="0" err="1" smtClean="0"/>
              <a:t>statudol</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addysg</a:t>
            </a:r>
            <a:r>
              <a:rPr lang="en-GB" baseline="0" dirty="0" smtClean="0"/>
              <a:t> plant </a:t>
            </a:r>
            <a:r>
              <a:rPr lang="en-GB" baseline="0" dirty="0" err="1" smtClean="0"/>
              <a:t>rhwng</a:t>
            </a:r>
            <a:r>
              <a:rPr lang="en-GB" baseline="0" dirty="0" smtClean="0"/>
              <a:t> 3 a 7 </a:t>
            </a:r>
            <a:r>
              <a:rPr lang="en-GB" baseline="0" dirty="0" err="1" smtClean="0"/>
              <a:t>oed</a:t>
            </a:r>
            <a:r>
              <a:rPr lang="en-GB" baseline="0" dirty="0" smtClean="0"/>
              <a:t> </a:t>
            </a:r>
            <a:r>
              <a:rPr lang="en-GB" baseline="0" dirty="0" err="1" smtClean="0"/>
              <a:t>yng</a:t>
            </a:r>
            <a:r>
              <a:rPr lang="en-GB" baseline="0" dirty="0" smtClean="0"/>
              <a:t> </a:t>
            </a:r>
            <a:r>
              <a:rPr lang="en-GB" baseline="0" dirty="0" err="1" smtClean="0"/>
              <a:t>Nghymru</a:t>
            </a:r>
            <a:r>
              <a:rPr lang="en-GB" baseline="0" dirty="0" smtClean="0"/>
              <a:t> </a:t>
            </a:r>
            <a:r>
              <a:rPr lang="en-GB" baseline="0" dirty="0" err="1" smtClean="0"/>
              <a:t>ar</a:t>
            </a:r>
            <a:r>
              <a:rPr lang="en-GB" baseline="0" dirty="0" smtClean="0"/>
              <a:t> </a:t>
            </a:r>
            <a:r>
              <a:rPr lang="en-GB" baseline="0" dirty="0" err="1" smtClean="0"/>
              <a:t>hyn</a:t>
            </a:r>
            <a:r>
              <a:rPr lang="en-GB" baseline="0" dirty="0" smtClean="0"/>
              <a:t> o </a:t>
            </a:r>
            <a:r>
              <a:rPr lang="en-GB" baseline="0" dirty="0" err="1" smtClean="0"/>
              <a:t>bryd</a:t>
            </a:r>
            <a:r>
              <a:rPr lang="en-GB" baseline="0" dirty="0" smtClean="0"/>
              <a:t>.  Cofiwch </a:t>
            </a:r>
            <a:r>
              <a:rPr lang="en-GB" baseline="0" dirty="0" err="1" smtClean="0"/>
              <a:t>ei</a:t>
            </a:r>
            <a:r>
              <a:rPr lang="en-GB" baseline="0" dirty="0" smtClean="0"/>
              <a:t> </a:t>
            </a:r>
            <a:r>
              <a:rPr lang="en-GB" baseline="0" dirty="0" err="1" smtClean="0"/>
              <a:t>fod</a:t>
            </a:r>
            <a:r>
              <a:rPr lang="en-GB" baseline="0" dirty="0" smtClean="0"/>
              <a:t> </a:t>
            </a:r>
            <a:r>
              <a:rPr lang="en-GB" baseline="0" dirty="0" err="1" smtClean="0"/>
              <a:t>yn</a:t>
            </a:r>
            <a:r>
              <a:rPr lang="en-GB" baseline="0" dirty="0" smtClean="0"/>
              <a:t> </a:t>
            </a:r>
            <a:r>
              <a:rPr lang="en-GB" baseline="0" dirty="0" err="1" smtClean="0"/>
              <a:t>wahanol</a:t>
            </a:r>
            <a:r>
              <a:rPr lang="en-GB" baseline="0" dirty="0" smtClean="0"/>
              <a:t> </a:t>
            </a:r>
            <a:r>
              <a:rPr lang="en-GB" baseline="0" dirty="0" err="1" smtClean="0"/>
              <a:t>i’r</a:t>
            </a:r>
            <a:r>
              <a:rPr lang="en-GB" baseline="0" dirty="0" smtClean="0"/>
              <a:t> Cam Sylfaen </a:t>
            </a:r>
            <a:r>
              <a:rPr lang="en-GB" baseline="0" dirty="0" err="1" smtClean="0"/>
              <a:t>yn</a:t>
            </a:r>
            <a:r>
              <a:rPr lang="en-GB" baseline="0" dirty="0" smtClean="0"/>
              <a:t> </a:t>
            </a:r>
            <a:r>
              <a:rPr lang="en-GB" baseline="0" dirty="0" err="1" smtClean="0"/>
              <a:t>Lloegr</a:t>
            </a:r>
            <a:r>
              <a:rPr lang="en-GB" baseline="0" dirty="0" smtClean="0"/>
              <a:t>.   Pa </a:t>
            </a:r>
            <a:r>
              <a:rPr lang="en-GB" baseline="0" dirty="0" err="1" smtClean="0"/>
              <a:t>feysydd</a:t>
            </a:r>
            <a:r>
              <a:rPr lang="en-GB" baseline="0" dirty="0" smtClean="0"/>
              <a:t> </a:t>
            </a:r>
            <a:r>
              <a:rPr lang="en-GB" baseline="0" dirty="0" err="1" smtClean="0"/>
              <a:t>dysgu</a:t>
            </a:r>
            <a:r>
              <a:rPr lang="en-GB" baseline="0" dirty="0" smtClean="0"/>
              <a:t> </a:t>
            </a:r>
            <a:r>
              <a:rPr lang="en-GB" baseline="0" dirty="0" err="1" smtClean="0"/>
              <a:t>sydd</a:t>
            </a:r>
            <a:r>
              <a:rPr lang="en-GB" baseline="0" dirty="0" smtClean="0"/>
              <a:t> </a:t>
            </a:r>
            <a:r>
              <a:rPr lang="en-GB" baseline="0" dirty="0" err="1" smtClean="0"/>
              <a:t>yn</a:t>
            </a:r>
            <a:r>
              <a:rPr lang="en-GB" baseline="0" dirty="0" smtClean="0"/>
              <a:t> </a:t>
            </a:r>
            <a:r>
              <a:rPr lang="en-GB" baseline="0" dirty="0" err="1" smtClean="0"/>
              <a:t>berthnasol</a:t>
            </a:r>
            <a:r>
              <a:rPr lang="en-GB" baseline="0" dirty="0" smtClean="0"/>
              <a:t> </a:t>
            </a:r>
            <a:r>
              <a:rPr lang="en-GB" dirty="0"/>
              <a:t>i</a:t>
            </a:r>
            <a:r>
              <a:rPr lang="en-GB" dirty="0" smtClean="0"/>
              <a:t> </a:t>
            </a:r>
            <a:r>
              <a:rPr lang="en-GB" baseline="0" dirty="0" err="1" smtClean="0"/>
              <a:t>Iechyd</a:t>
            </a:r>
            <a:r>
              <a:rPr lang="en-GB" baseline="0" dirty="0" smtClean="0"/>
              <a:t> a </a:t>
            </a:r>
            <a:r>
              <a:rPr lang="en-GB" baseline="0" dirty="0" err="1" smtClean="0"/>
              <a:t>Lles</a:t>
            </a:r>
            <a:r>
              <a:rPr lang="en-GB" baseline="0" dirty="0" smtClean="0"/>
              <a:t>? </a:t>
            </a:r>
          </a:p>
          <a:p>
            <a:r>
              <a:rPr lang="en-GB" dirty="0" smtClean="0"/>
              <a:t>------------------------------------------------------------------------------------------------------------</a:t>
            </a:r>
          </a:p>
          <a:p>
            <a:r>
              <a:rPr lang="en-GB" baseline="0" dirty="0" smtClean="0"/>
              <a:t>Now look at the Foundation Phase Framework. This is currently the statutory document for the education of 3 to 7 year olds in Wales. Remember it's different from the Foundation Stage in England.  What areas of learning relate to Health and Wellbeing?</a:t>
            </a:r>
          </a:p>
        </p:txBody>
      </p:sp>
      <p:sp>
        <p:nvSpPr>
          <p:cNvPr id="4" name="Slide Number Placeholder 3"/>
          <p:cNvSpPr>
            <a:spLocks noGrp="1"/>
          </p:cNvSpPr>
          <p:nvPr>
            <p:ph type="sldNum" sz="quarter" idx="10"/>
          </p:nvPr>
        </p:nvSpPr>
        <p:spPr/>
        <p:txBody>
          <a:bodyPr/>
          <a:lstStyle/>
          <a:p>
            <a:fld id="{CE8CE355-5E6F-4451-BCA3-6921C21EF17A}" type="slidenum">
              <a:rPr lang="en-GB" smtClean="0"/>
              <a:t>6</a:t>
            </a:fld>
            <a:endParaRPr lang="en-GB"/>
          </a:p>
        </p:txBody>
      </p:sp>
    </p:spTree>
    <p:extLst>
      <p:ext uri="{BB962C8B-B14F-4D97-AF65-F5344CB8AC3E}">
        <p14:creationId xmlns:p14="http://schemas.microsoft.com/office/powerpoint/2010/main" val="374961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565949"/>
          </a:xfrm>
        </p:spPr>
        <p:txBody>
          <a:bodyPr>
            <a:normAutofit fontScale="55000" lnSpcReduction="20000"/>
          </a:bodyPr>
          <a:lstStyle/>
          <a:p>
            <a:r>
              <a:rPr lang="en-GB" dirty="0" err="1"/>
              <a:t>Asesiad</a:t>
            </a:r>
            <a:r>
              <a:rPr lang="en-GB" dirty="0"/>
              <a:t> a </a:t>
            </a:r>
            <a:r>
              <a:rPr lang="en-GB" dirty="0" err="1"/>
              <a:t>phwysau</a:t>
            </a:r>
            <a:r>
              <a:rPr lang="en-GB" dirty="0"/>
              <a:t> </a:t>
            </a:r>
            <a:r>
              <a:rPr lang="en-GB" dirty="0" err="1"/>
              <a:t>gan</a:t>
            </a:r>
            <a:r>
              <a:rPr lang="en-GB" dirty="0"/>
              <a:t> </a:t>
            </a:r>
            <a:r>
              <a:rPr lang="en-GB" dirty="0" err="1"/>
              <a:t>ysgolion</a:t>
            </a:r>
            <a:r>
              <a:rPr lang="en-GB" dirty="0"/>
              <a:t> </a:t>
            </a:r>
            <a:r>
              <a:rPr lang="en-GB" dirty="0" err="1"/>
              <a:t>i</a:t>
            </a:r>
            <a:r>
              <a:rPr lang="en-GB" dirty="0"/>
              <a:t> </a:t>
            </a:r>
            <a:r>
              <a:rPr lang="en-GB" dirty="0" err="1"/>
              <a:t>berfformio</a:t>
            </a:r>
            <a:r>
              <a:rPr lang="en-GB" dirty="0"/>
              <a:t> </a:t>
            </a:r>
            <a:r>
              <a:rPr lang="en-GB" dirty="0" err="1"/>
              <a:t>mewn</a:t>
            </a:r>
            <a:r>
              <a:rPr lang="en-GB" dirty="0"/>
              <a:t> </a:t>
            </a:r>
            <a:r>
              <a:rPr lang="en-GB" dirty="0" err="1"/>
              <a:t>profion</a:t>
            </a:r>
            <a:r>
              <a:rPr lang="en-GB" dirty="0"/>
              <a:t> ac </a:t>
            </a:r>
            <a:r>
              <a:rPr lang="en-GB" dirty="0" err="1"/>
              <a:t>arholiadau</a:t>
            </a:r>
            <a:r>
              <a:rPr lang="en-GB" dirty="0"/>
              <a:t> </a:t>
            </a:r>
            <a:r>
              <a:rPr lang="en-GB" dirty="0" err="1"/>
              <a:t>wrth</a:t>
            </a:r>
            <a:r>
              <a:rPr lang="en-GB" dirty="0"/>
              <a:t> </a:t>
            </a:r>
            <a:r>
              <a:rPr lang="en-GB" dirty="0" err="1"/>
              <a:t>i</a:t>
            </a:r>
            <a:r>
              <a:rPr lang="en-GB" dirty="0"/>
              <a:t> </a:t>
            </a:r>
            <a:r>
              <a:rPr lang="en-GB" dirty="0" err="1"/>
              <a:t>ysgolion</a:t>
            </a:r>
            <a:r>
              <a:rPr lang="en-GB" dirty="0"/>
              <a:t> </a:t>
            </a:r>
            <a:r>
              <a:rPr lang="en-GB" dirty="0" err="1"/>
              <a:t>gael</a:t>
            </a:r>
            <a:r>
              <a:rPr lang="en-GB" dirty="0"/>
              <a:t> </a:t>
            </a:r>
            <a:r>
              <a:rPr lang="en-GB" dirty="0" err="1"/>
              <a:t>eu</a:t>
            </a:r>
            <a:r>
              <a:rPr lang="en-GB" dirty="0"/>
              <a:t> </a:t>
            </a:r>
            <a:r>
              <a:rPr lang="en-GB" dirty="0" err="1"/>
              <a:t>barnu</a:t>
            </a:r>
            <a:r>
              <a:rPr lang="en-GB" dirty="0"/>
              <a:t> </a:t>
            </a:r>
            <a:r>
              <a:rPr lang="en-GB" dirty="0" err="1"/>
              <a:t>yn</a:t>
            </a:r>
            <a:r>
              <a:rPr lang="en-GB" dirty="0"/>
              <a:t> </a:t>
            </a:r>
            <a:r>
              <a:rPr lang="en-GB" dirty="0" err="1"/>
              <a:t>ôl</a:t>
            </a:r>
            <a:r>
              <a:rPr lang="en-GB" dirty="0"/>
              <a:t> y </a:t>
            </a:r>
            <a:r>
              <a:rPr lang="en-GB" dirty="0" err="1"/>
              <a:t>canlyniadau</a:t>
            </a:r>
            <a:r>
              <a:rPr lang="en-GB" dirty="0"/>
              <a:t> </a:t>
            </a:r>
            <a:r>
              <a:rPr lang="en-GB" dirty="0" err="1"/>
              <a:t>hyn</a:t>
            </a:r>
            <a:r>
              <a:rPr lang="en-GB" dirty="0"/>
              <a:t>.</a:t>
            </a:r>
          </a:p>
          <a:p>
            <a:r>
              <a:rPr lang="en-GB" dirty="0"/>
              <a:t>Mae </a:t>
            </a:r>
            <a:r>
              <a:rPr lang="en-GB" dirty="0" err="1"/>
              <a:t>ymarfer</a:t>
            </a:r>
            <a:r>
              <a:rPr lang="en-GB" dirty="0"/>
              <a:t> </a:t>
            </a:r>
            <a:r>
              <a:rPr lang="en-GB" dirty="0" err="1"/>
              <a:t>corff</a:t>
            </a:r>
            <a:r>
              <a:rPr lang="en-GB" dirty="0"/>
              <a:t> / bod </a:t>
            </a:r>
            <a:r>
              <a:rPr lang="en-GB" dirty="0" err="1"/>
              <a:t>yn</a:t>
            </a:r>
            <a:r>
              <a:rPr lang="en-GB" dirty="0"/>
              <a:t> </a:t>
            </a:r>
            <a:r>
              <a:rPr lang="en-GB" dirty="0" err="1"/>
              <a:t>gorfforol</a:t>
            </a:r>
            <a:r>
              <a:rPr lang="en-GB" dirty="0"/>
              <a:t> </a:t>
            </a:r>
            <a:r>
              <a:rPr lang="en-GB" dirty="0" err="1"/>
              <a:t>egnïol</a:t>
            </a:r>
            <a:r>
              <a:rPr lang="en-GB" dirty="0"/>
              <a:t> </a:t>
            </a:r>
            <a:r>
              <a:rPr lang="en-GB" dirty="0" err="1"/>
              <a:t>yn</a:t>
            </a:r>
            <a:r>
              <a:rPr lang="en-GB" dirty="0"/>
              <a:t> </a:t>
            </a:r>
            <a:r>
              <a:rPr lang="en-GB" dirty="0" err="1"/>
              <a:t>helpu</a:t>
            </a:r>
            <a:r>
              <a:rPr lang="en-GB" dirty="0"/>
              <a:t> </a:t>
            </a:r>
            <a:r>
              <a:rPr lang="en-GB" dirty="0" err="1"/>
              <a:t>i</a:t>
            </a:r>
            <a:r>
              <a:rPr lang="en-GB" dirty="0"/>
              <a:t> </a:t>
            </a:r>
            <a:r>
              <a:rPr lang="en-GB" dirty="0" err="1"/>
              <a:t>ryddhau</a:t>
            </a:r>
            <a:r>
              <a:rPr lang="en-GB" dirty="0"/>
              <a:t> </a:t>
            </a:r>
            <a:r>
              <a:rPr lang="en-GB" dirty="0" err="1"/>
              <a:t>pryder</a:t>
            </a:r>
            <a:r>
              <a:rPr lang="en-GB" dirty="0"/>
              <a:t>. Mae </a:t>
            </a:r>
            <a:r>
              <a:rPr lang="en-GB" dirty="0" err="1"/>
              <a:t>dod</a:t>
            </a:r>
            <a:r>
              <a:rPr lang="en-GB" dirty="0"/>
              <a:t> ag </a:t>
            </a:r>
            <a:r>
              <a:rPr lang="en-GB" dirty="0" err="1"/>
              <a:t>ocsigen</a:t>
            </a:r>
            <a:r>
              <a:rPr lang="en-GB" dirty="0"/>
              <a:t> </a:t>
            </a:r>
            <a:r>
              <a:rPr lang="en-GB" dirty="0" err="1"/>
              <a:t>i'r</a:t>
            </a:r>
            <a:r>
              <a:rPr lang="en-GB" dirty="0"/>
              <a:t> </a:t>
            </a:r>
            <a:r>
              <a:rPr lang="en-GB" dirty="0" err="1"/>
              <a:t>ymennydd</a:t>
            </a:r>
            <a:r>
              <a:rPr lang="en-GB" dirty="0"/>
              <a:t> a </a:t>
            </a:r>
            <a:r>
              <a:rPr lang="en-GB" dirty="0" err="1"/>
              <a:t>rhannau'r</a:t>
            </a:r>
            <a:r>
              <a:rPr lang="en-GB" dirty="0"/>
              <a:t> </a:t>
            </a:r>
            <a:r>
              <a:rPr lang="en-GB" dirty="0" err="1"/>
              <a:t>corff</a:t>
            </a:r>
            <a:r>
              <a:rPr lang="en-GB" dirty="0"/>
              <a:t> </a:t>
            </a:r>
            <a:r>
              <a:rPr lang="en-GB" dirty="0" err="1"/>
              <a:t>yn</a:t>
            </a:r>
            <a:r>
              <a:rPr lang="en-GB" dirty="0"/>
              <a:t> </a:t>
            </a:r>
            <a:r>
              <a:rPr lang="en-GB" dirty="0" err="1"/>
              <a:t>llwyddo</a:t>
            </a:r>
            <a:r>
              <a:rPr lang="en-GB" dirty="0"/>
              <a:t> </a:t>
            </a:r>
            <a:r>
              <a:rPr lang="en-GB" dirty="0" err="1"/>
              <a:t>i</a:t>
            </a:r>
            <a:r>
              <a:rPr lang="en-GB" dirty="0"/>
              <a:t> </a:t>
            </a:r>
            <a:r>
              <a:rPr lang="en-GB" dirty="0" err="1"/>
              <a:t>fywiogi'r</a:t>
            </a:r>
            <a:r>
              <a:rPr lang="en-GB" dirty="0"/>
              <a:t> </a:t>
            </a:r>
            <a:r>
              <a:rPr lang="en-GB" dirty="0" err="1"/>
              <a:t>corff</a:t>
            </a:r>
            <a:r>
              <a:rPr lang="en-GB" dirty="0"/>
              <a:t> </a:t>
            </a:r>
            <a:r>
              <a:rPr lang="en-GB" dirty="0" err="1"/>
              <a:t>cyfan</a:t>
            </a:r>
            <a:r>
              <a:rPr lang="en-GB" dirty="0"/>
              <a:t>. </a:t>
            </a:r>
            <a:r>
              <a:rPr lang="en-GB" dirty="0" err="1"/>
              <a:t>Cytunir</a:t>
            </a:r>
            <a:r>
              <a:rPr lang="en-GB" dirty="0"/>
              <a:t> </a:t>
            </a:r>
            <a:r>
              <a:rPr lang="en-GB" dirty="0" err="1"/>
              <a:t>yn</a:t>
            </a:r>
            <a:r>
              <a:rPr lang="en-GB" dirty="0"/>
              <a:t> </a:t>
            </a:r>
            <a:r>
              <a:rPr lang="en-GB" dirty="0" err="1"/>
              <a:t>eang</a:t>
            </a:r>
            <a:r>
              <a:rPr lang="en-GB" dirty="0"/>
              <a:t> bod </a:t>
            </a:r>
            <a:r>
              <a:rPr lang="en-GB" dirty="0" err="1"/>
              <a:t>ein</a:t>
            </a:r>
            <a:r>
              <a:rPr lang="en-GB" dirty="0"/>
              <a:t> system </a:t>
            </a:r>
            <a:r>
              <a:rPr lang="en-GB" dirty="0" err="1"/>
              <a:t>addysg</a:t>
            </a:r>
            <a:r>
              <a:rPr lang="en-GB" dirty="0"/>
              <a:t> </a:t>
            </a:r>
            <a:r>
              <a:rPr lang="en-GB" dirty="0" err="1"/>
              <a:t>gyfredol</a:t>
            </a:r>
            <a:r>
              <a:rPr lang="en-GB" dirty="0"/>
              <a:t> </a:t>
            </a:r>
            <a:r>
              <a:rPr lang="en-GB" dirty="0" err="1"/>
              <a:t>wedi'i</a:t>
            </a:r>
            <a:r>
              <a:rPr lang="en-GB" dirty="0"/>
              <a:t> </a:t>
            </a:r>
            <a:r>
              <a:rPr lang="en-GB" dirty="0" err="1"/>
              <a:t>chanoli</a:t>
            </a:r>
            <a:r>
              <a:rPr lang="en-GB" dirty="0"/>
              <a:t> </a:t>
            </a:r>
            <a:r>
              <a:rPr lang="en-GB" dirty="0" err="1"/>
              <a:t>ar</a:t>
            </a:r>
            <a:r>
              <a:rPr lang="en-GB" dirty="0"/>
              <a:t> </a:t>
            </a:r>
            <a:r>
              <a:rPr lang="en-GB" dirty="0" err="1"/>
              <a:t>arholiadau</a:t>
            </a:r>
            <a:r>
              <a:rPr lang="en-GB" dirty="0"/>
              <a:t> </a:t>
            </a:r>
            <a:r>
              <a:rPr lang="en-GB" dirty="0" err="1"/>
              <a:t>sy'n</a:t>
            </a:r>
            <a:r>
              <a:rPr lang="en-GB" dirty="0"/>
              <a:t> </a:t>
            </a:r>
            <a:r>
              <a:rPr lang="en-GB" dirty="0" err="1"/>
              <a:t>rhoi</a:t>
            </a:r>
            <a:r>
              <a:rPr lang="en-GB" dirty="0"/>
              <a:t> </a:t>
            </a:r>
            <a:r>
              <a:rPr lang="en-GB" dirty="0" err="1"/>
              <a:t>straen</a:t>
            </a:r>
            <a:r>
              <a:rPr lang="en-GB" dirty="0"/>
              <a:t> </a:t>
            </a:r>
            <a:r>
              <a:rPr lang="en-GB" dirty="0" err="1"/>
              <a:t>ar</a:t>
            </a:r>
            <a:r>
              <a:rPr lang="en-GB" dirty="0"/>
              <a:t> </a:t>
            </a:r>
            <a:r>
              <a:rPr lang="en-GB" dirty="0" err="1"/>
              <a:t>bobl</a:t>
            </a:r>
            <a:r>
              <a:rPr lang="en-GB" dirty="0"/>
              <a:t> </a:t>
            </a:r>
            <a:r>
              <a:rPr lang="en-GB" dirty="0" err="1"/>
              <a:t>ifanc</a:t>
            </a:r>
            <a:r>
              <a:rPr lang="en-GB" dirty="0"/>
              <a:t> ac </a:t>
            </a:r>
            <a:r>
              <a:rPr lang="en-GB" dirty="0" err="1"/>
              <a:t>mae'r</a:t>
            </a:r>
            <a:r>
              <a:rPr lang="en-GB" dirty="0"/>
              <a:t> </a:t>
            </a:r>
            <a:r>
              <a:rPr lang="en-GB" dirty="0" err="1"/>
              <a:t>diwylliant</a:t>
            </a:r>
            <a:r>
              <a:rPr lang="en-GB" dirty="0"/>
              <a:t> </a:t>
            </a:r>
            <a:r>
              <a:rPr lang="en-GB" dirty="0" err="1"/>
              <a:t>hwn</a:t>
            </a:r>
            <a:r>
              <a:rPr lang="en-GB" dirty="0"/>
              <a:t> </a:t>
            </a:r>
            <a:r>
              <a:rPr lang="en-GB" dirty="0" err="1"/>
              <a:t>yn</a:t>
            </a:r>
            <a:r>
              <a:rPr lang="en-GB" dirty="0"/>
              <a:t> </a:t>
            </a:r>
            <a:r>
              <a:rPr lang="en-GB" dirty="0" err="1"/>
              <a:t>dylanwadu</a:t>
            </a:r>
            <a:r>
              <a:rPr lang="en-GB" dirty="0"/>
              <a:t> </a:t>
            </a:r>
            <a:r>
              <a:rPr lang="en-GB" dirty="0" err="1"/>
              <a:t>ar</a:t>
            </a:r>
            <a:r>
              <a:rPr lang="en-GB" dirty="0"/>
              <a:t> y </a:t>
            </a:r>
            <a:r>
              <a:rPr lang="en-GB" dirty="0" err="1"/>
              <a:t>cyfnewidiadau</a:t>
            </a:r>
            <a:r>
              <a:rPr lang="en-GB" dirty="0"/>
              <a:t> </a:t>
            </a:r>
            <a:r>
              <a:rPr lang="en-GB" dirty="0" err="1"/>
              <a:t>rhwng</a:t>
            </a:r>
            <a:r>
              <a:rPr lang="en-GB" dirty="0"/>
              <a:t> </a:t>
            </a:r>
            <a:r>
              <a:rPr lang="en-GB" dirty="0" err="1"/>
              <a:t>athrawon</a:t>
            </a:r>
            <a:r>
              <a:rPr lang="en-GB" dirty="0"/>
              <a:t> a </a:t>
            </a:r>
            <a:r>
              <a:rPr lang="en-GB" dirty="0" err="1"/>
              <a:t>disgyblion</a:t>
            </a:r>
            <a:r>
              <a:rPr lang="en-GB" dirty="0"/>
              <a:t> </a:t>
            </a:r>
            <a:r>
              <a:rPr lang="en-GB" dirty="0" err="1"/>
              <a:t>mewn</a:t>
            </a:r>
            <a:r>
              <a:rPr lang="en-GB" dirty="0"/>
              <a:t> </a:t>
            </a:r>
            <a:r>
              <a:rPr lang="en-GB" dirty="0" err="1"/>
              <a:t>perthynas</a:t>
            </a:r>
            <a:r>
              <a:rPr lang="en-GB" dirty="0"/>
              <a:t> </a:t>
            </a:r>
            <a:r>
              <a:rPr lang="en-GB" dirty="0" err="1"/>
              <a:t>sydd</a:t>
            </a:r>
            <a:r>
              <a:rPr lang="en-GB" dirty="0"/>
              <a:t> </a:t>
            </a:r>
            <a:r>
              <a:rPr lang="en-GB" dirty="0" err="1"/>
              <a:t>wedi'i</a:t>
            </a:r>
            <a:r>
              <a:rPr lang="en-GB" dirty="0"/>
              <a:t> </a:t>
            </a:r>
            <a:r>
              <a:rPr lang="en-GB" dirty="0" err="1"/>
              <a:t>hanelu</a:t>
            </a:r>
            <a:r>
              <a:rPr lang="en-GB" dirty="0"/>
              <a:t> at </a:t>
            </a:r>
            <a:r>
              <a:rPr lang="en-GB" dirty="0" err="1"/>
              <a:t>nodau</a:t>
            </a:r>
            <a:r>
              <a:rPr lang="en-GB" dirty="0"/>
              <a:t> </a:t>
            </a:r>
            <a:r>
              <a:rPr lang="en-GB" dirty="0" err="1"/>
              <a:t>asesu</a:t>
            </a:r>
            <a:r>
              <a:rPr lang="en-GB" dirty="0"/>
              <a:t> ac </a:t>
            </a:r>
            <a:r>
              <a:rPr lang="en-GB" dirty="0" err="1"/>
              <a:t>agweddau</a:t>
            </a:r>
            <a:r>
              <a:rPr lang="en-GB" dirty="0"/>
              <a:t> y </a:t>
            </a:r>
            <a:r>
              <a:rPr lang="en-GB" dirty="0" err="1"/>
              <a:t>gellir</a:t>
            </a:r>
            <a:r>
              <a:rPr lang="en-GB" dirty="0"/>
              <a:t> </a:t>
            </a:r>
            <a:r>
              <a:rPr lang="en-GB" dirty="0" err="1"/>
              <a:t>eu</a:t>
            </a:r>
            <a:r>
              <a:rPr lang="en-GB" dirty="0"/>
              <a:t> </a:t>
            </a:r>
            <a:r>
              <a:rPr lang="en-GB" dirty="0" err="1"/>
              <a:t>mesur</a:t>
            </a:r>
            <a:r>
              <a:rPr lang="en-GB" dirty="0"/>
              <a:t> bob </a:t>
            </a:r>
            <a:r>
              <a:rPr lang="en-GB" dirty="0" err="1"/>
              <a:t>amser</a:t>
            </a:r>
            <a:r>
              <a:rPr lang="en-GB" dirty="0"/>
              <a:t>.</a:t>
            </a:r>
          </a:p>
          <a:p>
            <a:r>
              <a:rPr lang="en-GB" dirty="0"/>
              <a:t>Mae </a:t>
            </a:r>
            <a:r>
              <a:rPr lang="en-GB" dirty="0" err="1"/>
              <a:t>hyn</a:t>
            </a:r>
            <a:r>
              <a:rPr lang="en-GB" dirty="0"/>
              <a:t>, </a:t>
            </a:r>
            <a:r>
              <a:rPr lang="en-GB" dirty="0" err="1"/>
              <a:t>ynghyd</a:t>
            </a:r>
            <a:r>
              <a:rPr lang="en-GB" dirty="0"/>
              <a:t> â </a:t>
            </a:r>
            <a:r>
              <a:rPr lang="en-GB" dirty="0" err="1"/>
              <a:t>phwysau</a:t>
            </a:r>
            <a:r>
              <a:rPr lang="en-GB" dirty="0"/>
              <a:t> (I) </a:t>
            </a:r>
            <a:r>
              <a:rPr lang="en-GB" dirty="0" err="1"/>
              <a:t>i</a:t>
            </a:r>
            <a:r>
              <a:rPr lang="en-GB" dirty="0"/>
              <a:t> </a:t>
            </a:r>
            <a:r>
              <a:rPr lang="en-GB" dirty="0" err="1"/>
              <a:t>edrych</a:t>
            </a:r>
            <a:r>
              <a:rPr lang="en-GB" dirty="0"/>
              <a:t> </a:t>
            </a:r>
            <a:r>
              <a:rPr lang="en-GB" dirty="0" err="1"/>
              <a:t>yn</a:t>
            </a:r>
            <a:r>
              <a:rPr lang="en-GB" dirty="0"/>
              <a:t> </a:t>
            </a:r>
            <a:r>
              <a:rPr lang="en-GB" dirty="0" err="1"/>
              <a:t>dda</a:t>
            </a:r>
            <a:r>
              <a:rPr lang="en-GB" dirty="0"/>
              <a:t> </a:t>
            </a:r>
            <a:r>
              <a:rPr lang="en-GB" dirty="0" err="1"/>
              <a:t>yn</a:t>
            </a:r>
            <a:r>
              <a:rPr lang="en-GB" dirty="0"/>
              <a:t> </a:t>
            </a:r>
            <a:r>
              <a:rPr lang="en-GB" dirty="0" err="1"/>
              <a:t>barhaus</a:t>
            </a:r>
            <a:r>
              <a:rPr lang="en-GB" dirty="0"/>
              <a:t>, </a:t>
            </a:r>
            <a:r>
              <a:rPr lang="en-GB" dirty="0" err="1"/>
              <a:t>â'r</a:t>
            </a:r>
            <a:r>
              <a:rPr lang="en-GB" dirty="0"/>
              <a:t> </a:t>
            </a:r>
            <a:r>
              <a:rPr lang="en-GB" dirty="0" err="1"/>
              <a:t>ddelwedd</a:t>
            </a:r>
            <a:r>
              <a:rPr lang="en-GB" dirty="0"/>
              <a:t> / </a:t>
            </a:r>
            <a:r>
              <a:rPr lang="en-GB" dirty="0" err="1"/>
              <a:t>dillad</a:t>
            </a:r>
            <a:r>
              <a:rPr lang="en-GB" dirty="0"/>
              <a:t> / </a:t>
            </a:r>
            <a:r>
              <a:rPr lang="en-GB" dirty="0" err="1"/>
              <a:t>lleoedd</a:t>
            </a:r>
            <a:r>
              <a:rPr lang="en-GB" dirty="0"/>
              <a:t> </a:t>
            </a:r>
            <a:r>
              <a:rPr lang="en-GB" dirty="0" err="1"/>
              <a:t>cywir</a:t>
            </a:r>
            <a:r>
              <a:rPr lang="en-GB" dirty="0"/>
              <a:t> </a:t>
            </a:r>
            <a:r>
              <a:rPr lang="en-GB" dirty="0" err="1"/>
              <a:t>i</a:t>
            </a:r>
            <a:r>
              <a:rPr lang="en-GB" dirty="0"/>
              <a:t> </a:t>
            </a:r>
            <a:r>
              <a:rPr lang="en-GB" dirty="0" err="1"/>
              <a:t>fod</a:t>
            </a:r>
            <a:r>
              <a:rPr lang="en-GB" dirty="0"/>
              <a:t> a (ii) </a:t>
            </a:r>
            <a:r>
              <a:rPr lang="en-GB" dirty="0" err="1"/>
              <a:t>pwysau</a:t>
            </a:r>
            <a:r>
              <a:rPr lang="en-GB" dirty="0"/>
              <a:t> </a:t>
            </a:r>
            <a:r>
              <a:rPr lang="en-GB" dirty="0" err="1"/>
              <a:t>i</a:t>
            </a:r>
            <a:r>
              <a:rPr lang="en-GB" dirty="0"/>
              <a:t> </a:t>
            </a:r>
            <a:r>
              <a:rPr lang="en-GB" dirty="0" err="1"/>
              <a:t>edrych</a:t>
            </a:r>
            <a:r>
              <a:rPr lang="en-GB" dirty="0"/>
              <a:t> </a:t>
            </a:r>
            <a:r>
              <a:rPr lang="en-GB" dirty="0" err="1"/>
              <a:t>yn</a:t>
            </a:r>
            <a:r>
              <a:rPr lang="en-GB" dirty="0"/>
              <a:t> </a:t>
            </a:r>
            <a:r>
              <a:rPr lang="en-GB" dirty="0" err="1"/>
              <a:t>dda</a:t>
            </a:r>
            <a:r>
              <a:rPr lang="en-GB" dirty="0"/>
              <a:t> I.e. </a:t>
            </a:r>
            <a:r>
              <a:rPr lang="en-GB" dirty="0" err="1"/>
              <a:t>delwedd</a:t>
            </a:r>
            <a:r>
              <a:rPr lang="en-GB" dirty="0"/>
              <a:t> y </a:t>
            </a:r>
            <a:r>
              <a:rPr lang="en-GB" dirty="0" err="1"/>
              <a:t>corff</a:t>
            </a:r>
            <a:r>
              <a:rPr lang="en-GB" dirty="0"/>
              <a:t> - </a:t>
            </a:r>
            <a:r>
              <a:rPr lang="en-GB" dirty="0" err="1"/>
              <a:t>mae</a:t>
            </a:r>
            <a:r>
              <a:rPr lang="en-GB" dirty="0"/>
              <a:t> </a:t>
            </a:r>
            <a:r>
              <a:rPr lang="en-GB" dirty="0" err="1"/>
              <a:t>ennill</a:t>
            </a:r>
            <a:r>
              <a:rPr lang="en-GB" dirty="0"/>
              <a:t> a </a:t>
            </a:r>
            <a:r>
              <a:rPr lang="en-GB" dirty="0" err="1"/>
              <a:t>cholli</a:t>
            </a:r>
            <a:r>
              <a:rPr lang="en-GB" dirty="0"/>
              <a:t> </a:t>
            </a:r>
            <a:r>
              <a:rPr lang="en-GB" dirty="0" err="1"/>
              <a:t>cyhyrau</a:t>
            </a:r>
            <a:r>
              <a:rPr lang="en-GB" dirty="0"/>
              <a:t> / </a:t>
            </a:r>
            <a:r>
              <a:rPr lang="en-GB" dirty="0" err="1"/>
              <a:t>pwysau</a:t>
            </a:r>
            <a:r>
              <a:rPr lang="en-GB" dirty="0"/>
              <a:t> </a:t>
            </a:r>
            <a:r>
              <a:rPr lang="en-GB" dirty="0" err="1"/>
              <a:t>yn</a:t>
            </a:r>
            <a:r>
              <a:rPr lang="en-GB" dirty="0"/>
              <a:t> </a:t>
            </a:r>
            <a:r>
              <a:rPr lang="en-GB" dirty="0" err="1"/>
              <a:t>agweddau</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cyhoeddi'n</a:t>
            </a:r>
            <a:r>
              <a:rPr lang="en-GB" dirty="0"/>
              <a:t> </a:t>
            </a:r>
            <a:r>
              <a:rPr lang="en-GB" dirty="0" err="1"/>
              <a:t>barhaus</a:t>
            </a:r>
            <a:r>
              <a:rPr lang="en-GB" dirty="0"/>
              <a:t> </a:t>
            </a:r>
            <a:r>
              <a:rPr lang="en-GB" dirty="0" err="1"/>
              <a:t>ar</a:t>
            </a:r>
            <a:r>
              <a:rPr lang="en-GB" dirty="0"/>
              <a:t> y </a:t>
            </a:r>
            <a:r>
              <a:rPr lang="en-GB" dirty="0" err="1"/>
              <a:t>rhyngrwyd</a:t>
            </a:r>
            <a:r>
              <a:rPr lang="en-GB" dirty="0"/>
              <a:t>. </a:t>
            </a:r>
            <a:r>
              <a:rPr lang="en-GB" dirty="0" smtClean="0"/>
              <a:t>Mae </a:t>
            </a:r>
            <a:r>
              <a:rPr lang="en-GB" dirty="0" err="1" smtClean="0"/>
              <a:t>hyn</a:t>
            </a:r>
            <a:r>
              <a:rPr lang="en-GB" dirty="0" smtClean="0"/>
              <a:t> </a:t>
            </a:r>
            <a:r>
              <a:rPr lang="en-GB" dirty="0" err="1" smtClean="0"/>
              <a:t>yn</a:t>
            </a:r>
            <a:r>
              <a:rPr lang="en-GB" dirty="0" smtClean="0"/>
              <a:t> </a:t>
            </a:r>
            <a:r>
              <a:rPr lang="en-GB" dirty="0" err="1" smtClean="0"/>
              <a:t>dylanwadu</a:t>
            </a:r>
            <a:r>
              <a:rPr lang="en-GB" dirty="0" smtClean="0"/>
              <a:t> </a:t>
            </a:r>
            <a:r>
              <a:rPr lang="en-GB" dirty="0" err="1" smtClean="0"/>
              <a:t>ar</a:t>
            </a:r>
            <a:r>
              <a:rPr lang="en-GB" dirty="0" smtClean="0"/>
              <a:t> </a:t>
            </a:r>
            <a:r>
              <a:rPr lang="en-GB" dirty="0" err="1" smtClean="0"/>
              <a:t>iechyd</a:t>
            </a:r>
            <a:r>
              <a:rPr lang="en-GB" dirty="0" smtClean="0"/>
              <a:t> </a:t>
            </a:r>
            <a:r>
              <a:rPr lang="en-GB" dirty="0" err="1"/>
              <a:t>meddwl</a:t>
            </a:r>
            <a:r>
              <a:rPr lang="en-GB" dirty="0"/>
              <a:t> a </a:t>
            </a:r>
            <a:r>
              <a:rPr lang="en-GB" dirty="0" err="1"/>
              <a:t>lles</a:t>
            </a:r>
            <a:r>
              <a:rPr lang="en-GB" dirty="0"/>
              <a:t> </a:t>
            </a:r>
            <a:r>
              <a:rPr lang="en-GB" dirty="0" err="1"/>
              <a:t>dysgwr</a:t>
            </a:r>
            <a:r>
              <a:rPr lang="en-GB" dirty="0"/>
              <a:t>.</a:t>
            </a:r>
          </a:p>
          <a:p>
            <a:endParaRPr lang="en-GB" dirty="0"/>
          </a:p>
          <a:p>
            <a:r>
              <a:rPr lang="en-GB" dirty="0" err="1"/>
              <a:t>Yn</a:t>
            </a:r>
            <a:r>
              <a:rPr lang="en-GB" dirty="0"/>
              <a:t> y </a:t>
            </a:r>
            <a:r>
              <a:rPr lang="en-GB" dirty="0" err="1"/>
              <a:t>cyfamser</a:t>
            </a:r>
            <a:r>
              <a:rPr lang="en-GB" dirty="0"/>
              <a:t>, y </a:t>
            </a:r>
            <a:r>
              <a:rPr lang="en-GB" dirty="0" err="1"/>
              <a:t>tu</a:t>
            </a:r>
            <a:r>
              <a:rPr lang="en-GB" dirty="0"/>
              <a:t> </a:t>
            </a:r>
            <a:r>
              <a:rPr lang="en-GB" dirty="0" err="1"/>
              <a:t>allan</a:t>
            </a:r>
            <a:r>
              <a:rPr lang="en-GB" dirty="0"/>
              <a:t> </a:t>
            </a:r>
            <a:r>
              <a:rPr lang="en-GB" dirty="0" err="1"/>
              <a:t>i</a:t>
            </a:r>
            <a:r>
              <a:rPr lang="en-GB" dirty="0"/>
              <a:t> </a:t>
            </a:r>
            <a:r>
              <a:rPr lang="en-GB" dirty="0" err="1"/>
              <a:t>ysgolion</a:t>
            </a:r>
            <a:r>
              <a:rPr lang="en-GB" dirty="0"/>
              <a:t>, </a:t>
            </a:r>
            <a:r>
              <a:rPr lang="en-GB" dirty="0" err="1"/>
              <a:t>mae</a:t>
            </a:r>
            <a:r>
              <a:rPr lang="en-GB" dirty="0"/>
              <a:t> </a:t>
            </a:r>
            <a:r>
              <a:rPr lang="en-GB" dirty="0" err="1" smtClean="0"/>
              <a:t>caledi</a:t>
            </a:r>
            <a:r>
              <a:rPr lang="en-GB" dirty="0" smtClean="0"/>
              <a:t> </a:t>
            </a:r>
            <a:r>
              <a:rPr lang="en-GB" dirty="0" err="1" smtClean="0"/>
              <a:t>ariannol</a:t>
            </a:r>
            <a:r>
              <a:rPr lang="en-GB" dirty="0" smtClean="0"/>
              <a:t> </a:t>
            </a:r>
            <a:r>
              <a:rPr lang="en-GB" dirty="0" err="1"/>
              <a:t>wedi</a:t>
            </a:r>
            <a:r>
              <a:rPr lang="en-GB" dirty="0"/>
              <a:t> </a:t>
            </a:r>
            <a:r>
              <a:rPr lang="en-GB" dirty="0" err="1"/>
              <a:t>arwain</a:t>
            </a:r>
            <a:r>
              <a:rPr lang="en-GB" dirty="0"/>
              <a:t> at </a:t>
            </a:r>
            <a:r>
              <a:rPr lang="en-GB" dirty="0" err="1"/>
              <a:t>ddisodli</a:t>
            </a:r>
            <a:r>
              <a:rPr lang="en-GB" dirty="0"/>
              <a:t> </a:t>
            </a:r>
            <a:r>
              <a:rPr lang="en-GB" dirty="0" err="1"/>
              <a:t>clybiau</a:t>
            </a:r>
            <a:r>
              <a:rPr lang="en-GB" dirty="0"/>
              <a:t> </a:t>
            </a:r>
            <a:r>
              <a:rPr lang="en-GB" dirty="0" err="1"/>
              <a:t>ieuenctid</a:t>
            </a:r>
            <a:r>
              <a:rPr lang="en-GB" dirty="0"/>
              <a:t> </a:t>
            </a:r>
            <a:r>
              <a:rPr lang="en-GB" dirty="0" err="1"/>
              <a:t>mynediad</a:t>
            </a:r>
            <a:r>
              <a:rPr lang="en-GB" dirty="0"/>
              <a:t> </a:t>
            </a:r>
            <a:r>
              <a:rPr lang="en-GB" dirty="0" err="1"/>
              <a:t>agored</a:t>
            </a:r>
            <a:r>
              <a:rPr lang="en-GB" dirty="0"/>
              <a:t> </a:t>
            </a:r>
            <a:r>
              <a:rPr lang="en-GB" dirty="0" err="1"/>
              <a:t>yn</a:t>
            </a:r>
            <a:r>
              <a:rPr lang="en-GB" dirty="0"/>
              <a:t> </a:t>
            </a:r>
            <a:r>
              <a:rPr lang="en-GB" dirty="0" err="1"/>
              <a:t>raddol</a:t>
            </a:r>
            <a:r>
              <a:rPr lang="en-GB" dirty="0"/>
              <a:t> </a:t>
            </a:r>
            <a:r>
              <a:rPr lang="en-GB" dirty="0" smtClean="0"/>
              <a:t>ac </a:t>
            </a:r>
            <a:r>
              <a:rPr lang="en-GB" dirty="0" err="1" smtClean="0"/>
              <a:t>yn</a:t>
            </a:r>
            <a:r>
              <a:rPr lang="en-GB" dirty="0" smtClean="0"/>
              <a:t> </a:t>
            </a:r>
            <a:r>
              <a:rPr lang="en-GB" dirty="0" err="1" smtClean="0"/>
              <a:t>lle</a:t>
            </a:r>
            <a:r>
              <a:rPr lang="en-GB" dirty="0" smtClean="0"/>
              <a:t> </a:t>
            </a:r>
            <a:r>
              <a:rPr lang="en-GB" dirty="0" err="1" smtClean="0"/>
              <a:t>hynny</a:t>
            </a:r>
            <a:r>
              <a:rPr lang="en-GB" dirty="0" smtClean="0"/>
              <a:t> </a:t>
            </a:r>
            <a:r>
              <a:rPr lang="en-GB" dirty="0" err="1" smtClean="0"/>
              <a:t>ceir</a:t>
            </a:r>
            <a:r>
              <a:rPr lang="en-GB" dirty="0" smtClean="0"/>
              <a:t> </a:t>
            </a:r>
            <a:r>
              <a:rPr lang="en-GB" dirty="0" err="1" smtClean="0"/>
              <a:t>darpariaeth</a:t>
            </a:r>
            <a:r>
              <a:rPr lang="en-GB" dirty="0" smtClean="0"/>
              <a:t> </a:t>
            </a:r>
            <a:r>
              <a:rPr lang="en-GB" dirty="0" err="1" smtClean="0"/>
              <a:t>sy'n</a:t>
            </a:r>
            <a:r>
              <a:rPr lang="en-GB" dirty="0" smtClean="0"/>
              <a:t> </a:t>
            </a:r>
            <a:r>
              <a:rPr lang="en-GB" dirty="0" err="1" smtClean="0"/>
              <a:t>ceisio</a:t>
            </a:r>
            <a:r>
              <a:rPr lang="en-GB" dirty="0" smtClean="0"/>
              <a:t> </a:t>
            </a:r>
            <a:r>
              <a:rPr lang="en-GB" dirty="0" err="1"/>
              <a:t>gwella</a:t>
            </a:r>
            <a:r>
              <a:rPr lang="en-GB" dirty="0"/>
              <a:t> </a:t>
            </a:r>
            <a:r>
              <a:rPr lang="en-GB" dirty="0" smtClean="0"/>
              <a:t>'</a:t>
            </a:r>
            <a:r>
              <a:rPr lang="en-GB" dirty="0" err="1" smtClean="0"/>
              <a:t>canlyniadau</a:t>
            </a:r>
            <a:r>
              <a:rPr lang="en-GB" dirty="0" smtClean="0"/>
              <a:t>‘ </a:t>
            </a:r>
            <a:r>
              <a:rPr lang="en-GB" dirty="0" err="1" smtClean="0"/>
              <a:t>academaidd</a:t>
            </a:r>
            <a:r>
              <a:rPr lang="en-GB" dirty="0" smtClean="0"/>
              <a:t> </a:t>
            </a:r>
            <a:r>
              <a:rPr lang="en-GB" dirty="0" err="1"/>
              <a:t>ar</a:t>
            </a:r>
            <a:r>
              <a:rPr lang="en-GB" dirty="0"/>
              <a:t> </a:t>
            </a:r>
            <a:r>
              <a:rPr lang="en-GB" dirty="0" err="1"/>
              <a:t>gyfer</a:t>
            </a:r>
            <a:r>
              <a:rPr lang="en-GB" dirty="0"/>
              <a:t> </a:t>
            </a:r>
            <a:r>
              <a:rPr lang="en-GB" dirty="0" err="1"/>
              <a:t>ysgol</a:t>
            </a:r>
            <a:r>
              <a:rPr lang="en-GB" dirty="0"/>
              <a:t> I.e. </a:t>
            </a:r>
            <a:r>
              <a:rPr lang="en-GB" dirty="0" err="1"/>
              <a:t>clybiau</a:t>
            </a:r>
            <a:r>
              <a:rPr lang="en-GB" dirty="0"/>
              <a:t> </a:t>
            </a:r>
            <a:r>
              <a:rPr lang="en-GB" dirty="0" err="1"/>
              <a:t>gwaith</a:t>
            </a:r>
            <a:r>
              <a:rPr lang="en-GB" dirty="0"/>
              <a:t> </a:t>
            </a:r>
            <a:r>
              <a:rPr lang="en-GB" dirty="0" err="1"/>
              <a:t>cartref</a:t>
            </a:r>
            <a:r>
              <a:rPr lang="en-GB" dirty="0"/>
              <a:t>, </a:t>
            </a:r>
            <a:r>
              <a:rPr lang="en-GB" dirty="0" err="1"/>
              <a:t>clwb</a:t>
            </a:r>
            <a:r>
              <a:rPr lang="en-GB" dirty="0"/>
              <a:t> </a:t>
            </a:r>
            <a:r>
              <a:rPr lang="en-GB" dirty="0" err="1"/>
              <a:t>mathemateg</a:t>
            </a:r>
            <a:r>
              <a:rPr lang="en-GB" dirty="0"/>
              <a:t>. </a:t>
            </a:r>
            <a:r>
              <a:rPr lang="en-GB" dirty="0" err="1"/>
              <a:t>Maent</a:t>
            </a:r>
            <a:r>
              <a:rPr lang="en-GB" dirty="0"/>
              <a:t> </a:t>
            </a:r>
            <a:r>
              <a:rPr lang="en-GB" dirty="0" err="1"/>
              <a:t>hefyd</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harwain</a:t>
            </a:r>
            <a:r>
              <a:rPr lang="en-GB" dirty="0"/>
              <a:t> </a:t>
            </a:r>
            <a:r>
              <a:rPr lang="en-GB" dirty="0" err="1"/>
              <a:t>gan</a:t>
            </a:r>
            <a:r>
              <a:rPr lang="en-GB" dirty="0"/>
              <a:t> </a:t>
            </a:r>
            <a:r>
              <a:rPr lang="en-GB" dirty="0" err="1"/>
              <a:t>oedolion</a:t>
            </a:r>
            <a:r>
              <a:rPr lang="en-GB" dirty="0"/>
              <a:t> </a:t>
            </a:r>
            <a:r>
              <a:rPr lang="en-GB" dirty="0" err="1"/>
              <a:t>sy'n</a:t>
            </a:r>
            <a:r>
              <a:rPr lang="en-GB" dirty="0"/>
              <a:t> </a:t>
            </a:r>
            <a:r>
              <a:rPr lang="en-GB" dirty="0" err="1"/>
              <a:t>golygu</a:t>
            </a:r>
            <a:r>
              <a:rPr lang="en-GB" dirty="0"/>
              <a:t> </a:t>
            </a:r>
            <a:r>
              <a:rPr lang="en-GB" dirty="0" err="1"/>
              <a:t>llai</a:t>
            </a:r>
            <a:r>
              <a:rPr lang="en-GB" dirty="0"/>
              <a:t> o </a:t>
            </a:r>
            <a:r>
              <a:rPr lang="en-GB" dirty="0" err="1"/>
              <a:t>gyfle</a:t>
            </a:r>
            <a:r>
              <a:rPr lang="en-GB" dirty="0"/>
              <a:t> </a:t>
            </a:r>
            <a:r>
              <a:rPr lang="en-GB" dirty="0" err="1"/>
              <a:t>i</a:t>
            </a:r>
            <a:r>
              <a:rPr lang="en-GB" dirty="0"/>
              <a:t> </a:t>
            </a:r>
            <a:r>
              <a:rPr lang="en-GB" dirty="0" err="1"/>
              <a:t>blant</a:t>
            </a:r>
            <a:r>
              <a:rPr lang="en-GB" dirty="0"/>
              <a:t> / </a:t>
            </a:r>
            <a:r>
              <a:rPr lang="en-GB" dirty="0" err="1"/>
              <a:t>pobl</a:t>
            </a:r>
            <a:r>
              <a:rPr lang="en-GB" dirty="0"/>
              <a:t> </a:t>
            </a:r>
            <a:r>
              <a:rPr lang="en-GB" dirty="0" err="1"/>
              <a:t>ifanc</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yn</a:t>
            </a:r>
            <a:r>
              <a:rPr lang="en-GB" dirty="0"/>
              <a:t> </a:t>
            </a:r>
            <a:r>
              <a:rPr lang="en-GB" dirty="0" err="1"/>
              <a:t>anturus</a:t>
            </a:r>
            <a:r>
              <a:rPr lang="en-GB" dirty="0"/>
              <a:t>. </a:t>
            </a:r>
            <a:r>
              <a:rPr lang="en-GB" dirty="0" err="1"/>
              <a:t>Diffyg</a:t>
            </a:r>
            <a:r>
              <a:rPr lang="en-GB" dirty="0"/>
              <a:t> </a:t>
            </a:r>
            <a:r>
              <a:rPr lang="en-GB" dirty="0" err="1"/>
              <a:t>chwarae</a:t>
            </a:r>
            <a:r>
              <a:rPr lang="en-GB" dirty="0"/>
              <a:t> </a:t>
            </a:r>
            <a:r>
              <a:rPr lang="en-GB" dirty="0" err="1"/>
              <a:t>rhydd</a:t>
            </a:r>
            <a:r>
              <a:rPr lang="en-GB" dirty="0"/>
              <a:t>.</a:t>
            </a:r>
          </a:p>
          <a:p>
            <a:endParaRPr lang="en-GB" dirty="0"/>
          </a:p>
          <a:p>
            <a:r>
              <a:rPr lang="en-GB" dirty="0" err="1"/>
              <a:t>Gyda'r</a:t>
            </a:r>
            <a:r>
              <a:rPr lang="en-GB" dirty="0"/>
              <a:t> </a:t>
            </a:r>
            <a:r>
              <a:rPr lang="en-GB" dirty="0" err="1"/>
              <a:t>cyfuniad</a:t>
            </a:r>
            <a:r>
              <a:rPr lang="en-GB" dirty="0"/>
              <a:t> </a:t>
            </a:r>
            <a:r>
              <a:rPr lang="en-GB" dirty="0" err="1"/>
              <a:t>o'r</a:t>
            </a:r>
            <a:r>
              <a:rPr lang="en-GB" dirty="0"/>
              <a:t> </a:t>
            </a:r>
            <a:r>
              <a:rPr lang="en-GB" dirty="0" err="1"/>
              <a:t>uchod</a:t>
            </a:r>
            <a:r>
              <a:rPr lang="en-GB" dirty="0"/>
              <a:t> - a </a:t>
            </a:r>
            <a:r>
              <a:rPr lang="en-GB" dirty="0" err="1"/>
              <a:t>llawer</a:t>
            </a:r>
            <a:r>
              <a:rPr lang="en-GB" dirty="0"/>
              <a:t> </a:t>
            </a:r>
            <a:r>
              <a:rPr lang="en-GB" dirty="0" err="1"/>
              <a:t>mwy</a:t>
            </a:r>
            <a:r>
              <a:rPr lang="en-GB" dirty="0"/>
              <a:t> o </a:t>
            </a:r>
            <a:r>
              <a:rPr lang="en-GB" dirty="0" err="1"/>
              <a:t>ffactorau</a:t>
            </a:r>
            <a:r>
              <a:rPr lang="en-GB" dirty="0"/>
              <a:t> - does </a:t>
            </a:r>
            <a:r>
              <a:rPr lang="en-GB" dirty="0" err="1"/>
              <a:t>ryfedd</a:t>
            </a:r>
            <a:r>
              <a:rPr lang="en-GB" dirty="0"/>
              <a:t> bod </a:t>
            </a:r>
            <a:r>
              <a:rPr lang="en-GB" dirty="0" err="1"/>
              <a:t>lefelau</a:t>
            </a:r>
            <a:r>
              <a:rPr lang="en-GB" dirty="0"/>
              <a:t> </a:t>
            </a:r>
            <a:r>
              <a:rPr lang="en-GB" dirty="0" err="1"/>
              <a:t>gordewdra</a:t>
            </a:r>
            <a:r>
              <a:rPr lang="en-GB" dirty="0"/>
              <a:t> a </a:t>
            </a:r>
            <a:r>
              <a:rPr lang="en-GB" dirty="0" err="1"/>
              <a:t>phryder</a:t>
            </a:r>
            <a:r>
              <a:rPr lang="en-GB" dirty="0"/>
              <a:t> ac </a:t>
            </a:r>
            <a:r>
              <a:rPr lang="en-GB" dirty="0" err="1"/>
              <a:t>iselder</a:t>
            </a:r>
            <a:r>
              <a:rPr lang="en-GB" dirty="0"/>
              <a:t> </a:t>
            </a:r>
            <a:r>
              <a:rPr lang="en-GB" dirty="0" err="1"/>
              <a:t>yr</a:t>
            </a:r>
            <a:r>
              <a:rPr lang="en-GB" dirty="0"/>
              <a:t> </a:t>
            </a:r>
            <a:r>
              <a:rPr lang="en-GB" dirty="0" err="1"/>
              <a:t>uchaf</a:t>
            </a:r>
            <a:r>
              <a:rPr lang="en-GB" dirty="0"/>
              <a:t> y </a:t>
            </a:r>
            <a:r>
              <a:rPr lang="en-GB" dirty="0" err="1"/>
              <a:t>buont</a:t>
            </a:r>
            <a:r>
              <a:rPr lang="en-GB" dirty="0"/>
              <a:t> </a:t>
            </a:r>
            <a:r>
              <a:rPr lang="en-GB" dirty="0" err="1"/>
              <a:t>erioed</a:t>
            </a:r>
            <a:r>
              <a:rPr lang="en-GB" dirty="0"/>
              <a:t> </a:t>
            </a:r>
            <a:r>
              <a:rPr lang="en-GB" dirty="0" err="1"/>
              <a:t>ers</a:t>
            </a:r>
            <a:r>
              <a:rPr lang="en-GB" dirty="0"/>
              <a:t> </a:t>
            </a:r>
            <a:r>
              <a:rPr lang="en-GB" dirty="0" err="1"/>
              <a:t>i</a:t>
            </a:r>
            <a:r>
              <a:rPr lang="en-GB" dirty="0"/>
              <a:t> </a:t>
            </a:r>
            <a:r>
              <a:rPr lang="en-GB" dirty="0" err="1"/>
              <a:t>ddata</a:t>
            </a:r>
            <a:r>
              <a:rPr lang="en-GB" dirty="0"/>
              <a:t> </a:t>
            </a:r>
            <a:r>
              <a:rPr lang="en-GB" dirty="0" err="1"/>
              <a:t>gael</a:t>
            </a:r>
            <a:r>
              <a:rPr lang="en-GB" dirty="0"/>
              <a:t> </a:t>
            </a:r>
            <a:r>
              <a:rPr lang="en-GB" dirty="0" err="1"/>
              <a:t>ei</a:t>
            </a:r>
            <a:r>
              <a:rPr lang="en-GB" dirty="0"/>
              <a:t> </a:t>
            </a:r>
            <a:r>
              <a:rPr lang="en-GB" dirty="0" err="1"/>
              <a:t>gofnodi</a:t>
            </a:r>
            <a:r>
              <a:rPr lang="en-GB" dirty="0"/>
              <a:t> a </a:t>
            </a:r>
            <a:r>
              <a:rPr lang="en-GB" dirty="0" err="1"/>
              <a:t>hefyd</a:t>
            </a:r>
            <a:r>
              <a:rPr lang="en-GB" dirty="0"/>
              <a:t> </a:t>
            </a:r>
            <a:r>
              <a:rPr lang="en-GB" dirty="0" err="1"/>
              <a:t>mae'r</a:t>
            </a:r>
            <a:r>
              <a:rPr lang="en-GB" dirty="0"/>
              <a:t> </a:t>
            </a:r>
            <a:r>
              <a:rPr lang="en-GB" dirty="0" err="1"/>
              <a:t>oedran</a:t>
            </a:r>
            <a:r>
              <a:rPr lang="en-GB" dirty="0"/>
              <a:t> y </a:t>
            </a:r>
            <a:r>
              <a:rPr lang="en-GB" dirty="0" err="1"/>
              <a:t>mae</a:t>
            </a:r>
            <a:r>
              <a:rPr lang="en-GB" dirty="0"/>
              <a:t> </a:t>
            </a:r>
            <a:r>
              <a:rPr lang="en-GB" dirty="0" err="1"/>
              <a:t>hyn</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err="1"/>
              <a:t>blant</a:t>
            </a:r>
            <a:r>
              <a:rPr lang="en-GB" dirty="0"/>
              <a:t> </a:t>
            </a:r>
            <a:r>
              <a:rPr lang="en-GB" dirty="0" err="1"/>
              <a:t>yn</a:t>
            </a:r>
            <a:r>
              <a:rPr lang="en-GB" dirty="0"/>
              <a:t> </a:t>
            </a:r>
            <a:r>
              <a:rPr lang="en-GB" dirty="0" err="1"/>
              <a:t>mynd</a:t>
            </a:r>
            <a:r>
              <a:rPr lang="en-GB" dirty="0"/>
              <a:t> </a:t>
            </a:r>
            <a:r>
              <a:rPr lang="en-GB" dirty="0" err="1"/>
              <a:t>yn</a:t>
            </a:r>
            <a:r>
              <a:rPr lang="en-GB" dirty="0"/>
              <a:t> </a:t>
            </a:r>
            <a:r>
              <a:rPr lang="en-GB" dirty="0" err="1"/>
              <a:t>iau</a:t>
            </a:r>
            <a:r>
              <a:rPr lang="en-GB" dirty="0"/>
              <a:t> ac </a:t>
            </a:r>
            <a:r>
              <a:rPr lang="en-GB" dirty="0" err="1"/>
              <a:t>yn</a:t>
            </a:r>
            <a:r>
              <a:rPr lang="en-GB" dirty="0"/>
              <a:t> </a:t>
            </a:r>
            <a:r>
              <a:rPr lang="en-GB" dirty="0" err="1"/>
              <a:t>iau</a:t>
            </a:r>
            <a:r>
              <a:rPr lang="en-GB" dirty="0"/>
              <a:t> . </a:t>
            </a:r>
            <a:r>
              <a:rPr lang="en-GB" dirty="0" err="1"/>
              <a:t>Ledled</a:t>
            </a:r>
            <a:r>
              <a:rPr lang="en-GB" dirty="0"/>
              <a:t> y </a:t>
            </a:r>
            <a:r>
              <a:rPr lang="en-GB" dirty="0" err="1"/>
              <a:t>byd</a:t>
            </a:r>
            <a:r>
              <a:rPr lang="en-GB" dirty="0"/>
              <a:t> - </a:t>
            </a:r>
            <a:r>
              <a:rPr lang="en-GB" dirty="0" err="1"/>
              <a:t>mae</a:t>
            </a:r>
            <a:r>
              <a:rPr lang="en-GB" dirty="0"/>
              <a:t> un o bob 5 </a:t>
            </a:r>
            <a:r>
              <a:rPr lang="en-GB" dirty="0" err="1"/>
              <a:t>plentyn</a:t>
            </a:r>
            <a:r>
              <a:rPr lang="en-GB" dirty="0"/>
              <a:t> </a:t>
            </a:r>
            <a:r>
              <a:rPr lang="en-GB" dirty="0" err="1"/>
              <a:t>dros</a:t>
            </a:r>
            <a:r>
              <a:rPr lang="en-GB" dirty="0"/>
              <a:t> </a:t>
            </a:r>
            <a:r>
              <a:rPr lang="en-GB" dirty="0" err="1"/>
              <a:t>bwysau</a:t>
            </a:r>
            <a:r>
              <a:rPr lang="en-GB" dirty="0"/>
              <a:t> </a:t>
            </a:r>
            <a:r>
              <a:rPr lang="en-GB" dirty="0" err="1"/>
              <a:t>gyda</a:t>
            </a:r>
            <a:r>
              <a:rPr lang="en-GB" dirty="0"/>
              <a:t> </a:t>
            </a:r>
            <a:r>
              <a:rPr lang="en-GB" dirty="0" err="1"/>
              <a:t>thua</a:t>
            </a:r>
            <a:r>
              <a:rPr lang="en-GB" dirty="0"/>
              <a:t> 400,000 o </a:t>
            </a:r>
            <a:r>
              <a:rPr lang="en-GB" dirty="0" err="1"/>
              <a:t>bobl</a:t>
            </a:r>
            <a:r>
              <a:rPr lang="en-GB" dirty="0"/>
              <a:t> </a:t>
            </a:r>
            <a:r>
              <a:rPr lang="en-GB" dirty="0" err="1"/>
              <a:t>eraill</a:t>
            </a:r>
            <a:r>
              <a:rPr lang="en-GB" dirty="0"/>
              <a:t> </a:t>
            </a:r>
            <a:r>
              <a:rPr lang="en-GB" dirty="0" err="1"/>
              <a:t>yn</a:t>
            </a:r>
            <a:r>
              <a:rPr lang="en-GB" dirty="0"/>
              <a:t> </a:t>
            </a:r>
            <a:r>
              <a:rPr lang="en-GB" dirty="0" err="1"/>
              <a:t>ymuno</a:t>
            </a:r>
            <a:r>
              <a:rPr lang="en-GB" dirty="0"/>
              <a:t> </a:t>
            </a:r>
            <a:r>
              <a:rPr lang="en-GB" dirty="0" err="1"/>
              <a:t>â'r</a:t>
            </a:r>
            <a:r>
              <a:rPr lang="en-GB" dirty="0"/>
              <a:t> </a:t>
            </a:r>
            <a:r>
              <a:rPr lang="en-GB" dirty="0" err="1"/>
              <a:t>rhestr</a:t>
            </a:r>
            <a:r>
              <a:rPr lang="en-GB" dirty="0"/>
              <a:t> hon bob </a:t>
            </a:r>
            <a:r>
              <a:rPr lang="en-GB" dirty="0" err="1"/>
              <a:t>blwyddyn</a:t>
            </a:r>
            <a:r>
              <a:rPr lang="en-GB" dirty="0"/>
              <a:t> (</a:t>
            </a:r>
            <a:r>
              <a:rPr lang="en-GB" dirty="0" err="1"/>
              <a:t>Tasglu</a:t>
            </a:r>
            <a:r>
              <a:rPr lang="en-GB" dirty="0"/>
              <a:t> </a:t>
            </a:r>
            <a:r>
              <a:rPr lang="en-GB" dirty="0" err="1"/>
              <a:t>Gordewdra</a:t>
            </a:r>
            <a:r>
              <a:rPr lang="en-GB" dirty="0"/>
              <a:t> </a:t>
            </a:r>
            <a:r>
              <a:rPr lang="en-GB" dirty="0" err="1"/>
              <a:t>Rhyngwladol</a:t>
            </a:r>
            <a:r>
              <a:rPr lang="en-GB" dirty="0"/>
              <a:t> 2005) ... 14 </a:t>
            </a:r>
            <a:r>
              <a:rPr lang="en-GB" dirty="0" err="1"/>
              <a:t>mlynedd</a:t>
            </a:r>
            <a:r>
              <a:rPr lang="en-GB" dirty="0"/>
              <a:t> </a:t>
            </a:r>
            <a:r>
              <a:rPr lang="en-GB" dirty="0" err="1"/>
              <a:t>yn</a:t>
            </a:r>
            <a:r>
              <a:rPr lang="en-GB" dirty="0"/>
              <a:t> </a:t>
            </a:r>
            <a:r>
              <a:rPr lang="en-GB" dirty="0" err="1"/>
              <a:t>ôl</a:t>
            </a:r>
            <a:r>
              <a:rPr lang="en-GB" dirty="0"/>
              <a:t> !!!</a:t>
            </a:r>
          </a:p>
          <a:p>
            <a:endParaRPr lang="en-GB" dirty="0"/>
          </a:p>
          <a:p>
            <a:r>
              <a:rPr lang="en-GB" dirty="0"/>
              <a:t>Ac - </a:t>
            </a:r>
            <a:r>
              <a:rPr lang="en-GB" dirty="0" err="1"/>
              <a:t>os</a:t>
            </a:r>
            <a:r>
              <a:rPr lang="en-GB" dirty="0"/>
              <a:t> </a:t>
            </a:r>
            <a:r>
              <a:rPr lang="en-GB" dirty="0" err="1"/>
              <a:t>gadewir</a:t>
            </a:r>
            <a:r>
              <a:rPr lang="en-GB" dirty="0"/>
              <a:t> </a:t>
            </a:r>
            <a:r>
              <a:rPr lang="en-GB" dirty="0" err="1"/>
              <a:t>ef</a:t>
            </a:r>
            <a:r>
              <a:rPr lang="en-GB" dirty="0"/>
              <a:t> - </a:t>
            </a:r>
            <a:r>
              <a:rPr lang="en-GB" dirty="0" err="1"/>
              <a:t>gallai'r</a:t>
            </a:r>
            <a:r>
              <a:rPr lang="en-GB" dirty="0"/>
              <a:t> </a:t>
            </a:r>
            <a:r>
              <a:rPr lang="en-GB" dirty="0" err="1"/>
              <a:t>ffordd</a:t>
            </a:r>
            <a:r>
              <a:rPr lang="en-GB" dirty="0"/>
              <a:t> hon o </a:t>
            </a:r>
            <a:r>
              <a:rPr lang="en-GB" dirty="0" err="1"/>
              <a:t>fyw</a:t>
            </a:r>
            <a:r>
              <a:rPr lang="en-GB" dirty="0"/>
              <a:t> </a:t>
            </a:r>
            <a:r>
              <a:rPr lang="en-GB" dirty="0" err="1"/>
              <a:t>fod</a:t>
            </a:r>
            <a:r>
              <a:rPr lang="en-GB" dirty="0"/>
              <a:t> â </a:t>
            </a:r>
            <a:r>
              <a:rPr lang="en-GB" dirty="0" err="1"/>
              <a:t>goblygiadau</a:t>
            </a:r>
            <a:r>
              <a:rPr lang="en-GB" dirty="0"/>
              <a:t> </a:t>
            </a:r>
            <a:r>
              <a:rPr lang="en-GB" dirty="0" err="1"/>
              <a:t>difrifol</a:t>
            </a:r>
            <a:r>
              <a:rPr lang="en-GB" dirty="0"/>
              <a:t> </a:t>
            </a:r>
            <a:r>
              <a:rPr lang="en-GB" dirty="0" err="1"/>
              <a:t>i</a:t>
            </a:r>
            <a:r>
              <a:rPr lang="en-GB" dirty="0"/>
              <a:t> </a:t>
            </a:r>
            <a:r>
              <a:rPr lang="en-GB" dirty="0" err="1"/>
              <a:t>ddatblygiad</a:t>
            </a:r>
            <a:r>
              <a:rPr lang="en-GB" dirty="0"/>
              <a:t> ac </a:t>
            </a:r>
            <a:r>
              <a:rPr lang="en-GB" dirty="0" err="1"/>
              <a:t>ymgysylltiad</a:t>
            </a:r>
            <a:r>
              <a:rPr lang="en-GB" dirty="0"/>
              <a:t> plant </a:t>
            </a:r>
            <a:r>
              <a:rPr lang="en-GB" dirty="0" err="1"/>
              <a:t>mewn</a:t>
            </a:r>
            <a:r>
              <a:rPr lang="en-GB" dirty="0"/>
              <a:t> </a:t>
            </a:r>
            <a:r>
              <a:rPr lang="en-GB" dirty="0" err="1"/>
              <a:t>gweithgareddau</a:t>
            </a:r>
            <a:r>
              <a:rPr lang="en-GB" dirty="0"/>
              <a:t> </a:t>
            </a:r>
            <a:r>
              <a:rPr lang="en-GB" dirty="0" err="1"/>
              <a:t>corfforol</a:t>
            </a:r>
            <a:r>
              <a:rPr lang="en-GB" dirty="0"/>
              <a:t> </a:t>
            </a:r>
            <a:r>
              <a:rPr lang="en-GB" dirty="0" err="1"/>
              <a:t>yn</a:t>
            </a:r>
            <a:r>
              <a:rPr lang="en-GB" dirty="0"/>
              <a:t> y </a:t>
            </a:r>
            <a:r>
              <a:rPr lang="en-GB" dirty="0" err="1"/>
              <a:t>dyfodol</a:t>
            </a:r>
            <a:r>
              <a:rPr lang="en-GB" dirty="0"/>
              <a:t> ac </a:t>
            </a:r>
            <a:r>
              <a:rPr lang="en-GB" dirty="0" err="1"/>
              <a:t>iechyd</a:t>
            </a:r>
            <a:r>
              <a:rPr lang="en-GB" dirty="0"/>
              <a:t> </a:t>
            </a:r>
            <a:r>
              <a:rPr lang="en-GB" dirty="0" err="1"/>
              <a:t>cyffredinol</a:t>
            </a:r>
            <a:r>
              <a:rPr lang="en-GB" dirty="0"/>
              <a:t> - </a:t>
            </a:r>
            <a:r>
              <a:rPr lang="en-GB" dirty="0" err="1"/>
              <a:t>meddyliol</a:t>
            </a:r>
            <a:r>
              <a:rPr lang="en-GB" dirty="0"/>
              <a:t> a </a:t>
            </a:r>
            <a:r>
              <a:rPr lang="en-GB" dirty="0" err="1"/>
              <a:t>chorfforol</a:t>
            </a:r>
            <a:r>
              <a:rPr lang="en-GB" dirty="0"/>
              <a:t>. </a:t>
            </a:r>
            <a:r>
              <a:rPr lang="en-GB" dirty="0" err="1"/>
              <a:t>Mae'r</a:t>
            </a:r>
            <a:r>
              <a:rPr lang="en-GB" dirty="0"/>
              <a:t> </a:t>
            </a:r>
            <a:r>
              <a:rPr lang="en-GB" dirty="0" err="1"/>
              <a:t>cwricwlwm</a:t>
            </a:r>
            <a:r>
              <a:rPr lang="en-GB" dirty="0"/>
              <a:t> </a:t>
            </a:r>
            <a:r>
              <a:rPr lang="en-GB" dirty="0" err="1"/>
              <a:t>newydd</a:t>
            </a:r>
            <a:r>
              <a:rPr lang="en-GB" dirty="0"/>
              <a:t> </a:t>
            </a:r>
            <a:r>
              <a:rPr lang="en-GB" dirty="0" err="1"/>
              <a:t>hwn</a:t>
            </a:r>
            <a:r>
              <a:rPr lang="en-GB" dirty="0"/>
              <a:t> ac </a:t>
            </a:r>
            <a:r>
              <a:rPr lang="en-GB" dirty="0" err="1"/>
              <a:t>yn</a:t>
            </a:r>
            <a:r>
              <a:rPr lang="en-GB" dirty="0"/>
              <a:t> </a:t>
            </a:r>
            <a:r>
              <a:rPr lang="en-GB" dirty="0" err="1"/>
              <a:t>benodol</a:t>
            </a:r>
            <a:r>
              <a:rPr lang="en-GB" dirty="0"/>
              <a:t> y </a:t>
            </a:r>
            <a:r>
              <a:rPr lang="en-GB" dirty="0" err="1"/>
              <a:t>maes</a:t>
            </a:r>
            <a:r>
              <a:rPr lang="en-GB" dirty="0"/>
              <a:t> </a:t>
            </a:r>
            <a:r>
              <a:rPr lang="en-GB" dirty="0" err="1"/>
              <a:t>dysgu</a:t>
            </a:r>
            <a:r>
              <a:rPr lang="en-GB" dirty="0"/>
              <a:t> </a:t>
            </a:r>
            <a:r>
              <a:rPr lang="en-GB" dirty="0" err="1" smtClean="0"/>
              <a:t>Iechyd</a:t>
            </a:r>
            <a:r>
              <a:rPr lang="en-GB" dirty="0" smtClean="0"/>
              <a:t> a </a:t>
            </a:r>
            <a:r>
              <a:rPr lang="en-GB" dirty="0" err="1" smtClean="0"/>
              <a:t>Lles</a:t>
            </a:r>
            <a:r>
              <a:rPr lang="en-GB" dirty="0" smtClean="0"/>
              <a:t> </a:t>
            </a:r>
            <a:r>
              <a:rPr lang="en-GB" dirty="0" err="1" smtClean="0"/>
              <a:t>yn</a:t>
            </a:r>
            <a:r>
              <a:rPr lang="en-GB" dirty="0" smtClean="0"/>
              <a:t> </a:t>
            </a:r>
            <a:r>
              <a:rPr lang="en-GB" dirty="0" err="1"/>
              <a:t>gobeithio</a:t>
            </a:r>
            <a:r>
              <a:rPr lang="en-GB" dirty="0"/>
              <a:t> </a:t>
            </a:r>
            <a:r>
              <a:rPr lang="en-GB" dirty="0" err="1"/>
              <a:t>lliniaru</a:t>
            </a:r>
            <a:r>
              <a:rPr lang="en-GB" dirty="0"/>
              <a:t> </a:t>
            </a:r>
            <a:r>
              <a:rPr lang="en-GB" dirty="0" err="1"/>
              <a:t>rhai</a:t>
            </a:r>
            <a:r>
              <a:rPr lang="en-GB" dirty="0"/>
              <a:t> </a:t>
            </a:r>
            <a:r>
              <a:rPr lang="en-GB" dirty="0" err="1"/>
              <a:t>o'r</a:t>
            </a:r>
            <a:r>
              <a:rPr lang="en-GB" dirty="0"/>
              <a:t> </a:t>
            </a:r>
            <a:r>
              <a:rPr lang="en-GB" dirty="0" err="1"/>
              <a:t>pwysau</a:t>
            </a:r>
            <a:r>
              <a:rPr lang="en-GB" dirty="0"/>
              <a:t> </a:t>
            </a:r>
            <a:r>
              <a:rPr lang="en-GB" dirty="0" err="1"/>
              <a:t>uchod</a:t>
            </a:r>
            <a:r>
              <a:rPr lang="en-GB" dirty="0"/>
              <a:t> </a:t>
            </a:r>
            <a:r>
              <a:rPr lang="en-GB" dirty="0" err="1"/>
              <a:t>trwy</a:t>
            </a:r>
            <a:r>
              <a:rPr lang="en-GB" dirty="0"/>
              <a:t> </a:t>
            </a:r>
            <a:r>
              <a:rPr lang="en-GB" dirty="0" err="1"/>
              <a:t>roi'r</a:t>
            </a:r>
            <a:r>
              <a:rPr lang="en-GB" dirty="0"/>
              <a:t> </a:t>
            </a:r>
            <a:r>
              <a:rPr lang="en-GB" dirty="0" err="1"/>
              <a:t>gallu</a:t>
            </a:r>
            <a:r>
              <a:rPr lang="en-GB" dirty="0"/>
              <a:t> </a:t>
            </a:r>
            <a:r>
              <a:rPr lang="en-GB" dirty="0" err="1"/>
              <a:t>a'r</a:t>
            </a:r>
            <a:r>
              <a:rPr lang="en-GB" dirty="0"/>
              <a:t> </a:t>
            </a:r>
            <a:r>
              <a:rPr lang="en-GB" dirty="0" err="1" smtClean="0"/>
              <a:t>dysgu</a:t>
            </a:r>
            <a:r>
              <a:rPr lang="en-GB" dirty="0" smtClean="0"/>
              <a:t> </a:t>
            </a:r>
            <a:r>
              <a:rPr lang="en-GB" dirty="0" err="1"/>
              <a:t>personol</a:t>
            </a:r>
            <a:r>
              <a:rPr lang="en-GB" dirty="0"/>
              <a:t> </a:t>
            </a:r>
            <a:r>
              <a:rPr lang="en-GB" dirty="0" err="1"/>
              <a:t>i'r</a:t>
            </a:r>
            <a:r>
              <a:rPr lang="en-GB" dirty="0"/>
              <a:t> </a:t>
            </a:r>
            <a:r>
              <a:rPr lang="en-GB" dirty="0" err="1"/>
              <a:t>dysgwr</a:t>
            </a:r>
            <a:r>
              <a:rPr lang="en-GB" dirty="0"/>
              <a:t> </a:t>
            </a:r>
            <a:r>
              <a:rPr lang="en-GB" dirty="0" err="1"/>
              <a:t>gyflawni</a:t>
            </a:r>
            <a:r>
              <a:rPr lang="en-GB" dirty="0"/>
              <a:t> </a:t>
            </a:r>
            <a:r>
              <a:rPr lang="en-GB" dirty="0" err="1"/>
              <a:t>mewn</a:t>
            </a:r>
            <a:r>
              <a:rPr lang="en-GB" dirty="0"/>
              <a:t> </a:t>
            </a:r>
            <a:r>
              <a:rPr lang="en-GB" dirty="0" err="1"/>
              <a:t>byd</a:t>
            </a:r>
            <a:r>
              <a:rPr lang="en-GB" dirty="0"/>
              <a:t> </a:t>
            </a:r>
            <a:r>
              <a:rPr lang="en-GB" dirty="0" err="1"/>
              <a:t>newydd</a:t>
            </a:r>
            <a:r>
              <a:rPr lang="en-GB" dirty="0"/>
              <a:t> o </a:t>
            </a:r>
            <a:r>
              <a:rPr lang="en-GB" dirty="0" err="1"/>
              <a:t>dechnoleg</a:t>
            </a:r>
            <a:r>
              <a:rPr lang="en-GB" dirty="0"/>
              <a:t> a </a:t>
            </a:r>
            <a:r>
              <a:rPr lang="en-GB" dirty="0" err="1"/>
              <a:t>disgwyliadau</a:t>
            </a:r>
            <a:r>
              <a:rPr lang="en-GB" dirty="0"/>
              <a:t>. </a:t>
            </a:r>
            <a:endParaRPr lang="en-GB" dirty="0" smtClean="0"/>
          </a:p>
          <a:p>
            <a:r>
              <a:rPr lang="en-GB" dirty="0" smtClean="0"/>
              <a:t>-----------------------------------------------------------------------------------------------------------------------------------------------------------------------</a:t>
            </a:r>
          </a:p>
          <a:p>
            <a:r>
              <a:rPr lang="en-GB" dirty="0" smtClean="0"/>
              <a:t>Assessment &amp; pressure </a:t>
            </a:r>
            <a:r>
              <a:rPr lang="en-GB" dirty="0"/>
              <a:t>from schools to perform </a:t>
            </a:r>
            <a:r>
              <a:rPr lang="en-GB" dirty="0" smtClean="0"/>
              <a:t>in tests and </a:t>
            </a:r>
            <a:r>
              <a:rPr lang="en-GB" dirty="0"/>
              <a:t>exams as schools are being judged by these outcomes.  </a:t>
            </a:r>
            <a:endParaRPr lang="en-GB" dirty="0" smtClean="0"/>
          </a:p>
          <a:p>
            <a:r>
              <a:rPr lang="en-GB" dirty="0" smtClean="0"/>
              <a:t>Exercise </a:t>
            </a:r>
            <a:r>
              <a:rPr lang="en-GB" dirty="0"/>
              <a:t>/ being physically active helps to release anxiety.  Bringing oxygen to the brains and body parts succeeds in energising the whole body.  It is widely agreed that our current education system is centred on exams which places stress on young people &amp; this culture influences the exchanges between teachers and pupils into a relationships which is geared towards assessment goals &amp; aspects that can always be measured. </a:t>
            </a:r>
            <a:endParaRPr lang="en-GB" dirty="0">
              <a:cs typeface="Calibri"/>
            </a:endParaRPr>
          </a:p>
          <a:p>
            <a:r>
              <a:rPr lang="en-GB" dirty="0"/>
              <a:t>This coupled with (I) pressure to continuously look good have the correct image / clothes / places to be &amp; (ii) pressure to look good I.e. body image – muscles / weight gain &amp; loss are aspects which are continuously published on the internet.  Which must play a part in a learners mental health &amp; wellbeing. </a:t>
            </a:r>
            <a:endParaRPr lang="en-GB" dirty="0">
              <a:cs typeface="Calibri"/>
            </a:endParaRPr>
          </a:p>
          <a:p>
            <a:endParaRPr lang="en-GB" dirty="0">
              <a:cs typeface="Calibri"/>
            </a:endParaRPr>
          </a:p>
          <a:p>
            <a:r>
              <a:rPr lang="en-GB" dirty="0"/>
              <a:t>Meanwhile, outside schools, austerity has led to open access youth clubs being gradually replaced by provision that improves 'outcomes' for school I.e. homework clubs, maths club. They are also adult led which means less opportunity for children / young people to be creative and adventurous. Lack of free play. </a:t>
            </a:r>
            <a:endParaRPr lang="en-GB" dirty="0">
              <a:cs typeface="Calibri"/>
            </a:endParaRPr>
          </a:p>
          <a:p>
            <a:endParaRPr lang="en-GB" dirty="0">
              <a:cs typeface="Calibri"/>
            </a:endParaRPr>
          </a:p>
          <a:p>
            <a:r>
              <a:rPr lang="en-GB" dirty="0">
                <a:cs typeface="Calibri"/>
              </a:rPr>
              <a:t>With the combination of the above – and many more factors – it is no wonder that levels of obesity and anxiety and depression are the highest they have ever been since data was recorded and also the age at which this is affecting children is getting younger and younger.  Worldwide – one in 5 children are overweight with </a:t>
            </a:r>
            <a:r>
              <a:rPr lang="en-GB" dirty="0" err="1">
                <a:cs typeface="Calibri"/>
              </a:rPr>
              <a:t>approx</a:t>
            </a:r>
            <a:r>
              <a:rPr lang="en-GB" dirty="0">
                <a:cs typeface="Calibri"/>
              </a:rPr>
              <a:t> 400,000 others joining this list each year (International Obesity Task Force 2005)...14 years ago!!!</a:t>
            </a:r>
          </a:p>
          <a:p>
            <a:endParaRPr lang="en-GB" dirty="0">
              <a:cs typeface="Calibri"/>
            </a:endParaRPr>
          </a:p>
          <a:p>
            <a:r>
              <a:rPr lang="en-GB" dirty="0">
                <a:cs typeface="Calibri"/>
              </a:rPr>
              <a:t>And</a:t>
            </a:r>
            <a:r>
              <a:rPr lang="en-GB" baseline="0" dirty="0">
                <a:cs typeface="Calibri"/>
              </a:rPr>
              <a:t> – if left – this lifestyle could have serious implications for child development and engagement in future physical activities and general health – mental &amp; physical.</a:t>
            </a:r>
            <a:r>
              <a:rPr lang="en-GB" dirty="0">
                <a:cs typeface="Calibri"/>
              </a:rPr>
              <a:t>  This new curriculum and in particular this area of learning H&amp;WB is hoping to alleviate some of the above pressures by giving the learner the knowhow &amp; personal ability to achieve in a new world of technology and expectations. </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8</a:t>
            </a:fld>
            <a:endParaRPr lang="en-US"/>
          </a:p>
        </p:txBody>
      </p:sp>
    </p:spTree>
    <p:extLst>
      <p:ext uri="{BB962C8B-B14F-4D97-AF65-F5344CB8AC3E}">
        <p14:creationId xmlns:p14="http://schemas.microsoft.com/office/powerpoint/2010/main" val="3083413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cs typeface="Calibri"/>
              </a:rPr>
              <a:t>Inconsistent </a:t>
            </a:r>
            <a:r>
              <a:rPr lang="en-US" dirty="0">
                <a:cs typeface="Calibri"/>
              </a:rPr>
              <a:t>provision so need a more consistent approach</a:t>
            </a:r>
          </a:p>
          <a:p>
            <a:r>
              <a:rPr lang="en-US" dirty="0">
                <a:cs typeface="Calibri"/>
              </a:rPr>
              <a:t>Need to take a more developmental approach and a more holistic approach to supporting the body, the mind, emotions, social skills in developing 'healthy, confident individuals'. </a:t>
            </a:r>
          </a:p>
          <a:p>
            <a:r>
              <a:rPr lang="en-US" dirty="0">
                <a:cs typeface="Calibri"/>
              </a:rPr>
              <a:t>5 What Matters (</a:t>
            </a:r>
            <a:r>
              <a:rPr lang="en-US" dirty="0" err="1">
                <a:cs typeface="Calibri"/>
              </a:rPr>
              <a:t>Yr</a:t>
            </a:r>
            <a:r>
              <a:rPr lang="en-US" dirty="0">
                <a:cs typeface="Calibri"/>
              </a:rPr>
              <a:t> </a:t>
            </a:r>
            <a:r>
              <a:rPr lang="en-US" dirty="0" err="1">
                <a:cs typeface="Calibri"/>
              </a:rPr>
              <a:t>Hyn</a:t>
            </a:r>
            <a:r>
              <a:rPr lang="en-US" dirty="0">
                <a:cs typeface="Calibri"/>
              </a:rPr>
              <a:t> </a:t>
            </a:r>
            <a:r>
              <a:rPr lang="en-US" dirty="0" err="1">
                <a:cs typeface="Calibri"/>
              </a:rPr>
              <a:t>sy'n</a:t>
            </a:r>
            <a:r>
              <a:rPr lang="en-US" dirty="0">
                <a:cs typeface="Calibri"/>
              </a:rPr>
              <a:t> </a:t>
            </a:r>
            <a:r>
              <a:rPr lang="en-US" dirty="0" err="1">
                <a:cs typeface="Calibri"/>
              </a:rPr>
              <a:t>Bwysig</a:t>
            </a:r>
            <a:r>
              <a:rPr lang="en-US" dirty="0">
                <a:cs typeface="Calibri"/>
              </a:rPr>
              <a:t>) for a well-rounded citizen of Wales at the age of </a:t>
            </a:r>
            <a:r>
              <a:rPr lang="en-US" dirty="0" smtClean="0">
                <a:cs typeface="Calibri"/>
              </a:rPr>
              <a:t>16</a:t>
            </a:r>
          </a:p>
          <a:p>
            <a:r>
              <a:rPr lang="en-US" dirty="0" smtClean="0">
                <a:cs typeface="Calibri"/>
              </a:rPr>
              <a:t>TASG</a:t>
            </a:r>
            <a:r>
              <a:rPr lang="en-US" baseline="0" dirty="0" smtClean="0">
                <a:cs typeface="Calibri"/>
              </a:rPr>
              <a:t> – </a:t>
            </a:r>
            <a:r>
              <a:rPr lang="en-US" baseline="0" dirty="0" err="1" smtClean="0">
                <a:cs typeface="Calibri"/>
              </a:rPr>
              <a:t>rhoi’r</a:t>
            </a:r>
            <a:r>
              <a:rPr lang="en-US" baseline="0" dirty="0" smtClean="0">
                <a:cs typeface="Calibri"/>
              </a:rPr>
              <a:t> </a:t>
            </a:r>
            <a:r>
              <a:rPr lang="en-US" baseline="0" dirty="0" err="1" smtClean="0">
                <a:cs typeface="Calibri"/>
              </a:rPr>
              <a:t>Camau</a:t>
            </a:r>
            <a:r>
              <a:rPr lang="en-US" baseline="0" dirty="0" smtClean="0">
                <a:cs typeface="Calibri"/>
              </a:rPr>
              <a:t> </a:t>
            </a:r>
            <a:r>
              <a:rPr lang="en-US" baseline="0" dirty="0" err="1" smtClean="0">
                <a:cs typeface="Calibri"/>
              </a:rPr>
              <a:t>Cynnydd</a:t>
            </a:r>
            <a:r>
              <a:rPr lang="en-US" baseline="0" dirty="0" smtClean="0">
                <a:cs typeface="Calibri"/>
              </a:rPr>
              <a:t> </a:t>
            </a:r>
            <a:r>
              <a:rPr lang="en-US" baseline="0" dirty="0" err="1" smtClean="0">
                <a:cs typeface="Calibri"/>
              </a:rPr>
              <a:t>mewn</a:t>
            </a:r>
            <a:r>
              <a:rPr lang="en-US" baseline="0" dirty="0" smtClean="0">
                <a:cs typeface="Calibri"/>
              </a:rPr>
              <a:t> </a:t>
            </a:r>
            <a:r>
              <a:rPr lang="en-US" baseline="0" dirty="0" err="1" smtClean="0">
                <a:cs typeface="Calibri"/>
              </a:rPr>
              <a:t>trefn</a:t>
            </a:r>
            <a:r>
              <a:rPr lang="en-US" baseline="0" dirty="0" smtClean="0">
                <a:cs typeface="Calibri"/>
              </a:rPr>
              <a:t>/TASK – place the Progression Steps in the right order</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10</a:t>
            </a:fld>
            <a:endParaRPr lang="en-US"/>
          </a:p>
        </p:txBody>
      </p:sp>
    </p:spTree>
    <p:extLst>
      <p:ext uri="{BB962C8B-B14F-4D97-AF65-F5344CB8AC3E}">
        <p14:creationId xmlns:p14="http://schemas.microsoft.com/office/powerpoint/2010/main" val="2175887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026"/>
          <p:cNvSpPr>
            <a:spLocks noGrp="1" noRot="1" noChangeAspect="1" noChangeArrowheads="1" noTextEdit="1"/>
          </p:cNvSpPr>
          <p:nvPr>
            <p:ph type="sldImg"/>
          </p:nvPr>
        </p:nvSpPr>
        <p:spPr>
          <a:ln/>
        </p:spPr>
      </p:sp>
      <p:sp>
        <p:nvSpPr>
          <p:cNvPr id="5123"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3871880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spect="1" noChangeArrowheads="1" noTextEdit="1"/>
          </p:cNvSpPr>
          <p:nvPr>
            <p:ph type="sldImg"/>
          </p:nvPr>
        </p:nvSpPr>
        <p:spPr>
          <a:solidFill>
            <a:srgbClr val="FFFFFF"/>
          </a:solidFill>
          <a:ln/>
        </p:spPr>
      </p:sp>
      <p:sp>
        <p:nvSpPr>
          <p:cNvPr id="7171"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2684499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Rot="1" noChangeAspect="1" noChangeArrowheads="1" noTextEdit="1"/>
          </p:cNvSpPr>
          <p:nvPr>
            <p:ph type="sldImg"/>
          </p:nvPr>
        </p:nvSpPr>
        <p:spPr>
          <a:solidFill>
            <a:srgbClr val="FFFFFF"/>
          </a:solidFill>
          <a:ln/>
        </p:spPr>
      </p:sp>
      <p:sp>
        <p:nvSpPr>
          <p:cNvPr id="9219"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3247488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spect="1" noChangeArrowheads="1" noTextEdit="1"/>
          </p:cNvSpPr>
          <p:nvPr>
            <p:ph type="sldImg"/>
          </p:nvPr>
        </p:nvSpPr>
        <p:spPr>
          <a:solidFill>
            <a:srgbClr val="FFFFFF"/>
          </a:solidFill>
          <a:ln/>
        </p:spPr>
      </p:sp>
      <p:sp>
        <p:nvSpPr>
          <p:cNvPr id="11267"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2075240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spect="1" noChangeArrowheads="1" noTextEdit="1"/>
          </p:cNvSpPr>
          <p:nvPr>
            <p:ph type="sldImg"/>
          </p:nvPr>
        </p:nvSpPr>
        <p:spPr>
          <a:solidFill>
            <a:srgbClr val="FFFFFF"/>
          </a:solidFill>
          <a:ln/>
        </p:spPr>
      </p:sp>
      <p:sp>
        <p:nvSpPr>
          <p:cNvPr id="13315"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3367263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Rot="1" noChangeAspect="1" noChangeArrowheads="1" noTextEdit="1"/>
          </p:cNvSpPr>
          <p:nvPr>
            <p:ph type="sldImg"/>
          </p:nvPr>
        </p:nvSpPr>
        <p:spPr>
          <a:solidFill>
            <a:srgbClr val="FFFFFF"/>
          </a:solidFill>
          <a:ln/>
        </p:spPr>
      </p:sp>
      <p:sp>
        <p:nvSpPr>
          <p:cNvPr id="15363"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20183878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spect="1" noChangeArrowheads="1" noTextEdit="1"/>
          </p:cNvSpPr>
          <p:nvPr>
            <p:ph type="sldImg"/>
          </p:nvPr>
        </p:nvSpPr>
        <p:spPr>
          <a:solidFill>
            <a:srgbClr val="FFFFFF"/>
          </a:solidFill>
          <a:ln/>
        </p:spPr>
      </p:sp>
      <p:sp>
        <p:nvSpPr>
          <p:cNvPr id="17411"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11390141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solidFill>
            <a:srgbClr val="FFFFFF"/>
          </a:solidFill>
          <a:ln/>
        </p:spPr>
      </p:sp>
      <p:sp>
        <p:nvSpPr>
          <p:cNvPr id="19459"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7844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solidFill>
            <a:srgbClr val="FFFFFF"/>
          </a:solidFill>
          <a:ln/>
        </p:spPr>
      </p:sp>
      <p:sp>
        <p:nvSpPr>
          <p:cNvPr id="21507"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810664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solidFill>
            <a:srgbClr val="FFFFFF"/>
          </a:solidFill>
          <a:ln/>
        </p:spPr>
      </p:sp>
      <p:sp>
        <p:nvSpPr>
          <p:cNvPr id="23555"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942301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solidFill>
            <a:srgbClr val="FFFFFF"/>
          </a:solidFill>
          <a:ln/>
        </p:spPr>
      </p:sp>
      <p:sp>
        <p:nvSpPr>
          <p:cNvPr id="25603"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14934184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solidFill>
            <a:srgbClr val="FFFFFF"/>
          </a:solidFill>
          <a:ln/>
        </p:spPr>
      </p:sp>
      <p:sp>
        <p:nvSpPr>
          <p:cNvPr id="27651"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39408318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solidFill>
            <a:srgbClr val="FFFFFF"/>
          </a:solidFill>
          <a:ln/>
        </p:spPr>
      </p:sp>
      <p:sp>
        <p:nvSpPr>
          <p:cNvPr id="29699"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976439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solidFill>
            <a:srgbClr val="FFFFFF"/>
          </a:solidFill>
          <a:ln/>
        </p:spPr>
      </p:sp>
      <p:sp>
        <p:nvSpPr>
          <p:cNvPr id="31747"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34378857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solidFill>
            <a:srgbClr val="FFFFFF"/>
          </a:solidFill>
          <a:ln/>
        </p:spPr>
      </p:sp>
      <p:sp>
        <p:nvSpPr>
          <p:cNvPr id="33795"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19388223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solidFill>
            <a:srgbClr val="FFFFFF"/>
          </a:solidFill>
          <a:ln/>
        </p:spPr>
      </p:sp>
      <p:sp>
        <p:nvSpPr>
          <p:cNvPr id="35843"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33129024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solidFill>
            <a:srgbClr val="FFFFFF"/>
          </a:solidFill>
          <a:ln/>
        </p:spPr>
      </p:sp>
      <p:sp>
        <p:nvSpPr>
          <p:cNvPr id="37891"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41988586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a:solidFill>
            <a:srgbClr val="FFFFFF"/>
          </a:solidFill>
          <a:ln/>
        </p:spPr>
      </p:sp>
      <p:sp>
        <p:nvSpPr>
          <p:cNvPr id="39939"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26180727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solidFill>
            <a:srgbClr val="FFFFFF"/>
          </a:solidFill>
          <a:ln/>
        </p:spPr>
      </p:sp>
      <p:sp>
        <p:nvSpPr>
          <p:cNvPr id="41987"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24761116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solidFill>
            <a:srgbClr val="FFFFFF"/>
          </a:solidFill>
          <a:ln/>
        </p:spPr>
      </p:sp>
      <p:sp>
        <p:nvSpPr>
          <p:cNvPr id="45059"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25643559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solidFill>
            <a:srgbClr val="FFFFFF"/>
          </a:solidFill>
          <a:ln/>
        </p:spPr>
      </p:sp>
      <p:sp>
        <p:nvSpPr>
          <p:cNvPr id="47107"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altLang="en-US" smtClean="0"/>
          </a:p>
        </p:txBody>
      </p:sp>
    </p:spTree>
    <p:extLst>
      <p:ext uri="{BB962C8B-B14F-4D97-AF65-F5344CB8AC3E}">
        <p14:creationId xmlns:p14="http://schemas.microsoft.com/office/powerpoint/2010/main" val="2313717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29417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11/25/2020</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 id="2147483669"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hyperlink" Target="mailto:n.ryder@uwtsd.ac.uk"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media" Target="../media/media5.m4a"/><Relationship Id="rId7" Type="http://schemas.openxmlformats.org/officeDocument/2006/relationships/image" Target="../media/image2.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4.png"/><Relationship Id="rId5" Type="http://schemas.openxmlformats.org/officeDocument/2006/relationships/slideLayout" Target="../slideLayouts/slideLayout7.xml"/><Relationship Id="rId4" Type="http://schemas.openxmlformats.org/officeDocument/2006/relationships/audio" Target="../media/media5.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padlet.com/n_ryder/iechydalles" TargetMode="External"/><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emf"/><Relationship Id="rId5" Type="http://schemas.openxmlformats.org/officeDocument/2006/relationships/hyperlink" Target="https://hwb.gov.wales/api/storage/4f222e31-85c2-407b-9760-5ed8bd0b9e48/fframwaith-y-cyfnod-sylfaen.pdf" TargetMode="External"/><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bGXLhdG41Hc&amp;t=2s"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hyperlink" Target="https://hwb.gov.wales/cwricwlwm-i-gymru/iechyd-a-lles/datganiadau-o-r-hyn-sy-n-bwysig/" TargetMode="External"/><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18.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21.png"/><Relationship Id="rId4" Type="http://schemas.openxmlformats.org/officeDocument/2006/relationships/notesSlide" Target="../notesSlides/notesSlide19.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notesSlide" Target="../notesSlides/notesSlide2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21.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25.png"/><Relationship Id="rId4" Type="http://schemas.openxmlformats.org/officeDocument/2006/relationships/notesSlide" Target="../notesSlides/notesSlide2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6.png"/><Relationship Id="rId5" Type="http://schemas.openxmlformats.org/officeDocument/2006/relationships/image" Target="../media/image23.png"/><Relationship Id="rId4" Type="http://schemas.openxmlformats.org/officeDocument/2006/relationships/notesSlide" Target="../notesSlides/notesSlide23.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24.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29.png"/><Relationship Id="rId4" Type="http://schemas.openxmlformats.org/officeDocument/2006/relationships/notesSlide" Target="../notesSlides/notesSlide25.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8.png"/><Relationship Id="rId5" Type="http://schemas.openxmlformats.org/officeDocument/2006/relationships/image" Target="../media/image30.png"/><Relationship Id="rId4" Type="http://schemas.openxmlformats.org/officeDocument/2006/relationships/notesSlide" Target="../notesSlides/notesSlide26.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view.officeapps.live.com/op/view.aspx?src=https%3a%2f%2fhwb.gov.wales%2fapi%2fstorage%2fba143006-d688-41cf-8b96-b73079e93735%2fCodi%2520calon%2520-%2520gwers%25202.docx%3ftoken%3ddb089e67-bb37-4a48-a6ef-4c7d44cb670a" TargetMode="External"/><Relationship Id="rId2" Type="http://schemas.openxmlformats.org/officeDocument/2006/relationships/hyperlink" Target="https://view.officeapps.live.com/op/view.aspx?src=https%3a%2f%2fhwb.gov.wales%2fapi%2fstorage%2fb2c70db9-349e-4702-ac48-bfa5bb502a26%2fTeimladau%2520-%2520gwers%25201.docx%3ftoken%3db3148567-122b-4019-9fc7-161c1d0c98c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mailto:n.ryder@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34058" y="4433728"/>
            <a:ext cx="5358223" cy="830997"/>
          </a:xfrm>
          <a:prstGeom prst="rect">
            <a:avLst/>
          </a:prstGeom>
          <a:noFill/>
          <a:ln w="28575">
            <a:solidFill>
              <a:schemeClr val="tx1"/>
            </a:solidFill>
          </a:ln>
        </p:spPr>
        <p:txBody>
          <a:bodyPr wrap="square" rtlCol="0">
            <a:spAutoFit/>
          </a:bodyPr>
          <a:lstStyle/>
          <a:p>
            <a:pPr algn="ctr"/>
            <a:r>
              <a:rPr lang="en-GB" sz="2400" dirty="0" err="1" smtClean="0"/>
              <a:t>Gwybodaeth</a:t>
            </a:r>
            <a:r>
              <a:rPr lang="en-GB" sz="2400" dirty="0" smtClean="0"/>
              <a:t> </a:t>
            </a:r>
            <a:r>
              <a:rPr lang="en-GB" sz="2400" dirty="0" err="1" smtClean="0"/>
              <a:t>Cynnwys</a:t>
            </a:r>
            <a:r>
              <a:rPr lang="en-GB" sz="2400" dirty="0" smtClean="0"/>
              <a:t> </a:t>
            </a:r>
            <a:r>
              <a:rPr lang="en-GB" sz="2400" dirty="0" err="1" smtClean="0"/>
              <a:t>Addysgeg</a:t>
            </a:r>
            <a:r>
              <a:rPr lang="en-GB" sz="2400" dirty="0" smtClean="0"/>
              <a:t> BA1</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85043" y="618063"/>
            <a:ext cx="244475" cy="244475"/>
          </a:xfrm>
          <a:prstGeom prst="rect">
            <a:avLst/>
          </a:prstGeom>
        </p:spPr>
      </p:pic>
    </p:spTree>
    <p:extLst>
      <p:ext uri="{BB962C8B-B14F-4D97-AF65-F5344CB8AC3E}">
        <p14:creationId xmlns:p14="http://schemas.microsoft.com/office/powerpoint/2010/main" val="3198717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5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684212" y="3843867"/>
            <a:ext cx="5304805" cy="1947333"/>
          </a:xfrm>
        </p:spPr>
        <p:txBody>
          <a:bodyPr/>
          <a:lstStyle/>
          <a:p>
            <a:pPr algn="ctr"/>
            <a:r>
              <a:rPr lang="en-GB" dirty="0" smtClean="0">
                <a:solidFill>
                  <a:schemeClr val="tx1"/>
                </a:solidFill>
              </a:rPr>
              <a:t>Nanna Ryder</a:t>
            </a:r>
          </a:p>
          <a:p>
            <a:pPr algn="ctr"/>
            <a:r>
              <a:rPr lang="en-GB" dirty="0" smtClean="0">
                <a:hlinkClick r:id="rId4"/>
              </a:rPr>
              <a:t>n.ryder@uwtsd.ac.uk</a:t>
            </a:r>
            <a:r>
              <a:rPr lang="en-GB" dirty="0" smtClean="0"/>
              <a:t> </a:t>
            </a:r>
            <a:endParaRPr lang="en-GB" dirty="0"/>
          </a:p>
        </p:txBody>
      </p:sp>
      <p:pic>
        <p:nvPicPr>
          <p:cNvPr id="1028" name="Picture 4" descr="Foundation Stage – Reception | Greenway Primary &amp; Nursery Schoo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84003" y="4243034"/>
            <a:ext cx="2795738" cy="20941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684212" y="685799"/>
            <a:ext cx="8368954" cy="2971801"/>
          </a:xfrm>
        </p:spPr>
        <p:txBody>
          <a:bodyPr/>
          <a:lstStyle/>
          <a:p>
            <a:r>
              <a:rPr lang="en-GB" dirty="0" err="1" smtClean="0"/>
              <a:t>Iechyd</a:t>
            </a:r>
            <a:r>
              <a:rPr lang="en-GB" dirty="0" smtClean="0"/>
              <a:t> a </a:t>
            </a:r>
            <a:r>
              <a:rPr lang="en-GB" dirty="0" err="1" smtClean="0"/>
              <a:t>lles</a:t>
            </a:r>
            <a:r>
              <a:rPr lang="en-GB" dirty="0" smtClean="0"/>
              <a:t> </a:t>
            </a:r>
            <a:r>
              <a:rPr lang="en-GB" dirty="0" err="1" smtClean="0"/>
              <a:t>drwy</a:t>
            </a:r>
            <a:r>
              <a:rPr lang="en-GB" dirty="0" smtClean="0"/>
              <a:t> </a:t>
            </a:r>
            <a:r>
              <a:rPr lang="en-GB" dirty="0" err="1" smtClean="0"/>
              <a:t>stori</a:t>
            </a:r>
            <a:r>
              <a:rPr lang="en-GB" dirty="0" smtClean="0"/>
              <a:t> </a:t>
            </a:r>
            <a:r>
              <a:rPr lang="en-GB" dirty="0" err="1" smtClean="0"/>
              <a:t>yn</a:t>
            </a:r>
            <a:r>
              <a:rPr lang="en-GB" dirty="0" smtClean="0"/>
              <a:t> y </a:t>
            </a:r>
            <a:r>
              <a:rPr lang="en-GB" dirty="0" err="1" smtClean="0"/>
              <a:t>cyfnod</a:t>
            </a:r>
            <a:r>
              <a:rPr lang="en-GB" dirty="0" smtClean="0"/>
              <a:t> </a:t>
            </a:r>
            <a:r>
              <a:rPr lang="en-GB" dirty="0" err="1" smtClean="0"/>
              <a:t>sylfaen</a:t>
            </a:r>
            <a:endParaRPr lang="en-GB"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764587" y="563561"/>
            <a:ext cx="244475" cy="244475"/>
          </a:xfrm>
          <a:prstGeom prst="rect">
            <a:avLst/>
          </a:prstGeom>
        </p:spPr>
      </p:pic>
    </p:spTree>
    <p:extLst>
      <p:ext uri="{BB962C8B-B14F-4D97-AF65-F5344CB8AC3E}">
        <p14:creationId xmlns:p14="http://schemas.microsoft.com/office/powerpoint/2010/main" val="3327287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5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92288" y="141038"/>
            <a:ext cx="8534400" cy="1507067"/>
          </a:xfrm>
        </p:spPr>
        <p:txBody>
          <a:bodyPr/>
          <a:lstStyle/>
          <a:p>
            <a:r>
              <a:rPr lang="en-GB" dirty="0" err="1" smtClean="0"/>
              <a:t>NodAU</a:t>
            </a:r>
            <a:r>
              <a:rPr lang="en-GB" dirty="0" smtClean="0"/>
              <a:t/>
            </a:r>
            <a:br>
              <a:rPr lang="en-GB" dirty="0" smtClean="0"/>
            </a:br>
            <a:endParaRPr lang="en-GB" dirty="0"/>
          </a:p>
        </p:txBody>
      </p:sp>
      <p:sp>
        <p:nvSpPr>
          <p:cNvPr id="13" name="Content Placeholder 12"/>
          <p:cNvSpPr>
            <a:spLocks noGrp="1"/>
          </p:cNvSpPr>
          <p:nvPr>
            <p:ph sz="half" idx="1"/>
          </p:nvPr>
        </p:nvSpPr>
        <p:spPr>
          <a:xfrm>
            <a:off x="192288" y="1953230"/>
            <a:ext cx="9514886" cy="3615267"/>
          </a:xfrm>
        </p:spPr>
        <p:txBody>
          <a:bodyPr/>
          <a:lstStyle/>
          <a:p>
            <a:r>
              <a:rPr lang="en-GB" dirty="0" err="1" smtClean="0">
                <a:solidFill>
                  <a:schemeClr val="tx1"/>
                </a:solidFill>
              </a:rPr>
              <a:t>Cyflwyniad</a:t>
            </a:r>
            <a:r>
              <a:rPr lang="en-GB" dirty="0" smtClean="0">
                <a:solidFill>
                  <a:schemeClr val="tx1"/>
                </a:solidFill>
              </a:rPr>
              <a:t> bras </a:t>
            </a:r>
            <a:r>
              <a:rPr lang="en-GB" dirty="0" err="1" smtClean="0">
                <a:solidFill>
                  <a:schemeClr val="tx1"/>
                </a:solidFill>
              </a:rPr>
              <a:t>i</a:t>
            </a:r>
            <a:r>
              <a:rPr lang="en-GB" dirty="0" smtClean="0">
                <a:solidFill>
                  <a:schemeClr val="tx1"/>
                </a:solidFill>
              </a:rPr>
              <a:t> </a:t>
            </a:r>
            <a:r>
              <a:rPr lang="en-GB" dirty="0" err="1" smtClean="0">
                <a:solidFill>
                  <a:schemeClr val="tx1"/>
                </a:solidFill>
              </a:rPr>
              <a:t>iechyd</a:t>
            </a:r>
            <a:r>
              <a:rPr lang="en-GB" dirty="0" smtClean="0">
                <a:solidFill>
                  <a:schemeClr val="tx1"/>
                </a:solidFill>
              </a:rPr>
              <a:t> a </a:t>
            </a:r>
            <a:r>
              <a:rPr lang="en-GB" dirty="0" err="1" smtClean="0">
                <a:solidFill>
                  <a:schemeClr val="tx1"/>
                </a:solidFill>
              </a:rPr>
              <a:t>lles</a:t>
            </a:r>
            <a:r>
              <a:rPr lang="en-GB" dirty="0" smtClean="0">
                <a:solidFill>
                  <a:schemeClr val="tx1"/>
                </a:solidFill>
              </a:rPr>
              <a:t> </a:t>
            </a:r>
            <a:r>
              <a:rPr lang="en-GB" dirty="0" err="1" smtClean="0">
                <a:solidFill>
                  <a:schemeClr val="tx1"/>
                </a:solidFill>
              </a:rPr>
              <a:t>yn</a:t>
            </a:r>
            <a:r>
              <a:rPr lang="en-GB" dirty="0" smtClean="0">
                <a:solidFill>
                  <a:schemeClr val="tx1"/>
                </a:solidFill>
              </a:rPr>
              <a:t> y </a:t>
            </a:r>
            <a:r>
              <a:rPr lang="en-GB" dirty="0" err="1" smtClean="0">
                <a:solidFill>
                  <a:schemeClr val="tx1"/>
                </a:solidFill>
              </a:rPr>
              <a:t>Cyfnod</a:t>
            </a:r>
            <a:r>
              <a:rPr lang="en-GB" dirty="0" smtClean="0">
                <a:solidFill>
                  <a:schemeClr val="tx1"/>
                </a:solidFill>
              </a:rPr>
              <a:t> Sylfaen</a:t>
            </a:r>
          </a:p>
          <a:p>
            <a:pPr marL="0" indent="0">
              <a:buNone/>
            </a:pPr>
            <a:endParaRPr lang="en-GB" dirty="0" smtClean="0">
              <a:solidFill>
                <a:schemeClr val="tx1"/>
              </a:solidFill>
            </a:endParaRPr>
          </a:p>
          <a:p>
            <a:r>
              <a:rPr lang="en-GB" dirty="0" err="1" smtClean="0">
                <a:solidFill>
                  <a:schemeClr val="tx1"/>
                </a:solidFill>
              </a:rPr>
              <a:t>Cyflwyniad</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a:solidFill>
                  <a:schemeClr val="tx1"/>
                </a:solidFill>
              </a:rPr>
              <a:t>F</a:t>
            </a:r>
            <a:r>
              <a:rPr lang="en-GB" dirty="0" err="1" smtClean="0">
                <a:solidFill>
                  <a:schemeClr val="tx1"/>
                </a:solidFill>
              </a:rPr>
              <a:t>aes</a:t>
            </a:r>
            <a:r>
              <a:rPr lang="en-GB" dirty="0" smtClean="0">
                <a:solidFill>
                  <a:schemeClr val="tx1"/>
                </a:solidFill>
              </a:rPr>
              <a:t> </a:t>
            </a:r>
            <a:r>
              <a:rPr lang="en-GB" dirty="0" err="1" smtClean="0">
                <a:solidFill>
                  <a:schemeClr val="tx1"/>
                </a:solidFill>
              </a:rPr>
              <a:t>Dysgu</a:t>
            </a:r>
            <a:r>
              <a:rPr lang="en-GB" dirty="0">
                <a:solidFill>
                  <a:schemeClr val="tx1"/>
                </a:solidFill>
              </a:rPr>
              <a:t> </a:t>
            </a:r>
            <a:r>
              <a:rPr lang="en-GB" dirty="0" smtClean="0">
                <a:solidFill>
                  <a:schemeClr val="tx1"/>
                </a:solidFill>
              </a:rPr>
              <a:t>a </a:t>
            </a:r>
            <a:r>
              <a:rPr lang="en-GB" dirty="0" err="1" smtClean="0">
                <a:solidFill>
                  <a:schemeClr val="tx1"/>
                </a:solidFill>
              </a:rPr>
              <a:t>Phrofiad</a:t>
            </a:r>
            <a:r>
              <a:rPr lang="en-GB" dirty="0" smtClean="0">
                <a:solidFill>
                  <a:schemeClr val="tx1"/>
                </a:solidFill>
              </a:rPr>
              <a:t> </a:t>
            </a:r>
            <a:r>
              <a:rPr lang="en-GB" dirty="0" err="1" smtClean="0">
                <a:solidFill>
                  <a:schemeClr val="tx1"/>
                </a:solidFill>
              </a:rPr>
              <a:t>Iechyd</a:t>
            </a:r>
            <a:r>
              <a:rPr lang="en-GB" dirty="0" smtClean="0">
                <a:solidFill>
                  <a:schemeClr val="tx1"/>
                </a:solidFill>
              </a:rPr>
              <a:t> a </a:t>
            </a:r>
            <a:r>
              <a:rPr lang="en-GB" dirty="0" err="1" smtClean="0">
                <a:solidFill>
                  <a:schemeClr val="tx1"/>
                </a:solidFill>
              </a:rPr>
              <a:t>Lles</a:t>
            </a:r>
            <a:r>
              <a:rPr lang="en-GB" dirty="0" smtClean="0">
                <a:solidFill>
                  <a:schemeClr val="tx1"/>
                </a:solidFill>
              </a:rPr>
              <a:t> </a:t>
            </a:r>
            <a:r>
              <a:rPr lang="en-GB" dirty="0" err="1" smtClean="0">
                <a:solidFill>
                  <a:schemeClr val="tx1"/>
                </a:solidFill>
              </a:rPr>
              <a:t>yng</a:t>
            </a:r>
            <a:r>
              <a:rPr lang="en-GB" dirty="0" smtClean="0">
                <a:solidFill>
                  <a:schemeClr val="tx1"/>
                </a:solidFill>
              </a:rPr>
              <a:t> </a:t>
            </a:r>
            <a:r>
              <a:rPr lang="en-GB" dirty="0" err="1" smtClean="0">
                <a:solidFill>
                  <a:schemeClr val="tx1"/>
                </a:solidFill>
              </a:rPr>
              <a:t>Nghwricwlwm</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Gymru</a:t>
            </a:r>
            <a:r>
              <a:rPr lang="en-GB" dirty="0" smtClean="0">
                <a:solidFill>
                  <a:schemeClr val="tx1"/>
                </a:solidFill>
              </a:rPr>
              <a:t> 2022</a:t>
            </a:r>
          </a:p>
          <a:p>
            <a:pPr marL="0" indent="0">
              <a:buNone/>
            </a:pPr>
            <a:endParaRPr lang="en-GB" dirty="0" smtClean="0">
              <a:solidFill>
                <a:schemeClr val="tx1"/>
              </a:solidFill>
            </a:endParaRPr>
          </a:p>
          <a:p>
            <a:r>
              <a:rPr lang="en-GB" dirty="0" err="1" smtClean="0">
                <a:solidFill>
                  <a:schemeClr val="tx1"/>
                </a:solidFill>
              </a:rPr>
              <a:t>Ystyried</a:t>
            </a:r>
            <a:r>
              <a:rPr lang="en-GB" dirty="0" smtClean="0">
                <a:solidFill>
                  <a:schemeClr val="tx1"/>
                </a:solidFill>
              </a:rPr>
              <a:t> </a:t>
            </a:r>
            <a:r>
              <a:rPr lang="en-GB" dirty="0" err="1" smtClean="0">
                <a:solidFill>
                  <a:schemeClr val="tx1"/>
                </a:solidFill>
              </a:rPr>
              <a:t>sut</a:t>
            </a:r>
            <a:r>
              <a:rPr lang="en-GB" dirty="0" smtClean="0">
                <a:solidFill>
                  <a:schemeClr val="tx1"/>
                </a:solidFill>
              </a:rPr>
              <a:t> y </a:t>
            </a:r>
            <a:r>
              <a:rPr lang="en-GB" dirty="0" err="1" smtClean="0">
                <a:solidFill>
                  <a:schemeClr val="tx1"/>
                </a:solidFill>
              </a:rPr>
              <a:t>gellid</a:t>
            </a:r>
            <a:r>
              <a:rPr lang="en-GB" dirty="0" smtClean="0">
                <a:solidFill>
                  <a:schemeClr val="tx1"/>
                </a:solidFill>
              </a:rPr>
              <a:t> </a:t>
            </a:r>
            <a:r>
              <a:rPr lang="en-GB" dirty="0" err="1" smtClean="0">
                <a:solidFill>
                  <a:schemeClr val="tx1"/>
                </a:solidFill>
              </a:rPr>
              <a:t>hybu</a:t>
            </a:r>
            <a:r>
              <a:rPr lang="en-GB" dirty="0" smtClean="0">
                <a:solidFill>
                  <a:schemeClr val="tx1"/>
                </a:solidFill>
              </a:rPr>
              <a:t> </a:t>
            </a:r>
            <a:r>
              <a:rPr lang="en-GB" dirty="0" err="1" smtClean="0">
                <a:solidFill>
                  <a:schemeClr val="tx1"/>
                </a:solidFill>
              </a:rPr>
              <a:t>agweddau</a:t>
            </a:r>
            <a:r>
              <a:rPr lang="en-GB" dirty="0" smtClean="0">
                <a:solidFill>
                  <a:schemeClr val="tx1"/>
                </a:solidFill>
              </a:rPr>
              <a:t> o </a:t>
            </a:r>
            <a:r>
              <a:rPr lang="en-GB" dirty="0" err="1" smtClean="0">
                <a:solidFill>
                  <a:schemeClr val="tx1"/>
                </a:solidFill>
              </a:rPr>
              <a:t>iechyd</a:t>
            </a:r>
            <a:r>
              <a:rPr lang="en-GB" dirty="0" smtClean="0">
                <a:solidFill>
                  <a:schemeClr val="tx1"/>
                </a:solidFill>
              </a:rPr>
              <a:t> a </a:t>
            </a:r>
            <a:r>
              <a:rPr lang="en-GB" dirty="0" err="1" smtClean="0">
                <a:solidFill>
                  <a:schemeClr val="tx1"/>
                </a:solidFill>
              </a:rPr>
              <a:t>lles</a:t>
            </a:r>
            <a:r>
              <a:rPr lang="en-GB" dirty="0" smtClean="0">
                <a:solidFill>
                  <a:schemeClr val="tx1"/>
                </a:solidFill>
              </a:rPr>
              <a:t> </a:t>
            </a:r>
            <a:r>
              <a:rPr lang="en-GB" dirty="0" err="1" smtClean="0">
                <a:solidFill>
                  <a:schemeClr val="tx1"/>
                </a:solidFill>
              </a:rPr>
              <a:t>drwy</a:t>
            </a:r>
            <a:r>
              <a:rPr lang="en-GB" dirty="0" smtClean="0">
                <a:solidFill>
                  <a:schemeClr val="tx1"/>
                </a:solidFill>
              </a:rPr>
              <a:t> </a:t>
            </a:r>
            <a:r>
              <a:rPr lang="en-GB" dirty="0" err="1" smtClean="0">
                <a:solidFill>
                  <a:schemeClr val="tx1"/>
                </a:solidFill>
              </a:rPr>
              <a:t>stori</a:t>
            </a:r>
            <a:endParaRPr lang="en-GB" dirty="0">
              <a:solidFill>
                <a:schemeClr val="tx1"/>
              </a:solidFill>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03374" y="650096"/>
            <a:ext cx="244475" cy="244475"/>
          </a:xfrm>
          <a:prstGeom prst="rect">
            <a:avLst/>
          </a:prstGeom>
        </p:spPr>
      </p:pic>
    </p:spTree>
    <p:extLst>
      <p:ext uri="{BB962C8B-B14F-4D97-AF65-F5344CB8AC3E}">
        <p14:creationId xmlns:p14="http://schemas.microsoft.com/office/powerpoint/2010/main" val="223901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16712" y="4182808"/>
            <a:ext cx="8750196" cy="3785652"/>
          </a:xfrm>
          <a:prstGeom prst="rect">
            <a:avLst/>
          </a:prstGeom>
          <a:noFill/>
        </p:spPr>
        <p:txBody>
          <a:bodyPr wrap="square" rtlCol="0">
            <a:spAutoFit/>
          </a:bodyPr>
          <a:lstStyle/>
          <a:p>
            <a:r>
              <a:rPr lang="en-GB" sz="2400" dirty="0" err="1" smtClean="0"/>
              <a:t>Er</a:t>
            </a:r>
            <a:r>
              <a:rPr lang="en-GB" sz="2400" dirty="0" smtClean="0"/>
              <a:t> </a:t>
            </a:r>
            <a:r>
              <a:rPr lang="en-GB" sz="2400" dirty="0" err="1" smtClean="0"/>
              <a:t>mwyn</a:t>
            </a:r>
            <a:r>
              <a:rPr lang="en-GB" sz="2400" dirty="0" smtClean="0"/>
              <a:t> </a:t>
            </a:r>
            <a:r>
              <a:rPr lang="en-GB" sz="2400" dirty="0" err="1" smtClean="0"/>
              <a:t>ein</a:t>
            </a:r>
            <a:r>
              <a:rPr lang="en-GB" sz="2400" dirty="0" smtClean="0"/>
              <a:t> </a:t>
            </a:r>
            <a:r>
              <a:rPr lang="en-GB" sz="2400" dirty="0" err="1" smtClean="0"/>
              <a:t>rhoi</a:t>
            </a:r>
            <a:r>
              <a:rPr lang="en-GB" sz="2400" dirty="0" smtClean="0"/>
              <a:t> </a:t>
            </a:r>
            <a:r>
              <a:rPr lang="en-GB" sz="2400" dirty="0" err="1" smtClean="0"/>
              <a:t>ni</a:t>
            </a:r>
            <a:r>
              <a:rPr lang="en-GB" sz="2400" dirty="0" smtClean="0"/>
              <a:t> </a:t>
            </a:r>
            <a:r>
              <a:rPr lang="en-GB" sz="2400" dirty="0" err="1" smtClean="0"/>
              <a:t>yn</a:t>
            </a:r>
            <a:r>
              <a:rPr lang="en-GB" sz="2400" dirty="0" smtClean="0"/>
              <a:t> y </a:t>
            </a:r>
            <a:r>
              <a:rPr lang="en-GB" sz="2400" dirty="0" err="1" smtClean="0"/>
              <a:t>ffram</a:t>
            </a:r>
            <a:r>
              <a:rPr lang="en-GB" sz="2400" dirty="0" smtClean="0"/>
              <a:t> o </a:t>
            </a:r>
            <a:r>
              <a:rPr lang="en-GB" sz="2400" dirty="0" err="1" smtClean="0"/>
              <a:t>feddwl</a:t>
            </a:r>
            <a:r>
              <a:rPr lang="en-GB" sz="2400" dirty="0" smtClean="0"/>
              <a:t> </a:t>
            </a:r>
            <a:r>
              <a:rPr lang="en-GB" sz="2400" dirty="0" err="1" smtClean="0"/>
              <a:t>ar</a:t>
            </a:r>
            <a:r>
              <a:rPr lang="en-GB" sz="2400" dirty="0" smtClean="0"/>
              <a:t> </a:t>
            </a:r>
            <a:r>
              <a:rPr lang="en-GB" sz="2400" dirty="0" err="1" smtClean="0"/>
              <a:t>gyfer</a:t>
            </a:r>
            <a:r>
              <a:rPr lang="en-GB" sz="2400" dirty="0" smtClean="0"/>
              <a:t> </a:t>
            </a:r>
            <a:r>
              <a:rPr lang="en-GB" sz="2400" dirty="0" err="1" smtClean="0"/>
              <a:t>Iechyd</a:t>
            </a:r>
            <a:r>
              <a:rPr lang="en-GB" sz="2400" dirty="0" smtClean="0"/>
              <a:t> a </a:t>
            </a:r>
            <a:r>
              <a:rPr lang="en-GB" sz="2400" dirty="0" err="1" smtClean="0"/>
              <a:t>Lles</a:t>
            </a:r>
            <a:r>
              <a:rPr lang="en-GB" sz="2400" dirty="0" smtClean="0"/>
              <a:t>, </a:t>
            </a:r>
            <a:r>
              <a:rPr lang="en-GB" sz="2400" dirty="0" err="1" smtClean="0"/>
              <a:t>chwaraewch</a:t>
            </a:r>
            <a:r>
              <a:rPr lang="en-GB" sz="2400" dirty="0" smtClean="0"/>
              <a:t> y </a:t>
            </a:r>
            <a:r>
              <a:rPr lang="en-GB" sz="2400" dirty="0" err="1" smtClean="0"/>
              <a:t>fideo</a:t>
            </a:r>
            <a:r>
              <a:rPr lang="en-GB" sz="2400" dirty="0" smtClean="0"/>
              <a:t> </a:t>
            </a:r>
            <a:r>
              <a:rPr lang="en-GB" sz="2400" dirty="0" err="1" smtClean="0"/>
              <a:t>byr</a:t>
            </a:r>
            <a:r>
              <a:rPr lang="en-GB" sz="2400" dirty="0" smtClean="0"/>
              <a:t> </a:t>
            </a:r>
            <a:r>
              <a:rPr lang="en-GB" sz="2400" dirty="0" err="1" smtClean="0"/>
              <a:t>yma</a:t>
            </a:r>
            <a:r>
              <a:rPr lang="en-GB" sz="2400" dirty="0" smtClean="0"/>
              <a:t> </a:t>
            </a:r>
            <a:r>
              <a:rPr lang="en-GB" sz="2400" dirty="0" err="1" smtClean="0"/>
              <a:t>sy’n</a:t>
            </a:r>
            <a:r>
              <a:rPr lang="en-GB" sz="2400" dirty="0" smtClean="0"/>
              <a:t> </a:t>
            </a:r>
            <a:r>
              <a:rPr lang="en-GB" sz="2400" dirty="0" err="1" smtClean="0"/>
              <a:t>enghraifft</a:t>
            </a:r>
            <a:r>
              <a:rPr lang="en-GB" sz="2400" dirty="0" smtClean="0"/>
              <a:t> o </a:t>
            </a:r>
            <a:r>
              <a:rPr lang="en-GB" sz="2400" dirty="0" err="1" smtClean="0"/>
              <a:t>weithgaredd</a:t>
            </a:r>
            <a:r>
              <a:rPr lang="en-GB" sz="2400" dirty="0" smtClean="0"/>
              <a:t> </a:t>
            </a:r>
            <a:r>
              <a:rPr lang="en-GB" sz="2400" dirty="0" err="1"/>
              <a:t>M</a:t>
            </a:r>
            <a:r>
              <a:rPr lang="en-GB" sz="2400" dirty="0" err="1" smtClean="0"/>
              <a:t>eddwlgarwch</a:t>
            </a:r>
            <a:r>
              <a:rPr lang="en-GB" sz="2400" dirty="0" smtClean="0"/>
              <a:t> </a:t>
            </a:r>
            <a:r>
              <a:rPr lang="en-GB" sz="2400" dirty="0" err="1" smtClean="0"/>
              <a:t>ar</a:t>
            </a:r>
            <a:r>
              <a:rPr lang="en-GB" sz="2400" dirty="0" smtClean="0"/>
              <a:t> </a:t>
            </a:r>
            <a:r>
              <a:rPr lang="en-GB" sz="2400" dirty="0" err="1" smtClean="0"/>
              <a:t>gyfer</a:t>
            </a:r>
            <a:r>
              <a:rPr lang="en-GB" sz="2400" dirty="0" smtClean="0"/>
              <a:t> plant </a:t>
            </a:r>
            <a:r>
              <a:rPr lang="en-GB" sz="2400" dirty="0" err="1" smtClean="0"/>
              <a:t>ifanc</a:t>
            </a:r>
            <a:r>
              <a:rPr lang="en-GB" sz="2400" dirty="0" smtClean="0"/>
              <a:t> </a:t>
            </a:r>
            <a:r>
              <a:rPr lang="en-GB" sz="2400" dirty="0" err="1" smtClean="0"/>
              <a:t>yn</a:t>
            </a:r>
            <a:r>
              <a:rPr lang="en-GB" sz="2400" dirty="0" smtClean="0"/>
              <a:t> y </a:t>
            </a:r>
            <a:r>
              <a:rPr lang="en-GB" sz="2400" dirty="0" err="1" smtClean="0"/>
              <a:t>Cyfnod</a:t>
            </a:r>
            <a:r>
              <a:rPr lang="en-GB" sz="2400" dirty="0" smtClean="0"/>
              <a:t> Sylfaen a </a:t>
            </a:r>
            <a:r>
              <a:rPr lang="en-GB" sz="2400" dirty="0" err="1" smtClean="0"/>
              <a:t>dilynwch</a:t>
            </a:r>
            <a:r>
              <a:rPr lang="en-GB" sz="2400" dirty="0" smtClean="0"/>
              <a:t> y </a:t>
            </a:r>
            <a:r>
              <a:rPr lang="en-GB" sz="2400" dirty="0" err="1" smtClean="0"/>
              <a:t>cyfarwyddiadau</a:t>
            </a:r>
            <a:r>
              <a:rPr lang="en-GB" sz="2400" dirty="0" smtClean="0"/>
              <a:t>.</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p:txBody>
      </p:sp>
      <p:pic>
        <p:nvPicPr>
          <p:cNvPr id="8" name="Breathing Jar">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759515" y="361706"/>
            <a:ext cx="6429940" cy="3616841"/>
          </a:xfrm>
          <a:prstGeom prst="rect">
            <a:avLst/>
          </a:prstGeom>
        </p:spPr>
      </p:pic>
      <p:pic>
        <p:nvPicPr>
          <p:cNvPr id="2"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644670" y="1241794"/>
            <a:ext cx="244475" cy="244475"/>
          </a:xfrm>
          <a:prstGeom prst="rect">
            <a:avLst/>
          </a:prstGeom>
        </p:spPr>
      </p:pic>
    </p:spTree>
    <p:extLst>
      <p:ext uri="{BB962C8B-B14F-4D97-AF65-F5344CB8AC3E}">
        <p14:creationId xmlns:p14="http://schemas.microsoft.com/office/powerpoint/2010/main" val="102376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4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audio>
              <p:cMediaNode vol="80000">
                <p:cTn id="13"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08483" y="1894104"/>
            <a:ext cx="10654496" cy="1507067"/>
          </a:xfrm>
          <a:ln w="28575">
            <a:solidFill>
              <a:schemeClr val="tx1"/>
            </a:solidFill>
          </a:ln>
        </p:spPr>
        <p:txBody>
          <a:bodyPr>
            <a:normAutofit fontScale="90000"/>
          </a:bodyPr>
          <a:lstStyle/>
          <a:p>
            <a:pPr algn="ctr"/>
            <a:r>
              <a:rPr lang="en-GB" dirty="0" err="1" smtClean="0"/>
              <a:t>Sut</a:t>
            </a:r>
            <a:r>
              <a:rPr lang="en-GB" dirty="0" smtClean="0"/>
              <a:t> </a:t>
            </a:r>
            <a:r>
              <a:rPr lang="en-GB" dirty="0" err="1" smtClean="0"/>
              <a:t>fyddech</a:t>
            </a:r>
            <a:r>
              <a:rPr lang="en-GB" dirty="0" smtClean="0"/>
              <a:t> </a:t>
            </a:r>
            <a:r>
              <a:rPr lang="en-GB" dirty="0" err="1" smtClean="0"/>
              <a:t>chi’n</a:t>
            </a:r>
            <a:r>
              <a:rPr lang="en-GB" dirty="0" smtClean="0"/>
              <a:t> </a:t>
            </a:r>
            <a:r>
              <a:rPr lang="en-GB" dirty="0" err="1" smtClean="0"/>
              <a:t>diffinio</a:t>
            </a:r>
            <a:r>
              <a:rPr lang="en-GB" dirty="0" smtClean="0"/>
              <a:t> </a:t>
            </a:r>
            <a:r>
              <a:rPr lang="en-GB" dirty="0" err="1" smtClean="0"/>
              <a:t>iechyd</a:t>
            </a:r>
            <a:r>
              <a:rPr lang="en-GB" dirty="0"/>
              <a:t> </a:t>
            </a:r>
            <a:r>
              <a:rPr lang="en-GB" dirty="0" smtClean="0"/>
              <a:t>&amp; </a:t>
            </a:r>
            <a:r>
              <a:rPr lang="en-GB" dirty="0" err="1" smtClean="0"/>
              <a:t>Lles</a:t>
            </a:r>
            <a:r>
              <a:rPr lang="en-GB" dirty="0" smtClean="0"/>
              <a:t>?</a:t>
            </a:r>
            <a:br>
              <a:rPr lang="en-GB" dirty="0" smtClean="0"/>
            </a:br>
            <a:r>
              <a:rPr lang="en-GB" dirty="0" smtClean="0"/>
              <a:t/>
            </a:r>
            <a:br>
              <a:rPr lang="en-GB" dirty="0" smtClean="0"/>
            </a:br>
            <a:r>
              <a:rPr lang="en-GB" cap="none" dirty="0" smtClean="0">
                <a:hlinkClick r:id="rId5"/>
              </a:rPr>
              <a:t>https://padlet.com/n_ryder/iechydalles</a:t>
            </a:r>
            <a:r>
              <a:rPr lang="en-GB" cap="none" dirty="0" smtClean="0"/>
              <a:t> </a:t>
            </a:r>
            <a:endParaRPr lang="en-GB" cap="none"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82130" y="369783"/>
            <a:ext cx="423001" cy="423001"/>
          </a:xfrm>
          <a:prstGeom prst="rect">
            <a:avLst/>
          </a:prstGeom>
        </p:spPr>
      </p:pic>
    </p:spTree>
    <p:extLst>
      <p:ext uri="{BB962C8B-B14F-4D97-AF65-F5344CB8AC3E}">
        <p14:creationId xmlns:p14="http://schemas.microsoft.com/office/powerpoint/2010/main" val="2379823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6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4450" y="678342"/>
            <a:ext cx="11487528" cy="1507067"/>
          </a:xfrm>
        </p:spPr>
        <p:txBody>
          <a:bodyPr>
            <a:normAutofit fontScale="90000"/>
          </a:bodyPr>
          <a:lstStyle/>
          <a:p>
            <a:r>
              <a:rPr lang="en-GB" dirty="0" err="1" smtClean="0"/>
              <a:t>Sut</a:t>
            </a:r>
            <a:r>
              <a:rPr lang="en-GB" dirty="0" smtClean="0"/>
              <a:t> </a:t>
            </a:r>
            <a:r>
              <a:rPr lang="en-GB" dirty="0" err="1" smtClean="0"/>
              <a:t>gaiff</a:t>
            </a:r>
            <a:r>
              <a:rPr lang="en-GB" dirty="0" smtClean="0"/>
              <a:t> </a:t>
            </a:r>
            <a:r>
              <a:rPr lang="en-GB" dirty="0" err="1" smtClean="0"/>
              <a:t>hwn</a:t>
            </a:r>
            <a:r>
              <a:rPr lang="en-GB" dirty="0" smtClean="0"/>
              <a:t> </a:t>
            </a:r>
            <a:r>
              <a:rPr lang="en-GB" dirty="0" err="1" smtClean="0"/>
              <a:t>ei</a:t>
            </a:r>
            <a:r>
              <a:rPr lang="en-GB" dirty="0" smtClean="0"/>
              <a:t> </a:t>
            </a:r>
            <a:r>
              <a:rPr lang="en-GB" dirty="0" err="1" smtClean="0"/>
              <a:t>ymgorffori</a:t>
            </a:r>
            <a:r>
              <a:rPr lang="en-GB" dirty="0" smtClean="0"/>
              <a:t> </a:t>
            </a:r>
            <a:r>
              <a:rPr lang="en-GB" dirty="0" err="1" smtClean="0"/>
              <a:t>yn</a:t>
            </a:r>
            <a:r>
              <a:rPr lang="en-GB" dirty="0" smtClean="0"/>
              <a:t> y </a:t>
            </a:r>
            <a:r>
              <a:rPr lang="en-GB" dirty="0" err="1" smtClean="0"/>
              <a:t>Cyfnod</a:t>
            </a:r>
            <a:r>
              <a:rPr lang="en-GB" dirty="0" smtClean="0"/>
              <a:t> Sylfaen</a:t>
            </a:r>
            <a:r>
              <a:rPr lang="en-GB" sz="2200" cap="none" dirty="0" smtClean="0"/>
              <a:t/>
            </a:r>
            <a:br>
              <a:rPr lang="en-GB" sz="2200" cap="none" dirty="0" smtClean="0"/>
            </a:br>
            <a:r>
              <a:rPr lang="en-GB" i="1" dirty="0" smtClean="0"/>
              <a:t/>
            </a:r>
            <a:br>
              <a:rPr lang="en-GB" i="1" dirty="0" smtClean="0"/>
            </a:br>
            <a:endParaRPr lang="en-GB" i="1" dirty="0"/>
          </a:p>
        </p:txBody>
      </p:sp>
      <p:sp>
        <p:nvSpPr>
          <p:cNvPr id="4" name="TextBox 3"/>
          <p:cNvSpPr txBox="1"/>
          <p:nvPr/>
        </p:nvSpPr>
        <p:spPr>
          <a:xfrm>
            <a:off x="1534446" y="5698397"/>
            <a:ext cx="8462994" cy="646331"/>
          </a:xfrm>
          <a:prstGeom prst="rect">
            <a:avLst/>
          </a:prstGeom>
          <a:noFill/>
          <a:ln w="28575">
            <a:solidFill>
              <a:schemeClr val="tx1"/>
            </a:solidFill>
          </a:ln>
        </p:spPr>
        <p:txBody>
          <a:bodyPr wrap="square" rtlCol="0">
            <a:spAutoFit/>
          </a:bodyPr>
          <a:lstStyle/>
          <a:p>
            <a:r>
              <a:rPr lang="en-GB" dirty="0">
                <a:hlinkClick r:id="rId5"/>
              </a:rPr>
              <a:t>https://hwb.gov.wales/api/storage/4f222e31-85c2-407b-9760-5ed8bd0b9e48/fframwaith-y-cyfnod-sylfaen.pdf</a:t>
            </a:r>
            <a:endParaRPr lang="en-GB" dirty="0"/>
          </a:p>
        </p:txBody>
      </p:sp>
      <p:pic>
        <p:nvPicPr>
          <p:cNvPr id="7" name="Picture 6"/>
          <p:cNvPicPr>
            <a:picLocks noChangeAspect="1"/>
          </p:cNvPicPr>
          <p:nvPr/>
        </p:nvPicPr>
        <p:blipFill>
          <a:blip r:embed="rId6"/>
          <a:stretch>
            <a:fillRect/>
          </a:stretch>
        </p:blipFill>
        <p:spPr>
          <a:xfrm rot="216955">
            <a:off x="3551582" y="1847276"/>
            <a:ext cx="4308254" cy="3029523"/>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41996" y="321338"/>
            <a:ext cx="244475" cy="244475"/>
          </a:xfrm>
          <a:prstGeom prst="rect">
            <a:avLst/>
          </a:prstGeom>
        </p:spPr>
      </p:pic>
    </p:spTree>
    <p:extLst>
      <p:ext uri="{BB962C8B-B14F-4D97-AF65-F5344CB8AC3E}">
        <p14:creationId xmlns:p14="http://schemas.microsoft.com/office/powerpoint/2010/main" val="371443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5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20494" y="175098"/>
            <a:ext cx="10356065" cy="5356698"/>
          </a:xfrm>
        </p:spPr>
        <p:txBody>
          <a:bodyPr>
            <a:normAutofit/>
          </a:bodyPr>
          <a:lstStyle/>
          <a:p>
            <a:r>
              <a:rPr lang="en-GB" sz="2600" b="1" dirty="0" err="1">
                <a:solidFill>
                  <a:schemeClr val="tx1"/>
                </a:solidFill>
              </a:rPr>
              <a:t>Darllenwch</a:t>
            </a:r>
            <a:r>
              <a:rPr lang="en-GB" sz="2600" b="1" dirty="0">
                <a:solidFill>
                  <a:schemeClr val="tx1"/>
                </a:solidFill>
              </a:rPr>
              <a:t> t.10-13 ‘</a:t>
            </a:r>
            <a:r>
              <a:rPr lang="en-GB" sz="2600" b="1" dirty="0" err="1">
                <a:solidFill>
                  <a:schemeClr val="tx1"/>
                </a:solidFill>
              </a:rPr>
              <a:t>Datblygiad</a:t>
            </a:r>
            <a:r>
              <a:rPr lang="en-GB" sz="2600" b="1" dirty="0">
                <a:solidFill>
                  <a:schemeClr val="tx1"/>
                </a:solidFill>
              </a:rPr>
              <a:t> </a:t>
            </a:r>
            <a:r>
              <a:rPr lang="en-GB" sz="2600" b="1" dirty="0" err="1">
                <a:solidFill>
                  <a:schemeClr val="tx1"/>
                </a:solidFill>
              </a:rPr>
              <a:t>Personol</a:t>
            </a:r>
            <a:r>
              <a:rPr lang="en-GB" sz="2600" b="1" dirty="0">
                <a:solidFill>
                  <a:schemeClr val="tx1"/>
                </a:solidFill>
              </a:rPr>
              <a:t> a </a:t>
            </a:r>
            <a:r>
              <a:rPr lang="en-GB" sz="2600" b="1" dirty="0" err="1">
                <a:solidFill>
                  <a:schemeClr val="tx1"/>
                </a:solidFill>
              </a:rPr>
              <a:t>Chymdeithasol</a:t>
            </a:r>
            <a:r>
              <a:rPr lang="en-GB" sz="2600" b="1" dirty="0">
                <a:solidFill>
                  <a:schemeClr val="tx1"/>
                </a:solidFill>
              </a:rPr>
              <a:t>, </a:t>
            </a:r>
            <a:r>
              <a:rPr lang="en-GB" sz="2600" b="1" dirty="0" err="1">
                <a:solidFill>
                  <a:schemeClr val="tx1"/>
                </a:solidFill>
              </a:rPr>
              <a:t>Lles</a:t>
            </a:r>
            <a:r>
              <a:rPr lang="en-GB" sz="2600" b="1" dirty="0">
                <a:solidFill>
                  <a:schemeClr val="tx1"/>
                </a:solidFill>
              </a:rPr>
              <a:t> ac </a:t>
            </a:r>
            <a:r>
              <a:rPr lang="en-GB" sz="2600" b="1" dirty="0" err="1">
                <a:solidFill>
                  <a:schemeClr val="tx1"/>
                </a:solidFill>
              </a:rPr>
              <a:t>Amrywiaeth</a:t>
            </a:r>
            <a:r>
              <a:rPr lang="en-GB" sz="2600" b="1" dirty="0">
                <a:solidFill>
                  <a:schemeClr val="tx1"/>
                </a:solidFill>
              </a:rPr>
              <a:t> </a:t>
            </a:r>
            <a:r>
              <a:rPr lang="en-GB" sz="2600" b="1" dirty="0" err="1">
                <a:solidFill>
                  <a:schemeClr val="tx1"/>
                </a:solidFill>
              </a:rPr>
              <a:t>Diwylliannol</a:t>
            </a:r>
            <a:r>
              <a:rPr lang="en-GB" sz="2600" b="1" dirty="0">
                <a:solidFill>
                  <a:schemeClr val="tx1"/>
                </a:solidFill>
              </a:rPr>
              <a:t>’</a:t>
            </a:r>
          </a:p>
          <a:p>
            <a:r>
              <a:rPr lang="en-GB" sz="2600" dirty="0">
                <a:solidFill>
                  <a:schemeClr val="tx1"/>
                </a:solidFill>
              </a:rPr>
              <a:t>Beth </a:t>
            </a:r>
            <a:r>
              <a:rPr lang="en-GB" sz="2600" dirty="0" err="1">
                <a:solidFill>
                  <a:schemeClr val="tx1"/>
                </a:solidFill>
              </a:rPr>
              <a:t>sy’n</a:t>
            </a:r>
            <a:r>
              <a:rPr lang="en-GB" sz="2600" dirty="0">
                <a:solidFill>
                  <a:schemeClr val="tx1"/>
                </a:solidFill>
              </a:rPr>
              <a:t> </a:t>
            </a:r>
            <a:r>
              <a:rPr lang="en-GB" sz="2600" dirty="0" err="1">
                <a:solidFill>
                  <a:schemeClr val="tx1"/>
                </a:solidFill>
              </a:rPr>
              <a:t>unigryw</a:t>
            </a:r>
            <a:r>
              <a:rPr lang="en-GB" sz="2600" dirty="0">
                <a:solidFill>
                  <a:schemeClr val="tx1"/>
                </a:solidFill>
              </a:rPr>
              <a:t> am y </a:t>
            </a:r>
            <a:r>
              <a:rPr lang="en-GB" sz="2600" dirty="0" err="1">
                <a:solidFill>
                  <a:schemeClr val="tx1"/>
                </a:solidFill>
              </a:rPr>
              <a:t>maes</a:t>
            </a:r>
            <a:r>
              <a:rPr lang="en-GB" sz="2600" dirty="0">
                <a:solidFill>
                  <a:schemeClr val="tx1"/>
                </a:solidFill>
              </a:rPr>
              <a:t> </a:t>
            </a:r>
            <a:r>
              <a:rPr lang="en-GB" sz="2600" dirty="0" err="1">
                <a:solidFill>
                  <a:schemeClr val="tx1"/>
                </a:solidFill>
              </a:rPr>
              <a:t>hwn</a:t>
            </a:r>
            <a:r>
              <a:rPr lang="en-GB" sz="2600" dirty="0">
                <a:solidFill>
                  <a:schemeClr val="tx1"/>
                </a:solidFill>
              </a:rPr>
              <a:t>?  Pa </a:t>
            </a:r>
            <a:r>
              <a:rPr lang="en-GB" sz="2600" dirty="0" err="1">
                <a:solidFill>
                  <a:schemeClr val="tx1"/>
                </a:solidFill>
              </a:rPr>
              <a:t>agweddau</a:t>
            </a:r>
            <a:r>
              <a:rPr lang="en-GB" sz="2600" dirty="0">
                <a:solidFill>
                  <a:schemeClr val="tx1"/>
                </a:solidFill>
              </a:rPr>
              <a:t> </a:t>
            </a:r>
            <a:r>
              <a:rPr lang="en-GB" sz="2600" dirty="0" err="1">
                <a:solidFill>
                  <a:schemeClr val="tx1"/>
                </a:solidFill>
              </a:rPr>
              <a:t>o’r</a:t>
            </a:r>
            <a:r>
              <a:rPr lang="en-GB" sz="2600" dirty="0">
                <a:solidFill>
                  <a:schemeClr val="tx1"/>
                </a:solidFill>
              </a:rPr>
              <a:t> </a:t>
            </a:r>
            <a:r>
              <a:rPr lang="en-GB" sz="2600" dirty="0" err="1">
                <a:solidFill>
                  <a:schemeClr val="tx1"/>
                </a:solidFill>
              </a:rPr>
              <a:t>maes</a:t>
            </a:r>
            <a:r>
              <a:rPr lang="en-GB" sz="2600" dirty="0">
                <a:solidFill>
                  <a:schemeClr val="tx1"/>
                </a:solidFill>
              </a:rPr>
              <a:t> </a:t>
            </a:r>
            <a:r>
              <a:rPr lang="en-GB" sz="2600" dirty="0" err="1">
                <a:solidFill>
                  <a:schemeClr val="tx1"/>
                </a:solidFill>
              </a:rPr>
              <a:t>sy’n</a:t>
            </a:r>
            <a:r>
              <a:rPr lang="en-GB" sz="2600" dirty="0">
                <a:solidFill>
                  <a:schemeClr val="tx1"/>
                </a:solidFill>
              </a:rPr>
              <a:t> </a:t>
            </a:r>
            <a:r>
              <a:rPr lang="en-GB" sz="2600" dirty="0" err="1">
                <a:solidFill>
                  <a:schemeClr val="tx1"/>
                </a:solidFill>
              </a:rPr>
              <a:t>perthyn</a:t>
            </a:r>
            <a:r>
              <a:rPr lang="en-GB" sz="2600" dirty="0">
                <a:solidFill>
                  <a:schemeClr val="tx1"/>
                </a:solidFill>
              </a:rPr>
              <a:t> </a:t>
            </a:r>
            <a:r>
              <a:rPr lang="en-GB" sz="2600" dirty="0" err="1">
                <a:solidFill>
                  <a:schemeClr val="tx1"/>
                </a:solidFill>
              </a:rPr>
              <a:t>i</a:t>
            </a:r>
            <a:r>
              <a:rPr lang="en-GB" sz="2600" dirty="0">
                <a:solidFill>
                  <a:schemeClr val="tx1"/>
                </a:solidFill>
              </a:rPr>
              <a:t> </a:t>
            </a:r>
            <a:r>
              <a:rPr lang="en-GB" sz="2600" dirty="0" err="1">
                <a:solidFill>
                  <a:schemeClr val="tx1"/>
                </a:solidFill>
              </a:rPr>
              <a:t>iechyd</a:t>
            </a:r>
            <a:r>
              <a:rPr lang="en-GB" sz="2600" dirty="0">
                <a:solidFill>
                  <a:schemeClr val="tx1"/>
                </a:solidFill>
              </a:rPr>
              <a:t> a </a:t>
            </a:r>
            <a:r>
              <a:rPr lang="en-GB" sz="2600" dirty="0" err="1">
                <a:solidFill>
                  <a:schemeClr val="tx1"/>
                </a:solidFill>
              </a:rPr>
              <a:t>lles</a:t>
            </a:r>
            <a:r>
              <a:rPr lang="en-GB" sz="2600" dirty="0" smtClean="0">
                <a:solidFill>
                  <a:schemeClr val="tx1"/>
                </a:solidFill>
              </a:rPr>
              <a:t>?</a:t>
            </a:r>
          </a:p>
          <a:p>
            <a:pPr marL="0" indent="0">
              <a:buNone/>
            </a:pPr>
            <a:endParaRPr lang="en-GB" sz="2600" dirty="0">
              <a:solidFill>
                <a:schemeClr val="tx1"/>
              </a:solidFill>
            </a:endParaRPr>
          </a:p>
          <a:p>
            <a:r>
              <a:rPr lang="en-GB" sz="2600" b="1" dirty="0" err="1" smtClean="0">
                <a:solidFill>
                  <a:schemeClr val="tx1"/>
                </a:solidFill>
              </a:rPr>
              <a:t>Nawr</a:t>
            </a:r>
            <a:r>
              <a:rPr lang="en-GB" sz="2600" b="1" dirty="0" smtClean="0">
                <a:solidFill>
                  <a:schemeClr val="tx1"/>
                </a:solidFill>
              </a:rPr>
              <a:t> </a:t>
            </a:r>
            <a:r>
              <a:rPr lang="en-GB" sz="2600" b="1" dirty="0" err="1">
                <a:solidFill>
                  <a:schemeClr val="tx1"/>
                </a:solidFill>
              </a:rPr>
              <a:t>darllenwch</a:t>
            </a:r>
            <a:r>
              <a:rPr lang="en-GB" sz="2600" b="1" dirty="0">
                <a:solidFill>
                  <a:schemeClr val="tx1"/>
                </a:solidFill>
              </a:rPr>
              <a:t> t. 47-49 ‘</a:t>
            </a:r>
            <a:r>
              <a:rPr lang="en-GB" sz="2600" b="1" dirty="0" err="1">
                <a:solidFill>
                  <a:schemeClr val="tx1"/>
                </a:solidFill>
              </a:rPr>
              <a:t>Datblygiad</a:t>
            </a:r>
            <a:r>
              <a:rPr lang="en-GB" sz="2600" b="1" dirty="0">
                <a:solidFill>
                  <a:schemeClr val="tx1"/>
                </a:solidFill>
              </a:rPr>
              <a:t> </a:t>
            </a:r>
            <a:r>
              <a:rPr lang="en-GB" sz="2600" b="1" dirty="0" err="1">
                <a:solidFill>
                  <a:schemeClr val="tx1"/>
                </a:solidFill>
              </a:rPr>
              <a:t>Corfforol</a:t>
            </a:r>
            <a:r>
              <a:rPr lang="en-GB" sz="2600" b="1" dirty="0">
                <a:solidFill>
                  <a:schemeClr val="tx1"/>
                </a:solidFill>
              </a:rPr>
              <a:t>’</a:t>
            </a:r>
          </a:p>
          <a:p>
            <a:r>
              <a:rPr lang="en-GB" sz="2600" dirty="0" smtClean="0">
                <a:solidFill>
                  <a:schemeClr val="tx1"/>
                </a:solidFill>
              </a:rPr>
              <a:t>Pa </a:t>
            </a:r>
            <a:r>
              <a:rPr lang="en-GB" sz="2600" dirty="0" err="1" smtClean="0">
                <a:solidFill>
                  <a:schemeClr val="tx1"/>
                </a:solidFill>
              </a:rPr>
              <a:t>agweddau</a:t>
            </a:r>
            <a:r>
              <a:rPr lang="en-GB" sz="2600" dirty="0" smtClean="0">
                <a:solidFill>
                  <a:schemeClr val="tx1"/>
                </a:solidFill>
              </a:rPr>
              <a:t> o </a:t>
            </a:r>
            <a:r>
              <a:rPr lang="en-GB" sz="2600" dirty="0" err="1" smtClean="0">
                <a:solidFill>
                  <a:schemeClr val="tx1"/>
                </a:solidFill>
              </a:rPr>
              <a:t>iechyd</a:t>
            </a:r>
            <a:r>
              <a:rPr lang="en-GB" sz="2600" dirty="0" smtClean="0">
                <a:solidFill>
                  <a:schemeClr val="tx1"/>
                </a:solidFill>
              </a:rPr>
              <a:t> a </a:t>
            </a:r>
            <a:r>
              <a:rPr lang="en-GB" sz="2600" smtClean="0">
                <a:solidFill>
                  <a:schemeClr val="tx1"/>
                </a:solidFill>
              </a:rPr>
              <a:t>lle</a:t>
            </a:r>
            <a:r>
              <a:rPr lang="en-GB" sz="2600" dirty="0" err="1">
                <a:solidFill>
                  <a:schemeClr val="tx1"/>
                </a:solidFill>
              </a:rPr>
              <a:t>s</a:t>
            </a:r>
            <a:r>
              <a:rPr lang="en-GB" sz="2600" smtClean="0">
                <a:solidFill>
                  <a:schemeClr val="tx1"/>
                </a:solidFill>
              </a:rPr>
              <a:t> </a:t>
            </a:r>
            <a:r>
              <a:rPr lang="en-GB" sz="2600" dirty="0" err="1" smtClean="0">
                <a:solidFill>
                  <a:schemeClr val="tx1"/>
                </a:solidFill>
              </a:rPr>
              <a:t>geir</a:t>
            </a:r>
            <a:r>
              <a:rPr lang="en-GB" sz="2600" dirty="0" smtClean="0">
                <a:solidFill>
                  <a:schemeClr val="tx1"/>
                </a:solidFill>
              </a:rPr>
              <a:t> </a:t>
            </a:r>
            <a:r>
              <a:rPr lang="en-GB" sz="2600" dirty="0" err="1" smtClean="0">
                <a:solidFill>
                  <a:schemeClr val="tx1"/>
                </a:solidFill>
              </a:rPr>
              <a:t>yma</a:t>
            </a:r>
            <a:r>
              <a:rPr lang="en-GB" sz="2600" dirty="0" smtClean="0">
                <a:solidFill>
                  <a:schemeClr val="tx1"/>
                </a:solidFill>
              </a:rPr>
              <a:t> felly?</a:t>
            </a:r>
            <a:endParaRPr lang="en-GB" sz="2600" dirty="0">
              <a:solidFill>
                <a:schemeClr val="tx1"/>
              </a:solidFill>
            </a:endParaRPr>
          </a:p>
          <a:p>
            <a:endParaRPr lang="en-GB" dirty="0"/>
          </a:p>
        </p:txBody>
      </p:sp>
    </p:spTree>
    <p:extLst>
      <p:ext uri="{BB962C8B-B14F-4D97-AF65-F5344CB8AC3E}">
        <p14:creationId xmlns:p14="http://schemas.microsoft.com/office/powerpoint/2010/main" val="5927842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1052" y="478506"/>
            <a:ext cx="8534400" cy="1507067"/>
          </a:xfrm>
        </p:spPr>
        <p:txBody>
          <a:bodyPr>
            <a:noAutofit/>
          </a:bodyPr>
          <a:lstStyle/>
          <a:p>
            <a:r>
              <a:rPr lang="en-US" sz="3200" b="1" dirty="0">
                <a:latin typeface="+mn-lt"/>
              </a:rPr>
              <a:t>Pam </a:t>
            </a:r>
            <a:r>
              <a:rPr lang="en-US" sz="3200" b="1" dirty="0" err="1">
                <a:latin typeface="+mn-lt"/>
              </a:rPr>
              <a:t>Iechyd</a:t>
            </a:r>
            <a:r>
              <a:rPr lang="en-US" sz="3200" b="1" dirty="0">
                <a:latin typeface="+mn-lt"/>
              </a:rPr>
              <a:t> a </a:t>
            </a:r>
            <a:r>
              <a:rPr lang="en-US" sz="3200" b="1" dirty="0" err="1">
                <a:latin typeface="+mn-lt"/>
              </a:rPr>
              <a:t>Lles</a:t>
            </a:r>
            <a:r>
              <a:rPr lang="en-US" sz="3200" b="1" dirty="0">
                <a:latin typeface="+mn-lt"/>
              </a:rPr>
              <a:t> </a:t>
            </a:r>
            <a:r>
              <a:rPr lang="en-US" sz="3200" b="1" dirty="0" err="1">
                <a:latin typeface="+mn-lt"/>
              </a:rPr>
              <a:t>fel</a:t>
            </a:r>
            <a:r>
              <a:rPr lang="en-US" sz="3200" b="1" dirty="0">
                <a:latin typeface="+mn-lt"/>
              </a:rPr>
              <a:t> </a:t>
            </a:r>
            <a:r>
              <a:rPr lang="en-US" sz="3200" b="1" dirty="0" err="1">
                <a:latin typeface="+mn-lt"/>
              </a:rPr>
              <a:t>Maes</a:t>
            </a:r>
            <a:r>
              <a:rPr lang="en-US" sz="3200" b="1" dirty="0">
                <a:latin typeface="+mn-lt"/>
              </a:rPr>
              <a:t> </a:t>
            </a:r>
            <a:r>
              <a:rPr lang="en-US" sz="3200" b="1" dirty="0" err="1">
                <a:latin typeface="+mn-lt"/>
              </a:rPr>
              <a:t>Dysgu</a:t>
            </a:r>
            <a:r>
              <a:rPr lang="en-US" sz="3200" b="1" dirty="0">
                <a:latin typeface="+mn-lt"/>
              </a:rPr>
              <a:t>  a </a:t>
            </a:r>
            <a:r>
              <a:rPr lang="en-US" sz="3200" b="1" dirty="0" err="1">
                <a:latin typeface="+mn-lt"/>
              </a:rPr>
              <a:t>Phrofiad</a:t>
            </a:r>
            <a:r>
              <a:rPr lang="en-US" sz="3200" b="1" dirty="0">
                <a:latin typeface="+mn-lt"/>
              </a:rPr>
              <a:t> </a:t>
            </a:r>
            <a:r>
              <a:rPr lang="en-US" sz="3200" b="1" dirty="0" smtClean="0">
                <a:latin typeface="+mn-lt"/>
              </a:rPr>
              <a:t>(</a:t>
            </a:r>
            <a:r>
              <a:rPr lang="en-US" sz="3200" b="1" cap="none" dirty="0" err="1" smtClean="0">
                <a:latin typeface="+mn-lt"/>
              </a:rPr>
              <a:t>MDaPh</a:t>
            </a:r>
            <a:r>
              <a:rPr lang="en-US" sz="3200" b="1" dirty="0" smtClean="0">
                <a:latin typeface="+mn-lt"/>
              </a:rPr>
              <a:t>) </a:t>
            </a:r>
            <a:r>
              <a:rPr lang="en-US" sz="3200" b="1" dirty="0" err="1" smtClean="0">
                <a:latin typeface="+mn-lt"/>
              </a:rPr>
              <a:t>yng</a:t>
            </a:r>
            <a:r>
              <a:rPr lang="en-US" sz="3200" b="1" dirty="0" smtClean="0">
                <a:latin typeface="+mn-lt"/>
              </a:rPr>
              <a:t> </a:t>
            </a:r>
            <a:r>
              <a:rPr lang="en-US" sz="3200" b="1" dirty="0" err="1" smtClean="0">
                <a:latin typeface="+mn-lt"/>
              </a:rPr>
              <a:t>Nghwricwlwm</a:t>
            </a:r>
            <a:r>
              <a:rPr lang="en-US" sz="3200" b="1" dirty="0" smtClean="0">
                <a:latin typeface="+mn-lt"/>
              </a:rPr>
              <a:t> I </a:t>
            </a:r>
            <a:r>
              <a:rPr lang="en-US" sz="3200" b="1" dirty="0" err="1" smtClean="0">
                <a:latin typeface="+mn-lt"/>
              </a:rPr>
              <a:t>Gymru</a:t>
            </a:r>
            <a:r>
              <a:rPr lang="en-US" sz="3200" b="1" dirty="0" smtClean="0">
                <a:latin typeface="+mn-lt"/>
              </a:rPr>
              <a:t>? </a:t>
            </a:r>
            <a:r>
              <a:rPr lang="en-US" sz="3200" b="1" dirty="0">
                <a:latin typeface="+mn-lt"/>
              </a:rPr>
              <a:t/>
            </a:r>
            <a:br>
              <a:rPr lang="en-US" sz="3200" b="1" dirty="0">
                <a:latin typeface="+mn-lt"/>
              </a:rPr>
            </a:br>
            <a:endParaRPr lang="en-US" sz="3200" b="1" dirty="0"/>
          </a:p>
        </p:txBody>
      </p:sp>
      <p:sp>
        <p:nvSpPr>
          <p:cNvPr id="3" name="Content Placeholder 2"/>
          <p:cNvSpPr>
            <a:spLocks noGrp="1"/>
          </p:cNvSpPr>
          <p:nvPr>
            <p:ph idx="1"/>
          </p:nvPr>
        </p:nvSpPr>
        <p:spPr>
          <a:xfrm>
            <a:off x="1295831" y="2187596"/>
            <a:ext cx="8534400" cy="3615267"/>
          </a:xfrm>
        </p:spPr>
        <p:txBody>
          <a:bodyPr>
            <a:normAutofit/>
          </a:bodyPr>
          <a:lstStyle/>
          <a:p>
            <a:r>
              <a:rPr lang="en-GB" sz="2400" dirty="0" err="1">
                <a:solidFill>
                  <a:schemeClr val="tx1"/>
                </a:solidFill>
              </a:rPr>
              <a:t>Canlyniadau</a:t>
            </a:r>
            <a:r>
              <a:rPr lang="en-GB" sz="2400" dirty="0">
                <a:solidFill>
                  <a:schemeClr val="tx1"/>
                </a:solidFill>
              </a:rPr>
              <a:t> </a:t>
            </a:r>
            <a:r>
              <a:rPr lang="en-GB" sz="2400" dirty="0" err="1">
                <a:solidFill>
                  <a:schemeClr val="tx1"/>
                </a:solidFill>
              </a:rPr>
              <a:t>arholiadau</a:t>
            </a:r>
            <a:r>
              <a:rPr lang="en-GB" sz="2400" dirty="0">
                <a:solidFill>
                  <a:schemeClr val="tx1"/>
                </a:solidFill>
              </a:rPr>
              <a:t> </a:t>
            </a:r>
          </a:p>
          <a:p>
            <a:endParaRPr lang="en-GB" sz="2400" dirty="0">
              <a:solidFill>
                <a:schemeClr val="tx1"/>
              </a:solidFill>
            </a:endParaRPr>
          </a:p>
          <a:p>
            <a:r>
              <a:rPr lang="en-GB" sz="2400" dirty="0" err="1">
                <a:solidFill>
                  <a:schemeClr val="tx1"/>
                </a:solidFill>
              </a:rPr>
              <a:t>Cymdeithas</a:t>
            </a:r>
            <a:endParaRPr lang="en-GB" sz="2400" dirty="0">
              <a:solidFill>
                <a:schemeClr val="tx1"/>
              </a:solidFill>
            </a:endParaRPr>
          </a:p>
          <a:p>
            <a:endParaRPr lang="en-GB" sz="2400" dirty="0">
              <a:solidFill>
                <a:schemeClr val="tx1"/>
              </a:solidFill>
            </a:endParaRPr>
          </a:p>
          <a:p>
            <a:r>
              <a:rPr lang="en-GB" sz="2400" dirty="0" err="1">
                <a:solidFill>
                  <a:schemeClr val="tx1"/>
                </a:solidFill>
              </a:rPr>
              <a:t>Tu</a:t>
            </a:r>
            <a:r>
              <a:rPr lang="en-GB" sz="2400" dirty="0">
                <a:solidFill>
                  <a:schemeClr val="tx1"/>
                </a:solidFill>
              </a:rPr>
              <a:t> </a:t>
            </a:r>
            <a:r>
              <a:rPr lang="en-GB" sz="2400" dirty="0" err="1" smtClean="0">
                <a:solidFill>
                  <a:schemeClr val="tx1"/>
                </a:solidFill>
              </a:rPr>
              <a:t>allan</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a:solidFill>
                  <a:schemeClr val="tx1"/>
                </a:solidFill>
              </a:rPr>
              <a:t>oriau</a:t>
            </a:r>
            <a:r>
              <a:rPr lang="en-GB" sz="2400" dirty="0">
                <a:solidFill>
                  <a:schemeClr val="tx1"/>
                </a:solidFill>
              </a:rPr>
              <a:t> </a:t>
            </a:r>
            <a:r>
              <a:rPr lang="en-GB" sz="2400" dirty="0" err="1">
                <a:solidFill>
                  <a:schemeClr val="tx1"/>
                </a:solidFill>
              </a:rPr>
              <a:t>ysgol</a:t>
            </a:r>
            <a:endParaRPr lang="en-GB" sz="2400" dirty="0">
              <a:solidFill>
                <a:schemeClr val="tx1"/>
              </a:solidFill>
            </a:endParaRPr>
          </a:p>
          <a:p>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48380" y="478506"/>
            <a:ext cx="244475" cy="244475"/>
          </a:xfrm>
          <a:prstGeom prst="rect">
            <a:avLst/>
          </a:prstGeom>
        </p:spPr>
      </p:pic>
    </p:spTree>
    <p:extLst>
      <p:ext uri="{BB962C8B-B14F-4D97-AF65-F5344CB8AC3E}">
        <p14:creationId xmlns:p14="http://schemas.microsoft.com/office/powerpoint/2010/main" val="413970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21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487332"/>
            <a:ext cx="9997918" cy="1507067"/>
          </a:xfrm>
        </p:spPr>
        <p:txBody>
          <a:bodyPr/>
          <a:lstStyle/>
          <a:p>
            <a:r>
              <a:rPr lang="en-GB" dirty="0" smtClean="0"/>
              <a:t>Beth </a:t>
            </a:r>
            <a:r>
              <a:rPr lang="en-GB" dirty="0" err="1" smtClean="0"/>
              <a:t>yn</a:t>
            </a:r>
            <a:r>
              <a:rPr lang="en-GB" dirty="0" smtClean="0"/>
              <a:t> union </a:t>
            </a:r>
            <a:r>
              <a:rPr lang="en-GB" dirty="0" err="1" smtClean="0"/>
              <a:t>sydd</a:t>
            </a:r>
            <a:r>
              <a:rPr lang="en-GB" dirty="0" smtClean="0"/>
              <a:t> </a:t>
            </a:r>
            <a:r>
              <a:rPr lang="en-GB" dirty="0" err="1" smtClean="0"/>
              <a:t>yn</a:t>
            </a:r>
            <a:r>
              <a:rPr lang="en-GB" dirty="0" smtClean="0"/>
              <a:t> y </a:t>
            </a:r>
            <a:r>
              <a:rPr lang="en-GB" dirty="0" err="1" smtClean="0"/>
              <a:t>cwricwlwm</a:t>
            </a:r>
            <a:r>
              <a:rPr lang="en-GB" dirty="0" smtClean="0"/>
              <a:t>?</a:t>
            </a:r>
            <a:br>
              <a:rPr lang="en-GB" dirty="0" smtClean="0"/>
            </a:br>
            <a:endParaRPr lang="en-GB" dirty="0"/>
          </a:p>
        </p:txBody>
      </p:sp>
      <p:sp>
        <p:nvSpPr>
          <p:cNvPr id="3" name="Content Placeholder 2"/>
          <p:cNvSpPr>
            <a:spLocks noGrp="1"/>
          </p:cNvSpPr>
          <p:nvPr>
            <p:ph sz="half" idx="1"/>
          </p:nvPr>
        </p:nvSpPr>
        <p:spPr>
          <a:xfrm>
            <a:off x="70062" y="651681"/>
            <a:ext cx="11507789" cy="3615267"/>
          </a:xfrm>
        </p:spPr>
        <p:txBody>
          <a:bodyPr>
            <a:normAutofit/>
          </a:bodyPr>
          <a:lstStyle/>
          <a:p>
            <a:pPr marL="0" indent="0">
              <a:buNone/>
            </a:pPr>
            <a:r>
              <a:rPr lang="en-GB" sz="3200" dirty="0" smtClean="0">
                <a:solidFill>
                  <a:schemeClr val="tx1"/>
                </a:solidFill>
              </a:rPr>
              <a:t>GWYLIWCH: </a:t>
            </a:r>
            <a:r>
              <a:rPr lang="en-US" sz="3200" b="1" dirty="0">
                <a:cs typeface="Calibri"/>
                <a:hlinkClick r:id="rId2"/>
              </a:rPr>
              <a:t>https://www.youtube.com/watch?v=bGXLhdG41Hc&amp;t=2s</a:t>
            </a:r>
            <a:r>
              <a:rPr lang="en-US" sz="3200" b="1" dirty="0">
                <a:cs typeface="Calibri"/>
              </a:rPr>
              <a:t> </a:t>
            </a:r>
          </a:p>
          <a:p>
            <a:pPr marL="0" indent="0">
              <a:buNone/>
            </a:pPr>
            <a:r>
              <a:rPr lang="en-GB" dirty="0" smtClean="0">
                <a:solidFill>
                  <a:schemeClr val="tx1"/>
                </a:solidFill>
              </a:rPr>
              <a:t>(</a:t>
            </a:r>
            <a:r>
              <a:rPr lang="en-GB" dirty="0" err="1" smtClean="0">
                <a:solidFill>
                  <a:schemeClr val="tx1"/>
                </a:solidFill>
              </a:rPr>
              <a:t>Tua</a:t>
            </a:r>
            <a:r>
              <a:rPr lang="en-GB" dirty="0" smtClean="0">
                <a:solidFill>
                  <a:schemeClr val="tx1"/>
                </a:solidFill>
              </a:rPr>
              <a:t> 5 </a:t>
            </a:r>
            <a:r>
              <a:rPr lang="en-GB" dirty="0" err="1" smtClean="0">
                <a:solidFill>
                  <a:schemeClr val="tx1"/>
                </a:solidFill>
              </a:rPr>
              <a:t>munud</a:t>
            </a:r>
            <a:r>
              <a:rPr lang="en-GB" dirty="0" smtClean="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3355464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141" y="149467"/>
            <a:ext cx="7886700" cy="1325563"/>
          </a:xfrm>
        </p:spPr>
        <p:txBody>
          <a:bodyPr>
            <a:normAutofit/>
          </a:bodyPr>
          <a:lstStyle/>
          <a:p>
            <a:r>
              <a:rPr lang="en-GB" sz="4000" b="1" dirty="0" err="1" smtClean="0"/>
              <a:t>Cwricwlwm</a:t>
            </a:r>
            <a:r>
              <a:rPr lang="en-GB" sz="4000" b="1" dirty="0" smtClean="0"/>
              <a:t> I </a:t>
            </a:r>
            <a:r>
              <a:rPr lang="en-GB" sz="4000" b="1" dirty="0" err="1" smtClean="0"/>
              <a:t>gymru</a:t>
            </a:r>
            <a:r>
              <a:rPr lang="en-GB" sz="4000" b="1" dirty="0" smtClean="0"/>
              <a:t> 2022 </a:t>
            </a:r>
            <a:r>
              <a:rPr lang="en-GB" sz="4000" b="1" dirty="0"/>
              <a:t/>
            </a:r>
            <a:br>
              <a:rPr lang="en-GB" sz="4000" b="1" dirty="0"/>
            </a:br>
            <a:endParaRPr lang="en-US" sz="3200" dirty="0"/>
          </a:p>
        </p:txBody>
      </p:sp>
      <p:sp>
        <p:nvSpPr>
          <p:cNvPr id="3" name="Content Placeholder 2"/>
          <p:cNvSpPr>
            <a:spLocks noGrp="1"/>
          </p:cNvSpPr>
          <p:nvPr>
            <p:ph sz="half" idx="1"/>
          </p:nvPr>
        </p:nvSpPr>
        <p:spPr>
          <a:xfrm>
            <a:off x="2095141" y="1825625"/>
            <a:ext cx="3886200" cy="4351338"/>
          </a:xfrm>
        </p:spPr>
        <p:txBody>
          <a:bodyPr vert="horz" lIns="91440" tIns="45720" rIns="91440" bIns="45720" rtlCol="0" anchor="t">
            <a:normAutofit fontScale="85000" lnSpcReduction="10000"/>
          </a:bodyPr>
          <a:lstStyle/>
          <a:p>
            <a:pPr marL="0" indent="0">
              <a:buNone/>
            </a:pPr>
            <a:endParaRPr lang="en-US" dirty="0">
              <a:cs typeface="Calibri"/>
            </a:endParaRPr>
          </a:p>
          <a:p>
            <a:pPr>
              <a:buNone/>
            </a:pPr>
            <a:endParaRPr lang="en-US" dirty="0">
              <a:cs typeface="Calibri"/>
            </a:endParaRPr>
          </a:p>
          <a:p>
            <a:pPr>
              <a:buNone/>
            </a:pPr>
            <a:endParaRPr lang="en-US" dirty="0">
              <a:cs typeface="Calibri"/>
            </a:endParaRPr>
          </a:p>
          <a:p>
            <a:pPr>
              <a:buNone/>
            </a:pPr>
            <a:endParaRPr lang="en-US" dirty="0"/>
          </a:p>
        </p:txBody>
      </p:sp>
      <p:sp>
        <p:nvSpPr>
          <p:cNvPr id="6" name="TextBox 5">
            <a:extLst>
              <a:ext uri="{FF2B5EF4-FFF2-40B4-BE49-F238E27FC236}">
                <a16:creationId xmlns:a16="http://schemas.microsoft.com/office/drawing/2014/main" id="{ED05EA0F-410A-41F5-AC94-A22B31677CFD}"/>
              </a:ext>
            </a:extLst>
          </p:cNvPr>
          <p:cNvSpPr txBox="1"/>
          <p:nvPr/>
        </p:nvSpPr>
        <p:spPr>
          <a:xfrm>
            <a:off x="805880" y="1691123"/>
            <a:ext cx="7526666" cy="513986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panose="05000000000000000000" pitchFamily="2" charset="2"/>
              <a:buChar char="Ø"/>
            </a:pPr>
            <a:r>
              <a:rPr lang="en-US" sz="2400" b="1" dirty="0"/>
              <a:t>5 ‘</a:t>
            </a:r>
            <a:r>
              <a:rPr lang="en-US" sz="2400" b="1" dirty="0" err="1"/>
              <a:t>Yr</a:t>
            </a:r>
            <a:r>
              <a:rPr lang="en-US" sz="2400" b="1" dirty="0"/>
              <a:t> </a:t>
            </a:r>
            <a:r>
              <a:rPr lang="en-US" sz="2400" b="1" dirty="0" err="1"/>
              <a:t>Hyn</a:t>
            </a:r>
            <a:r>
              <a:rPr lang="en-US" sz="2400" b="1" dirty="0"/>
              <a:t> </a:t>
            </a:r>
            <a:r>
              <a:rPr lang="en-US" sz="2400" b="1" dirty="0" err="1"/>
              <a:t>sy’n</a:t>
            </a:r>
            <a:r>
              <a:rPr lang="en-US" sz="2400" b="1" dirty="0"/>
              <a:t> </a:t>
            </a:r>
            <a:r>
              <a:rPr lang="en-US" sz="2400" b="1" dirty="0" err="1"/>
              <a:t>Bwysig</a:t>
            </a:r>
            <a:r>
              <a:rPr lang="en-US" sz="2400" b="1" dirty="0" smtClean="0"/>
              <a:t>’</a:t>
            </a:r>
          </a:p>
          <a:p>
            <a:endParaRPr lang="en-US" sz="2400" b="1" dirty="0"/>
          </a:p>
          <a:p>
            <a:r>
              <a:rPr lang="en-US" sz="2400" dirty="0"/>
              <a:t>1. </a:t>
            </a:r>
            <a:r>
              <a:rPr lang="en-US" sz="2400" dirty="0" err="1"/>
              <a:t>iechyd</a:t>
            </a:r>
            <a:r>
              <a:rPr lang="en-US" sz="2400" dirty="0"/>
              <a:t> a </a:t>
            </a:r>
            <a:r>
              <a:rPr lang="en-US" sz="2400" dirty="0" err="1"/>
              <a:t>lles</a:t>
            </a:r>
            <a:r>
              <a:rPr lang="en-US" sz="2400" dirty="0"/>
              <a:t> </a:t>
            </a:r>
            <a:r>
              <a:rPr lang="en-US" sz="2400" dirty="0" err="1"/>
              <a:t>corfforol</a:t>
            </a:r>
            <a:endParaRPr lang="en-US" sz="2400" dirty="0">
              <a:cs typeface="Calibri"/>
            </a:endParaRPr>
          </a:p>
          <a:p>
            <a:r>
              <a:rPr lang="en-US" sz="2400" dirty="0"/>
              <a:t>2. </a:t>
            </a:r>
            <a:r>
              <a:rPr lang="en-US" sz="2400" dirty="0" err="1"/>
              <a:t>lles</a:t>
            </a:r>
            <a:r>
              <a:rPr lang="en-US" sz="2400" dirty="0"/>
              <a:t> </a:t>
            </a:r>
            <a:r>
              <a:rPr lang="en-US" sz="2400" dirty="0" err="1"/>
              <a:t>meddyliol</a:t>
            </a:r>
            <a:r>
              <a:rPr lang="en-US" sz="2400" dirty="0"/>
              <a:t> ac </a:t>
            </a:r>
            <a:r>
              <a:rPr lang="en-US" sz="2400" dirty="0" err="1"/>
              <a:t>emosiynol</a:t>
            </a:r>
            <a:r>
              <a:rPr lang="en-US" sz="2400" dirty="0"/>
              <a:t> </a:t>
            </a:r>
            <a:endParaRPr lang="en-US" sz="2400" dirty="0">
              <a:cs typeface="Calibri"/>
            </a:endParaRPr>
          </a:p>
          <a:p>
            <a:r>
              <a:rPr lang="en-US" sz="2400" dirty="0"/>
              <a:t>3. </a:t>
            </a:r>
            <a:r>
              <a:rPr lang="en-US" sz="2400" dirty="0" err="1"/>
              <a:t>gwneud</a:t>
            </a:r>
            <a:r>
              <a:rPr lang="en-US" sz="2400" dirty="0"/>
              <a:t> </a:t>
            </a:r>
            <a:r>
              <a:rPr lang="en-US" sz="2400" dirty="0" err="1"/>
              <a:t>penderfyniadau</a:t>
            </a:r>
            <a:r>
              <a:rPr lang="en-US" sz="2400" dirty="0"/>
              <a:t> ​</a:t>
            </a:r>
            <a:endParaRPr lang="en-US" sz="2400" dirty="0">
              <a:cs typeface="Calibri"/>
            </a:endParaRPr>
          </a:p>
          <a:p>
            <a:r>
              <a:rPr lang="en-US" sz="2400" dirty="0"/>
              <a:t>4.  </a:t>
            </a:r>
            <a:r>
              <a:rPr lang="en-US" sz="2400" dirty="0" err="1"/>
              <a:t>dylanwadau</a:t>
            </a:r>
            <a:r>
              <a:rPr lang="en-US" sz="2400" dirty="0"/>
              <a:t> </a:t>
            </a:r>
            <a:r>
              <a:rPr lang="en-US" sz="2400" dirty="0" err="1"/>
              <a:t>cymdeithasol</a:t>
            </a:r>
            <a:endParaRPr lang="en-US" sz="2400" dirty="0">
              <a:cs typeface="Calibri"/>
            </a:endParaRPr>
          </a:p>
          <a:p>
            <a:r>
              <a:rPr lang="en-US" sz="2400" dirty="0"/>
              <a:t>5. </a:t>
            </a:r>
            <a:r>
              <a:rPr lang="en-US" sz="2400" dirty="0" err="1"/>
              <a:t>cydberthnasau</a:t>
            </a:r>
            <a:r>
              <a:rPr lang="en-US" sz="2400" dirty="0"/>
              <a:t> </a:t>
            </a:r>
            <a:r>
              <a:rPr lang="en-US" sz="2400" dirty="0" err="1" smtClean="0"/>
              <a:t>iach</a:t>
            </a:r>
            <a:endParaRPr lang="en-US" sz="2400" dirty="0" smtClean="0"/>
          </a:p>
          <a:p>
            <a:endParaRPr lang="en-US" sz="2400" dirty="0" smtClean="0"/>
          </a:p>
          <a:p>
            <a:endParaRPr lang="en-US" sz="2400" dirty="0"/>
          </a:p>
          <a:p>
            <a:r>
              <a:rPr lang="en-US" sz="2400" b="1" dirty="0" err="1" smtClean="0"/>
              <a:t>Darllenwch</a:t>
            </a:r>
            <a:r>
              <a:rPr lang="en-US" sz="2400" b="1" dirty="0" smtClean="0"/>
              <a:t>: </a:t>
            </a:r>
            <a:endParaRPr lang="en-US" sz="2400" b="1" dirty="0" smtClean="0"/>
          </a:p>
          <a:p>
            <a:r>
              <a:rPr lang="en-GB" sz="2000" dirty="0" smtClean="0">
                <a:hlinkClick r:id="rId5"/>
              </a:rPr>
              <a:t>https</a:t>
            </a:r>
            <a:r>
              <a:rPr lang="en-GB" sz="2000" dirty="0">
                <a:hlinkClick r:id="rId5"/>
              </a:rPr>
              <a:t>://hwb.gov.wales/cwricwlwm-i-gymru/iechyd-a-lles/datganiadau-o-r-hyn-sy-n-bwysig/</a:t>
            </a:r>
            <a:endParaRPr lang="en-US" sz="2000" dirty="0"/>
          </a:p>
          <a:p>
            <a:endParaRPr lang="en-US" sz="2400" dirty="0">
              <a:cs typeface="Calibri"/>
            </a:endParaRPr>
          </a:p>
          <a:p>
            <a:endParaRPr lang="en-US" sz="2400" b="1"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94044" y="339505"/>
            <a:ext cx="244475" cy="244475"/>
          </a:xfrm>
          <a:prstGeom prst="rect">
            <a:avLst/>
          </a:prstGeom>
        </p:spPr>
      </p:pic>
    </p:spTree>
    <p:extLst>
      <p:ext uri="{BB962C8B-B14F-4D97-AF65-F5344CB8AC3E}">
        <p14:creationId xmlns:p14="http://schemas.microsoft.com/office/powerpoint/2010/main" val="12556313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526"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6" descr="C:\#Action\1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3201" y="3867150"/>
            <a:ext cx="7165975" cy="291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9" name="Picture 27" descr="C:\#Action\1 copy.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00200" y="1924050"/>
            <a:ext cx="89916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0" name="Picture 5"/>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795964" y="6092825"/>
            <a:ext cx="600075"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1" name="TextBox 1"/>
          <p:cNvSpPr txBox="1">
            <a:spLocks noChangeArrowheads="1"/>
          </p:cNvSpPr>
          <p:nvPr/>
        </p:nvSpPr>
        <p:spPr bwMode="auto">
          <a:xfrm>
            <a:off x="2565400" y="581025"/>
            <a:ext cx="7061200" cy="255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8000" dirty="0" err="1">
                <a:latin typeface="Comic Sans MS" panose="030F0702030302020204" pitchFamily="66" charset="0"/>
              </a:rPr>
              <a:t>Yr</a:t>
            </a:r>
            <a:r>
              <a:rPr lang="en-GB" altLang="en-US" sz="8000" dirty="0">
                <a:latin typeface="Comic Sans MS" panose="030F0702030302020204" pitchFamily="66" charset="0"/>
              </a:rPr>
              <a:t> </a:t>
            </a:r>
            <a:r>
              <a:rPr lang="en-GB" altLang="en-US" sz="8000" dirty="0" err="1">
                <a:latin typeface="Comic Sans MS" panose="030F0702030302020204" pitchFamily="66" charset="0"/>
              </a:rPr>
              <a:t>Hwyaden</a:t>
            </a:r>
            <a:endParaRPr lang="en-GB" altLang="en-US" sz="8000" dirty="0">
              <a:latin typeface="Comic Sans MS" panose="030F0702030302020204" pitchFamily="66" charset="0"/>
            </a:endParaRPr>
          </a:p>
          <a:p>
            <a:pPr algn="ctr">
              <a:spcBef>
                <a:spcPct val="0"/>
              </a:spcBef>
              <a:buFontTx/>
              <a:buNone/>
            </a:pPr>
            <a:r>
              <a:rPr lang="en-GB" altLang="en-US" sz="8000" dirty="0" err="1">
                <a:latin typeface="Comic Sans MS" panose="030F0702030302020204" pitchFamily="66" charset="0"/>
              </a:rPr>
              <a:t>Fach</a:t>
            </a:r>
            <a:r>
              <a:rPr lang="en-GB" altLang="en-US" sz="8000" dirty="0">
                <a:latin typeface="Comic Sans MS" panose="030F0702030302020204" pitchFamily="66" charset="0"/>
              </a:rPr>
              <a:t> </a:t>
            </a:r>
            <a:r>
              <a:rPr lang="en-GB" altLang="en-US" sz="8000" dirty="0" err="1">
                <a:latin typeface="Comic Sans MS" panose="030F0702030302020204" pitchFamily="66" charset="0"/>
              </a:rPr>
              <a:t>Lwyd</a:t>
            </a:r>
            <a:endParaRPr lang="en-GB" altLang="en-US" sz="8000" dirty="0">
              <a:latin typeface="Comic Sans MS" panose="030F0702030302020204" pitchFamily="66"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285371" y="503006"/>
            <a:ext cx="244475" cy="244475"/>
          </a:xfrm>
          <a:prstGeom prst="rect">
            <a:avLst/>
          </a:prstGeom>
        </p:spPr>
      </p:pic>
    </p:spTree>
    <p:extLst>
      <p:ext uri="{BB962C8B-B14F-4D97-AF65-F5344CB8AC3E}">
        <p14:creationId xmlns:p14="http://schemas.microsoft.com/office/powerpoint/2010/main" val="173478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0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6" descr="C:\#Action\2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8601" y="2209801"/>
            <a:ext cx="4029075"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614149" y="476676"/>
            <a:ext cx="11184341"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dirty="0">
                <a:solidFill>
                  <a:schemeClr val="tx1"/>
                </a:solidFill>
                <a:latin typeface="Comic Sans MS" panose="030F0702030302020204" pitchFamily="66" charset="0"/>
              </a:rPr>
              <a:t>Un </a:t>
            </a:r>
            <a:r>
              <a:rPr lang="en-GB" sz="3200" dirty="0" err="1">
                <a:solidFill>
                  <a:schemeClr val="tx1"/>
                </a:solidFill>
                <a:latin typeface="Comic Sans MS" panose="030F0702030302020204" pitchFamily="66" charset="0"/>
              </a:rPr>
              <a:t>tro</a:t>
            </a:r>
            <a:r>
              <a:rPr lang="en-GB" sz="3200" dirty="0">
                <a:solidFill>
                  <a:schemeClr val="tx1"/>
                </a:solidFill>
                <a:latin typeface="Comic Sans MS" panose="030F0702030302020204" pitchFamily="66" charset="0"/>
              </a:rPr>
              <a:t>, </a:t>
            </a:r>
            <a:r>
              <a:rPr lang="en-GB" sz="3200" dirty="0" err="1">
                <a:solidFill>
                  <a:schemeClr val="tx1"/>
                </a:solidFill>
                <a:latin typeface="Comic Sans MS" panose="030F0702030302020204" pitchFamily="66" charset="0"/>
              </a:rPr>
              <a:t>roedd</a:t>
            </a:r>
            <a:r>
              <a:rPr lang="en-GB" sz="3200" dirty="0">
                <a:solidFill>
                  <a:schemeClr val="tx1"/>
                </a:solidFill>
                <a:latin typeface="Comic Sans MS" panose="030F0702030302020204" pitchFamily="66" charset="0"/>
              </a:rPr>
              <a:t> </a:t>
            </a:r>
            <a:r>
              <a:rPr lang="en-GB" sz="3200" dirty="0" err="1">
                <a:solidFill>
                  <a:schemeClr val="tx1"/>
                </a:solidFill>
                <a:latin typeface="Comic Sans MS" panose="030F0702030302020204" pitchFamily="66" charset="0"/>
              </a:rPr>
              <a:t>hwyaden</a:t>
            </a:r>
            <a:r>
              <a:rPr lang="en-GB" sz="3200" dirty="0">
                <a:solidFill>
                  <a:schemeClr val="tx1"/>
                </a:solidFill>
                <a:latin typeface="Comic Sans MS" panose="030F0702030302020204" pitchFamily="66" charset="0"/>
              </a:rPr>
              <a:t> </a:t>
            </a:r>
            <a:r>
              <a:rPr lang="en-GB" sz="3200" dirty="0" err="1">
                <a:solidFill>
                  <a:schemeClr val="tx1"/>
                </a:solidFill>
                <a:latin typeface="Comic Sans MS" panose="030F0702030302020204" pitchFamily="66" charset="0"/>
              </a:rPr>
              <a:t>fawr</a:t>
            </a:r>
            <a:r>
              <a:rPr lang="en-GB" sz="3200" dirty="0">
                <a:solidFill>
                  <a:schemeClr val="tx1"/>
                </a:solidFill>
                <a:latin typeface="Comic Sans MS" panose="030F0702030302020204" pitchFamily="66" charset="0"/>
              </a:rPr>
              <a:t>, wen </a:t>
            </a:r>
            <a:r>
              <a:rPr lang="en-GB" sz="3200" dirty="0" err="1">
                <a:solidFill>
                  <a:schemeClr val="tx1"/>
                </a:solidFill>
                <a:latin typeface="Comic Sans MS" panose="030F0702030302020204" pitchFamily="66" charset="0"/>
              </a:rPr>
              <a:t>yn</a:t>
            </a:r>
            <a:r>
              <a:rPr lang="en-GB" sz="3200" dirty="0">
                <a:solidFill>
                  <a:schemeClr val="tx1"/>
                </a:solidFill>
                <a:latin typeface="Comic Sans MS" panose="030F0702030302020204" pitchFamily="66" charset="0"/>
              </a:rPr>
              <a:t> </a:t>
            </a:r>
            <a:r>
              <a:rPr lang="en-GB" sz="3200" dirty="0" err="1">
                <a:solidFill>
                  <a:schemeClr val="tx1"/>
                </a:solidFill>
                <a:latin typeface="Comic Sans MS" panose="030F0702030302020204" pitchFamily="66" charset="0"/>
              </a:rPr>
              <a:t>eistedd</a:t>
            </a:r>
            <a:r>
              <a:rPr lang="en-GB" sz="3200" dirty="0">
                <a:solidFill>
                  <a:schemeClr val="tx1"/>
                </a:solidFill>
                <a:latin typeface="Comic Sans MS" panose="030F0702030302020204" pitchFamily="66" charset="0"/>
              </a:rPr>
              <a:t> </a:t>
            </a:r>
            <a:r>
              <a:rPr lang="en-GB" sz="3200" dirty="0" err="1" smtClean="0">
                <a:solidFill>
                  <a:schemeClr val="tx1"/>
                </a:solidFill>
                <a:latin typeface="Comic Sans MS" panose="030F0702030302020204" pitchFamily="66" charset="0"/>
              </a:rPr>
              <a:t>ar</a:t>
            </a:r>
            <a:r>
              <a:rPr lang="en-GB" sz="3200" dirty="0" smtClean="0">
                <a:solidFill>
                  <a:schemeClr val="tx1"/>
                </a:solidFill>
                <a:latin typeface="Comic Sans MS" panose="030F0702030302020204" pitchFamily="66" charset="0"/>
              </a:rPr>
              <a:t> y </a:t>
            </a:r>
            <a:r>
              <a:rPr lang="en-GB" sz="3200" dirty="0" err="1">
                <a:solidFill>
                  <a:schemeClr val="tx1"/>
                </a:solidFill>
                <a:latin typeface="Comic Sans MS" panose="030F0702030302020204" pitchFamily="66" charset="0"/>
              </a:rPr>
              <a:t>nyth</a:t>
            </a:r>
            <a:r>
              <a:rPr lang="en-GB" sz="2200" dirty="0">
                <a:solidFill>
                  <a:schemeClr val="tx1"/>
                </a:solidFill>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437" y="1762578"/>
            <a:ext cx="244475" cy="244475"/>
          </a:xfrm>
          <a:prstGeom prst="rect">
            <a:avLst/>
          </a:prstGeom>
        </p:spPr>
      </p:pic>
    </p:spTree>
    <p:extLst>
      <p:ext uri="{BB962C8B-B14F-4D97-AF65-F5344CB8AC3E}">
        <p14:creationId xmlns:p14="http://schemas.microsoft.com/office/powerpoint/2010/main" val="177491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6" descr="C:\#Action\3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57601" y="1828801"/>
            <a:ext cx="4748213" cy="347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388961" y="333375"/>
            <a:ext cx="11313993"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smtClean="0">
                <a:solidFill>
                  <a:schemeClr val="tx1"/>
                </a:solidFill>
                <a:latin typeface="Comic Sans MS" panose="030F0702030302020204" pitchFamily="66" charset="0"/>
              </a:rPr>
              <a:t>Roedd</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llond</a:t>
            </a:r>
            <a:r>
              <a:rPr lang="en-GB" sz="2800" dirty="0" smtClean="0">
                <a:solidFill>
                  <a:schemeClr val="tx1"/>
                </a:solidFill>
                <a:latin typeface="Comic Sans MS" panose="030F0702030302020204" pitchFamily="66" charset="0"/>
              </a:rPr>
              <a:t> y </a:t>
            </a:r>
            <a:r>
              <a:rPr lang="en-GB" sz="2800" dirty="0" err="1" smtClean="0">
                <a:solidFill>
                  <a:schemeClr val="tx1"/>
                </a:solidFill>
                <a:latin typeface="Comic Sans MS" panose="030F0702030302020204" pitchFamily="66" charset="0"/>
              </a:rPr>
              <a:t>nyth</a:t>
            </a:r>
            <a:r>
              <a:rPr lang="en-GB" sz="2800" dirty="0" smtClean="0">
                <a:solidFill>
                  <a:schemeClr val="tx1"/>
                </a:solidFill>
                <a:latin typeface="Comic Sans MS" panose="030F0702030302020204" pitchFamily="66" charset="0"/>
              </a:rPr>
              <a:t> o </a:t>
            </a:r>
            <a:r>
              <a:rPr lang="en-GB" sz="2800" dirty="0" err="1" smtClean="0">
                <a:solidFill>
                  <a:schemeClr val="tx1"/>
                </a:solidFill>
                <a:latin typeface="Comic Sans MS" panose="030F0702030302020204" pitchFamily="66" charset="0"/>
              </a:rPr>
              <a:t>wyau</a:t>
            </a:r>
            <a:r>
              <a:rPr lang="en-GB" sz="2800" dirty="0" smtClean="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gwyn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heblaw</a:t>
            </a:r>
            <a:r>
              <a:rPr lang="en-GB" sz="2800" dirty="0">
                <a:solidFill>
                  <a:schemeClr val="tx1"/>
                </a:solidFill>
                <a:latin typeface="Comic Sans MS" panose="030F0702030302020204" pitchFamily="66" charset="0"/>
              </a:rPr>
              <a:t> am un.</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63601" y="1706563"/>
            <a:ext cx="244475" cy="244475"/>
          </a:xfrm>
          <a:prstGeom prst="rect">
            <a:avLst/>
          </a:prstGeom>
        </p:spPr>
      </p:pic>
    </p:spTree>
    <p:extLst>
      <p:ext uri="{BB962C8B-B14F-4D97-AF65-F5344CB8AC3E}">
        <p14:creationId xmlns:p14="http://schemas.microsoft.com/office/powerpoint/2010/main" val="174652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11" name="Picture 7" descr="C:\#Action\4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4200" y="1981201"/>
            <a:ext cx="5456238" cy="347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1214652" y="408438"/>
            <a:ext cx="10142278"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fuan</a:t>
            </a:r>
            <a:r>
              <a:rPr lang="en-GB" sz="2800" dirty="0">
                <a:solidFill>
                  <a:schemeClr val="tx1"/>
                </a:solidFill>
                <a:latin typeface="Comic Sans MS" panose="030F0702030302020204" pitchFamily="66" charset="0"/>
              </a:rPr>
              <a:t>, CRAC!  </a:t>
            </a:r>
            <a:endParaRPr lang="en-GB" sz="2800" dirty="0" smtClean="0">
              <a:solidFill>
                <a:schemeClr val="tx1"/>
              </a:solidFill>
              <a:latin typeface="Comic Sans MS" panose="030F0702030302020204" pitchFamily="66" charset="0"/>
            </a:endParaRPr>
          </a:p>
          <a:p>
            <a:pPr algn="ctr">
              <a:defRPr/>
            </a:pPr>
            <a:r>
              <a:rPr lang="en-GB" sz="2800" dirty="0" smtClean="0">
                <a:solidFill>
                  <a:schemeClr val="tx1"/>
                </a:solidFill>
                <a:latin typeface="Comic Sans MS" panose="030F0702030302020204" pitchFamily="66" charset="0"/>
              </a:rPr>
              <a:t>Allan </a:t>
            </a:r>
            <a:r>
              <a:rPr lang="en-GB" sz="2800" dirty="0" err="1">
                <a:solidFill>
                  <a:schemeClr val="tx1"/>
                </a:solidFill>
                <a:latin typeface="Comic Sans MS" panose="030F0702030302020204" pitchFamily="66" charset="0"/>
              </a:rPr>
              <a:t>o’r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wyau</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daeth</a:t>
            </a:r>
            <a:r>
              <a:rPr lang="en-GB" sz="2800" dirty="0">
                <a:solidFill>
                  <a:schemeClr val="tx1"/>
                </a:solidFill>
                <a:latin typeface="Comic Sans MS" panose="030F0702030302020204" pitchFamily="66" charset="0"/>
              </a:rPr>
              <a:t> pump </a:t>
            </a:r>
            <a:r>
              <a:rPr lang="en-GB" sz="2800" dirty="0" err="1" smtClean="0">
                <a:solidFill>
                  <a:schemeClr val="tx1"/>
                </a:solidFill>
                <a:latin typeface="Comic Sans MS" panose="030F0702030302020204" pitchFamily="66" charset="0"/>
              </a:rPr>
              <a:t>hwyaden</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fach</a:t>
            </a:r>
            <a:r>
              <a:rPr lang="en-GB" sz="2800" dirty="0" smtClean="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felyn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hyfryd</a:t>
            </a:r>
            <a:r>
              <a:rPr lang="en-GB" sz="2800" dirty="0">
                <a:solidFill>
                  <a:schemeClr val="tx1"/>
                </a:solidFill>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75713" y="1798911"/>
            <a:ext cx="244475" cy="244475"/>
          </a:xfrm>
          <a:prstGeom prst="rect">
            <a:avLst/>
          </a:prstGeom>
        </p:spPr>
      </p:pic>
    </p:spTree>
    <p:extLst>
      <p:ext uri="{BB962C8B-B14F-4D97-AF65-F5344CB8AC3E}">
        <p14:creationId xmlns:p14="http://schemas.microsoft.com/office/powerpoint/2010/main" val="27671089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7111"/>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15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9" name="Picture 7" descr="C:\#Action\5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9225" y="3331375"/>
            <a:ext cx="4029075"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1800226" y="333375"/>
            <a:ext cx="8505825"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Ond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roedd</a:t>
            </a:r>
            <a:r>
              <a:rPr lang="en-GB" sz="2800" dirty="0">
                <a:solidFill>
                  <a:schemeClr val="tx1"/>
                </a:solidFill>
                <a:latin typeface="Comic Sans MS" panose="030F0702030302020204" pitchFamily="66" charset="0"/>
              </a:rPr>
              <a:t> un </a:t>
            </a:r>
            <a:r>
              <a:rPr lang="en-GB" sz="2800" dirty="0" err="1">
                <a:solidFill>
                  <a:schemeClr val="tx1"/>
                </a:solidFill>
                <a:latin typeface="Comic Sans MS" panose="030F0702030302020204" pitchFamily="66" charset="0"/>
              </a:rPr>
              <a:t>ŵy</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bach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ôl</a:t>
            </a:r>
            <a:r>
              <a:rPr lang="en-GB" sz="2800" dirty="0">
                <a:solidFill>
                  <a:schemeClr val="tx1"/>
                </a:solidFill>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78823" y="1268413"/>
            <a:ext cx="244475" cy="244475"/>
          </a:xfrm>
          <a:prstGeom prst="rect">
            <a:avLst/>
          </a:prstGeom>
        </p:spPr>
      </p:pic>
    </p:spTree>
    <p:extLst>
      <p:ext uri="{BB962C8B-B14F-4D97-AF65-F5344CB8AC3E}">
        <p14:creationId xmlns:p14="http://schemas.microsoft.com/office/powerpoint/2010/main" val="4955373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mph" presetSubtype="0" fill="hold" nodeType="clickEffect">
                                  <p:stCondLst>
                                    <p:cond delay="0"/>
                                  </p:stCondLst>
                                  <p:childTnLst>
                                    <p:animScale>
                                      <p:cBhvr>
                                        <p:cTn id="6" dur="2000" fill="hold"/>
                                        <p:tgtEl>
                                          <p:spTgt spid="49159"/>
                                        </p:tgtEl>
                                      </p:cBhvr>
                                      <p:by x="150000" y="150000"/>
                                    </p:animScale>
                                  </p:childTnLst>
                                </p:cTn>
                              </p:par>
                            </p:childTnLst>
                          </p:cTn>
                        </p:par>
                        <p:par>
                          <p:cTn id="7" fill="hold">
                            <p:stCondLst>
                              <p:cond delay="2000"/>
                            </p:stCondLst>
                            <p:childTnLst>
                              <p:par>
                                <p:cTn id="8" presetID="1" presetClass="mediacall" presetSubtype="0" fill="hold" nodeType="afterEffect">
                                  <p:stCondLst>
                                    <p:cond delay="0"/>
                                  </p:stCondLst>
                                  <p:childTnLst>
                                    <p:cmd type="call" cmd="playFrom(0.0)">
                                      <p:cBhvr>
                                        <p:cTn id="9" dur="53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7" name="Picture 7" descr="C:\#Action\6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05201" y="2133601"/>
            <a:ext cx="5148263" cy="290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1800226" y="333375"/>
            <a:ext cx="8505825"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O'r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diwedd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daeth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olaf</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allan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o'r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ŵy</a:t>
            </a:r>
            <a:r>
              <a:rPr lang="en-GB" sz="2200" dirty="0">
                <a:solidFill>
                  <a:schemeClr val="tx1"/>
                </a:solidFill>
                <a:latin typeface="Sassoon Infant Md" panose="02000603050000020003" pitchFamily="50"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93715" y="800894"/>
            <a:ext cx="244475" cy="244475"/>
          </a:xfrm>
          <a:prstGeom prst="rect">
            <a:avLst/>
          </a:prstGeom>
        </p:spPr>
      </p:pic>
    </p:spTree>
    <p:extLst>
      <p:ext uri="{BB962C8B-B14F-4D97-AF65-F5344CB8AC3E}">
        <p14:creationId xmlns:p14="http://schemas.microsoft.com/office/powerpoint/2010/main" val="32175998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7"/>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66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6" descr="C:\#Action\7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52800" y="3276600"/>
            <a:ext cx="5715000" cy="252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1357952" y="333375"/>
            <a:ext cx="8948099"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smtClean="0">
                <a:solidFill>
                  <a:schemeClr val="tx1"/>
                </a:solidFill>
                <a:latin typeface="Comic Sans MS" panose="030F0702030302020204" pitchFamily="66" charset="0"/>
              </a:rPr>
              <a:t>Ond</a:t>
            </a:r>
            <a:r>
              <a:rPr lang="en-GB" sz="2800" dirty="0" smtClean="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r</a:t>
            </a:r>
            <a:r>
              <a:rPr lang="en-GB" sz="2800" dirty="0" err="1" smtClean="0">
                <a:solidFill>
                  <a:schemeClr val="tx1"/>
                </a:solidFill>
                <a:latin typeface="Comic Sans MS" panose="030F0702030302020204" pitchFamily="66" charset="0"/>
              </a:rPr>
              <a:t>oedd</a:t>
            </a:r>
            <a:r>
              <a:rPr lang="en-GB" sz="2800" dirty="0" smtClean="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yma’n</a:t>
            </a:r>
            <a:r>
              <a:rPr lang="en-GB" sz="2800" dirty="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wahanol</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iawn</a:t>
            </a:r>
            <a:r>
              <a:rPr lang="en-GB" sz="2800" dirty="0" smtClean="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i'r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lleill</a:t>
            </a:r>
            <a:r>
              <a:rPr lang="en-GB" sz="2800" dirty="0">
                <a:solidFill>
                  <a:schemeClr val="tx1"/>
                </a:solidFill>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60491" y="860289"/>
            <a:ext cx="244475" cy="244475"/>
          </a:xfrm>
          <a:prstGeom prst="rect">
            <a:avLst/>
          </a:prstGeom>
        </p:spPr>
      </p:pic>
    </p:spTree>
    <p:extLst>
      <p:ext uri="{BB962C8B-B14F-4D97-AF65-F5344CB8AC3E}">
        <p14:creationId xmlns:p14="http://schemas.microsoft.com/office/powerpoint/2010/main" val="1533601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7" descr="C:\#Action\8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52800" y="3429000"/>
            <a:ext cx="5791200" cy="256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p:cNvSpPr/>
          <p:nvPr/>
        </p:nvSpPr>
        <p:spPr>
          <a:xfrm>
            <a:off x="3719513" y="2420939"/>
            <a:ext cx="2881312" cy="1728787"/>
          </a:xfrm>
          <a:prstGeom prst="wedgeEllipseCallout">
            <a:avLst>
              <a:gd name="adj1" fmla="val 56870"/>
              <a:gd name="adj2" fmla="val 21683"/>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436" name="TextBox 4"/>
          <p:cNvSpPr txBox="1">
            <a:spLocks noChangeArrowheads="1"/>
          </p:cNvSpPr>
          <p:nvPr/>
        </p:nvSpPr>
        <p:spPr bwMode="auto">
          <a:xfrm>
            <a:off x="4008438" y="2936875"/>
            <a:ext cx="2303462"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800" dirty="0">
                <a:latin typeface="Comic Sans MS" panose="030F0702030302020204" pitchFamily="66" charset="0"/>
              </a:rPr>
              <a:t>Pam </a:t>
            </a:r>
            <a:r>
              <a:rPr lang="en-GB" altLang="en-US" sz="2800" dirty="0" err="1">
                <a:latin typeface="Comic Sans MS" panose="030F0702030302020204" pitchFamily="66" charset="0"/>
              </a:rPr>
              <a:t>wyt</a:t>
            </a:r>
            <a:r>
              <a:rPr lang="en-GB" altLang="en-US" sz="2800" dirty="0">
                <a:latin typeface="Comic Sans MS" panose="030F0702030302020204" pitchFamily="66" charset="0"/>
              </a:rPr>
              <a:t> </a:t>
            </a:r>
            <a:r>
              <a:rPr lang="en-GB" altLang="en-US" sz="2800" dirty="0" err="1">
                <a:latin typeface="Comic Sans MS" panose="030F0702030302020204" pitchFamily="66" charset="0"/>
              </a:rPr>
              <a:t>ti'n</a:t>
            </a:r>
            <a:r>
              <a:rPr lang="en-GB" altLang="en-US" sz="2800" dirty="0">
                <a:latin typeface="Comic Sans MS" panose="030F0702030302020204" pitchFamily="66" charset="0"/>
              </a:rPr>
              <a:t> </a:t>
            </a:r>
            <a:r>
              <a:rPr lang="en-GB" altLang="en-US" sz="2800" dirty="0" err="1">
                <a:latin typeface="Comic Sans MS" panose="030F0702030302020204" pitchFamily="66" charset="0"/>
              </a:rPr>
              <a:t>wahanol</a:t>
            </a:r>
            <a:r>
              <a:rPr lang="en-GB" altLang="en-US" sz="2800" dirty="0">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006812" y="817900"/>
            <a:ext cx="244475" cy="244475"/>
          </a:xfrm>
          <a:prstGeom prst="rect">
            <a:avLst/>
          </a:prstGeom>
        </p:spPr>
      </p:pic>
    </p:spTree>
    <p:extLst>
      <p:ext uri="{BB962C8B-B14F-4D97-AF65-F5344CB8AC3E}">
        <p14:creationId xmlns:p14="http://schemas.microsoft.com/office/powerpoint/2010/main" val="1601223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6" descr="C:\#Action\9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3001" y="3657601"/>
            <a:ext cx="2341563" cy="239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loud Callout 4"/>
          <p:cNvSpPr/>
          <p:nvPr/>
        </p:nvSpPr>
        <p:spPr>
          <a:xfrm>
            <a:off x="1276066" y="793749"/>
            <a:ext cx="5513673" cy="2236053"/>
          </a:xfrm>
          <a:prstGeom prst="cloudCallout">
            <a:avLst>
              <a:gd name="adj1" fmla="val 34985"/>
              <a:gd name="adj2" fmla="val 85854"/>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484" name="TextBox 4"/>
          <p:cNvSpPr txBox="1">
            <a:spLocks noChangeArrowheads="1"/>
          </p:cNvSpPr>
          <p:nvPr/>
        </p:nvSpPr>
        <p:spPr bwMode="auto">
          <a:xfrm>
            <a:off x="2081284" y="1190626"/>
            <a:ext cx="4014716"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800" dirty="0">
                <a:latin typeface="Comic Sans MS" panose="030F0702030302020204" pitchFamily="66" charset="0"/>
              </a:rPr>
              <a:t>Does neb </a:t>
            </a:r>
            <a:r>
              <a:rPr lang="en-GB" altLang="en-US" sz="2800" dirty="0" err="1">
                <a:latin typeface="Comic Sans MS" panose="030F0702030302020204" pitchFamily="66" charset="0"/>
              </a:rPr>
              <a:t>yn</a:t>
            </a:r>
            <a:r>
              <a:rPr lang="en-GB" altLang="en-US" sz="2800" dirty="0">
                <a:latin typeface="Comic Sans MS" panose="030F0702030302020204" pitchFamily="66" charset="0"/>
              </a:rPr>
              <a:t> </a:t>
            </a:r>
            <a:r>
              <a:rPr lang="en-GB" altLang="en-US" sz="2800" dirty="0" err="1">
                <a:latin typeface="Comic Sans MS" panose="030F0702030302020204" pitchFamily="66" charset="0"/>
              </a:rPr>
              <a:t>fy</a:t>
            </a:r>
            <a:r>
              <a:rPr lang="en-GB" altLang="en-US" sz="2800" dirty="0">
                <a:latin typeface="Comic Sans MS" panose="030F0702030302020204" pitchFamily="66" charset="0"/>
              </a:rPr>
              <a:t> </a:t>
            </a:r>
            <a:r>
              <a:rPr lang="en-GB" altLang="en-US" sz="2800" dirty="0" err="1">
                <a:latin typeface="Comic Sans MS" panose="030F0702030302020204" pitchFamily="66" charset="0"/>
              </a:rPr>
              <a:t>ngharu</a:t>
            </a:r>
            <a:r>
              <a:rPr lang="en-GB" altLang="en-US" sz="2800" dirty="0">
                <a:latin typeface="Comic Sans MS" panose="030F0702030302020204" pitchFamily="66" charset="0"/>
              </a:rPr>
              <a:t> </a:t>
            </a:r>
            <a:r>
              <a:rPr lang="en-GB" altLang="en-US" sz="2800" dirty="0" err="1">
                <a:latin typeface="Comic Sans MS" panose="030F0702030302020204" pitchFamily="66" charset="0"/>
              </a:rPr>
              <a:t>i</a:t>
            </a:r>
            <a:r>
              <a:rPr lang="en-GB" altLang="en-US" sz="2800" dirty="0">
                <a:latin typeface="Comic Sans MS" panose="030F0702030302020204" pitchFamily="66" charset="0"/>
              </a:rPr>
              <a:t> </a:t>
            </a:r>
            <a:r>
              <a:rPr lang="en-GB" altLang="en-US" sz="2800" dirty="0" err="1">
                <a:latin typeface="Comic Sans MS" panose="030F0702030302020204" pitchFamily="66" charset="0"/>
              </a:rPr>
              <a:t>oherwydd</a:t>
            </a:r>
            <a:r>
              <a:rPr lang="en-GB" altLang="en-US" sz="2800" dirty="0">
                <a:latin typeface="Comic Sans MS" panose="030F0702030302020204" pitchFamily="66" charset="0"/>
              </a:rPr>
              <a:t> </a:t>
            </a:r>
            <a:r>
              <a:rPr lang="en-GB" altLang="en-US" sz="2800" dirty="0" err="1">
                <a:latin typeface="Comic Sans MS" panose="030F0702030302020204" pitchFamily="66" charset="0"/>
              </a:rPr>
              <a:t>rwy'n</a:t>
            </a:r>
            <a:r>
              <a:rPr lang="en-GB" altLang="en-US" sz="2800" dirty="0">
                <a:latin typeface="Comic Sans MS" panose="030F0702030302020204" pitchFamily="66" charset="0"/>
              </a:rPr>
              <a:t> </a:t>
            </a:r>
            <a:r>
              <a:rPr lang="en-GB" altLang="en-US" sz="2800" dirty="0" err="1">
                <a:latin typeface="Comic Sans MS" panose="030F0702030302020204" pitchFamily="66" charset="0"/>
              </a:rPr>
              <a:t>wahanol</a:t>
            </a:r>
            <a:r>
              <a:rPr lang="en-GB" altLang="en-US" sz="2800" dirty="0">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48709" y="793749"/>
            <a:ext cx="244475" cy="244475"/>
          </a:xfrm>
          <a:prstGeom prst="rect">
            <a:avLst/>
          </a:prstGeom>
        </p:spPr>
      </p:pic>
    </p:spTree>
    <p:extLst>
      <p:ext uri="{BB962C8B-B14F-4D97-AF65-F5344CB8AC3E}">
        <p14:creationId xmlns:p14="http://schemas.microsoft.com/office/powerpoint/2010/main" val="2580070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8" name="Picture 6" descr="C:\#Action\10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6801" y="1828801"/>
            <a:ext cx="2386013" cy="399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ounded Rectangle 5"/>
          <p:cNvSpPr/>
          <p:nvPr/>
        </p:nvSpPr>
        <p:spPr>
          <a:xfrm>
            <a:off x="1262419" y="449381"/>
            <a:ext cx="9903442"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Gadawodd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fach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lwyd</a:t>
            </a:r>
            <a:r>
              <a:rPr lang="en-GB" sz="2800" dirty="0">
                <a:solidFill>
                  <a:schemeClr val="tx1"/>
                </a:solidFill>
                <a:latin typeface="Comic Sans MS" panose="030F0702030302020204" pitchFamily="66" charset="0"/>
              </a:rPr>
              <a:t> ac </a:t>
            </a:r>
            <a:r>
              <a:rPr lang="en-GB" sz="2800" dirty="0" err="1">
                <a:solidFill>
                  <a:schemeClr val="tx1"/>
                </a:solidFill>
                <a:latin typeface="Comic Sans MS" panose="030F0702030302020204" pitchFamily="66" charset="0"/>
              </a:rPr>
              <a:t>aeth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i</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chwilio</a:t>
            </a:r>
            <a:r>
              <a:rPr lang="en-GB" sz="2800" dirty="0">
                <a:solidFill>
                  <a:schemeClr val="tx1"/>
                </a:solidFill>
                <a:latin typeface="Comic Sans MS" panose="030F0702030302020204" pitchFamily="66" charset="0"/>
              </a:rPr>
              <a:t> am </a:t>
            </a:r>
            <a:r>
              <a:rPr lang="en-GB" sz="2800" dirty="0" err="1">
                <a:solidFill>
                  <a:schemeClr val="tx1"/>
                </a:solidFill>
                <a:latin typeface="Comic Sans MS" panose="030F0702030302020204" pitchFamily="66" charset="0"/>
              </a:rPr>
              <a:t>rywle</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lle</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roedd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perthyn</a:t>
            </a:r>
            <a:r>
              <a:rPr lang="en-GB" sz="2800" dirty="0">
                <a:solidFill>
                  <a:schemeClr val="tx1"/>
                </a:solidFill>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7053" y="672425"/>
            <a:ext cx="244475" cy="244475"/>
          </a:xfrm>
          <a:prstGeom prst="rect">
            <a:avLst/>
          </a:prstGeom>
        </p:spPr>
      </p:pic>
    </p:spTree>
    <p:extLst>
      <p:ext uri="{BB962C8B-B14F-4D97-AF65-F5344CB8AC3E}">
        <p14:creationId xmlns:p14="http://schemas.microsoft.com/office/powerpoint/2010/main" val="16386334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xit" presetSubtype="2" fill="hold" nodeType="clickEffect">
                                  <p:stCondLst>
                                    <p:cond delay="0"/>
                                  </p:stCondLst>
                                  <p:childTnLst>
                                    <p:anim calcmode="lin" valueType="num">
                                      <p:cBhvr additive="base">
                                        <p:cTn id="6" dur="2000"/>
                                        <p:tgtEl>
                                          <p:spTgt spid="59398"/>
                                        </p:tgtEl>
                                        <p:attrNameLst>
                                          <p:attrName>ppt_x</p:attrName>
                                        </p:attrNameLst>
                                      </p:cBhvr>
                                      <p:tavLst>
                                        <p:tav tm="0">
                                          <p:val>
                                            <p:strVal val="ppt_x"/>
                                          </p:val>
                                        </p:tav>
                                        <p:tav tm="100000">
                                          <p:val>
                                            <p:strVal val="1+ppt_w/2"/>
                                          </p:val>
                                        </p:tav>
                                      </p:tavLst>
                                    </p:anim>
                                    <p:anim calcmode="lin" valueType="num">
                                      <p:cBhvr additive="base">
                                        <p:cTn id="7" dur="2000"/>
                                        <p:tgtEl>
                                          <p:spTgt spid="59398"/>
                                        </p:tgtEl>
                                        <p:attrNameLst>
                                          <p:attrName>ppt_y</p:attrName>
                                        </p:attrNameLst>
                                      </p:cBhvr>
                                      <p:tavLst>
                                        <p:tav tm="0">
                                          <p:val>
                                            <p:strVal val="ppt_y"/>
                                          </p:val>
                                        </p:tav>
                                        <p:tav tm="100000">
                                          <p:val>
                                            <p:strVal val="ppt_y"/>
                                          </p:val>
                                        </p:tav>
                                      </p:tavLst>
                                    </p:anim>
                                    <p:set>
                                      <p:cBhvr>
                                        <p:cTn id="8" dur="1" fill="hold">
                                          <p:stCondLst>
                                            <p:cond delay="1999"/>
                                          </p:stCondLst>
                                        </p:cTn>
                                        <p:tgtEl>
                                          <p:spTgt spid="59398"/>
                                        </p:tgtEl>
                                        <p:attrNameLst>
                                          <p:attrName>style.visibility</p:attrName>
                                        </p:attrNameLst>
                                      </p:cBhvr>
                                      <p:to>
                                        <p:strVal val="hidden"/>
                                      </p:to>
                                    </p:set>
                                  </p:childTnLst>
                                </p:cTn>
                              </p:par>
                            </p:childTnLst>
                          </p:cTn>
                        </p:par>
                        <p:par>
                          <p:cTn id="9" fill="hold">
                            <p:stCondLst>
                              <p:cond delay="2000"/>
                            </p:stCondLst>
                            <p:childTnLst>
                              <p:par>
                                <p:cTn id="10" presetID="1" presetClass="mediacall" presetSubtype="0" fill="hold" nodeType="afterEffect">
                                  <p:stCondLst>
                                    <p:cond delay="0"/>
                                  </p:stCondLst>
                                  <p:childTnLst>
                                    <p:cmd type="call" cmd="playFrom(0.0)">
                                      <p:cBhvr>
                                        <p:cTn id="11" dur="82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7" descr="C:\#Action\11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66989" y="2492376"/>
            <a:ext cx="7361237" cy="262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1800226" y="333375"/>
            <a:ext cx="8505825"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Gwelodd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adar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eraill</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ond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doedden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nhw</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ddim</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eisiau</a:t>
            </a:r>
            <a:r>
              <a:rPr lang="en-GB" sz="2800" dirty="0">
                <a:solidFill>
                  <a:schemeClr val="tx1"/>
                </a:solidFill>
                <a:latin typeface="Comic Sans MS" panose="030F0702030302020204" pitchFamily="66" charset="0"/>
              </a:rPr>
              <a:t> bod </a:t>
            </a: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ffrindiau</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gyda</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fach</a:t>
            </a:r>
            <a:r>
              <a:rPr lang="en-GB" sz="2800" dirty="0">
                <a:solidFill>
                  <a:schemeClr val="tx1"/>
                </a:solidFill>
                <a:latin typeface="Comic Sans MS" panose="030F0702030302020204" pitchFamily="66" charset="0"/>
              </a:rPr>
              <a:t> od.</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73763" y="3306763"/>
            <a:ext cx="244475" cy="244475"/>
          </a:xfrm>
          <a:prstGeom prst="rect">
            <a:avLst/>
          </a:prstGeom>
        </p:spPr>
      </p:pic>
    </p:spTree>
    <p:extLst>
      <p:ext uri="{BB962C8B-B14F-4D97-AF65-F5344CB8AC3E}">
        <p14:creationId xmlns:p14="http://schemas.microsoft.com/office/powerpoint/2010/main" val="230065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6" descr="C:\#Action\12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11451" y="2252664"/>
            <a:ext cx="7375525"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p:cNvSpPr/>
          <p:nvPr/>
        </p:nvSpPr>
        <p:spPr>
          <a:xfrm>
            <a:off x="4440238" y="1270000"/>
            <a:ext cx="2881312" cy="1727200"/>
          </a:xfrm>
          <a:prstGeom prst="wedgeEllipseCallout">
            <a:avLst>
              <a:gd name="adj1" fmla="val 56870"/>
              <a:gd name="adj2" fmla="val 21683"/>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Oval Callout 5"/>
          <p:cNvSpPr/>
          <p:nvPr/>
        </p:nvSpPr>
        <p:spPr>
          <a:xfrm>
            <a:off x="4440238" y="4437064"/>
            <a:ext cx="2089150" cy="1254125"/>
          </a:xfrm>
          <a:prstGeom prst="wedgeEllipseCallout">
            <a:avLst>
              <a:gd name="adj1" fmla="val 52939"/>
              <a:gd name="adj2" fmla="val -3274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629" name="TextBox 4"/>
          <p:cNvSpPr txBox="1">
            <a:spLocks noChangeArrowheads="1"/>
          </p:cNvSpPr>
          <p:nvPr/>
        </p:nvSpPr>
        <p:spPr bwMode="auto">
          <a:xfrm>
            <a:off x="4797402" y="1472953"/>
            <a:ext cx="2303462"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800" dirty="0" err="1">
                <a:latin typeface="Comic Sans MS" panose="030F0702030302020204" pitchFamily="66" charset="0"/>
              </a:rPr>
              <a:t>Rwyt</a:t>
            </a:r>
            <a:r>
              <a:rPr lang="en-GB" altLang="en-US" sz="2800" dirty="0">
                <a:latin typeface="Comic Sans MS" panose="030F0702030302020204" pitchFamily="66" charset="0"/>
              </a:rPr>
              <a:t> </a:t>
            </a:r>
            <a:r>
              <a:rPr lang="en-GB" altLang="en-US" sz="2800" dirty="0" err="1">
                <a:latin typeface="Comic Sans MS" panose="030F0702030302020204" pitchFamily="66" charset="0"/>
              </a:rPr>
              <a:t>ti'n</a:t>
            </a:r>
            <a:r>
              <a:rPr lang="en-GB" altLang="en-US" sz="2800" dirty="0">
                <a:latin typeface="Comic Sans MS" panose="030F0702030302020204" pitchFamily="66" charset="0"/>
              </a:rPr>
              <a:t> </a:t>
            </a:r>
            <a:r>
              <a:rPr lang="en-GB" altLang="en-US" sz="2800" dirty="0" err="1">
                <a:latin typeface="Comic Sans MS" panose="030F0702030302020204" pitchFamily="66" charset="0"/>
              </a:rPr>
              <a:t>edrych</a:t>
            </a:r>
            <a:r>
              <a:rPr lang="en-GB" altLang="en-US" sz="2800" dirty="0">
                <a:latin typeface="Comic Sans MS" panose="030F0702030302020204" pitchFamily="66" charset="0"/>
              </a:rPr>
              <a:t> </a:t>
            </a:r>
            <a:r>
              <a:rPr lang="en-GB" altLang="en-US" sz="2800" dirty="0" err="1">
                <a:latin typeface="Comic Sans MS" panose="030F0702030302020204" pitchFamily="66" charset="0"/>
              </a:rPr>
              <a:t>yn</a:t>
            </a:r>
            <a:r>
              <a:rPr lang="en-GB" altLang="en-US" sz="2800" dirty="0">
                <a:latin typeface="Comic Sans MS" panose="030F0702030302020204" pitchFamily="66" charset="0"/>
              </a:rPr>
              <a:t> </a:t>
            </a:r>
            <a:r>
              <a:rPr lang="en-GB" altLang="en-US" sz="2800" dirty="0" err="1">
                <a:latin typeface="Comic Sans MS" panose="030F0702030302020204" pitchFamily="66" charset="0"/>
              </a:rPr>
              <a:t>rhyfedd</a:t>
            </a:r>
            <a:r>
              <a:rPr lang="en-GB" altLang="en-US" sz="2800" dirty="0">
                <a:latin typeface="Comic Sans MS" panose="030F0702030302020204" pitchFamily="66" charset="0"/>
              </a:rPr>
              <a:t>!</a:t>
            </a:r>
          </a:p>
        </p:txBody>
      </p:sp>
      <p:sp>
        <p:nvSpPr>
          <p:cNvPr id="26630" name="TextBox 4"/>
          <p:cNvSpPr txBox="1">
            <a:spLocks noChangeArrowheads="1"/>
          </p:cNvSpPr>
          <p:nvPr/>
        </p:nvSpPr>
        <p:spPr bwMode="auto">
          <a:xfrm>
            <a:off x="4333082" y="4643510"/>
            <a:ext cx="2303462"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800" dirty="0" err="1">
                <a:latin typeface="Comic Sans MS" panose="030F0702030302020204" pitchFamily="66" charset="0"/>
              </a:rPr>
              <a:t>Rwyt</a:t>
            </a:r>
            <a:r>
              <a:rPr lang="en-GB" altLang="en-US" sz="2800" dirty="0">
                <a:latin typeface="Comic Sans MS" panose="030F0702030302020204" pitchFamily="66" charset="0"/>
              </a:rPr>
              <a:t> </a:t>
            </a:r>
            <a:r>
              <a:rPr lang="en-GB" altLang="en-US" sz="2800" dirty="0" err="1">
                <a:latin typeface="Comic Sans MS" panose="030F0702030302020204" pitchFamily="66" charset="0"/>
              </a:rPr>
              <a:t>ti'n</a:t>
            </a:r>
            <a:r>
              <a:rPr lang="en-GB" altLang="en-US" sz="2800" dirty="0">
                <a:latin typeface="Comic Sans MS" panose="030F0702030302020204" pitchFamily="66" charset="0"/>
              </a:rPr>
              <a:t> </a:t>
            </a:r>
            <a:r>
              <a:rPr lang="en-GB" altLang="en-US" sz="2800" dirty="0" err="1" smtClean="0">
                <a:latin typeface="Comic Sans MS" panose="030F0702030302020204" pitchFamily="66" charset="0"/>
              </a:rPr>
              <a:t>hyll</a:t>
            </a:r>
            <a:r>
              <a:rPr lang="en-GB" altLang="en-US" sz="2800" dirty="0" smtClean="0">
                <a:latin typeface="Comic Sans MS" panose="030F0702030302020204" pitchFamily="66" charset="0"/>
              </a:rPr>
              <a:t>!</a:t>
            </a:r>
            <a:endParaRPr lang="en-GB" altLang="en-US" sz="2800" dirty="0">
              <a:latin typeface="Comic Sans MS" panose="030F0702030302020204" pitchFamily="66"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03209" y="733120"/>
            <a:ext cx="244475" cy="244475"/>
          </a:xfrm>
          <a:prstGeom prst="rect">
            <a:avLst/>
          </a:prstGeom>
        </p:spPr>
      </p:pic>
    </p:spTree>
    <p:extLst>
      <p:ext uri="{BB962C8B-B14F-4D97-AF65-F5344CB8AC3E}">
        <p14:creationId xmlns:p14="http://schemas.microsoft.com/office/powerpoint/2010/main" val="2027388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42" name="Picture 6" descr="C:\#Action\13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94275" y="1587501"/>
            <a:ext cx="2203450" cy="368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1050879" y="428909"/>
            <a:ext cx="10374290"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Cerddodd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fach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lwyd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i</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ffwrdd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drist</a:t>
            </a:r>
            <a:r>
              <a:rPr lang="en-GB" sz="2800" dirty="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iawn</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iawn</a:t>
            </a:r>
            <a:r>
              <a:rPr lang="en-GB" sz="2800" dirty="0" smtClean="0">
                <a:solidFill>
                  <a:schemeClr val="tx1"/>
                </a:solidFill>
                <a:latin typeface="Comic Sans MS" panose="030F0702030302020204" pitchFamily="66" charset="0"/>
              </a:rPr>
              <a:t>.</a:t>
            </a:r>
            <a:endParaRPr lang="en-GB" sz="2800" dirty="0">
              <a:solidFill>
                <a:schemeClr val="tx1"/>
              </a:solidFill>
              <a:latin typeface="Comic Sans MS" panose="030F0702030302020204" pitchFamily="66"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02931" y="1737163"/>
            <a:ext cx="244475" cy="244475"/>
          </a:xfrm>
          <a:prstGeom prst="rect">
            <a:avLst/>
          </a:prstGeom>
        </p:spPr>
      </p:pic>
    </p:spTree>
    <p:extLst>
      <p:ext uri="{BB962C8B-B14F-4D97-AF65-F5344CB8AC3E}">
        <p14:creationId xmlns:p14="http://schemas.microsoft.com/office/powerpoint/2010/main" val="13055943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xit" presetSubtype="2" fill="hold" nodeType="clickEffect">
                                  <p:stCondLst>
                                    <p:cond delay="0"/>
                                  </p:stCondLst>
                                  <p:childTnLst>
                                    <p:anim calcmode="lin" valueType="num">
                                      <p:cBhvr additive="base">
                                        <p:cTn id="6" dur="3000"/>
                                        <p:tgtEl>
                                          <p:spTgt spid="65542"/>
                                        </p:tgtEl>
                                        <p:attrNameLst>
                                          <p:attrName>ppt_x</p:attrName>
                                        </p:attrNameLst>
                                      </p:cBhvr>
                                      <p:tavLst>
                                        <p:tav tm="0">
                                          <p:val>
                                            <p:strVal val="ppt_x"/>
                                          </p:val>
                                        </p:tav>
                                        <p:tav tm="100000">
                                          <p:val>
                                            <p:strVal val="1+ppt_w/2"/>
                                          </p:val>
                                        </p:tav>
                                      </p:tavLst>
                                    </p:anim>
                                    <p:anim calcmode="lin" valueType="num">
                                      <p:cBhvr additive="base">
                                        <p:cTn id="7" dur="3000"/>
                                        <p:tgtEl>
                                          <p:spTgt spid="65542"/>
                                        </p:tgtEl>
                                        <p:attrNameLst>
                                          <p:attrName>ppt_y</p:attrName>
                                        </p:attrNameLst>
                                      </p:cBhvr>
                                      <p:tavLst>
                                        <p:tav tm="0">
                                          <p:val>
                                            <p:strVal val="ppt_y"/>
                                          </p:val>
                                        </p:tav>
                                        <p:tav tm="100000">
                                          <p:val>
                                            <p:strVal val="ppt_y"/>
                                          </p:val>
                                        </p:tav>
                                      </p:tavLst>
                                    </p:anim>
                                    <p:set>
                                      <p:cBhvr>
                                        <p:cTn id="8" dur="1" fill="hold">
                                          <p:stCondLst>
                                            <p:cond delay="2999"/>
                                          </p:stCondLst>
                                        </p:cTn>
                                        <p:tgtEl>
                                          <p:spTgt spid="65542"/>
                                        </p:tgtEl>
                                        <p:attrNameLst>
                                          <p:attrName>style.visibility</p:attrName>
                                        </p:attrNameLst>
                                      </p:cBhvr>
                                      <p:to>
                                        <p:strVal val="hidden"/>
                                      </p:to>
                                    </p:set>
                                  </p:childTnLst>
                                </p:cTn>
                              </p:par>
                            </p:childTnLst>
                          </p:cTn>
                        </p:par>
                        <p:par>
                          <p:cTn id="9" fill="hold">
                            <p:stCondLst>
                              <p:cond delay="3000"/>
                            </p:stCondLst>
                            <p:childTnLst>
                              <p:par>
                                <p:cTn id="10" presetID="1" presetClass="mediacall" presetSubtype="0" fill="hold" nodeType="afterEffect">
                                  <p:stCondLst>
                                    <p:cond delay="0"/>
                                  </p:stCondLst>
                                  <p:childTnLst>
                                    <p:cmd type="call" cmd="playFrom(0.0)">
                                      <p:cBhvr>
                                        <p:cTn id="11" dur="75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6" descr="C:\#Action\14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05200" y="2133601"/>
            <a:ext cx="5257800" cy="393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763706" y="387966"/>
            <a:ext cx="10740787"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Gwelodd</a:t>
            </a:r>
            <a:r>
              <a:rPr lang="en-GB" sz="2800" dirty="0">
                <a:solidFill>
                  <a:schemeClr val="tx1"/>
                </a:solidFill>
                <a:latin typeface="Comic Sans MS" panose="030F0702030302020204" pitchFamily="66" charset="0"/>
              </a:rPr>
              <a:t> hen </a:t>
            </a:r>
            <a:r>
              <a:rPr lang="en-GB" sz="2800" dirty="0" err="1">
                <a:solidFill>
                  <a:schemeClr val="tx1"/>
                </a:solidFill>
                <a:latin typeface="Comic Sans MS" panose="030F0702030302020204" pitchFamily="66" charset="0"/>
              </a:rPr>
              <a:t>ddynes</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fach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lwyd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a’i</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gosod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mewn</a:t>
            </a:r>
            <a:r>
              <a:rPr lang="en-GB" sz="2800" dirty="0">
                <a:solidFill>
                  <a:schemeClr val="tx1"/>
                </a:solidFill>
                <a:latin typeface="Comic Sans MS" panose="030F0702030302020204" pitchFamily="66" charset="0"/>
              </a:rPr>
              <a:t> cwt.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92163" y="1693963"/>
            <a:ext cx="244475" cy="244475"/>
          </a:xfrm>
          <a:prstGeom prst="rect">
            <a:avLst/>
          </a:prstGeom>
        </p:spPr>
      </p:pic>
    </p:spTree>
    <p:extLst>
      <p:ext uri="{BB962C8B-B14F-4D97-AF65-F5344CB8AC3E}">
        <p14:creationId xmlns:p14="http://schemas.microsoft.com/office/powerpoint/2010/main" val="3031643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4" descr="C:\#Action\15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59001" y="1882801"/>
            <a:ext cx="8494713" cy="417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1800226" y="333375"/>
            <a:ext cx="8505825"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Dywedodd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iâr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hen </a:t>
            </a:r>
            <a:r>
              <a:rPr lang="en-GB" sz="2800" dirty="0" err="1">
                <a:solidFill>
                  <a:schemeClr val="tx1"/>
                </a:solidFill>
                <a:latin typeface="Comic Sans MS" panose="030F0702030302020204" pitchFamily="66" charset="0"/>
              </a:rPr>
              <a:t>ddynes</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wrth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fach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lwyd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ei</a:t>
            </a:r>
            <a:r>
              <a:rPr lang="en-GB" sz="2800" dirty="0">
                <a:solidFill>
                  <a:schemeClr val="tx1"/>
                </a:solidFill>
                <a:latin typeface="Comic Sans MS" panose="030F0702030302020204" pitchFamily="66" charset="0"/>
              </a:rPr>
              <a:t> bod hi am </a:t>
            </a:r>
            <a:r>
              <a:rPr lang="en-GB" sz="2800" dirty="0" err="1">
                <a:solidFill>
                  <a:schemeClr val="tx1"/>
                </a:solidFill>
                <a:latin typeface="Comic Sans MS" panose="030F0702030302020204" pitchFamily="66" charset="0"/>
              </a:rPr>
              <a:t>ei</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bwyta</a:t>
            </a:r>
            <a:r>
              <a:rPr lang="en-GB" sz="2800" dirty="0">
                <a:solidFill>
                  <a:schemeClr val="tx1"/>
                </a:solidFill>
                <a:latin typeface="Comic Sans MS" panose="030F0702030302020204" pitchFamily="66" charset="0"/>
              </a:rPr>
              <a:t>!</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71363" y="916363"/>
            <a:ext cx="244475" cy="244475"/>
          </a:xfrm>
          <a:prstGeom prst="rect">
            <a:avLst/>
          </a:prstGeom>
        </p:spPr>
      </p:pic>
    </p:spTree>
    <p:extLst>
      <p:ext uri="{BB962C8B-B14F-4D97-AF65-F5344CB8AC3E}">
        <p14:creationId xmlns:p14="http://schemas.microsoft.com/office/powerpoint/2010/main" val="1552746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C:\#Action\16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24338" y="3500439"/>
            <a:ext cx="2514600" cy="257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19" name="Picture 5" descr="C:\#Action\16 copy.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00401" y="1828800"/>
            <a:ext cx="2759075" cy="452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ounded Rectangle 5"/>
          <p:cNvSpPr/>
          <p:nvPr/>
        </p:nvSpPr>
        <p:spPr>
          <a:xfrm>
            <a:off x="1808330" y="374318"/>
            <a:ext cx="8852564"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Dihangodd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druan</a:t>
            </a:r>
            <a:r>
              <a:rPr lang="en-GB" sz="2800" dirty="0">
                <a:solidFill>
                  <a:schemeClr val="tx1"/>
                </a:solidFill>
                <a:latin typeface="Comic Sans MS" panose="030F0702030302020204" pitchFamily="66" charset="0"/>
              </a:rPr>
              <a:t> a </a:t>
            </a:r>
            <a:r>
              <a:rPr lang="en-GB" sz="2800" dirty="0" err="1">
                <a:solidFill>
                  <a:schemeClr val="tx1"/>
                </a:solidFill>
                <a:latin typeface="Comic Sans MS" panose="030F0702030302020204" pitchFamily="66" charset="0"/>
              </a:rPr>
              <a:t>chuddio</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mewn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cors</a:t>
            </a:r>
            <a:r>
              <a:rPr lang="en-GB" sz="2800" dirty="0">
                <a:solidFill>
                  <a:schemeClr val="tx1"/>
                </a:solidFill>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50563" y="1254763"/>
            <a:ext cx="244475" cy="244475"/>
          </a:xfrm>
          <a:prstGeom prst="rect">
            <a:avLst/>
          </a:prstGeom>
        </p:spPr>
      </p:pic>
    </p:spTree>
    <p:extLst>
      <p:ext uri="{BB962C8B-B14F-4D97-AF65-F5344CB8AC3E}">
        <p14:creationId xmlns:p14="http://schemas.microsoft.com/office/powerpoint/2010/main" val="13867066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684"/>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63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2" name="Picture 4" descr="C:\#Action\17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1200" y="1600200"/>
            <a:ext cx="8140700" cy="455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907576" y="333375"/>
            <a:ext cx="10556543"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Gwelodd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adar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prydferth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hedfan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awyr</a:t>
            </a:r>
            <a:r>
              <a:rPr lang="en-GB" sz="2800" dirty="0">
                <a:solidFill>
                  <a:schemeClr val="tx1"/>
                </a:solidFill>
                <a:latin typeface="Comic Sans MS" panose="030F0702030302020204" pitchFamily="66" charset="0"/>
              </a:rPr>
              <a:t> a </a:t>
            </a:r>
            <a:r>
              <a:rPr lang="en-GB" sz="2800" dirty="0" err="1">
                <a:solidFill>
                  <a:schemeClr val="tx1"/>
                </a:solidFill>
                <a:latin typeface="Comic Sans MS" panose="030F0702030302020204" pitchFamily="66" charset="0"/>
              </a:rPr>
              <a:t>dymunodd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fod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fel</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nhw</a:t>
            </a:r>
            <a:r>
              <a:rPr lang="en-GB" sz="2800" dirty="0">
                <a:solidFill>
                  <a:schemeClr val="tx1"/>
                </a:solidFill>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41881" y="1477962"/>
            <a:ext cx="244475" cy="244475"/>
          </a:xfrm>
          <a:prstGeom prst="rect">
            <a:avLst/>
          </a:prstGeom>
        </p:spPr>
      </p:pic>
    </p:spTree>
    <p:extLst>
      <p:ext uri="{BB962C8B-B14F-4D97-AF65-F5344CB8AC3E}">
        <p14:creationId xmlns:p14="http://schemas.microsoft.com/office/powerpoint/2010/main" val="1837402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3.61111E-6 -7.40741E-7 L -0.68507 -0.01042 " pathEditMode="relative" ptsTypes="AA">
                                      <p:cBhvr>
                                        <p:cTn id="6" dur="3000" fill="hold"/>
                                        <p:tgtEl>
                                          <p:spTgt spid="73732"/>
                                        </p:tgtEl>
                                        <p:attrNameLst>
                                          <p:attrName>ppt_x</p:attrName>
                                          <p:attrName>ppt_y</p:attrName>
                                        </p:attrNameLst>
                                      </p:cBhvr>
                                    </p:animMotion>
                                  </p:childTnLst>
                                </p:cTn>
                              </p:par>
                            </p:childTnLst>
                          </p:cTn>
                        </p:par>
                        <p:par>
                          <p:cTn id="7" fill="hold">
                            <p:stCondLst>
                              <p:cond delay="3000"/>
                            </p:stCondLst>
                            <p:childTnLst>
                              <p:par>
                                <p:cTn id="8" presetID="1" presetClass="mediacall" presetSubtype="0" fill="hold" nodeType="afterEffect">
                                  <p:stCondLst>
                                    <p:cond delay="0"/>
                                  </p:stCondLst>
                                  <p:childTnLst>
                                    <p:cmd type="call" cmd="playFrom(0.0)">
                                      <p:cBhvr>
                                        <p:cTn id="9" dur="87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4" descr="C:\#Action\18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8200" y="3352801"/>
            <a:ext cx="2514600" cy="257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5" name="Picture 5" descr="C:\#Action\18 copy.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33550" y="225426"/>
            <a:ext cx="8839200" cy="6443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ounded Rectangle 5"/>
          <p:cNvSpPr/>
          <p:nvPr/>
        </p:nvSpPr>
        <p:spPr>
          <a:xfrm>
            <a:off x="1549021" y="225426"/>
            <a:ext cx="9384827"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Daeth</a:t>
            </a:r>
            <a:r>
              <a:rPr lang="en-GB" sz="2800" dirty="0">
                <a:solidFill>
                  <a:schemeClr val="tx1"/>
                </a:solidFill>
                <a:latin typeface="Comic Sans MS" panose="030F0702030302020204" pitchFamily="66" charset="0"/>
              </a:rPr>
              <a:t> y </a:t>
            </a:r>
            <a:r>
              <a:rPr lang="en-GB" sz="2800" dirty="0" err="1">
                <a:solidFill>
                  <a:schemeClr val="tx1"/>
                </a:solidFill>
                <a:latin typeface="Comic Sans MS" panose="030F0702030302020204" pitchFamily="66" charset="0"/>
              </a:rPr>
              <a:t>gaeaf</a:t>
            </a:r>
            <a:r>
              <a:rPr lang="en-GB" sz="2800" dirty="0">
                <a:solidFill>
                  <a:schemeClr val="tx1"/>
                </a:solidFill>
                <a:latin typeface="Comic Sans MS" panose="030F0702030302020204" pitchFamily="66" charset="0"/>
              </a:rPr>
              <a:t> ac </a:t>
            </a:r>
            <a:r>
              <a:rPr lang="en-GB" sz="2800" dirty="0" err="1">
                <a:solidFill>
                  <a:schemeClr val="tx1"/>
                </a:solidFill>
                <a:latin typeface="Comic Sans MS" panose="030F0702030302020204" pitchFamily="66" charset="0"/>
              </a:rPr>
              <a:t>roedd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fach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lwyd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oer,oer</a:t>
            </a:r>
            <a:r>
              <a:rPr lang="en-GB" sz="2800" dirty="0" smtClean="0">
                <a:solidFill>
                  <a:schemeClr val="tx1"/>
                </a:solidFill>
                <a:latin typeface="Comic Sans MS" panose="030F0702030302020204" pitchFamily="66" charset="0"/>
              </a:rPr>
              <a:t>.</a:t>
            </a:r>
            <a:endParaRPr lang="en-GB" sz="2800" dirty="0">
              <a:solidFill>
                <a:schemeClr val="tx1"/>
              </a:solidFill>
              <a:latin typeface="Comic Sans MS" panose="030F0702030302020204" pitchFamily="66"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30563" y="915989"/>
            <a:ext cx="244475" cy="244475"/>
          </a:xfrm>
          <a:prstGeom prst="rect">
            <a:avLst/>
          </a:prstGeom>
        </p:spPr>
      </p:pic>
    </p:spTree>
    <p:extLst>
      <p:ext uri="{BB962C8B-B14F-4D97-AF65-F5344CB8AC3E}">
        <p14:creationId xmlns:p14="http://schemas.microsoft.com/office/powerpoint/2010/main" val="3647928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6" descr="C:\#Action\18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76400" y="152400"/>
            <a:ext cx="8839200" cy="662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3" name="Picture 4" descr="C:\#Action\19 copy.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8200" y="2368550"/>
            <a:ext cx="3257550" cy="441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832513" y="333375"/>
            <a:ext cx="10542895"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smtClean="0">
                <a:solidFill>
                  <a:schemeClr val="tx1"/>
                </a:solidFill>
                <a:latin typeface="Comic Sans MS" panose="030F0702030302020204" pitchFamily="66" charset="0"/>
              </a:rPr>
              <a:t>Gwelodd</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ffarmwr</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yr</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hwyaden</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a’i</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chadw'n</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saff</a:t>
            </a:r>
            <a:r>
              <a:rPr lang="en-GB" sz="2800" dirty="0" smtClean="0">
                <a:solidFill>
                  <a:schemeClr val="tx1"/>
                </a:solidFill>
                <a:latin typeface="Comic Sans MS" panose="030F0702030302020204" pitchFamily="66" charset="0"/>
              </a:rPr>
              <a:t> tan y </a:t>
            </a:r>
            <a:r>
              <a:rPr lang="en-GB" sz="2800" dirty="0" err="1" smtClean="0">
                <a:solidFill>
                  <a:schemeClr val="tx1"/>
                </a:solidFill>
                <a:latin typeface="Comic Sans MS" panose="030F0702030302020204" pitchFamily="66" charset="0"/>
              </a:rPr>
              <a:t>gwanwyn</a:t>
            </a:r>
            <a:r>
              <a:rPr lang="en-GB" sz="2200" dirty="0" smtClean="0">
                <a:solidFill>
                  <a:schemeClr val="tx1"/>
                </a:solidFill>
                <a:latin typeface="Sassoon Infant Md" panose="02000603050000020003" pitchFamily="50" charset="0"/>
              </a:rPr>
              <a:t>.</a:t>
            </a:r>
            <a:endParaRPr lang="en-GB" sz="2200" dirty="0">
              <a:solidFill>
                <a:schemeClr val="tx1"/>
              </a:solidFill>
              <a:latin typeface="Sassoon Infant Md" panose="02000603050000020003" pitchFamily="50"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0933" y="1574006"/>
            <a:ext cx="244475" cy="244475"/>
          </a:xfrm>
          <a:prstGeom prst="rect">
            <a:avLst/>
          </a:prstGeom>
        </p:spPr>
      </p:pic>
    </p:spTree>
    <p:extLst>
      <p:ext uri="{BB962C8B-B14F-4D97-AF65-F5344CB8AC3E}">
        <p14:creationId xmlns:p14="http://schemas.microsoft.com/office/powerpoint/2010/main" val="4185003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439839" y="415261"/>
            <a:ext cx="9575896"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schemeClr val="tx1"/>
                </a:solidFill>
                <a:latin typeface="Comic Sans MS" panose="030F0702030302020204" pitchFamily="66" charset="0"/>
              </a:rPr>
              <a:t>Pan </a:t>
            </a:r>
            <a:r>
              <a:rPr lang="en-GB" sz="2800" dirty="0" err="1">
                <a:solidFill>
                  <a:schemeClr val="tx1"/>
                </a:solidFill>
                <a:latin typeface="Comic Sans MS" panose="030F0702030302020204" pitchFamily="66" charset="0"/>
              </a:rPr>
              <a:t>ddaeth</a:t>
            </a:r>
            <a:r>
              <a:rPr lang="en-GB" sz="2800" dirty="0">
                <a:solidFill>
                  <a:schemeClr val="tx1"/>
                </a:solidFill>
                <a:latin typeface="Comic Sans MS" panose="030F0702030302020204" pitchFamily="66" charset="0"/>
              </a:rPr>
              <a:t> y </a:t>
            </a:r>
            <a:r>
              <a:rPr lang="en-GB" sz="2800" dirty="0" err="1">
                <a:solidFill>
                  <a:schemeClr val="tx1"/>
                </a:solidFill>
                <a:latin typeface="Comic Sans MS" panose="030F0702030302020204" pitchFamily="66" charset="0"/>
              </a:rPr>
              <a:t>gwanwyn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aeth</a:t>
            </a:r>
            <a:r>
              <a:rPr lang="en-GB" sz="2800" dirty="0">
                <a:solidFill>
                  <a:schemeClr val="tx1"/>
                </a:solidFill>
                <a:latin typeface="Comic Sans MS" panose="030F0702030302020204" pitchFamily="66" charset="0"/>
              </a:rPr>
              <a:t> y </a:t>
            </a:r>
            <a:r>
              <a:rPr lang="en-GB" sz="2800" dirty="0" err="1">
                <a:solidFill>
                  <a:schemeClr val="tx1"/>
                </a:solidFill>
                <a:latin typeface="Comic Sans MS" panose="030F0702030302020204" pitchFamily="66" charset="0"/>
              </a:rPr>
              <a:t>ffarmwr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â’r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y llyn </a:t>
            </a:r>
            <a:r>
              <a:rPr lang="en-GB" sz="2800" dirty="0" err="1">
                <a:solidFill>
                  <a:schemeClr val="tx1"/>
                </a:solidFill>
                <a:latin typeface="Comic Sans MS" panose="030F0702030302020204" pitchFamily="66" charset="0"/>
              </a:rPr>
              <a:t>a'i</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rhyddhau</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Digwyddodd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rhywbeth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arbennig</a:t>
            </a:r>
            <a:r>
              <a:rPr lang="en-GB" sz="2800" dirty="0">
                <a:solidFill>
                  <a:schemeClr val="tx1"/>
                </a:solidFill>
                <a:latin typeface="Comic Sans MS" panose="030F0702030302020204" pitchFamily="66" charset="0"/>
              </a:rPr>
              <a:t>...</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43363" y="1571563"/>
            <a:ext cx="244475" cy="244475"/>
          </a:xfrm>
          <a:prstGeom prst="rect">
            <a:avLst/>
          </a:prstGeom>
        </p:spPr>
      </p:pic>
    </p:spTree>
    <p:extLst>
      <p:ext uri="{BB962C8B-B14F-4D97-AF65-F5344CB8AC3E}">
        <p14:creationId xmlns:p14="http://schemas.microsoft.com/office/powerpoint/2010/main" val="401422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8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4" name="Picture 4" descr="C:\#Action\21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95800" y="2362200"/>
            <a:ext cx="3492500" cy="277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le 4"/>
          <p:cNvSpPr/>
          <p:nvPr/>
        </p:nvSpPr>
        <p:spPr>
          <a:xfrm>
            <a:off x="402609" y="333375"/>
            <a:ext cx="10761259"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schemeClr val="tx1"/>
                </a:solidFill>
                <a:latin typeface="Comic Sans MS" panose="030F0702030302020204" pitchFamily="66" charset="0"/>
              </a:rPr>
              <a:t>...</a:t>
            </a:r>
            <a:r>
              <a:rPr lang="en-GB" sz="2800" dirty="0" err="1">
                <a:solidFill>
                  <a:schemeClr val="tx1"/>
                </a:solidFill>
                <a:latin typeface="Comic Sans MS" panose="030F0702030302020204" pitchFamily="66" charset="0"/>
              </a:rPr>
              <a:t>roedd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fach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lwyd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wedi</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tyfu</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i</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fod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alarch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hardd</a:t>
            </a:r>
            <a:r>
              <a:rPr lang="en-GB" sz="2800" dirty="0">
                <a:solidFill>
                  <a:schemeClr val="tx1"/>
                </a:solidFill>
                <a:latin typeface="Comic Sans MS" panose="030F0702030302020204" pitchFamily="66" charset="0"/>
              </a:rPr>
              <a:t>!</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868" y="1570831"/>
            <a:ext cx="244475" cy="244475"/>
          </a:xfrm>
          <a:prstGeom prst="rect">
            <a:avLst/>
          </a:prstGeom>
        </p:spPr>
      </p:pic>
    </p:spTree>
    <p:extLst>
      <p:ext uri="{BB962C8B-B14F-4D97-AF65-F5344CB8AC3E}">
        <p14:creationId xmlns:p14="http://schemas.microsoft.com/office/powerpoint/2010/main" val="8776562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mph" presetSubtype="0" fill="hold" nodeType="clickEffect">
                                  <p:stCondLst>
                                    <p:cond delay="0"/>
                                  </p:stCondLst>
                                  <p:childTnLst>
                                    <p:animScale>
                                      <p:cBhvr>
                                        <p:cTn id="6" dur="2000" fill="hold"/>
                                        <p:tgtEl>
                                          <p:spTgt spid="81924"/>
                                        </p:tgtEl>
                                      </p:cBhvr>
                                      <p:by x="150000" y="150000"/>
                                    </p:animScale>
                                  </p:childTnLst>
                                </p:cTn>
                              </p:par>
                            </p:childTnLst>
                          </p:cTn>
                        </p:par>
                        <p:par>
                          <p:cTn id="7" fill="hold">
                            <p:stCondLst>
                              <p:cond delay="2000"/>
                            </p:stCondLst>
                            <p:childTnLst>
                              <p:par>
                                <p:cTn id="8" presetID="1" presetClass="mediacall" presetSubtype="0" fill="hold" nodeType="afterEffect">
                                  <p:stCondLst>
                                    <p:cond delay="0"/>
                                  </p:stCondLst>
                                  <p:childTnLst>
                                    <p:cmd type="call" cmd="playFrom(0.0)">
                                      <p:cBhvr>
                                        <p:cTn id="9" dur="75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4" descr="C:\#Action\22 copy.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7401" y="1295400"/>
            <a:ext cx="7699375" cy="429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ounded Rectangle 5"/>
          <p:cNvSpPr/>
          <p:nvPr/>
        </p:nvSpPr>
        <p:spPr>
          <a:xfrm>
            <a:off x="409433" y="278784"/>
            <a:ext cx="11552830" cy="93503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y </a:t>
            </a:r>
            <a:r>
              <a:rPr lang="en-GB" sz="2800" dirty="0" err="1">
                <a:solidFill>
                  <a:schemeClr val="tx1"/>
                </a:solidFill>
                <a:latin typeface="Comic Sans MS" panose="030F0702030302020204" pitchFamily="66" charset="0"/>
              </a:rPr>
              <a:t>diwedd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roedd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hwyaden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fach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lwyd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yn</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hapus</a:t>
            </a:r>
            <a:r>
              <a:rPr lang="en-GB" sz="2800" dirty="0">
                <a:solidFill>
                  <a:schemeClr val="tx1"/>
                </a:solidFill>
                <a:latin typeface="Comic Sans MS" panose="030F0702030302020204" pitchFamily="66" charset="0"/>
              </a:rPr>
              <a:t> a hi </a:t>
            </a:r>
            <a:r>
              <a:rPr lang="en-GB" sz="2800" dirty="0" err="1">
                <a:solidFill>
                  <a:schemeClr val="tx1"/>
                </a:solidFill>
                <a:latin typeface="Comic Sans MS" panose="030F0702030302020204" pitchFamily="66" charset="0"/>
              </a:rPr>
              <a:t>oedd</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yr</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alarch</a:t>
            </a:r>
            <a:r>
              <a:rPr lang="en-GB" sz="2800" dirty="0">
                <a:solidFill>
                  <a:schemeClr val="tx1"/>
                </a:solidFill>
                <a:latin typeface="Comic Sans MS" panose="030F0702030302020204" pitchFamily="66" charset="0"/>
              </a:rPr>
              <a:t> </a:t>
            </a:r>
            <a:r>
              <a:rPr lang="en-GB" sz="2800" dirty="0" err="1">
                <a:solidFill>
                  <a:schemeClr val="tx1"/>
                </a:solidFill>
                <a:latin typeface="Comic Sans MS" panose="030F0702030302020204" pitchFamily="66" charset="0"/>
              </a:rPr>
              <a:t>harddaf</a:t>
            </a:r>
            <a:r>
              <a:rPr lang="en-GB" sz="2800" dirty="0">
                <a:solidFill>
                  <a:schemeClr val="tx1"/>
                </a:solidFill>
                <a:latin typeface="Comic Sans MS" panose="030F0702030302020204" pitchFamily="66" charset="0"/>
              </a:rPr>
              <a:t> a </a:t>
            </a:r>
            <a:r>
              <a:rPr lang="en-GB" sz="2800" dirty="0" err="1" smtClean="0">
                <a:solidFill>
                  <a:schemeClr val="tx1"/>
                </a:solidFill>
                <a:latin typeface="Comic Sans MS" panose="030F0702030302020204" pitchFamily="66" charset="0"/>
              </a:rPr>
              <a:t>fu</a:t>
            </a:r>
            <a:r>
              <a:rPr lang="en-GB" sz="2800" dirty="0" smtClean="0">
                <a:solidFill>
                  <a:schemeClr val="tx1"/>
                </a:solidFill>
                <a:latin typeface="Comic Sans MS" panose="030F0702030302020204" pitchFamily="66" charset="0"/>
              </a:rPr>
              <a:t> </a:t>
            </a:r>
            <a:r>
              <a:rPr lang="en-GB" sz="2800" dirty="0" err="1" smtClean="0">
                <a:solidFill>
                  <a:schemeClr val="tx1"/>
                </a:solidFill>
                <a:latin typeface="Comic Sans MS" panose="030F0702030302020204" pitchFamily="66" charset="0"/>
              </a:rPr>
              <a:t>erioed</a:t>
            </a:r>
            <a:r>
              <a:rPr lang="en-GB" sz="2800" dirty="0" smtClean="0">
                <a:solidFill>
                  <a:schemeClr val="tx1"/>
                </a:solidFill>
                <a:latin typeface="Comic Sans MS" panose="030F0702030302020204" pitchFamily="66" charset="0"/>
              </a:rPr>
              <a:t>!</a:t>
            </a:r>
            <a:endParaRPr lang="en-GB" sz="2800" dirty="0">
              <a:solidFill>
                <a:schemeClr val="tx1"/>
              </a:solidFill>
              <a:latin typeface="Comic Sans MS" panose="030F0702030302020204" pitchFamily="66" charset="0"/>
            </a:endParaRPr>
          </a:p>
        </p:txBody>
      </p:sp>
      <p:pic>
        <p:nvPicPr>
          <p:cNvPr id="4"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1159534" y="6172768"/>
            <a:ext cx="600075"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37296" y="1535563"/>
            <a:ext cx="244475" cy="244475"/>
          </a:xfrm>
          <a:prstGeom prst="rect">
            <a:avLst/>
          </a:prstGeom>
        </p:spPr>
      </p:pic>
    </p:spTree>
    <p:extLst>
      <p:ext uri="{BB962C8B-B14F-4D97-AF65-F5344CB8AC3E}">
        <p14:creationId xmlns:p14="http://schemas.microsoft.com/office/powerpoint/2010/main" val="414392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0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TASG 1</a:t>
            </a:r>
            <a:endParaRPr lang="en-GB" dirty="0"/>
          </a:p>
        </p:txBody>
      </p:sp>
      <p:sp>
        <p:nvSpPr>
          <p:cNvPr id="3" name="Content Placeholder 2"/>
          <p:cNvSpPr>
            <a:spLocks noGrp="1"/>
          </p:cNvSpPr>
          <p:nvPr>
            <p:ph idx="1"/>
          </p:nvPr>
        </p:nvSpPr>
        <p:spPr>
          <a:xfrm>
            <a:off x="684212" y="450376"/>
            <a:ext cx="8534400" cy="4503761"/>
          </a:xfrm>
        </p:spPr>
        <p:txBody>
          <a:bodyPr>
            <a:normAutofit lnSpcReduction="10000"/>
          </a:bodyPr>
          <a:lstStyle/>
          <a:p>
            <a:r>
              <a:rPr lang="en-GB" dirty="0" smtClean="0">
                <a:solidFill>
                  <a:schemeClr val="tx1"/>
                </a:solidFill>
              </a:rPr>
              <a:t>Faint o </a:t>
            </a:r>
            <a:r>
              <a:rPr lang="en-GB" dirty="0" err="1" smtClean="0">
                <a:solidFill>
                  <a:schemeClr val="tx1"/>
                </a:solidFill>
              </a:rPr>
              <a:t>wahanol</a:t>
            </a:r>
            <a:r>
              <a:rPr lang="en-GB" dirty="0" smtClean="0">
                <a:solidFill>
                  <a:schemeClr val="tx1"/>
                </a:solidFill>
              </a:rPr>
              <a:t> </a:t>
            </a:r>
            <a:r>
              <a:rPr lang="en-GB" dirty="0" err="1" smtClean="0">
                <a:solidFill>
                  <a:schemeClr val="tx1"/>
                </a:solidFill>
              </a:rPr>
              <a:t>deimladau</a:t>
            </a:r>
            <a:r>
              <a:rPr lang="en-GB" dirty="0" smtClean="0">
                <a:solidFill>
                  <a:schemeClr val="tx1"/>
                </a:solidFill>
              </a:rPr>
              <a:t> </a:t>
            </a:r>
            <a:r>
              <a:rPr lang="en-GB" dirty="0" err="1" smtClean="0">
                <a:solidFill>
                  <a:schemeClr val="tx1"/>
                </a:solidFill>
              </a:rPr>
              <a:t>sydd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cael</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cyfleu</a:t>
            </a:r>
            <a:r>
              <a:rPr lang="en-GB" dirty="0" smtClean="0">
                <a:solidFill>
                  <a:schemeClr val="tx1"/>
                </a:solidFill>
              </a:rPr>
              <a:t> </a:t>
            </a:r>
            <a:r>
              <a:rPr lang="en-GB" dirty="0" err="1" smtClean="0">
                <a:solidFill>
                  <a:schemeClr val="tx1"/>
                </a:solidFill>
              </a:rPr>
              <a:t>yn</a:t>
            </a:r>
            <a:r>
              <a:rPr lang="en-GB" dirty="0" smtClean="0">
                <a:solidFill>
                  <a:schemeClr val="tx1"/>
                </a:solidFill>
              </a:rPr>
              <a:t> y </a:t>
            </a:r>
            <a:r>
              <a:rPr lang="en-GB" dirty="0" err="1" smtClean="0">
                <a:solidFill>
                  <a:schemeClr val="tx1"/>
                </a:solidFill>
              </a:rPr>
              <a:t>stori</a:t>
            </a:r>
            <a:r>
              <a:rPr lang="en-GB" dirty="0" smtClean="0">
                <a:solidFill>
                  <a:schemeClr val="tx1"/>
                </a:solidFill>
              </a:rPr>
              <a:t> </a:t>
            </a:r>
            <a:r>
              <a:rPr lang="en-GB" dirty="0" err="1" smtClean="0">
                <a:solidFill>
                  <a:schemeClr val="tx1"/>
                </a:solidFill>
              </a:rPr>
              <a:t>fach</a:t>
            </a:r>
            <a:r>
              <a:rPr lang="en-GB" dirty="0" smtClean="0">
                <a:solidFill>
                  <a:schemeClr val="tx1"/>
                </a:solidFill>
              </a:rPr>
              <a:t> hon? </a:t>
            </a:r>
            <a:r>
              <a:rPr lang="en-GB" dirty="0" err="1" smtClean="0">
                <a:solidFill>
                  <a:schemeClr val="tx1"/>
                </a:solidFill>
              </a:rPr>
              <a:t>Gwnewch</a:t>
            </a:r>
            <a:r>
              <a:rPr lang="en-GB" dirty="0" smtClean="0">
                <a:solidFill>
                  <a:schemeClr val="tx1"/>
                </a:solidFill>
              </a:rPr>
              <a:t> </a:t>
            </a:r>
            <a:r>
              <a:rPr lang="en-GB" dirty="0" err="1" smtClean="0">
                <a:solidFill>
                  <a:schemeClr val="tx1"/>
                </a:solidFill>
              </a:rPr>
              <a:t>restr</a:t>
            </a:r>
            <a:r>
              <a:rPr lang="en-GB" dirty="0" smtClean="0">
                <a:solidFill>
                  <a:schemeClr val="tx1"/>
                </a:solidFill>
              </a:rPr>
              <a:t> </a:t>
            </a:r>
            <a:r>
              <a:rPr lang="en-GB" dirty="0" err="1" smtClean="0">
                <a:solidFill>
                  <a:schemeClr val="tx1"/>
                </a:solidFill>
              </a:rPr>
              <a:t>ohonynt</a:t>
            </a:r>
            <a:r>
              <a:rPr lang="en-GB" dirty="0">
                <a:solidFill>
                  <a:schemeClr val="tx1"/>
                </a:solidFill>
              </a:rPr>
              <a:t> </a:t>
            </a:r>
            <a:r>
              <a:rPr lang="en-GB" dirty="0" err="1" smtClean="0">
                <a:solidFill>
                  <a:schemeClr val="tx1"/>
                </a:solidFill>
              </a:rPr>
              <a:t>a’u</a:t>
            </a:r>
            <a:r>
              <a:rPr lang="en-GB" dirty="0" smtClean="0">
                <a:solidFill>
                  <a:schemeClr val="tx1"/>
                </a:solidFill>
              </a:rPr>
              <a:t> </a:t>
            </a:r>
            <a:r>
              <a:rPr lang="en-GB" dirty="0" err="1" smtClean="0">
                <a:solidFill>
                  <a:schemeClr val="tx1"/>
                </a:solidFill>
              </a:rPr>
              <a:t>dosbarthu</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deimladau</a:t>
            </a:r>
            <a:r>
              <a:rPr lang="en-GB" dirty="0" smtClean="0">
                <a:solidFill>
                  <a:schemeClr val="tx1"/>
                </a:solidFill>
              </a:rPr>
              <a:t> </a:t>
            </a:r>
            <a:r>
              <a:rPr lang="en-GB" dirty="0" err="1" smtClean="0">
                <a:solidFill>
                  <a:schemeClr val="tx1"/>
                </a:solidFill>
              </a:rPr>
              <a:t>negyddol</a:t>
            </a:r>
            <a:r>
              <a:rPr lang="en-GB" dirty="0" smtClean="0">
                <a:solidFill>
                  <a:schemeClr val="tx1"/>
                </a:solidFill>
              </a:rPr>
              <a:t> a </a:t>
            </a:r>
            <a:r>
              <a:rPr lang="en-GB" dirty="0" err="1" smtClean="0">
                <a:solidFill>
                  <a:schemeClr val="tx1"/>
                </a:solidFill>
              </a:rPr>
              <a:t>chadarnhaol</a:t>
            </a:r>
            <a:r>
              <a:rPr lang="en-GB" dirty="0" smtClean="0">
                <a:solidFill>
                  <a:schemeClr val="tx1"/>
                </a:solidFill>
              </a:rPr>
              <a:t>.</a:t>
            </a:r>
          </a:p>
          <a:p>
            <a:r>
              <a:rPr lang="en-GB" dirty="0" smtClean="0">
                <a:solidFill>
                  <a:schemeClr val="tx1"/>
                </a:solidFill>
              </a:rPr>
              <a:t>Pam </a:t>
            </a:r>
            <a:r>
              <a:rPr lang="en-GB" dirty="0" err="1" smtClean="0">
                <a:solidFill>
                  <a:schemeClr val="tx1"/>
                </a:solidFill>
              </a:rPr>
              <a:t>roedd</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hwyaden</a:t>
            </a:r>
            <a:r>
              <a:rPr lang="en-GB" dirty="0" smtClean="0">
                <a:solidFill>
                  <a:schemeClr val="tx1"/>
                </a:solidFill>
              </a:rPr>
              <a:t> </a:t>
            </a:r>
            <a:r>
              <a:rPr lang="en-GB" dirty="0" err="1" smtClean="0">
                <a:solidFill>
                  <a:schemeClr val="tx1"/>
                </a:solidFill>
              </a:rPr>
              <a:t>fach</a:t>
            </a:r>
            <a:r>
              <a:rPr lang="en-GB" dirty="0" smtClean="0">
                <a:solidFill>
                  <a:schemeClr val="tx1"/>
                </a:solidFill>
              </a:rPr>
              <a:t> </a:t>
            </a:r>
            <a:r>
              <a:rPr lang="en-GB" dirty="0" err="1" smtClean="0">
                <a:solidFill>
                  <a:schemeClr val="tx1"/>
                </a:solidFill>
              </a:rPr>
              <a:t>lwyd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a:solidFill>
                  <a:schemeClr val="tx1"/>
                </a:solidFill>
              </a:rPr>
              <a:t>t</a:t>
            </a:r>
            <a:r>
              <a:rPr lang="en-GB" dirty="0" err="1" smtClean="0">
                <a:solidFill>
                  <a:schemeClr val="tx1"/>
                </a:solidFill>
              </a:rPr>
              <a:t>eimlo</a:t>
            </a:r>
            <a:r>
              <a:rPr lang="en-GB" dirty="0" smtClean="0">
                <a:solidFill>
                  <a:schemeClr val="tx1"/>
                </a:solidFill>
              </a:rPr>
              <a:t> </a:t>
            </a:r>
            <a:r>
              <a:rPr lang="en-GB" dirty="0" err="1" smtClean="0">
                <a:solidFill>
                  <a:schemeClr val="tx1"/>
                </a:solidFill>
              </a:rPr>
              <a:t>fel</a:t>
            </a:r>
            <a:r>
              <a:rPr lang="en-GB" dirty="0" smtClean="0">
                <a:solidFill>
                  <a:schemeClr val="tx1"/>
                </a:solidFill>
              </a:rPr>
              <a:t> </a:t>
            </a:r>
            <a:r>
              <a:rPr lang="en-GB" dirty="0" err="1" smtClean="0">
                <a:solidFill>
                  <a:schemeClr val="tx1"/>
                </a:solidFill>
              </a:rPr>
              <a:t>hyn</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bwy</a:t>
            </a:r>
            <a:r>
              <a:rPr lang="en-GB" dirty="0" smtClean="0">
                <a:solidFill>
                  <a:schemeClr val="tx1"/>
                </a:solidFill>
              </a:rPr>
              <a:t> </a:t>
            </a:r>
            <a:r>
              <a:rPr lang="en-GB" dirty="0" err="1" smtClean="0">
                <a:solidFill>
                  <a:schemeClr val="tx1"/>
                </a:solidFill>
              </a:rPr>
              <a:t>oedd</a:t>
            </a:r>
            <a:r>
              <a:rPr lang="en-GB" dirty="0" smtClean="0">
                <a:solidFill>
                  <a:schemeClr val="tx1"/>
                </a:solidFill>
              </a:rPr>
              <a:t> y </a:t>
            </a:r>
            <a:r>
              <a:rPr lang="en-GB" dirty="0" err="1" smtClean="0">
                <a:solidFill>
                  <a:schemeClr val="tx1"/>
                </a:solidFill>
              </a:rPr>
              <a:t>bai</a:t>
            </a:r>
            <a:r>
              <a:rPr lang="en-GB" dirty="0" smtClean="0">
                <a:solidFill>
                  <a:schemeClr val="tx1"/>
                </a:solidFill>
              </a:rPr>
              <a:t>?</a:t>
            </a:r>
          </a:p>
          <a:p>
            <a:r>
              <a:rPr lang="en-GB" dirty="0" err="1" smtClean="0">
                <a:solidFill>
                  <a:schemeClr val="tx1"/>
                </a:solidFill>
              </a:rPr>
              <a:t>Sut</a:t>
            </a:r>
            <a:r>
              <a:rPr lang="en-GB" dirty="0" smtClean="0">
                <a:solidFill>
                  <a:schemeClr val="tx1"/>
                </a:solidFill>
              </a:rPr>
              <a:t> </a:t>
            </a:r>
            <a:r>
              <a:rPr lang="en-GB" dirty="0" err="1" smtClean="0">
                <a:solidFill>
                  <a:schemeClr val="tx1"/>
                </a:solidFill>
              </a:rPr>
              <a:t>ydych</a:t>
            </a:r>
            <a:r>
              <a:rPr lang="en-GB" dirty="0" smtClean="0">
                <a:solidFill>
                  <a:schemeClr val="tx1"/>
                </a:solidFill>
              </a:rPr>
              <a:t> </a:t>
            </a:r>
            <a:r>
              <a:rPr lang="en-GB" dirty="0" err="1" smtClean="0">
                <a:solidFill>
                  <a:schemeClr val="tx1"/>
                </a:solidFill>
              </a:rPr>
              <a:t>chi’n</a:t>
            </a:r>
            <a:r>
              <a:rPr lang="en-GB" dirty="0" smtClean="0">
                <a:solidFill>
                  <a:schemeClr val="tx1"/>
                </a:solidFill>
              </a:rPr>
              <a:t> </a:t>
            </a:r>
            <a:r>
              <a:rPr lang="en-GB" dirty="0" err="1" smtClean="0">
                <a:solidFill>
                  <a:schemeClr val="tx1"/>
                </a:solidFill>
              </a:rPr>
              <a:t>teimlo</a:t>
            </a:r>
            <a:r>
              <a:rPr lang="en-GB" dirty="0" smtClean="0">
                <a:solidFill>
                  <a:schemeClr val="tx1"/>
                </a:solidFill>
              </a:rPr>
              <a:t> pan </a:t>
            </a:r>
            <a:r>
              <a:rPr lang="en-GB" dirty="0" err="1" smtClean="0">
                <a:solidFill>
                  <a:schemeClr val="tx1"/>
                </a:solidFill>
              </a:rPr>
              <a:t>rydych</a:t>
            </a:r>
            <a:r>
              <a:rPr lang="en-GB" dirty="0" smtClean="0">
                <a:solidFill>
                  <a:schemeClr val="tx1"/>
                </a:solidFill>
              </a:rPr>
              <a:t> </a:t>
            </a:r>
            <a:r>
              <a:rPr lang="en-GB" dirty="0" err="1" smtClean="0">
                <a:solidFill>
                  <a:schemeClr val="tx1"/>
                </a:solidFill>
              </a:rPr>
              <a:t>chi’n</a:t>
            </a:r>
            <a:r>
              <a:rPr lang="en-GB" dirty="0" smtClean="0">
                <a:solidFill>
                  <a:schemeClr val="tx1"/>
                </a:solidFill>
              </a:rPr>
              <a:t> </a:t>
            </a:r>
            <a:r>
              <a:rPr lang="en-GB" dirty="0" err="1" smtClean="0">
                <a:solidFill>
                  <a:schemeClr val="tx1"/>
                </a:solidFill>
              </a:rPr>
              <a:t>cael</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gadael</a:t>
            </a:r>
            <a:r>
              <a:rPr lang="en-GB" dirty="0" smtClean="0">
                <a:solidFill>
                  <a:schemeClr val="tx1"/>
                </a:solidFill>
              </a:rPr>
              <a:t> </a:t>
            </a:r>
            <a:r>
              <a:rPr lang="en-GB" dirty="0" err="1" smtClean="0">
                <a:solidFill>
                  <a:schemeClr val="tx1"/>
                </a:solidFill>
              </a:rPr>
              <a:t>allan</a:t>
            </a:r>
            <a:r>
              <a:rPr lang="en-GB" dirty="0" smtClean="0">
                <a:solidFill>
                  <a:schemeClr val="tx1"/>
                </a:solidFill>
              </a:rPr>
              <a:t> o </a:t>
            </a:r>
            <a:r>
              <a:rPr lang="en-GB" dirty="0" err="1" smtClean="0">
                <a:solidFill>
                  <a:schemeClr val="tx1"/>
                </a:solidFill>
              </a:rPr>
              <a:t>ryw</a:t>
            </a:r>
            <a:r>
              <a:rPr lang="en-GB" dirty="0" smtClean="0">
                <a:solidFill>
                  <a:schemeClr val="tx1"/>
                </a:solidFill>
              </a:rPr>
              <a:t> </a:t>
            </a:r>
            <a:r>
              <a:rPr lang="en-GB" dirty="0" err="1" smtClean="0">
                <a:solidFill>
                  <a:schemeClr val="tx1"/>
                </a:solidFill>
              </a:rPr>
              <a:t>ddigwyddiad</a:t>
            </a:r>
            <a:r>
              <a:rPr lang="en-GB" dirty="0" smtClean="0">
                <a:solidFill>
                  <a:schemeClr val="tx1"/>
                </a:solidFill>
              </a:rPr>
              <a:t> </a:t>
            </a:r>
            <a:r>
              <a:rPr lang="en-GB" dirty="0" err="1" smtClean="0">
                <a:solidFill>
                  <a:schemeClr val="tx1"/>
                </a:solidFill>
              </a:rPr>
              <a:t>e.e</a:t>
            </a:r>
            <a:r>
              <a:rPr lang="en-GB" dirty="0" smtClean="0">
                <a:solidFill>
                  <a:schemeClr val="tx1"/>
                </a:solidFill>
              </a:rPr>
              <a:t>. </a:t>
            </a:r>
            <a:r>
              <a:rPr lang="en-GB" dirty="0" err="1" smtClean="0">
                <a:solidFill>
                  <a:schemeClr val="tx1"/>
                </a:solidFill>
              </a:rPr>
              <a:t>parti</a:t>
            </a:r>
            <a:r>
              <a:rPr lang="en-GB" dirty="0" smtClean="0">
                <a:solidFill>
                  <a:schemeClr val="tx1"/>
                </a:solidFill>
              </a:rPr>
              <a:t> </a:t>
            </a:r>
            <a:r>
              <a:rPr lang="en-GB" dirty="0" err="1" smtClean="0">
                <a:solidFill>
                  <a:schemeClr val="tx1"/>
                </a:solidFill>
              </a:rPr>
              <a:t>neu</a:t>
            </a:r>
            <a:r>
              <a:rPr lang="en-GB" dirty="0" smtClean="0">
                <a:solidFill>
                  <a:schemeClr val="tx1"/>
                </a:solidFill>
              </a:rPr>
              <a:t> </a:t>
            </a:r>
            <a:r>
              <a:rPr lang="en-GB" dirty="0" err="1" smtClean="0">
                <a:solidFill>
                  <a:schemeClr val="tx1"/>
                </a:solidFill>
              </a:rPr>
              <a:t>g</a:t>
            </a:r>
            <a:r>
              <a:rPr lang="en-GB" dirty="0" err="1" smtClean="0">
                <a:solidFill>
                  <a:schemeClr val="tx1"/>
                </a:solidFill>
                <a:latin typeface="Arial" panose="020B0604020202020204" pitchFamily="34" charset="0"/>
                <a:cs typeface="Arial" panose="020B0604020202020204" pitchFamily="34" charset="0"/>
              </a:rPr>
              <a:t>êm</a:t>
            </a:r>
            <a:r>
              <a:rPr lang="en-GB" dirty="0" smtClean="0">
                <a:solidFill>
                  <a:schemeClr val="tx1"/>
                </a:solidFill>
                <a:latin typeface="Arial" panose="020B0604020202020204" pitchFamily="34" charset="0"/>
                <a:cs typeface="Arial" panose="020B0604020202020204" pitchFamily="34" charset="0"/>
              </a:rPr>
              <a:t> bel-</a:t>
            </a:r>
            <a:r>
              <a:rPr lang="en-GB" dirty="0" err="1" smtClean="0">
                <a:solidFill>
                  <a:schemeClr val="tx1"/>
                </a:solidFill>
                <a:latin typeface="Arial" panose="020B0604020202020204" pitchFamily="34" charset="0"/>
                <a:cs typeface="Arial" panose="020B0604020202020204" pitchFamily="34" charset="0"/>
              </a:rPr>
              <a:t>droed</a:t>
            </a:r>
            <a:r>
              <a:rPr lang="en-GB" dirty="0" smtClean="0">
                <a:solidFill>
                  <a:schemeClr val="tx1"/>
                </a:solidFill>
                <a:latin typeface="Arial" panose="020B0604020202020204" pitchFamily="34" charset="0"/>
                <a:cs typeface="Arial" panose="020B0604020202020204" pitchFamily="34" charset="0"/>
              </a:rPr>
              <a:t>?</a:t>
            </a:r>
            <a:endParaRPr lang="en-GB" dirty="0" smtClean="0">
              <a:solidFill>
                <a:schemeClr val="tx1"/>
              </a:solidFill>
            </a:endParaRPr>
          </a:p>
          <a:p>
            <a:r>
              <a:rPr lang="en-GB" dirty="0" smtClean="0">
                <a:solidFill>
                  <a:schemeClr val="tx1"/>
                </a:solidFill>
              </a:rPr>
              <a:t>Pam </a:t>
            </a:r>
            <a:r>
              <a:rPr lang="en-GB" dirty="0" err="1" smtClean="0">
                <a:solidFill>
                  <a:schemeClr val="tx1"/>
                </a:solidFill>
              </a:rPr>
              <a:t>mae</a:t>
            </a:r>
            <a:r>
              <a:rPr lang="en-GB" dirty="0" smtClean="0">
                <a:solidFill>
                  <a:schemeClr val="tx1"/>
                </a:solidFill>
              </a:rPr>
              <a:t> </a:t>
            </a:r>
            <a:r>
              <a:rPr lang="en-GB" dirty="0" err="1" smtClean="0">
                <a:solidFill>
                  <a:schemeClr val="tx1"/>
                </a:solidFill>
              </a:rPr>
              <a:t>hi’n</a:t>
            </a:r>
            <a:r>
              <a:rPr lang="en-GB" dirty="0" smtClean="0">
                <a:solidFill>
                  <a:schemeClr val="tx1"/>
                </a:solidFill>
              </a:rPr>
              <a:t> </a:t>
            </a:r>
            <a:r>
              <a:rPr lang="en-GB" dirty="0" err="1" smtClean="0">
                <a:solidFill>
                  <a:schemeClr val="tx1"/>
                </a:solidFill>
              </a:rPr>
              <a:t>bwysig</a:t>
            </a:r>
            <a:r>
              <a:rPr lang="en-GB" dirty="0" smtClean="0">
                <a:solidFill>
                  <a:schemeClr val="tx1"/>
                </a:solidFill>
              </a:rPr>
              <a:t> </a:t>
            </a:r>
            <a:r>
              <a:rPr lang="en-GB" dirty="0" err="1" smtClean="0">
                <a:solidFill>
                  <a:schemeClr val="tx1"/>
                </a:solidFill>
              </a:rPr>
              <a:t>annog</a:t>
            </a:r>
            <a:r>
              <a:rPr lang="en-GB" dirty="0" smtClean="0">
                <a:solidFill>
                  <a:schemeClr val="tx1"/>
                </a:solidFill>
              </a:rPr>
              <a:t> plant </a:t>
            </a:r>
            <a:r>
              <a:rPr lang="en-GB" dirty="0" err="1" smtClean="0">
                <a:solidFill>
                  <a:schemeClr val="tx1"/>
                </a:solidFill>
              </a:rPr>
              <a:t>ifanc</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drafod</a:t>
            </a:r>
            <a:r>
              <a:rPr lang="en-GB" dirty="0" smtClean="0">
                <a:solidFill>
                  <a:schemeClr val="tx1"/>
                </a:solidFill>
              </a:rPr>
              <a:t> </a:t>
            </a:r>
            <a:r>
              <a:rPr lang="en-GB" dirty="0" err="1" smtClean="0">
                <a:solidFill>
                  <a:schemeClr val="tx1"/>
                </a:solidFill>
              </a:rPr>
              <a:t>teimladau</a:t>
            </a:r>
            <a:r>
              <a:rPr lang="en-GB" dirty="0" smtClean="0">
                <a:solidFill>
                  <a:schemeClr val="tx1"/>
                </a:solidFill>
              </a:rPr>
              <a:t>?</a:t>
            </a:r>
          </a:p>
          <a:p>
            <a:r>
              <a:rPr lang="en-GB" dirty="0" smtClean="0">
                <a:solidFill>
                  <a:schemeClr val="tx1"/>
                </a:solidFill>
              </a:rPr>
              <a:t>Pam </a:t>
            </a:r>
            <a:r>
              <a:rPr lang="en-GB" dirty="0" err="1" smtClean="0">
                <a:solidFill>
                  <a:schemeClr val="tx1"/>
                </a:solidFill>
              </a:rPr>
              <a:t>mae’n</a:t>
            </a:r>
            <a:r>
              <a:rPr lang="en-GB" dirty="0" smtClean="0">
                <a:solidFill>
                  <a:schemeClr val="tx1"/>
                </a:solidFill>
              </a:rPr>
              <a:t> </a:t>
            </a:r>
            <a:r>
              <a:rPr lang="en-GB" dirty="0" err="1" smtClean="0">
                <a:solidFill>
                  <a:schemeClr val="tx1"/>
                </a:solidFill>
              </a:rPr>
              <a:t>bwysig</a:t>
            </a:r>
            <a:r>
              <a:rPr lang="en-GB" dirty="0" smtClean="0">
                <a:solidFill>
                  <a:schemeClr val="tx1"/>
                </a:solidFill>
              </a:rPr>
              <a:t> </a:t>
            </a:r>
            <a:r>
              <a:rPr lang="en-GB" dirty="0" err="1" smtClean="0">
                <a:solidFill>
                  <a:schemeClr val="tx1"/>
                </a:solidFill>
              </a:rPr>
              <a:t>dysgu</a:t>
            </a:r>
            <a:r>
              <a:rPr lang="en-GB" dirty="0" smtClean="0">
                <a:solidFill>
                  <a:schemeClr val="tx1"/>
                </a:solidFill>
              </a:rPr>
              <a:t> </a:t>
            </a:r>
            <a:r>
              <a:rPr lang="en-GB" dirty="0" err="1" smtClean="0">
                <a:solidFill>
                  <a:schemeClr val="tx1"/>
                </a:solidFill>
              </a:rPr>
              <a:t>sut</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drin</a:t>
            </a:r>
            <a:r>
              <a:rPr lang="en-GB" dirty="0" smtClean="0">
                <a:solidFill>
                  <a:schemeClr val="tx1"/>
                </a:solidFill>
              </a:rPr>
              <a:t> </a:t>
            </a:r>
            <a:r>
              <a:rPr lang="en-GB" dirty="0" err="1" smtClean="0">
                <a:solidFill>
                  <a:schemeClr val="tx1"/>
                </a:solidFill>
              </a:rPr>
              <a:t>eraill</a:t>
            </a:r>
            <a:r>
              <a:rPr lang="en-GB" dirty="0">
                <a:solidFill>
                  <a:schemeClr val="tx1"/>
                </a:solidFill>
              </a:rPr>
              <a:t>?</a:t>
            </a:r>
            <a:endParaRPr lang="en-GB" dirty="0" smtClean="0">
              <a:solidFill>
                <a:schemeClr val="tx1"/>
              </a:solidFill>
            </a:endParaRPr>
          </a:p>
          <a:p>
            <a:r>
              <a:rPr lang="en-GB" dirty="0" err="1" smtClean="0">
                <a:solidFill>
                  <a:schemeClr val="tx1"/>
                </a:solidFill>
              </a:rPr>
              <a:t>Sut</a:t>
            </a:r>
            <a:r>
              <a:rPr lang="en-GB" dirty="0" smtClean="0">
                <a:solidFill>
                  <a:schemeClr val="tx1"/>
                </a:solidFill>
              </a:rPr>
              <a:t> </a:t>
            </a:r>
            <a:r>
              <a:rPr lang="en-GB" dirty="0" err="1" smtClean="0">
                <a:solidFill>
                  <a:schemeClr val="tx1"/>
                </a:solidFill>
              </a:rPr>
              <a:t>fyddech</a:t>
            </a:r>
            <a:r>
              <a:rPr lang="en-GB" dirty="0" smtClean="0">
                <a:solidFill>
                  <a:schemeClr val="tx1"/>
                </a:solidFill>
              </a:rPr>
              <a:t> </a:t>
            </a:r>
            <a:r>
              <a:rPr lang="en-GB" dirty="0" err="1" smtClean="0">
                <a:solidFill>
                  <a:schemeClr val="tx1"/>
                </a:solidFill>
              </a:rPr>
              <a:t>chi’n</a:t>
            </a:r>
            <a:r>
              <a:rPr lang="en-GB" dirty="0" smtClean="0">
                <a:solidFill>
                  <a:schemeClr val="tx1"/>
                </a:solidFill>
              </a:rPr>
              <a:t> </a:t>
            </a:r>
            <a:r>
              <a:rPr lang="en-GB" dirty="0" err="1" smtClean="0">
                <a:solidFill>
                  <a:schemeClr val="tx1"/>
                </a:solidFill>
              </a:rPr>
              <a:t>defnyddio’r</a:t>
            </a:r>
            <a:r>
              <a:rPr lang="en-GB" dirty="0" smtClean="0">
                <a:solidFill>
                  <a:schemeClr val="tx1"/>
                </a:solidFill>
              </a:rPr>
              <a:t> </a:t>
            </a:r>
            <a:r>
              <a:rPr lang="en-GB" dirty="0" err="1" smtClean="0">
                <a:solidFill>
                  <a:schemeClr val="tx1"/>
                </a:solidFill>
              </a:rPr>
              <a:t>stori</a:t>
            </a:r>
            <a:r>
              <a:rPr lang="en-GB" dirty="0" smtClean="0">
                <a:solidFill>
                  <a:schemeClr val="tx1"/>
                </a:solidFill>
              </a:rPr>
              <a:t> hon </a:t>
            </a:r>
            <a:r>
              <a:rPr lang="en-GB" dirty="0" err="1" smtClean="0">
                <a:solidFill>
                  <a:schemeClr val="tx1"/>
                </a:solidFill>
              </a:rPr>
              <a:t>i</a:t>
            </a:r>
            <a:r>
              <a:rPr lang="en-GB" dirty="0" smtClean="0">
                <a:solidFill>
                  <a:schemeClr val="tx1"/>
                </a:solidFill>
              </a:rPr>
              <a:t> </a:t>
            </a:r>
            <a:r>
              <a:rPr lang="en-GB" dirty="0" err="1" smtClean="0">
                <a:solidFill>
                  <a:schemeClr val="tx1"/>
                </a:solidFill>
              </a:rPr>
              <a:t>gael</a:t>
            </a:r>
            <a:r>
              <a:rPr lang="en-GB" dirty="0" smtClean="0">
                <a:solidFill>
                  <a:schemeClr val="tx1"/>
                </a:solidFill>
              </a:rPr>
              <a:t> plant </a:t>
            </a:r>
            <a:r>
              <a:rPr lang="en-GB" dirty="0" err="1" smtClean="0">
                <a:solidFill>
                  <a:schemeClr val="tx1"/>
                </a:solidFill>
              </a:rPr>
              <a:t>i</a:t>
            </a:r>
            <a:r>
              <a:rPr lang="en-GB" dirty="0" smtClean="0">
                <a:solidFill>
                  <a:schemeClr val="tx1"/>
                </a:solidFill>
              </a:rPr>
              <a:t> </a:t>
            </a:r>
            <a:r>
              <a:rPr lang="en-GB" dirty="0" err="1" smtClean="0">
                <a:solidFill>
                  <a:schemeClr val="tx1"/>
                </a:solidFill>
              </a:rPr>
              <a:t>drafod</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teimladau</a:t>
            </a:r>
            <a:r>
              <a:rPr lang="en-GB" dirty="0" smtClean="0">
                <a:solidFill>
                  <a:schemeClr val="tx1"/>
                </a:solidFill>
              </a:rPr>
              <a:t>?</a:t>
            </a:r>
          </a:p>
          <a:p>
            <a:r>
              <a:rPr lang="en-GB" dirty="0" err="1" smtClean="0">
                <a:solidFill>
                  <a:schemeClr val="tx1"/>
                </a:solidFill>
              </a:rPr>
              <a:t>Allwch</a:t>
            </a:r>
            <a:r>
              <a:rPr lang="en-GB" dirty="0" smtClean="0">
                <a:solidFill>
                  <a:schemeClr val="tx1"/>
                </a:solidFill>
              </a:rPr>
              <a:t> chi weld </a:t>
            </a:r>
            <a:r>
              <a:rPr lang="en-GB" dirty="0" err="1" smtClean="0">
                <a:solidFill>
                  <a:schemeClr val="tx1"/>
                </a:solidFill>
              </a:rPr>
              <a:t>cysylltiadau</a:t>
            </a:r>
            <a:r>
              <a:rPr lang="en-GB" dirty="0" smtClean="0">
                <a:solidFill>
                  <a:schemeClr val="tx1"/>
                </a:solidFill>
              </a:rPr>
              <a:t> </a:t>
            </a:r>
            <a:r>
              <a:rPr lang="en-GB" dirty="0" err="1" smtClean="0">
                <a:solidFill>
                  <a:schemeClr val="tx1"/>
                </a:solidFill>
              </a:rPr>
              <a:t>rhwng</a:t>
            </a:r>
            <a:r>
              <a:rPr lang="en-GB" dirty="0" smtClean="0">
                <a:solidFill>
                  <a:schemeClr val="tx1"/>
                </a:solidFill>
              </a:rPr>
              <a:t> </a:t>
            </a:r>
            <a:r>
              <a:rPr lang="en-GB" dirty="0" err="1" smtClean="0">
                <a:solidFill>
                  <a:schemeClr val="tx1"/>
                </a:solidFill>
              </a:rPr>
              <a:t>hyn</a:t>
            </a:r>
            <a:r>
              <a:rPr lang="en-GB" dirty="0" smtClean="0">
                <a:solidFill>
                  <a:schemeClr val="tx1"/>
                </a:solidFill>
              </a:rPr>
              <a:t> a </a:t>
            </a:r>
            <a:r>
              <a:rPr lang="en-GB" dirty="0" err="1" smtClean="0">
                <a:solidFill>
                  <a:schemeClr val="tx1"/>
                </a:solidFill>
              </a:rPr>
              <a:t>dogfennaeth</a:t>
            </a:r>
            <a:r>
              <a:rPr lang="en-GB" dirty="0" smtClean="0">
                <a:solidFill>
                  <a:schemeClr val="tx1"/>
                </a:solidFill>
              </a:rPr>
              <a:t> y </a:t>
            </a:r>
            <a:r>
              <a:rPr lang="en-GB" dirty="0" err="1" smtClean="0">
                <a:solidFill>
                  <a:schemeClr val="tx1"/>
                </a:solidFill>
              </a:rPr>
              <a:t>cwricwlwm</a:t>
            </a:r>
            <a:r>
              <a:rPr lang="en-GB" dirty="0" smtClean="0">
                <a:solidFill>
                  <a:schemeClr val="tx1"/>
                </a:solidFill>
              </a:rPr>
              <a:t> y </a:t>
            </a:r>
            <a:r>
              <a:rPr lang="en-GB" dirty="0" err="1" smtClean="0">
                <a:solidFill>
                  <a:schemeClr val="tx1"/>
                </a:solidFill>
              </a:rPr>
              <a:t>buoch</a:t>
            </a:r>
            <a:r>
              <a:rPr lang="en-GB" dirty="0" smtClean="0">
                <a:solidFill>
                  <a:schemeClr val="tx1"/>
                </a:solidFill>
              </a:rPr>
              <a:t> </a:t>
            </a:r>
            <a:r>
              <a:rPr lang="en-GB" dirty="0" err="1" smtClean="0">
                <a:solidFill>
                  <a:schemeClr val="tx1"/>
                </a:solidFill>
              </a:rPr>
              <a:t>chi’n</a:t>
            </a:r>
            <a:r>
              <a:rPr lang="en-GB" dirty="0" smtClean="0">
                <a:solidFill>
                  <a:schemeClr val="tx1"/>
                </a:solidFill>
              </a:rPr>
              <a:t> </a:t>
            </a:r>
            <a:r>
              <a:rPr lang="en-GB" dirty="0" err="1" smtClean="0">
                <a:solidFill>
                  <a:schemeClr val="tx1"/>
                </a:solidFill>
              </a:rPr>
              <a:t>edrych</a:t>
            </a:r>
            <a:r>
              <a:rPr lang="en-GB" dirty="0" smtClean="0">
                <a:solidFill>
                  <a:schemeClr val="tx1"/>
                </a:solidFill>
              </a:rPr>
              <a:t> </a:t>
            </a:r>
            <a:r>
              <a:rPr lang="en-GB" dirty="0" err="1" smtClean="0">
                <a:solidFill>
                  <a:schemeClr val="tx1"/>
                </a:solidFill>
              </a:rPr>
              <a:t>arno</a:t>
            </a:r>
            <a:r>
              <a:rPr lang="en-GB" dirty="0" smtClean="0">
                <a:solidFill>
                  <a:schemeClr val="tx1"/>
                </a:solidFill>
              </a:rPr>
              <a:t> </a:t>
            </a:r>
            <a:r>
              <a:rPr lang="en-GB" dirty="0" err="1" smtClean="0">
                <a:solidFill>
                  <a:schemeClr val="tx1"/>
                </a:solidFill>
              </a:rPr>
              <a:t>ynghynt</a:t>
            </a:r>
            <a:r>
              <a:rPr lang="en-GB" dirty="0" smtClean="0">
                <a:solidFill>
                  <a:schemeClr val="tx1"/>
                </a:solidFill>
              </a:rPr>
              <a:t>?</a:t>
            </a:r>
            <a:endParaRPr lang="en-GB" dirty="0">
              <a:solidFill>
                <a:schemeClr val="tx1"/>
              </a:solidFill>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64163" y="570763"/>
            <a:ext cx="244475" cy="244475"/>
          </a:xfrm>
          <a:prstGeom prst="rect">
            <a:avLst/>
          </a:prstGeom>
        </p:spPr>
      </p:pic>
    </p:spTree>
    <p:extLst>
      <p:ext uri="{BB962C8B-B14F-4D97-AF65-F5344CB8AC3E}">
        <p14:creationId xmlns:p14="http://schemas.microsoft.com/office/powerpoint/2010/main" val="159589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TASG 2</a:t>
            </a:r>
            <a:endParaRPr lang="en-GB" dirty="0"/>
          </a:p>
        </p:txBody>
      </p:sp>
      <p:sp>
        <p:nvSpPr>
          <p:cNvPr id="3" name="Content Placeholder 2"/>
          <p:cNvSpPr>
            <a:spLocks noGrp="1"/>
          </p:cNvSpPr>
          <p:nvPr>
            <p:ph idx="1"/>
          </p:nvPr>
        </p:nvSpPr>
        <p:spPr>
          <a:xfrm>
            <a:off x="684212" y="685800"/>
            <a:ext cx="8534400" cy="4304038"/>
          </a:xfrm>
        </p:spPr>
        <p:txBody>
          <a:bodyPr>
            <a:normAutofit/>
          </a:bodyPr>
          <a:lstStyle/>
          <a:p>
            <a:r>
              <a:rPr lang="en-GB" dirty="0" err="1" smtClean="0">
                <a:solidFill>
                  <a:schemeClr val="tx1"/>
                </a:solidFill>
              </a:rPr>
              <a:t>Nawr</a:t>
            </a:r>
            <a:r>
              <a:rPr lang="en-GB" dirty="0" smtClean="0">
                <a:solidFill>
                  <a:schemeClr val="tx1"/>
                </a:solidFill>
              </a:rPr>
              <a:t> </a:t>
            </a:r>
            <a:r>
              <a:rPr lang="en-GB" dirty="0" err="1" smtClean="0">
                <a:solidFill>
                  <a:schemeClr val="tx1"/>
                </a:solidFill>
              </a:rPr>
              <a:t>ewch</a:t>
            </a:r>
            <a:r>
              <a:rPr lang="en-GB" dirty="0" smtClean="0">
                <a:solidFill>
                  <a:schemeClr val="tx1"/>
                </a:solidFill>
              </a:rPr>
              <a:t> </a:t>
            </a:r>
            <a:r>
              <a:rPr lang="en-GB" dirty="0" err="1" smtClean="0">
                <a:solidFill>
                  <a:schemeClr val="tx1"/>
                </a:solidFill>
              </a:rPr>
              <a:t>n</a:t>
            </a:r>
            <a:r>
              <a:rPr lang="en-GB" dirty="0" err="1" smtClean="0">
                <a:solidFill>
                  <a:schemeClr val="tx1"/>
                </a:solidFill>
                <a:latin typeface="Arial" panose="020B0604020202020204" pitchFamily="34" charset="0"/>
                <a:cs typeface="Arial" panose="020B0604020202020204" pitchFamily="34" charset="0"/>
              </a:rPr>
              <a:t>ô</a:t>
            </a:r>
            <a:r>
              <a:rPr lang="en-GB" dirty="0" err="1" smtClean="0">
                <a:solidFill>
                  <a:schemeClr val="tx1"/>
                </a:solidFill>
              </a:rPr>
              <a:t>l</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ddechrau’r</a:t>
            </a:r>
            <a:r>
              <a:rPr lang="en-GB" dirty="0" smtClean="0">
                <a:solidFill>
                  <a:schemeClr val="tx1"/>
                </a:solidFill>
              </a:rPr>
              <a:t> </a:t>
            </a:r>
            <a:r>
              <a:rPr lang="en-GB" dirty="0" err="1" smtClean="0">
                <a:solidFill>
                  <a:schemeClr val="tx1"/>
                </a:solidFill>
              </a:rPr>
              <a:t>stori</a:t>
            </a:r>
            <a:r>
              <a:rPr lang="en-GB" dirty="0" smtClean="0">
                <a:solidFill>
                  <a:schemeClr val="tx1"/>
                </a:solidFill>
              </a:rPr>
              <a:t> a </a:t>
            </a:r>
            <a:r>
              <a:rPr lang="en-GB" dirty="0" err="1" smtClean="0">
                <a:solidFill>
                  <a:schemeClr val="tx1"/>
                </a:solidFill>
              </a:rPr>
              <a:t>diffoddwch</a:t>
            </a:r>
            <a:r>
              <a:rPr lang="en-GB" dirty="0" smtClean="0">
                <a:solidFill>
                  <a:schemeClr val="tx1"/>
                </a:solidFill>
              </a:rPr>
              <a:t> y </a:t>
            </a:r>
            <a:r>
              <a:rPr lang="en-GB" dirty="0" err="1" smtClean="0">
                <a:solidFill>
                  <a:schemeClr val="tx1"/>
                </a:solidFill>
              </a:rPr>
              <a:t>sain</a:t>
            </a:r>
            <a:r>
              <a:rPr lang="en-GB" dirty="0" smtClean="0">
                <a:solidFill>
                  <a:schemeClr val="tx1"/>
                </a:solidFill>
              </a:rPr>
              <a:t>.</a:t>
            </a:r>
          </a:p>
          <a:p>
            <a:r>
              <a:rPr lang="en-GB" dirty="0" smtClean="0">
                <a:solidFill>
                  <a:schemeClr val="tx1"/>
                </a:solidFill>
              </a:rPr>
              <a:t>Pa </a:t>
            </a:r>
            <a:r>
              <a:rPr lang="en-GB" dirty="0" err="1" smtClean="0">
                <a:solidFill>
                  <a:schemeClr val="tx1"/>
                </a:solidFill>
              </a:rPr>
              <a:t>mor</a:t>
            </a:r>
            <a:r>
              <a:rPr lang="en-GB" dirty="0" smtClean="0">
                <a:solidFill>
                  <a:schemeClr val="tx1"/>
                </a:solidFill>
              </a:rPr>
              <a:t> </a:t>
            </a:r>
            <a:r>
              <a:rPr lang="en-GB" dirty="0" err="1" smtClean="0">
                <a:solidFill>
                  <a:schemeClr val="tx1"/>
                </a:solidFill>
              </a:rPr>
              <a:t>dda</a:t>
            </a:r>
            <a:r>
              <a:rPr lang="en-GB" dirty="0" smtClean="0">
                <a:solidFill>
                  <a:schemeClr val="tx1"/>
                </a:solidFill>
              </a:rPr>
              <a:t> </a:t>
            </a:r>
            <a:r>
              <a:rPr lang="en-GB" dirty="0" err="1" smtClean="0">
                <a:solidFill>
                  <a:schemeClr val="tx1"/>
                </a:solidFill>
              </a:rPr>
              <a:t>ydych</a:t>
            </a:r>
            <a:r>
              <a:rPr lang="en-GB" dirty="0" smtClean="0">
                <a:solidFill>
                  <a:schemeClr val="tx1"/>
                </a:solidFill>
              </a:rPr>
              <a:t> chi am </a:t>
            </a:r>
            <a:r>
              <a:rPr lang="en-GB" dirty="0" err="1" smtClean="0">
                <a:solidFill>
                  <a:schemeClr val="tx1"/>
                </a:solidFill>
              </a:rPr>
              <a:t>ddarllen</a:t>
            </a:r>
            <a:r>
              <a:rPr lang="en-GB" dirty="0" smtClean="0">
                <a:solidFill>
                  <a:schemeClr val="tx1"/>
                </a:solidFill>
              </a:rPr>
              <a:t> </a:t>
            </a:r>
            <a:r>
              <a:rPr lang="en-GB" dirty="0" err="1" smtClean="0">
                <a:solidFill>
                  <a:schemeClr val="tx1"/>
                </a:solidFill>
              </a:rPr>
              <a:t>stori</a:t>
            </a:r>
            <a:r>
              <a:rPr lang="en-GB" dirty="0" smtClean="0">
                <a:solidFill>
                  <a:schemeClr val="tx1"/>
                </a:solidFill>
              </a:rPr>
              <a:t>?</a:t>
            </a:r>
          </a:p>
          <a:p>
            <a:r>
              <a:rPr lang="en-GB" dirty="0" err="1" smtClean="0">
                <a:solidFill>
                  <a:schemeClr val="tx1"/>
                </a:solidFill>
              </a:rPr>
              <a:t>Meddyliwch</a:t>
            </a:r>
            <a:r>
              <a:rPr lang="en-GB" dirty="0" smtClean="0">
                <a:solidFill>
                  <a:schemeClr val="tx1"/>
                </a:solidFill>
              </a:rPr>
              <a:t> am </a:t>
            </a:r>
            <a:r>
              <a:rPr lang="en-GB" dirty="0" err="1" smtClean="0">
                <a:solidFill>
                  <a:schemeClr val="tx1"/>
                </a:solidFill>
              </a:rPr>
              <a:t>bopeth</a:t>
            </a:r>
            <a:r>
              <a:rPr lang="en-GB" dirty="0" smtClean="0">
                <a:solidFill>
                  <a:schemeClr val="tx1"/>
                </a:solidFill>
              </a:rPr>
              <a:t> </a:t>
            </a:r>
            <a:r>
              <a:rPr lang="en-GB" dirty="0" err="1" smtClean="0">
                <a:solidFill>
                  <a:schemeClr val="tx1"/>
                </a:solidFill>
              </a:rPr>
              <a:t>rydych</a:t>
            </a:r>
            <a:r>
              <a:rPr lang="en-GB" dirty="0" smtClean="0">
                <a:solidFill>
                  <a:schemeClr val="tx1"/>
                </a:solidFill>
              </a:rPr>
              <a:t> chi </a:t>
            </a:r>
            <a:r>
              <a:rPr lang="en-GB" dirty="0" err="1" smtClean="0">
                <a:solidFill>
                  <a:schemeClr val="tx1"/>
                </a:solidFill>
              </a:rPr>
              <a:t>wedi’i</a:t>
            </a:r>
            <a:r>
              <a:rPr lang="en-GB" dirty="0" smtClean="0">
                <a:solidFill>
                  <a:schemeClr val="tx1"/>
                </a:solidFill>
              </a:rPr>
              <a:t> </a:t>
            </a:r>
            <a:r>
              <a:rPr lang="en-GB" dirty="0" err="1" smtClean="0">
                <a:solidFill>
                  <a:schemeClr val="tx1"/>
                </a:solidFill>
              </a:rPr>
              <a:t>ddysgu</a:t>
            </a:r>
            <a:r>
              <a:rPr lang="en-GB" dirty="0" smtClean="0">
                <a:solidFill>
                  <a:schemeClr val="tx1"/>
                </a:solidFill>
              </a:rPr>
              <a:t> </a:t>
            </a:r>
            <a:r>
              <a:rPr lang="en-GB" dirty="0" err="1" smtClean="0">
                <a:solidFill>
                  <a:schemeClr val="tx1"/>
                </a:solidFill>
              </a:rPr>
              <a:t>hyd</a:t>
            </a:r>
            <a:r>
              <a:rPr lang="en-GB" dirty="0" smtClean="0">
                <a:solidFill>
                  <a:schemeClr val="tx1"/>
                </a:solidFill>
              </a:rPr>
              <a:t> </a:t>
            </a:r>
            <a:r>
              <a:rPr lang="en-GB" dirty="0" err="1" smtClean="0">
                <a:solidFill>
                  <a:schemeClr val="tx1"/>
                </a:solidFill>
              </a:rPr>
              <a:t>yma</a:t>
            </a:r>
            <a:r>
              <a:rPr lang="en-GB" dirty="0" smtClean="0">
                <a:solidFill>
                  <a:schemeClr val="tx1"/>
                </a:solidFill>
              </a:rPr>
              <a:t> am </a:t>
            </a:r>
            <a:r>
              <a:rPr lang="en-GB" dirty="0" err="1" smtClean="0">
                <a:solidFill>
                  <a:schemeClr val="tx1"/>
                </a:solidFill>
              </a:rPr>
              <a:t>ddarllen</a:t>
            </a:r>
            <a:r>
              <a:rPr lang="en-GB" dirty="0" smtClean="0">
                <a:solidFill>
                  <a:schemeClr val="tx1"/>
                </a:solidFill>
              </a:rPr>
              <a:t> </a:t>
            </a:r>
            <a:r>
              <a:rPr lang="en-GB" dirty="0" err="1" smtClean="0">
                <a:solidFill>
                  <a:schemeClr val="tx1"/>
                </a:solidFill>
              </a:rPr>
              <a:t>stori</a:t>
            </a:r>
            <a:r>
              <a:rPr lang="en-GB" dirty="0" smtClean="0">
                <a:solidFill>
                  <a:schemeClr val="tx1"/>
                </a:solidFill>
              </a:rPr>
              <a:t>. </a:t>
            </a:r>
          </a:p>
          <a:p>
            <a:r>
              <a:rPr lang="en-GB" dirty="0" err="1" smtClean="0">
                <a:solidFill>
                  <a:schemeClr val="tx1"/>
                </a:solidFill>
              </a:rPr>
              <a:t>Recordiwch</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hun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darllen</a:t>
            </a:r>
            <a:r>
              <a:rPr lang="en-GB" dirty="0" smtClean="0">
                <a:solidFill>
                  <a:schemeClr val="tx1"/>
                </a:solidFill>
              </a:rPr>
              <a:t> </a:t>
            </a:r>
            <a:r>
              <a:rPr lang="en-GB" dirty="0" err="1" smtClean="0">
                <a:solidFill>
                  <a:schemeClr val="tx1"/>
                </a:solidFill>
              </a:rPr>
              <a:t>stori</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Hwyaden</a:t>
            </a:r>
            <a:r>
              <a:rPr lang="en-GB" dirty="0" smtClean="0">
                <a:solidFill>
                  <a:schemeClr val="tx1"/>
                </a:solidFill>
              </a:rPr>
              <a:t> </a:t>
            </a:r>
            <a:r>
              <a:rPr lang="en-GB" dirty="0" err="1" smtClean="0">
                <a:solidFill>
                  <a:schemeClr val="tx1"/>
                </a:solidFill>
              </a:rPr>
              <a:t>Fach</a:t>
            </a:r>
            <a:r>
              <a:rPr lang="en-GB" dirty="0" smtClean="0">
                <a:solidFill>
                  <a:schemeClr val="tx1"/>
                </a:solidFill>
              </a:rPr>
              <a:t> </a:t>
            </a:r>
            <a:r>
              <a:rPr lang="en-GB" dirty="0" err="1" smtClean="0">
                <a:solidFill>
                  <a:schemeClr val="tx1"/>
                </a:solidFill>
              </a:rPr>
              <a:t>Lwyd</a:t>
            </a:r>
            <a:r>
              <a:rPr lang="en-GB" dirty="0" smtClean="0">
                <a:solidFill>
                  <a:schemeClr val="tx1"/>
                </a:solidFill>
              </a:rPr>
              <a:t> ac </a:t>
            </a:r>
            <a:r>
              <a:rPr lang="en-GB" dirty="0" err="1" smtClean="0">
                <a:solidFill>
                  <a:schemeClr val="tx1"/>
                </a:solidFill>
              </a:rPr>
              <a:t>yna</a:t>
            </a:r>
            <a:r>
              <a:rPr lang="en-GB" dirty="0" smtClean="0">
                <a:solidFill>
                  <a:schemeClr val="tx1"/>
                </a:solidFill>
              </a:rPr>
              <a:t> </a:t>
            </a:r>
            <a:r>
              <a:rPr lang="en-GB" dirty="0" err="1" smtClean="0">
                <a:solidFill>
                  <a:schemeClr val="tx1"/>
                </a:solidFill>
              </a:rPr>
              <a:t>gwrandewch</a:t>
            </a:r>
            <a:r>
              <a:rPr lang="en-GB" dirty="0" smtClean="0">
                <a:solidFill>
                  <a:schemeClr val="tx1"/>
                </a:solidFill>
              </a:rPr>
              <a:t> </a:t>
            </a:r>
            <a:r>
              <a:rPr lang="en-GB" dirty="0" err="1" smtClean="0">
                <a:solidFill>
                  <a:schemeClr val="tx1"/>
                </a:solidFill>
              </a:rPr>
              <a:t>ar</a:t>
            </a:r>
            <a:r>
              <a:rPr lang="en-GB" dirty="0" smtClean="0">
                <a:solidFill>
                  <a:schemeClr val="tx1"/>
                </a:solidFill>
              </a:rPr>
              <a:t> y </a:t>
            </a:r>
            <a:r>
              <a:rPr lang="en-GB" dirty="0" err="1" smtClean="0">
                <a:solidFill>
                  <a:schemeClr val="tx1"/>
                </a:solidFill>
              </a:rPr>
              <a:t>recordiad</a:t>
            </a:r>
            <a:r>
              <a:rPr lang="en-GB" dirty="0" smtClean="0">
                <a:solidFill>
                  <a:schemeClr val="tx1"/>
                </a:solidFill>
              </a:rPr>
              <a:t>.</a:t>
            </a:r>
          </a:p>
          <a:p>
            <a:r>
              <a:rPr lang="en-GB" dirty="0" err="1" smtClean="0">
                <a:solidFill>
                  <a:schemeClr val="tx1"/>
                </a:solidFill>
              </a:rPr>
              <a:t>Nawr</a:t>
            </a:r>
            <a:r>
              <a:rPr lang="en-GB" dirty="0" smtClean="0">
                <a:solidFill>
                  <a:schemeClr val="tx1"/>
                </a:solidFill>
              </a:rPr>
              <a:t> </a:t>
            </a:r>
            <a:r>
              <a:rPr lang="en-GB" dirty="0" err="1" smtClean="0">
                <a:solidFill>
                  <a:schemeClr val="tx1"/>
                </a:solidFill>
              </a:rPr>
              <a:t>hunan-aseswch</a:t>
            </a:r>
            <a:r>
              <a:rPr lang="en-GB" dirty="0" smtClean="0">
                <a:solidFill>
                  <a:schemeClr val="tx1"/>
                </a:solidFill>
              </a:rPr>
              <a:t> </a:t>
            </a:r>
            <a:r>
              <a:rPr lang="en-GB" dirty="0" err="1" smtClean="0">
                <a:solidFill>
                  <a:schemeClr val="tx1"/>
                </a:solidFill>
              </a:rPr>
              <a:t>beth</a:t>
            </a:r>
            <a:r>
              <a:rPr lang="en-GB" dirty="0" smtClean="0">
                <a:solidFill>
                  <a:schemeClr val="tx1"/>
                </a:solidFill>
              </a:rPr>
              <a:t> </a:t>
            </a:r>
            <a:r>
              <a:rPr lang="en-GB" dirty="0" err="1" smtClean="0">
                <a:solidFill>
                  <a:schemeClr val="tx1"/>
                </a:solidFill>
              </a:rPr>
              <a:t>oedd</a:t>
            </a:r>
            <a:r>
              <a:rPr lang="en-GB" dirty="0" smtClean="0">
                <a:solidFill>
                  <a:schemeClr val="tx1"/>
                </a:solidFill>
              </a:rPr>
              <a:t> y </a:t>
            </a:r>
            <a:r>
              <a:rPr lang="en-GB" dirty="0" err="1" smtClean="0">
                <a:solidFill>
                  <a:schemeClr val="tx1"/>
                </a:solidFill>
              </a:rPr>
              <a:t>ddau</a:t>
            </a:r>
            <a:r>
              <a:rPr lang="en-GB" dirty="0" smtClean="0">
                <a:solidFill>
                  <a:schemeClr val="tx1"/>
                </a:solidFill>
              </a:rPr>
              <a:t> </a:t>
            </a:r>
            <a:r>
              <a:rPr lang="en-GB" dirty="0" err="1" smtClean="0">
                <a:solidFill>
                  <a:schemeClr val="tx1"/>
                </a:solidFill>
              </a:rPr>
              <a:t>beth</a:t>
            </a:r>
            <a:r>
              <a:rPr lang="en-GB" dirty="0" smtClean="0">
                <a:solidFill>
                  <a:schemeClr val="tx1"/>
                </a:solidFill>
              </a:rPr>
              <a:t> da </a:t>
            </a:r>
            <a:r>
              <a:rPr lang="en-GB" dirty="0" err="1" smtClean="0">
                <a:solidFill>
                  <a:schemeClr val="tx1"/>
                </a:solidFill>
              </a:rPr>
              <a:t>amdanoch</a:t>
            </a:r>
            <a:r>
              <a:rPr lang="en-GB" dirty="0" smtClean="0">
                <a:solidFill>
                  <a:schemeClr val="tx1"/>
                </a:solidFill>
              </a:rPr>
              <a:t> chi (2 </a:t>
            </a:r>
            <a:r>
              <a:rPr lang="en-GB" dirty="0" err="1" smtClean="0">
                <a:solidFill>
                  <a:schemeClr val="tx1"/>
                </a:solidFill>
              </a:rPr>
              <a:t>seren</a:t>
            </a:r>
            <a:r>
              <a:rPr lang="en-GB" dirty="0" smtClean="0">
                <a:solidFill>
                  <a:schemeClr val="tx1"/>
                </a:solidFill>
              </a:rPr>
              <a:t>) a </a:t>
            </a:r>
            <a:r>
              <a:rPr lang="en-GB" dirty="0" err="1" smtClean="0">
                <a:solidFill>
                  <a:schemeClr val="tx1"/>
                </a:solidFill>
              </a:rPr>
              <a:t>beth</a:t>
            </a:r>
            <a:r>
              <a:rPr lang="en-GB" dirty="0" smtClean="0">
                <a:solidFill>
                  <a:schemeClr val="tx1"/>
                </a:solidFill>
              </a:rPr>
              <a:t> </a:t>
            </a:r>
            <a:r>
              <a:rPr lang="en-GB" dirty="0" err="1" smtClean="0">
                <a:solidFill>
                  <a:schemeClr val="tx1"/>
                </a:solidFill>
              </a:rPr>
              <a:t>sydd</a:t>
            </a:r>
            <a:r>
              <a:rPr lang="en-GB" dirty="0" smtClean="0">
                <a:solidFill>
                  <a:schemeClr val="tx1"/>
                </a:solidFill>
              </a:rPr>
              <a:t> </a:t>
            </a:r>
            <a:r>
              <a:rPr lang="en-GB" dirty="0" err="1" smtClean="0">
                <a:solidFill>
                  <a:schemeClr val="tx1"/>
                </a:solidFill>
              </a:rPr>
              <a:t>angen</a:t>
            </a:r>
            <a:r>
              <a:rPr lang="en-GB" dirty="0" smtClean="0">
                <a:solidFill>
                  <a:schemeClr val="tx1"/>
                </a:solidFill>
              </a:rPr>
              <a:t> </a:t>
            </a:r>
            <a:r>
              <a:rPr lang="en-GB" dirty="0" err="1" smtClean="0">
                <a:solidFill>
                  <a:schemeClr val="tx1"/>
                </a:solidFill>
              </a:rPr>
              <a:t>gwella</a:t>
            </a:r>
            <a:r>
              <a:rPr lang="en-GB" dirty="0" smtClean="0">
                <a:solidFill>
                  <a:schemeClr val="tx1"/>
                </a:solidFill>
              </a:rPr>
              <a:t> (1 </a:t>
            </a:r>
            <a:r>
              <a:rPr lang="en-GB" dirty="0" err="1" smtClean="0">
                <a:solidFill>
                  <a:schemeClr val="tx1"/>
                </a:solidFill>
              </a:rPr>
              <a:t>dymuniad</a:t>
            </a:r>
            <a:r>
              <a:rPr lang="en-GB" dirty="0" smtClean="0">
                <a:solidFill>
                  <a:schemeClr val="tx1"/>
                </a:solidFill>
              </a:rPr>
              <a:t>)? </a:t>
            </a:r>
            <a:r>
              <a:rPr lang="en-GB" dirty="0" err="1" smtClean="0">
                <a:solidFill>
                  <a:schemeClr val="tx1"/>
                </a:solidFill>
              </a:rPr>
              <a:t>Sut</a:t>
            </a:r>
            <a:r>
              <a:rPr lang="en-GB" dirty="0" smtClean="0">
                <a:solidFill>
                  <a:schemeClr val="tx1"/>
                </a:solidFill>
              </a:rPr>
              <a:t> </a:t>
            </a:r>
            <a:r>
              <a:rPr lang="en-GB" dirty="0" err="1" smtClean="0">
                <a:solidFill>
                  <a:schemeClr val="tx1"/>
                </a:solidFill>
              </a:rPr>
              <a:t>allwch</a:t>
            </a:r>
            <a:r>
              <a:rPr lang="en-GB" dirty="0" smtClean="0">
                <a:solidFill>
                  <a:schemeClr val="tx1"/>
                </a:solidFill>
              </a:rPr>
              <a:t> chi </a:t>
            </a:r>
            <a:r>
              <a:rPr lang="en-GB" dirty="0" err="1" smtClean="0">
                <a:solidFill>
                  <a:schemeClr val="tx1"/>
                </a:solidFill>
              </a:rPr>
              <a:t>wneud</a:t>
            </a:r>
            <a:r>
              <a:rPr lang="en-GB" dirty="0" smtClean="0">
                <a:solidFill>
                  <a:schemeClr val="tx1"/>
                </a:solidFill>
              </a:rPr>
              <a:t> </a:t>
            </a:r>
            <a:r>
              <a:rPr lang="en-GB" dirty="0" err="1" smtClean="0">
                <a:solidFill>
                  <a:schemeClr val="tx1"/>
                </a:solidFill>
              </a:rPr>
              <a:t>hyn</a:t>
            </a:r>
            <a:r>
              <a:rPr lang="en-GB" dirty="0" smtClean="0">
                <a:solidFill>
                  <a:schemeClr val="tx1"/>
                </a:solidFill>
              </a:rPr>
              <a:t>?</a:t>
            </a:r>
          </a:p>
          <a:p>
            <a:r>
              <a:rPr lang="en-GB" dirty="0" err="1" smtClean="0">
                <a:solidFill>
                  <a:schemeClr val="tx1"/>
                </a:solidFill>
              </a:rPr>
              <a:t>Sut</a:t>
            </a:r>
            <a:r>
              <a:rPr lang="en-GB" dirty="0" smtClean="0">
                <a:solidFill>
                  <a:schemeClr val="tx1"/>
                </a:solidFill>
              </a:rPr>
              <a:t> </a:t>
            </a:r>
            <a:r>
              <a:rPr lang="en-GB" dirty="0" err="1" smtClean="0">
                <a:solidFill>
                  <a:schemeClr val="tx1"/>
                </a:solidFill>
              </a:rPr>
              <a:t>ydych</a:t>
            </a:r>
            <a:r>
              <a:rPr lang="en-GB" dirty="0" smtClean="0">
                <a:solidFill>
                  <a:schemeClr val="tx1"/>
                </a:solidFill>
              </a:rPr>
              <a:t> </a:t>
            </a:r>
            <a:r>
              <a:rPr lang="en-GB" dirty="0" err="1" smtClean="0">
                <a:solidFill>
                  <a:schemeClr val="tx1"/>
                </a:solidFill>
              </a:rPr>
              <a:t>chi’n</a:t>
            </a:r>
            <a:r>
              <a:rPr lang="en-GB" dirty="0" smtClean="0">
                <a:solidFill>
                  <a:schemeClr val="tx1"/>
                </a:solidFill>
              </a:rPr>
              <a:t> </a:t>
            </a:r>
            <a:r>
              <a:rPr lang="en-GB" dirty="0" err="1" smtClean="0">
                <a:solidFill>
                  <a:schemeClr val="tx1"/>
                </a:solidFill>
              </a:rPr>
              <a:t>teimlo</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ol</a:t>
            </a:r>
            <a:r>
              <a:rPr lang="en-GB" dirty="0" smtClean="0">
                <a:solidFill>
                  <a:schemeClr val="tx1"/>
                </a:solidFill>
              </a:rPr>
              <a:t> </a:t>
            </a:r>
            <a:r>
              <a:rPr lang="en-GB" dirty="0" err="1" smtClean="0">
                <a:solidFill>
                  <a:schemeClr val="tx1"/>
                </a:solidFill>
              </a:rPr>
              <a:t>cyflawni’r</a:t>
            </a:r>
            <a:r>
              <a:rPr lang="en-GB" dirty="0" smtClean="0">
                <a:solidFill>
                  <a:schemeClr val="tx1"/>
                </a:solidFill>
              </a:rPr>
              <a:t> </a:t>
            </a:r>
            <a:r>
              <a:rPr lang="en-GB" dirty="0" err="1" smtClean="0">
                <a:solidFill>
                  <a:schemeClr val="tx1"/>
                </a:solidFill>
              </a:rPr>
              <a:t>dasg</a:t>
            </a:r>
            <a:r>
              <a:rPr lang="en-GB" dirty="0" smtClean="0">
                <a:solidFill>
                  <a:schemeClr val="tx1"/>
                </a:solidFill>
              </a:rPr>
              <a:t> hon?</a:t>
            </a:r>
            <a:endParaRPr lang="en-GB" dirty="0">
              <a:solidFill>
                <a:schemeClr val="tx1"/>
              </a:solidFill>
            </a:endParaRPr>
          </a:p>
        </p:txBody>
      </p:sp>
    </p:spTree>
    <p:extLst>
      <p:ext uri="{BB962C8B-B14F-4D97-AF65-F5344CB8AC3E}">
        <p14:creationId xmlns:p14="http://schemas.microsoft.com/office/powerpoint/2010/main" val="49570914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72" y="4541833"/>
            <a:ext cx="9755693" cy="1507067"/>
          </a:xfrm>
        </p:spPr>
        <p:txBody>
          <a:bodyPr/>
          <a:lstStyle/>
          <a:p>
            <a:r>
              <a:rPr lang="en-GB" dirty="0" err="1" smtClean="0"/>
              <a:t>Gweithgareddau</a:t>
            </a:r>
            <a:r>
              <a:rPr lang="en-GB" dirty="0" smtClean="0"/>
              <a:t> </a:t>
            </a:r>
            <a:r>
              <a:rPr lang="en-GB" dirty="0" err="1" smtClean="0"/>
              <a:t>eraill</a:t>
            </a:r>
            <a:r>
              <a:rPr lang="en-GB" dirty="0" smtClean="0"/>
              <a:t> </a:t>
            </a:r>
            <a:r>
              <a:rPr lang="en-GB" dirty="0" err="1" smtClean="0"/>
              <a:t>I’r</a:t>
            </a:r>
            <a:r>
              <a:rPr lang="en-GB" dirty="0" smtClean="0"/>
              <a:t> </a:t>
            </a:r>
            <a:r>
              <a:rPr lang="en-GB" dirty="0" err="1" smtClean="0"/>
              <a:t>dosbarth</a:t>
            </a:r>
            <a:endParaRPr lang="en-GB" dirty="0"/>
          </a:p>
        </p:txBody>
      </p:sp>
      <p:sp>
        <p:nvSpPr>
          <p:cNvPr id="3" name="Content Placeholder 2"/>
          <p:cNvSpPr>
            <a:spLocks noGrp="1"/>
          </p:cNvSpPr>
          <p:nvPr>
            <p:ph idx="1"/>
          </p:nvPr>
        </p:nvSpPr>
        <p:spPr>
          <a:xfrm>
            <a:off x="684212" y="685800"/>
            <a:ext cx="11402824" cy="3615267"/>
          </a:xfrm>
        </p:spPr>
        <p:txBody>
          <a:bodyPr/>
          <a:lstStyle/>
          <a:p>
            <a:pPr marL="457200" indent="-457200">
              <a:buFont typeface="+mj-lt"/>
              <a:buAutoNum type="arabicParenR"/>
            </a:pPr>
            <a:r>
              <a:rPr lang="en-GB" dirty="0">
                <a:hlinkClick r:id="rId2"/>
              </a:rPr>
              <a:t>https://view.officeapps.live.com/op/view.aspx?src=https%3a%2f%2fhwb.gov.wales%2fapi%2fstorage%2fb2c70db9-349e-4702-ac48-bfa5bb502a26%2fTeimladau%2520-%</a:t>
            </a:r>
            <a:r>
              <a:rPr lang="en-GB" dirty="0" smtClean="0">
                <a:hlinkClick r:id="rId2"/>
              </a:rPr>
              <a:t>2520gwers%25201.docx%3ftoken%3db3148567-122b-4019-9fc7-161c1d0c98ce</a:t>
            </a:r>
            <a:endParaRPr lang="en-GB" dirty="0" smtClean="0"/>
          </a:p>
          <a:p>
            <a:pPr marL="457200" indent="-457200">
              <a:buFont typeface="+mj-lt"/>
              <a:buAutoNum type="arabicParenR"/>
            </a:pPr>
            <a:r>
              <a:rPr lang="en-GB" dirty="0">
                <a:hlinkClick r:id="rId3"/>
              </a:rPr>
              <a:t>https://view.officeapps.live.com/op/view.aspx?src=https%3a%2f%2fhwb.gov.wales%2fapi%2fstorage%2fba143006-d688-41cf-8b96-b73079e93735%2fCodi%2520calon%2520-%2520gwers%25202.docx%3ftoken%3ddb089e67-bb37-4a48-a6ef-4c7d44cb670a</a:t>
            </a:r>
            <a:endParaRPr lang="en-GB" dirty="0" smtClean="0"/>
          </a:p>
          <a:p>
            <a:endParaRPr lang="en-GB" dirty="0"/>
          </a:p>
        </p:txBody>
      </p:sp>
    </p:spTree>
    <p:extLst>
      <p:ext uri="{BB962C8B-B14F-4D97-AF65-F5344CB8AC3E}">
        <p14:creationId xmlns:p14="http://schemas.microsoft.com/office/powerpoint/2010/main" val="49038671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Cwestiynau</a:t>
            </a:r>
            <a:r>
              <a:rPr lang="en-GB" dirty="0" smtClean="0"/>
              <a:t> </a:t>
            </a:r>
            <a:r>
              <a:rPr lang="en-GB" dirty="0" err="1" smtClean="0"/>
              <a:t>pellach</a:t>
            </a:r>
            <a:endParaRPr lang="en-GB" dirty="0"/>
          </a:p>
        </p:txBody>
      </p:sp>
      <p:sp>
        <p:nvSpPr>
          <p:cNvPr id="3" name="Content Placeholder 2"/>
          <p:cNvSpPr>
            <a:spLocks noGrp="1"/>
          </p:cNvSpPr>
          <p:nvPr>
            <p:ph idx="1"/>
          </p:nvPr>
        </p:nvSpPr>
        <p:spPr/>
        <p:txBody>
          <a:bodyPr/>
          <a:lstStyle/>
          <a:p>
            <a:pPr marL="0" indent="0">
              <a:buNone/>
            </a:pPr>
            <a:r>
              <a:rPr lang="en-GB" dirty="0" err="1" smtClean="0">
                <a:solidFill>
                  <a:schemeClr val="tx1"/>
                </a:solidFill>
              </a:rPr>
              <a:t>Cysylltwch</a:t>
            </a:r>
            <a:r>
              <a:rPr lang="en-GB" dirty="0" smtClean="0">
                <a:solidFill>
                  <a:schemeClr val="tx1"/>
                </a:solidFill>
              </a:rPr>
              <a:t> </a:t>
            </a:r>
            <a:r>
              <a:rPr lang="en-GB" dirty="0" err="1" smtClean="0">
                <a:solidFill>
                  <a:schemeClr val="tx1"/>
                </a:solidFill>
              </a:rPr>
              <a:t>gyda</a:t>
            </a:r>
            <a:r>
              <a:rPr lang="en-GB" dirty="0" smtClean="0">
                <a:solidFill>
                  <a:schemeClr val="tx1"/>
                </a:solidFill>
              </a:rPr>
              <a:t> Nanna Ryder (</a:t>
            </a:r>
            <a:r>
              <a:rPr lang="en-GB" dirty="0" smtClean="0">
                <a:solidFill>
                  <a:schemeClr val="tx1"/>
                </a:solidFill>
                <a:hlinkClick r:id="rId2"/>
              </a:rPr>
              <a:t>n.ryder@uwtsd.ac.uk</a:t>
            </a:r>
            <a:r>
              <a:rPr lang="en-GB" dirty="0" smtClean="0">
                <a:solidFill>
                  <a:schemeClr val="tx1"/>
                </a:solidFill>
              </a:rPr>
              <a:t> )</a:t>
            </a:r>
            <a:endParaRPr lang="en-GB" dirty="0">
              <a:solidFill>
                <a:schemeClr val="tx1"/>
              </a:solidFill>
            </a:endParaRPr>
          </a:p>
        </p:txBody>
      </p:sp>
    </p:spTree>
    <p:extLst>
      <p:ext uri="{BB962C8B-B14F-4D97-AF65-F5344CB8AC3E}">
        <p14:creationId xmlns:p14="http://schemas.microsoft.com/office/powerpoint/2010/main" val="2716314575"/>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504</TotalTime>
  <Words>1766</Words>
  <Application>Microsoft Office PowerPoint</Application>
  <PresentationFormat>Widescreen</PresentationFormat>
  <Paragraphs>129</Paragraphs>
  <Slides>36</Slides>
  <Notes>26</Notes>
  <HiddenSlides>0</HiddenSlides>
  <MMClips>32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Calibri</vt:lpstr>
      <vt:lpstr>Century Gothic</vt:lpstr>
      <vt:lpstr>Comic Sans MS</vt:lpstr>
      <vt:lpstr>Sassoon Infant Md</vt:lpstr>
      <vt:lpstr>Wingdings</vt:lpstr>
      <vt:lpstr>Wingdings 3</vt:lpstr>
      <vt:lpstr>Slice</vt:lpstr>
      <vt:lpstr>PowerPoint Presentation</vt:lpstr>
      <vt:lpstr>Iechyd a lles drwy stori yn y cyfnod sylfaen</vt:lpstr>
      <vt:lpstr>NodAU </vt:lpstr>
      <vt:lpstr>PowerPoint Presentation</vt:lpstr>
      <vt:lpstr>Sut fyddech chi’n diffinio iechyd &amp; Lles?  https://padlet.com/n_ryder/iechydalles </vt:lpstr>
      <vt:lpstr>Sut gaiff hwn ei ymgorffori yn y Cyfnod Sylfaen  </vt:lpstr>
      <vt:lpstr>PowerPoint Presentation</vt:lpstr>
      <vt:lpstr>Pam Iechyd a Lles fel Maes Dysgu  a Phrofiad (MDaPh) yng Nghwricwlwm I Gymru?  </vt:lpstr>
      <vt:lpstr>Beth yn union sydd yn y cwricwlwm? </vt:lpstr>
      <vt:lpstr>Cwricwlwm I gymru 2022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TASG 1</vt:lpstr>
      <vt:lpstr>TASG 2</vt:lpstr>
      <vt:lpstr>Gweithgareddau eraill I’r dosbarth</vt:lpstr>
      <vt:lpstr>Cwestiynau pellach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Nanna Ryder</dc:creator>
  <cp:lastModifiedBy>Nanna Ryder</cp:lastModifiedBy>
  <cp:revision>48</cp:revision>
  <dcterms:created xsi:type="dcterms:W3CDTF">2020-10-05T20:20:50Z</dcterms:created>
  <dcterms:modified xsi:type="dcterms:W3CDTF">2020-11-25T21:59:21Z</dcterms:modified>
</cp:coreProperties>
</file>