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080" autoAdjust="0"/>
  </p:normalViewPr>
  <p:slideViewPr>
    <p:cSldViewPr snapToGrid="0">
      <p:cViewPr>
        <p:scale>
          <a:sx n="70" d="100"/>
          <a:sy n="70" d="100"/>
        </p:scale>
        <p:origin x="-74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AD09ED-2001-41B1-B513-0A8A9ED26D00}" type="datetimeFigureOut">
              <a:rPr lang="en-IN" smtClean="0"/>
              <a:t>18-11-2024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822A3-E312-40E9-BBDC-D5430F32AC41}" type="slidenum">
              <a:rPr lang="en-IN" smtClean="0"/>
              <a:t>‹#›</a:t>
            </a:fld>
            <a:endParaRPr lang="en-IN"/>
          </a:p>
        </p:txBody>
      </p:sp>
    </p:spTree>
    <p:extLst>
      <p:ext uri="{BB962C8B-B14F-4D97-AF65-F5344CB8AC3E}">
        <p14:creationId xmlns:p14="http://schemas.microsoft.com/office/powerpoint/2010/main" val="965978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Digital media refers to any content created, stored, and shared in digital forms such as web pages, blogs, video platforms, etc. Digital and social media have changed how human beings communicate, share information, and engage with the world. Such technology can take the form of diverse applications in emails, podcasts, online news, and streaming services.  Social media has revolutionized not only personal communication but also marketing, journalism, education, and entertainment in ways that no one could ever have imagined, even in the feverish hopes of those holding out for significant media advances. As social and digital media make their way toward unprecedented rises in connectivity, allowing for the spread of information at a very fast rate with a global reach but creating both challenges and opportunities related to privacy, misinformation, and digital literacy, it is against this backdrop that understanding all of these changes is such an important element of navigating the modern digital landscape.</a:t>
            </a:r>
          </a:p>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r>
            <a:br>
              <a:rPr lang="en-IN" sz="1800" dirty="0">
                <a:effectLst/>
                <a:latin typeface="Calibri" panose="020F0502020204030204" pitchFamily="34" charset="0"/>
                <a:ea typeface="Calibri" panose="020F0502020204030204" pitchFamily="34" charset="0"/>
                <a:cs typeface="Times New Roman" panose="02020603050405020304" pitchFamily="18" charset="0"/>
              </a:rPr>
            </a:b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3</a:t>
            </a:fld>
            <a:endParaRPr lang="en-IN"/>
          </a:p>
        </p:txBody>
      </p:sp>
    </p:spTree>
    <p:extLst>
      <p:ext uri="{BB962C8B-B14F-4D97-AF65-F5344CB8AC3E}">
        <p14:creationId xmlns:p14="http://schemas.microsoft.com/office/powerpoint/2010/main" val="3161532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Digital Media and Social Media simply represent the element of a business's operations that leverage CRM to improve interactivity, make contact more personalized, and foster strong relationships with customers. In other words, both types of media play a key role in an effective customer experience and improving communication between businesses and their target groups.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Digital Media in CRM</a:t>
            </a:r>
          </a:p>
          <a:p>
            <a:pPr algn="just">
              <a:lnSpc>
                <a:spcPct val="15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Digital Media is used as a term that describes the content delivered electronically by the internet as well as a variety of devices such as websites, mobile apps, email, and digital advertisements among others. In CRM systems, digital media is used for purposes of communication, to gather and manage interactions on various devices. Through digital touch points as an understanding medium regarding user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businesses can receive insight into a customer's needs and pain points.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One of the most significant advantages of digital media in CRM is that it offers specific content based on available customer data. Consider a business organization monitoring customer surf activity: what pages they visit, purchase history, etc., and then delivers customized e-mails or product suggestions or special offers. For every customer, the content will always be relevant, which will enhance the customer's experience and thus enhance the prospect of repetitive buying.</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4</a:t>
            </a:fld>
            <a:endParaRPr lang="en-IN"/>
          </a:p>
        </p:txBody>
      </p:sp>
    </p:spTree>
    <p:extLst>
      <p:ext uri="{BB962C8B-B14F-4D97-AF65-F5344CB8AC3E}">
        <p14:creationId xmlns:p14="http://schemas.microsoft.com/office/powerpoint/2010/main" val="627117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Social Media in CRM</a:t>
            </a:r>
          </a:p>
          <a:p>
            <a:pPr algn="just">
              <a:lnSpc>
                <a:spcPct val="15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Social media, therefore, refers to any platform through which users can create profiles, post content, and interact with brands on Facebook, Instagram, Twitter, LinkedIn, etc. In CRM, social media becomes an energetic mechanism through which the organization manages to reach out to customers, gather feedback, and even attract customers to their brand loyalty.</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Social media enables one-to-one real-time communication; businesses can be responsive to inquiries from customers, resolve complaints, and participate in public direct conversations. This means that responsiveness builds trust because customers feel that their concerns are being attended to almost immediately. Social media allows for public interactions, enabling brands to show their capacity to serve their customers and build a positive reputation.</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Social media also is a good source of valuable feedback on customer sentiment and preferences. Monitoring brand mentions,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analyzing</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comments, and social listening tools enable businesses to have a more affirmative understanding of the perception of their products or services in their markets. This feedback can improve satisfaction for customers, develop new products, and most importantly, enable targeted marketing campaigns.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Another important benefit offered by social media in terms of CRM is brand advocacy. Satisfied customers often share their positive experiences on social media, where word-of-mouth marketing naturally and organically occurs. This user-generated content can further be an effective means of gaining new customers and developing credibility.</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The use of Digital Media and Social Media within a CRM strategy enables companies to have a consolidated view of the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of customers. Combining data from websites, email interactions, and social platforms enables businesses to compile a greater understanding profile of each customer. This way, brands can customize the experience, including marketing campaigns, so that every single one of its customers feels valued and understood.</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In addition, integration allows customers to engage with a company at any contact point of their lives, which ensures uninterrupted communication and a unified message. A brand can present an experience that is customized and perfectly orchestrated, whether it is interacting with the customer via email, mobile app, or social media platform as the basis for lasting customer loyalty.</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200" dirty="0">
                <a:effectLst/>
                <a:latin typeface="Times New Roman" panose="02020603050405020304" pitchFamily="18" charset="0"/>
                <a:ea typeface="Calibri" panose="020F0502020204030204" pitchFamily="34" charset="0"/>
                <a:cs typeface="Times New Roman" panose="02020603050405020304" pitchFamily="18" charset="0"/>
              </a:rPr>
            </a:b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5</a:t>
            </a:fld>
            <a:endParaRPr lang="en-IN"/>
          </a:p>
        </p:txBody>
      </p:sp>
    </p:spTree>
    <p:extLst>
      <p:ext uri="{BB962C8B-B14F-4D97-AF65-F5344CB8AC3E}">
        <p14:creationId xmlns:p14="http://schemas.microsoft.com/office/powerpoint/2010/main" val="3479278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Tesco is one of the top retailers in the UK, with digital and social media integrated into the Customer Relationship Management (CRM) strategy in a way that has particularly strengthened its efforts in interacting with customers and improving the general performance of the organization. This critical analysis examines how Tesco uses those platforms to develop customer relationships and evaluates the efforts themselves.</a:t>
            </a:r>
          </a:p>
          <a:p>
            <a:pPr algn="just">
              <a:lnSpc>
                <a:spcPct val="150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800" b="1" dirty="0">
                <a:effectLst/>
                <a:latin typeface="Calibri" panose="020F0502020204030204" pitchFamily="34" charset="0"/>
                <a:ea typeface="Calibri" panose="020F0502020204030204" pitchFamily="34" charset="0"/>
                <a:cs typeface="Times New Roman" panose="02020603050405020304" pitchFamily="18" charset="0"/>
              </a:rPr>
              <a:t> Digital Media Engagement</a:t>
            </a:r>
          </a:p>
          <a:p>
            <a:pPr algn="just">
              <a:lnSpc>
                <a:spcPct val="150000"/>
              </a:lnSpc>
              <a:spcAft>
                <a:spcPts val="800"/>
              </a:spcAft>
            </a:pPr>
            <a:r>
              <a:rPr lang="en-IN" sz="1800" b="1"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Digital media at Tesco is used through the website, mobile application, and email marketing. The Tesco mobile application has emerged as one of the cornerstones of customer engagement in this regard, providing the possibility to shop online, check out loyalty points, see in real-time when an order was delivered or is ready for collection, and view personalized offers. Indeed, the integration with Clubcard converts all the points earned into discounts on items purchased, depending on the individual purchase histories - making it a highly effective tool in building loyalty and driving repeat purchasing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IN" sz="18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The company's webpage is part of the digital channels that facilitate shopping online through browsing and even order taking, as well as customer care. The email marketing campaigns also ensure to keep the customers active since they will receive promotions, and product suggestions, as well as special deals, depending on the preferences and the kind of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IN" sz="1800" dirty="0">
                <a:effectLst/>
                <a:latin typeface="Calibri" panose="020F0502020204030204" pitchFamily="34" charset="0"/>
                <a:ea typeface="Calibri" panose="020F0502020204030204" pitchFamily="34" charset="0"/>
                <a:cs typeface="Times New Roman" panose="02020603050405020304" pitchFamily="18" charset="0"/>
              </a:rPr>
              <a:t> that a customer will make in their purchases. This moves Tesco toward the analytical use of data to understand the consumer, which makes the marketing messages more relevant and boosts the customer experience.</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6</a:t>
            </a:fld>
            <a:endParaRPr lang="en-IN"/>
          </a:p>
        </p:txBody>
      </p:sp>
    </p:spTree>
    <p:extLst>
      <p:ext uri="{BB962C8B-B14F-4D97-AF65-F5344CB8AC3E}">
        <p14:creationId xmlns:p14="http://schemas.microsoft.com/office/powerpoint/2010/main" val="2465313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It further strengthens Tesco's CRM through its analysis of the customer's data across diverse touchpoints in the digital world. Tesco tracks data from customer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buying patterns, and engagement with digital content to tailor its offerings and formulate optimal marketing strategies. Approaches of such nature have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favored</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Tesco by personalizing a more relevant experience for the customer during shopping, mainly what has helped retain previous customers and attract new ones.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Social Media Engagement</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Tesco also interacts highly with customers through social media sites on Facebook, Twitter, Instagram, and YouTube. In this way, the company can have a real-time conversation with customers to clarify questions, resolve concerns, or promote newly released products or services. Using social media, Tesco can also increase its brand reputation by reporting CSR, such as sustainability programs or charity associations, which appeal to socially-aware consumers.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Tesco promotes offers and seasonal and new product launches on Instagram and Facebook. Additionally, ingress with influencers, particularly on Instagram, has enabled Tesco to engage with a larger, younger market. This has been especially successful in creating awareness of new products, as well as encouraging consumers to co-create content for Tesco.</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Social media also enables the company to respond rapidly to negative comments about the company, which is critical for maintaining brand loyalty and trust.</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200" dirty="0">
                <a:effectLst/>
                <a:latin typeface="Times New Roman" panose="02020603050405020304" pitchFamily="18" charset="0"/>
                <a:ea typeface="Calibri" panose="020F0502020204030204" pitchFamily="34" charset="0"/>
                <a:cs typeface="Times New Roman" panose="02020603050405020304" pitchFamily="18" charset="0"/>
              </a:rPr>
            </a:b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7</a:t>
            </a:fld>
            <a:endParaRPr lang="en-IN"/>
          </a:p>
        </p:txBody>
      </p:sp>
    </p:spTree>
    <p:extLst>
      <p:ext uri="{BB962C8B-B14F-4D97-AF65-F5344CB8AC3E}">
        <p14:creationId xmlns:p14="http://schemas.microsoft.com/office/powerpoint/2010/main" val="1994205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Tesco has strategically applied digital and social media to enhance its Customer Relationship Management (CRM) in support of organizational performance. Clubcard was effectively integrated into digital platforms, including a mobile application and website, as an effective avenue through which Tesco could personalize experiences, build loyalty, and interact with its customers. Tesco has made good use of email marketing and data analytics to tailor its promotions and communications to the needs of customers. This facility helps in providing a better experience for customers and retains their business.</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Social media has even further curdled Tesco's CRM through direct and real-time communication with customers. Therefore, by being present on social networking sites such as Facebook, Twitter, and Instagram, the company can directly offer customer service support. It can also market its newly offered products and access loyal customers who act as brand advocates. The collaboration between Tesco and influencers, as well as its contribution to corporate social responsibility CSR activities, improve the company's image and establish it further in the minds of its audience.</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However, with competition growing from brands such as Amazon Fresh and Sainsbury's, Tesco must continue to make the right investment in innovation to maintain the boost for market advantage. Generally, Tesco has been very successful in its adoption of digital and social media to maximize customer satisfaction levels, though it has to continue innovating to make it fit changes in consumer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and dynamics of the market for sustainability in being competitively efficient.</a:t>
            </a:r>
          </a:p>
          <a:p>
            <a:endParaRPr lang="en-IN" dirty="0"/>
          </a:p>
        </p:txBody>
      </p:sp>
      <p:sp>
        <p:nvSpPr>
          <p:cNvPr id="4" name="Slide Number Placeholder 3"/>
          <p:cNvSpPr>
            <a:spLocks noGrp="1"/>
          </p:cNvSpPr>
          <p:nvPr>
            <p:ph type="sldNum" sz="quarter" idx="5"/>
          </p:nvPr>
        </p:nvSpPr>
        <p:spPr/>
        <p:txBody>
          <a:bodyPr/>
          <a:lstStyle/>
          <a:p>
            <a:fld id="{5C7822A3-E312-40E9-BBDC-D5430F32AC41}" type="slidenum">
              <a:rPr lang="en-IN" smtClean="0"/>
              <a:t>8</a:t>
            </a:fld>
            <a:endParaRPr lang="en-IN"/>
          </a:p>
        </p:txBody>
      </p:sp>
    </p:spTree>
    <p:extLst>
      <p:ext uri="{BB962C8B-B14F-4D97-AF65-F5344CB8AC3E}">
        <p14:creationId xmlns:p14="http://schemas.microsoft.com/office/powerpoint/2010/main" val="3309454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0B7B28-C0FC-4527-9ED1-662AB1A60F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xmlns="" id="{65BA0A80-B6FD-446A-8521-C2BF08A43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xmlns="" id="{E9616883-0981-45B0-BDA2-9A0074E9ADB4}"/>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75090BA5-49D3-47A0-9FF2-C1F5F866F5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46939121-4FD8-4326-AE25-C8D72508968C}"/>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4080325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0A389F-5FBB-44A4-800E-EB668609553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D2B8BB99-FB71-4813-B534-9888774C2B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07001AA6-1051-4FD9-8F05-29ECC963C136}"/>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697067FF-FB8E-406D-9922-D0A8D51BEE2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51356DFB-E071-4D56-AA1D-1C561A5B6EF6}"/>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98642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C534B3-BF3B-4A50-BFC2-52F8AB4FEA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xmlns="" id="{636F88FC-7CED-41E3-AF6F-F2B47EAB2F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79B506C6-4D8E-4F4D-ACE6-BC378C9FF013}"/>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107CDBE7-35F2-4F70-9E45-C53E6B9DA11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988AEC99-106A-4167-9491-F75100E98E84}"/>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4180629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74EF0C-6315-493E-92D1-B66A05FDA5B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1AADE489-E5D0-4303-86B9-59D963DC92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xmlns="" id="{5295CA8F-0443-4F70-8576-E1373C0CAE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xmlns="" id="{F89407FB-121E-460A-9875-0304A8642738}"/>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6" name="Footer Placeholder 5">
            <a:extLst>
              <a:ext uri="{FF2B5EF4-FFF2-40B4-BE49-F238E27FC236}">
                <a16:creationId xmlns:a16="http://schemas.microsoft.com/office/drawing/2014/main" xmlns="" id="{6654299C-0BB3-4C2C-9965-362D2109864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88694D50-A136-498E-960C-BAA973ED91CE}"/>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524670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29A116-B1EC-44BB-8144-6F81BF77AE6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D2E90BC6-CBC8-42AB-9DDD-0AFDE9D3CB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77F989A6-E1C6-4ED7-A980-D431885E27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xmlns="" id="{27A971B2-EF03-47F9-8467-177DBDBA65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846371A-661F-4FB7-ABAA-F6BF2A5EB7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xmlns="" id="{4DEFE016-00EB-4A61-B7B2-96EDC9AD1EC5}"/>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8" name="Footer Placeholder 7">
            <a:extLst>
              <a:ext uri="{FF2B5EF4-FFF2-40B4-BE49-F238E27FC236}">
                <a16:creationId xmlns:a16="http://schemas.microsoft.com/office/drawing/2014/main" xmlns="" id="{C9F0C57A-B1A9-4CA6-8EF9-2A0309DD9D4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xmlns="" id="{CB5B5438-BD9F-470D-AF30-DED51574FC1C}"/>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248017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73527C-7599-4E25-8D71-0BDD16EEED7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xmlns="" id="{CEB1AD7F-645E-451A-B7AA-60C87909F569}"/>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4" name="Footer Placeholder 3">
            <a:extLst>
              <a:ext uri="{FF2B5EF4-FFF2-40B4-BE49-F238E27FC236}">
                <a16:creationId xmlns:a16="http://schemas.microsoft.com/office/drawing/2014/main" xmlns="" id="{D1C7B004-CE0E-43F7-B0E4-FA12B93A891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xmlns="" id="{29BF644F-6E62-4B1B-A856-8559F1D866CD}"/>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1714025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636C574D-10A3-4FB7-A90E-FD3CA4011CEC}"/>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3" name="Footer Placeholder 2">
            <a:extLst>
              <a:ext uri="{FF2B5EF4-FFF2-40B4-BE49-F238E27FC236}">
                <a16:creationId xmlns:a16="http://schemas.microsoft.com/office/drawing/2014/main" xmlns="" id="{CA36AB3E-C0F7-4EA8-8DBA-4D6E18A1AF8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xmlns="" id="{BD709341-67ED-49F3-9743-26BBF64BA637}"/>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131063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C53F3E-FF25-4859-A6ED-D5513E80D7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8C4C308C-EB32-4EF0-ABF7-2D747EAE96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xmlns="" id="{C9628490-DFC8-4560-B0BF-1EF1E433C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1AE6540-498B-41DB-BCCE-F904212A45BE}"/>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6" name="Footer Placeholder 5">
            <a:extLst>
              <a:ext uri="{FF2B5EF4-FFF2-40B4-BE49-F238E27FC236}">
                <a16:creationId xmlns:a16="http://schemas.microsoft.com/office/drawing/2014/main" xmlns="" id="{63090220-9B9B-4409-9263-362244757F1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3B66793A-C168-4636-912B-558131B4BCAC}"/>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1947210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B0ABE0-FC9A-4B90-8BB1-9E8461666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xmlns="" id="{B1556932-3E67-416A-9EEA-CF1D04EC84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xmlns="" id="{DB01C876-F5FD-4976-961F-CF298DFBC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4C3DCAED-2053-4022-8A40-663E0EA380D2}"/>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6" name="Footer Placeholder 5">
            <a:extLst>
              <a:ext uri="{FF2B5EF4-FFF2-40B4-BE49-F238E27FC236}">
                <a16:creationId xmlns:a16="http://schemas.microsoft.com/office/drawing/2014/main" xmlns="" id="{23F0B327-B263-4E9B-A862-D076104FB26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8A38ADCF-11AC-4BD2-B52B-B31293B78BAC}"/>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313404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797F72-2E75-438F-9605-1FDDDC0BFA6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74305156-584D-4954-977F-F4A363B203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16CBCD3C-AA3A-4D30-9A23-30AC5E0C41ED}"/>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98E69853-9C16-4704-A906-BF1057AEB74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D0CCDAF1-8895-4F77-AF4A-0D5364FFBE95}"/>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1846319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169E78FF-3DE3-4E36-AD18-F81FF487E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AE066673-E8DF-478E-9A9E-631ADD2D8A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B65B6EE0-E707-4179-9FB9-F7FA0E327E04}"/>
              </a:ext>
            </a:extLst>
          </p:cNvPr>
          <p:cNvSpPr>
            <a:spLocks noGrp="1"/>
          </p:cNvSpPr>
          <p:nvPr>
            <p:ph type="dt" sz="half" idx="10"/>
          </p:nvPr>
        </p:nvSpPr>
        <p:spPr/>
        <p:txBody>
          <a:body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9237E06E-B160-4878-A66B-718004C8E2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720CD975-89E1-4DDF-8A12-6B90DEA29D0B}"/>
              </a:ext>
            </a:extLst>
          </p:cNvPr>
          <p:cNvSpPr>
            <a:spLocks noGrp="1"/>
          </p:cNvSpPr>
          <p:nvPr>
            <p:ph type="sldNum" sz="quarter" idx="12"/>
          </p:nvPr>
        </p:nvSpPr>
        <p:spPr/>
        <p:txBody>
          <a:bodyPr/>
          <a:lstStyle/>
          <a:p>
            <a:fld id="{FC6EE08A-0246-41D9-94CC-5F2C97266A62}" type="slidenum">
              <a:rPr lang="en-IN" smtClean="0"/>
              <a:t>‹#›</a:t>
            </a:fld>
            <a:endParaRPr lang="en-IN"/>
          </a:p>
        </p:txBody>
      </p:sp>
    </p:spTree>
    <p:extLst>
      <p:ext uri="{BB962C8B-B14F-4D97-AF65-F5344CB8AC3E}">
        <p14:creationId xmlns:p14="http://schemas.microsoft.com/office/powerpoint/2010/main" val="142778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3891B5D9-1512-4959-81D3-5DB528C2ED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6BDA359A-FFFE-4EC6-BB3E-D0CCB9CF5B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9CE6AEF0-ADB3-488F-B9D0-02E0B46C94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3F9A0-76B5-459F-A583-CD1B28A7427A}" type="datetimeFigureOut">
              <a:rPr lang="en-IN" smtClean="0"/>
              <a:t>18-11-2024</a:t>
            </a:fld>
            <a:endParaRPr lang="en-IN"/>
          </a:p>
        </p:txBody>
      </p:sp>
      <p:sp>
        <p:nvSpPr>
          <p:cNvPr id="5" name="Footer Placeholder 4">
            <a:extLst>
              <a:ext uri="{FF2B5EF4-FFF2-40B4-BE49-F238E27FC236}">
                <a16:creationId xmlns:a16="http://schemas.microsoft.com/office/drawing/2014/main" xmlns="" id="{E18083BB-2E3E-419F-9938-B02D77314F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xmlns="" id="{D4B489EC-4D43-4603-9579-492EF80BA3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6EE08A-0246-41D9-94CC-5F2C97266A62}" type="slidenum">
              <a:rPr lang="en-IN" smtClean="0"/>
              <a:t>‹#›</a:t>
            </a:fld>
            <a:endParaRPr lang="en-IN"/>
          </a:p>
        </p:txBody>
      </p:sp>
    </p:spTree>
    <p:extLst>
      <p:ext uri="{BB962C8B-B14F-4D97-AF65-F5344CB8AC3E}">
        <p14:creationId xmlns:p14="http://schemas.microsoft.com/office/powerpoint/2010/main" val="1834786038"/>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80/08841241.2021.1991072" TargetMode="External"/><Relationship Id="rId2" Type="http://schemas.openxmlformats.org/officeDocument/2006/relationships/hyperlink" Target="https://doi.org/10.1016/j.dss.2023.114123" TargetMode="External"/><Relationship Id="rId1" Type="http://schemas.openxmlformats.org/officeDocument/2006/relationships/slideLayout" Target="../slideLayouts/slideLayout2.xml"/><Relationship Id="rId6" Type="http://schemas.openxmlformats.org/officeDocument/2006/relationships/hyperlink" Target="https://doi.org/10.57125/FEL.2024.06.25.05" TargetMode="External"/><Relationship Id="rId5" Type="http://schemas.openxmlformats.org/officeDocument/2006/relationships/hyperlink" Target="https://www.intechopen.com/online-first/88769" TargetMode="External"/><Relationship Id="rId4" Type="http://schemas.openxmlformats.org/officeDocument/2006/relationships/hyperlink" Target="https://eudl.eu/doi/10.4108/eai.21-9-2023.23429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C7CE2E-09DF-456F-B006-40B203A954DD}"/>
              </a:ext>
            </a:extLst>
          </p:cNvPr>
          <p:cNvSpPr>
            <a:spLocks noGrp="1"/>
          </p:cNvSpPr>
          <p:nvPr>
            <p:ph type="ctrTitle"/>
          </p:nvPr>
        </p:nvSpPr>
        <p:spPr>
          <a:xfrm>
            <a:off x="1600200" y="1347019"/>
            <a:ext cx="8991600" cy="4431202"/>
          </a:xfrm>
        </p:spPr>
        <p:txBody>
          <a:bodyPr>
            <a:normAutofit/>
          </a:bodyPr>
          <a:lstStyle/>
          <a:p>
            <a:r>
              <a:rPr lang="en-US" sz="1800" b="1" dirty="0">
                <a:effectLst/>
                <a:latin typeface="Arial" panose="020B0604020202020204" pitchFamily="34" charset="0"/>
                <a:ea typeface="Arial MT"/>
                <a:cs typeface="Arial MT"/>
              </a:rPr>
              <a:t>LEVEL</a:t>
            </a:r>
            <a:r>
              <a:rPr lang="en-US" sz="1800" b="1" spc="-25" dirty="0">
                <a:effectLst/>
                <a:latin typeface="Arial" panose="020B0604020202020204" pitchFamily="34" charset="0"/>
                <a:ea typeface="Arial MT"/>
                <a:cs typeface="Arial MT"/>
              </a:rPr>
              <a:t> </a:t>
            </a:r>
            <a:r>
              <a:rPr lang="en-US" sz="1800" b="1" dirty="0">
                <a:effectLst/>
                <a:latin typeface="Arial" panose="020B0604020202020204" pitchFamily="34" charset="0"/>
                <a:ea typeface="Arial MT"/>
                <a:cs typeface="Arial MT"/>
              </a:rPr>
              <a:t>5</a:t>
            </a:r>
            <a:r>
              <a:rPr lang="en-US" sz="1800" b="1" spc="-10" dirty="0">
                <a:effectLst/>
                <a:latin typeface="Arial" panose="020B0604020202020204" pitchFamily="34" charset="0"/>
                <a:ea typeface="Arial MT"/>
                <a:cs typeface="Arial MT"/>
              </a:rPr>
              <a:t> </a:t>
            </a:r>
            <a:r>
              <a:rPr lang="en-US" sz="1800" b="1" dirty="0">
                <a:effectLst/>
                <a:latin typeface="Arial" panose="020B0604020202020204" pitchFamily="34" charset="0"/>
                <a:ea typeface="Arial MT"/>
                <a:cs typeface="Arial MT"/>
              </a:rPr>
              <a:t>ASSESSMENT</a:t>
            </a:r>
            <a:r>
              <a:rPr lang="en-US" sz="1800" b="1" spc="10" dirty="0">
                <a:effectLst/>
                <a:latin typeface="Arial" panose="020B0604020202020204" pitchFamily="34" charset="0"/>
                <a:ea typeface="Arial MT"/>
                <a:cs typeface="Arial MT"/>
              </a:rPr>
              <a:t> </a:t>
            </a:r>
            <a:r>
              <a:rPr lang="en-US" sz="1800" b="1" dirty="0">
                <a:effectLst/>
                <a:latin typeface="Arial" panose="020B0604020202020204" pitchFamily="34" charset="0"/>
                <a:ea typeface="Arial MT"/>
                <a:cs typeface="Arial MT"/>
              </a:rPr>
              <a:t>SPECIFICATION</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US" sz="1800" b="1" dirty="0">
                <a:effectLst/>
                <a:latin typeface="Arial" panose="020B0604020202020204" pitchFamily="34" charset="0"/>
                <a:ea typeface="Arial MT"/>
                <a:cs typeface="Arial MT"/>
              </a:rPr>
              <a:t/>
            </a:r>
            <a:br>
              <a:rPr lang="en-US" sz="1800" b="1" dirty="0">
                <a:effectLst/>
                <a:latin typeface="Arial" panose="020B0604020202020204" pitchFamily="34" charset="0"/>
                <a:ea typeface="Arial MT"/>
                <a:cs typeface="Arial MT"/>
              </a:rPr>
            </a:br>
            <a:r>
              <a:rPr lang="en-IN" sz="1800" dirty="0">
                <a:effectLst/>
                <a:latin typeface="Arial MT"/>
                <a:ea typeface="Arial MT"/>
                <a:cs typeface="Arial MT"/>
              </a:rPr>
              <a:t/>
            </a:r>
            <a:br>
              <a:rPr lang="en-IN" sz="1800" dirty="0">
                <a:effectLst/>
                <a:latin typeface="Arial MT"/>
                <a:ea typeface="Arial MT"/>
                <a:cs typeface="Arial MT"/>
              </a:rPr>
            </a:br>
            <a:endParaRPr lang="en-IN" dirty="0"/>
          </a:p>
        </p:txBody>
      </p:sp>
      <p:sp>
        <p:nvSpPr>
          <p:cNvPr id="3" name="Subtitle 2">
            <a:extLst>
              <a:ext uri="{FF2B5EF4-FFF2-40B4-BE49-F238E27FC236}">
                <a16:creationId xmlns:a16="http://schemas.microsoft.com/office/drawing/2014/main" xmlns="" id="{D7DB590C-9B67-4E2B-881B-D02EA9F608C0}"/>
              </a:ext>
            </a:extLst>
          </p:cNvPr>
          <p:cNvSpPr>
            <a:spLocks noGrp="1"/>
          </p:cNvSpPr>
          <p:nvPr>
            <p:ph type="subTitle" idx="1"/>
          </p:nvPr>
        </p:nvSpPr>
        <p:spPr>
          <a:xfrm>
            <a:off x="1600200" y="5778221"/>
            <a:ext cx="2594561" cy="907714"/>
          </a:xfrm>
        </p:spPr>
        <p:txBody>
          <a:bodyPr>
            <a:normAutofit/>
          </a:bodyPr>
          <a:lstStyle/>
          <a:p>
            <a:r>
              <a:rPr lang="en-US" dirty="0"/>
              <a:t>Student name</a:t>
            </a:r>
          </a:p>
          <a:p>
            <a:r>
              <a:rPr lang="en-US" dirty="0"/>
              <a:t>Student ID </a:t>
            </a:r>
            <a:endParaRPr lang="en-IN" dirty="0"/>
          </a:p>
        </p:txBody>
      </p:sp>
      <p:pic>
        <p:nvPicPr>
          <p:cNvPr id="4" name="image1.png" descr="Discover University of Wales Trinity Saint David">
            <a:extLst>
              <a:ext uri="{FF2B5EF4-FFF2-40B4-BE49-F238E27FC236}">
                <a16:creationId xmlns:a16="http://schemas.microsoft.com/office/drawing/2014/main" xmlns="" id="{FFAF658B-B184-4919-83AB-CEEE8F5B7EB9}"/>
              </a:ext>
            </a:extLst>
          </p:cNvPr>
          <p:cNvPicPr/>
          <p:nvPr/>
        </p:nvPicPr>
        <p:blipFill>
          <a:blip r:embed="rId2" cstate="print"/>
          <a:stretch>
            <a:fillRect/>
          </a:stretch>
        </p:blipFill>
        <p:spPr>
          <a:xfrm>
            <a:off x="987364" y="329943"/>
            <a:ext cx="1800860" cy="593725"/>
          </a:xfrm>
          <a:prstGeom prst="rect">
            <a:avLst/>
          </a:prstGeom>
        </p:spPr>
      </p:pic>
      <p:graphicFrame>
        <p:nvGraphicFramePr>
          <p:cNvPr id="5" name="Table 4">
            <a:extLst>
              <a:ext uri="{FF2B5EF4-FFF2-40B4-BE49-F238E27FC236}">
                <a16:creationId xmlns:a16="http://schemas.microsoft.com/office/drawing/2014/main" xmlns="" id="{C4550DF1-110C-47A2-AF2B-887FC1979116}"/>
              </a:ext>
            </a:extLst>
          </p:cNvPr>
          <p:cNvGraphicFramePr>
            <a:graphicFrameLocks noGrp="1"/>
          </p:cNvGraphicFramePr>
          <p:nvPr>
            <p:extLst>
              <p:ext uri="{D42A27DB-BD31-4B8C-83A1-F6EECF244321}">
                <p14:modId xmlns:p14="http://schemas.microsoft.com/office/powerpoint/2010/main" val="3901705410"/>
              </p:ext>
            </p:extLst>
          </p:nvPr>
        </p:nvGraphicFramePr>
        <p:xfrm>
          <a:off x="2230438" y="1976284"/>
          <a:ext cx="7936117" cy="3678865"/>
        </p:xfrm>
        <a:graphic>
          <a:graphicData uri="http://schemas.openxmlformats.org/drawingml/2006/table">
            <a:tbl>
              <a:tblPr firstRow="1" firstCol="1" lastRow="1" lastCol="1" bandRow="1" bandCol="1">
                <a:tableStyleId>{5C22544A-7EE6-4342-B048-85BDC9FD1C3A}</a:tableStyleId>
              </a:tblPr>
              <a:tblGrid>
                <a:gridCol w="1181987">
                  <a:extLst>
                    <a:ext uri="{9D8B030D-6E8A-4147-A177-3AD203B41FA5}">
                      <a16:colId xmlns:a16="http://schemas.microsoft.com/office/drawing/2014/main" xmlns="" val="1313300384"/>
                    </a:ext>
                  </a:extLst>
                </a:gridCol>
                <a:gridCol w="1859261">
                  <a:extLst>
                    <a:ext uri="{9D8B030D-6E8A-4147-A177-3AD203B41FA5}">
                      <a16:colId xmlns:a16="http://schemas.microsoft.com/office/drawing/2014/main" xmlns="" val="1864435894"/>
                    </a:ext>
                  </a:extLst>
                </a:gridCol>
                <a:gridCol w="1278418">
                  <a:extLst>
                    <a:ext uri="{9D8B030D-6E8A-4147-A177-3AD203B41FA5}">
                      <a16:colId xmlns:a16="http://schemas.microsoft.com/office/drawing/2014/main" xmlns="" val="137801651"/>
                    </a:ext>
                  </a:extLst>
                </a:gridCol>
                <a:gridCol w="3616451">
                  <a:extLst>
                    <a:ext uri="{9D8B030D-6E8A-4147-A177-3AD203B41FA5}">
                      <a16:colId xmlns:a16="http://schemas.microsoft.com/office/drawing/2014/main" xmlns="" val="1774465441"/>
                    </a:ext>
                  </a:extLst>
                </a:gridCol>
              </a:tblGrid>
              <a:tr h="377546">
                <a:tc>
                  <a:txBody>
                    <a:bodyPr/>
                    <a:lstStyle/>
                    <a:p>
                      <a:pPr marL="69850">
                        <a:spcBef>
                          <a:spcPts val="615"/>
                        </a:spcBef>
                        <a:spcAft>
                          <a:spcPts val="0"/>
                        </a:spcAft>
                      </a:pPr>
                      <a:r>
                        <a:rPr lang="en-US" sz="1000">
                          <a:effectLst/>
                        </a:rPr>
                        <a:t>Student name:</a:t>
                      </a:r>
                      <a:endParaRPr lang="en-IN" sz="1000">
                        <a:effectLst/>
                        <a:latin typeface="Arial MT"/>
                        <a:ea typeface="Arial MT"/>
                        <a:cs typeface="Arial MT"/>
                      </a:endParaRPr>
                    </a:p>
                  </a:txBody>
                  <a:tcPr marL="0" marR="0" marT="0" marB="0"/>
                </a:tc>
                <a:tc>
                  <a:txBody>
                    <a:bodyPr/>
                    <a:lstStyle/>
                    <a:p>
                      <a:r>
                        <a:rPr lang="en-US" sz="1000">
                          <a:effectLst/>
                        </a:rPr>
                        <a:t> </a:t>
                      </a:r>
                      <a:endParaRPr lang="en-IN" sz="1000">
                        <a:effectLst/>
                        <a:latin typeface="Arial MT"/>
                        <a:ea typeface="Arial MT"/>
                        <a:cs typeface="Arial MT"/>
                      </a:endParaRPr>
                    </a:p>
                  </a:txBody>
                  <a:tcPr marL="0" marR="0" marT="0" marB="0"/>
                </a:tc>
                <a:tc>
                  <a:txBody>
                    <a:bodyPr/>
                    <a:lstStyle/>
                    <a:p>
                      <a:pPr marL="65405">
                        <a:spcBef>
                          <a:spcPts val="615"/>
                        </a:spcBef>
                        <a:spcAft>
                          <a:spcPts val="0"/>
                        </a:spcAft>
                      </a:pPr>
                      <a:r>
                        <a:rPr lang="en-US" sz="1000">
                          <a:effectLst/>
                        </a:rPr>
                        <a:t>Student</a:t>
                      </a:r>
                      <a:r>
                        <a:rPr lang="en-US" sz="1000" spc="-5">
                          <a:effectLst/>
                        </a:rPr>
                        <a:t> </a:t>
                      </a:r>
                      <a:r>
                        <a:rPr lang="en-US" sz="1000">
                          <a:effectLst/>
                        </a:rPr>
                        <a:t>ID</a:t>
                      </a:r>
                      <a:r>
                        <a:rPr lang="en-US" sz="1000" spc="-5">
                          <a:effectLst/>
                        </a:rPr>
                        <a:t> </a:t>
                      </a:r>
                      <a:r>
                        <a:rPr lang="en-US" sz="1000">
                          <a:effectLst/>
                        </a:rPr>
                        <a:t>number:</a:t>
                      </a:r>
                      <a:endParaRPr lang="en-IN" sz="1000">
                        <a:effectLst/>
                        <a:latin typeface="Arial MT"/>
                        <a:ea typeface="Arial MT"/>
                        <a:cs typeface="Arial MT"/>
                      </a:endParaRPr>
                    </a:p>
                  </a:txBody>
                  <a:tcPr marL="0" marR="0" marT="0" marB="0"/>
                </a:tc>
                <a:tc>
                  <a:txBody>
                    <a:bodyPr/>
                    <a:lstStyle/>
                    <a:p>
                      <a:r>
                        <a:rPr lang="en-US" sz="1000">
                          <a:effectLst/>
                        </a:rPr>
                        <a:t> </a:t>
                      </a:r>
                      <a:endParaRPr lang="en-IN" sz="1000">
                        <a:effectLst/>
                        <a:latin typeface="Arial MT"/>
                        <a:ea typeface="Arial MT"/>
                        <a:cs typeface="Arial MT"/>
                      </a:endParaRPr>
                    </a:p>
                  </a:txBody>
                  <a:tcPr marL="0" marR="0" marT="0" marB="0"/>
                </a:tc>
                <a:extLst>
                  <a:ext uri="{0D108BD9-81ED-4DB2-BD59-A6C34878D82A}">
                    <a16:rowId xmlns:a16="http://schemas.microsoft.com/office/drawing/2014/main" xmlns="" val="3954147501"/>
                  </a:ext>
                </a:extLst>
              </a:tr>
              <a:tr h="333432">
                <a:tc>
                  <a:txBody>
                    <a:bodyPr/>
                    <a:lstStyle/>
                    <a:p>
                      <a:pPr marL="69850">
                        <a:spcBef>
                          <a:spcPts val="620"/>
                        </a:spcBef>
                        <a:spcAft>
                          <a:spcPts val="0"/>
                        </a:spcAft>
                      </a:pPr>
                      <a:r>
                        <a:rPr lang="en-US" sz="1000" dirty="0" err="1">
                          <a:effectLst/>
                        </a:rPr>
                        <a:t>Programme</a:t>
                      </a:r>
                      <a:r>
                        <a:rPr lang="en-US" sz="1000" dirty="0">
                          <a:effectLst/>
                        </a:rPr>
                        <a:t>:</a:t>
                      </a:r>
                      <a:endParaRPr lang="en-IN" sz="1000" dirty="0">
                        <a:effectLst/>
                        <a:latin typeface="Arial MT"/>
                        <a:ea typeface="Arial MT"/>
                        <a:cs typeface="Arial MT"/>
                      </a:endParaRPr>
                    </a:p>
                  </a:txBody>
                  <a:tcPr marL="0" marR="0" marT="0" marB="0"/>
                </a:tc>
                <a:tc gridSpan="3">
                  <a:txBody>
                    <a:bodyPr/>
                    <a:lstStyle/>
                    <a:p>
                      <a:pPr marL="69215">
                        <a:spcBef>
                          <a:spcPts val="620"/>
                        </a:spcBef>
                        <a:spcAft>
                          <a:spcPts val="0"/>
                        </a:spcAft>
                      </a:pPr>
                      <a:r>
                        <a:rPr lang="en-US" sz="1000">
                          <a:effectLst/>
                        </a:rPr>
                        <a:t>BA</a:t>
                      </a:r>
                      <a:r>
                        <a:rPr lang="en-US" sz="1000" spc="-25">
                          <a:effectLst/>
                        </a:rPr>
                        <a:t> </a:t>
                      </a:r>
                      <a:r>
                        <a:rPr lang="en-US" sz="1000">
                          <a:effectLst/>
                        </a:rPr>
                        <a:t>(Hons)</a:t>
                      </a:r>
                      <a:r>
                        <a:rPr lang="en-US" sz="1000" spc="295">
                          <a:effectLst/>
                        </a:rPr>
                        <a:t> </a:t>
                      </a:r>
                      <a:r>
                        <a:rPr lang="en-US" sz="1000">
                          <a:effectLst/>
                        </a:rPr>
                        <a:t>Developing</a:t>
                      </a:r>
                      <a:r>
                        <a:rPr lang="en-US" sz="1000" spc="-20">
                          <a:effectLst/>
                        </a:rPr>
                        <a:t> </a:t>
                      </a:r>
                      <a:r>
                        <a:rPr lang="en-US" sz="1000">
                          <a:effectLst/>
                        </a:rPr>
                        <a:t>Leadership</a:t>
                      </a:r>
                      <a:r>
                        <a:rPr lang="en-US" sz="1000" spc="-5">
                          <a:effectLst/>
                        </a:rPr>
                        <a:t> </a:t>
                      </a:r>
                      <a:r>
                        <a:rPr lang="en-US" sz="1000">
                          <a:effectLst/>
                        </a:rPr>
                        <a:t>and</a:t>
                      </a:r>
                      <a:r>
                        <a:rPr lang="en-US" sz="1000" spc="300">
                          <a:effectLst/>
                        </a:rPr>
                        <a:t> </a:t>
                      </a:r>
                      <a:r>
                        <a:rPr lang="en-US" sz="1000">
                          <a:effectLst/>
                        </a:rPr>
                        <a:t>Management</a:t>
                      </a:r>
                      <a:endParaRPr lang="en-IN" sz="100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xmlns="" val="3153781094"/>
                  </a:ext>
                </a:extLst>
              </a:tr>
              <a:tr h="336835">
                <a:tc>
                  <a:txBody>
                    <a:bodyPr/>
                    <a:lstStyle/>
                    <a:p>
                      <a:pPr marL="69850">
                        <a:spcBef>
                          <a:spcPts val="615"/>
                        </a:spcBef>
                        <a:spcAft>
                          <a:spcPts val="0"/>
                        </a:spcAft>
                      </a:pPr>
                      <a:r>
                        <a:rPr lang="en-US" sz="1000">
                          <a:effectLst/>
                        </a:rPr>
                        <a:t>Module:</a:t>
                      </a:r>
                      <a:endParaRPr lang="en-IN" sz="1000">
                        <a:effectLst/>
                        <a:latin typeface="Arial MT"/>
                        <a:ea typeface="Arial MT"/>
                        <a:cs typeface="Arial MT"/>
                      </a:endParaRPr>
                    </a:p>
                  </a:txBody>
                  <a:tcPr marL="0" marR="0" marT="0" marB="0"/>
                </a:tc>
                <a:tc gridSpan="3">
                  <a:txBody>
                    <a:bodyPr/>
                    <a:lstStyle/>
                    <a:p>
                      <a:pPr marL="69215">
                        <a:spcBef>
                          <a:spcPts val="615"/>
                        </a:spcBef>
                        <a:spcAft>
                          <a:spcPts val="0"/>
                        </a:spcAft>
                      </a:pPr>
                      <a:r>
                        <a:rPr lang="en-US" sz="1000">
                          <a:effectLst/>
                        </a:rPr>
                        <a:t>Building</a:t>
                      </a:r>
                      <a:r>
                        <a:rPr lang="en-US" sz="1000" spc="-30">
                          <a:effectLst/>
                        </a:rPr>
                        <a:t> </a:t>
                      </a:r>
                      <a:r>
                        <a:rPr lang="en-US" sz="1000">
                          <a:effectLst/>
                        </a:rPr>
                        <a:t>a</a:t>
                      </a:r>
                      <a:r>
                        <a:rPr lang="en-US" sz="1000" spc="-15">
                          <a:effectLst/>
                        </a:rPr>
                        <a:t> </a:t>
                      </a:r>
                      <a:r>
                        <a:rPr lang="en-US" sz="1000">
                          <a:effectLst/>
                        </a:rPr>
                        <a:t>Sustainable</a:t>
                      </a:r>
                      <a:r>
                        <a:rPr lang="en-US" sz="1000" spc="-10">
                          <a:effectLst/>
                        </a:rPr>
                        <a:t> </a:t>
                      </a:r>
                      <a:r>
                        <a:rPr lang="en-US" sz="1000">
                          <a:effectLst/>
                        </a:rPr>
                        <a:t>Marketing</a:t>
                      </a:r>
                      <a:r>
                        <a:rPr lang="en-US" sz="1000" spc="-35">
                          <a:effectLst/>
                        </a:rPr>
                        <a:t> </a:t>
                      </a:r>
                      <a:r>
                        <a:rPr lang="en-US" sz="1000">
                          <a:effectLst/>
                        </a:rPr>
                        <a:t>Relationship</a:t>
                      </a:r>
                      <a:endParaRPr lang="en-IN" sz="100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xmlns="" val="1793280249"/>
                  </a:ext>
                </a:extLst>
              </a:tr>
              <a:tr h="599591">
                <a:tc>
                  <a:txBody>
                    <a:bodyPr/>
                    <a:lstStyle/>
                    <a:p>
                      <a:pPr marL="69850">
                        <a:spcBef>
                          <a:spcPts val="620"/>
                        </a:spcBef>
                        <a:spcAft>
                          <a:spcPts val="0"/>
                        </a:spcAft>
                      </a:pPr>
                      <a:r>
                        <a:rPr lang="en-US" sz="1000">
                          <a:effectLst/>
                        </a:rPr>
                        <a:t>Module code:</a:t>
                      </a:r>
                      <a:endParaRPr lang="en-IN" sz="1000">
                        <a:effectLst/>
                        <a:latin typeface="Arial MT"/>
                        <a:ea typeface="Arial MT"/>
                        <a:cs typeface="Arial MT"/>
                      </a:endParaRPr>
                    </a:p>
                  </a:txBody>
                  <a:tcPr marL="0" marR="0" marT="0" marB="0"/>
                </a:tc>
                <a:tc>
                  <a:txBody>
                    <a:bodyPr/>
                    <a:lstStyle/>
                    <a:p>
                      <a:pPr marL="69215">
                        <a:spcBef>
                          <a:spcPts val="620"/>
                        </a:spcBef>
                        <a:spcAft>
                          <a:spcPts val="0"/>
                        </a:spcAft>
                      </a:pPr>
                      <a:r>
                        <a:rPr lang="en-US" sz="1000">
                          <a:effectLst/>
                        </a:rPr>
                        <a:t>BMSW5007</a:t>
                      </a:r>
                      <a:endParaRPr lang="en-IN" sz="1000">
                        <a:effectLst/>
                        <a:latin typeface="Arial MT"/>
                        <a:ea typeface="Arial MT"/>
                        <a:cs typeface="Arial MT"/>
                      </a:endParaRPr>
                    </a:p>
                  </a:txBody>
                  <a:tcPr marL="0" marR="0" marT="0" marB="0"/>
                </a:tc>
                <a:tc>
                  <a:txBody>
                    <a:bodyPr/>
                    <a:lstStyle/>
                    <a:p>
                      <a:pPr marL="65405" marR="62230" algn="just">
                        <a:lnSpc>
                          <a:spcPts val="1280"/>
                        </a:lnSpc>
                        <a:spcAft>
                          <a:spcPts val="0"/>
                        </a:spcAft>
                      </a:pPr>
                      <a:r>
                        <a:rPr lang="en-US" sz="1000">
                          <a:effectLst/>
                        </a:rPr>
                        <a:t>Contribution</a:t>
                      </a:r>
                      <a:r>
                        <a:rPr lang="en-US" sz="1000" spc="5">
                          <a:effectLst/>
                        </a:rPr>
                        <a:t> </a:t>
                      </a:r>
                      <a:r>
                        <a:rPr lang="en-US" sz="1000">
                          <a:effectLst/>
                        </a:rPr>
                        <a:t>to</a:t>
                      </a:r>
                      <a:r>
                        <a:rPr lang="en-US" sz="1000" spc="-295">
                          <a:effectLst/>
                        </a:rPr>
                        <a:t> </a:t>
                      </a:r>
                      <a:r>
                        <a:rPr lang="en-US" sz="1000">
                          <a:effectLst/>
                        </a:rPr>
                        <a:t>Overall</a:t>
                      </a:r>
                      <a:r>
                        <a:rPr lang="en-US" sz="1000" spc="5">
                          <a:effectLst/>
                        </a:rPr>
                        <a:t> </a:t>
                      </a:r>
                      <a:r>
                        <a:rPr lang="en-US" sz="1000">
                          <a:effectLst/>
                        </a:rPr>
                        <a:t>Module</a:t>
                      </a:r>
                      <a:r>
                        <a:rPr lang="en-US" sz="1000" spc="-295">
                          <a:effectLst/>
                        </a:rPr>
                        <a:t> </a:t>
                      </a:r>
                      <a:r>
                        <a:rPr lang="en-US" sz="1000">
                          <a:effectLst/>
                        </a:rPr>
                        <a:t>Assessment</a:t>
                      </a:r>
                      <a:r>
                        <a:rPr lang="en-US" sz="1000" spc="-10">
                          <a:effectLst/>
                        </a:rPr>
                        <a:t> </a:t>
                      </a:r>
                      <a:r>
                        <a:rPr lang="en-US" sz="1000">
                          <a:effectLst/>
                        </a:rPr>
                        <a:t>(%):</a:t>
                      </a:r>
                      <a:endParaRPr lang="en-IN" sz="1000">
                        <a:effectLst/>
                        <a:latin typeface="Arial MT"/>
                        <a:ea typeface="Arial MT"/>
                        <a:cs typeface="Arial MT"/>
                      </a:endParaRPr>
                    </a:p>
                  </a:txBody>
                  <a:tcPr marL="0" marR="0" marT="0" marB="0"/>
                </a:tc>
                <a:tc>
                  <a:txBody>
                    <a:bodyPr/>
                    <a:lstStyle/>
                    <a:p>
                      <a:pPr marL="67945">
                        <a:spcBef>
                          <a:spcPts val="620"/>
                        </a:spcBef>
                        <a:spcAft>
                          <a:spcPts val="0"/>
                        </a:spcAft>
                      </a:pPr>
                      <a:r>
                        <a:rPr lang="en-US" sz="1000">
                          <a:effectLst/>
                        </a:rPr>
                        <a:t>100%</a:t>
                      </a:r>
                      <a:endParaRPr lang="en-IN" sz="1000">
                        <a:effectLst/>
                        <a:latin typeface="Arial MT"/>
                        <a:ea typeface="Arial MT"/>
                        <a:cs typeface="Arial MT"/>
                      </a:endParaRPr>
                    </a:p>
                  </a:txBody>
                  <a:tcPr marL="0" marR="0" marT="0" marB="0"/>
                </a:tc>
                <a:extLst>
                  <a:ext uri="{0D108BD9-81ED-4DB2-BD59-A6C34878D82A}">
                    <a16:rowId xmlns:a16="http://schemas.microsoft.com/office/drawing/2014/main" xmlns="" val="3996450800"/>
                  </a:ext>
                </a:extLst>
              </a:tr>
              <a:tr h="327988">
                <a:tc>
                  <a:txBody>
                    <a:bodyPr/>
                    <a:lstStyle/>
                    <a:p>
                      <a:pPr marL="69850">
                        <a:spcBef>
                          <a:spcPts val="580"/>
                        </a:spcBef>
                        <a:spcAft>
                          <a:spcPts val="0"/>
                        </a:spcAft>
                      </a:pPr>
                      <a:r>
                        <a:rPr lang="en-US" sz="1000">
                          <a:effectLst/>
                        </a:rPr>
                        <a:t>Lecturer:</a:t>
                      </a:r>
                      <a:endParaRPr lang="en-IN" sz="1000">
                        <a:effectLst/>
                        <a:latin typeface="Arial MT"/>
                        <a:ea typeface="Arial MT"/>
                        <a:cs typeface="Arial MT"/>
                      </a:endParaRPr>
                    </a:p>
                  </a:txBody>
                  <a:tcPr marL="0" marR="0" marT="0" marB="0"/>
                </a:tc>
                <a:tc>
                  <a:txBody>
                    <a:bodyPr/>
                    <a:lstStyle/>
                    <a:p>
                      <a:pPr marL="69215">
                        <a:spcBef>
                          <a:spcPts val="580"/>
                        </a:spcBef>
                        <a:spcAft>
                          <a:spcPts val="0"/>
                        </a:spcAft>
                      </a:pPr>
                      <a:r>
                        <a:rPr lang="en-US" sz="1000">
                          <a:effectLst/>
                        </a:rPr>
                        <a:t>Gwyneth</a:t>
                      </a:r>
                      <a:r>
                        <a:rPr lang="en-US" sz="1000" spc="-10">
                          <a:effectLst/>
                        </a:rPr>
                        <a:t> </a:t>
                      </a:r>
                      <a:r>
                        <a:rPr lang="en-US" sz="1000">
                          <a:effectLst/>
                        </a:rPr>
                        <a:t>Jones</a:t>
                      </a:r>
                      <a:endParaRPr lang="en-IN" sz="1000">
                        <a:effectLst/>
                        <a:latin typeface="Arial MT"/>
                        <a:ea typeface="Arial MT"/>
                        <a:cs typeface="Arial MT"/>
                      </a:endParaRPr>
                    </a:p>
                  </a:txBody>
                  <a:tcPr marL="0" marR="0" marT="0" marB="0"/>
                </a:tc>
                <a:tc>
                  <a:txBody>
                    <a:bodyPr/>
                    <a:lstStyle/>
                    <a:p>
                      <a:pPr marL="65405">
                        <a:spcBef>
                          <a:spcPts val="580"/>
                        </a:spcBef>
                        <a:spcAft>
                          <a:spcPts val="0"/>
                        </a:spcAft>
                      </a:pPr>
                      <a:r>
                        <a:rPr lang="en-US" sz="1000">
                          <a:effectLst/>
                        </a:rPr>
                        <a:t>Internal</a:t>
                      </a:r>
                      <a:r>
                        <a:rPr lang="en-US" sz="1000" spc="-25">
                          <a:effectLst/>
                        </a:rPr>
                        <a:t> </a:t>
                      </a:r>
                      <a:r>
                        <a:rPr lang="en-US" sz="1000">
                          <a:effectLst/>
                        </a:rPr>
                        <a:t>Verifier:</a:t>
                      </a:r>
                      <a:endParaRPr lang="en-IN" sz="1000">
                        <a:effectLst/>
                        <a:latin typeface="Arial MT"/>
                        <a:ea typeface="Arial MT"/>
                        <a:cs typeface="Arial MT"/>
                      </a:endParaRPr>
                    </a:p>
                  </a:txBody>
                  <a:tcPr marL="0" marR="0" marT="0" marB="0"/>
                </a:tc>
                <a:tc>
                  <a:txBody>
                    <a:bodyPr/>
                    <a:lstStyle/>
                    <a:p>
                      <a:pPr marL="67945">
                        <a:spcBef>
                          <a:spcPts val="580"/>
                        </a:spcBef>
                        <a:spcAft>
                          <a:spcPts val="0"/>
                        </a:spcAft>
                      </a:pPr>
                      <a:r>
                        <a:rPr lang="en-US" sz="1000">
                          <a:effectLst/>
                        </a:rPr>
                        <a:t>Rebecca</a:t>
                      </a:r>
                      <a:r>
                        <a:rPr lang="en-US" sz="1000" spc="-10">
                          <a:effectLst/>
                        </a:rPr>
                        <a:t> </a:t>
                      </a:r>
                      <a:r>
                        <a:rPr lang="en-US" sz="1000">
                          <a:effectLst/>
                        </a:rPr>
                        <a:t>Francis-Davies</a:t>
                      </a:r>
                      <a:endParaRPr lang="en-IN" sz="1000">
                        <a:effectLst/>
                        <a:latin typeface="Arial MT"/>
                        <a:ea typeface="Arial MT"/>
                        <a:cs typeface="Arial MT"/>
                      </a:endParaRPr>
                    </a:p>
                  </a:txBody>
                  <a:tcPr marL="0" marR="0" marT="0" marB="0"/>
                </a:tc>
                <a:extLst>
                  <a:ext uri="{0D108BD9-81ED-4DB2-BD59-A6C34878D82A}">
                    <a16:rowId xmlns:a16="http://schemas.microsoft.com/office/drawing/2014/main" xmlns="" val="1050534555"/>
                  </a:ext>
                </a:extLst>
              </a:tr>
              <a:tr h="853994">
                <a:tc>
                  <a:txBody>
                    <a:bodyPr/>
                    <a:lstStyle/>
                    <a:p>
                      <a:pPr marL="69850">
                        <a:spcBef>
                          <a:spcPts val="620"/>
                        </a:spcBef>
                        <a:spcAft>
                          <a:spcPts val="0"/>
                        </a:spcAft>
                      </a:pPr>
                      <a:r>
                        <a:rPr lang="en-US" sz="1000">
                          <a:effectLst/>
                        </a:rPr>
                        <a:t>Assignment</a:t>
                      </a:r>
                      <a:r>
                        <a:rPr lang="en-US" sz="1000" spc="-30">
                          <a:effectLst/>
                        </a:rPr>
                        <a:t> </a:t>
                      </a:r>
                      <a:r>
                        <a:rPr lang="en-US" sz="1000">
                          <a:effectLst/>
                        </a:rPr>
                        <a:t>Title:</a:t>
                      </a:r>
                      <a:endParaRPr lang="en-IN" sz="1000">
                        <a:effectLst/>
                        <a:latin typeface="Arial MT"/>
                        <a:ea typeface="Arial MT"/>
                        <a:cs typeface="Arial MT"/>
                      </a:endParaRPr>
                    </a:p>
                  </a:txBody>
                  <a:tcPr marL="0" marR="0" marT="0" marB="0"/>
                </a:tc>
                <a:tc>
                  <a:txBody>
                    <a:bodyPr/>
                    <a:lstStyle/>
                    <a:p>
                      <a:pPr marL="69215" marR="61595" algn="just">
                        <a:spcBef>
                          <a:spcPts val="620"/>
                        </a:spcBef>
                        <a:spcAft>
                          <a:spcPts val="0"/>
                        </a:spcAft>
                      </a:pPr>
                      <a:r>
                        <a:rPr lang="en-US" sz="1000">
                          <a:effectLst/>
                        </a:rPr>
                        <a:t>A</a:t>
                      </a:r>
                      <a:r>
                        <a:rPr lang="en-US" sz="1000" spc="5">
                          <a:effectLst/>
                        </a:rPr>
                        <a:t> </a:t>
                      </a:r>
                      <a:r>
                        <a:rPr lang="en-US" sz="1000">
                          <a:effectLst/>
                        </a:rPr>
                        <a:t>critical</a:t>
                      </a:r>
                      <a:r>
                        <a:rPr lang="en-US" sz="1000" spc="5">
                          <a:effectLst/>
                        </a:rPr>
                        <a:t> </a:t>
                      </a:r>
                      <a:r>
                        <a:rPr lang="en-US" sz="1000">
                          <a:effectLst/>
                        </a:rPr>
                        <a:t>evaluation</a:t>
                      </a:r>
                      <a:r>
                        <a:rPr lang="en-US" sz="1000" spc="5">
                          <a:effectLst/>
                        </a:rPr>
                        <a:t> </a:t>
                      </a:r>
                      <a:r>
                        <a:rPr lang="en-US" sz="1000">
                          <a:effectLst/>
                        </a:rPr>
                        <a:t>of</a:t>
                      </a:r>
                      <a:r>
                        <a:rPr lang="en-US" sz="1000" spc="5">
                          <a:effectLst/>
                        </a:rPr>
                        <a:t> </a:t>
                      </a:r>
                      <a:r>
                        <a:rPr lang="en-US" sz="1000">
                          <a:effectLst/>
                        </a:rPr>
                        <a:t>the</a:t>
                      </a:r>
                      <a:r>
                        <a:rPr lang="en-US" sz="1000" spc="5">
                          <a:effectLst/>
                        </a:rPr>
                        <a:t> </a:t>
                      </a:r>
                      <a:r>
                        <a:rPr lang="en-US" sz="1000" spc="-5">
                          <a:effectLst/>
                        </a:rPr>
                        <a:t>impact</a:t>
                      </a:r>
                      <a:r>
                        <a:rPr lang="en-US" sz="1000" spc="-75">
                          <a:effectLst/>
                        </a:rPr>
                        <a:t> </a:t>
                      </a:r>
                      <a:r>
                        <a:rPr lang="en-US" sz="1000">
                          <a:effectLst/>
                        </a:rPr>
                        <a:t>a</a:t>
                      </a:r>
                      <a:r>
                        <a:rPr lang="en-US" sz="1000" spc="-50">
                          <a:effectLst/>
                        </a:rPr>
                        <a:t> </a:t>
                      </a:r>
                      <a:r>
                        <a:rPr lang="en-US" sz="1000">
                          <a:effectLst/>
                        </a:rPr>
                        <a:t>‘Sustainable</a:t>
                      </a:r>
                      <a:r>
                        <a:rPr lang="en-US" sz="1000" spc="-50">
                          <a:effectLst/>
                        </a:rPr>
                        <a:t> </a:t>
                      </a:r>
                      <a:r>
                        <a:rPr lang="en-US" sz="1000">
                          <a:effectLst/>
                        </a:rPr>
                        <a:t>Customer</a:t>
                      </a:r>
                      <a:r>
                        <a:rPr lang="en-US" sz="1000" spc="-290">
                          <a:effectLst/>
                        </a:rPr>
                        <a:t> </a:t>
                      </a:r>
                      <a:r>
                        <a:rPr lang="en-US" sz="1000">
                          <a:effectLst/>
                        </a:rPr>
                        <a:t>Relationship</a:t>
                      </a:r>
                      <a:r>
                        <a:rPr lang="en-US" sz="1000" spc="5">
                          <a:effectLst/>
                        </a:rPr>
                        <a:t> </a:t>
                      </a:r>
                      <a:r>
                        <a:rPr lang="en-US" sz="1000">
                          <a:effectLst/>
                        </a:rPr>
                        <a:t>has</a:t>
                      </a:r>
                      <a:r>
                        <a:rPr lang="en-US" sz="1000" spc="5">
                          <a:effectLst/>
                        </a:rPr>
                        <a:t> </a:t>
                      </a:r>
                      <a:r>
                        <a:rPr lang="en-US" sz="1000">
                          <a:effectLst/>
                        </a:rPr>
                        <a:t>on</a:t>
                      </a:r>
                      <a:r>
                        <a:rPr lang="en-US" sz="1000" spc="5">
                          <a:effectLst/>
                        </a:rPr>
                        <a:t> </a:t>
                      </a:r>
                      <a:r>
                        <a:rPr lang="en-US" sz="1000">
                          <a:effectLst/>
                        </a:rPr>
                        <a:t>an</a:t>
                      </a:r>
                      <a:r>
                        <a:rPr lang="en-US" sz="1000" spc="5">
                          <a:effectLst/>
                        </a:rPr>
                        <a:t> </a:t>
                      </a:r>
                      <a:r>
                        <a:rPr lang="en-US" sz="1000">
                          <a:effectLst/>
                        </a:rPr>
                        <a:t>organisation</a:t>
                      </a:r>
                      <a:r>
                        <a:rPr lang="en-US" sz="1000" spc="-20">
                          <a:effectLst/>
                        </a:rPr>
                        <a:t> </a:t>
                      </a:r>
                      <a:r>
                        <a:rPr lang="en-US" sz="1000">
                          <a:effectLst/>
                        </a:rPr>
                        <a:t>and its</a:t>
                      </a:r>
                      <a:r>
                        <a:rPr lang="en-US" sz="1000" spc="-10">
                          <a:effectLst/>
                        </a:rPr>
                        <a:t> </a:t>
                      </a:r>
                      <a:r>
                        <a:rPr lang="en-US" sz="1000">
                          <a:effectLst/>
                        </a:rPr>
                        <a:t>customers.</a:t>
                      </a:r>
                      <a:endParaRPr lang="en-IN" sz="1000">
                        <a:effectLst/>
                        <a:latin typeface="Arial MT"/>
                        <a:ea typeface="Arial MT"/>
                        <a:cs typeface="Arial MT"/>
                      </a:endParaRPr>
                    </a:p>
                  </a:txBody>
                  <a:tcPr marL="0" marR="0" marT="0" marB="0"/>
                </a:tc>
                <a:tc>
                  <a:txBody>
                    <a:bodyPr/>
                    <a:lstStyle/>
                    <a:p>
                      <a:pPr marL="65405" marR="62230">
                        <a:lnSpc>
                          <a:spcPct val="100000"/>
                        </a:lnSpc>
                        <a:spcBef>
                          <a:spcPts val="620"/>
                        </a:spcBef>
                        <a:spcAft>
                          <a:spcPts val="0"/>
                        </a:spcAft>
                        <a:tabLst>
                          <a:tab pos="614680" algn="l"/>
                          <a:tab pos="1182370" algn="l"/>
                        </a:tabLst>
                      </a:pPr>
                      <a:r>
                        <a:rPr lang="en-US" sz="1000">
                          <a:effectLst/>
                        </a:rPr>
                        <a:t>Word	count	</a:t>
                      </a:r>
                      <a:r>
                        <a:rPr lang="en-US" sz="1000" spc="-5">
                          <a:effectLst/>
                        </a:rPr>
                        <a:t>(or</a:t>
                      </a:r>
                      <a:r>
                        <a:rPr lang="en-US" sz="1000" spc="-295">
                          <a:effectLst/>
                        </a:rPr>
                        <a:t> </a:t>
                      </a:r>
                      <a:r>
                        <a:rPr lang="en-US" sz="1000">
                          <a:effectLst/>
                        </a:rPr>
                        <a:t>equivalent):</a:t>
                      </a:r>
                      <a:endParaRPr lang="en-IN" sz="1000">
                        <a:effectLst/>
                        <a:latin typeface="Arial MT"/>
                        <a:ea typeface="Arial MT"/>
                        <a:cs typeface="Arial MT"/>
                      </a:endParaRPr>
                    </a:p>
                  </a:txBody>
                  <a:tcPr marL="0" marR="0" marT="0" marB="0"/>
                </a:tc>
                <a:tc>
                  <a:txBody>
                    <a:bodyPr/>
                    <a:lstStyle/>
                    <a:p>
                      <a:pPr marL="67945">
                        <a:spcBef>
                          <a:spcPts val="620"/>
                        </a:spcBef>
                        <a:spcAft>
                          <a:spcPts val="0"/>
                        </a:spcAft>
                      </a:pPr>
                      <a:r>
                        <a:rPr lang="en-US" sz="1000">
                          <a:effectLst/>
                        </a:rPr>
                        <a:t>2000</a:t>
                      </a:r>
                      <a:r>
                        <a:rPr lang="en-US" sz="1000" spc="-15">
                          <a:effectLst/>
                        </a:rPr>
                        <a:t> </a:t>
                      </a:r>
                      <a:r>
                        <a:rPr lang="en-US" sz="1000">
                          <a:effectLst/>
                        </a:rPr>
                        <a:t>Word</a:t>
                      </a:r>
                      <a:r>
                        <a:rPr lang="en-US" sz="1000" spc="-10">
                          <a:effectLst/>
                        </a:rPr>
                        <a:t> </a:t>
                      </a:r>
                      <a:r>
                        <a:rPr lang="en-US" sz="1000">
                          <a:effectLst/>
                        </a:rPr>
                        <a:t>Individual</a:t>
                      </a:r>
                      <a:r>
                        <a:rPr lang="en-US" sz="1000" spc="-25">
                          <a:effectLst/>
                        </a:rPr>
                        <a:t> </a:t>
                      </a:r>
                      <a:r>
                        <a:rPr lang="en-US" sz="1000">
                          <a:effectLst/>
                        </a:rPr>
                        <a:t>Report.</a:t>
                      </a:r>
                      <a:endParaRPr lang="en-IN" sz="1000">
                        <a:effectLst/>
                      </a:endParaRPr>
                    </a:p>
                    <a:p>
                      <a:pPr marL="67945">
                        <a:spcBef>
                          <a:spcPts val="610"/>
                        </a:spcBef>
                        <a:spcAft>
                          <a:spcPts val="0"/>
                        </a:spcAft>
                      </a:pPr>
                      <a:r>
                        <a:rPr lang="en-US" sz="1000">
                          <a:effectLst/>
                        </a:rPr>
                        <a:t>15</a:t>
                      </a:r>
                      <a:r>
                        <a:rPr lang="en-US" sz="1000" spc="-15">
                          <a:effectLst/>
                        </a:rPr>
                        <a:t> </a:t>
                      </a:r>
                      <a:r>
                        <a:rPr lang="en-US" sz="1000">
                          <a:effectLst/>
                        </a:rPr>
                        <a:t>Minute</a:t>
                      </a:r>
                      <a:r>
                        <a:rPr lang="en-US" sz="1000" spc="-10">
                          <a:effectLst/>
                        </a:rPr>
                        <a:t> </a:t>
                      </a:r>
                      <a:r>
                        <a:rPr lang="en-US" sz="1000">
                          <a:effectLst/>
                        </a:rPr>
                        <a:t>Individual</a:t>
                      </a:r>
                      <a:r>
                        <a:rPr lang="en-US" sz="1000" spc="-20">
                          <a:effectLst/>
                        </a:rPr>
                        <a:t> </a:t>
                      </a:r>
                      <a:r>
                        <a:rPr lang="en-US" sz="1000">
                          <a:effectLst/>
                        </a:rPr>
                        <a:t>Presentation.</a:t>
                      </a:r>
                      <a:endParaRPr lang="en-IN" sz="1000">
                        <a:effectLst/>
                        <a:latin typeface="Arial MT"/>
                        <a:ea typeface="Arial MT"/>
                        <a:cs typeface="Arial MT"/>
                      </a:endParaRPr>
                    </a:p>
                  </a:txBody>
                  <a:tcPr marL="0" marR="0" marT="0" marB="0"/>
                </a:tc>
                <a:extLst>
                  <a:ext uri="{0D108BD9-81ED-4DB2-BD59-A6C34878D82A}">
                    <a16:rowId xmlns:a16="http://schemas.microsoft.com/office/drawing/2014/main" xmlns="" val="1845140459"/>
                  </a:ext>
                </a:extLst>
              </a:tr>
              <a:tr h="849479">
                <a:tc>
                  <a:txBody>
                    <a:bodyPr/>
                    <a:lstStyle/>
                    <a:p>
                      <a:pPr marL="69850" marR="450215">
                        <a:lnSpc>
                          <a:spcPct val="100000"/>
                        </a:lnSpc>
                        <a:spcBef>
                          <a:spcPts val="595"/>
                        </a:spcBef>
                        <a:spcAft>
                          <a:spcPts val="0"/>
                        </a:spcAft>
                      </a:pPr>
                      <a:r>
                        <a:rPr lang="en-US" sz="1000">
                          <a:effectLst/>
                        </a:rPr>
                        <a:t>Submission</a:t>
                      </a:r>
                      <a:r>
                        <a:rPr lang="en-US" sz="1000" spc="-295">
                          <a:effectLst/>
                        </a:rPr>
                        <a:t> </a:t>
                      </a:r>
                      <a:r>
                        <a:rPr lang="en-US" sz="1000">
                          <a:effectLst/>
                        </a:rPr>
                        <a:t>deadline:</a:t>
                      </a:r>
                      <a:endParaRPr lang="en-IN" sz="1000">
                        <a:effectLst/>
                        <a:latin typeface="Arial MT"/>
                        <a:ea typeface="Arial MT"/>
                        <a:cs typeface="Arial MT"/>
                      </a:endParaRPr>
                    </a:p>
                  </a:txBody>
                  <a:tcPr marL="0" marR="0" marT="0" marB="0"/>
                </a:tc>
                <a:tc>
                  <a:txBody>
                    <a:bodyPr/>
                    <a:lstStyle/>
                    <a:p>
                      <a:pPr marL="69215">
                        <a:spcBef>
                          <a:spcPts val="620"/>
                        </a:spcBef>
                        <a:spcAft>
                          <a:spcPts val="0"/>
                        </a:spcAft>
                      </a:pPr>
                      <a:r>
                        <a:rPr lang="en-US" sz="1000">
                          <a:effectLst/>
                        </a:rPr>
                        <a:t>Report</a:t>
                      </a:r>
                      <a:r>
                        <a:rPr lang="en-US" sz="1000" spc="-30">
                          <a:effectLst/>
                        </a:rPr>
                        <a:t> </a:t>
                      </a:r>
                      <a:r>
                        <a:rPr lang="en-US" sz="1000">
                          <a:effectLst/>
                        </a:rPr>
                        <a:t>-</a:t>
                      </a:r>
                      <a:r>
                        <a:rPr lang="en-US" sz="1000" spc="280">
                          <a:effectLst/>
                        </a:rPr>
                        <a:t> </a:t>
                      </a:r>
                      <a:r>
                        <a:rPr lang="en-US" sz="1000">
                          <a:effectLst/>
                        </a:rPr>
                        <a:t>29</a:t>
                      </a:r>
                      <a:r>
                        <a:rPr lang="en-US" sz="1000" baseline="30000">
                          <a:effectLst/>
                        </a:rPr>
                        <a:t>th</a:t>
                      </a:r>
                      <a:r>
                        <a:rPr lang="en-US" sz="1000" spc="-10">
                          <a:effectLst/>
                        </a:rPr>
                        <a:t> </a:t>
                      </a:r>
                      <a:r>
                        <a:rPr lang="en-US" sz="1000">
                          <a:effectLst/>
                        </a:rPr>
                        <a:t>November</a:t>
                      </a:r>
                      <a:r>
                        <a:rPr lang="en-US" sz="1000" spc="265">
                          <a:effectLst/>
                        </a:rPr>
                        <a:t> </a:t>
                      </a:r>
                      <a:r>
                        <a:rPr lang="en-US" sz="1000">
                          <a:effectLst/>
                        </a:rPr>
                        <a:t>2024</a:t>
                      </a:r>
                      <a:endParaRPr lang="en-IN" sz="1000">
                        <a:effectLst/>
                      </a:endParaRPr>
                    </a:p>
                    <a:p>
                      <a:pPr marL="69215" marR="142240">
                        <a:lnSpc>
                          <a:spcPct val="100000"/>
                        </a:lnSpc>
                        <a:spcBef>
                          <a:spcPts val="585"/>
                        </a:spcBef>
                        <a:spcAft>
                          <a:spcPts val="0"/>
                        </a:spcAft>
                      </a:pPr>
                      <a:r>
                        <a:rPr lang="en-US" sz="1000">
                          <a:effectLst/>
                        </a:rPr>
                        <a:t>Presentations – W/C 2</a:t>
                      </a:r>
                      <a:r>
                        <a:rPr lang="en-US" sz="1000" baseline="30000">
                          <a:effectLst/>
                        </a:rPr>
                        <a:t>nd</a:t>
                      </a:r>
                      <a:r>
                        <a:rPr lang="en-US" sz="1000">
                          <a:effectLst/>
                        </a:rPr>
                        <a:t> and</a:t>
                      </a:r>
                      <a:r>
                        <a:rPr lang="en-US" sz="1000" spc="-295">
                          <a:effectLst/>
                        </a:rPr>
                        <a:t> </a:t>
                      </a:r>
                      <a:r>
                        <a:rPr lang="en-US" sz="1000">
                          <a:effectLst/>
                        </a:rPr>
                        <a:t>9</a:t>
                      </a:r>
                      <a:r>
                        <a:rPr lang="en-US" sz="1000" baseline="30000">
                          <a:effectLst/>
                        </a:rPr>
                        <a:t>th</a:t>
                      </a:r>
                      <a:r>
                        <a:rPr lang="en-US" sz="1000" spc="-15">
                          <a:effectLst/>
                        </a:rPr>
                        <a:t> </a:t>
                      </a:r>
                      <a:r>
                        <a:rPr lang="en-US" sz="1000">
                          <a:effectLst/>
                        </a:rPr>
                        <a:t>December</a:t>
                      </a:r>
                      <a:r>
                        <a:rPr lang="en-US" sz="1000" spc="-10">
                          <a:effectLst/>
                        </a:rPr>
                        <a:t> </a:t>
                      </a:r>
                      <a:r>
                        <a:rPr lang="en-US" sz="1000">
                          <a:effectLst/>
                        </a:rPr>
                        <a:t>2024</a:t>
                      </a:r>
                      <a:endParaRPr lang="en-IN" sz="1000">
                        <a:effectLst/>
                        <a:latin typeface="Arial MT"/>
                        <a:ea typeface="Arial MT"/>
                        <a:cs typeface="Arial MT"/>
                      </a:endParaRPr>
                    </a:p>
                  </a:txBody>
                  <a:tcPr marL="0" marR="0" marT="0" marB="0"/>
                </a:tc>
                <a:tc>
                  <a:txBody>
                    <a:bodyPr/>
                    <a:lstStyle/>
                    <a:p>
                      <a:pPr marL="65405" marR="64135" algn="just">
                        <a:lnSpc>
                          <a:spcPct val="100000"/>
                        </a:lnSpc>
                        <a:spcBef>
                          <a:spcPts val="595"/>
                        </a:spcBef>
                        <a:spcAft>
                          <a:spcPts val="0"/>
                        </a:spcAft>
                      </a:pPr>
                      <a:r>
                        <a:rPr lang="en-US" sz="1000">
                          <a:effectLst/>
                        </a:rPr>
                        <a:t>Return</a:t>
                      </a:r>
                      <a:r>
                        <a:rPr lang="en-US" sz="1000" spc="5">
                          <a:effectLst/>
                        </a:rPr>
                        <a:t> </a:t>
                      </a:r>
                      <a:r>
                        <a:rPr lang="en-US" sz="1000">
                          <a:effectLst/>
                        </a:rPr>
                        <a:t>date</a:t>
                      </a:r>
                      <a:r>
                        <a:rPr lang="en-US" sz="1000" spc="5">
                          <a:effectLst/>
                        </a:rPr>
                        <a:t> </a:t>
                      </a:r>
                      <a:r>
                        <a:rPr lang="en-US" sz="1000">
                          <a:effectLst/>
                        </a:rPr>
                        <a:t>of</a:t>
                      </a:r>
                      <a:r>
                        <a:rPr lang="en-US" sz="1000" spc="5">
                          <a:effectLst/>
                        </a:rPr>
                        <a:t> </a:t>
                      </a:r>
                      <a:r>
                        <a:rPr lang="en-US" sz="1000">
                          <a:effectLst/>
                        </a:rPr>
                        <a:t>provisional</a:t>
                      </a:r>
                      <a:r>
                        <a:rPr lang="en-US" sz="1000" spc="310">
                          <a:effectLst/>
                        </a:rPr>
                        <a:t> </a:t>
                      </a:r>
                      <a:r>
                        <a:rPr lang="en-US" sz="1000">
                          <a:effectLst/>
                        </a:rPr>
                        <a:t>marks</a:t>
                      </a:r>
                      <a:r>
                        <a:rPr lang="en-US" sz="1000" spc="-295">
                          <a:effectLst/>
                        </a:rPr>
                        <a:t> </a:t>
                      </a:r>
                      <a:r>
                        <a:rPr lang="en-US" sz="1000">
                          <a:effectLst/>
                        </a:rPr>
                        <a:t>&amp;</a:t>
                      </a:r>
                      <a:r>
                        <a:rPr lang="en-US" sz="1000" spc="-15">
                          <a:effectLst/>
                        </a:rPr>
                        <a:t> </a:t>
                      </a:r>
                      <a:r>
                        <a:rPr lang="en-US" sz="1000">
                          <a:effectLst/>
                        </a:rPr>
                        <a:t>written</a:t>
                      </a:r>
                      <a:r>
                        <a:rPr lang="en-US" sz="1000" spc="-10">
                          <a:effectLst/>
                        </a:rPr>
                        <a:t> </a:t>
                      </a:r>
                      <a:r>
                        <a:rPr lang="en-US" sz="1000">
                          <a:effectLst/>
                        </a:rPr>
                        <a:t>feedback:</a:t>
                      </a:r>
                      <a:endParaRPr lang="en-IN" sz="1000">
                        <a:effectLst/>
                        <a:latin typeface="Arial MT"/>
                        <a:ea typeface="Arial MT"/>
                        <a:cs typeface="Arial MT"/>
                      </a:endParaRPr>
                    </a:p>
                  </a:txBody>
                  <a:tcPr marL="0" marR="0" marT="0" marB="0"/>
                </a:tc>
                <a:tc>
                  <a:txBody>
                    <a:bodyPr/>
                    <a:lstStyle/>
                    <a:p>
                      <a:pPr marL="67945">
                        <a:spcBef>
                          <a:spcPts val="620"/>
                        </a:spcBef>
                        <a:spcAft>
                          <a:spcPts val="0"/>
                        </a:spcAft>
                      </a:pPr>
                      <a:r>
                        <a:rPr lang="en-US" sz="1000" dirty="0">
                          <a:effectLst/>
                        </a:rPr>
                        <a:t>Report</a:t>
                      </a:r>
                      <a:r>
                        <a:rPr lang="en-US" sz="1000" spc="-10" dirty="0">
                          <a:effectLst/>
                        </a:rPr>
                        <a:t> </a:t>
                      </a:r>
                      <a:r>
                        <a:rPr lang="en-US" sz="1000" dirty="0">
                          <a:effectLst/>
                        </a:rPr>
                        <a:t>/</a:t>
                      </a:r>
                      <a:r>
                        <a:rPr lang="en-US" sz="1000" spc="-5" dirty="0">
                          <a:effectLst/>
                        </a:rPr>
                        <a:t> </a:t>
                      </a:r>
                      <a:r>
                        <a:rPr lang="en-US" sz="1000" dirty="0">
                          <a:effectLst/>
                        </a:rPr>
                        <a:t>Presentation 17</a:t>
                      </a:r>
                      <a:r>
                        <a:rPr lang="en-US" sz="1000" baseline="30000" dirty="0">
                          <a:effectLst/>
                        </a:rPr>
                        <a:t>th</a:t>
                      </a:r>
                      <a:r>
                        <a:rPr lang="en-US" sz="1000" spc="-10" dirty="0">
                          <a:effectLst/>
                        </a:rPr>
                        <a:t> </a:t>
                      </a:r>
                      <a:r>
                        <a:rPr lang="en-US" sz="1000" dirty="0">
                          <a:effectLst/>
                        </a:rPr>
                        <a:t>January</a:t>
                      </a:r>
                      <a:r>
                        <a:rPr lang="en-US" sz="1000" spc="-20" dirty="0">
                          <a:effectLst/>
                        </a:rPr>
                        <a:t> </a:t>
                      </a:r>
                      <a:r>
                        <a:rPr lang="en-US" sz="1000" dirty="0">
                          <a:effectLst/>
                        </a:rPr>
                        <a:t>2025</a:t>
                      </a:r>
                      <a:endParaRPr lang="en-IN" sz="1000" dirty="0">
                        <a:effectLst/>
                        <a:latin typeface="Arial MT"/>
                        <a:ea typeface="Arial MT"/>
                        <a:cs typeface="Arial MT"/>
                      </a:endParaRPr>
                    </a:p>
                  </a:txBody>
                  <a:tcPr marL="0" marR="0" marT="0" marB="0"/>
                </a:tc>
                <a:extLst>
                  <a:ext uri="{0D108BD9-81ED-4DB2-BD59-A6C34878D82A}">
                    <a16:rowId xmlns:a16="http://schemas.microsoft.com/office/drawing/2014/main" xmlns="" val="4104616591"/>
                  </a:ext>
                </a:extLst>
              </a:tr>
            </a:tbl>
          </a:graphicData>
        </a:graphic>
      </p:graphicFrame>
    </p:spTree>
    <p:extLst>
      <p:ext uri="{BB962C8B-B14F-4D97-AF65-F5344CB8AC3E}">
        <p14:creationId xmlns:p14="http://schemas.microsoft.com/office/powerpoint/2010/main" val="3543256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BA4023-B70D-45AE-A568-54A60BD6A789}"/>
              </a:ext>
            </a:extLst>
          </p:cNvPr>
          <p:cNvSpPr>
            <a:spLocks noGrp="1"/>
          </p:cNvSpPr>
          <p:nvPr>
            <p:ph type="title"/>
          </p:nvPr>
        </p:nvSpPr>
        <p:spPr/>
        <p:txBody>
          <a:bodyPr/>
          <a:lstStyle/>
          <a:p>
            <a:r>
              <a:rPr lang="en-US" dirty="0"/>
              <a:t>Contents</a:t>
            </a:r>
            <a:endParaRPr lang="en-IN" dirty="0"/>
          </a:p>
        </p:txBody>
      </p:sp>
      <p:graphicFrame>
        <p:nvGraphicFramePr>
          <p:cNvPr id="4" name="Table 4">
            <a:extLst>
              <a:ext uri="{FF2B5EF4-FFF2-40B4-BE49-F238E27FC236}">
                <a16:creationId xmlns:a16="http://schemas.microsoft.com/office/drawing/2014/main" xmlns="" id="{079C7F2E-778B-498A-B0D5-A52C94D3628A}"/>
              </a:ext>
            </a:extLst>
          </p:cNvPr>
          <p:cNvGraphicFramePr>
            <a:graphicFrameLocks noGrp="1"/>
          </p:cNvGraphicFramePr>
          <p:nvPr>
            <p:ph idx="1"/>
            <p:extLst>
              <p:ext uri="{D42A27DB-BD31-4B8C-83A1-F6EECF244321}">
                <p14:modId xmlns:p14="http://schemas.microsoft.com/office/powerpoint/2010/main" val="4063255274"/>
              </p:ext>
            </p:extLst>
          </p:nvPr>
        </p:nvGraphicFramePr>
        <p:xfrm>
          <a:off x="838200" y="1825625"/>
          <a:ext cx="10515601" cy="1854200"/>
        </p:xfrm>
        <a:graphic>
          <a:graphicData uri="http://schemas.openxmlformats.org/drawingml/2006/table">
            <a:tbl>
              <a:tblPr firstRow="1" bandRow="1">
                <a:tableStyleId>{5C22544A-7EE6-4342-B048-85BDC9FD1C3A}</a:tableStyleId>
              </a:tblPr>
              <a:tblGrid>
                <a:gridCol w="10515601">
                  <a:extLst>
                    <a:ext uri="{9D8B030D-6E8A-4147-A177-3AD203B41FA5}">
                      <a16:colId xmlns:a16="http://schemas.microsoft.com/office/drawing/2014/main" xmlns="" val="3429003584"/>
                    </a:ext>
                  </a:extLst>
                </a:gridCol>
              </a:tblGrid>
              <a:tr h="370840">
                <a:tc>
                  <a:txBody>
                    <a:bodyPr/>
                    <a:lstStyle/>
                    <a:p>
                      <a:r>
                        <a:rPr lang="en-US" dirty="0"/>
                        <a:t>Introduction </a:t>
                      </a:r>
                      <a:endParaRPr lang="en-IN" dirty="0"/>
                    </a:p>
                  </a:txBody>
                  <a:tcPr marL="124372" marR="124372"/>
                </a:tc>
                <a:extLst>
                  <a:ext uri="{0D108BD9-81ED-4DB2-BD59-A6C34878D82A}">
                    <a16:rowId xmlns:a16="http://schemas.microsoft.com/office/drawing/2014/main" xmlns="" val="2513305918"/>
                  </a:ext>
                </a:extLst>
              </a:tr>
              <a:tr h="370840">
                <a:tc>
                  <a:txBody>
                    <a:bodyPr/>
                    <a:lstStyle/>
                    <a:p>
                      <a:r>
                        <a:rPr lang="en-US" dirty="0"/>
                        <a:t>Digital and Social Media in CRM </a:t>
                      </a:r>
                      <a:endParaRPr lang="en-IN" dirty="0"/>
                    </a:p>
                  </a:txBody>
                  <a:tcPr marL="124372" marR="124372"/>
                </a:tc>
                <a:extLst>
                  <a:ext uri="{0D108BD9-81ED-4DB2-BD59-A6C34878D82A}">
                    <a16:rowId xmlns:a16="http://schemas.microsoft.com/office/drawing/2014/main" xmlns="" val="2559528786"/>
                  </a:ext>
                </a:extLst>
              </a:tr>
              <a:tr h="370840">
                <a:tc>
                  <a:txBody>
                    <a:bodyPr/>
                    <a:lstStyle/>
                    <a:p>
                      <a:r>
                        <a:rPr lang="en-US" dirty="0"/>
                        <a:t>Tesco’s Engagement in CRM </a:t>
                      </a:r>
                      <a:endParaRPr lang="en-IN" dirty="0"/>
                    </a:p>
                  </a:txBody>
                  <a:tcPr marL="124372" marR="124372"/>
                </a:tc>
                <a:extLst>
                  <a:ext uri="{0D108BD9-81ED-4DB2-BD59-A6C34878D82A}">
                    <a16:rowId xmlns:a16="http://schemas.microsoft.com/office/drawing/2014/main" xmlns="" val="3188522135"/>
                  </a:ext>
                </a:extLst>
              </a:tr>
              <a:tr h="370840">
                <a:tc>
                  <a:txBody>
                    <a:bodyPr/>
                    <a:lstStyle/>
                    <a:p>
                      <a:r>
                        <a:rPr lang="en-US" dirty="0"/>
                        <a:t>Conclusion</a:t>
                      </a:r>
                      <a:endParaRPr lang="en-IN" dirty="0"/>
                    </a:p>
                  </a:txBody>
                  <a:tcPr marL="124372" marR="124372"/>
                </a:tc>
                <a:extLst>
                  <a:ext uri="{0D108BD9-81ED-4DB2-BD59-A6C34878D82A}">
                    <a16:rowId xmlns:a16="http://schemas.microsoft.com/office/drawing/2014/main" xmlns="" val="2135255738"/>
                  </a:ext>
                </a:extLst>
              </a:tr>
              <a:tr h="370840">
                <a:tc>
                  <a:txBody>
                    <a:bodyPr/>
                    <a:lstStyle/>
                    <a:p>
                      <a:r>
                        <a:rPr lang="en-US" dirty="0"/>
                        <a:t>References </a:t>
                      </a:r>
                      <a:endParaRPr lang="en-IN" dirty="0"/>
                    </a:p>
                  </a:txBody>
                  <a:tcPr marL="124372" marR="124372"/>
                </a:tc>
                <a:extLst>
                  <a:ext uri="{0D108BD9-81ED-4DB2-BD59-A6C34878D82A}">
                    <a16:rowId xmlns:a16="http://schemas.microsoft.com/office/drawing/2014/main" xmlns="" val="562206832"/>
                  </a:ext>
                </a:extLst>
              </a:tr>
            </a:tbl>
          </a:graphicData>
        </a:graphic>
      </p:graphicFrame>
    </p:spTree>
    <p:extLst>
      <p:ext uri="{BB962C8B-B14F-4D97-AF65-F5344CB8AC3E}">
        <p14:creationId xmlns:p14="http://schemas.microsoft.com/office/powerpoint/2010/main" val="698585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139F7E-642C-43C0-B99C-FCA5C53AF69B}"/>
              </a:ext>
            </a:extLst>
          </p:cNvPr>
          <p:cNvSpPr>
            <a:spLocks noGrp="1"/>
          </p:cNvSpPr>
          <p:nvPr>
            <p:ph type="title"/>
          </p:nvPr>
        </p:nvSpPr>
        <p:spPr>
          <a:xfrm>
            <a:off x="2231136" y="378766"/>
            <a:ext cx="7729728" cy="1188720"/>
          </a:xfrm>
        </p:spPr>
        <p:txBody>
          <a:bodyPr/>
          <a:lstStyle/>
          <a:p>
            <a:r>
              <a:rPr lang="en-US" dirty="0"/>
              <a:t>Introduction </a:t>
            </a:r>
            <a:endParaRPr lang="en-IN" dirty="0"/>
          </a:p>
        </p:txBody>
      </p:sp>
      <p:sp>
        <p:nvSpPr>
          <p:cNvPr id="3" name="Content Placeholder 2">
            <a:extLst>
              <a:ext uri="{FF2B5EF4-FFF2-40B4-BE49-F238E27FC236}">
                <a16:creationId xmlns:a16="http://schemas.microsoft.com/office/drawing/2014/main" xmlns="" id="{2EB6F2BA-B9BE-4753-8B97-D0DD7BD37614}"/>
              </a:ext>
            </a:extLst>
          </p:cNvPr>
          <p:cNvSpPr>
            <a:spLocks noGrp="1"/>
          </p:cNvSpPr>
          <p:nvPr>
            <p:ph idx="1"/>
          </p:nvPr>
        </p:nvSpPr>
        <p:spPr>
          <a:xfrm>
            <a:off x="2231136" y="1890944"/>
            <a:ext cx="7729728" cy="3849083"/>
          </a:xfrm>
        </p:spPr>
        <p:txBody>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Digital media refers to any content created, stored, and shared in digital forms such as web pages, blogs, video platforms, and much more. </a:t>
            </a:r>
          </a:p>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Digital and social media have changed how human beings communicate, share information, and engage with the world (Luo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et al., </a:t>
            </a:r>
            <a:r>
              <a:rPr lang="en-IN" sz="1800" dirty="0">
                <a:effectLst/>
                <a:latin typeface="Calibri" panose="020F0502020204030204" pitchFamily="34" charset="0"/>
                <a:ea typeface="Calibri" panose="020F0502020204030204" pitchFamily="34" charset="0"/>
                <a:cs typeface="Times New Roman" panose="02020603050405020304" pitchFamily="18" charset="0"/>
              </a:rPr>
              <a:t>2024. p.114123). </a:t>
            </a:r>
          </a:p>
          <a:p>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xmlns="" id="{C8B4A420-F38E-42E0-9176-421C133E6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86743" y="3904970"/>
            <a:ext cx="6553200" cy="2684495"/>
          </a:xfrm>
          <a:prstGeom prst="rect">
            <a:avLst/>
          </a:prstGeom>
        </p:spPr>
      </p:pic>
    </p:spTree>
    <p:extLst>
      <p:ext uri="{BB962C8B-B14F-4D97-AF65-F5344CB8AC3E}">
        <p14:creationId xmlns:p14="http://schemas.microsoft.com/office/powerpoint/2010/main" val="1461469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A46216-5B3D-404D-AC66-320AE8301211}"/>
              </a:ext>
            </a:extLst>
          </p:cNvPr>
          <p:cNvSpPr>
            <a:spLocks noGrp="1"/>
          </p:cNvSpPr>
          <p:nvPr>
            <p:ph type="title"/>
          </p:nvPr>
        </p:nvSpPr>
        <p:spPr>
          <a:xfrm>
            <a:off x="857682" y="523613"/>
            <a:ext cx="7729728" cy="1188720"/>
          </a:xfrm>
        </p:spPr>
        <p:txBody>
          <a:bodyPr>
            <a:normAutofit/>
          </a:bodyPr>
          <a:lstStyle/>
          <a:p>
            <a:r>
              <a:rPr lang="en-IN" dirty="0"/>
              <a:t>Digital and Social Media in </a:t>
            </a:r>
            <a:r>
              <a:rPr lang="en-IN" dirty="0" err="1"/>
              <a:t>cRM</a:t>
            </a:r>
            <a:endParaRPr lang="en-IN" dirty="0"/>
          </a:p>
        </p:txBody>
      </p:sp>
      <p:sp>
        <p:nvSpPr>
          <p:cNvPr id="3" name="Content Placeholder 2">
            <a:extLst>
              <a:ext uri="{FF2B5EF4-FFF2-40B4-BE49-F238E27FC236}">
                <a16:creationId xmlns:a16="http://schemas.microsoft.com/office/drawing/2014/main" xmlns="" id="{1532DD82-E20F-449E-8437-47678A7E2929}"/>
              </a:ext>
            </a:extLst>
          </p:cNvPr>
          <p:cNvSpPr>
            <a:spLocks noGrp="1"/>
          </p:cNvSpPr>
          <p:nvPr>
            <p:ph idx="1"/>
          </p:nvPr>
        </p:nvSpPr>
        <p:spPr>
          <a:xfrm>
            <a:off x="857681" y="2001386"/>
            <a:ext cx="10539661" cy="3738642"/>
          </a:xfrm>
        </p:spPr>
        <p:txBody>
          <a:bodyPr>
            <a:normAutofit/>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Digital Media and Social Media simply represent the element of a business's operations that leverage CRM to improve interactivity, make contact more personalized, and foster strong relationships with customers.</a:t>
            </a:r>
          </a:p>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 In other words, both types of media play a key role in an effective customer experience and improving communication between businesses and their target groups (Shah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et al., </a:t>
            </a:r>
            <a:r>
              <a:rPr lang="en-IN" sz="1800" dirty="0">
                <a:effectLst/>
                <a:latin typeface="Calibri" panose="020F0502020204030204" pitchFamily="34" charset="0"/>
                <a:ea typeface="Calibri" panose="020F0502020204030204" pitchFamily="34" charset="0"/>
                <a:cs typeface="Times New Roman" panose="02020603050405020304" pitchFamily="18" charset="0"/>
              </a:rPr>
              <a:t>2024. p.344-367). </a:t>
            </a:r>
          </a:p>
          <a:p>
            <a:endParaRPr lang="en-IN" dirty="0"/>
          </a:p>
        </p:txBody>
      </p:sp>
      <p:pic>
        <p:nvPicPr>
          <p:cNvPr id="5" name="Picture 4">
            <a:extLst>
              <a:ext uri="{FF2B5EF4-FFF2-40B4-BE49-F238E27FC236}">
                <a16:creationId xmlns:a16="http://schemas.microsoft.com/office/drawing/2014/main" xmlns="" id="{A21CE1D0-E804-431E-A620-16849A0DC7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1676" y="4017324"/>
            <a:ext cx="5968180" cy="2011757"/>
          </a:xfrm>
          <a:prstGeom prst="rect">
            <a:avLst/>
          </a:prstGeom>
        </p:spPr>
      </p:pic>
    </p:spTree>
    <p:extLst>
      <p:ext uri="{BB962C8B-B14F-4D97-AF65-F5344CB8AC3E}">
        <p14:creationId xmlns:p14="http://schemas.microsoft.com/office/powerpoint/2010/main" val="1959585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98DF726-15D7-47B0-B314-37326EBB464A}"/>
              </a:ext>
            </a:extLst>
          </p:cNvPr>
          <p:cNvSpPr>
            <a:spLocks noGrp="1"/>
          </p:cNvSpPr>
          <p:nvPr>
            <p:ph idx="1"/>
          </p:nvPr>
        </p:nvSpPr>
        <p:spPr>
          <a:xfrm>
            <a:off x="1451113" y="1668026"/>
            <a:ext cx="9750287" cy="4950488"/>
          </a:xfrm>
        </p:spPr>
        <p:txBody>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Social media, therefore, refers to any platform through which users can create profiles, post content, and interact with brands on Facebook, Instagram, Twitter, LinkedIn, etc. </a:t>
            </a:r>
          </a:p>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In CRM, social media becomes an energetic mechanism through which the organization manages to reach out to customers, gather feedback, and even attract customers to their brand loyalty (Sari and Rosa, 2024). </a:t>
            </a:r>
            <a:endParaRPr lang="en-IN" dirty="0"/>
          </a:p>
        </p:txBody>
      </p:sp>
      <p:pic>
        <p:nvPicPr>
          <p:cNvPr id="5" name="Picture 4">
            <a:extLst>
              <a:ext uri="{FF2B5EF4-FFF2-40B4-BE49-F238E27FC236}">
                <a16:creationId xmlns:a16="http://schemas.microsoft.com/office/drawing/2014/main" xmlns="" id="{2BF78800-25E6-42E5-A77C-64830B6BB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5866" y="4033770"/>
            <a:ext cx="5494774" cy="2673612"/>
          </a:xfrm>
          <a:prstGeom prst="rect">
            <a:avLst/>
          </a:prstGeom>
        </p:spPr>
      </p:pic>
    </p:spTree>
    <p:extLst>
      <p:ext uri="{BB962C8B-B14F-4D97-AF65-F5344CB8AC3E}">
        <p14:creationId xmlns:p14="http://schemas.microsoft.com/office/powerpoint/2010/main" val="3844012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D3380C-41F0-4CC0-AB63-69B1D3F9E6A6}"/>
              </a:ext>
            </a:extLst>
          </p:cNvPr>
          <p:cNvSpPr>
            <a:spLocks noGrp="1"/>
          </p:cNvSpPr>
          <p:nvPr>
            <p:ph type="title"/>
          </p:nvPr>
        </p:nvSpPr>
        <p:spPr>
          <a:xfrm>
            <a:off x="1099595" y="931711"/>
            <a:ext cx="7729728" cy="1188720"/>
          </a:xfrm>
        </p:spPr>
        <p:txBody>
          <a:bodyPr>
            <a:normAutofit/>
          </a:bodyPr>
          <a:lstStyle/>
          <a:p>
            <a:r>
              <a:rPr lang="en-US" dirty="0"/>
              <a:t>Tesco’s Engagement in CRM </a:t>
            </a:r>
            <a:endParaRPr lang="en-IN" dirty="0"/>
          </a:p>
        </p:txBody>
      </p:sp>
      <p:sp>
        <p:nvSpPr>
          <p:cNvPr id="3" name="Content Placeholder 2">
            <a:extLst>
              <a:ext uri="{FF2B5EF4-FFF2-40B4-BE49-F238E27FC236}">
                <a16:creationId xmlns:a16="http://schemas.microsoft.com/office/drawing/2014/main" xmlns="" id="{A1B04F01-2AF0-45ED-A9F3-CE30F8C847B4}"/>
              </a:ext>
            </a:extLst>
          </p:cNvPr>
          <p:cNvSpPr>
            <a:spLocks noGrp="1"/>
          </p:cNvSpPr>
          <p:nvPr>
            <p:ph idx="1"/>
          </p:nvPr>
        </p:nvSpPr>
        <p:spPr>
          <a:xfrm>
            <a:off x="1099595" y="2281084"/>
            <a:ext cx="10384834" cy="4073996"/>
          </a:xfrm>
        </p:spPr>
        <p:txBody>
          <a:bodyPr>
            <a:normAutofit/>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Tesco is one of the top retailers in the UK, with digital and social media integrated into the Customer Relationship Management (CRM) strategy in a way that has particularly strengthened its efforts in interacting with customers and improving the general performance of the organization. </a:t>
            </a:r>
          </a:p>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Digital media at Tesco is used through the website, mobile application, and email marketing (Quevedo, 2024). </a:t>
            </a:r>
            <a:endParaRPr lang="en-IN" dirty="0"/>
          </a:p>
        </p:txBody>
      </p:sp>
      <p:pic>
        <p:nvPicPr>
          <p:cNvPr id="5" name="Picture 4">
            <a:extLst>
              <a:ext uri="{FF2B5EF4-FFF2-40B4-BE49-F238E27FC236}">
                <a16:creationId xmlns:a16="http://schemas.microsoft.com/office/drawing/2014/main" xmlns="" id="{957F4B63-EDBE-4C53-AEA5-208AC5A928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72543" y="4474211"/>
            <a:ext cx="5159828" cy="2041522"/>
          </a:xfrm>
          <a:prstGeom prst="rect">
            <a:avLst/>
          </a:prstGeom>
        </p:spPr>
      </p:pic>
    </p:spTree>
    <p:extLst>
      <p:ext uri="{BB962C8B-B14F-4D97-AF65-F5344CB8AC3E}">
        <p14:creationId xmlns:p14="http://schemas.microsoft.com/office/powerpoint/2010/main" val="908367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0DED3AD-5C30-499A-AC66-66130A3551F0}"/>
              </a:ext>
            </a:extLst>
          </p:cNvPr>
          <p:cNvSpPr>
            <a:spLocks noGrp="1"/>
          </p:cNvSpPr>
          <p:nvPr>
            <p:ph idx="1"/>
          </p:nvPr>
        </p:nvSpPr>
        <p:spPr>
          <a:xfrm>
            <a:off x="1399822" y="1404257"/>
            <a:ext cx="9888664" cy="5453743"/>
          </a:xfrm>
        </p:spPr>
        <p:txBody>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Tesco tracks data from customer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IN" sz="1800" dirty="0">
                <a:effectLst/>
                <a:latin typeface="Calibri" panose="020F0502020204030204" pitchFamily="34" charset="0"/>
                <a:ea typeface="Calibri" panose="020F0502020204030204" pitchFamily="34" charset="0"/>
                <a:cs typeface="Times New Roman" panose="02020603050405020304" pitchFamily="18" charset="0"/>
              </a:rPr>
              <a:t>, buying patterns, and engagement with digital content to tailor its offerings and formulate optimal marketing strategies. Approaches of such nature have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favored</a:t>
            </a:r>
            <a:r>
              <a:rPr lang="en-IN" sz="1800" dirty="0">
                <a:effectLst/>
                <a:latin typeface="Calibri" panose="020F0502020204030204" pitchFamily="34" charset="0"/>
                <a:ea typeface="Calibri" panose="020F0502020204030204" pitchFamily="34" charset="0"/>
                <a:cs typeface="Times New Roman" panose="02020603050405020304" pitchFamily="18" charset="0"/>
              </a:rPr>
              <a:t> Tesco by personalizing a more relevant experience for the customer during shopping, mainly what has helped retain previous customers and attract new ones.</a:t>
            </a:r>
          </a:p>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Tesco also interacts highly with customers through social media sites on Facebook, Twitter, Instagram, and YouTube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Kaliuta</a:t>
            </a:r>
            <a:r>
              <a:rPr lang="en-IN" sz="1800" dirty="0">
                <a:effectLst/>
                <a:latin typeface="Calibri" panose="020F0502020204030204" pitchFamily="34" charset="0"/>
                <a:ea typeface="Calibri" panose="020F0502020204030204" pitchFamily="34" charset="0"/>
                <a:cs typeface="Times New Roman" panose="02020603050405020304" pitchFamily="18" charset="0"/>
              </a:rPr>
              <a:t>,</a:t>
            </a:r>
            <a:r>
              <a:rPr lang="en-IN" dirty="0">
                <a:latin typeface="Calibri" panose="020F0502020204030204" pitchFamily="34" charset="0"/>
                <a:ea typeface="Calibri" panose="020F0502020204030204" pitchFamily="34" charset="0"/>
                <a:cs typeface="Times New Roman" panose="02020603050405020304" pitchFamily="18" charset="0"/>
              </a:rPr>
              <a:t> </a:t>
            </a:r>
            <a:r>
              <a:rPr lang="en-IN" sz="1800" dirty="0">
                <a:latin typeface="Calibri" panose="020F0502020204030204" pitchFamily="34" charset="0"/>
                <a:ea typeface="Calibri" panose="020F0502020204030204" pitchFamily="34" charset="0"/>
                <a:cs typeface="Times New Roman" panose="02020603050405020304" pitchFamily="18" charset="0"/>
              </a:rPr>
              <a:t>2024. pp.83-99). </a:t>
            </a:r>
            <a:endParaRPr lang="en-IN" sz="1800" dirty="0"/>
          </a:p>
        </p:txBody>
      </p:sp>
      <p:pic>
        <p:nvPicPr>
          <p:cNvPr id="5" name="Picture 4">
            <a:extLst>
              <a:ext uri="{FF2B5EF4-FFF2-40B4-BE49-F238E27FC236}">
                <a16:creationId xmlns:a16="http://schemas.microsoft.com/office/drawing/2014/main" xmlns="" id="{081FB573-0F1A-4F2E-9910-19A6D8E75E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3895" y="4293075"/>
            <a:ext cx="5824209" cy="2161451"/>
          </a:xfrm>
          <a:prstGeom prst="rect">
            <a:avLst/>
          </a:prstGeom>
        </p:spPr>
      </p:pic>
    </p:spTree>
    <p:extLst>
      <p:ext uri="{BB962C8B-B14F-4D97-AF65-F5344CB8AC3E}">
        <p14:creationId xmlns:p14="http://schemas.microsoft.com/office/powerpoint/2010/main" val="3873388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883F47-6ED9-48F2-B121-8CFEB24C0D97}"/>
              </a:ext>
            </a:extLst>
          </p:cNvPr>
          <p:cNvSpPr>
            <a:spLocks noGrp="1"/>
          </p:cNvSpPr>
          <p:nvPr>
            <p:ph type="title"/>
          </p:nvPr>
        </p:nvSpPr>
        <p:spPr>
          <a:xfrm>
            <a:off x="1306759" y="551416"/>
            <a:ext cx="7729728" cy="1188720"/>
          </a:xfrm>
        </p:spPr>
        <p:txBody>
          <a:bodyPr/>
          <a:lstStyle/>
          <a:p>
            <a:r>
              <a:rPr lang="en-US" dirty="0"/>
              <a:t>Conclusion </a:t>
            </a:r>
            <a:endParaRPr lang="en-IN" dirty="0"/>
          </a:p>
        </p:txBody>
      </p:sp>
      <p:sp>
        <p:nvSpPr>
          <p:cNvPr id="3" name="Content Placeholder 2">
            <a:extLst>
              <a:ext uri="{FF2B5EF4-FFF2-40B4-BE49-F238E27FC236}">
                <a16:creationId xmlns:a16="http://schemas.microsoft.com/office/drawing/2014/main" xmlns="" id="{DED3C77C-FE0A-4109-A935-FAC67EB4177C}"/>
              </a:ext>
            </a:extLst>
          </p:cNvPr>
          <p:cNvSpPr>
            <a:spLocks noGrp="1"/>
          </p:cNvSpPr>
          <p:nvPr>
            <p:ph idx="1"/>
          </p:nvPr>
        </p:nvSpPr>
        <p:spPr>
          <a:xfrm>
            <a:off x="1252330" y="1914028"/>
            <a:ext cx="9248522" cy="4584743"/>
          </a:xfrm>
        </p:spPr>
        <p:txBody>
          <a:bodyPr/>
          <a:lstStyle/>
          <a:p>
            <a:pPr algn="just">
              <a:lnSpc>
                <a:spcPct val="150000"/>
              </a:lnSpc>
            </a:pPr>
            <a:r>
              <a:rPr lang="en-IN" sz="1800" dirty="0">
                <a:effectLst/>
                <a:latin typeface="Calibri" panose="020F0502020204030204" pitchFamily="34" charset="0"/>
                <a:ea typeface="Calibri" panose="020F0502020204030204" pitchFamily="34" charset="0"/>
                <a:cs typeface="Times New Roman" panose="02020603050405020304" pitchFamily="18" charset="0"/>
              </a:rPr>
              <a:t>Tesco has strategically applied digital and social media to enhance its Customer Relationship Management (CRM) in support of organizational performance. Clubcard was effectively integrated into digital platforms, including a mobile application and website, as an effective avenue through which Tesco could personalize experiences, build loyalty, and interact with its customers</a:t>
            </a:r>
            <a:endParaRPr lang="en-IN" dirty="0"/>
          </a:p>
        </p:txBody>
      </p:sp>
      <p:pic>
        <p:nvPicPr>
          <p:cNvPr id="5" name="Picture 4">
            <a:extLst>
              <a:ext uri="{FF2B5EF4-FFF2-40B4-BE49-F238E27FC236}">
                <a16:creationId xmlns:a16="http://schemas.microsoft.com/office/drawing/2014/main" xmlns="" id="{DB66E4F4-75EF-4225-B2E8-34282A26C5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6599" y="4025764"/>
            <a:ext cx="5759887" cy="2396807"/>
          </a:xfrm>
          <a:prstGeom prst="rect">
            <a:avLst/>
          </a:prstGeom>
        </p:spPr>
      </p:pic>
    </p:spTree>
    <p:extLst>
      <p:ext uri="{BB962C8B-B14F-4D97-AF65-F5344CB8AC3E}">
        <p14:creationId xmlns:p14="http://schemas.microsoft.com/office/powerpoint/2010/main" val="391083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E998AB-DD0E-4F7E-9358-6DEEBEDF0D35}"/>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xmlns="" id="{2CF4F695-1DA0-47BF-9361-ADB1E77297C1}"/>
              </a:ext>
            </a:extLst>
          </p:cNvPr>
          <p:cNvSpPr>
            <a:spLocks noGrp="1"/>
          </p:cNvSpPr>
          <p:nvPr>
            <p:ph idx="1"/>
          </p:nvPr>
        </p:nvSpPr>
        <p:spPr>
          <a:xfrm>
            <a:off x="2231136" y="2638044"/>
            <a:ext cx="7729728" cy="4219956"/>
          </a:xfrm>
        </p:spPr>
        <p:txBody>
          <a:bodyPr>
            <a:normAutofit fontScale="32500" lnSpcReduction="20000"/>
          </a:bodyPr>
          <a:lstStyle/>
          <a:p>
            <a:pPr algn="just">
              <a:lnSpc>
                <a:spcPct val="170000"/>
              </a:lnSpc>
            </a:pPr>
            <a:r>
              <a:rPr lang="en-US" b="0" i="0" dirty="0">
                <a:solidFill>
                  <a:srgbClr val="222222"/>
                </a:solidFill>
                <a:effectLst/>
                <a:latin typeface="Calibri" panose="020F0502020204030204" pitchFamily="34" charset="0"/>
                <a:cs typeface="Calibri" panose="020F0502020204030204" pitchFamily="34" charset="0"/>
              </a:rPr>
              <a:t>Luo, Z., Guo, J., Benitez, J., </a:t>
            </a:r>
            <a:r>
              <a:rPr lang="en-US" b="0" i="0" dirty="0" err="1">
                <a:solidFill>
                  <a:srgbClr val="222222"/>
                </a:solidFill>
                <a:effectLst/>
                <a:latin typeface="Calibri" panose="020F0502020204030204" pitchFamily="34" charset="0"/>
                <a:cs typeface="Calibri" panose="020F0502020204030204" pitchFamily="34" charset="0"/>
              </a:rPr>
              <a:t>Scaringella</a:t>
            </a:r>
            <a:r>
              <a:rPr lang="en-US" b="0" i="0" dirty="0">
                <a:solidFill>
                  <a:srgbClr val="222222"/>
                </a:solidFill>
                <a:effectLst/>
                <a:latin typeface="Calibri" panose="020F0502020204030204" pitchFamily="34" charset="0"/>
                <a:cs typeface="Calibri" panose="020F0502020204030204" pitchFamily="34" charset="0"/>
              </a:rPr>
              <a:t>, L. and Lin, J (2024) ‘How do organizations leverage social media to enhance marketing performance? Unveiling the power of social CRM capability and guanxi.’ </a:t>
            </a:r>
            <a:r>
              <a:rPr lang="en-US" b="0" i="1" dirty="0">
                <a:solidFill>
                  <a:srgbClr val="222222"/>
                </a:solidFill>
                <a:effectLst/>
                <a:latin typeface="Calibri" panose="020F0502020204030204" pitchFamily="34" charset="0"/>
                <a:cs typeface="Calibri" panose="020F0502020204030204" pitchFamily="34" charset="0"/>
              </a:rPr>
              <a:t>Decision Support Systems</a:t>
            </a:r>
            <a:r>
              <a:rPr lang="en-US" b="0" i="0" dirty="0">
                <a:solidFill>
                  <a:srgbClr val="222222"/>
                </a:solidFill>
                <a:effectLst/>
                <a:latin typeface="Calibri" panose="020F0502020204030204" pitchFamily="34" charset="0"/>
                <a:cs typeface="Calibri" panose="020F0502020204030204" pitchFamily="34" charset="0"/>
              </a:rPr>
              <a:t>, </a:t>
            </a:r>
            <a:r>
              <a:rPr lang="en-US" b="0" i="1" dirty="0">
                <a:solidFill>
                  <a:srgbClr val="222222"/>
                </a:solidFill>
                <a:effectLst/>
                <a:latin typeface="Calibri" panose="020F0502020204030204" pitchFamily="34" charset="0"/>
                <a:cs typeface="Calibri" panose="020F0502020204030204" pitchFamily="34" charset="0"/>
              </a:rPr>
              <a:t>178</a:t>
            </a:r>
            <a:r>
              <a:rPr lang="en-US" b="0" i="0" dirty="0">
                <a:solidFill>
                  <a:srgbClr val="222222"/>
                </a:solidFill>
                <a:effectLst/>
                <a:latin typeface="Calibri" panose="020F0502020204030204" pitchFamily="34" charset="0"/>
                <a:cs typeface="Calibri" panose="020F0502020204030204" pitchFamily="34" charset="0"/>
              </a:rPr>
              <a:t>, p.114123. </a:t>
            </a:r>
            <a:r>
              <a:rPr lang="en-US" dirty="0">
                <a:latin typeface="Calibri" panose="020F0502020204030204" pitchFamily="34" charset="0"/>
                <a:cs typeface="Calibri" panose="020F0502020204030204" pitchFamily="34" charset="0"/>
              </a:rPr>
              <a:t>Online available at: </a:t>
            </a:r>
            <a:r>
              <a:rPr lang="en-US" dirty="0">
                <a:latin typeface="Calibri" panose="020F0502020204030204" pitchFamily="34" charset="0"/>
                <a:cs typeface="Calibri" panose="020F0502020204030204" pitchFamily="34" charset="0"/>
                <a:hlinkClick r:id="rId2"/>
              </a:rPr>
              <a:t>https://doi.org/10.1016/j.dss.2023.114123</a:t>
            </a:r>
            <a:r>
              <a:rPr lang="en-US" dirty="0">
                <a:latin typeface="Calibri" panose="020F0502020204030204" pitchFamily="34" charset="0"/>
                <a:cs typeface="Calibri" panose="020F0502020204030204" pitchFamily="34" charset="0"/>
              </a:rPr>
              <a:t> .Last accessed on : 10</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November 2024. </a:t>
            </a:r>
          </a:p>
          <a:p>
            <a:pPr algn="just">
              <a:lnSpc>
                <a:spcPct val="170000"/>
              </a:lnSpc>
            </a:pPr>
            <a:r>
              <a:rPr lang="en-US" b="0" i="0" dirty="0">
                <a:solidFill>
                  <a:srgbClr val="222222"/>
                </a:solidFill>
                <a:effectLst/>
                <a:latin typeface="Calibri" panose="020F0502020204030204" pitchFamily="34" charset="0"/>
                <a:cs typeface="Calibri" panose="020F0502020204030204" pitchFamily="34" charset="0"/>
              </a:rPr>
              <a:t>Shah, S.A., </a:t>
            </a:r>
            <a:r>
              <a:rPr lang="en-US" b="0" i="0" dirty="0" err="1">
                <a:solidFill>
                  <a:srgbClr val="222222"/>
                </a:solidFill>
                <a:effectLst/>
                <a:latin typeface="Calibri" panose="020F0502020204030204" pitchFamily="34" charset="0"/>
                <a:cs typeface="Calibri" panose="020F0502020204030204" pitchFamily="34" charset="0"/>
              </a:rPr>
              <a:t>Shoukat</a:t>
            </a:r>
            <a:r>
              <a:rPr lang="en-US" b="0" i="0" dirty="0">
                <a:solidFill>
                  <a:srgbClr val="222222"/>
                </a:solidFill>
                <a:effectLst/>
                <a:latin typeface="Calibri" panose="020F0502020204030204" pitchFamily="34" charset="0"/>
                <a:cs typeface="Calibri" panose="020F0502020204030204" pitchFamily="34" charset="0"/>
              </a:rPr>
              <a:t>, M.H., Ahmad, M.S. and Khan, B (2024) ‘Role of social media technologies and customer relationship management capabilities 2.0 in creating customer loyalty and university reputation.’ </a:t>
            </a:r>
            <a:r>
              <a:rPr lang="en-US" b="0" i="1" dirty="0">
                <a:solidFill>
                  <a:srgbClr val="222222"/>
                </a:solidFill>
                <a:effectLst/>
                <a:latin typeface="Calibri" panose="020F0502020204030204" pitchFamily="34" charset="0"/>
                <a:cs typeface="Calibri" panose="020F0502020204030204" pitchFamily="34" charset="0"/>
              </a:rPr>
              <a:t>Journal of Marketing for Higher Education</a:t>
            </a:r>
            <a:r>
              <a:rPr lang="en-US" b="0" i="0" dirty="0">
                <a:solidFill>
                  <a:srgbClr val="222222"/>
                </a:solidFill>
                <a:effectLst/>
                <a:latin typeface="Calibri" panose="020F0502020204030204" pitchFamily="34" charset="0"/>
                <a:cs typeface="Calibri" panose="020F0502020204030204" pitchFamily="34" charset="0"/>
              </a:rPr>
              <a:t>, </a:t>
            </a:r>
            <a:r>
              <a:rPr lang="en-US" b="0" i="1" dirty="0">
                <a:solidFill>
                  <a:srgbClr val="222222"/>
                </a:solidFill>
                <a:effectLst/>
                <a:latin typeface="Calibri" panose="020F0502020204030204" pitchFamily="34" charset="0"/>
                <a:cs typeface="Calibri" panose="020F0502020204030204" pitchFamily="34" charset="0"/>
              </a:rPr>
              <a:t>34</a:t>
            </a:r>
            <a:r>
              <a:rPr lang="en-US" b="0" i="0" dirty="0">
                <a:solidFill>
                  <a:srgbClr val="222222"/>
                </a:solidFill>
                <a:effectLst/>
                <a:latin typeface="Calibri" panose="020F0502020204030204" pitchFamily="34" charset="0"/>
                <a:cs typeface="Calibri" panose="020F0502020204030204" pitchFamily="34" charset="0"/>
              </a:rPr>
              <a:t>(1), pp.344-367. </a:t>
            </a:r>
            <a:r>
              <a:rPr lang="en-US" dirty="0">
                <a:latin typeface="Calibri" panose="020F0502020204030204" pitchFamily="34" charset="0"/>
                <a:cs typeface="Calibri" panose="020F0502020204030204" pitchFamily="34" charset="0"/>
              </a:rPr>
              <a:t>Online available at: </a:t>
            </a:r>
            <a:r>
              <a:rPr lang="en-US" dirty="0">
                <a:latin typeface="Calibri" panose="020F0502020204030204" pitchFamily="34" charset="0"/>
                <a:cs typeface="Calibri" panose="020F0502020204030204" pitchFamily="34" charset="0"/>
                <a:hlinkClick r:id="rId3"/>
              </a:rPr>
              <a:t>https://doi.org/10.1080/08841241.2021.1991072</a:t>
            </a:r>
            <a:r>
              <a:rPr lang="en-US" dirty="0">
                <a:latin typeface="Calibri" panose="020F0502020204030204" pitchFamily="34" charset="0"/>
                <a:cs typeface="Calibri" panose="020F0502020204030204" pitchFamily="34" charset="0"/>
              </a:rPr>
              <a:t> .Last accessed on: 10</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November 2024. </a:t>
            </a:r>
          </a:p>
          <a:p>
            <a:pPr algn="just">
              <a:lnSpc>
                <a:spcPct val="170000"/>
              </a:lnSpc>
            </a:pPr>
            <a:r>
              <a:rPr lang="en-US" b="0" i="0" dirty="0">
                <a:solidFill>
                  <a:srgbClr val="222222"/>
                </a:solidFill>
                <a:effectLst/>
                <a:latin typeface="Calibri" panose="020F0502020204030204" pitchFamily="34" charset="0"/>
                <a:cs typeface="Calibri" panose="020F0502020204030204" pitchFamily="34" charset="0"/>
              </a:rPr>
              <a:t>Sari, R. and Rosa, N (2024) February. ‘The Perspective of Social Media Adoption as the Implementation of Customer Relationship Management (CRM) Technology in the </a:t>
            </a:r>
            <a:r>
              <a:rPr lang="en-US" b="0" i="0" dirty="0" err="1">
                <a:solidFill>
                  <a:srgbClr val="222222"/>
                </a:solidFill>
                <a:effectLst/>
                <a:latin typeface="Calibri" panose="020F0502020204030204" pitchFamily="34" charset="0"/>
                <a:cs typeface="Calibri" panose="020F0502020204030204" pitchFamily="34" charset="0"/>
              </a:rPr>
              <a:t>Bengkalis</a:t>
            </a:r>
            <a:r>
              <a:rPr lang="en-US" b="0" i="0" dirty="0">
                <a:solidFill>
                  <a:srgbClr val="222222"/>
                </a:solidFill>
                <a:effectLst/>
                <a:latin typeface="Calibri" panose="020F0502020204030204" pitchFamily="34" charset="0"/>
                <a:cs typeface="Calibri" panose="020F0502020204030204" pitchFamily="34" charset="0"/>
              </a:rPr>
              <a:t> UMKM Community.’ In </a:t>
            </a:r>
            <a:r>
              <a:rPr lang="en-US" b="0" i="1" dirty="0">
                <a:solidFill>
                  <a:srgbClr val="222222"/>
                </a:solidFill>
                <a:effectLst/>
                <a:latin typeface="Calibri" panose="020F0502020204030204" pitchFamily="34" charset="0"/>
                <a:cs typeface="Calibri" panose="020F0502020204030204" pitchFamily="34" charset="0"/>
              </a:rPr>
              <a:t>Proceedings of the 11th International Applied Business and Engineering Conference, ABEC 2023, September 21st, 2023, </a:t>
            </a:r>
            <a:r>
              <a:rPr lang="en-US" b="0" i="1" dirty="0" err="1">
                <a:solidFill>
                  <a:srgbClr val="222222"/>
                </a:solidFill>
                <a:effectLst/>
                <a:latin typeface="Calibri" panose="020F0502020204030204" pitchFamily="34" charset="0"/>
                <a:cs typeface="Calibri" panose="020F0502020204030204" pitchFamily="34" charset="0"/>
              </a:rPr>
              <a:t>Bengkalis</a:t>
            </a:r>
            <a:r>
              <a:rPr lang="en-US" b="0" i="1" dirty="0">
                <a:solidFill>
                  <a:srgbClr val="222222"/>
                </a:solidFill>
                <a:effectLst/>
                <a:latin typeface="Calibri" panose="020F0502020204030204" pitchFamily="34" charset="0"/>
                <a:cs typeface="Calibri" panose="020F0502020204030204" pitchFamily="34" charset="0"/>
              </a:rPr>
              <a:t>, Riau, Indonesia</a:t>
            </a:r>
            <a:r>
              <a:rPr lang="en-US" b="0" i="0" dirty="0">
                <a:solidFill>
                  <a:srgbClr val="222222"/>
                </a:solidFill>
                <a:effectLst/>
                <a:latin typeface="Calibri" panose="020F0502020204030204" pitchFamily="34" charset="0"/>
                <a:cs typeface="Calibri" panose="020F0502020204030204" pitchFamily="34" charset="0"/>
              </a:rPr>
              <a:t>. Online available at: </a:t>
            </a:r>
            <a:r>
              <a:rPr lang="en-US" b="0" i="0" dirty="0">
                <a:solidFill>
                  <a:srgbClr val="222222"/>
                </a:solidFill>
                <a:effectLst/>
                <a:latin typeface="Calibri" panose="020F0502020204030204" pitchFamily="34" charset="0"/>
                <a:cs typeface="Calibri" panose="020F0502020204030204" pitchFamily="34" charset="0"/>
                <a:hlinkClick r:id="rId4"/>
              </a:rPr>
              <a:t>https://eudl.eu/doi/10.4108/eai.21-9-2023.2342977</a:t>
            </a:r>
            <a:r>
              <a:rPr lang="en-US" b="0" i="0" dirty="0">
                <a:solidFill>
                  <a:srgbClr val="222222"/>
                </a:solidFill>
                <a:effectLst/>
                <a:latin typeface="Calibri" panose="020F0502020204030204" pitchFamily="34" charset="0"/>
                <a:cs typeface="Calibri" panose="020F0502020204030204" pitchFamily="34" charset="0"/>
              </a:rPr>
              <a:t> .Last accessed on: 10</a:t>
            </a:r>
            <a:r>
              <a:rPr lang="en-US" b="0" i="0" baseline="30000" dirty="0">
                <a:solidFill>
                  <a:srgbClr val="222222"/>
                </a:solidFill>
                <a:effectLst/>
                <a:latin typeface="Calibri" panose="020F0502020204030204" pitchFamily="34" charset="0"/>
                <a:cs typeface="Calibri" panose="020F0502020204030204" pitchFamily="34" charset="0"/>
              </a:rPr>
              <a:t>th</a:t>
            </a:r>
            <a:r>
              <a:rPr lang="en-US" b="0" i="0" dirty="0">
                <a:solidFill>
                  <a:srgbClr val="222222"/>
                </a:solidFill>
                <a:effectLst/>
                <a:latin typeface="Calibri" panose="020F0502020204030204" pitchFamily="34" charset="0"/>
                <a:cs typeface="Calibri" panose="020F0502020204030204" pitchFamily="34" charset="0"/>
              </a:rPr>
              <a:t> November 2024. </a:t>
            </a:r>
          </a:p>
          <a:p>
            <a:pPr algn="just">
              <a:lnSpc>
                <a:spcPct val="170000"/>
              </a:lnSpc>
            </a:pPr>
            <a:r>
              <a:rPr lang="en-US" b="0" i="0" dirty="0">
                <a:solidFill>
                  <a:srgbClr val="222222"/>
                </a:solidFill>
                <a:effectLst/>
                <a:latin typeface="Calibri" panose="020F0502020204030204" pitchFamily="34" charset="0"/>
                <a:cs typeface="Calibri" panose="020F0502020204030204" pitchFamily="34" charset="0"/>
              </a:rPr>
              <a:t>Quevedo, F.J (2024) ‘Humanizing CRM: Appealing to Intuition, the Senses and Emotions to Optimize Customer Relationships.’ Online available at: </a:t>
            </a:r>
            <a:r>
              <a:rPr lang="en-US" b="0" i="0" dirty="0">
                <a:solidFill>
                  <a:srgbClr val="222222"/>
                </a:solidFill>
                <a:effectLst/>
                <a:latin typeface="Calibri" panose="020F0502020204030204" pitchFamily="34" charset="0"/>
                <a:cs typeface="Calibri" panose="020F0502020204030204" pitchFamily="34" charset="0"/>
                <a:hlinkClick r:id="rId5"/>
              </a:rPr>
              <a:t>https://www.intechopen.com/online-first/88769</a:t>
            </a:r>
            <a:r>
              <a:rPr lang="en-US" b="0" i="0" dirty="0">
                <a:solidFill>
                  <a:srgbClr val="222222"/>
                </a:solidFill>
                <a:effectLst/>
                <a:latin typeface="Calibri" panose="020F0502020204030204" pitchFamily="34" charset="0"/>
                <a:cs typeface="Calibri" panose="020F0502020204030204" pitchFamily="34" charset="0"/>
              </a:rPr>
              <a:t> .Last accessed on: 10</a:t>
            </a:r>
            <a:r>
              <a:rPr lang="en-US" b="0" i="0" baseline="30000" dirty="0">
                <a:solidFill>
                  <a:srgbClr val="222222"/>
                </a:solidFill>
                <a:effectLst/>
                <a:latin typeface="Calibri" panose="020F0502020204030204" pitchFamily="34" charset="0"/>
                <a:cs typeface="Calibri" panose="020F0502020204030204" pitchFamily="34" charset="0"/>
              </a:rPr>
              <a:t>th</a:t>
            </a:r>
            <a:r>
              <a:rPr lang="en-US" b="0" i="0" dirty="0">
                <a:solidFill>
                  <a:srgbClr val="222222"/>
                </a:solidFill>
                <a:effectLst/>
                <a:latin typeface="Calibri" panose="020F0502020204030204" pitchFamily="34" charset="0"/>
                <a:cs typeface="Calibri" panose="020F0502020204030204" pitchFamily="34" charset="0"/>
              </a:rPr>
              <a:t> November 2024. </a:t>
            </a:r>
          </a:p>
          <a:p>
            <a:pPr algn="just">
              <a:lnSpc>
                <a:spcPct val="170000"/>
              </a:lnSpc>
            </a:pPr>
            <a:r>
              <a:rPr lang="en-US" b="0" i="0" dirty="0" err="1">
                <a:solidFill>
                  <a:srgbClr val="222222"/>
                </a:solidFill>
                <a:effectLst/>
                <a:latin typeface="Calibri" panose="020F0502020204030204" pitchFamily="34" charset="0"/>
                <a:cs typeface="Calibri" panose="020F0502020204030204" pitchFamily="34" charset="0"/>
              </a:rPr>
              <a:t>Kaliuta</a:t>
            </a:r>
            <a:r>
              <a:rPr lang="en-US" b="0" i="0" dirty="0">
                <a:solidFill>
                  <a:srgbClr val="222222"/>
                </a:solidFill>
                <a:effectLst/>
                <a:latin typeface="Calibri" panose="020F0502020204030204" pitchFamily="34" charset="0"/>
                <a:cs typeface="Calibri" panose="020F0502020204030204" pitchFamily="34" charset="0"/>
              </a:rPr>
              <a:t>, K (2024</a:t>
            </a:r>
            <a:r>
              <a:rPr lang="en-US" dirty="0">
                <a:solidFill>
                  <a:srgbClr val="222222"/>
                </a:solidFill>
                <a:latin typeface="Calibri" panose="020F0502020204030204" pitchFamily="34" charset="0"/>
                <a:cs typeface="Calibri" panose="020F0502020204030204" pitchFamily="34" charset="0"/>
              </a:rPr>
              <a:t>)</a:t>
            </a:r>
            <a:r>
              <a:rPr lang="en-US" b="0" i="0" dirty="0">
                <a:solidFill>
                  <a:srgbClr val="222222"/>
                </a:solidFill>
                <a:effectLst/>
                <a:latin typeface="Calibri" panose="020F0502020204030204" pitchFamily="34" charset="0"/>
                <a:cs typeface="Calibri" panose="020F0502020204030204" pitchFamily="34" charset="0"/>
              </a:rPr>
              <a:t> ‘Economic Benefits of Using Salesforce in Business: Analysis and Practical Recommendations.’ </a:t>
            </a:r>
            <a:r>
              <a:rPr lang="en-US" b="0" i="1" dirty="0">
                <a:solidFill>
                  <a:srgbClr val="222222"/>
                </a:solidFill>
                <a:effectLst/>
                <a:latin typeface="Calibri" panose="020F0502020204030204" pitchFamily="34" charset="0"/>
                <a:cs typeface="Calibri" panose="020F0502020204030204" pitchFamily="34" charset="0"/>
              </a:rPr>
              <a:t>Futurity </a:t>
            </a:r>
            <a:r>
              <a:rPr lang="en-US" b="0" i="1" dirty="0" err="1">
                <a:solidFill>
                  <a:srgbClr val="222222"/>
                </a:solidFill>
                <a:effectLst/>
                <a:latin typeface="Calibri" panose="020F0502020204030204" pitchFamily="34" charset="0"/>
                <a:cs typeface="Calibri" panose="020F0502020204030204" pitchFamily="34" charset="0"/>
              </a:rPr>
              <a:t>Economics&amp;Law</a:t>
            </a:r>
            <a:r>
              <a:rPr lang="en-US" b="0" i="0" dirty="0">
                <a:solidFill>
                  <a:srgbClr val="222222"/>
                </a:solidFill>
                <a:effectLst/>
                <a:latin typeface="Calibri" panose="020F0502020204030204" pitchFamily="34" charset="0"/>
                <a:cs typeface="Calibri" panose="020F0502020204030204" pitchFamily="34" charset="0"/>
              </a:rPr>
              <a:t>, </a:t>
            </a:r>
            <a:r>
              <a:rPr lang="en-US" b="0" i="1" dirty="0">
                <a:solidFill>
                  <a:srgbClr val="222222"/>
                </a:solidFill>
                <a:effectLst/>
                <a:latin typeface="Calibri" panose="020F0502020204030204" pitchFamily="34" charset="0"/>
                <a:cs typeface="Calibri" panose="020F0502020204030204" pitchFamily="34" charset="0"/>
              </a:rPr>
              <a:t>4</a:t>
            </a:r>
            <a:r>
              <a:rPr lang="en-US" b="0" i="0" dirty="0">
                <a:solidFill>
                  <a:srgbClr val="222222"/>
                </a:solidFill>
                <a:effectLst/>
                <a:latin typeface="Calibri" panose="020F0502020204030204" pitchFamily="34" charset="0"/>
                <a:cs typeface="Calibri" panose="020F0502020204030204" pitchFamily="34" charset="0"/>
              </a:rPr>
              <a:t>(2), pp.83-99.</a:t>
            </a:r>
            <a:r>
              <a:rPr lang="en-US" b="1" i="0" dirty="0">
                <a:solidFill>
                  <a:srgbClr val="222222"/>
                </a:solidFill>
                <a:effectLst/>
                <a:latin typeface="Calibri" panose="020F0502020204030204" pitchFamily="34" charset="0"/>
                <a:cs typeface="Calibri" panose="020F0502020204030204" pitchFamily="34" charset="0"/>
              </a:rPr>
              <a:t> </a:t>
            </a:r>
            <a:r>
              <a:rPr lang="en-IN" dirty="0">
                <a:latin typeface="Calibri" panose="020F0502020204030204" pitchFamily="34" charset="0"/>
                <a:cs typeface="Calibri" panose="020F0502020204030204" pitchFamily="34" charset="0"/>
              </a:rPr>
              <a:t>Online available at: </a:t>
            </a:r>
            <a:r>
              <a:rPr lang="en-IN" dirty="0">
                <a:latin typeface="Calibri" panose="020F0502020204030204" pitchFamily="34" charset="0"/>
                <a:cs typeface="Calibri" panose="020F0502020204030204" pitchFamily="34" charset="0"/>
                <a:hlinkClick r:id="rId6"/>
              </a:rPr>
              <a:t>https://doi.org/10.57125/FEL.2024.06.25.05</a:t>
            </a:r>
            <a:r>
              <a:rPr lang="en-IN" dirty="0">
                <a:latin typeface="Calibri" panose="020F0502020204030204" pitchFamily="34" charset="0"/>
                <a:cs typeface="Calibri" panose="020F0502020204030204" pitchFamily="34" charset="0"/>
              </a:rPr>
              <a:t>. Last accessed on : 10</a:t>
            </a:r>
            <a:r>
              <a:rPr lang="en-IN" baseline="30000" dirty="0">
                <a:latin typeface="Calibri" panose="020F0502020204030204" pitchFamily="34" charset="0"/>
                <a:cs typeface="Calibri" panose="020F0502020204030204" pitchFamily="34" charset="0"/>
              </a:rPr>
              <a:t>th</a:t>
            </a:r>
            <a:r>
              <a:rPr lang="en-IN" dirty="0">
                <a:latin typeface="Calibri" panose="020F0502020204030204" pitchFamily="34" charset="0"/>
                <a:cs typeface="Calibri" panose="020F0502020204030204" pitchFamily="34" charset="0"/>
              </a:rPr>
              <a:t> November 2024. </a:t>
            </a:r>
          </a:p>
        </p:txBody>
      </p:sp>
    </p:spTree>
    <p:extLst>
      <p:ext uri="{BB962C8B-B14F-4D97-AF65-F5344CB8AC3E}">
        <p14:creationId xmlns:p14="http://schemas.microsoft.com/office/powerpoint/2010/main" val="1889128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89</TotalTime>
  <Words>1080</Words>
  <Application>Microsoft Office PowerPoint</Application>
  <PresentationFormat>Custom</PresentationFormat>
  <Paragraphs>109</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LEVEL 5 ASSESSMENT SPECIFICATION              </vt:lpstr>
      <vt:lpstr>Contents</vt:lpstr>
      <vt:lpstr>Introduction </vt:lpstr>
      <vt:lpstr>Digital and Social Media in cRM</vt:lpstr>
      <vt:lpstr>PowerPoint Presentation</vt:lpstr>
      <vt:lpstr>Tesco’s Engagement in CRM </vt:lpstr>
      <vt:lpstr>PowerPoint Presentation</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bachheriyaaradhya@gmail.com</dc:creator>
  <cp:lastModifiedBy>admin</cp:lastModifiedBy>
  <cp:revision>7</cp:revision>
  <dcterms:created xsi:type="dcterms:W3CDTF">2024-11-16T04:47:31Z</dcterms:created>
  <dcterms:modified xsi:type="dcterms:W3CDTF">2024-11-18T10:16:06Z</dcterms:modified>
</cp:coreProperties>
</file>