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0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AC4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01" autoAdjust="0"/>
    <p:restoredTop sz="94660"/>
  </p:normalViewPr>
  <p:slideViewPr>
    <p:cSldViewPr snapToGrid="0">
      <p:cViewPr varScale="1">
        <p:scale>
          <a:sx n="90" d="100"/>
          <a:sy n="90" d="100"/>
        </p:scale>
        <p:origin x="480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F9E06-0C0D-4F63-AB74-64EB441886D4}" type="datetimeFigureOut">
              <a:rPr lang="en-GB" smtClean="0"/>
              <a:t>05/11/2021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2E2209-E5A5-4A02-9943-56C4E0D1F2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75116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F9E06-0C0D-4F63-AB74-64EB441886D4}" type="datetimeFigureOut">
              <a:rPr lang="en-GB" smtClean="0"/>
              <a:t>05/11/2021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2E2209-E5A5-4A02-9943-56C4E0D1F2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63686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F9E06-0C0D-4F63-AB74-64EB441886D4}" type="datetimeFigureOut">
              <a:rPr lang="en-GB" smtClean="0"/>
              <a:t>05/11/2021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2E2209-E5A5-4A02-9943-56C4E0D1F2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96340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F9E06-0C0D-4F63-AB74-64EB441886D4}" type="datetimeFigureOut">
              <a:rPr lang="en-GB" smtClean="0"/>
              <a:t>05/11/2021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2E2209-E5A5-4A02-9943-56C4E0D1F2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9384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F9E06-0C0D-4F63-AB74-64EB441886D4}" type="datetimeFigureOut">
              <a:rPr lang="en-GB" smtClean="0"/>
              <a:t>05/11/2021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2E2209-E5A5-4A02-9943-56C4E0D1F2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87323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F9E06-0C0D-4F63-AB74-64EB441886D4}" type="datetimeFigureOut">
              <a:rPr lang="en-GB" smtClean="0"/>
              <a:t>05/11/2021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2E2209-E5A5-4A02-9943-56C4E0D1F2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54899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F9E06-0C0D-4F63-AB74-64EB441886D4}" type="datetimeFigureOut">
              <a:rPr lang="en-GB" smtClean="0"/>
              <a:t>05/11/2021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2E2209-E5A5-4A02-9943-56C4E0D1F2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45004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F9E06-0C0D-4F63-AB74-64EB441886D4}" type="datetimeFigureOut">
              <a:rPr lang="en-GB" smtClean="0"/>
              <a:t>05/11/2021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2E2209-E5A5-4A02-9943-56C4E0D1F2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61236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F9E06-0C0D-4F63-AB74-64EB441886D4}" type="datetimeFigureOut">
              <a:rPr lang="en-GB" smtClean="0"/>
              <a:t>05/11/2021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2E2209-E5A5-4A02-9943-56C4E0D1F2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58034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F9E06-0C0D-4F63-AB74-64EB441886D4}" type="datetimeFigureOut">
              <a:rPr lang="en-GB" smtClean="0"/>
              <a:t>05/11/2021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2E2209-E5A5-4A02-9943-56C4E0D1F2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74495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F9E06-0C0D-4F63-AB74-64EB441886D4}" type="datetimeFigureOut">
              <a:rPr lang="en-GB" smtClean="0"/>
              <a:t>05/11/2021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2E2209-E5A5-4A02-9943-56C4E0D1F2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061448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F9E06-0C0D-4F63-AB74-64EB441886D4}" type="datetimeFigureOut">
              <a:rPr lang="en-GB" smtClean="0"/>
              <a:t>05/11/2021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2E2209-E5A5-4A02-9943-56C4E0D1F2F0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5734252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F9E06-0C0D-4F63-AB74-64EB441886D4}" type="datetimeFigureOut">
              <a:rPr lang="en-GB" smtClean="0"/>
              <a:t>05/11/2021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2E2209-E5A5-4A02-9943-56C4E0D1F2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171617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F9E06-0C0D-4F63-AB74-64EB441886D4}" type="datetimeFigureOut">
              <a:rPr lang="en-GB" smtClean="0"/>
              <a:t>05/11/2021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2E2209-E5A5-4A02-9943-56C4E0D1F2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50161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F9E06-0C0D-4F63-AB74-64EB441886D4}" type="datetimeFigureOut">
              <a:rPr lang="en-GB" smtClean="0"/>
              <a:t>05/11/2021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2E2209-E5A5-4A02-9943-56C4E0D1F2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646437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F9E06-0C0D-4F63-AB74-64EB441886D4}" type="datetimeFigureOut">
              <a:rPr lang="en-GB" smtClean="0"/>
              <a:t>05/11/2021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2E2209-E5A5-4A02-9943-56C4E0D1F2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26263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F9E06-0C0D-4F63-AB74-64EB441886D4}" type="datetimeFigureOut">
              <a:rPr lang="en-GB" smtClean="0"/>
              <a:t>05/11/2021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2E2209-E5A5-4A02-9943-56C4E0D1F2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012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4FF9E06-0C0D-4F63-AB74-64EB441886D4}" type="datetimeFigureOut">
              <a:rPr lang="en-GB" smtClean="0"/>
              <a:t>05/11/2021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2E2209-E5A5-4A02-9943-56C4E0D1F2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498202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  <p:sldLayoutId id="2147483702" r:id="rId12"/>
    <p:sldLayoutId id="2147483703" r:id="rId13"/>
    <p:sldLayoutId id="2147483704" r:id="rId14"/>
    <p:sldLayoutId id="2147483705" r:id="rId15"/>
    <p:sldLayoutId id="2147483706" r:id="rId16"/>
    <p:sldLayoutId id="214748370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Scroll: Vertical 15">
            <a:extLst>
              <a:ext uri="{FF2B5EF4-FFF2-40B4-BE49-F238E27FC236}">
                <a16:creationId xmlns:a16="http://schemas.microsoft.com/office/drawing/2014/main" id="{8A77EB79-69AF-4EF0-BA4B-5158637233C2}"/>
              </a:ext>
            </a:extLst>
          </p:cNvPr>
          <p:cNvSpPr/>
          <p:nvPr/>
        </p:nvSpPr>
        <p:spPr>
          <a:xfrm>
            <a:off x="457632" y="268214"/>
            <a:ext cx="9399614" cy="6459703"/>
          </a:xfrm>
          <a:prstGeom prst="vertic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4CCA9A5E-8902-4BF3-8CCC-BF36D7026D7C}"/>
              </a:ext>
            </a:extLst>
          </p:cNvPr>
          <p:cNvSpPr txBox="1"/>
          <p:nvPr/>
        </p:nvSpPr>
        <p:spPr>
          <a:xfrm>
            <a:off x="3981450" y="130083"/>
            <a:ext cx="2114550" cy="9239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400" dirty="0">
                <a:latin typeface="Berlin Sans FB Demi" panose="020E0802020502020306" pitchFamily="34" charset="0"/>
              </a:rPr>
              <a:t>MENU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0BE6D872-AEA3-4FB7-A510-C94418B60BF9}"/>
              </a:ext>
            </a:extLst>
          </p:cNvPr>
          <p:cNvSpPr txBox="1"/>
          <p:nvPr/>
        </p:nvSpPr>
        <p:spPr>
          <a:xfrm>
            <a:off x="2551096" y="6188789"/>
            <a:ext cx="5041913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50" b="1" dirty="0">
                <a:solidFill>
                  <a:srgbClr val="FFFF00"/>
                </a:solidFill>
              </a:rPr>
              <a:t>Our Dishes may contain allergens. For any dietary requirements information please speak with a member of staff.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78E3791-3FA6-4F10-BD03-D61298FB21D4}"/>
              </a:ext>
            </a:extLst>
          </p:cNvPr>
          <p:cNvSpPr txBox="1"/>
          <p:nvPr/>
        </p:nvSpPr>
        <p:spPr>
          <a:xfrm>
            <a:off x="4157956" y="1175237"/>
            <a:ext cx="17615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highlight>
                  <a:srgbClr val="808080"/>
                </a:highlight>
                <a:latin typeface="Arial Nova" panose="020B0504020202020204" pitchFamily="34" charset="0"/>
              </a:rPr>
              <a:t>STARTERS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7BF34CB-7339-48E1-9347-9293E3B9581C}"/>
              </a:ext>
            </a:extLst>
          </p:cNvPr>
          <p:cNvSpPr txBox="1"/>
          <p:nvPr/>
        </p:nvSpPr>
        <p:spPr>
          <a:xfrm>
            <a:off x="4429834" y="4154011"/>
            <a:ext cx="12177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highlight>
                  <a:srgbClr val="808080"/>
                </a:highlight>
                <a:latin typeface="Arial Nova" panose="020B0504020202020204" pitchFamily="34" charset="0"/>
              </a:rPr>
              <a:t>MAINS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2AA6AF5-C1A8-416A-80D0-C2668F2CEBE3}"/>
              </a:ext>
            </a:extLst>
          </p:cNvPr>
          <p:cNvSpPr txBox="1"/>
          <p:nvPr/>
        </p:nvSpPr>
        <p:spPr>
          <a:xfrm>
            <a:off x="3052763" y="1716155"/>
            <a:ext cx="4141103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latin typeface="Arial Nova" panose="020B0504020202020204" pitchFamily="34" charset="0"/>
              </a:rPr>
              <a:t>TIGER KING PRAWNS – 11.95</a:t>
            </a:r>
          </a:p>
          <a:p>
            <a:pPr algn="ctr"/>
            <a:r>
              <a:rPr lang="en-GB" sz="1000" dirty="0">
                <a:latin typeface="Arial Nova" panose="020B0504020202020204" pitchFamily="34" charset="0"/>
              </a:rPr>
              <a:t>King prawns cooked in garlic, white wine, and chili.</a:t>
            </a:r>
          </a:p>
          <a:p>
            <a:pPr algn="ctr"/>
            <a:r>
              <a:rPr lang="en-GB" sz="1000" i="1" dirty="0">
                <a:solidFill>
                  <a:srgbClr val="FFFF00"/>
                </a:solidFill>
                <a:latin typeface="Bahnschrift Light SemiCondensed" panose="020B0502040204020203" pitchFamily="34" charset="0"/>
              </a:rPr>
              <a:t>“EXCELLENT PAIRING WITH CHARDONNAY 2006  &amp;  </a:t>
            </a:r>
            <a:r>
              <a:rPr lang="en-GB" sz="1000" dirty="0">
                <a:solidFill>
                  <a:srgbClr val="FFFF00"/>
                </a:solidFill>
                <a:latin typeface="arial" panose="020B0604020202020204" pitchFamily="34" charset="0"/>
              </a:rPr>
              <a:t>GRECO DI TUFO </a:t>
            </a:r>
            <a:r>
              <a:rPr lang="en-GB" sz="1000" b="0" i="0" dirty="0">
                <a:solidFill>
                  <a:srgbClr val="FFFF00"/>
                </a:solidFill>
                <a:effectLst/>
                <a:latin typeface="arial" panose="020B0604020202020204" pitchFamily="34" charset="0"/>
              </a:rPr>
              <a:t>2010</a:t>
            </a:r>
            <a:endParaRPr lang="en-GB" sz="1000" i="1" dirty="0">
              <a:solidFill>
                <a:srgbClr val="FFFF00"/>
              </a:solidFill>
              <a:latin typeface="Bahnschrift Light SemiCondensed" panose="020B0502040204020203" pitchFamily="34" charset="0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726FB6A6-19D8-452D-8FAA-AED22A960AFB}"/>
              </a:ext>
            </a:extLst>
          </p:cNvPr>
          <p:cNvSpPr txBox="1"/>
          <p:nvPr/>
        </p:nvSpPr>
        <p:spPr>
          <a:xfrm>
            <a:off x="3252045" y="2473468"/>
            <a:ext cx="3573357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latin typeface="Arial Nova" panose="020B0504020202020204" pitchFamily="34" charset="0"/>
              </a:rPr>
              <a:t>BLACK PUDDING STACK – 8.95</a:t>
            </a:r>
          </a:p>
          <a:p>
            <a:pPr algn="ctr"/>
            <a:r>
              <a:rPr lang="en-GB" sz="1000" dirty="0">
                <a:latin typeface="Arial Nova" panose="020B0504020202020204" pitchFamily="34" charset="0"/>
              </a:rPr>
              <a:t>Bury black pudding with bacon, soft hens egg and mustard sauce.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DA8FB191-8BD0-42FD-9B43-30E6D0DD8FB5}"/>
              </a:ext>
            </a:extLst>
          </p:cNvPr>
          <p:cNvSpPr txBox="1"/>
          <p:nvPr/>
        </p:nvSpPr>
        <p:spPr>
          <a:xfrm>
            <a:off x="2875119" y="3245105"/>
            <a:ext cx="4897281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latin typeface="Arial Nova" panose="020B0504020202020204" pitchFamily="34" charset="0"/>
              </a:rPr>
              <a:t>CRISPY GARLIC MUSHROOMS – 10.95</a:t>
            </a:r>
          </a:p>
          <a:p>
            <a:pPr algn="ctr"/>
            <a:r>
              <a:rPr lang="en-GB" sz="1000" dirty="0">
                <a:latin typeface="Arial Nova" panose="020B0504020202020204" pitchFamily="34" charset="0"/>
              </a:rPr>
              <a:t>Button mushrooms encased in crispy breadcrumbs, salad garnish, mayonnaise dip</a:t>
            </a:r>
            <a:r>
              <a:rPr lang="en-GB" dirty="0"/>
              <a:t>.</a:t>
            </a:r>
          </a:p>
          <a:p>
            <a:pPr algn="ctr"/>
            <a:r>
              <a:rPr lang="en-GB" sz="1000" i="1" dirty="0">
                <a:solidFill>
                  <a:srgbClr val="FFFF00"/>
                </a:solidFill>
                <a:latin typeface="Bahnschrift Light SemiCondensed" panose="020B0502040204020203" pitchFamily="34" charset="0"/>
              </a:rPr>
              <a:t>“EXCELLENT PAIRING WITH CABERNET SAUVIGNON  2001  &amp; </a:t>
            </a:r>
            <a:r>
              <a:rPr lang="en-GB" sz="1000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GB" sz="1000" b="0" i="0" dirty="0">
                <a:solidFill>
                  <a:srgbClr val="FFFF00"/>
                </a:solidFill>
                <a:effectLst/>
                <a:latin typeface="arial" panose="020B0604020202020204" pitchFamily="34" charset="0"/>
              </a:rPr>
              <a:t>CHARDONNAY 2006</a:t>
            </a:r>
            <a:endParaRPr lang="en-GB" sz="1000" i="1" dirty="0">
              <a:solidFill>
                <a:srgbClr val="FFFF00"/>
              </a:solidFill>
              <a:latin typeface="Bahnschrift Light SemiCondensed" panose="020B0502040204020203" pitchFamily="34" charset="0"/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D85C91A1-66CE-4587-9F81-03F62B9A7F94}"/>
              </a:ext>
            </a:extLst>
          </p:cNvPr>
          <p:cNvSpPr txBox="1"/>
          <p:nvPr/>
        </p:nvSpPr>
        <p:spPr>
          <a:xfrm>
            <a:off x="3108912" y="5413564"/>
            <a:ext cx="3859620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latin typeface="Arial Nova" panose="020B0504020202020204" pitchFamily="34" charset="0"/>
              </a:rPr>
              <a:t>VEGETABLE LASAGNA (</a:t>
            </a:r>
            <a:r>
              <a:rPr lang="en-GB" sz="1600" b="1" dirty="0">
                <a:latin typeface="Arial Nova" panose="020B0504020202020204" pitchFamily="34" charset="0"/>
              </a:rPr>
              <a:t>V</a:t>
            </a:r>
            <a:r>
              <a:rPr lang="en-GB" b="1" dirty="0">
                <a:latin typeface="Arial Nova" panose="020B0504020202020204" pitchFamily="34" charset="0"/>
              </a:rPr>
              <a:t>) – 12.95 </a:t>
            </a:r>
            <a:r>
              <a:rPr lang="en-GB" sz="1000" dirty="0">
                <a:latin typeface="Arial Nova" panose="020B0504020202020204" pitchFamily="34" charset="0"/>
              </a:rPr>
              <a:t>Vegetarian Bolognese and egg pasta finished with bubbling cheddar cheese and garlic bread.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1FFA81F5-1669-4BDF-BEAE-112B3E156A35}"/>
              </a:ext>
            </a:extLst>
          </p:cNvPr>
          <p:cNvSpPr txBox="1"/>
          <p:nvPr/>
        </p:nvSpPr>
        <p:spPr>
          <a:xfrm>
            <a:off x="2684299" y="4676066"/>
            <a:ext cx="4752753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latin typeface="Arial Nova" panose="020B0504020202020204" pitchFamily="34" charset="0"/>
              </a:rPr>
              <a:t>CRAB CAKE CHIPOTLE CAESAR - 18.95</a:t>
            </a:r>
          </a:p>
          <a:p>
            <a:pPr algn="ctr"/>
            <a:r>
              <a:rPr lang="en-GB" sz="1000" dirty="0">
                <a:latin typeface="Arial Nova" panose="020B0504020202020204" pitchFamily="34" charset="0"/>
              </a:rPr>
              <a:t>Romaine lettuce topped with fresh lump meat crab cakes, black bean Cornish relish.</a:t>
            </a:r>
          </a:p>
        </p:txBody>
      </p:sp>
      <p:pic>
        <p:nvPicPr>
          <p:cNvPr id="37" name="Graphic 36" descr="Shell with solid fill">
            <a:extLst>
              <a:ext uri="{FF2B5EF4-FFF2-40B4-BE49-F238E27FC236}">
                <a16:creationId xmlns:a16="http://schemas.microsoft.com/office/drawing/2014/main" id="{F936D676-4909-4D80-BBF0-B382851B97E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716722" y="819033"/>
            <a:ext cx="2437724" cy="2088657"/>
          </a:xfrm>
          <a:prstGeom prst="rect">
            <a:avLst/>
          </a:prstGeom>
          <a:effectLst>
            <a:glow rad="139700">
              <a:schemeClr val="accent3">
                <a:satMod val="175000"/>
                <a:alpha val="40000"/>
              </a:schemeClr>
            </a:glow>
          </a:effectLst>
        </p:spPr>
      </p:pic>
      <p:sp>
        <p:nvSpPr>
          <p:cNvPr id="38" name="TextBox 37">
            <a:extLst>
              <a:ext uri="{FF2B5EF4-FFF2-40B4-BE49-F238E27FC236}">
                <a16:creationId xmlns:a16="http://schemas.microsoft.com/office/drawing/2014/main" id="{6F8D34D2-4710-4A24-AEC4-DCBC93B7044D}"/>
              </a:ext>
            </a:extLst>
          </p:cNvPr>
          <p:cNvSpPr txBox="1"/>
          <p:nvPr/>
        </p:nvSpPr>
        <p:spPr>
          <a:xfrm>
            <a:off x="7345968" y="1674044"/>
            <a:ext cx="117923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>
                <a:solidFill>
                  <a:srgbClr val="FFFF00"/>
                </a:solidFill>
                <a:latin typeface="Arial Nova" panose="020B0504020202020204" pitchFamily="34" charset="0"/>
              </a:rPr>
              <a:t>THE SCALLOP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D2202A70-922E-4734-92B9-3818519F64F2}"/>
              </a:ext>
            </a:extLst>
          </p:cNvPr>
          <p:cNvSpPr txBox="1"/>
          <p:nvPr/>
        </p:nvSpPr>
        <p:spPr>
          <a:xfrm>
            <a:off x="7337444" y="2129615"/>
            <a:ext cx="135864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latin typeface="Arial Nova" panose="020B0504020202020204" pitchFamily="34" charset="0"/>
              </a:rPr>
              <a:t>By Trinity Hotel</a:t>
            </a:r>
          </a:p>
        </p:txBody>
      </p:sp>
      <p:sp>
        <p:nvSpPr>
          <p:cNvPr id="42" name="Oval 41">
            <a:extLst>
              <a:ext uri="{FF2B5EF4-FFF2-40B4-BE49-F238E27FC236}">
                <a16:creationId xmlns:a16="http://schemas.microsoft.com/office/drawing/2014/main" id="{E8850D96-92DA-455B-968F-E3803091F9BE}"/>
              </a:ext>
            </a:extLst>
          </p:cNvPr>
          <p:cNvSpPr/>
          <p:nvPr/>
        </p:nvSpPr>
        <p:spPr>
          <a:xfrm>
            <a:off x="7542751" y="5297756"/>
            <a:ext cx="1452695" cy="1264372"/>
          </a:xfrm>
          <a:prstGeom prst="ellipse">
            <a:avLst/>
          </a:prstGeom>
          <a:effectLst>
            <a:glow rad="1397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B3F1A1C7-DBEA-49F9-B442-D62F59179E4C}"/>
              </a:ext>
            </a:extLst>
          </p:cNvPr>
          <p:cNvSpPr txBox="1"/>
          <p:nvPr/>
        </p:nvSpPr>
        <p:spPr>
          <a:xfrm>
            <a:off x="7567880" y="5402944"/>
            <a:ext cx="1452695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>
                <a:latin typeface="Arial Nova" panose="020B0504020202020204" pitchFamily="34" charset="0"/>
              </a:rPr>
              <a:t>12345 Sea Rd, </a:t>
            </a:r>
          </a:p>
          <a:p>
            <a:pPr algn="ctr"/>
            <a:r>
              <a:rPr lang="en-GB" sz="1200" b="1" dirty="0">
                <a:latin typeface="Arial Nova" panose="020B0504020202020204" pitchFamily="34" charset="0"/>
              </a:rPr>
              <a:t>SA2 2BB</a:t>
            </a:r>
          </a:p>
          <a:p>
            <a:pPr algn="ctr"/>
            <a:r>
              <a:rPr lang="en-GB" sz="1200" b="1" dirty="0">
                <a:latin typeface="Arial Nova" panose="020B0504020202020204" pitchFamily="34" charset="0"/>
              </a:rPr>
              <a:t>Swansea</a:t>
            </a:r>
          </a:p>
          <a:p>
            <a:pPr algn="ctr"/>
            <a:r>
              <a:rPr lang="en-GB" sz="1200" b="1" dirty="0">
                <a:latin typeface="Arial Nova" panose="020B0504020202020204" pitchFamily="34" charset="0"/>
              </a:rPr>
              <a:t>Contact: 07922123456</a:t>
            </a:r>
          </a:p>
          <a:p>
            <a:endParaRPr lang="en-GB" dirty="0"/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9AABE371-F49B-41A5-A125-B52D8DC59A86}"/>
              </a:ext>
            </a:extLst>
          </p:cNvPr>
          <p:cNvSpPr txBox="1"/>
          <p:nvPr/>
        </p:nvSpPr>
        <p:spPr>
          <a:xfrm>
            <a:off x="7641648" y="2324433"/>
            <a:ext cx="5933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****</a:t>
            </a:r>
          </a:p>
        </p:txBody>
      </p:sp>
      <p:sp>
        <p:nvSpPr>
          <p:cNvPr id="45" name="Rectangle: Rounded Corners 44">
            <a:extLst>
              <a:ext uri="{FF2B5EF4-FFF2-40B4-BE49-F238E27FC236}">
                <a16:creationId xmlns:a16="http://schemas.microsoft.com/office/drawing/2014/main" id="{746BFD4E-1D62-4A83-A09E-7FD01E6CE99B}"/>
              </a:ext>
            </a:extLst>
          </p:cNvPr>
          <p:cNvSpPr/>
          <p:nvPr/>
        </p:nvSpPr>
        <p:spPr>
          <a:xfrm>
            <a:off x="1324717" y="3604141"/>
            <a:ext cx="1224425" cy="895350"/>
          </a:xfrm>
          <a:prstGeom prst="roundRect">
            <a:avLst/>
          </a:prstGeom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46" name="Picture 45" descr="Graphical user interface, text, application, chat or text message&#10;&#10;Description automatically generated">
            <a:extLst>
              <a:ext uri="{FF2B5EF4-FFF2-40B4-BE49-F238E27FC236}">
                <a16:creationId xmlns:a16="http://schemas.microsoft.com/office/drawing/2014/main" id="{6669560F-6B36-4512-8CE2-6BC1410DB98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15827" y="3729239"/>
            <a:ext cx="1027906" cy="747700"/>
          </a:xfrm>
          <a:prstGeom prst="rect">
            <a:avLst/>
          </a:prstGeom>
        </p:spPr>
      </p:pic>
      <p:sp>
        <p:nvSpPr>
          <p:cNvPr id="47" name="Rectangle: Rounded Corners 46">
            <a:extLst>
              <a:ext uri="{FF2B5EF4-FFF2-40B4-BE49-F238E27FC236}">
                <a16:creationId xmlns:a16="http://schemas.microsoft.com/office/drawing/2014/main" id="{CFFEB6D2-394A-49CA-BCE7-D66DF5A17DF0}"/>
              </a:ext>
            </a:extLst>
          </p:cNvPr>
          <p:cNvSpPr/>
          <p:nvPr/>
        </p:nvSpPr>
        <p:spPr>
          <a:xfrm>
            <a:off x="1326671" y="4552996"/>
            <a:ext cx="1224425" cy="2036790"/>
          </a:xfrm>
          <a:prstGeom prst="roundRect">
            <a:avLst/>
          </a:prstGeom>
          <a:solidFill>
            <a:schemeClr val="bg1"/>
          </a:solidFill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C47C5058-908E-4931-90A2-225FCFE2DB73}"/>
              </a:ext>
            </a:extLst>
          </p:cNvPr>
          <p:cNvSpPr txBox="1"/>
          <p:nvPr/>
        </p:nvSpPr>
        <p:spPr>
          <a:xfrm>
            <a:off x="1324716" y="4555544"/>
            <a:ext cx="1298954" cy="2169825"/>
          </a:xfrm>
          <a:prstGeom prst="rect">
            <a:avLst/>
          </a:prstGeom>
          <a:noFill/>
          <a:effectLst>
            <a:glow rad="139700">
              <a:schemeClr val="accent5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en-GB" sz="900" b="1" dirty="0" err="1">
                <a:highlight>
                  <a:srgbClr val="000000"/>
                </a:highlight>
                <a:latin typeface="Arial Nova" panose="020B0504020202020204" pitchFamily="34" charset="0"/>
              </a:rPr>
              <a:t>Ewch</a:t>
            </a:r>
            <a:r>
              <a:rPr lang="en-GB" sz="900" b="1" dirty="0">
                <a:highlight>
                  <a:srgbClr val="000000"/>
                </a:highlight>
                <a:latin typeface="Arial Nova" panose="020B0504020202020204" pitchFamily="34" charset="0"/>
              </a:rPr>
              <a:t> </a:t>
            </a:r>
            <a:r>
              <a:rPr lang="en-GB" sz="900" b="1" dirty="0" err="1">
                <a:highlight>
                  <a:srgbClr val="000000"/>
                </a:highlight>
                <a:latin typeface="Arial Nova" panose="020B0504020202020204" pitchFamily="34" charset="0"/>
              </a:rPr>
              <a:t>i</a:t>
            </a:r>
            <a:r>
              <a:rPr lang="en-GB" sz="900" b="1" dirty="0">
                <a:highlight>
                  <a:srgbClr val="000000"/>
                </a:highlight>
                <a:latin typeface="Arial Nova" panose="020B0504020202020204" pitchFamily="34" charset="0"/>
              </a:rPr>
              <a:t> food.go.uk/ratings I </a:t>
            </a:r>
            <a:r>
              <a:rPr lang="en-GB" sz="900" b="1" dirty="0" err="1">
                <a:highlight>
                  <a:srgbClr val="000000"/>
                </a:highlight>
                <a:latin typeface="Arial Nova" panose="020B0504020202020204" pitchFamily="34" charset="0"/>
              </a:rPr>
              <a:t>ganfod</a:t>
            </a:r>
            <a:r>
              <a:rPr lang="en-GB" sz="900" b="1" dirty="0">
                <a:highlight>
                  <a:srgbClr val="000000"/>
                </a:highlight>
                <a:latin typeface="Arial Nova" panose="020B0504020202020204" pitchFamily="34" charset="0"/>
              </a:rPr>
              <a:t> </a:t>
            </a:r>
            <a:r>
              <a:rPr lang="en-GB" sz="900" b="1" dirty="0" err="1">
                <a:highlight>
                  <a:srgbClr val="000000"/>
                </a:highlight>
                <a:latin typeface="Arial Nova" panose="020B0504020202020204" pitchFamily="34" charset="0"/>
              </a:rPr>
              <a:t>sgor</a:t>
            </a:r>
            <a:r>
              <a:rPr lang="en-GB" sz="900" b="1" dirty="0">
                <a:highlight>
                  <a:srgbClr val="000000"/>
                </a:highlight>
                <a:latin typeface="Arial Nova" panose="020B0504020202020204" pitchFamily="34" charset="0"/>
              </a:rPr>
              <a:t> </a:t>
            </a:r>
            <a:r>
              <a:rPr lang="en-GB" sz="900" b="1" dirty="0" err="1">
                <a:highlight>
                  <a:srgbClr val="000000"/>
                </a:highlight>
                <a:latin typeface="Arial Nova" panose="020B0504020202020204" pitchFamily="34" charset="0"/>
              </a:rPr>
              <a:t>hyplendid</a:t>
            </a:r>
            <a:r>
              <a:rPr lang="en-GB" sz="900" b="1" dirty="0">
                <a:highlight>
                  <a:srgbClr val="000000"/>
                </a:highlight>
                <a:latin typeface="Arial Nova" panose="020B0504020202020204" pitchFamily="34" charset="0"/>
              </a:rPr>
              <a:t> bwyd </a:t>
            </a:r>
            <a:r>
              <a:rPr lang="en-GB" sz="900" b="1" dirty="0" err="1">
                <a:highlight>
                  <a:srgbClr val="000000"/>
                </a:highlight>
                <a:latin typeface="Arial Nova" panose="020B0504020202020204" pitchFamily="34" charset="0"/>
              </a:rPr>
              <a:t>ein</a:t>
            </a:r>
            <a:r>
              <a:rPr lang="en-GB" sz="900" b="1" dirty="0">
                <a:highlight>
                  <a:srgbClr val="000000"/>
                </a:highlight>
                <a:latin typeface="Arial Nova" panose="020B0504020202020204" pitchFamily="34" charset="0"/>
              </a:rPr>
              <a:t> </a:t>
            </a:r>
            <a:r>
              <a:rPr lang="en-GB" sz="900" b="1" dirty="0" err="1">
                <a:highlight>
                  <a:srgbClr val="000000"/>
                </a:highlight>
                <a:latin typeface="Arial Nova" panose="020B0504020202020204" pitchFamily="34" charset="0"/>
              </a:rPr>
              <a:t>busnes</a:t>
            </a:r>
            <a:r>
              <a:rPr lang="en-GB" sz="900" b="1" dirty="0">
                <a:highlight>
                  <a:srgbClr val="000000"/>
                </a:highlight>
                <a:latin typeface="Arial Nova" panose="020B0504020202020204" pitchFamily="34" charset="0"/>
              </a:rPr>
              <a:t> neu </a:t>
            </a:r>
            <a:r>
              <a:rPr lang="en-GB" sz="900" b="1" dirty="0" err="1">
                <a:highlight>
                  <a:srgbClr val="000000"/>
                </a:highlight>
                <a:latin typeface="Arial Nova" panose="020B0504020202020204" pitchFamily="34" charset="0"/>
              </a:rPr>
              <a:t>gofynnwch</a:t>
            </a:r>
            <a:r>
              <a:rPr lang="en-GB" sz="900" b="1" dirty="0">
                <a:highlight>
                  <a:srgbClr val="000000"/>
                </a:highlight>
                <a:latin typeface="Arial Nova" panose="020B0504020202020204" pitchFamily="34" charset="0"/>
              </a:rPr>
              <a:t> </a:t>
            </a:r>
            <a:r>
              <a:rPr lang="en-GB" sz="900" b="1" dirty="0" err="1">
                <a:highlight>
                  <a:srgbClr val="000000"/>
                </a:highlight>
                <a:latin typeface="Arial Nova" panose="020B0504020202020204" pitchFamily="34" charset="0"/>
              </a:rPr>
              <a:t>inni</a:t>
            </a:r>
            <a:r>
              <a:rPr lang="en-GB" sz="900" b="1" dirty="0">
                <a:highlight>
                  <a:srgbClr val="000000"/>
                </a:highlight>
                <a:latin typeface="Arial Nova" panose="020B0504020202020204" pitchFamily="34" charset="0"/>
              </a:rPr>
              <a:t> </a:t>
            </a:r>
            <a:r>
              <a:rPr lang="en-GB" sz="900" b="1" dirty="0" err="1">
                <a:highlight>
                  <a:srgbClr val="000000"/>
                </a:highlight>
                <a:latin typeface="Arial Nova" panose="020B0504020202020204" pitchFamily="34" charset="0"/>
              </a:rPr>
              <a:t>beth</a:t>
            </a:r>
            <a:r>
              <a:rPr lang="en-GB" sz="900" b="1" dirty="0">
                <a:highlight>
                  <a:srgbClr val="000000"/>
                </a:highlight>
                <a:latin typeface="Arial Nova" panose="020B0504020202020204" pitchFamily="34" charset="0"/>
              </a:rPr>
              <a:t> </a:t>
            </a:r>
            <a:r>
              <a:rPr lang="en-GB" sz="900" b="1" dirty="0" err="1">
                <a:highlight>
                  <a:srgbClr val="000000"/>
                </a:highlight>
                <a:latin typeface="Arial Nova" panose="020B0504020202020204" pitchFamily="34" charset="0"/>
              </a:rPr>
              <a:t>yw</a:t>
            </a:r>
            <a:r>
              <a:rPr lang="en-GB" sz="900" b="1" dirty="0">
                <a:highlight>
                  <a:srgbClr val="000000"/>
                </a:highlight>
                <a:latin typeface="Arial Nova" panose="020B0504020202020204" pitchFamily="34" charset="0"/>
              </a:rPr>
              <a:t> </a:t>
            </a:r>
            <a:r>
              <a:rPr lang="en-GB" sz="900" b="1" dirty="0" err="1">
                <a:highlight>
                  <a:srgbClr val="000000"/>
                </a:highlight>
                <a:latin typeface="Arial Nova" panose="020B0504020202020204" pitchFamily="34" charset="0"/>
              </a:rPr>
              <a:t>archebu</a:t>
            </a:r>
            <a:r>
              <a:rPr lang="en-GB" sz="900" b="1" dirty="0">
                <a:highlight>
                  <a:srgbClr val="000000"/>
                </a:highlight>
                <a:latin typeface="Arial Nova" panose="020B0504020202020204" pitchFamily="34" charset="0"/>
              </a:rPr>
              <a:t>./ Go to food.gov.uk/ratings to find out the food hygiene rating of our business or ask us for our food hygiene rating when you order.</a:t>
            </a:r>
          </a:p>
          <a:p>
            <a:endParaRPr lang="en-GB" sz="900" dirty="0">
              <a:latin typeface="Arial Nova" panose="020B0504020202020204" pitchFamily="34" charset="0"/>
            </a:endParaRPr>
          </a:p>
        </p:txBody>
      </p:sp>
      <p:sp>
        <p:nvSpPr>
          <p:cNvPr id="53" name="Rectangle: Rounded Corners 52">
            <a:extLst>
              <a:ext uri="{FF2B5EF4-FFF2-40B4-BE49-F238E27FC236}">
                <a16:creationId xmlns:a16="http://schemas.microsoft.com/office/drawing/2014/main" id="{C319F9BC-7DF6-439D-9F30-F4616D49851D}"/>
              </a:ext>
            </a:extLst>
          </p:cNvPr>
          <p:cNvSpPr/>
          <p:nvPr/>
        </p:nvSpPr>
        <p:spPr>
          <a:xfrm>
            <a:off x="2619341" y="6218552"/>
            <a:ext cx="4884971" cy="477054"/>
          </a:xfrm>
          <a:prstGeom prst="roundRect">
            <a:avLst/>
          </a:prstGeom>
          <a:noFill/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endParaRPr lang="en-GB" b="1">
              <a:ln/>
              <a:solidFill>
                <a:schemeClr val="accent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18730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croll: Vertical 7">
            <a:extLst>
              <a:ext uri="{FF2B5EF4-FFF2-40B4-BE49-F238E27FC236}">
                <a16:creationId xmlns:a16="http://schemas.microsoft.com/office/drawing/2014/main" id="{80CC7B1F-6822-4D99-BDE7-50B8ADC9FA5E}"/>
              </a:ext>
            </a:extLst>
          </p:cNvPr>
          <p:cNvSpPr/>
          <p:nvPr/>
        </p:nvSpPr>
        <p:spPr>
          <a:xfrm>
            <a:off x="661012" y="250634"/>
            <a:ext cx="9189070" cy="6356732"/>
          </a:xfrm>
          <a:prstGeom prst="vertic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D61BB96-9F70-4153-B451-BFE427226C64}"/>
              </a:ext>
            </a:extLst>
          </p:cNvPr>
          <p:cNvSpPr txBox="1"/>
          <p:nvPr/>
        </p:nvSpPr>
        <p:spPr>
          <a:xfrm>
            <a:off x="2341918" y="275897"/>
            <a:ext cx="7028121" cy="9694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300" dirty="0">
                <a:solidFill>
                  <a:schemeClr val="tx1">
                    <a:lumMod val="95000"/>
                  </a:schemeClr>
                </a:solidFill>
                <a:latin typeface="Arial Nova" panose="020B0504020202020204" pitchFamily="34" charset="0"/>
              </a:rPr>
              <a:t>Take away &amp; Deliveries available 7 days a week from Monday to Sunday: 12pm – 9pm, Deliveries are FREE on a 3 miles radius, we are following the government guidelines for social distancing. NOTE that we are accepting only card payments.</a:t>
            </a:r>
          </a:p>
          <a:p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89402CA-ECE6-4106-BE1D-0D45903DEC09}"/>
              </a:ext>
            </a:extLst>
          </p:cNvPr>
          <p:cNvSpPr txBox="1"/>
          <p:nvPr/>
        </p:nvSpPr>
        <p:spPr>
          <a:xfrm>
            <a:off x="2702728" y="5973665"/>
            <a:ext cx="5105633" cy="7540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50" b="1" dirty="0">
                <a:solidFill>
                  <a:srgbClr val="FFFF00"/>
                </a:solidFill>
              </a:rPr>
              <a:t>Our Dishes may contain allergens. For any dietary requirements information please speak with a member of staff.</a:t>
            </a:r>
          </a:p>
          <a:p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756DD7D-4AFC-40E7-83B8-21A4BC35E8BD}"/>
              </a:ext>
            </a:extLst>
          </p:cNvPr>
          <p:cNvSpPr txBox="1"/>
          <p:nvPr/>
        </p:nvSpPr>
        <p:spPr>
          <a:xfrm>
            <a:off x="4517350" y="1112152"/>
            <a:ext cx="1360968" cy="461665"/>
          </a:xfrm>
          <a:prstGeom prst="rect">
            <a:avLst/>
          </a:prstGeom>
          <a:noFill/>
          <a:effectLst>
            <a:glow rad="139700">
              <a:schemeClr val="accent3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en-GB" sz="2400" b="1" dirty="0">
                <a:highlight>
                  <a:srgbClr val="808080"/>
                </a:highlight>
                <a:latin typeface="Arial Nova" panose="020B0504020202020204" pitchFamily="34" charset="0"/>
              </a:rPr>
              <a:t>DRINKS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0FB3BF7-9D25-4A2F-BD8C-25C73CB086CE}"/>
              </a:ext>
            </a:extLst>
          </p:cNvPr>
          <p:cNvSpPr txBox="1"/>
          <p:nvPr/>
        </p:nvSpPr>
        <p:spPr>
          <a:xfrm>
            <a:off x="4416341" y="2856680"/>
            <a:ext cx="156298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highlight>
                  <a:srgbClr val="808080"/>
                </a:highlight>
                <a:latin typeface="Arial Nova" panose="020B0504020202020204" pitchFamily="34" charset="0"/>
              </a:rPr>
              <a:t>DESERTS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9D1D2E2-D4BF-450B-95C5-0B6D3D5A6ECA}"/>
              </a:ext>
            </a:extLst>
          </p:cNvPr>
          <p:cNvSpPr txBox="1"/>
          <p:nvPr/>
        </p:nvSpPr>
        <p:spPr>
          <a:xfrm>
            <a:off x="4006216" y="4386610"/>
            <a:ext cx="249865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highlight>
                  <a:srgbClr val="808080"/>
                </a:highlight>
                <a:latin typeface="Arial Nova" panose="020B0504020202020204" pitchFamily="34" charset="0"/>
              </a:rPr>
              <a:t>WINE BOTTLES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6BCF793D-AF7F-4A8F-9CDA-E68568FE067E}"/>
              </a:ext>
            </a:extLst>
          </p:cNvPr>
          <p:cNvSpPr txBox="1"/>
          <p:nvPr/>
        </p:nvSpPr>
        <p:spPr>
          <a:xfrm>
            <a:off x="3987780" y="1559563"/>
            <a:ext cx="249865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b="1" dirty="0">
                <a:latin typeface="Arial Nova" panose="020B0504020202020204" pitchFamily="34" charset="0"/>
              </a:rPr>
              <a:t>FRESH JUICES – 3.95</a:t>
            </a:r>
          </a:p>
          <a:p>
            <a:pPr algn="ctr"/>
            <a:r>
              <a:rPr lang="en-GB" sz="1600" b="1" dirty="0">
                <a:latin typeface="Arial Nova" panose="020B0504020202020204" pitchFamily="34" charset="0"/>
              </a:rPr>
              <a:t>BOTTLED WATER – 1.95</a:t>
            </a:r>
          </a:p>
          <a:p>
            <a:pPr algn="ctr"/>
            <a:r>
              <a:rPr lang="en-GB" sz="1600" b="1" dirty="0">
                <a:latin typeface="Arial Nova" panose="020B0504020202020204" pitchFamily="34" charset="0"/>
              </a:rPr>
              <a:t>LEMONADE – 2.95</a:t>
            </a:r>
          </a:p>
          <a:p>
            <a:pPr algn="ctr"/>
            <a:r>
              <a:rPr lang="en-GB" sz="1600" b="1" dirty="0">
                <a:latin typeface="Arial Nova" panose="020B0504020202020204" pitchFamily="34" charset="0"/>
              </a:rPr>
              <a:t>CAPPUCCINO – 2.95</a:t>
            </a:r>
          </a:p>
          <a:p>
            <a:pPr algn="ctr"/>
            <a:r>
              <a:rPr lang="en-GB" sz="1600" b="1" dirty="0">
                <a:latin typeface="Arial Nova" panose="020B0504020202020204" pitchFamily="34" charset="0"/>
              </a:rPr>
              <a:t>FLAT WHITE – 2.95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FC6B34B-14A5-4795-8F19-E23306A4D1D3}"/>
              </a:ext>
            </a:extLst>
          </p:cNvPr>
          <p:cNvSpPr txBox="1"/>
          <p:nvPr/>
        </p:nvSpPr>
        <p:spPr>
          <a:xfrm>
            <a:off x="2626577" y="4875712"/>
            <a:ext cx="5221055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500" b="1" dirty="0">
                <a:latin typeface="Arial Nova" panose="020B0504020202020204" pitchFamily="34" charset="0"/>
              </a:rPr>
              <a:t>CABERNET SAUVIGNON HUNT&amp;HARVEST 2001 – 59.95</a:t>
            </a:r>
          </a:p>
          <a:p>
            <a:pPr algn="ctr"/>
            <a:r>
              <a:rPr lang="en-GB" sz="1500" b="1" dirty="0">
                <a:latin typeface="Arial Nova" panose="020B0504020202020204" pitchFamily="34" charset="0"/>
              </a:rPr>
              <a:t>PROSECCO / SPARKLING WINE – 19.95</a:t>
            </a:r>
          </a:p>
          <a:p>
            <a:pPr algn="ctr"/>
            <a:r>
              <a:rPr lang="en-GB" sz="1500" b="1" dirty="0">
                <a:latin typeface="Arial Nova" panose="020B0504020202020204" pitchFamily="34" charset="0"/>
              </a:rPr>
              <a:t>CHARDONNAY 2006 – 59.95</a:t>
            </a:r>
          </a:p>
          <a:p>
            <a:pPr algn="ctr"/>
            <a:r>
              <a:rPr lang="en-GB" sz="1500" b="1" dirty="0">
                <a:latin typeface="Arial Nova" panose="020B0504020202020204" pitchFamily="34" charset="0"/>
              </a:rPr>
              <a:t>GRECO DI TUFO – 59.95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E235EE6-863A-4B45-BD29-FDB6425145F9}"/>
              </a:ext>
            </a:extLst>
          </p:cNvPr>
          <p:cNvSpPr txBox="1"/>
          <p:nvPr/>
        </p:nvSpPr>
        <p:spPr>
          <a:xfrm>
            <a:off x="3540395" y="3359903"/>
            <a:ext cx="3430295" cy="9387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500" b="1" dirty="0">
                <a:latin typeface="Arial Nova" panose="020B0504020202020204" pitchFamily="34" charset="0"/>
              </a:rPr>
              <a:t>CHOCO FUDGE CAKE - 3.95</a:t>
            </a:r>
          </a:p>
          <a:p>
            <a:pPr algn="ctr"/>
            <a:r>
              <a:rPr lang="en-GB" sz="1500" b="1" dirty="0">
                <a:latin typeface="Arial Nova" panose="020B0504020202020204" pitchFamily="34" charset="0"/>
              </a:rPr>
              <a:t>STRAWBERRY CHEESECAKE - 3.95</a:t>
            </a:r>
          </a:p>
          <a:p>
            <a:pPr algn="ctr"/>
            <a:r>
              <a:rPr lang="en-GB" sz="1500" b="1" dirty="0">
                <a:latin typeface="Arial Nova" panose="020B0504020202020204" pitchFamily="34" charset="0"/>
              </a:rPr>
              <a:t>LEMON CAKE – 3.95</a:t>
            </a:r>
          </a:p>
          <a:p>
            <a:pPr algn="ctr"/>
            <a:r>
              <a:rPr lang="en-GB" sz="1000" i="1" dirty="0">
                <a:solidFill>
                  <a:srgbClr val="FFFF00"/>
                </a:solidFill>
                <a:latin typeface="Bahnschrift Light SemiCondensed" panose="020B0502040204020203" pitchFamily="34" charset="0"/>
              </a:rPr>
              <a:t>“EXCELLENT PAIRING WITH PROSECCO” &amp; SPARKLING WINE”</a:t>
            </a:r>
          </a:p>
        </p:txBody>
      </p:sp>
      <p:pic>
        <p:nvPicPr>
          <p:cNvPr id="19" name="Picture 18" descr="Logo&#10;&#10;Description automatically generated">
            <a:extLst>
              <a:ext uri="{FF2B5EF4-FFF2-40B4-BE49-F238E27FC236}">
                <a16:creationId xmlns:a16="http://schemas.microsoft.com/office/drawing/2014/main" id="{E38717F8-FB88-458C-9359-41F30D9A2DBD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bg2">
                <a:lumMod val="60000"/>
                <a:lumOff val="40000"/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81250" y="2240151"/>
            <a:ext cx="654789" cy="63613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  <a:reflection blurRad="12700" stA="38000" endPos="28000" dist="5000" dir="5400000" sy="-100000" algn="bl" rotWithShape="0"/>
          </a:effectLst>
        </p:spPr>
      </p:pic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B5BF9EFA-AE80-4E0D-A281-5675B26C7C1C}"/>
              </a:ext>
            </a:extLst>
          </p:cNvPr>
          <p:cNvSpPr/>
          <p:nvPr/>
        </p:nvSpPr>
        <p:spPr>
          <a:xfrm>
            <a:off x="1781249" y="2240151"/>
            <a:ext cx="654789" cy="619889"/>
          </a:xfrm>
          <a:prstGeom prst="roundRect">
            <a:avLst>
              <a:gd name="adj" fmla="val 11713"/>
            </a:avLst>
          </a:prstGeom>
          <a:noFill/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DD2D847A-AE71-447F-B311-C8D792528E5B}"/>
              </a:ext>
            </a:extLst>
          </p:cNvPr>
          <p:cNvSpPr txBox="1"/>
          <p:nvPr/>
        </p:nvSpPr>
        <p:spPr>
          <a:xfrm>
            <a:off x="1608175" y="2856738"/>
            <a:ext cx="1043061" cy="161582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100" b="1" dirty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Arial Nova" panose="020B0504020202020204" pitchFamily="34" charset="0"/>
              </a:rPr>
              <a:t>Find us on Uber Eats or visit </a:t>
            </a:r>
          </a:p>
          <a:p>
            <a:pPr algn="ctr"/>
            <a:r>
              <a:rPr lang="en-GB" sz="1100" b="1" dirty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Arial Nova" panose="020B0504020202020204" pitchFamily="34" charset="0"/>
              </a:rPr>
              <a:t>Website: Trinityhotel.co.uk</a:t>
            </a:r>
          </a:p>
          <a:p>
            <a:pPr algn="ctr"/>
            <a:r>
              <a:rPr lang="en-GB" sz="1100" b="1" dirty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Arial Nova" panose="020B0504020202020204" pitchFamily="34" charset="0"/>
              </a:rPr>
              <a:t>Facebook: @ThescallopTrinityHotel</a:t>
            </a:r>
          </a:p>
        </p:txBody>
      </p:sp>
      <p:pic>
        <p:nvPicPr>
          <p:cNvPr id="25" name="Graphic 24" descr="Shell with solid fill">
            <a:extLst>
              <a:ext uri="{FF2B5EF4-FFF2-40B4-BE49-F238E27FC236}">
                <a16:creationId xmlns:a16="http://schemas.microsoft.com/office/drawing/2014/main" id="{5D2962CC-FEA6-4373-8807-8D090CAEA06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329288" y="925893"/>
            <a:ext cx="1624202" cy="1624202"/>
          </a:xfrm>
          <a:prstGeom prst="rect">
            <a:avLst/>
          </a:prstGeom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</p:pic>
      <p:sp>
        <p:nvSpPr>
          <p:cNvPr id="29" name="TextBox 28">
            <a:extLst>
              <a:ext uri="{FF2B5EF4-FFF2-40B4-BE49-F238E27FC236}">
                <a16:creationId xmlns:a16="http://schemas.microsoft.com/office/drawing/2014/main" id="{CA055AEC-CABF-4B4E-B1FA-9B6C70BD95DA}"/>
              </a:ext>
            </a:extLst>
          </p:cNvPr>
          <p:cNvSpPr txBox="1"/>
          <p:nvPr/>
        </p:nvSpPr>
        <p:spPr>
          <a:xfrm>
            <a:off x="7623597" y="1643828"/>
            <a:ext cx="1025445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350" b="1" dirty="0">
                <a:solidFill>
                  <a:srgbClr val="FFFF00"/>
                </a:solidFill>
                <a:latin typeface="Arial Nova" panose="020B0504020202020204" pitchFamily="34" charset="0"/>
              </a:rPr>
              <a:t>THE </a:t>
            </a:r>
          </a:p>
          <a:p>
            <a:pPr algn="ctr"/>
            <a:r>
              <a:rPr lang="en-GB" sz="1350" b="1" dirty="0">
                <a:solidFill>
                  <a:srgbClr val="FFFF00"/>
                </a:solidFill>
                <a:latin typeface="Arial Nova" panose="020B0504020202020204" pitchFamily="34" charset="0"/>
              </a:rPr>
              <a:t>SCALLOP</a:t>
            </a:r>
          </a:p>
        </p:txBody>
      </p:sp>
      <p:sp>
        <p:nvSpPr>
          <p:cNvPr id="30" name="Rectangle: Rounded Corners 29">
            <a:extLst>
              <a:ext uri="{FF2B5EF4-FFF2-40B4-BE49-F238E27FC236}">
                <a16:creationId xmlns:a16="http://schemas.microsoft.com/office/drawing/2014/main" id="{E351461D-8D70-430D-A817-5DD8FEE16E04}"/>
              </a:ext>
            </a:extLst>
          </p:cNvPr>
          <p:cNvSpPr/>
          <p:nvPr/>
        </p:nvSpPr>
        <p:spPr>
          <a:xfrm>
            <a:off x="2645018" y="5932107"/>
            <a:ext cx="5105633" cy="556828"/>
          </a:xfrm>
          <a:prstGeom prst="roundRect">
            <a:avLst/>
          </a:prstGeom>
          <a:noFill/>
          <a:effectLst>
            <a:glow rad="1397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493709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1268</TotalTime>
  <Words>361</Words>
  <Application>Microsoft Office PowerPoint</Application>
  <PresentationFormat>Widescreen</PresentationFormat>
  <Paragraphs>46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10" baseType="lpstr">
      <vt:lpstr>Arial</vt:lpstr>
      <vt:lpstr>Arial</vt:lpstr>
      <vt:lpstr>Arial Nova</vt:lpstr>
      <vt:lpstr>Bahnschrift Light SemiCondensed</vt:lpstr>
      <vt:lpstr>Berlin Sans FB Demi</vt:lpstr>
      <vt:lpstr>Century Gothic</vt:lpstr>
      <vt:lpstr>Wingdings 3</vt:lpstr>
      <vt:lpstr>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eduard slavu</dc:creator>
  <cp:lastModifiedBy>eduard slavu</cp:lastModifiedBy>
  <cp:revision>8</cp:revision>
  <dcterms:created xsi:type="dcterms:W3CDTF">2021-11-03T19:15:58Z</dcterms:created>
  <dcterms:modified xsi:type="dcterms:W3CDTF">2021-11-05T01:02:53Z</dcterms:modified>
</cp:coreProperties>
</file>