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37" r:id="rId2"/>
    <p:sldId id="338" r:id="rId3"/>
    <p:sldId id="341" r:id="rId4"/>
    <p:sldId id="358" r:id="rId5"/>
    <p:sldId id="359" r:id="rId6"/>
    <p:sldId id="360" r:id="rId7"/>
    <p:sldId id="361" r:id="rId8"/>
    <p:sldId id="362" r:id="rId9"/>
    <p:sldId id="367" r:id="rId10"/>
    <p:sldId id="368" r:id="rId11"/>
    <p:sldId id="369" r:id="rId12"/>
    <p:sldId id="363" r:id="rId13"/>
    <p:sldId id="364" r:id="rId14"/>
    <p:sldId id="365" r:id="rId15"/>
    <p:sldId id="366" r:id="rId16"/>
    <p:sldId id="345" r:id="rId17"/>
    <p:sldId id="346" r:id="rId18"/>
    <p:sldId id="347" r:id="rId19"/>
    <p:sldId id="348" r:id="rId20"/>
    <p:sldId id="349" r:id="rId21"/>
    <p:sldId id="350" r:id="rId22"/>
    <p:sldId id="351" r:id="rId23"/>
    <p:sldId id="352" r:id="rId24"/>
    <p:sldId id="353" r:id="rId25"/>
    <p:sldId id="354" r:id="rId26"/>
    <p:sldId id="355" r:id="rId27"/>
    <p:sldId id="356" r:id="rId28"/>
    <p:sldId id="371" r:id="rId29"/>
    <p:sldId id="372" r:id="rId30"/>
    <p:sldId id="373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63300"/>
    <a:srgbClr val="FFFFE5"/>
    <a:srgbClr val="0B148B"/>
    <a:srgbClr val="F7F6D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62432B-6F9D-42F7-BFB9-02F4D61546FE}" v="4" dt="2023-08-12T16:34:55.3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3" autoAdjust="0"/>
    <p:restoredTop sz="94660"/>
  </p:normalViewPr>
  <p:slideViewPr>
    <p:cSldViewPr snapToGrid="0">
      <p:cViewPr varScale="1">
        <p:scale>
          <a:sx n="98" d="100"/>
          <a:sy n="98" d="100"/>
        </p:scale>
        <p:origin x="72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0" d="100"/>
          <a:sy n="70" d="100"/>
        </p:scale>
        <p:origin x="2547" y="5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772086-6DE5-41E9-B3DA-6A4C85691D4C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0342DE-1AA4-43B4-9CA9-4ED485D4EB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461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xmatters.com/mt/archives/2010/07/recruiting-better-research-participants.php" TargetMode="External"/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telegraph.co.uk/women/mother-tongue/9134900/Quarter-of-children-play-outdoors-every-day.html" TargetMode="Externa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legraph.co.uk/women/mother-tongue/9134900/Quarter-of-children-play-outdoors-every-day.html" TargetMode="External"/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i="1">
              <a:latin typeface="Arial" panose="020B0604020202020204" pitchFamily="34" charset="0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376AFD6C-5D6C-46E1-90DE-603B0732D3C1}" type="slidenum">
              <a:rPr lang="cy-GB" altLang="en-US" sz="1200" smtClean="0">
                <a:latin typeface="Arial" panose="020B0604020202020204" pitchFamily="34" charset="0"/>
              </a:rPr>
              <a:pPr/>
              <a:t>1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6893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i="1">
              <a:latin typeface="Arial" panose="020B0604020202020204" pitchFamily="34" charset="0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376AFD6C-5D6C-46E1-90DE-603B0732D3C1}" type="slidenum">
              <a:rPr lang="cy-GB" altLang="en-US" sz="1200" smtClean="0">
                <a:latin typeface="Arial" panose="020B0604020202020204" pitchFamily="34" charset="0"/>
              </a:rPr>
              <a:pPr/>
              <a:t>2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8614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39E918-88F5-4DC3-ADC2-D63BF93AAE5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883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F67526-4B5B-4B6C-91F9-7152C04766D0}" type="slidenum">
              <a:rPr lang="cy-GB" altLang="en-US" smtClean="0"/>
              <a:pPr>
                <a:defRPr/>
              </a:pPr>
              <a:t>4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22671396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F67526-4B5B-4B6C-91F9-7152C04766D0}" type="slidenum">
              <a:rPr lang="cy-GB" altLang="en-US" smtClean="0"/>
              <a:pPr>
                <a:defRPr/>
              </a:pPr>
              <a:t>5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20081256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F67526-4B5B-4B6C-91F9-7152C04766D0}" type="slidenum">
              <a:rPr lang="cy-GB" altLang="en-US" smtClean="0"/>
              <a:pPr>
                <a:defRPr/>
              </a:pPr>
              <a:t>6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3461599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F67526-4B5B-4B6C-91F9-7152C04766D0}" type="slidenum">
              <a:rPr lang="cy-GB" altLang="en-US" smtClean="0"/>
              <a:pPr>
                <a:defRPr/>
              </a:pPr>
              <a:t>7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30033839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dirty="0"/>
              <a:t>gwneud iddo edrych mor ddeniadol ag y gallwch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F67526-4B5B-4B6C-91F9-7152C04766D0}" type="slidenum">
              <a:rPr lang="cy-GB" altLang="en-US" smtClean="0"/>
              <a:pPr>
                <a:defRPr/>
              </a:pPr>
              <a:t>8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37398331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cy-GB" altLang="en-US" dirty="0" err="1">
                <a:latin typeface="Arial" panose="020B0604020202020204" pitchFamily="34" charset="0"/>
              </a:rPr>
              <a:t>This</a:t>
            </a:r>
            <a:r>
              <a:rPr lang="cy-GB" altLang="en-US" dirty="0">
                <a:latin typeface="Arial" panose="020B0604020202020204" pitchFamily="34" charset="0"/>
              </a:rPr>
              <a:t> can be </a:t>
            </a:r>
            <a:r>
              <a:rPr lang="cy-GB" altLang="en-US" dirty="0" err="1">
                <a:latin typeface="Arial" panose="020B0604020202020204" pitchFamily="34" charset="0"/>
              </a:rPr>
              <a:t>critiqued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in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terms</a:t>
            </a:r>
            <a:r>
              <a:rPr lang="cy-GB" altLang="en-US" dirty="0">
                <a:latin typeface="Arial" panose="020B0604020202020204" pitchFamily="34" charset="0"/>
              </a:rPr>
              <a:t> of contract, </a:t>
            </a:r>
            <a:r>
              <a:rPr lang="cy-GB" altLang="en-US" dirty="0" err="1">
                <a:latin typeface="Arial" panose="020B0604020202020204" pitchFamily="34" charset="0"/>
              </a:rPr>
              <a:t>size</a:t>
            </a:r>
            <a:r>
              <a:rPr lang="cy-GB" altLang="en-US" dirty="0">
                <a:latin typeface="Arial" panose="020B0604020202020204" pitchFamily="34" charset="0"/>
              </a:rPr>
              <a:t> of fônt etc.</a:t>
            </a: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594C5D-FCF8-4EF2-91B0-ECD320FFF36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69486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2B30267C-D757-4DFC-986D-0696D3BD365C}" type="slidenum">
              <a:rPr lang="cy-GB" altLang="en-US" sz="1200" smtClean="0">
                <a:latin typeface="Arial" panose="020B0604020202020204" pitchFamily="34" charset="0"/>
              </a:rPr>
              <a:pPr/>
              <a:t>10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48863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noProof="0" dirty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011986D4-1616-4384-B72D-219531542F5E}" type="slidenum">
              <a:rPr lang="en-US" altLang="cy-GB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</a:pPr>
              <a:t>11</a:t>
            </a:fld>
            <a:endParaRPr lang="en-US" altLang="cy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6770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F67526-4B5B-4B6C-91F9-7152C04766D0}" type="slidenum">
              <a:rPr lang="cy-GB" altLang="en-US" smtClean="0"/>
              <a:pPr>
                <a:defRPr/>
              </a:pPr>
              <a:t>14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37024029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4F67526-4B5B-4B6C-91F9-7152C04766D0}" type="slidenum">
              <a:rPr lang="cy-GB" altLang="en-US" smtClean="0"/>
              <a:pPr>
                <a:defRPr/>
              </a:pPr>
              <a:t>15</a:t>
            </a:fld>
            <a:endParaRPr lang="cy-GB" altLang="en-US"/>
          </a:p>
        </p:txBody>
      </p:sp>
    </p:spTree>
    <p:extLst>
      <p:ext uri="{BB962C8B-B14F-4D97-AF65-F5344CB8AC3E}">
        <p14:creationId xmlns:p14="http://schemas.microsoft.com/office/powerpoint/2010/main" val="35849934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9DEA7BD5-31CD-43E0-88A5-1CB93A02690A}" type="slidenum">
              <a:rPr lang="cy-GB" altLang="en-US" sz="1200" smtClean="0">
                <a:latin typeface="Arial" panose="020B0604020202020204" pitchFamily="34" charset="0"/>
              </a:rPr>
              <a:pPr/>
              <a:t>16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606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E98B49E9-1912-4CDC-80BC-155FB218F295}" type="slidenum">
              <a:rPr lang="cy-GB" altLang="en-US" sz="1200" smtClean="0">
                <a:latin typeface="Arial" panose="020B0604020202020204" pitchFamily="34" charset="0"/>
              </a:rPr>
              <a:pPr/>
              <a:t>17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3264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285C76BF-6E22-4EC2-8564-88A17316D07B}" type="slidenum">
              <a:rPr lang="cy-GB" altLang="en-US" sz="1200" smtClean="0">
                <a:latin typeface="Arial" panose="020B0604020202020204" pitchFamily="34" charset="0"/>
              </a:rPr>
              <a:pPr/>
              <a:t>18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7062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4AA4FBC3-70A3-497A-856B-DEAFA3015BAF}" type="slidenum">
              <a:rPr lang="cy-GB" altLang="en-US" sz="1200" smtClean="0">
                <a:latin typeface="Arial" panose="020B0604020202020204" pitchFamily="34" charset="0"/>
              </a:rPr>
              <a:pPr/>
              <a:t>19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29785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5E5D4345-2F2B-47CC-85D6-9FA79B3BA393}" type="slidenum">
              <a:rPr lang="cy-GB" altLang="en-US" sz="1200" smtClean="0">
                <a:latin typeface="Arial" panose="020B0604020202020204" pitchFamily="34" charset="0"/>
              </a:rPr>
              <a:pPr/>
              <a:t>20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84119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latin typeface="Arial" panose="020B0604020202020204" pitchFamily="34" charset="0"/>
              </a:rPr>
              <a:t>Example of a slide referencing</a:t>
            </a: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F85BA29A-327F-4B3D-BE47-E61723A0D312}" type="slidenum">
              <a:rPr lang="cy-GB" altLang="en-US" sz="1200" smtClean="0">
                <a:latin typeface="Arial" panose="020B0604020202020204" pitchFamily="34" charset="0"/>
              </a:rPr>
              <a:pPr/>
              <a:t>21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4031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A5D12A25-6C7B-4CB2-8C21-708E2ABABBA3}" type="slidenum">
              <a:rPr lang="cy-GB" altLang="en-US" sz="1200" smtClean="0">
                <a:latin typeface="Arial" panose="020B0604020202020204" pitchFamily="34" charset="0"/>
              </a:rPr>
              <a:pPr/>
              <a:t>22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15347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B801C702-F79B-4001-B6F5-1C0666D5680B}" type="slidenum">
              <a:rPr lang="cy-GB" altLang="en-US" sz="1200" smtClean="0">
                <a:latin typeface="Arial" panose="020B0604020202020204" pitchFamily="34" charset="0"/>
              </a:rPr>
              <a:pPr/>
              <a:t>23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0004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EE1285F9-819F-4D7B-8A34-66C6E2C4D6E8}" type="slidenum">
              <a:rPr lang="cy-GB" altLang="en-US" sz="1200" smtClean="0">
                <a:latin typeface="Arial" panose="020B0604020202020204" pitchFamily="34" charset="0"/>
              </a:rPr>
              <a:pPr/>
              <a:t>24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80651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851B17B7-3559-4C4E-ADEF-DAC43537BF2E}" type="slidenum">
              <a:rPr lang="cy-GB" altLang="en-US" sz="1200" smtClean="0">
                <a:latin typeface="Arial" panose="020B0604020202020204" pitchFamily="34" charset="0"/>
              </a:rPr>
              <a:pPr/>
              <a:t>25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7807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851B17B7-3559-4C4E-ADEF-DAC43537BF2E}" type="slidenum">
              <a:rPr lang="cy-GB" altLang="en-US" sz="1200" smtClean="0">
                <a:latin typeface="Arial" panose="020B0604020202020204" pitchFamily="34" charset="0"/>
              </a:rPr>
              <a:pPr/>
              <a:t>26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45500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9C80B711-5D79-403C-B6C3-15DA8F42BA4A}" type="slidenum">
              <a:rPr lang="cy-GB" altLang="en-US" sz="1200" smtClean="0">
                <a:latin typeface="Arial" panose="020B0604020202020204" pitchFamily="34" charset="0"/>
              </a:rPr>
              <a:pPr/>
              <a:t>27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78745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altLang="cy-GB" sz="1200" kern="0" dirty="0">
                <a:solidFill>
                  <a:srgbClr val="000000"/>
                </a:solidFill>
                <a:latin typeface="Arial" panose="020B0604020202020204" pitchFamily="34" charset="0"/>
              </a:rPr>
              <a:t>Mitchell, N. and Hobson, A. J. (2011) ‘The influence of prior experience on research participants perspectives,’ </a:t>
            </a:r>
            <a:r>
              <a:rPr lang="en-GB" altLang="cy-GB" sz="1200" i="1" kern="0" dirty="0">
                <a:solidFill>
                  <a:srgbClr val="000000"/>
                </a:solidFill>
                <a:latin typeface="Arial" panose="020B0604020202020204" pitchFamily="34" charset="0"/>
              </a:rPr>
              <a:t>Journal of Empirical Research on Human Research Ethics: An International</a:t>
            </a:r>
            <a:r>
              <a:rPr lang="cy-GB" altLang="cy-GB" sz="1200" i="0" kern="1200" dirty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GB" altLang="cy-GB" sz="1200" i="1" kern="0" dirty="0">
                <a:solidFill>
                  <a:srgbClr val="000000"/>
                </a:solidFill>
                <a:latin typeface="Arial" panose="020B0604020202020204" pitchFamily="34" charset="0"/>
              </a:rPr>
              <a:t>Journal, </a:t>
            </a:r>
            <a:r>
              <a:rPr lang="en-GB" altLang="cy-GB" sz="1200" kern="0" dirty="0">
                <a:solidFill>
                  <a:srgbClr val="000000"/>
                </a:solidFill>
                <a:latin typeface="Arial" panose="020B0604020202020204" pitchFamily="34" charset="0"/>
              </a:rPr>
              <a:t>6,1 pp. 83-84.</a:t>
            </a:r>
            <a:endParaRPr lang="en-US" altLang="cy-GB" sz="1200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cy-GB" sz="1200" kern="0" dirty="0">
                <a:solidFill>
                  <a:srgbClr val="000000"/>
                </a:solidFill>
                <a:latin typeface="Arial" panose="020B0604020202020204" pitchFamily="34" charset="0"/>
              </a:rPr>
              <a:t>Ross, J. (2010) ‘Recruiting Better Research Participants.’ </a:t>
            </a:r>
            <a:r>
              <a:rPr lang="en-GB" altLang="cy-GB" sz="1200" kern="0" dirty="0">
                <a:solidFill>
                  <a:srgbClr val="000000"/>
                </a:solidFill>
                <a:latin typeface="Arial" panose="020B0604020202020204" pitchFamily="34" charset="0"/>
                <a:hlinkClick r:id="rId3"/>
              </a:rPr>
              <a:t>http://www.uxmatters.com/mt/archives/2010/07/recruiting-better-research-participants.php</a:t>
            </a:r>
            <a:r>
              <a:rPr lang="en-GB" altLang="cy-GB" sz="1200" kern="0" dirty="0">
                <a:solidFill>
                  <a:srgbClr val="000000"/>
                </a:solidFill>
                <a:latin typeface="Arial" panose="020B0604020202020204" pitchFamily="34" charset="0"/>
              </a:rPr>
              <a:t> [Accessed: 10</a:t>
            </a:r>
            <a:r>
              <a:rPr lang="en-GB" altLang="cy-GB" sz="1200" kern="0" baseline="30000" dirty="0">
                <a:solidFill>
                  <a:srgbClr val="000000"/>
                </a:solidFill>
                <a:latin typeface="Arial" panose="020B0604020202020204" pitchFamily="34" charset="0"/>
              </a:rPr>
              <a:t>th</a:t>
            </a:r>
            <a:r>
              <a:rPr lang="en-GB" altLang="cy-GB" sz="1200" kern="0" dirty="0">
                <a:solidFill>
                  <a:srgbClr val="000000"/>
                </a:solidFill>
                <a:latin typeface="Arial" panose="020B0604020202020204" pitchFamily="34" charset="0"/>
              </a:rPr>
              <a:t> December 2011].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cy-GB" sz="1200" kern="0" dirty="0">
                <a:solidFill>
                  <a:srgbClr val="000000"/>
                </a:solidFill>
                <a:latin typeface="Arial" panose="020B0604020202020204" pitchFamily="34" charset="0"/>
              </a:rPr>
              <a:t>The Telegraph (2012) ‘</a:t>
            </a:r>
            <a:r>
              <a:rPr lang="en-US" altLang="cy-GB" sz="1200" kern="0" dirty="0">
                <a:solidFill>
                  <a:srgbClr val="000000"/>
                </a:solidFill>
                <a:latin typeface="Arial" panose="020B0604020202020204" pitchFamily="34" charset="0"/>
              </a:rPr>
              <a:t>Quarter of children play outdoors every day,’      </a:t>
            </a:r>
            <a:r>
              <a:rPr lang="en-US" altLang="cy-GB" sz="1200" kern="0" dirty="0">
                <a:solidFill>
                  <a:srgbClr val="000000"/>
                </a:solidFill>
                <a:latin typeface="Arial" panose="020B0604020202020204" pitchFamily="34" charset="0"/>
                <a:hlinkClick r:id="rId4"/>
              </a:rPr>
              <a:t>http://www.telegraph.co.uk/women/mother-tongue/9134900/Quarter-of-children-play-outdoors-every-day.html</a:t>
            </a:r>
            <a:r>
              <a:rPr lang="en-US" altLang="cy-GB" sz="1200" kern="0" dirty="0">
                <a:solidFill>
                  <a:srgbClr val="000000"/>
                </a:solidFill>
                <a:latin typeface="Arial" panose="020B0604020202020204" pitchFamily="34" charset="0"/>
              </a:rPr>
              <a:t> [Accessed: 17</a:t>
            </a:r>
            <a:r>
              <a:rPr lang="en-US" altLang="cy-GB" sz="1200" kern="0" baseline="30000" dirty="0">
                <a:solidFill>
                  <a:srgbClr val="000000"/>
                </a:solidFill>
                <a:latin typeface="Arial" panose="020B0604020202020204" pitchFamily="34" charset="0"/>
              </a:rPr>
              <a:t>th</a:t>
            </a:r>
            <a:r>
              <a:rPr lang="en-US" altLang="cy-GB" sz="1200" kern="0" dirty="0">
                <a:solidFill>
                  <a:srgbClr val="000000"/>
                </a:solidFill>
                <a:latin typeface="Arial" panose="020B0604020202020204" pitchFamily="34" charset="0"/>
              </a:rPr>
              <a:t> October 2013].</a:t>
            </a:r>
            <a:endParaRPr lang="cy-GB" altLang="cy-GB" sz="1200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9C80B711-5D79-403C-B6C3-15DA8F42BA4A}" type="slidenum">
              <a:rPr lang="cy-GB" altLang="en-US" sz="1200" smtClean="0">
                <a:latin typeface="Arial" panose="020B0604020202020204" pitchFamily="34" charset="0"/>
              </a:rPr>
              <a:pPr/>
              <a:t>28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90682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cy-GB" sz="1200" kern="0" dirty="0">
                <a:solidFill>
                  <a:srgbClr val="000000"/>
                </a:solidFill>
                <a:latin typeface="Arial" panose="020B0604020202020204" pitchFamily="34" charset="0"/>
              </a:rPr>
              <a:t>The Telegraph (2012) ‘</a:t>
            </a:r>
            <a:r>
              <a:rPr lang="en-US" altLang="cy-GB" sz="1200" kern="0" dirty="0">
                <a:solidFill>
                  <a:srgbClr val="000000"/>
                </a:solidFill>
                <a:latin typeface="Arial" panose="020B0604020202020204" pitchFamily="34" charset="0"/>
              </a:rPr>
              <a:t>Quarter of children play outdoors every day,’      </a:t>
            </a:r>
            <a:r>
              <a:rPr lang="en-US" altLang="cy-GB" sz="1200" kern="0" dirty="0">
                <a:solidFill>
                  <a:srgbClr val="000000"/>
                </a:solidFill>
                <a:latin typeface="Arial" panose="020B0604020202020204" pitchFamily="34" charset="0"/>
                <a:hlinkClick r:id="rId3"/>
              </a:rPr>
              <a:t>http://www.telegraph.co.uk/women/mother-tongue/9134900/Quarter-of-children-play-outdoors-every-day.html</a:t>
            </a:r>
            <a:r>
              <a:rPr lang="en-US" altLang="cy-GB" sz="1200" kern="0" dirty="0">
                <a:solidFill>
                  <a:srgbClr val="000000"/>
                </a:solidFill>
                <a:latin typeface="Arial" panose="020B0604020202020204" pitchFamily="34" charset="0"/>
              </a:rPr>
              <a:t> [Accessed: 17</a:t>
            </a:r>
            <a:r>
              <a:rPr lang="en-US" altLang="cy-GB" sz="1200" kern="0" baseline="30000" dirty="0">
                <a:solidFill>
                  <a:srgbClr val="000000"/>
                </a:solidFill>
                <a:latin typeface="Arial" panose="020B0604020202020204" pitchFamily="34" charset="0"/>
              </a:rPr>
              <a:t>th</a:t>
            </a:r>
            <a:r>
              <a:rPr lang="en-US" altLang="cy-GB" sz="1200" kern="0" dirty="0">
                <a:solidFill>
                  <a:srgbClr val="000000"/>
                </a:solidFill>
                <a:latin typeface="Arial" panose="020B0604020202020204" pitchFamily="34" charset="0"/>
              </a:rPr>
              <a:t> October 2013].</a:t>
            </a:r>
            <a:endParaRPr lang="cy-GB" altLang="cy-GB" sz="1200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9C80B711-5D79-403C-B6C3-15DA8F42BA4A}" type="slidenum">
              <a:rPr lang="cy-GB" altLang="en-US" sz="1200" smtClean="0">
                <a:latin typeface="Arial" panose="020B0604020202020204" pitchFamily="34" charset="0"/>
              </a:rPr>
              <a:pPr/>
              <a:t>29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64659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9C80B711-5D79-403C-B6C3-15DA8F42BA4A}" type="slidenum">
              <a:rPr lang="cy-GB" altLang="en-US" sz="1200" smtClean="0">
                <a:latin typeface="Arial" panose="020B0604020202020204" pitchFamily="34" charset="0"/>
              </a:rPr>
              <a:pPr/>
              <a:t>30</a:t>
            </a:fld>
            <a:endParaRPr lang="cy-GB" altLang="en-US" sz="1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94626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4838E-6E10-1719-EC05-EF30183F7E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D2C32-8C89-575C-A536-E8F7C97D00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C094B-B791-269B-7C7E-98267CF1E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BE3457-6CF6-2E44-867B-776F37E6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939E1A-FECC-0A59-4EF0-D76D0B774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343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BA526-4704-11FC-D243-53754FC73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DC08A-95D5-1E62-B5B3-ECE6AE44E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4915D-7391-2A6E-B874-056826CEC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AE5F9D-27BC-AF43-9829-4357E2162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6149F3-C8F5-5B40-4385-3B873ED6F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613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2E8CB-BB3C-0555-62DA-392DA18E1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581A0E-B524-3FB4-DFE0-101D3B555C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97F60C-4DF2-7892-801F-1EFA7D04C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DDDC0D-C069-D900-9C2A-E0432BEF5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AC86BF-4EC2-8269-2C36-BE95A801E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2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E3192-90E1-27FC-C25C-C89A87F6B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7E5DBF-A778-577B-1BD2-1AA3DBF0BA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4pPr>
              <a:defRPr>
                <a:solidFill>
                  <a:srgbClr val="0B148B"/>
                </a:solidFill>
              </a:defRPr>
            </a:lvl4pPr>
            <a:lvl5pPr>
              <a:defRPr>
                <a:solidFill>
                  <a:srgbClr val="0B148B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</a:t>
            </a:r>
            <a:r>
              <a:rPr lang="en-US" dirty="0" err="1"/>
              <a:t>levelflkfdl</a:t>
            </a:r>
            <a:r>
              <a:rPr lang="en-US" dirty="0"/>
              <a:t>;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5641AD-105D-9F34-37D8-9A10CDC21E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4E0AE3-F4E2-ED81-A463-E606F79BB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B5224-9C61-911F-0A5E-3367004FB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6B68F9-14C5-5057-0C53-8D2888D6C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903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373C0-40CF-2FC9-94C3-7213AD87A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62FEBA-4439-3719-5772-FBD1D3F41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968AFC-731D-1424-00C3-2B73CD34B5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7DC241-E3F6-80DA-8CC3-C16B552030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43FBDA-C41A-F520-F63D-D095AED9FE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75BDA3-F855-28ED-3643-0A9DEEC85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FB818B-D670-7C6C-3F24-777531E2B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E22EEB-E88B-F4E8-05C4-36167E8DF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937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745EB-EFE0-30D7-0E67-6C76905F9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D2B245-0227-51D7-1EBB-846299BB0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83351B-CEA3-677C-4B19-EFDE61CE6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9C6770-6E5B-0453-9F84-3259461F9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655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0E3B291-0FEC-6E8F-2F15-8B00AAABB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332CAF-12B5-9892-7095-451BFDD93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94893C-EE42-2B04-4621-A1308C6FA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43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05429-5ED5-C3BE-6F81-3CCFC4281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20B3F-69E4-2E87-3D2A-A211D9693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B0081D-D046-9AA5-B55C-F1476899EA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DCC585-60AE-1B13-426D-5D63F16EE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CEED50-9BCF-5ACB-45AC-98A93736B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175145-BA89-CABD-010A-9A07B1CBC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015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D44A72-BFF5-07D3-EB95-6561DCD07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5523C4-94D3-8BD7-C57A-526984C650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D0C316-DADC-B88B-64F0-88B6029802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681A5E-2120-D45E-E2E9-E0D2C1FD6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0C6E2B-B33C-DE23-7809-9F0E7BFDC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1FE30C-6546-978E-A52B-0949E86B6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809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8AA09-3787-C63D-5C8C-BD19BE196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CD17DA-301A-C4F5-B776-9A19953030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815888-0BCF-5E36-BEEB-D2F3D1843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16C6E8-9525-0C3D-5753-D62FE7165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7171B1-BE30-34EF-6BAC-F8D7EA5D8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450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1046126-E97E-74B3-429A-CEA866415A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AEEE51-B56D-E925-A7AC-08B3FD7C0F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5B83C2-6FA2-0625-E056-AE2C79D7D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754DC7-4280-32DE-7370-9970B414A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C7442D-AAA0-4E99-15BE-8E332A160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819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55C6EF-49F6-8994-48F8-E659E2176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E9CE76-A229-9699-2046-9D6435E302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2E84F-5C00-20B4-F119-87DAFEA66D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19B51-0D45-457F-B13E-2F28EAE6A722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5191A-7B2A-9A47-A78C-5972B11EB1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06A2D-CA63-EA9F-7978-5C88B809C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D32F01-7B3F-85CC-91DC-1D400D7FF80D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11064875" y="0"/>
            <a:ext cx="1155700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r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 / CYHOEDDUS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88DD9F-BFF4-F62B-40E5-57846D9DCAC5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28575" y="5713836"/>
            <a:ext cx="12192000" cy="1196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438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gif"/><Relationship Id="rId4" Type="http://schemas.openxmlformats.org/officeDocument/2006/relationships/image" Target="../media/image11.jpeg"/><Relationship Id="rId9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legraph.co.uk/women/mother-tongue/9134900/Quarter-of-children-play-outdoors-every-day.html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legraph.co.uk/women/mother-tongue/9134900/Quarter-of-children-play-outdoors-every-day.html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xmatters.com/mt/archives/2010/07/recruiting-better-research-participants.php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legraph.co.uk/women/mother-tongue/9134900/Quarter-of-children-play-outdoors-every-day.html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 txBox="1">
            <a:spLocks/>
          </p:cNvSpPr>
          <p:nvPr/>
        </p:nvSpPr>
        <p:spPr>
          <a:xfrm>
            <a:off x="413657" y="859973"/>
            <a:ext cx="10793186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cy-GB" sz="4800" b="1" dirty="0">
                <a:solidFill>
                  <a:srgbClr val="0000FF"/>
                </a:solidFill>
                <a:latin typeface="Arial" panose="020B0604020202020204" pitchFamily="34" charset="0"/>
              </a:rPr>
              <a:t>ECEY4008</a:t>
            </a:r>
            <a:endParaRPr lang="cy-GB" sz="48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cy-GB" sz="4800" dirty="0" err="1">
                <a:solidFill>
                  <a:srgbClr val="0000FF"/>
                </a:solidFill>
                <a:latin typeface="Arial" panose="020B0604020202020204" pitchFamily="34" charset="0"/>
              </a:rPr>
              <a:t>Presentations</a:t>
            </a:r>
            <a:endParaRPr lang="cy-GB" sz="48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4B050CF-C58B-721B-50D1-DD1F8F8513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2993" y="1315828"/>
            <a:ext cx="5505450" cy="385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993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2014" y="365125"/>
            <a:ext cx="11021786" cy="1325563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</a:rPr>
              <a:t>Contents</a:t>
            </a:r>
            <a:endParaRPr lang="cy-GB" sz="4800" dirty="0"/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332014" y="1436915"/>
            <a:ext cx="9878786" cy="468925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•"/>
              <a:defRPr/>
            </a:pPr>
            <a:r>
              <a:rPr lang="en-GB" altLang="cy-GB" sz="2400" kern="0" dirty="0">
                <a:solidFill>
                  <a:srgbClr val="0000FF"/>
                </a:solidFill>
                <a:latin typeface="Arial" panose="020B0604020202020204" pitchFamily="34" charset="0"/>
              </a:rPr>
              <a:t>Aims and objectives</a:t>
            </a:r>
          </a:p>
          <a:p>
            <a:pPr>
              <a:buFontTx/>
              <a:buChar char="•"/>
              <a:defRPr/>
            </a:pPr>
            <a:r>
              <a:rPr lang="en-GB" altLang="cy-GB" sz="2400" kern="0" dirty="0">
                <a:solidFill>
                  <a:srgbClr val="0000FF"/>
                </a:solidFill>
                <a:latin typeface="Arial" panose="020B0604020202020204" pitchFamily="34" charset="0"/>
              </a:rPr>
              <a:t>Examples</a:t>
            </a:r>
          </a:p>
          <a:p>
            <a:pPr>
              <a:buFontTx/>
              <a:buChar char="•"/>
              <a:defRPr/>
            </a:pPr>
            <a:r>
              <a:rPr lang="en-GB" altLang="cy-GB" sz="2400" kern="0" dirty="0">
                <a:solidFill>
                  <a:srgbClr val="0000FF"/>
                </a:solidFill>
                <a:latin typeface="Arial" panose="020B0604020202020204" pitchFamily="34" charset="0"/>
              </a:rPr>
              <a:t>Structure</a:t>
            </a:r>
          </a:p>
          <a:p>
            <a:pPr>
              <a:buFontTx/>
              <a:buChar char="•"/>
              <a:defRPr/>
            </a:pPr>
            <a:r>
              <a:rPr lang="en-GB" altLang="cy-GB" sz="2400" kern="0" dirty="0">
                <a:solidFill>
                  <a:srgbClr val="0000FF"/>
                </a:solidFill>
                <a:latin typeface="Arial" panose="020B0604020202020204" pitchFamily="34" charset="0"/>
              </a:rPr>
              <a:t>Presentation image</a:t>
            </a:r>
          </a:p>
          <a:p>
            <a:pPr>
              <a:buFontTx/>
              <a:buChar char="•"/>
              <a:defRPr/>
            </a:pPr>
            <a:r>
              <a:rPr lang="en-GB" altLang="cy-GB" sz="2400" kern="0" dirty="0">
                <a:solidFill>
                  <a:srgbClr val="0000FF"/>
                </a:solidFill>
                <a:latin typeface="Arial" panose="020B0604020202020204" pitchFamily="34" charset="0"/>
              </a:rPr>
              <a:t>Referencing</a:t>
            </a:r>
          </a:p>
          <a:p>
            <a:pPr>
              <a:buFontTx/>
              <a:buChar char="•"/>
              <a:defRPr/>
            </a:pPr>
            <a:r>
              <a:rPr lang="en-GB" altLang="cy-GB" sz="2400" kern="0" dirty="0">
                <a:solidFill>
                  <a:srgbClr val="0000FF"/>
                </a:solidFill>
                <a:latin typeface="Arial" panose="020B0604020202020204" pitchFamily="34" charset="0"/>
              </a:rPr>
              <a:t>Presentation skills</a:t>
            </a:r>
          </a:p>
          <a:p>
            <a:pPr>
              <a:buFontTx/>
              <a:buChar char="•"/>
              <a:defRPr/>
            </a:pPr>
            <a:r>
              <a:rPr lang="en-GB" altLang="cy-GB" sz="2400" kern="0" dirty="0">
                <a:solidFill>
                  <a:srgbClr val="0000FF"/>
                </a:solidFill>
                <a:latin typeface="Arial" panose="020B0604020202020204" pitchFamily="34" charset="0"/>
              </a:rPr>
              <a:t>Body language</a:t>
            </a:r>
          </a:p>
          <a:p>
            <a:pPr>
              <a:defRPr/>
            </a:pPr>
            <a:endParaRPr lang="cy-GB" sz="2400" dirty="0"/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E7F402E5-ACDB-DE31-940C-620B55EB7BDF}"/>
              </a:ext>
            </a:extLst>
          </p:cNvPr>
          <p:cNvSpPr txBox="1">
            <a:spLocks/>
          </p:cNvSpPr>
          <p:nvPr/>
        </p:nvSpPr>
        <p:spPr>
          <a:xfrm>
            <a:off x="6894464" y="2762478"/>
            <a:ext cx="9931043" cy="5235574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GB" altLang="cy-GB" sz="2400" kern="0" dirty="0">
                <a:solidFill>
                  <a:srgbClr val="7030A0"/>
                </a:solidFill>
                <a:latin typeface="Arial" panose="020B0604020202020204" pitchFamily="34" charset="0"/>
              </a:rPr>
              <a:t>Resources</a:t>
            </a:r>
          </a:p>
          <a:p>
            <a:pPr>
              <a:buFontTx/>
              <a:buChar char="•"/>
              <a:defRPr/>
            </a:pPr>
            <a:r>
              <a:rPr lang="en-GB" altLang="cy-GB" sz="2400" kern="0" dirty="0">
                <a:solidFill>
                  <a:srgbClr val="7030A0"/>
                </a:solidFill>
                <a:latin typeface="Arial" panose="020B0604020202020204" pitchFamily="34" charset="0"/>
              </a:rPr>
              <a:t>PP Presentation</a:t>
            </a:r>
          </a:p>
          <a:p>
            <a:pPr>
              <a:buFontTx/>
              <a:buChar char="•"/>
              <a:defRPr/>
            </a:pPr>
            <a:r>
              <a:rPr lang="en-GB" altLang="cy-GB" sz="2400" kern="0" dirty="0">
                <a:solidFill>
                  <a:srgbClr val="7030A0"/>
                </a:solidFill>
                <a:latin typeface="Arial" panose="020B0604020202020204" pitchFamily="34" charset="0"/>
              </a:rPr>
              <a:t>Examples of slides</a:t>
            </a:r>
          </a:p>
          <a:p>
            <a:pPr>
              <a:buFontTx/>
              <a:buChar char="•"/>
              <a:defRPr/>
            </a:pPr>
            <a:r>
              <a:rPr lang="en-GB" altLang="cy-GB" sz="2400" kern="0" dirty="0">
                <a:solidFill>
                  <a:srgbClr val="7030A0"/>
                </a:solidFill>
                <a:latin typeface="Arial" panose="020B0604020202020204" pitchFamily="34" charset="0"/>
              </a:rPr>
              <a:t>Images</a:t>
            </a:r>
          </a:p>
          <a:p>
            <a:pPr>
              <a:buFontTx/>
              <a:buChar char="•"/>
              <a:defRPr/>
            </a:pPr>
            <a:r>
              <a:rPr lang="en-GB" altLang="cy-GB" sz="2400" kern="0" dirty="0">
                <a:solidFill>
                  <a:srgbClr val="7030A0"/>
                </a:solidFill>
                <a:latin typeface="Arial" panose="020B0604020202020204" pitchFamily="34" charset="0"/>
              </a:rPr>
              <a:t>References</a:t>
            </a:r>
          </a:p>
          <a:p>
            <a:pPr>
              <a:buFontTx/>
              <a:buChar char="•"/>
              <a:defRPr/>
            </a:pPr>
            <a:r>
              <a:rPr lang="en-GB" altLang="cy-GB" sz="2400" kern="0" dirty="0">
                <a:solidFill>
                  <a:srgbClr val="7030A0"/>
                </a:solidFill>
                <a:latin typeface="Arial" panose="020B0604020202020204" pitchFamily="34" charset="0"/>
              </a:rPr>
              <a:t>Strategies for presenting</a:t>
            </a:r>
            <a:endParaRPr lang="cy-GB" sz="2400" dirty="0">
              <a:solidFill>
                <a:srgbClr val="7030A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1AA348-013E-881C-5A17-12BDFA1A27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9996" y="90422"/>
            <a:ext cx="4983804" cy="2692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455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357" y="504399"/>
            <a:ext cx="9739993" cy="468366"/>
          </a:xfrm>
        </p:spPr>
        <p:txBody>
          <a:bodyPr>
            <a:noAutofit/>
          </a:bodyPr>
          <a:lstStyle/>
          <a:p>
            <a:r>
              <a:rPr lang="en-GB" sz="4800" dirty="0">
                <a:solidFill>
                  <a:srgbClr val="0000FF"/>
                </a:solidFill>
                <a:latin typeface="Arial" panose="020B0604020202020204" pitchFamily="34" charset="0"/>
              </a:rPr>
              <a:t>Presentation Skills</a:t>
            </a:r>
            <a:endParaRPr lang="en-US" sz="48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5557" y="1196503"/>
            <a:ext cx="4673097" cy="527553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Employability/Transferable Skills/Presentational skills</a:t>
            </a:r>
          </a:p>
          <a:p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Interpersonal skills; behaviours used to interact with others – audience/other professionals in a group presentation.</a:t>
            </a:r>
          </a:p>
          <a:p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Organisation</a:t>
            </a:r>
          </a:p>
          <a:p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Planning</a:t>
            </a:r>
          </a:p>
          <a:p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</a:rPr>
              <a:t>ICT</a:t>
            </a:r>
            <a:endParaRPr lang="en-US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2B8FD2-5EBD-DA87-447E-C084F948B6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0778" y="282100"/>
            <a:ext cx="5881706" cy="5885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235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85057" y="404665"/>
            <a:ext cx="9798321" cy="936105"/>
          </a:xfrm>
        </p:spPr>
        <p:txBody>
          <a:bodyPr>
            <a:normAutofit fontScale="90000"/>
          </a:bodyPr>
          <a:lstStyle/>
          <a:p>
            <a:pPr algn="l" eaLnBrk="1" hangingPunct="1"/>
            <a:br>
              <a:rPr lang="en-GB" altLang="en-US" sz="5300" dirty="0">
                <a:latin typeface="Arial" panose="020B0604020202020204" pitchFamily="34" charset="0"/>
              </a:rPr>
            </a:br>
            <a:r>
              <a:rPr lang="en-GB" altLang="en-US" sz="5300" dirty="0">
                <a:solidFill>
                  <a:srgbClr val="0000FF"/>
                </a:solidFill>
                <a:latin typeface="Arial" panose="020B0604020202020204" pitchFamily="34" charset="0"/>
              </a:rPr>
              <a:t>Planning</a:t>
            </a:r>
            <a:br>
              <a:rPr lang="en-GB" altLang="en-US" dirty="0"/>
            </a:br>
            <a:endParaRPr lang="en-GB" altLang="en-US" dirty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103414" y="1340770"/>
            <a:ext cx="9935936" cy="424847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When writing an oral presentation/seminar you will always need to consider the following before you start:</a:t>
            </a:r>
          </a:p>
          <a:p>
            <a:pPr lvl="1" eaLnBrk="1" hangingPunct="1">
              <a:lnSpc>
                <a:spcPct val="80000"/>
              </a:lnSpc>
            </a:pPr>
            <a:endParaRPr lang="en-GB" altLang="en-US" sz="32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lvl="1">
              <a:lnSpc>
                <a:spcPct val="80000"/>
              </a:lnSpc>
            </a:pPr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Subject</a:t>
            </a:r>
          </a:p>
          <a:p>
            <a:pPr lvl="1">
              <a:lnSpc>
                <a:spcPct val="80000"/>
              </a:lnSpc>
            </a:pPr>
            <a:endParaRPr lang="en-GB" altLang="en-US" sz="32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lvl="1">
              <a:lnSpc>
                <a:spcPct val="80000"/>
              </a:lnSpc>
            </a:pPr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Length of time</a:t>
            </a:r>
          </a:p>
          <a:p>
            <a:pPr lvl="1">
              <a:lnSpc>
                <a:spcPct val="80000"/>
              </a:lnSpc>
            </a:pPr>
            <a:endParaRPr lang="en-GB" altLang="en-US" sz="32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lvl="1">
              <a:lnSpc>
                <a:spcPct val="80000"/>
              </a:lnSpc>
            </a:pPr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Audience</a:t>
            </a:r>
          </a:p>
          <a:p>
            <a:pPr lvl="1">
              <a:lnSpc>
                <a:spcPct val="80000"/>
              </a:lnSpc>
            </a:pPr>
            <a:endParaRPr lang="en-GB" altLang="en-US" sz="32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lvl="1">
              <a:lnSpc>
                <a:spcPct val="80000"/>
              </a:lnSpc>
            </a:pPr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Mode of delivery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A7FDB5D-D855-61CE-B382-6F6201223E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119" t="135" r="1119" b="35194"/>
          <a:stretch/>
        </p:blipFill>
        <p:spPr>
          <a:xfrm>
            <a:off x="6478620" y="3338573"/>
            <a:ext cx="5389731" cy="2177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2079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6571" y="365129"/>
            <a:ext cx="9712779" cy="614586"/>
          </a:xfrm>
        </p:spPr>
        <p:txBody>
          <a:bodyPr>
            <a:noAutofit/>
          </a:bodyPr>
          <a:lstStyle/>
          <a:p>
            <a:pPr algn="l" eaLnBrk="1" hangingPunct="1"/>
            <a:br>
              <a:rPr lang="en-GB" altLang="en-US" sz="4800" dirty="0">
                <a:latin typeface="Arial" panose="020B0604020202020204" pitchFamily="34" charset="0"/>
              </a:rPr>
            </a:br>
            <a:r>
              <a:rPr lang="en-GB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  <a:t>Subject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326572" y="1448780"/>
            <a:ext cx="6618978" cy="4608512"/>
          </a:xfrm>
        </p:spPr>
        <p:txBody>
          <a:bodyPr>
            <a:normAutofit/>
          </a:bodyPr>
          <a:lstStyle/>
          <a:p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Read the title carefully</a:t>
            </a:r>
          </a:p>
          <a:p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Research your topic by reading books, journals and appropriate articles on the internet</a:t>
            </a:r>
          </a:p>
          <a:p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Reference the source of your information following guidelines in the Reference Guidance Handbook/</a:t>
            </a:r>
            <a:r>
              <a:rPr lang="en-GB" altLang="en-US" sz="3200" dirty="0">
                <a:solidFill>
                  <a:srgbClr val="7030A0"/>
                </a:solidFill>
                <a:latin typeface="Arial" panose="020B0604020202020204" pitchFamily="34" charset="0"/>
              </a:rPr>
              <a:t>cite them right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BDA03F8-7FF7-1082-82BB-31F4B27C6B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024" y="365129"/>
            <a:ext cx="4577404" cy="5651770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34A8C54-F88B-375C-6E15-9E9B0705FFEC}"/>
              </a:ext>
            </a:extLst>
          </p:cNvPr>
          <p:cNvCxnSpPr/>
          <p:nvPr/>
        </p:nvCxnSpPr>
        <p:spPr>
          <a:xfrm>
            <a:off x="1391055" y="4601183"/>
            <a:ext cx="379190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197D18E-B77E-CA7B-F6E7-F8BC481A40B7}"/>
              </a:ext>
            </a:extLst>
          </p:cNvPr>
          <p:cNvCxnSpPr/>
          <p:nvPr/>
        </p:nvCxnSpPr>
        <p:spPr>
          <a:xfrm>
            <a:off x="573932" y="5009745"/>
            <a:ext cx="1712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19775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10242" y="348799"/>
            <a:ext cx="9805307" cy="975642"/>
          </a:xfrm>
        </p:spPr>
        <p:txBody>
          <a:bodyPr>
            <a:noAutofit/>
          </a:bodyPr>
          <a:lstStyle/>
          <a:p>
            <a:pPr algn="l" eaLnBrk="1" hangingPunct="1"/>
            <a:r>
              <a:rPr lang="en-GB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  <a:t>Length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234043" y="1700808"/>
            <a:ext cx="10110107" cy="3600400"/>
          </a:xfrm>
        </p:spPr>
        <p:txBody>
          <a:bodyPr>
            <a:normAutofit/>
          </a:bodyPr>
          <a:lstStyle/>
          <a:p>
            <a:r>
              <a:rPr lang="en-GB" altLang="en-US" dirty="0">
                <a:solidFill>
                  <a:srgbClr val="0000FF"/>
                </a:solidFill>
                <a:latin typeface="Arial" panose="020B0604020202020204" pitchFamily="34" charset="0"/>
              </a:rPr>
              <a:t>Length of </a:t>
            </a:r>
            <a:r>
              <a:rPr lang="en-GB" altLang="en-US" sz="2400" dirty="0">
                <a:solidFill>
                  <a:srgbClr val="0000FF"/>
                </a:solidFill>
                <a:latin typeface="Arial" panose="020B0604020202020204" pitchFamily="34" charset="0"/>
              </a:rPr>
              <a:t>time</a:t>
            </a:r>
            <a:r>
              <a:rPr lang="en-GB" altLang="en-US" dirty="0">
                <a:solidFill>
                  <a:srgbClr val="0000FF"/>
                </a:solidFill>
                <a:latin typeface="Arial" panose="020B0604020202020204" pitchFamily="34" charset="0"/>
              </a:rPr>
              <a:t> is an important consideration </a:t>
            </a:r>
          </a:p>
          <a:p>
            <a:r>
              <a:rPr lang="en-GB" altLang="en-US" dirty="0">
                <a:solidFill>
                  <a:srgbClr val="0000FF"/>
                </a:solidFill>
                <a:latin typeface="Arial" panose="020B0604020202020204" pitchFamily="34" charset="0"/>
              </a:rPr>
              <a:t>Too short - superficial coverage</a:t>
            </a:r>
          </a:p>
          <a:p>
            <a:r>
              <a:rPr lang="en-GB" altLang="en-US" dirty="0">
                <a:solidFill>
                  <a:srgbClr val="0000FF"/>
                </a:solidFill>
                <a:latin typeface="Arial" panose="020B0604020202020204" pitchFamily="34" charset="0"/>
              </a:rPr>
              <a:t>Too long – rambling</a:t>
            </a:r>
          </a:p>
          <a:p>
            <a:r>
              <a:rPr lang="en-GB" altLang="en-US" dirty="0">
                <a:solidFill>
                  <a:srgbClr val="0000FF"/>
                </a:solidFill>
                <a:latin typeface="Arial" panose="020B0604020202020204" pitchFamily="34" charset="0"/>
              </a:rPr>
              <a:t>Level 4-  shorter</a:t>
            </a:r>
          </a:p>
          <a:p>
            <a:r>
              <a:rPr lang="en-GB" altLang="en-US" dirty="0">
                <a:solidFill>
                  <a:srgbClr val="0000FF"/>
                </a:solidFill>
                <a:latin typeface="Arial" panose="020B0604020202020204" pitchFamily="34" charset="0"/>
              </a:rPr>
              <a:t>Levels 5 and 6 – slightly longer</a:t>
            </a:r>
          </a:p>
          <a:p>
            <a:pPr eaLnBrk="1" hangingPunct="1">
              <a:buFont typeface="Wingdings" panose="05000000000000000000" pitchFamily="2" charset="2"/>
              <a:buChar char="v"/>
            </a:pPr>
            <a:r>
              <a:rPr lang="en-GB" altLang="en-US" dirty="0"/>
              <a:t>Under the time limit lose marks</a:t>
            </a:r>
          </a:p>
          <a:p>
            <a:pPr eaLnBrk="1" hangingPunct="1">
              <a:buFont typeface="Wingdings" panose="05000000000000000000" pitchFamily="2" charset="2"/>
              <a:buChar char="v"/>
            </a:pPr>
            <a:r>
              <a:rPr lang="en-GB" altLang="en-US" dirty="0"/>
              <a:t>Over and you will be asked to conclude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8395256-3444-F51D-4E80-F119610900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769" y="2864010"/>
            <a:ext cx="3738259" cy="2437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405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53786" y="365127"/>
            <a:ext cx="9685564" cy="1047650"/>
          </a:xfrm>
        </p:spPr>
        <p:txBody>
          <a:bodyPr>
            <a:noAutofit/>
          </a:bodyPr>
          <a:lstStyle/>
          <a:p>
            <a:pPr algn="l" eaLnBrk="1" hangingPunct="1"/>
            <a:r>
              <a:rPr lang="en-GB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  <a:t>Order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02771" y="1355271"/>
            <a:ext cx="10755086" cy="482169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dirty="0">
                <a:solidFill>
                  <a:srgbClr val="0000FF"/>
                </a:solidFill>
                <a:latin typeface="Arial" panose="020B0604020202020204" pitchFamily="34" charset="0"/>
              </a:rPr>
              <a:t>You will need:</a:t>
            </a:r>
          </a:p>
          <a:p>
            <a:pPr eaLnBrk="1" hangingPunct="1">
              <a:buFontTx/>
              <a:buNone/>
            </a:pPr>
            <a:endParaRPr lang="en-GB" altLang="en-US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r>
              <a:rPr lang="en-GB" altLang="en-US" dirty="0">
                <a:solidFill>
                  <a:srgbClr val="0000FF"/>
                </a:solidFill>
                <a:latin typeface="Arial" panose="020B0604020202020204" pitchFamily="34" charset="0"/>
              </a:rPr>
              <a:t>An introduction</a:t>
            </a:r>
          </a:p>
          <a:p>
            <a:r>
              <a:rPr lang="en-GB" altLang="en-US" dirty="0">
                <a:solidFill>
                  <a:srgbClr val="0000FF"/>
                </a:solidFill>
                <a:latin typeface="Arial" panose="020B0604020202020204" pitchFamily="34" charset="0"/>
              </a:rPr>
              <a:t>A discussion of the main points</a:t>
            </a:r>
          </a:p>
          <a:p>
            <a:r>
              <a:rPr lang="en-GB" altLang="en-US" dirty="0">
                <a:solidFill>
                  <a:srgbClr val="0000FF"/>
                </a:solidFill>
                <a:latin typeface="Arial" panose="020B0604020202020204" pitchFamily="34" charset="0"/>
              </a:rPr>
              <a:t>A conclusion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023C940-F0F1-2AED-F055-F711A89596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5428" y="1997818"/>
            <a:ext cx="3975506" cy="2862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6780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185057" y="365128"/>
            <a:ext cx="9367327" cy="903633"/>
          </a:xfrm>
        </p:spPr>
        <p:txBody>
          <a:bodyPr>
            <a:noAutofit/>
          </a:bodyPr>
          <a:lstStyle/>
          <a:p>
            <a:br>
              <a:rPr lang="en-GB" altLang="en-US" sz="4800" dirty="0">
                <a:latin typeface="Arial" panose="020B0604020202020204" pitchFamily="34" charset="0"/>
              </a:rPr>
            </a:br>
            <a:r>
              <a:rPr lang="en-GB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  <a:t>Design; keep it simple</a:t>
            </a:r>
            <a:br>
              <a:rPr lang="en-GB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</a:br>
            <a:endParaRPr lang="en-GB" altLang="en-US" sz="48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185057" y="1268761"/>
            <a:ext cx="10375441" cy="4692179"/>
          </a:xfrm>
        </p:spPr>
        <p:txBody>
          <a:bodyPr>
            <a:normAutofit/>
          </a:bodyPr>
          <a:lstStyle/>
          <a:p>
            <a:r>
              <a:rPr lang="en-GB" altLang="en-US" sz="2400" dirty="0">
                <a:solidFill>
                  <a:srgbClr val="0000FF"/>
                </a:solidFill>
                <a:latin typeface="Arial" panose="020B0604020202020204" pitchFamily="34" charset="0"/>
              </a:rPr>
              <a:t>Clear</a:t>
            </a:r>
          </a:p>
          <a:p>
            <a:r>
              <a:rPr lang="en-GB" altLang="en-US" sz="2400" dirty="0">
                <a:solidFill>
                  <a:srgbClr val="0000FF"/>
                </a:solidFill>
                <a:latin typeface="Arial" panose="020B0604020202020204" pitchFamily="34" charset="0"/>
              </a:rPr>
              <a:t>Do not put too many words on the slide/poster</a:t>
            </a:r>
          </a:p>
          <a:p>
            <a:r>
              <a:rPr lang="en-GB" altLang="en-US" sz="2400" dirty="0">
                <a:solidFill>
                  <a:srgbClr val="0000FF"/>
                </a:solidFill>
                <a:latin typeface="Arial" panose="020B0604020202020204" pitchFamily="34" charset="0"/>
              </a:rPr>
              <a:t>Use visuals</a:t>
            </a:r>
          </a:p>
          <a:p>
            <a:r>
              <a:rPr lang="en-GB" altLang="en-US" sz="2400" dirty="0">
                <a:solidFill>
                  <a:srgbClr val="0000FF"/>
                </a:solidFill>
                <a:latin typeface="Arial" panose="020B0604020202020204" pitchFamily="34" charset="0"/>
              </a:rPr>
              <a:t>Use headings</a:t>
            </a:r>
          </a:p>
          <a:p>
            <a:r>
              <a:rPr lang="en-GB" altLang="en-US" sz="2400" dirty="0">
                <a:solidFill>
                  <a:srgbClr val="0000FF"/>
                </a:solidFill>
                <a:latin typeface="Arial" panose="020B0604020202020204" pitchFamily="34" charset="0"/>
              </a:rPr>
              <a:t>Make it look as attractive as you can</a:t>
            </a:r>
          </a:p>
          <a:p>
            <a:r>
              <a:rPr lang="en-GB" altLang="en-US" sz="2400" dirty="0">
                <a:solidFill>
                  <a:srgbClr val="0000FF"/>
                </a:solidFill>
                <a:latin typeface="Arial" panose="020B0604020202020204" pitchFamily="34" charset="0"/>
              </a:rPr>
              <a:t>References are needed on the poster/slideshow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2102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3050"/>
            <a:ext cx="7211144" cy="1162050"/>
          </a:xfrm>
        </p:spPr>
        <p:txBody>
          <a:bodyPr/>
          <a:lstStyle/>
          <a:p>
            <a:pPr eaLnBrk="1" hangingPunct="1"/>
            <a:r>
              <a:rPr lang="cy-GB" altLang="en-US" dirty="0">
                <a:solidFill>
                  <a:srgbClr val="FFFF00"/>
                </a:solidFill>
              </a:rPr>
              <a:t>  </a:t>
            </a:r>
            <a:br>
              <a:rPr lang="cy-GB" altLang="en-US" dirty="0">
                <a:solidFill>
                  <a:srgbClr val="FFFF00"/>
                </a:solidFill>
              </a:rPr>
            </a:br>
            <a:r>
              <a:rPr lang="cy-GB" altLang="en-US" dirty="0">
                <a:solidFill>
                  <a:srgbClr val="FFFF00"/>
                </a:solidFill>
              </a:rPr>
              <a:t>Motorbikes</a:t>
            </a:r>
          </a:p>
        </p:txBody>
      </p:sp>
      <p:pic>
        <p:nvPicPr>
          <p:cNvPr id="14339" name="Picture 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033" y="1770658"/>
            <a:ext cx="4032447" cy="3890591"/>
          </a:xfrm>
        </p:spPr>
      </p:pic>
      <p:sp>
        <p:nvSpPr>
          <p:cNvPr id="14340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1981200" y="1435101"/>
            <a:ext cx="4258816" cy="4691063"/>
          </a:xfrm>
        </p:spPr>
        <p:txBody>
          <a:bodyPr/>
          <a:lstStyle/>
          <a:p>
            <a:endParaRPr lang="cy-GB" altLang="en-US" sz="2000" dirty="0">
              <a:solidFill>
                <a:srgbClr val="FFFF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FFFF00"/>
                </a:solidFill>
              </a:rPr>
              <a:t>My </a:t>
            </a:r>
            <a:r>
              <a:rPr lang="en-US" altLang="en-US" sz="2000" dirty="0" err="1">
                <a:solidFill>
                  <a:srgbClr val="FFFF00"/>
                </a:solidFill>
              </a:rPr>
              <a:t>favourite</a:t>
            </a:r>
            <a:r>
              <a:rPr lang="en-US" altLang="en-US" sz="2000" dirty="0">
                <a:solidFill>
                  <a:srgbClr val="FFFF00"/>
                </a:solidFill>
              </a:rPr>
              <a:t> bike: Suzuki Savage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FFFF00"/>
                </a:solidFill>
              </a:rPr>
              <a:t>Light (-380 pounds)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FFFF00"/>
                </a:solidFill>
              </a:rPr>
              <a:t>Plenty of power (650cc engine)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FFFF00"/>
                </a:solidFill>
              </a:rPr>
              <a:t>Low seat which suits most riders</a:t>
            </a:r>
          </a:p>
        </p:txBody>
      </p:sp>
    </p:spTree>
    <p:extLst>
      <p:ext uri="{BB962C8B-B14F-4D97-AF65-F5344CB8AC3E}">
        <p14:creationId xmlns:p14="http://schemas.microsoft.com/office/powerpoint/2010/main" val="15187225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828800"/>
            <a:ext cx="1524000" cy="130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1" y="3429001"/>
            <a:ext cx="2105025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1" y="3429000"/>
            <a:ext cx="1389063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1" y="3429001"/>
            <a:ext cx="2092325" cy="317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15" descr="The image “http://www.crews.org/curriculum/ex/compsci/webresources/animation/eyescan.gif” cannot be displayed, because it contains errors.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429000"/>
            <a:ext cx="12954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19" descr="wow2anim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533400"/>
            <a:ext cx="1206500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21" descr="wow2anim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0" y="457200"/>
            <a:ext cx="1206500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Picture 2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400" y="1676401"/>
            <a:ext cx="10096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27" descr="The image “http://www.crews.org/curriculum/ex/compsci/webresources/animation/eyescan.gif” cannot be displayed, because it contains errors.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5410200"/>
            <a:ext cx="12954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Picture 28" descr="flames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1" y="4495800"/>
            <a:ext cx="9048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Picture 29" descr="flames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4648200"/>
            <a:ext cx="8001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Picture 17" descr="Image result for new suit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0364" y="1117600"/>
            <a:ext cx="3678237" cy="245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8" name="AutoShape 15" descr="Image result for new suit"/>
          <p:cNvSpPr>
            <a:spLocks noChangeAspect="1" noChangeArrowheads="1"/>
          </p:cNvSpPr>
          <p:nvPr/>
        </p:nvSpPr>
        <p:spPr bwMode="auto">
          <a:xfrm>
            <a:off x="1692275" y="-1825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2400">
              <a:latin typeface="Times" panose="02020603050405020304" pitchFamily="18" charset="0"/>
            </a:endParaRPr>
          </a:p>
        </p:txBody>
      </p:sp>
      <p:sp>
        <p:nvSpPr>
          <p:cNvPr id="21519" name="WordArt 20" descr="This slide demonstrates a slide which is too busy and overly full "/>
          <p:cNvSpPr>
            <a:spLocks noChangeArrowheads="1" noChangeShapeType="1" noTextEdit="1"/>
          </p:cNvSpPr>
          <p:nvPr/>
        </p:nvSpPr>
        <p:spPr bwMode="auto">
          <a:xfrm>
            <a:off x="3648076" y="228600"/>
            <a:ext cx="4562475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0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  <a:contourClr>
                <a:srgbClr val="DCEBF5"/>
              </a:contourClr>
            </a:sp3d>
          </a:bodyPr>
          <a:lstStyle/>
          <a:p>
            <a:pPr algn="ctr"/>
            <a:r>
              <a:rPr lang="en-US" sz="3600" kern="10" dirty="0" err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Prynu</a:t>
            </a:r>
            <a:r>
              <a:rPr lang="en-U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 </a:t>
            </a:r>
            <a:r>
              <a:rPr lang="en-US" sz="3600" kern="10" dirty="0" err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Siwt</a:t>
            </a:r>
            <a:r>
              <a:rPr lang="en-U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 Newydd</a:t>
            </a:r>
          </a:p>
          <a:p>
            <a:pPr algn="ctr"/>
            <a:r>
              <a:rPr lang="en-U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buying a new suit</a:t>
            </a:r>
          </a:p>
        </p:txBody>
      </p:sp>
    </p:spTree>
    <p:extLst>
      <p:ext uri="{BB962C8B-B14F-4D97-AF65-F5344CB8AC3E}">
        <p14:creationId xmlns:p14="http://schemas.microsoft.com/office/powerpoint/2010/main" val="6228595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59229" y="201839"/>
            <a:ext cx="10515600" cy="1325563"/>
          </a:xfrm>
          <a:blipFill dpi="0" rotWithShape="1">
            <a:blip r:embed="rId3"/>
            <a:srcRect/>
            <a:tile tx="0" ty="0" sx="100000" sy="100000" flip="none" algn="tl"/>
          </a:blipFill>
        </p:spPr>
        <p:txBody>
          <a:bodyPr/>
          <a:lstStyle/>
          <a:p>
            <a:pPr eaLnBrk="1" hangingPunct="1"/>
            <a:r>
              <a:rPr lang="cy-GB" altLang="cy-GB" dirty="0">
                <a:solidFill>
                  <a:srgbClr val="663300"/>
                </a:solidFill>
              </a:rPr>
              <a:t>Motorbikes</a:t>
            </a:r>
            <a:r>
              <a:rPr lang="cy-GB" altLang="cy-GB" dirty="0"/>
              <a:t> 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1"/>
            <a:ext cx="8229600" cy="3916363"/>
          </a:xfrm>
          <a:blipFill dpi="0" rotWithShape="1">
            <a:blip r:embed="rId4"/>
            <a:srcRect/>
            <a:tile tx="0" ty="0" sx="100000" sy="100000" flip="none" algn="tl"/>
          </a:blipFill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endParaRPr lang="en-GB" altLang="cy-GB" sz="1600" dirty="0"/>
          </a:p>
          <a:p>
            <a:pPr eaLnBrk="1" hangingPunct="1">
              <a:lnSpc>
                <a:spcPct val="80000"/>
              </a:lnSpc>
            </a:pPr>
            <a:r>
              <a:rPr lang="en-GB" altLang="cy-GB" sz="1600" dirty="0"/>
              <a:t>My favourite bike: Suzuki Savage</a:t>
            </a:r>
          </a:p>
          <a:p>
            <a:pPr eaLnBrk="1" hangingPunct="1">
              <a:lnSpc>
                <a:spcPct val="80000"/>
              </a:lnSpc>
            </a:pPr>
            <a:r>
              <a:rPr lang="en-GB" altLang="cy-GB" sz="1600" dirty="0"/>
              <a:t>Light (-380 pounds)</a:t>
            </a:r>
          </a:p>
          <a:p>
            <a:pPr eaLnBrk="1" hangingPunct="1">
              <a:lnSpc>
                <a:spcPct val="80000"/>
              </a:lnSpc>
            </a:pPr>
            <a:r>
              <a:rPr lang="en-GB" altLang="cy-GB" sz="1600" dirty="0"/>
              <a:t>Plenty of power (650cc engine)</a:t>
            </a:r>
          </a:p>
          <a:p>
            <a:pPr eaLnBrk="1" hangingPunct="1">
              <a:lnSpc>
                <a:spcPct val="80000"/>
              </a:lnSpc>
            </a:pPr>
            <a:r>
              <a:rPr lang="en-GB" altLang="cy-GB" sz="1600" dirty="0"/>
              <a:t>Low seat which suits most riders</a:t>
            </a:r>
          </a:p>
          <a:p>
            <a:pPr eaLnBrk="1" hangingPunct="1">
              <a:lnSpc>
                <a:spcPct val="80000"/>
              </a:lnSpc>
            </a:pPr>
            <a:r>
              <a:rPr lang="cy-GB" altLang="cy-GB" sz="16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489195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9743" y="365127"/>
            <a:ext cx="8496537" cy="903634"/>
          </a:xfrm>
        </p:spPr>
        <p:txBody>
          <a:bodyPr>
            <a:noAutofit/>
          </a:bodyPr>
          <a:lstStyle/>
          <a:p>
            <a:pPr algn="l" eaLnBrk="1" hangingPunct="1"/>
            <a:r>
              <a:rPr lang="en-GB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  <a:t>Tips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119743" y="1340769"/>
            <a:ext cx="9919607" cy="4836195"/>
          </a:xfrm>
        </p:spPr>
        <p:txBody>
          <a:bodyPr>
            <a:normAutofit/>
          </a:bodyPr>
          <a:lstStyle/>
          <a:p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Impossible to remember everything</a:t>
            </a:r>
          </a:p>
          <a:p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Use brief notes / cue cards but not too excessively</a:t>
            </a:r>
          </a:p>
          <a:p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Attach the cards by their corner with a piece of string</a:t>
            </a:r>
          </a:p>
          <a:p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Don’t read word for word – speak from the heart</a:t>
            </a:r>
          </a:p>
          <a:p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Be enthusiastic</a:t>
            </a:r>
          </a:p>
          <a:p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They are not tests – they should be a prompt for you to expand upon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8C18581-B37A-625B-94DC-4FF7B8E407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4357" y="24319"/>
            <a:ext cx="2247900" cy="203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1708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36071" y="365127"/>
            <a:ext cx="9903279" cy="1119658"/>
          </a:xfrm>
        </p:spPr>
        <p:txBody>
          <a:bodyPr>
            <a:noAutofit/>
          </a:bodyPr>
          <a:lstStyle/>
          <a:p>
            <a:pPr algn="l" eaLnBrk="1" hangingPunct="1"/>
            <a:r>
              <a:rPr lang="en-GB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  <a:t>The Introduction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136071" y="1423222"/>
            <a:ext cx="10130292" cy="4403130"/>
          </a:xfrm>
        </p:spPr>
        <p:txBody>
          <a:bodyPr>
            <a:normAutofit/>
          </a:bodyPr>
          <a:lstStyle/>
          <a:p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Introduce yourself and your topic</a:t>
            </a:r>
          </a:p>
          <a:p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Get the audience’s attention and interest</a:t>
            </a:r>
          </a:p>
          <a:p>
            <a:r>
              <a:rPr lang="en-GB" altLang="en-US" sz="3200" dirty="0">
                <a:solidFill>
                  <a:srgbClr val="0000FF"/>
                </a:solidFill>
                <a:latin typeface="Arial" panose="020B0604020202020204" pitchFamily="34" charset="0"/>
              </a:rPr>
              <a:t>When using quotations, reference the author and read it word for word</a:t>
            </a:r>
          </a:p>
          <a:p>
            <a:endParaRPr lang="en-GB" altLang="en-US" sz="32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27126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95943" y="365127"/>
            <a:ext cx="7196201" cy="1047650"/>
          </a:xfrm>
        </p:spPr>
        <p:txBody>
          <a:bodyPr>
            <a:noAutofit/>
          </a:bodyPr>
          <a:lstStyle/>
          <a:p>
            <a:pPr algn="l" eaLnBrk="1" hangingPunct="1"/>
            <a:r>
              <a:rPr lang="en-GB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  <a:t>Main Points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234043" y="1556792"/>
            <a:ext cx="10433957" cy="4767808"/>
          </a:xfrm>
        </p:spPr>
        <p:txBody>
          <a:bodyPr/>
          <a:lstStyle/>
          <a:p>
            <a:r>
              <a:rPr lang="en-GB" altLang="en-US" dirty="0">
                <a:solidFill>
                  <a:srgbClr val="0000FF"/>
                </a:solidFill>
                <a:latin typeface="Arial" panose="020B0604020202020204" pitchFamily="34" charset="0"/>
              </a:rPr>
              <a:t>Only use 3 to 5 main points</a:t>
            </a:r>
          </a:p>
          <a:p>
            <a:r>
              <a:rPr lang="en-GB" altLang="en-US" dirty="0">
                <a:solidFill>
                  <a:srgbClr val="0000FF"/>
                </a:solidFill>
                <a:latin typeface="Arial" panose="020B0604020202020204" pitchFamily="34" charset="0"/>
              </a:rPr>
              <a:t>Logical progression</a:t>
            </a:r>
          </a:p>
          <a:p>
            <a:r>
              <a:rPr lang="en-GB" altLang="en-US" dirty="0">
                <a:solidFill>
                  <a:srgbClr val="0000FF"/>
                </a:solidFill>
                <a:latin typeface="Arial" panose="020B0604020202020204" pitchFamily="34" charset="0"/>
              </a:rPr>
              <a:t>Dates - link key dates together</a:t>
            </a:r>
          </a:p>
          <a:p>
            <a:r>
              <a:rPr lang="en-GB" altLang="en-US" dirty="0">
                <a:solidFill>
                  <a:srgbClr val="0000FF"/>
                </a:solidFill>
                <a:latin typeface="Arial" panose="020B0604020202020204" pitchFamily="34" charset="0"/>
              </a:rPr>
              <a:t>Chronological framework</a:t>
            </a:r>
          </a:p>
          <a:p>
            <a:r>
              <a:rPr lang="en-GB" altLang="en-US" dirty="0">
                <a:solidFill>
                  <a:srgbClr val="0000FF"/>
                </a:solidFill>
                <a:latin typeface="Arial" panose="020B0604020202020204" pitchFamily="34" charset="0"/>
              </a:rPr>
              <a:t>Each point has its own cue card?</a:t>
            </a:r>
          </a:p>
          <a:p>
            <a:pPr eaLnBrk="1" hangingPunct="1"/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1797390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81643" y="365127"/>
            <a:ext cx="8966685" cy="358773"/>
          </a:xfrm>
        </p:spPr>
        <p:txBody>
          <a:bodyPr>
            <a:noAutofit/>
          </a:bodyPr>
          <a:lstStyle/>
          <a:p>
            <a:pPr algn="l" eaLnBrk="1" hangingPunct="1"/>
            <a:br>
              <a:rPr lang="en-GB" altLang="en-US" sz="4800" dirty="0">
                <a:latin typeface="Arial" panose="020B0604020202020204" pitchFamily="34" charset="0"/>
              </a:rPr>
            </a:br>
            <a:r>
              <a:rPr lang="en-GB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  <a:t>Conclusion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152400" y="1556792"/>
            <a:ext cx="10896600" cy="4539208"/>
          </a:xfrm>
        </p:spPr>
        <p:txBody>
          <a:bodyPr>
            <a:noAutofit/>
          </a:bodyPr>
          <a:lstStyle/>
          <a:p>
            <a:r>
              <a:rPr lang="en-GB" altLang="en-US" sz="2400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en-GB" altLang="en-US" sz="2900" dirty="0">
                <a:solidFill>
                  <a:srgbClr val="0000FF"/>
                </a:solidFill>
                <a:latin typeface="Arial" panose="020B0604020202020204" pitchFamily="34" charset="0"/>
              </a:rPr>
              <a:t>Key to your seminar</a:t>
            </a:r>
          </a:p>
          <a:p>
            <a:r>
              <a:rPr lang="en-GB" altLang="en-US" sz="2900" dirty="0">
                <a:solidFill>
                  <a:srgbClr val="0000FF"/>
                </a:solidFill>
                <a:latin typeface="Arial" panose="020B0604020202020204" pitchFamily="34" charset="0"/>
              </a:rPr>
              <a:t>Draw together the main points</a:t>
            </a:r>
          </a:p>
          <a:p>
            <a:r>
              <a:rPr lang="en-GB" altLang="en-US" sz="2900" dirty="0">
                <a:solidFill>
                  <a:srgbClr val="0000FF"/>
                </a:solidFill>
                <a:latin typeface="Arial" panose="020B0604020202020204" pitchFamily="34" charset="0"/>
              </a:rPr>
              <a:t>Do not introduce any new information</a:t>
            </a:r>
          </a:p>
          <a:p>
            <a:r>
              <a:rPr lang="en-GB" altLang="en-US" sz="2900" dirty="0">
                <a:solidFill>
                  <a:srgbClr val="0000FF"/>
                </a:solidFill>
                <a:latin typeface="Arial" panose="020B0604020202020204" pitchFamily="34" charset="0"/>
              </a:rPr>
              <a:t>Suggest a way forward </a:t>
            </a:r>
          </a:p>
          <a:p>
            <a:r>
              <a:rPr lang="en-GB" altLang="en-US" sz="2900" dirty="0">
                <a:solidFill>
                  <a:srgbClr val="0000FF"/>
                </a:solidFill>
                <a:latin typeface="Arial" panose="020B0604020202020204" pitchFamily="34" charset="0"/>
              </a:rPr>
              <a:t>In some instances a sentence that motivates your audience is suitable</a:t>
            </a:r>
          </a:p>
        </p:txBody>
      </p:sp>
    </p:spTree>
    <p:extLst>
      <p:ext uri="{BB962C8B-B14F-4D97-AF65-F5344CB8AC3E}">
        <p14:creationId xmlns:p14="http://schemas.microsoft.com/office/powerpoint/2010/main" val="3341911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/>
          <p:cNvSpPr>
            <a:spLocks noGrp="1"/>
          </p:cNvSpPr>
          <p:nvPr>
            <p:ph type="title"/>
          </p:nvPr>
        </p:nvSpPr>
        <p:spPr>
          <a:xfrm>
            <a:off x="65314" y="365125"/>
            <a:ext cx="11288486" cy="1325563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</a:rPr>
              <a:t>Structure</a:t>
            </a:r>
            <a:r>
              <a:rPr lang="en-GB" altLang="cy-GB" sz="4800" kern="0" dirty="0">
                <a:solidFill>
                  <a:srgbClr val="0070C0"/>
                </a:solidFill>
                <a:latin typeface="Arial" panose="020B0604020202020204" pitchFamily="34" charset="0"/>
              </a:rPr>
              <a:t> </a:t>
            </a:r>
            <a:endParaRPr lang="cy-GB" sz="4800" dirty="0"/>
          </a:p>
        </p:txBody>
      </p:sp>
      <p:sp>
        <p:nvSpPr>
          <p:cNvPr id="4" name="Content Placeholder 7"/>
          <p:cNvSpPr>
            <a:spLocks noGrp="1"/>
          </p:cNvSpPr>
          <p:nvPr>
            <p:ph sz="half" idx="2"/>
          </p:nvPr>
        </p:nvSpPr>
        <p:spPr>
          <a:xfrm>
            <a:off x="125186" y="1600201"/>
            <a:ext cx="10085614" cy="4525963"/>
          </a:xfrm>
        </p:spPr>
        <p:txBody>
          <a:bodyPr/>
          <a:lstStyle/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</a:rPr>
              <a:t>Introduce yourself</a:t>
            </a:r>
            <a:endParaRPr lang="en-US" altLang="cy-GB" kern="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</a:rPr>
              <a:t>Order of presentation</a:t>
            </a: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</a:rPr>
              <a:t>Introduction</a:t>
            </a: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</a:rPr>
              <a:t>Main body</a:t>
            </a: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</a:rPr>
              <a:t>Conclusion</a:t>
            </a: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</a:rPr>
              <a:t>Referencing</a:t>
            </a: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</a:rPr>
              <a:t>Questions </a:t>
            </a:r>
            <a:r>
              <a:rPr lang="en-GB" altLang="cy-GB" sz="2400" kern="0" dirty="0">
                <a:solidFill>
                  <a:srgbClr val="0000FF"/>
                </a:solidFill>
                <a:latin typeface="Arial" panose="020B0604020202020204" pitchFamily="34" charset="0"/>
              </a:rPr>
              <a:t>(if relevant)</a:t>
            </a:r>
          </a:p>
          <a:p>
            <a:pPr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37306188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414" y="365125"/>
            <a:ext cx="11250386" cy="1325563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</a:rPr>
              <a:t>Presentation Image</a:t>
            </a:r>
            <a:endParaRPr lang="cy-GB" sz="48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6828" y="1549175"/>
            <a:ext cx="9987643" cy="4435474"/>
          </a:xfrm>
        </p:spPr>
        <p:txBody>
          <a:bodyPr/>
          <a:lstStyle/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</a:rPr>
              <a:t>Font</a:t>
            </a: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</a:rPr>
              <a:t>Number of words</a:t>
            </a: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</a:rPr>
              <a:t>6x6 rule*</a:t>
            </a: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</a:rPr>
              <a:t>Visual aids</a:t>
            </a:r>
          </a:p>
          <a:p>
            <a:pPr>
              <a:buFontTx/>
              <a:buChar char="•"/>
              <a:defRPr/>
            </a:pPr>
            <a:r>
              <a:rPr lang="en-GB" altLang="cy-GB" kern="0" dirty="0">
                <a:solidFill>
                  <a:srgbClr val="7030A0"/>
                </a:solidFill>
                <a:latin typeface="Arial" panose="020B0604020202020204" pitchFamily="34" charset="0"/>
              </a:rPr>
              <a:t>Consistency of style</a:t>
            </a:r>
          </a:p>
          <a:p>
            <a:pPr>
              <a:defRPr/>
            </a:pPr>
            <a:endParaRPr lang="cy-GB" dirty="0"/>
          </a:p>
          <a:p>
            <a:pPr marL="0" indent="0">
              <a:buNone/>
              <a:defRPr/>
            </a:pPr>
            <a:r>
              <a:rPr lang="cy-GB" dirty="0">
                <a:solidFill>
                  <a:srgbClr val="0000FF"/>
                </a:solidFill>
              </a:rPr>
              <a:t>*</a:t>
            </a:r>
            <a:r>
              <a:rPr lang="en-GB" sz="1800" b="0" i="0" dirty="0">
                <a:solidFill>
                  <a:srgbClr val="0000FF"/>
                </a:solidFill>
                <a:effectLst/>
              </a:rPr>
              <a:t>no more than six words per line and no more than six bullet points per slide</a:t>
            </a:r>
            <a:endParaRPr lang="cy-GB" sz="1800" dirty="0">
              <a:solidFill>
                <a:srgbClr val="0000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DA201C-AF92-4331-ECCC-4093D8A9C4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5079" y="646996"/>
            <a:ext cx="4317553" cy="3190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1349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071" y="365125"/>
            <a:ext cx="11217729" cy="1325563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</a:rPr>
              <a:t>Referencing on slides</a:t>
            </a:r>
            <a:endParaRPr lang="cy-GB" sz="48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1386" y="1690689"/>
            <a:ext cx="10009414" cy="4435474"/>
          </a:xfrm>
        </p:spPr>
        <p:txBody>
          <a:bodyPr>
            <a:normAutofit/>
          </a:bodyPr>
          <a:lstStyle/>
          <a:p>
            <a:pPr>
              <a:buFontTx/>
              <a:buChar char="•"/>
              <a:defRPr/>
            </a:pPr>
            <a:r>
              <a:rPr lang="en-GB" altLang="cy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All images must be referenced</a:t>
            </a:r>
          </a:p>
          <a:p>
            <a:pPr>
              <a:buFontTx/>
              <a:buChar char="•"/>
              <a:defRPr/>
            </a:pPr>
            <a:r>
              <a:rPr lang="en-GB" altLang="cy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All information on slides need referencing</a:t>
            </a:r>
          </a:p>
          <a:p>
            <a:pPr>
              <a:buFontTx/>
              <a:buChar char="•"/>
              <a:defRPr/>
            </a:pPr>
            <a:r>
              <a:rPr lang="en-GB" altLang="cy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Verbal referencing – naming sources/authors/</a:t>
            </a:r>
          </a:p>
          <a:p>
            <a:pPr marL="0" indent="0">
              <a:buNone/>
              <a:defRPr/>
            </a:pPr>
            <a:r>
              <a:rPr lang="en-GB" altLang="cy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   theorists</a:t>
            </a:r>
            <a:endParaRPr lang="cy-GB" altLang="cy-GB" sz="3200" kern="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5368914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/>
          <p:cNvSpPr>
            <a:spLocks noGrp="1"/>
          </p:cNvSpPr>
          <p:nvPr>
            <p:ph type="title"/>
          </p:nvPr>
        </p:nvSpPr>
        <p:spPr>
          <a:xfrm>
            <a:off x="394607" y="299812"/>
            <a:ext cx="8515350" cy="1325563"/>
          </a:xfrm>
        </p:spPr>
        <p:txBody>
          <a:bodyPr>
            <a:noAutofit/>
          </a:bodyPr>
          <a:lstStyle/>
          <a:p>
            <a:pPr>
              <a:defRPr/>
            </a:pPr>
            <a:br>
              <a:rPr lang="en-GB" altLang="cy-GB" sz="4800" kern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</a:rPr>
              <a:t>Referencing an image/picture</a:t>
            </a:r>
            <a:endParaRPr lang="cy-GB" sz="4800" dirty="0"/>
          </a:p>
        </p:txBody>
      </p:sp>
      <p:pic>
        <p:nvPicPr>
          <p:cNvPr id="31747" name="Content Placeholder 5" descr="Example image to reference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6038" y="1752602"/>
            <a:ext cx="5826125" cy="283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748" name="TextBox 2"/>
          <p:cNvSpPr txBox="1">
            <a:spLocks noChangeArrowheads="1"/>
          </p:cNvSpPr>
          <p:nvPr/>
        </p:nvSpPr>
        <p:spPr bwMode="auto">
          <a:xfrm>
            <a:off x="6024564" y="4583114"/>
            <a:ext cx="34559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imes" panose="02020603050405020304" pitchFamily="18" charset="0"/>
              </a:rPr>
              <a:t>(Source: Telegraph, 2012)</a:t>
            </a:r>
          </a:p>
        </p:txBody>
      </p:sp>
    </p:spTree>
    <p:extLst>
      <p:ext uri="{BB962C8B-B14F-4D97-AF65-F5344CB8AC3E}">
        <p14:creationId xmlns:p14="http://schemas.microsoft.com/office/powerpoint/2010/main" val="12155078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986" y="365125"/>
            <a:ext cx="11304814" cy="1325563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</a:rPr>
              <a:t>Reference list</a:t>
            </a:r>
            <a:endParaRPr lang="cy-GB" sz="4800" dirty="0"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957" y="1507671"/>
            <a:ext cx="10063843" cy="461849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The Telegraph (2012) ‘</a:t>
            </a:r>
            <a:r>
              <a:rPr lang="en-US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Quarter of children play outdoors every day’, </a:t>
            </a:r>
            <a:r>
              <a:rPr lang="en-US" altLang="cy-GB" kern="0" dirty="0">
                <a:solidFill>
                  <a:srgbClr val="000000"/>
                </a:solidFill>
                <a:latin typeface="Arial" panose="020B0604020202020204" pitchFamily="34" charset="0"/>
                <a:hlinkClick r:id="rId3"/>
              </a:rPr>
              <a:t>http://www.telegraph.co.uk/women/mother-tongue/9134900/Quarter-of-children-play-outdoors-every-day.html</a:t>
            </a:r>
            <a:r>
              <a:rPr lang="en-US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 (Accessed: October 17 2013).</a:t>
            </a:r>
            <a:endParaRPr lang="cy-GB" altLang="cy-GB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34845136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>
            <a:spLocks noGrp="1"/>
          </p:cNvSpPr>
          <p:nvPr>
            <p:ph type="title"/>
          </p:nvPr>
        </p:nvSpPr>
        <p:spPr>
          <a:xfrm>
            <a:off x="136071" y="-157843"/>
            <a:ext cx="10605408" cy="946821"/>
          </a:xfrm>
        </p:spPr>
        <p:txBody>
          <a:bodyPr>
            <a:noAutofit/>
          </a:bodyPr>
          <a:lstStyle/>
          <a:p>
            <a:pPr>
              <a:defRPr/>
            </a:pPr>
            <a:br>
              <a:rPr lang="cy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en-GB" altLang="cy-GB" kern="0" dirty="0">
                <a:solidFill>
                  <a:srgbClr val="0000FF"/>
                </a:solidFill>
                <a:latin typeface="Arial" panose="020B0604020202020204" pitchFamily="34" charset="0"/>
              </a:rPr>
              <a:t>Referencing information on slides</a:t>
            </a:r>
            <a:endParaRPr lang="cy-GB" dirty="0"/>
          </a:p>
        </p:txBody>
      </p:sp>
      <p:sp>
        <p:nvSpPr>
          <p:cNvPr id="4" name="Content Placeholder 5"/>
          <p:cNvSpPr>
            <a:spLocks noGrp="1"/>
          </p:cNvSpPr>
          <p:nvPr>
            <p:ph sz="half" idx="2"/>
          </p:nvPr>
        </p:nvSpPr>
        <p:spPr>
          <a:xfrm>
            <a:off x="310243" y="1077009"/>
            <a:ext cx="11571514" cy="6840760"/>
          </a:xfrm>
        </p:spPr>
        <p:txBody>
          <a:bodyPr>
            <a:normAutofit/>
          </a:bodyPr>
          <a:lstStyle/>
          <a:p>
            <a:pPr marL="0" indent="0">
              <a:buClr>
                <a:srgbClr val="006666"/>
              </a:buClr>
              <a:buSzPct val="70000"/>
              <a:buNone/>
              <a:defRPr/>
            </a:pPr>
            <a:r>
              <a:rPr lang="en-GB" altLang="cy-GB" kern="0" dirty="0">
                <a:latin typeface="Arial" panose="020B0604020202020204" pitchFamily="34" charset="0"/>
              </a:rPr>
              <a:t>Example:</a:t>
            </a:r>
          </a:p>
          <a:p>
            <a:pPr>
              <a:buClr>
                <a:srgbClr val="006666"/>
              </a:buClr>
              <a:buSzPct val="70000"/>
              <a:defRPr/>
            </a:pPr>
            <a:r>
              <a:rPr lang="en-GB" altLang="cy-GB" kern="0" dirty="0">
                <a:latin typeface="Arial" panose="020B0604020202020204" pitchFamily="34" charset="0"/>
              </a:rPr>
              <a:t>Heredity</a:t>
            </a:r>
          </a:p>
          <a:p>
            <a:pPr>
              <a:lnSpc>
                <a:spcPct val="90000"/>
              </a:lnSpc>
              <a:buClr>
                <a:srgbClr val="006666"/>
              </a:buClr>
              <a:buSzPct val="70000"/>
              <a:buFont typeface="Arial" panose="020B0604020202020204" pitchFamily="34" charset="0"/>
              <a:buNone/>
              <a:defRPr/>
            </a:pPr>
            <a:r>
              <a:rPr lang="en-GB" altLang="cy-GB" kern="0" dirty="0">
                <a:latin typeface="Arial" panose="020B0604020202020204" pitchFamily="34" charset="0"/>
              </a:rPr>
              <a:t>  - eye/hair/skin colour</a:t>
            </a:r>
          </a:p>
          <a:p>
            <a:pPr>
              <a:buClr>
                <a:srgbClr val="006666"/>
              </a:buClr>
              <a:buSzPct val="70000"/>
              <a:defRPr/>
            </a:pPr>
            <a:r>
              <a:rPr lang="en-GB" altLang="cy-GB" kern="0" dirty="0">
                <a:latin typeface="Arial" panose="020B0604020202020204" pitchFamily="34" charset="0"/>
              </a:rPr>
              <a:t>Phenotype (physical and inherited)</a:t>
            </a:r>
          </a:p>
          <a:p>
            <a:pPr>
              <a:lnSpc>
                <a:spcPct val="90000"/>
              </a:lnSpc>
              <a:buClr>
                <a:srgbClr val="006666"/>
              </a:buClr>
              <a:buSzPct val="70000"/>
              <a:buFont typeface="Arial" panose="020B0604020202020204" pitchFamily="34" charset="0"/>
              <a:buNone/>
              <a:defRPr/>
            </a:pPr>
            <a:r>
              <a:rPr lang="en-GB" altLang="cy-GB" kern="0" dirty="0">
                <a:latin typeface="Arial" panose="020B0604020202020204" pitchFamily="34" charset="0"/>
              </a:rPr>
              <a:t>  - level of intelligence</a:t>
            </a:r>
          </a:p>
          <a:p>
            <a:pPr>
              <a:lnSpc>
                <a:spcPct val="90000"/>
              </a:lnSpc>
              <a:buClr>
                <a:srgbClr val="006666"/>
              </a:buClr>
              <a:buSzPct val="70000"/>
              <a:buFont typeface="Arial" panose="020B0604020202020204" pitchFamily="34" charset="0"/>
              <a:buNone/>
              <a:defRPr/>
            </a:pPr>
            <a:r>
              <a:rPr lang="en-GB" altLang="cy-GB" kern="0" dirty="0">
                <a:latin typeface="Arial" panose="020B0604020202020204" pitchFamily="34" charset="0"/>
              </a:rPr>
              <a:t>  - ability to learn</a:t>
            </a:r>
          </a:p>
          <a:p>
            <a:pPr>
              <a:lnSpc>
                <a:spcPct val="90000"/>
              </a:lnSpc>
              <a:buClr>
                <a:srgbClr val="006666"/>
              </a:buClr>
              <a:buSzPct val="70000"/>
              <a:buFont typeface="Arial" panose="020B0604020202020204" pitchFamily="34" charset="0"/>
              <a:buNone/>
              <a:defRPr/>
            </a:pPr>
            <a:r>
              <a:rPr lang="en-GB" altLang="cy-GB" kern="0" dirty="0">
                <a:latin typeface="Arial" panose="020B0604020202020204" pitchFamily="34" charset="0"/>
              </a:rPr>
              <a:t>  - personality                                                 (Source: Telegraph, 2012)</a:t>
            </a:r>
          </a:p>
          <a:p>
            <a:pPr>
              <a:lnSpc>
                <a:spcPct val="90000"/>
              </a:lnSpc>
              <a:buClr>
                <a:srgbClr val="006666"/>
              </a:buClr>
              <a:buSzPct val="70000"/>
              <a:buFont typeface="Arial" panose="020B0604020202020204" pitchFamily="34" charset="0"/>
              <a:buNone/>
              <a:defRPr/>
            </a:pPr>
            <a:r>
              <a:rPr lang="en-GB" altLang="cy-GB" kern="0" dirty="0">
                <a:latin typeface="Arial" panose="020B0604020202020204" pitchFamily="34" charset="0"/>
              </a:rPr>
              <a:t>  - behaviour</a:t>
            </a:r>
          </a:p>
          <a:p>
            <a:pPr>
              <a:lnSpc>
                <a:spcPct val="90000"/>
              </a:lnSpc>
              <a:buClr>
                <a:srgbClr val="006666"/>
              </a:buClr>
              <a:buSzPct val="70000"/>
              <a:buFont typeface="Arial" panose="020B0604020202020204" pitchFamily="34" charset="0"/>
              <a:buNone/>
              <a:defRPr/>
            </a:pPr>
            <a:r>
              <a:rPr lang="en-GB" altLang="cy-GB" kern="0" dirty="0">
                <a:latin typeface="Arial" panose="020B0604020202020204" pitchFamily="34" charset="0"/>
              </a:rPr>
              <a:t>(Beckley, 2012; Doherty </a:t>
            </a:r>
            <a:r>
              <a:rPr lang="en-GB" altLang="cy-GB" kern="0" dirty="0">
                <a:solidFill>
                  <a:srgbClr val="7030A0"/>
                </a:solidFill>
                <a:latin typeface="Arial" panose="020B0604020202020204" pitchFamily="34" charset="0"/>
              </a:rPr>
              <a:t>a/and </a:t>
            </a:r>
            <a:r>
              <a:rPr lang="en-GB" altLang="cy-GB" kern="0" dirty="0">
                <a:latin typeface="Arial" panose="020B0604020202020204" pitchFamily="34" charset="0"/>
              </a:rPr>
              <a:t>Hughes, 2009)</a:t>
            </a:r>
          </a:p>
          <a:p>
            <a:pPr>
              <a:defRPr/>
            </a:pPr>
            <a:endParaRPr lang="cy-GB"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F39F1ED-7947-FCB8-D29A-E567806229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1464" y="1077009"/>
            <a:ext cx="4569348" cy="221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1267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/>
          <p:cNvSpPr>
            <a:spLocks noGrp="1"/>
          </p:cNvSpPr>
          <p:nvPr>
            <p:ph type="title"/>
          </p:nvPr>
        </p:nvSpPr>
        <p:spPr>
          <a:xfrm>
            <a:off x="234043" y="274638"/>
            <a:ext cx="9430137" cy="1325563"/>
          </a:xfrm>
        </p:spPr>
        <p:txBody>
          <a:bodyPr>
            <a:noAutofit/>
          </a:bodyPr>
          <a:lstStyle/>
          <a:p>
            <a:pPr>
              <a:defRPr/>
            </a:pPr>
            <a:br>
              <a:rPr lang="en-GB" altLang="cy-GB" sz="4800" kern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en-GB" altLang="cy-GB" sz="4800" kern="0" dirty="0">
                <a:latin typeface="Arial" panose="020B0604020202020204" pitchFamily="34" charset="0"/>
              </a:rPr>
              <a:t>Reference list</a:t>
            </a:r>
            <a:endParaRPr lang="cy-GB" sz="4800" dirty="0">
              <a:latin typeface="Arial" panose="020B0604020202020204" pitchFamily="34" charset="0"/>
            </a:endParaRPr>
          </a:p>
        </p:txBody>
      </p:sp>
      <p:sp>
        <p:nvSpPr>
          <p:cNvPr id="3" name="Content Placeholder 5"/>
          <p:cNvSpPr>
            <a:spLocks noGrp="1"/>
          </p:cNvSpPr>
          <p:nvPr>
            <p:ph idx="1"/>
          </p:nvPr>
        </p:nvSpPr>
        <p:spPr>
          <a:xfrm>
            <a:off x="310243" y="1600201"/>
            <a:ext cx="10178245" cy="4525963"/>
          </a:xfrm>
        </p:spPr>
        <p:txBody>
          <a:bodyPr/>
          <a:lstStyle/>
          <a:p>
            <a:pPr>
              <a:lnSpc>
                <a:spcPct val="90000"/>
              </a:lnSpc>
              <a:buClr>
                <a:srgbClr val="006666"/>
              </a:buClr>
              <a:buSzPct val="70000"/>
              <a:buFont typeface="Arial" panose="020B0604020202020204" pitchFamily="34" charset="0"/>
              <a:buNone/>
              <a:defRPr/>
            </a:pPr>
            <a:r>
              <a:rPr lang="cy-GB" altLang="cy-GB" sz="24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Beckley</a:t>
            </a:r>
            <a:r>
              <a:rPr lang="cy-GB" altLang="cy-GB" sz="2400" kern="0" dirty="0">
                <a:solidFill>
                  <a:srgbClr val="000000"/>
                </a:solidFill>
                <a:latin typeface="Arial" panose="020B0604020202020204" pitchFamily="34" charset="0"/>
              </a:rPr>
              <a:t>, P. (ed.) (2012) </a:t>
            </a:r>
            <a:r>
              <a:rPr lang="cy-GB" altLang="cy-GB" sz="2400" i="1" kern="0" dirty="0">
                <a:solidFill>
                  <a:srgbClr val="000000"/>
                </a:solidFill>
                <a:latin typeface="Arial" panose="020B0604020202020204" pitchFamily="34" charset="0"/>
              </a:rPr>
              <a:t>Learning in early </a:t>
            </a:r>
            <a:r>
              <a:rPr lang="cy-GB" altLang="cy-GB" sz="2400" i="1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childhood</a:t>
            </a:r>
            <a:r>
              <a:rPr lang="cy-GB" altLang="cy-GB" sz="2400" i="1" kern="0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r>
              <a:rPr lang="cy-GB" altLang="cy-GB" sz="2400" kern="0" dirty="0">
                <a:solidFill>
                  <a:srgbClr val="000000"/>
                </a:solidFill>
                <a:latin typeface="Arial" panose="020B0604020202020204" pitchFamily="34" charset="0"/>
              </a:rPr>
              <a:t>London:</a:t>
            </a:r>
          </a:p>
          <a:p>
            <a:pPr>
              <a:lnSpc>
                <a:spcPct val="90000"/>
              </a:lnSpc>
              <a:buClr>
                <a:srgbClr val="006666"/>
              </a:buClr>
              <a:buSzPct val="70000"/>
              <a:buFont typeface="Arial" panose="020B0604020202020204" pitchFamily="34" charset="0"/>
              <a:buNone/>
              <a:defRPr/>
            </a:pPr>
            <a:r>
              <a:rPr lang="cy-GB" altLang="cy-GB" sz="24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Sage</a:t>
            </a:r>
            <a:r>
              <a:rPr lang="cy-GB" altLang="cy-GB" sz="2400" kern="0" dirty="0">
                <a:solidFill>
                  <a:srgbClr val="000000"/>
                </a:solidFill>
                <a:latin typeface="Arial" panose="020B0604020202020204" pitchFamily="34" charset="0"/>
              </a:rPr>
              <a:t> Publications </a:t>
            </a:r>
            <a:r>
              <a:rPr lang="cy-GB" altLang="cy-GB" sz="24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Limited</a:t>
            </a:r>
            <a:r>
              <a:rPr lang="cy-GB" altLang="cy-GB" sz="2400" kern="0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  <a:p>
            <a:pPr>
              <a:lnSpc>
                <a:spcPct val="90000"/>
              </a:lnSpc>
              <a:buClr>
                <a:srgbClr val="006666"/>
              </a:buClr>
              <a:buSzPct val="70000"/>
              <a:buFont typeface="Arial" panose="020B0604020202020204" pitchFamily="34" charset="0"/>
              <a:buNone/>
              <a:defRPr/>
            </a:pPr>
            <a:r>
              <a:rPr lang="en-GB" altLang="cy-GB" sz="2400" kern="0" dirty="0">
                <a:solidFill>
                  <a:srgbClr val="000000"/>
                </a:solidFill>
                <a:latin typeface="Arial" panose="020B0604020202020204" pitchFamily="34" charset="0"/>
              </a:rPr>
              <a:t>Doherty, J. and Hughes, M. (2009) </a:t>
            </a:r>
            <a:r>
              <a:rPr lang="en-GB" altLang="cy-GB" sz="2400" i="1" kern="0" dirty="0">
                <a:solidFill>
                  <a:srgbClr val="000000"/>
                </a:solidFill>
                <a:latin typeface="Arial" panose="020B0604020202020204" pitchFamily="34" charset="0"/>
              </a:rPr>
              <a:t>Child development:</a:t>
            </a:r>
          </a:p>
          <a:p>
            <a:pPr>
              <a:lnSpc>
                <a:spcPct val="90000"/>
              </a:lnSpc>
              <a:buClr>
                <a:srgbClr val="006666"/>
              </a:buClr>
              <a:buSzPct val="70000"/>
              <a:buFont typeface="Arial" panose="020B0604020202020204" pitchFamily="34" charset="0"/>
              <a:buNone/>
              <a:defRPr/>
            </a:pPr>
            <a:r>
              <a:rPr lang="en-GB" altLang="cy-GB" sz="2400" i="1" kern="0" dirty="0">
                <a:solidFill>
                  <a:srgbClr val="000000"/>
                </a:solidFill>
                <a:latin typeface="Arial" panose="020B0604020202020204" pitchFamily="34" charset="0"/>
              </a:rPr>
              <a:t>theory and practice 0-11. </a:t>
            </a:r>
            <a:r>
              <a:rPr lang="en-GB" altLang="cy-GB" sz="2400" kern="0" dirty="0">
                <a:solidFill>
                  <a:srgbClr val="000000"/>
                </a:solidFill>
                <a:latin typeface="Arial" panose="020B0604020202020204" pitchFamily="34" charset="0"/>
              </a:rPr>
              <a:t>Essex: Pearson Education Limited.</a:t>
            </a:r>
          </a:p>
          <a:p>
            <a:pPr marL="0" indent="0">
              <a:buNone/>
              <a:defRPr/>
            </a:pPr>
            <a:r>
              <a:rPr lang="en-GB" sz="2400" kern="0" dirty="0">
                <a:solidFill>
                  <a:srgbClr val="000000"/>
                </a:solidFill>
                <a:latin typeface="Arial" panose="020B0604020202020204" pitchFamily="34" charset="0"/>
              </a:rPr>
              <a:t>The Telegraph (2012) ‘</a:t>
            </a:r>
            <a:r>
              <a:rPr lang="en-US" sz="2400" kern="0" dirty="0">
                <a:solidFill>
                  <a:srgbClr val="000000"/>
                </a:solidFill>
                <a:latin typeface="Arial" panose="020B0604020202020204" pitchFamily="34" charset="0"/>
              </a:rPr>
              <a:t>Quarter of children play outdoors every  day’, </a:t>
            </a:r>
            <a:r>
              <a:rPr lang="en-US" sz="2400" kern="0" dirty="0">
                <a:solidFill>
                  <a:srgbClr val="000000"/>
                </a:solidFill>
                <a:latin typeface="Arial" panose="020B0604020202020204" pitchFamily="34" charset="0"/>
                <a:hlinkClick r:id="rId3"/>
              </a:rPr>
              <a:t>http://www.telegraph.co.uk/women/mother-tongue/9134900/Quarter-of-children-play-outdoors-every-day.html</a:t>
            </a:r>
            <a:r>
              <a:rPr lang="en-US" sz="2400" kern="0" dirty="0">
                <a:solidFill>
                  <a:srgbClr val="000000"/>
                </a:solidFill>
                <a:latin typeface="Arial" panose="020B0604020202020204" pitchFamily="34" charset="0"/>
              </a:rPr>
              <a:t> (Accessed: October 17 2013).</a:t>
            </a:r>
            <a:endParaRPr lang="cy-GB" sz="2400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6237014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>
            <a:spLocks noGrp="1"/>
          </p:cNvSpPr>
          <p:nvPr>
            <p:ph type="title"/>
          </p:nvPr>
        </p:nvSpPr>
        <p:spPr>
          <a:xfrm>
            <a:off x="157843" y="365127"/>
            <a:ext cx="10258637" cy="424087"/>
          </a:xfrm>
        </p:spPr>
        <p:txBody>
          <a:bodyPr>
            <a:noAutofit/>
          </a:bodyPr>
          <a:lstStyle/>
          <a:p>
            <a:pPr>
              <a:defRPr/>
            </a:pPr>
            <a:br>
              <a:rPr lang="en-GB" altLang="cy-GB" sz="4800" kern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</a:rPr>
              <a:t>Referencing information</a:t>
            </a:r>
            <a:endParaRPr lang="cy-GB" sz="4800" dirty="0"/>
          </a:p>
        </p:txBody>
      </p:sp>
      <p:sp>
        <p:nvSpPr>
          <p:cNvPr id="4" name="Content Placeholder 5"/>
          <p:cNvSpPr>
            <a:spLocks noGrp="1"/>
          </p:cNvSpPr>
          <p:nvPr>
            <p:ph sz="half" idx="2"/>
          </p:nvPr>
        </p:nvSpPr>
        <p:spPr>
          <a:xfrm>
            <a:off x="288471" y="1382486"/>
            <a:ext cx="9993086" cy="4513268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GB" sz="2400" kern="0" dirty="0">
                <a:solidFill>
                  <a:srgbClr val="0000FF"/>
                </a:solidFill>
                <a:latin typeface="Arial" panose="020B0604020202020204" pitchFamily="34" charset="0"/>
              </a:rPr>
              <a:t>Example:</a:t>
            </a:r>
          </a:p>
          <a:p>
            <a:pPr>
              <a:buFontTx/>
              <a:buChar char="•"/>
              <a:defRPr/>
            </a:pPr>
            <a:r>
              <a:rPr lang="en-GB" sz="2400" kern="0" dirty="0">
                <a:solidFill>
                  <a:srgbClr val="0000FF"/>
                </a:solidFill>
                <a:latin typeface="Arial" panose="020B0604020202020204" pitchFamily="34" charset="0"/>
              </a:rPr>
              <a:t>Responses of participants</a:t>
            </a:r>
          </a:p>
          <a:p>
            <a:pPr marL="0" indent="0">
              <a:buNone/>
              <a:defRPr/>
            </a:pPr>
            <a:r>
              <a:rPr lang="en-GB" sz="2400" kern="0" dirty="0">
                <a:solidFill>
                  <a:srgbClr val="0000FF"/>
                </a:solidFill>
                <a:latin typeface="Arial" panose="020B0604020202020204" pitchFamily="34" charset="0"/>
              </a:rPr>
              <a:t>(Ross, 2010).</a:t>
            </a:r>
          </a:p>
          <a:p>
            <a:pPr marL="0" indent="0">
              <a:buNone/>
              <a:defRPr/>
            </a:pPr>
            <a:endParaRPr lang="en-GB" sz="2400" kern="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  <a:defRPr/>
            </a:pPr>
            <a:r>
              <a:rPr lang="en-GB" sz="2400" kern="0" dirty="0">
                <a:solidFill>
                  <a:srgbClr val="0000FF"/>
                </a:solidFill>
                <a:latin typeface="Arial" panose="020B0604020202020204" pitchFamily="34" charset="0"/>
              </a:rPr>
              <a:t>Enthusiasm</a:t>
            </a:r>
          </a:p>
          <a:p>
            <a:pPr marL="0" indent="0">
              <a:spcBef>
                <a:spcPct val="0"/>
              </a:spcBef>
              <a:buNone/>
              <a:defRPr/>
            </a:pPr>
            <a:r>
              <a:rPr lang="cy-GB" sz="2400" dirty="0">
                <a:solidFill>
                  <a:srgbClr val="0000FF"/>
                </a:solidFill>
                <a:latin typeface="Arial" panose="020B0604020202020204" pitchFamily="34" charset="0"/>
              </a:rPr>
              <a:t>(Mitchell a </a:t>
            </a:r>
            <a:r>
              <a:rPr lang="cy-GB" sz="2400" dirty="0" err="1">
                <a:solidFill>
                  <a:srgbClr val="0000FF"/>
                </a:solidFill>
                <a:latin typeface="Arial" panose="020B0604020202020204" pitchFamily="34" charset="0"/>
              </a:rPr>
              <a:t>Hobson</a:t>
            </a:r>
            <a:r>
              <a:rPr lang="cy-GB" sz="2400" dirty="0">
                <a:solidFill>
                  <a:srgbClr val="0000FF"/>
                </a:solidFill>
                <a:latin typeface="Arial" panose="020B0604020202020204" pitchFamily="34" charset="0"/>
              </a:rPr>
              <a:t>, 2011; Ross, 2010).</a:t>
            </a:r>
          </a:p>
          <a:p>
            <a:pPr marL="0" indent="0">
              <a:spcBef>
                <a:spcPct val="0"/>
              </a:spcBef>
              <a:buNone/>
              <a:defRPr/>
            </a:pPr>
            <a:endParaRPr lang="en-GB" sz="24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FontTx/>
              <a:buChar char="•"/>
              <a:defRPr/>
            </a:pPr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</a:rPr>
              <a:t>Bias</a:t>
            </a:r>
          </a:p>
          <a:p>
            <a:pPr marL="0" indent="0">
              <a:spcBef>
                <a:spcPct val="0"/>
              </a:spcBef>
              <a:buNone/>
              <a:defRPr/>
            </a:pPr>
            <a:r>
              <a:rPr lang="cy-GB" sz="2400" dirty="0">
                <a:solidFill>
                  <a:srgbClr val="0000FF"/>
                </a:solidFill>
                <a:latin typeface="Arial" panose="020B0604020202020204" pitchFamily="34" charset="0"/>
              </a:rPr>
              <a:t>(</a:t>
            </a:r>
            <a:r>
              <a:rPr lang="cy-GB" sz="2400" dirty="0" err="1">
                <a:solidFill>
                  <a:srgbClr val="0000FF"/>
                </a:solidFill>
                <a:latin typeface="Arial" panose="020B0604020202020204" pitchFamily="34" charset="0"/>
              </a:rPr>
              <a:t>Cohen</a:t>
            </a:r>
            <a:r>
              <a:rPr lang="cy-GB" sz="2400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cy-GB" sz="2400" i="1" dirty="0" err="1">
                <a:solidFill>
                  <a:srgbClr val="0000FF"/>
                </a:solidFill>
                <a:latin typeface="Arial" panose="020B0604020202020204" pitchFamily="34" charset="0"/>
              </a:rPr>
              <a:t>et</a:t>
            </a:r>
            <a:r>
              <a:rPr lang="cy-GB" sz="2400" i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cy-GB" sz="2400" i="1" dirty="0" err="1">
                <a:solidFill>
                  <a:srgbClr val="0000FF"/>
                </a:solidFill>
                <a:latin typeface="Arial" panose="020B0604020202020204" pitchFamily="34" charset="0"/>
              </a:rPr>
              <a:t>al</a:t>
            </a:r>
            <a:r>
              <a:rPr lang="cy-GB" sz="2400" dirty="0">
                <a:solidFill>
                  <a:srgbClr val="0000FF"/>
                </a:solidFill>
                <a:latin typeface="Arial" panose="020B0604020202020204" pitchFamily="34" charset="0"/>
              </a:rPr>
              <a:t>., 2005; </a:t>
            </a:r>
            <a:r>
              <a:rPr lang="cy-GB" sz="2400" dirty="0" err="1">
                <a:solidFill>
                  <a:srgbClr val="0000FF"/>
                </a:solidFill>
                <a:latin typeface="Arial" panose="020B0604020202020204" pitchFamily="34" charset="0"/>
              </a:rPr>
              <a:t>Daly</a:t>
            </a:r>
            <a:r>
              <a:rPr lang="cy-GB" sz="2400" dirty="0">
                <a:solidFill>
                  <a:srgbClr val="0000FF"/>
                </a:solidFill>
                <a:latin typeface="Arial" panose="020B0604020202020204" pitchFamily="34" charset="0"/>
              </a:rPr>
              <a:t> a </a:t>
            </a:r>
            <a:r>
              <a:rPr lang="cy-GB" sz="2400" dirty="0" err="1">
                <a:solidFill>
                  <a:srgbClr val="0000FF"/>
                </a:solidFill>
                <a:latin typeface="Arial" panose="020B0604020202020204" pitchFamily="34" charset="0"/>
              </a:rPr>
              <a:t>Lumley</a:t>
            </a:r>
            <a:r>
              <a:rPr lang="cy-GB" sz="2400" dirty="0">
                <a:solidFill>
                  <a:srgbClr val="0000FF"/>
                </a:solidFill>
                <a:latin typeface="Arial" panose="020B0604020202020204" pitchFamily="34" charset="0"/>
              </a:rPr>
              <a:t>, 2002).</a:t>
            </a:r>
          </a:p>
          <a:p>
            <a:pPr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0862442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1643" y="365125"/>
            <a:ext cx="11272157" cy="1325563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y-GB" altLang="cy-GB" sz="4800" kern="0" dirty="0">
                <a:solidFill>
                  <a:srgbClr val="0000FF"/>
                </a:solidFill>
                <a:latin typeface="Arial" panose="020B0604020202020204" pitchFamily="34" charset="0"/>
              </a:rPr>
              <a:t>Presentation skills</a:t>
            </a:r>
            <a:endParaRPr lang="cy-GB" sz="4800" dirty="0"/>
          </a:p>
        </p:txBody>
      </p:sp>
      <p:sp>
        <p:nvSpPr>
          <p:cNvPr id="7" name="Content Placeholder 4"/>
          <p:cNvSpPr>
            <a:spLocks noGrp="1"/>
          </p:cNvSpPr>
          <p:nvPr>
            <p:ph sz="half" idx="2"/>
          </p:nvPr>
        </p:nvSpPr>
        <p:spPr>
          <a:xfrm>
            <a:off x="163286" y="1600201"/>
            <a:ext cx="10047514" cy="452596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GB" b="1" kern="0" dirty="0">
                <a:solidFill>
                  <a:srgbClr val="0000FF"/>
                </a:solidFill>
                <a:latin typeface="Arial" panose="020B0604020202020204" pitchFamily="34" charset="0"/>
              </a:rPr>
              <a:t>The voice</a:t>
            </a:r>
          </a:p>
          <a:p>
            <a:pPr>
              <a:buFontTx/>
              <a:buChar char="•"/>
              <a:defRPr/>
            </a:pPr>
            <a:r>
              <a:rPr lang="en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Vary the voice</a:t>
            </a:r>
          </a:p>
          <a:p>
            <a:pPr>
              <a:buFontTx/>
              <a:buChar char="•"/>
              <a:defRPr/>
            </a:pPr>
            <a:r>
              <a:rPr lang="en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Pitch</a:t>
            </a:r>
          </a:p>
          <a:p>
            <a:pPr>
              <a:buFontTx/>
              <a:buChar char="•"/>
              <a:defRPr/>
            </a:pPr>
            <a:r>
              <a:rPr lang="en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Intonation</a:t>
            </a:r>
          </a:p>
          <a:p>
            <a:pPr>
              <a:buFontTx/>
              <a:buChar char="•"/>
              <a:defRPr/>
            </a:pPr>
            <a:r>
              <a:rPr lang="en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Tone</a:t>
            </a:r>
          </a:p>
          <a:p>
            <a:pPr>
              <a:buFontTx/>
              <a:buChar char="•"/>
              <a:defRPr/>
            </a:pPr>
            <a:r>
              <a:rPr lang="en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Tempo</a:t>
            </a:r>
          </a:p>
          <a:p>
            <a:pPr>
              <a:buFontTx/>
              <a:buChar char="•"/>
              <a:defRPr/>
            </a:pPr>
            <a:r>
              <a:rPr lang="en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Strength</a:t>
            </a:r>
            <a:endParaRPr lang="en-US" sz="3200" kern="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defRPr/>
            </a:pPr>
            <a:endParaRPr lang="cy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2CD0C4F-EBBF-C5CA-DB40-7B555BFE36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0204" y="1690688"/>
            <a:ext cx="2668621" cy="2983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5443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44929" y="365125"/>
            <a:ext cx="11108871" cy="1325563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</a:rPr>
              <a:t>Body language</a:t>
            </a:r>
            <a:endParaRPr lang="cy-GB" sz="4800" dirty="0"/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288471" y="1545771"/>
            <a:ext cx="9922329" cy="4580393"/>
          </a:xfrm>
        </p:spPr>
        <p:txBody>
          <a:bodyPr/>
          <a:lstStyle/>
          <a:p>
            <a:pPr>
              <a:buFontTx/>
              <a:buChar char="•"/>
              <a:defRPr/>
            </a:pPr>
            <a:r>
              <a:rPr lang="en-GB" altLang="cy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Eye contact</a:t>
            </a:r>
          </a:p>
          <a:p>
            <a:pPr>
              <a:buFontTx/>
              <a:buChar char="•"/>
              <a:defRPr/>
            </a:pPr>
            <a:r>
              <a:rPr lang="en-GB" altLang="cy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Nerves</a:t>
            </a:r>
          </a:p>
          <a:p>
            <a:pPr>
              <a:buFontTx/>
              <a:buChar char="•"/>
              <a:defRPr/>
            </a:pPr>
            <a:r>
              <a:rPr lang="en-GB" altLang="cy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Positioning</a:t>
            </a:r>
          </a:p>
          <a:p>
            <a:pPr>
              <a:buFontTx/>
              <a:buChar char="•"/>
              <a:defRPr/>
            </a:pPr>
            <a:r>
              <a:rPr lang="en-GB" altLang="cy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Pleasant</a:t>
            </a:r>
          </a:p>
          <a:p>
            <a:pPr>
              <a:buFontTx/>
              <a:buChar char="•"/>
              <a:defRPr/>
            </a:pPr>
            <a:r>
              <a:rPr lang="en-GB" altLang="cy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Include everyone</a:t>
            </a:r>
          </a:p>
          <a:p>
            <a:pPr>
              <a:buFontTx/>
              <a:buChar char="•"/>
              <a:defRPr/>
            </a:pPr>
            <a:r>
              <a:rPr lang="en-GB" altLang="cy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Professional</a:t>
            </a:r>
            <a:endParaRPr lang="en-US" altLang="cy-GB" sz="3200" kern="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defRPr/>
            </a:pPr>
            <a:endParaRPr lang="cy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D68718D-B25E-4053-1398-351CB90728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7027" y="1545771"/>
            <a:ext cx="3792190" cy="2602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234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90500" y="54429"/>
            <a:ext cx="10020300" cy="677407"/>
          </a:xfrm>
        </p:spPr>
        <p:txBody>
          <a:bodyPr>
            <a:noAutofit/>
          </a:bodyPr>
          <a:lstStyle/>
          <a:p>
            <a:pPr>
              <a:defRPr/>
            </a:pPr>
            <a:br>
              <a:rPr lang="en-GB" altLang="cy-GB" sz="4800" kern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en-GB" altLang="cy-GB" sz="4800" kern="0" dirty="0">
                <a:solidFill>
                  <a:srgbClr val="0000FF"/>
                </a:solidFill>
                <a:latin typeface="Arial" panose="020B0604020202020204" pitchFamily="34" charset="0"/>
              </a:rPr>
              <a:t>Presentation Protocol</a:t>
            </a:r>
            <a:endParaRPr lang="cy-GB" sz="4800" dirty="0"/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228600" y="1179174"/>
            <a:ext cx="10907960" cy="5001419"/>
          </a:xfrm>
        </p:spPr>
        <p:txBody>
          <a:bodyPr>
            <a:normAutofit/>
          </a:bodyPr>
          <a:lstStyle/>
          <a:p>
            <a:pPr>
              <a:buFontTx/>
              <a:buChar char="•"/>
              <a:defRPr/>
            </a:pPr>
            <a:r>
              <a:rPr lang="en-GB" altLang="cy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Timetable</a:t>
            </a:r>
          </a:p>
          <a:p>
            <a:pPr>
              <a:buFontTx/>
              <a:buChar char="•"/>
              <a:defRPr/>
            </a:pPr>
            <a:r>
              <a:rPr lang="en-GB" altLang="cy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Submission date is final</a:t>
            </a:r>
          </a:p>
          <a:p>
            <a:pPr>
              <a:buFontTx/>
              <a:buChar char="-"/>
              <a:defRPr/>
            </a:pPr>
            <a:r>
              <a:rPr lang="en-GB" altLang="cy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Not turning up = 0%</a:t>
            </a:r>
          </a:p>
          <a:p>
            <a:pPr>
              <a:buFontTx/>
              <a:buChar char="-"/>
              <a:defRPr/>
            </a:pPr>
            <a:r>
              <a:rPr lang="en-GB" altLang="cy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Within week = capped at 40%</a:t>
            </a:r>
          </a:p>
          <a:p>
            <a:pPr>
              <a:buFontTx/>
              <a:buChar char="-"/>
              <a:defRPr/>
            </a:pPr>
            <a:r>
              <a:rPr lang="en-GB" altLang="cy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With approved extension = can be marked out of 100%</a:t>
            </a:r>
          </a:p>
          <a:p>
            <a:pPr>
              <a:buFontTx/>
              <a:buChar char="•"/>
              <a:defRPr/>
            </a:pPr>
            <a:r>
              <a:rPr lang="en-GB" altLang="cy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Extenuating Circumstances </a:t>
            </a:r>
          </a:p>
          <a:p>
            <a:pPr>
              <a:buFontTx/>
              <a:buChar char="•"/>
              <a:defRPr/>
            </a:pPr>
            <a:r>
              <a:rPr lang="en-GB" altLang="cy-GB" sz="3200" kern="0" dirty="0">
                <a:solidFill>
                  <a:srgbClr val="0000FF"/>
                </a:solidFill>
                <a:latin typeface="Arial" panose="020B0604020202020204" pitchFamily="34" charset="0"/>
              </a:rPr>
              <a:t>Do not sign timetable on behalf of friends/peers</a:t>
            </a:r>
            <a:endParaRPr lang="cy-GB" sz="3200" dirty="0"/>
          </a:p>
        </p:txBody>
      </p:sp>
    </p:spTree>
    <p:extLst>
      <p:ext uri="{BB962C8B-B14F-4D97-AF65-F5344CB8AC3E}">
        <p14:creationId xmlns:p14="http://schemas.microsoft.com/office/powerpoint/2010/main" val="41643451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/>
          <p:cNvSpPr>
            <a:spLocks noGrp="1"/>
          </p:cNvSpPr>
          <p:nvPr>
            <p:ph type="title"/>
          </p:nvPr>
        </p:nvSpPr>
        <p:spPr>
          <a:xfrm>
            <a:off x="103414" y="185058"/>
            <a:ext cx="9935936" cy="579648"/>
          </a:xfrm>
        </p:spPr>
        <p:txBody>
          <a:bodyPr>
            <a:noAutofit/>
          </a:bodyPr>
          <a:lstStyle/>
          <a:p>
            <a:pPr>
              <a:defRPr/>
            </a:pPr>
            <a:br>
              <a:rPr lang="en-GB" altLang="cy-GB" sz="4800" kern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en-GB" altLang="cy-GB" sz="4800" kern="0" dirty="0">
                <a:latin typeface="Arial" panose="020B0604020202020204" pitchFamily="34" charset="0"/>
              </a:rPr>
              <a:t>Reference list</a:t>
            </a:r>
            <a:endParaRPr lang="cy-GB" sz="4800" dirty="0">
              <a:latin typeface="Arial" panose="020B0604020202020204" pitchFamily="34" charset="0"/>
            </a:endParaRPr>
          </a:p>
        </p:txBody>
      </p:sp>
      <p:sp>
        <p:nvSpPr>
          <p:cNvPr id="3" name="Content Placeholder 5"/>
          <p:cNvSpPr>
            <a:spLocks noGrp="1"/>
          </p:cNvSpPr>
          <p:nvPr>
            <p:ph idx="1"/>
          </p:nvPr>
        </p:nvSpPr>
        <p:spPr>
          <a:xfrm>
            <a:off x="141515" y="1126672"/>
            <a:ext cx="9897836" cy="511064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006666"/>
              </a:buClr>
              <a:buSzPct val="70000"/>
              <a:buNone/>
              <a:defRPr/>
            </a:pPr>
            <a:r>
              <a:rPr lang="cy-GB" altLang="cy-GB" sz="3000" kern="0" dirty="0">
                <a:solidFill>
                  <a:srgbClr val="000000"/>
                </a:solidFill>
                <a:latin typeface="Arial" panose="020B0604020202020204" pitchFamily="34" charset="0"/>
              </a:rPr>
              <a:t>Beckley, P. (ed.) (2012) </a:t>
            </a:r>
            <a:r>
              <a:rPr lang="cy-GB" altLang="cy-GB" sz="3000" i="1" kern="0" dirty="0">
                <a:solidFill>
                  <a:srgbClr val="000000"/>
                </a:solidFill>
                <a:latin typeface="Arial" panose="020B0604020202020204" pitchFamily="34" charset="0"/>
              </a:rPr>
              <a:t>Learning in early childhood. </a:t>
            </a:r>
            <a:r>
              <a:rPr lang="cy-GB" altLang="cy-GB" sz="3000" kern="0" dirty="0">
                <a:solidFill>
                  <a:srgbClr val="000000"/>
                </a:solidFill>
                <a:latin typeface="Arial" panose="020B0604020202020204" pitchFamily="34" charset="0"/>
              </a:rPr>
              <a:t>London: </a:t>
            </a:r>
            <a:r>
              <a:rPr lang="cy-GB" altLang="cy-GB" sz="30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Sage</a:t>
            </a:r>
            <a:r>
              <a:rPr lang="cy-GB" altLang="cy-GB" sz="3000" kern="0" dirty="0">
                <a:solidFill>
                  <a:srgbClr val="000000"/>
                </a:solidFill>
                <a:latin typeface="Arial" panose="020B0604020202020204" pitchFamily="34" charset="0"/>
              </a:rPr>
              <a:t> Publications </a:t>
            </a:r>
            <a:r>
              <a:rPr lang="cy-GB" altLang="cy-GB" sz="30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Limited</a:t>
            </a:r>
            <a:r>
              <a:rPr lang="cy-GB" altLang="cy-GB" sz="3000" kern="0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en-GB" altLang="cy-GB" sz="3000" kern="0" dirty="0">
                <a:solidFill>
                  <a:srgbClr val="000000"/>
                </a:solidFill>
                <a:latin typeface="Arial" panose="020B0604020202020204" pitchFamily="34" charset="0"/>
              </a:rPr>
              <a:t>Cohen, L., </a:t>
            </a:r>
            <a:r>
              <a:rPr lang="en-GB" altLang="cy-GB" sz="30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Manion</a:t>
            </a:r>
            <a:r>
              <a:rPr lang="en-GB" altLang="cy-GB" sz="3000" kern="0" dirty="0">
                <a:solidFill>
                  <a:srgbClr val="000000"/>
                </a:solidFill>
                <a:latin typeface="Arial" panose="020B0604020202020204" pitchFamily="34" charset="0"/>
              </a:rPr>
              <a:t>, L. and Morrison, K. (2005) </a:t>
            </a:r>
            <a:r>
              <a:rPr lang="en-GB" altLang="cy-GB" sz="3000" i="1" kern="0" dirty="0">
                <a:solidFill>
                  <a:srgbClr val="000000"/>
                </a:solidFill>
                <a:latin typeface="Arial" panose="020B0604020202020204" pitchFamily="34" charset="0"/>
              </a:rPr>
              <a:t>Research methods in education. </a:t>
            </a:r>
            <a:r>
              <a:rPr lang="en-GB" altLang="cy-GB" sz="3000" kern="0" dirty="0">
                <a:solidFill>
                  <a:srgbClr val="000000"/>
                </a:solidFill>
                <a:latin typeface="Arial" panose="020B0604020202020204" pitchFamily="34" charset="0"/>
              </a:rPr>
              <a:t>5</a:t>
            </a:r>
            <a:r>
              <a:rPr lang="en-GB" altLang="cy-GB" sz="3000" kern="0" baseline="30000" dirty="0">
                <a:solidFill>
                  <a:srgbClr val="000000"/>
                </a:solidFill>
                <a:latin typeface="Arial" panose="020B0604020202020204" pitchFamily="34" charset="0"/>
              </a:rPr>
              <a:t>th</a:t>
            </a:r>
            <a:r>
              <a:rPr lang="en-GB" altLang="cy-GB" sz="3000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GB" altLang="cy-GB" sz="30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edn</a:t>
            </a:r>
            <a:r>
              <a:rPr lang="en-GB" altLang="cy-GB" sz="3000" kern="0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r>
              <a:rPr lang="en-GB" altLang="cy-GB" sz="3000" i="1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GB" altLang="cy-GB" sz="3000" kern="0" dirty="0">
                <a:solidFill>
                  <a:srgbClr val="000000"/>
                </a:solidFill>
                <a:latin typeface="Arial" panose="020B0604020202020204" pitchFamily="34" charset="0"/>
              </a:rPr>
              <a:t>London: Routledge &amp; </a:t>
            </a:r>
            <a:r>
              <a:rPr lang="en-GB" altLang="cy-GB" sz="3000" kern="0" dirty="0" err="1">
                <a:solidFill>
                  <a:srgbClr val="000000"/>
                </a:solidFill>
                <a:latin typeface="Arial" panose="020B0604020202020204" pitchFamily="34" charset="0"/>
              </a:rPr>
              <a:t>Falmer</a:t>
            </a:r>
            <a:r>
              <a:rPr lang="en-GB" altLang="cy-GB" sz="3000" kern="0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  <a:p>
            <a:pPr>
              <a:defRPr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5731715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/>
          <p:cNvSpPr>
            <a:spLocks noGrp="1"/>
          </p:cNvSpPr>
          <p:nvPr>
            <p:ph type="title"/>
          </p:nvPr>
        </p:nvSpPr>
        <p:spPr>
          <a:xfrm>
            <a:off x="223157" y="365127"/>
            <a:ext cx="9816193" cy="68761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altLang="cy-GB" sz="4800" kern="0" dirty="0">
                <a:latin typeface="Arial" panose="020B0604020202020204" pitchFamily="34" charset="0"/>
              </a:rPr>
              <a:t>Reference list</a:t>
            </a:r>
            <a:endParaRPr lang="cy-GB" sz="4800" dirty="0">
              <a:latin typeface="Arial" panose="020B0604020202020204" pitchFamily="34" charset="0"/>
            </a:endParaRPr>
          </a:p>
        </p:txBody>
      </p:sp>
      <p:sp>
        <p:nvSpPr>
          <p:cNvPr id="3" name="Content Placeholder 5"/>
          <p:cNvSpPr>
            <a:spLocks noGrp="1"/>
          </p:cNvSpPr>
          <p:nvPr>
            <p:ph idx="1"/>
          </p:nvPr>
        </p:nvSpPr>
        <p:spPr>
          <a:xfrm>
            <a:off x="223157" y="1208314"/>
            <a:ext cx="9987643" cy="4524942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Daly, J. and Lumley, J. (2002) ‘Bias is qualitative research designs’, </a:t>
            </a:r>
            <a:r>
              <a:rPr lang="en-GB" altLang="cy-GB" i="1" kern="0" dirty="0">
                <a:solidFill>
                  <a:srgbClr val="000000"/>
                </a:solidFill>
                <a:latin typeface="Arial" panose="020B0604020202020204" pitchFamily="34" charset="0"/>
              </a:rPr>
              <a:t>Australian and New Zealand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GB" altLang="cy-GB" i="1" kern="0" dirty="0">
                <a:solidFill>
                  <a:srgbClr val="000000"/>
                </a:solidFill>
                <a:latin typeface="Arial" panose="020B0604020202020204" pitchFamily="34" charset="0"/>
              </a:rPr>
              <a:t>Journal of Public Health,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 26, 4, pp. 299-300.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006666"/>
              </a:buClr>
              <a:buSzPct val="70000"/>
              <a:buNone/>
              <a:defRPr/>
            </a:pP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Doherty, J. and Hughes, M. (2009) </a:t>
            </a:r>
            <a:r>
              <a:rPr lang="en-GB" altLang="cy-GB" i="1" kern="0" dirty="0">
                <a:solidFill>
                  <a:srgbClr val="000000"/>
                </a:solidFill>
                <a:latin typeface="Arial" panose="020B0604020202020204" pitchFamily="34" charset="0"/>
              </a:rPr>
              <a:t>Child development: theory and practice 0-11. 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</a:rPr>
              <a:t>Essex: Pearson Education Limited.</a:t>
            </a:r>
          </a:p>
        </p:txBody>
      </p:sp>
    </p:spTree>
    <p:extLst>
      <p:ext uri="{BB962C8B-B14F-4D97-AF65-F5344CB8AC3E}">
        <p14:creationId xmlns:p14="http://schemas.microsoft.com/office/powerpoint/2010/main" val="3656778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/>
          <p:cNvSpPr>
            <a:spLocks noGrp="1"/>
          </p:cNvSpPr>
          <p:nvPr>
            <p:ph type="title"/>
          </p:nvPr>
        </p:nvSpPr>
        <p:spPr>
          <a:xfrm>
            <a:off x="81643" y="304800"/>
            <a:ext cx="9957707" cy="747937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altLang="cy-GB" sz="4800" kern="0" dirty="0">
                <a:latin typeface="Arial" panose="020B0604020202020204" pitchFamily="34" charset="0"/>
              </a:rPr>
              <a:t>Reference list</a:t>
            </a:r>
            <a:endParaRPr lang="cy-GB" sz="4800" dirty="0">
              <a:latin typeface="Arial" panose="020B0604020202020204" pitchFamily="34" charset="0"/>
            </a:endParaRPr>
          </a:p>
        </p:txBody>
      </p:sp>
      <p:sp>
        <p:nvSpPr>
          <p:cNvPr id="3" name="Content Placeholder 5"/>
          <p:cNvSpPr>
            <a:spLocks noGrp="1"/>
          </p:cNvSpPr>
          <p:nvPr>
            <p:ph idx="1"/>
          </p:nvPr>
        </p:nvSpPr>
        <p:spPr>
          <a:xfrm>
            <a:off x="234043" y="1001486"/>
            <a:ext cx="9541328" cy="4726327"/>
          </a:xfrm>
        </p:spPr>
        <p:txBody>
          <a:bodyPr>
            <a:noAutofit/>
          </a:bodyPr>
          <a:lstStyle/>
          <a:p>
            <a:pPr marL="0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cy-GB" sz="2400" kern="0" dirty="0">
                <a:solidFill>
                  <a:srgbClr val="000000"/>
                </a:solidFill>
                <a:latin typeface="Arial" panose="020B0604020202020204" pitchFamily="34" charset="0"/>
              </a:rPr>
              <a:t>Mitchell, N. and Hobson, A. J. (2011) ‘The influence of prior experience on research participants perspectives,’ </a:t>
            </a:r>
            <a:r>
              <a:rPr lang="en-GB" altLang="cy-GB" sz="2400" i="1" kern="0" dirty="0">
                <a:solidFill>
                  <a:srgbClr val="000000"/>
                </a:solidFill>
                <a:latin typeface="Arial" panose="020B0604020202020204" pitchFamily="34" charset="0"/>
              </a:rPr>
              <a:t>Journal of Empirical Research on Human Research Ethics: An International</a:t>
            </a:r>
            <a:r>
              <a:rPr lang="cy-GB" altLang="cy-GB" sz="2400" dirty="0">
                <a:latin typeface="Arial" charset="0"/>
              </a:rPr>
              <a:t> </a:t>
            </a:r>
            <a:r>
              <a:rPr lang="en-GB" altLang="cy-GB" sz="2400" i="1" kern="0" dirty="0">
                <a:solidFill>
                  <a:srgbClr val="000000"/>
                </a:solidFill>
                <a:latin typeface="Arial" panose="020B0604020202020204" pitchFamily="34" charset="0"/>
              </a:rPr>
              <a:t>Journal, </a:t>
            </a:r>
            <a:r>
              <a:rPr lang="en-GB" altLang="cy-GB" sz="2400" kern="0" dirty="0">
                <a:solidFill>
                  <a:srgbClr val="000000"/>
                </a:solidFill>
                <a:latin typeface="Arial" panose="020B0604020202020204" pitchFamily="34" charset="0"/>
              </a:rPr>
              <a:t>6,1 pp. 83-84.</a:t>
            </a:r>
            <a:endParaRPr lang="en-US" altLang="cy-GB" sz="2400" kern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en-GB" altLang="cy-GB" sz="2400" kern="0" dirty="0">
                <a:solidFill>
                  <a:srgbClr val="000000"/>
                </a:solidFill>
                <a:latin typeface="Arial" panose="020B0604020202020204" pitchFamily="34" charset="0"/>
              </a:rPr>
              <a:t>Ross, J. (2010) ‘Recruiting better research participants.’ </a:t>
            </a:r>
            <a:r>
              <a:rPr lang="en-GB" altLang="cy-GB" sz="2400" kern="0" dirty="0">
                <a:solidFill>
                  <a:srgbClr val="000000"/>
                </a:solidFill>
                <a:latin typeface="Arial" panose="020B0604020202020204" pitchFamily="34" charset="0"/>
                <a:hlinkClick r:id="rId3"/>
              </a:rPr>
              <a:t>http://www.uxmatters.com/mt/archives/2010/07/recruiting-better-research-participants.php</a:t>
            </a:r>
            <a:r>
              <a:rPr lang="en-GB" altLang="cy-GB" sz="2400" kern="0" dirty="0">
                <a:solidFill>
                  <a:srgbClr val="000000"/>
                </a:solidFill>
                <a:latin typeface="Arial" panose="020B0604020202020204" pitchFamily="34" charset="0"/>
              </a:rPr>
              <a:t> (Accessed: 10</a:t>
            </a:r>
            <a:r>
              <a:rPr lang="en-GB" altLang="cy-GB" sz="2400" kern="0" baseline="30000" dirty="0">
                <a:solidFill>
                  <a:srgbClr val="000000"/>
                </a:solidFill>
                <a:latin typeface="Arial" panose="020B0604020202020204" pitchFamily="34" charset="0"/>
              </a:rPr>
              <a:t>th</a:t>
            </a:r>
            <a:r>
              <a:rPr lang="en-GB" altLang="cy-GB" sz="2400" kern="0" dirty="0">
                <a:solidFill>
                  <a:srgbClr val="000000"/>
                </a:solidFill>
                <a:latin typeface="Arial" panose="020B0604020202020204" pitchFamily="34" charset="0"/>
              </a:rPr>
              <a:t> December 2011).</a:t>
            </a:r>
            <a:endParaRPr lang="cy-GB" altLang="cy-GB" sz="2400" kern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02928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/>
          <p:cNvSpPr>
            <a:spLocks noGrp="1"/>
          </p:cNvSpPr>
          <p:nvPr>
            <p:ph type="title"/>
          </p:nvPr>
        </p:nvSpPr>
        <p:spPr>
          <a:xfrm>
            <a:off x="152400" y="359229"/>
            <a:ext cx="9886950" cy="693508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altLang="cy-GB" sz="4800" kern="0" dirty="0">
                <a:latin typeface="Arial" panose="020B0604020202020204" pitchFamily="34" charset="0"/>
              </a:rPr>
              <a:t>Reference list</a:t>
            </a:r>
            <a:endParaRPr lang="cy-GB" sz="4800" dirty="0">
              <a:latin typeface="Arial" panose="020B0604020202020204" pitchFamily="34" charset="0"/>
            </a:endParaRPr>
          </a:p>
        </p:txBody>
      </p:sp>
      <p:sp>
        <p:nvSpPr>
          <p:cNvPr id="3" name="Content Placeholder 5"/>
          <p:cNvSpPr>
            <a:spLocks noGrp="1"/>
          </p:cNvSpPr>
          <p:nvPr>
            <p:ph idx="1"/>
          </p:nvPr>
        </p:nvSpPr>
        <p:spPr>
          <a:xfrm>
            <a:off x="201386" y="1143000"/>
            <a:ext cx="10009414" cy="4590256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en-GB" altLang="cy-GB" sz="2400" kern="0" dirty="0">
                <a:solidFill>
                  <a:srgbClr val="000000"/>
                </a:solidFill>
                <a:latin typeface="Arial" panose="020B0604020202020204" pitchFamily="34" charset="0"/>
              </a:rPr>
              <a:t>The Telegraph (2012) ‘</a:t>
            </a:r>
            <a:r>
              <a:rPr lang="en-US" altLang="cy-GB" sz="2400" kern="0" dirty="0">
                <a:solidFill>
                  <a:srgbClr val="000000"/>
                </a:solidFill>
                <a:latin typeface="Arial" panose="020B0604020202020204" pitchFamily="34" charset="0"/>
              </a:rPr>
              <a:t>Quarter of children play outdoors every day’, </a:t>
            </a:r>
            <a:r>
              <a:rPr lang="en-US" altLang="cy-GB" sz="2400" kern="0" dirty="0">
                <a:solidFill>
                  <a:srgbClr val="000000"/>
                </a:solidFill>
                <a:latin typeface="Arial" panose="020B0604020202020204" pitchFamily="34" charset="0"/>
                <a:hlinkClick r:id="rId3"/>
              </a:rPr>
              <a:t>http://www.telegraph.co.uk/women/mother-tongue/9134900/Quarter-of-children-play-outdoors-every-day.html</a:t>
            </a:r>
            <a:r>
              <a:rPr lang="en-US" altLang="cy-GB" sz="2400" kern="0" dirty="0">
                <a:solidFill>
                  <a:srgbClr val="000000"/>
                </a:solidFill>
                <a:latin typeface="Arial" panose="020B0604020202020204" pitchFamily="34" charset="0"/>
              </a:rPr>
              <a:t> (Accessed: 17</a:t>
            </a:r>
            <a:r>
              <a:rPr lang="en-US" altLang="cy-GB" sz="2400" kern="0" baseline="30000" dirty="0">
                <a:solidFill>
                  <a:srgbClr val="000000"/>
                </a:solidFill>
                <a:latin typeface="Arial" panose="020B0604020202020204" pitchFamily="34" charset="0"/>
              </a:rPr>
              <a:t>th</a:t>
            </a:r>
            <a:r>
              <a:rPr lang="en-US" altLang="cy-GB" sz="2400" kern="0" dirty="0">
                <a:solidFill>
                  <a:srgbClr val="000000"/>
                </a:solidFill>
                <a:latin typeface="Arial" panose="020B0604020202020204" pitchFamily="34" charset="0"/>
              </a:rPr>
              <a:t> October 2013).</a:t>
            </a:r>
            <a:endParaRPr lang="cy-GB" altLang="cy-GB" sz="2400" kern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19754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553f0066-c24e-444c-9c2a-7427c31ebeab}" enabled="1" method="Standard" siteId="{e5aafe7c-971b-4ab7-b039-141ad36acec0}" contentBits="1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1255</Words>
  <Application>Microsoft Office PowerPoint</Application>
  <PresentationFormat>Widescreen</PresentationFormat>
  <Paragraphs>215</Paragraphs>
  <Slides>30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Arial</vt:lpstr>
      <vt:lpstr>Arial Black</vt:lpstr>
      <vt:lpstr>Calibri</vt:lpstr>
      <vt:lpstr>Times</vt:lpstr>
      <vt:lpstr>Wingdings</vt:lpstr>
      <vt:lpstr>Office Theme</vt:lpstr>
      <vt:lpstr>PowerPoint Presentation</vt:lpstr>
      <vt:lpstr>Contents</vt:lpstr>
      <vt:lpstr>Presentation Skills</vt:lpstr>
      <vt:lpstr> Planning </vt:lpstr>
      <vt:lpstr> Subject</vt:lpstr>
      <vt:lpstr>Length</vt:lpstr>
      <vt:lpstr>Order</vt:lpstr>
      <vt:lpstr> Design; keep it simple </vt:lpstr>
      <vt:lpstr>   Motorbikes</vt:lpstr>
      <vt:lpstr>PowerPoint Presentation</vt:lpstr>
      <vt:lpstr>Motorbikes </vt:lpstr>
      <vt:lpstr>Tips</vt:lpstr>
      <vt:lpstr>The Introduction</vt:lpstr>
      <vt:lpstr>Main Points</vt:lpstr>
      <vt:lpstr> Conclusion</vt:lpstr>
      <vt:lpstr>Structure </vt:lpstr>
      <vt:lpstr>Presentation Image</vt:lpstr>
      <vt:lpstr>Referencing on slides</vt:lpstr>
      <vt:lpstr> Referencing an image/picture</vt:lpstr>
      <vt:lpstr>Reference list</vt:lpstr>
      <vt:lpstr> Referencing information on slides</vt:lpstr>
      <vt:lpstr> Reference list</vt:lpstr>
      <vt:lpstr> Referencing information</vt:lpstr>
      <vt:lpstr>Presentation skills</vt:lpstr>
      <vt:lpstr>Body language</vt:lpstr>
      <vt:lpstr> Presentation Protocol</vt:lpstr>
      <vt:lpstr> Reference list</vt:lpstr>
      <vt:lpstr>Reference list</vt:lpstr>
      <vt:lpstr>Reference list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 Young</dc:creator>
  <cp:lastModifiedBy>Colin Barr</cp:lastModifiedBy>
  <cp:revision>6</cp:revision>
  <dcterms:created xsi:type="dcterms:W3CDTF">2022-07-11T13:19:46Z</dcterms:created>
  <dcterms:modified xsi:type="dcterms:W3CDTF">2023-08-31T13:42:24Z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ContentMarkingHeaderLocations">
    <vt:lpwstr>Office Theme:8</vt:lpwstr>
  </property>
  <property fmtid="{D5CDD505-2E9C-101B-9397-08002B2CF9AE}" pid="3" name="ClassificationContentMarkingHeaderText">
    <vt:lpwstr>PUBLIC / CYHOEDDUS</vt:lpwstr>
  </property>
</Properties>
</file>