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76" r:id="rId4"/>
    <p:sldMasterId id="2147483888" r:id="rId5"/>
    <p:sldMasterId id="2147483900" r:id="rId6"/>
  </p:sldMasterIdLst>
  <p:notesMasterIdLst>
    <p:notesMasterId r:id="rId46"/>
  </p:notesMasterIdLst>
  <p:handoutMasterIdLst>
    <p:handoutMasterId r:id="rId47"/>
  </p:handoutMasterIdLst>
  <p:sldIdLst>
    <p:sldId id="256" r:id="rId7"/>
    <p:sldId id="267" r:id="rId8"/>
    <p:sldId id="280" r:id="rId9"/>
    <p:sldId id="281" r:id="rId10"/>
    <p:sldId id="277" r:id="rId11"/>
    <p:sldId id="261" r:id="rId12"/>
    <p:sldId id="279" r:id="rId13"/>
    <p:sldId id="276" r:id="rId14"/>
    <p:sldId id="290" r:id="rId15"/>
    <p:sldId id="273" r:id="rId16"/>
    <p:sldId id="287" r:id="rId17"/>
    <p:sldId id="272" r:id="rId18"/>
    <p:sldId id="289" r:id="rId19"/>
    <p:sldId id="274" r:id="rId20"/>
    <p:sldId id="271" r:id="rId21"/>
    <p:sldId id="285" r:id="rId22"/>
    <p:sldId id="310" r:id="rId23"/>
    <p:sldId id="309" r:id="rId24"/>
    <p:sldId id="291" r:id="rId25"/>
    <p:sldId id="262" r:id="rId26"/>
    <p:sldId id="275" r:id="rId27"/>
    <p:sldId id="284" r:id="rId28"/>
    <p:sldId id="295" r:id="rId29"/>
    <p:sldId id="312" r:id="rId30"/>
    <p:sldId id="266" r:id="rId31"/>
    <p:sldId id="263" r:id="rId32"/>
    <p:sldId id="296" r:id="rId33"/>
    <p:sldId id="269" r:id="rId34"/>
    <p:sldId id="293" r:id="rId35"/>
    <p:sldId id="302" r:id="rId36"/>
    <p:sldId id="305" r:id="rId37"/>
    <p:sldId id="306" r:id="rId38"/>
    <p:sldId id="307" r:id="rId39"/>
    <p:sldId id="308" r:id="rId40"/>
    <p:sldId id="260" r:id="rId41"/>
    <p:sldId id="303" r:id="rId42"/>
    <p:sldId id="304" r:id="rId43"/>
    <p:sldId id="265" r:id="rId44"/>
    <p:sldId id="286"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6437" autoAdjust="0"/>
  </p:normalViewPr>
  <p:slideViewPr>
    <p:cSldViewPr snapToGrid="0">
      <p:cViewPr varScale="1">
        <p:scale>
          <a:sx n="112" d="100"/>
          <a:sy n="112" d="100"/>
        </p:scale>
        <p:origin x="492" y="78"/>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3/4/2021</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3/4/2021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1</a:t>
            </a:fld>
            <a:endParaRPr lang="en-US" dirty="0"/>
          </a:p>
        </p:txBody>
      </p:sp>
    </p:spTree>
    <p:extLst>
      <p:ext uri="{BB962C8B-B14F-4D97-AF65-F5344CB8AC3E}">
        <p14:creationId xmlns:p14="http://schemas.microsoft.com/office/powerpoint/2010/main" val="1304557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Outdoor Adventure in time of covid-19: strengths
https://www.polleverywhere.com/free_text_polls/zlYMufRXvEokDN8f7eotD</a:t>
            </a:r>
            <a:endParaRPr lang="en-GB"/>
          </a:p>
        </p:txBody>
      </p:sp>
      <p:sp>
        <p:nvSpPr>
          <p:cNvPr id="4" name="Slide Number Placeholder 3"/>
          <p:cNvSpPr>
            <a:spLocks noGrp="1"/>
          </p:cNvSpPr>
          <p:nvPr>
            <p:ph type="sldNum" sz="quarter" idx="10"/>
          </p:nvPr>
        </p:nvSpPr>
        <p:spPr/>
        <p:txBody>
          <a:bodyPr/>
          <a:lstStyle/>
          <a:p>
            <a:fld id="{28E8DF69-FFB1-4D3A-9D8C-5887E79674D9}" type="slidenum">
              <a:rPr lang="en-US" smtClean="0"/>
              <a:t>31</a:t>
            </a:fld>
            <a:endParaRPr lang="en-US" dirty="0"/>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430962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Outdoor adventure in time of Covid-19: Weaknesses
https://www.polleverywhere.com/free_text_polls/c2G73II9uMxweZWy4P0mt</a:t>
            </a:r>
            <a:endParaRPr lang="en-GB"/>
          </a:p>
        </p:txBody>
      </p:sp>
      <p:sp>
        <p:nvSpPr>
          <p:cNvPr id="4" name="Slide Number Placeholder 3"/>
          <p:cNvSpPr>
            <a:spLocks noGrp="1"/>
          </p:cNvSpPr>
          <p:nvPr>
            <p:ph type="sldNum" sz="quarter" idx="10"/>
          </p:nvPr>
        </p:nvSpPr>
        <p:spPr/>
        <p:txBody>
          <a:bodyPr/>
          <a:lstStyle/>
          <a:p>
            <a:fld id="{28E8DF69-FFB1-4D3A-9D8C-5887E79674D9}" type="slidenum">
              <a:rPr lang="en-US" smtClean="0"/>
              <a:t>32</a:t>
            </a:fld>
            <a:endParaRPr lang="en-US" dirty="0"/>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950899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OAE in time of Covid-19: Opportunities
https://www.polleverywhere.com/free_text_polls/pI15GUEFW3tnfKyh0Bfjq</a:t>
            </a:r>
            <a:endParaRPr lang="en-GB"/>
          </a:p>
        </p:txBody>
      </p:sp>
      <p:sp>
        <p:nvSpPr>
          <p:cNvPr id="4" name="Slide Number Placeholder 3"/>
          <p:cNvSpPr>
            <a:spLocks noGrp="1"/>
          </p:cNvSpPr>
          <p:nvPr>
            <p:ph type="sldNum" sz="quarter" idx="10"/>
          </p:nvPr>
        </p:nvSpPr>
        <p:spPr/>
        <p:txBody>
          <a:bodyPr/>
          <a:lstStyle/>
          <a:p>
            <a:fld id="{28E8DF69-FFB1-4D3A-9D8C-5887E79674D9}" type="slidenum">
              <a:rPr lang="en-US" smtClean="0"/>
              <a:t>33</a:t>
            </a:fld>
            <a:endParaRPr lang="en-US" dirty="0"/>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901572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OAE in time of Covid-19: Threats
https://www.polleverywhere.com/free_text_polls/6242rr9MatiXohX1VrEHh</a:t>
            </a:r>
            <a:endParaRPr lang="en-GB"/>
          </a:p>
        </p:txBody>
      </p:sp>
      <p:sp>
        <p:nvSpPr>
          <p:cNvPr id="4" name="Slide Number Placeholder 3"/>
          <p:cNvSpPr>
            <a:spLocks noGrp="1"/>
          </p:cNvSpPr>
          <p:nvPr>
            <p:ph type="sldNum" sz="quarter" idx="10"/>
          </p:nvPr>
        </p:nvSpPr>
        <p:spPr/>
        <p:txBody>
          <a:bodyPr/>
          <a:lstStyle/>
          <a:p>
            <a:fld id="{28E8DF69-FFB1-4D3A-9D8C-5887E79674D9}" type="slidenum">
              <a:rPr lang="en-US" smtClean="0"/>
              <a:t>34</a:t>
            </a:fld>
            <a:endParaRPr lang="en-US" dirty="0"/>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280585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35</a:t>
            </a:fld>
            <a:endParaRPr lang="en-US" dirty="0"/>
          </a:p>
        </p:txBody>
      </p:sp>
    </p:spTree>
    <p:extLst>
      <p:ext uri="{BB962C8B-B14F-4D97-AF65-F5344CB8AC3E}">
        <p14:creationId xmlns:p14="http://schemas.microsoft.com/office/powerpoint/2010/main" val="3285139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noProof="0" smtClean="0"/>
              <a:t>Click to edit Master title style</a:t>
            </a:r>
            <a:endParaRPr lang="en-US" noProof="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smtClean="0"/>
              <a:t>Click to edit Master subtitle style</a:t>
            </a:r>
            <a:endParaRPr lang="en-US" noProof="0"/>
          </a:p>
        </p:txBody>
      </p:sp>
      <p:sp>
        <p:nvSpPr>
          <p:cNvPr id="4" name="Date Placeholder 3"/>
          <p:cNvSpPr>
            <a:spLocks noGrp="1"/>
          </p:cNvSpPr>
          <p:nvPr>
            <p:ph type="dt" sz="half" idx="10"/>
          </p:nvPr>
        </p:nvSpPr>
        <p:spPr/>
        <p:txBody>
          <a:bodyPr/>
          <a:lstStyle>
            <a:lvl1pPr>
              <a:defRPr>
                <a:solidFill>
                  <a:srgbClr val="FFFFFF"/>
                </a:solidFill>
              </a:defRPr>
            </a:lvl1pPr>
          </a:lstStyle>
          <a:p>
            <a:fld id="{9AB3A824-1A51-4B26-AD58-A6D8E14F6C04}" type="datetimeFigureOut">
              <a:rPr lang="en-US" noProof="0" smtClean="0"/>
              <a:t>3/4/2021</a:t>
            </a:fld>
            <a:endParaRPr lang="en-US" noProof="0" dirty="0"/>
          </a:p>
        </p:txBody>
      </p:sp>
      <p:sp>
        <p:nvSpPr>
          <p:cNvPr id="5" name="Footer Placeholder 4"/>
          <p:cNvSpPr>
            <a:spLocks noGrp="1"/>
          </p:cNvSpPr>
          <p:nvPr>
            <p:ph type="ftr" sz="quarter" idx="11"/>
          </p:nvPr>
        </p:nvSpPr>
        <p:spPr/>
        <p:txBody>
          <a:bodyPr/>
          <a:lstStyle>
            <a:lvl1pPr>
              <a:defRPr>
                <a:solidFill>
                  <a:srgbClr val="FFFFFF"/>
                </a:solidFill>
              </a:defRPr>
            </a:lvl1pPr>
          </a:lstStyle>
          <a:p>
            <a:r>
              <a:rPr lang="en-US" noProof="0" dirty="0"/>
              <a:t>
              </a:t>
            </a: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D22F896-40B5-4ADD-8801-0D06FADFA095}" type="slidenum">
              <a:rPr lang="en-US" noProof="0" smtClean="0"/>
              <a:t>‹#›</a:t>
            </a:fld>
            <a:endParaRPr lang="en-US" noProof="0"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8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idx="1"/>
          </p:nvPr>
        </p:nvSpPr>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97D162C4-EDD9-4389-A98B-B87ECEA2A816}" type="datetimeFigureOut">
              <a:rPr lang="en-US" noProof="0" smtClean="0"/>
              <a:t>3/4/2021</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472039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noProof="0" smtClean="0"/>
              <a:t>Click to edit Master title style</a:t>
            </a:r>
            <a:endParaRPr lang="en-US" noProof="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smtClean="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3/4/2021</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36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Date Placeholder 4"/>
          <p:cNvSpPr>
            <a:spLocks noGrp="1"/>
          </p:cNvSpPr>
          <p:nvPr>
            <p:ph type="dt" sz="half" idx="10"/>
          </p:nvPr>
        </p:nvSpPr>
        <p:spPr/>
        <p:txBody>
          <a:bodyPr/>
          <a:lstStyle/>
          <a:p>
            <a:fld id="{CA954B2F-12DE-47F5-8894-472B206D2E1E}" type="datetimeFigureOut">
              <a:rPr lang="en-US" noProof="0" smtClean="0"/>
              <a:t>3/4/2021</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8167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Date Placeholder 6"/>
          <p:cNvSpPr>
            <a:spLocks noGrp="1"/>
          </p:cNvSpPr>
          <p:nvPr>
            <p:ph type="dt" sz="half" idx="10"/>
          </p:nvPr>
        </p:nvSpPr>
        <p:spPr/>
        <p:txBody>
          <a:bodyPr/>
          <a:lstStyle/>
          <a:p>
            <a:fld id="{3CBC1C18-307B-4F68-A007-B5B542270E8D}" type="datetimeFigureOut">
              <a:rPr lang="en-US" noProof="0" smtClean="0"/>
              <a:t>3/4/2021</a:t>
            </a:fld>
            <a:endParaRPr lang="en-US" noProof="0" dirty="0"/>
          </a:p>
        </p:txBody>
      </p:sp>
      <p:sp>
        <p:nvSpPr>
          <p:cNvPr id="8" name="Footer Placeholder 7"/>
          <p:cNvSpPr>
            <a:spLocks noGrp="1"/>
          </p:cNvSpPr>
          <p:nvPr>
            <p:ph type="ftr" sz="quarter" idx="11"/>
          </p:nvPr>
        </p:nvSpPr>
        <p:spPr/>
        <p:txBody>
          <a:bodyPr/>
          <a:lstStyle/>
          <a:p>
            <a:r>
              <a:rPr lang="en-US" noProof="0" dirty="0"/>
              <a:t>
              </a:t>
            </a:r>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9633525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Date Placeholder 2"/>
          <p:cNvSpPr>
            <a:spLocks noGrp="1"/>
          </p:cNvSpPr>
          <p:nvPr>
            <p:ph type="dt" sz="half" idx="10"/>
          </p:nvPr>
        </p:nvSpPr>
        <p:spPr/>
        <p:txBody>
          <a:bodyPr/>
          <a:lstStyle/>
          <a:p>
            <a:fld id="{1FAF3416-4057-4DAA-829D-4CA07428D088}" type="datetimeFigureOut">
              <a:rPr lang="en-US" noProof="0" smtClean="0"/>
              <a:t>3/4/2021</a:t>
            </a:fld>
            <a:endParaRPr lang="en-US" noProof="0" dirty="0"/>
          </a:p>
        </p:txBody>
      </p:sp>
      <p:sp>
        <p:nvSpPr>
          <p:cNvPr id="4" name="Footer Placeholder 3"/>
          <p:cNvSpPr>
            <a:spLocks noGrp="1"/>
          </p:cNvSpPr>
          <p:nvPr>
            <p:ph type="ftr" sz="quarter" idx="11"/>
          </p:nvPr>
        </p:nvSpPr>
        <p:spPr/>
        <p:txBody>
          <a:bodyPr/>
          <a:lstStyle/>
          <a:p>
            <a:r>
              <a:rPr lang="en-US" noProof="0" dirty="0"/>
              <a:t>
              </a:t>
            </a:r>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00542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3/4/2021</a:t>
            </a:fld>
            <a:endParaRPr lang="en-US" noProof="0" dirty="0"/>
          </a:p>
        </p:txBody>
      </p:sp>
      <p:sp>
        <p:nvSpPr>
          <p:cNvPr id="3" name="Footer Placeholder 2"/>
          <p:cNvSpPr>
            <a:spLocks noGrp="1"/>
          </p:cNvSpPr>
          <p:nvPr>
            <p:ph type="ftr" sz="quarter" idx="11"/>
          </p:nvPr>
        </p:nvSpPr>
        <p:spPr/>
        <p:txBody>
          <a:bodyPr/>
          <a:lstStyle/>
          <a:p>
            <a:r>
              <a:rPr lang="en-US" noProof="0" dirty="0"/>
              <a:t>
              </a:t>
            </a:r>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9882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3/4/2021</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5838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3/4/2021</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7408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Vertical Text Placeholder 2"/>
          <p:cNvSpPr>
            <a:spLocks noGrp="1"/>
          </p:cNvSpPr>
          <p:nvPr>
            <p:ph type="body" orient="vert" idx="1"/>
          </p:nvPr>
        </p:nvSpPr>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857E33E-8B18-4087-B112-809917729534}" type="datetimeFigureOut">
              <a:rPr lang="en-US" noProof="0" smtClean="0"/>
              <a:t>3/4/2021</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355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noProof="0" smtClean="0"/>
              <a:t>Click to edit Master title style</a:t>
            </a:r>
            <a:endParaRPr lang="en-US" noProof="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3FFE419-2371-464F-8239-3959401C3561}" type="datetimeFigureOut">
              <a:rPr lang="en-US" noProof="0" smtClean="0"/>
              <a:t>3/4/2021</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9947638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11160157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5104679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044845B-540F-4C60-BD72-14254AE6CD39}"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40058776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044845B-540F-4C60-BD72-14254AE6CD39}" type="datetimeFigureOut">
              <a:rPr lang="en-GB" smtClean="0"/>
              <a:t>04/03/2021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7829453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044845B-540F-4C60-BD72-14254AE6CD39}" type="datetimeFigureOut">
              <a:rPr lang="en-GB" smtClean="0"/>
              <a:t>04/03/2021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13896924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044845B-540F-4C60-BD72-14254AE6CD39}" type="datetimeFigureOut">
              <a:rPr lang="en-GB" smtClean="0"/>
              <a:t>04/03/2021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768720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44845B-540F-4C60-BD72-14254AE6CD39}" type="datetimeFigureOut">
              <a:rPr lang="en-GB" smtClean="0"/>
              <a:t>04/03/2021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14792839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044845B-540F-4C60-BD72-14254AE6CD39}" type="datetimeFigureOut">
              <a:rPr lang="en-GB" smtClean="0"/>
              <a:t>04/03/2021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4679915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044845B-540F-4C60-BD72-14254AE6CD39}" type="datetimeFigureOut">
              <a:rPr lang="en-GB" smtClean="0"/>
              <a:t>04/03/2021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0663431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1318305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04/03/2021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500732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889" y="2514601"/>
            <a:ext cx="880060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889" y="4777381"/>
            <a:ext cx="880060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3/4/2021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42292" y="4321159"/>
            <a:ext cx="1860631"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564445" y="4529542"/>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8016184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3602" y="624110"/>
            <a:ext cx="87855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888" y="2133600"/>
            <a:ext cx="8789313"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3/4/2021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4171173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888" y="2074562"/>
            <a:ext cx="8789313"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888" y="3581400"/>
            <a:ext cx="8789313"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54F5E24-8E83-804C-BE07-76311EABA17E}" type="datetimeFigureOut">
              <a:rPr lang="en-US" smtClean="0"/>
              <a:t>3/4/2021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78" y="3166528"/>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681637" y="3244141"/>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6896182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889" y="2136707"/>
            <a:ext cx="4263375"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16410" y="2136707"/>
            <a:ext cx="4262791"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54F5E24-8E83-804C-BE07-76311EABA17E}" type="datetimeFigureOut">
              <a:rPr lang="en-US" smtClean="0"/>
              <a:t>3/4/2021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681637" y="787784"/>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166683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020469" y="2226626"/>
            <a:ext cx="383279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887" y="2802889"/>
            <a:ext cx="4263376"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1540" y="2223398"/>
            <a:ext cx="383098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11620" y="2799661"/>
            <a:ext cx="4260907"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54F5E24-8E83-804C-BE07-76311EABA17E}" type="datetimeFigureOut">
              <a:rPr lang="en-US" smtClean="0"/>
              <a:t>3/4/2021</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681637" y="787784"/>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41268085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593600" y="624110"/>
            <a:ext cx="87856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54F5E24-8E83-804C-BE07-76311EABA17E}" type="datetimeFigureOut">
              <a:rPr lang="en-US" smtClean="0"/>
              <a:t>3/4/2021</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4755019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4F5E24-8E83-804C-BE07-76311EABA17E}" type="datetimeFigureOut">
              <a:rPr lang="en-US" smtClean="0"/>
              <a:t>3/4/2021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31448306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887" y="446088"/>
            <a:ext cx="3506112"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4659" y="446090"/>
            <a:ext cx="5054541"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887" y="1598613"/>
            <a:ext cx="3506112"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3/4/2021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2118496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888" y="4800600"/>
            <a:ext cx="8789313"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888" y="634965"/>
            <a:ext cx="8789313"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888" y="5367338"/>
            <a:ext cx="8789313"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3/4/2021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8492042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888" y="609600"/>
            <a:ext cx="8789313"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888" y="4354046"/>
            <a:ext cx="8789313"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54F5E24-8E83-804C-BE07-76311EABA17E}" type="datetimeFigureOut">
              <a:rPr lang="en-US" smtClean="0"/>
              <a:t>3/4/2021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78" y="3166528"/>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681637" y="3244141"/>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98573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17498" y="609600"/>
            <a:ext cx="814611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21296" y="3505200"/>
            <a:ext cx="7538517"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888" y="4354046"/>
            <a:ext cx="8789313"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54F5E24-8E83-804C-BE07-76311EABA17E}" type="datetimeFigureOut">
              <a:rPr lang="en-US" smtClean="0"/>
              <a:t>3/4/2021</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78" y="3166528"/>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681637" y="3244141"/>
            <a:ext cx="779971" cy="365125"/>
          </a:xfrm>
        </p:spPr>
        <p:txBody>
          <a:bodyPr/>
          <a:lstStyle/>
          <a:p>
            <a:fld id="{AC8DA5EB-CB77-0648-A994-E17F1B1A940F}" type="slidenum">
              <a:rPr lang="en-GB" smtClean="0"/>
              <a:t>‹#›</a:t>
            </a:fld>
            <a:endParaRPr lang="en-GB"/>
          </a:p>
        </p:txBody>
      </p:sp>
      <p:sp>
        <p:nvSpPr>
          <p:cNvPr id="14" name="TextBox 13"/>
          <p:cNvSpPr txBox="1"/>
          <p:nvPr/>
        </p:nvSpPr>
        <p:spPr>
          <a:xfrm>
            <a:off x="2411089" y="648005"/>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0892711" y="290530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35980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888" y="2438402"/>
            <a:ext cx="8789313"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888" y="5181600"/>
            <a:ext cx="8789313"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3/4/2021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38525113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917498" y="609600"/>
            <a:ext cx="814611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887" y="4343400"/>
            <a:ext cx="8917723"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887" y="5181600"/>
            <a:ext cx="8917723"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3/4/2021</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DA5EB-CB77-0648-A994-E17F1B1A940F}" type="slidenum">
              <a:rPr lang="en-GB" smtClean="0"/>
              <a:t>‹#›</a:t>
            </a:fld>
            <a:endParaRPr lang="en-GB"/>
          </a:p>
        </p:txBody>
      </p:sp>
      <p:sp>
        <p:nvSpPr>
          <p:cNvPr id="11" name="TextBox 10"/>
          <p:cNvSpPr txBox="1"/>
          <p:nvPr/>
        </p:nvSpPr>
        <p:spPr>
          <a:xfrm>
            <a:off x="2411089" y="648005"/>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10892711" y="290530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2653454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888" y="627407"/>
            <a:ext cx="8789312"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888" y="4343400"/>
            <a:ext cx="8789313"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888" y="5181600"/>
            <a:ext cx="8789313"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3/4/2021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1466184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3/4/2021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403689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71380" y="627407"/>
            <a:ext cx="2208176"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888" y="627407"/>
            <a:ext cx="6288464"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3/4/2021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636110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theme" Target="../theme/theme3.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3CBC1C18-307B-4F68-A007-B5B542270E8D}" type="datetimeFigureOut">
              <a:rPr lang="en-US" noProof="0" smtClean="0"/>
              <a:t>3/4/2021</a:t>
            </a:fld>
            <a:endParaRPr lang="en-US" noProof="0"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r>
              <a:rPr lang="en-US" noProof="0" dirty="0"/>
              <a:t>
              </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70225885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44845B-540F-4C60-BD72-14254AE6CD39}" type="datetimeFigureOut">
              <a:rPr lang="en-GB" smtClean="0"/>
              <a:t>04/03/2021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CC00E-60E8-436C-BE51-4550C353A052}" type="slidenum">
              <a:rPr lang="en-GB" smtClean="0"/>
              <a:t>‹#›</a:t>
            </a:fld>
            <a:endParaRPr lang="en-GB"/>
          </a:p>
        </p:txBody>
      </p:sp>
    </p:spTree>
    <p:extLst>
      <p:ext uri="{BB962C8B-B14F-4D97-AF65-F5344CB8AC3E}">
        <p14:creationId xmlns:p14="http://schemas.microsoft.com/office/powerpoint/2010/main" val="115283430"/>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26416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7228" y="285"/>
            <a:ext cx="2603029"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24384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3600" y="624110"/>
            <a:ext cx="87856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888" y="2133600"/>
            <a:ext cx="8789313"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3200" y="6135090"/>
            <a:ext cx="102184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254F5E24-8E83-804C-BE07-76311EABA17E}" type="datetimeFigureOut">
              <a:rPr lang="en-US" smtClean="0"/>
              <a:t>3/4/2021</a:t>
            </a:fld>
            <a:endParaRPr lang="en-GB"/>
          </a:p>
        </p:txBody>
      </p:sp>
      <p:sp>
        <p:nvSpPr>
          <p:cNvPr id="5" name="Footer Placeholder 4"/>
          <p:cNvSpPr>
            <a:spLocks noGrp="1"/>
          </p:cNvSpPr>
          <p:nvPr>
            <p:ph type="ftr" sz="quarter" idx="3"/>
          </p:nvPr>
        </p:nvSpPr>
        <p:spPr>
          <a:xfrm>
            <a:off x="2589887" y="6135810"/>
            <a:ext cx="7621984"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681637" y="787784"/>
            <a:ext cx="779971" cy="365125"/>
          </a:xfrm>
          <a:prstGeom prst="rect">
            <a:avLst/>
          </a:prstGeom>
        </p:spPr>
        <p:txBody>
          <a:bodyPr vert="horz" lIns="91440" tIns="45720" rIns="91440" bIns="45720" rtlCol="0" anchor="ctr"/>
          <a:lstStyle>
            <a:lvl1pPr algn="r">
              <a:defRPr sz="2000">
                <a:solidFill>
                  <a:srgbClr val="FEFFFF"/>
                </a:solidFill>
              </a:defRPr>
            </a:lvl1pPr>
          </a:lstStyle>
          <a:p>
            <a:fld id="{AC8DA5EB-CB77-0648-A994-E17F1B1A940F}" type="slidenum">
              <a:rPr lang="en-GB" smtClean="0"/>
              <a:t>‹#›</a:t>
            </a:fld>
            <a:endParaRPr lang="en-GB"/>
          </a:p>
        </p:txBody>
      </p:sp>
    </p:spTree>
    <p:extLst>
      <p:ext uri="{BB962C8B-B14F-4D97-AF65-F5344CB8AC3E}">
        <p14:creationId xmlns:p14="http://schemas.microsoft.com/office/powerpoint/2010/main" val="1807562416"/>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seK4KyYechY&amp;feature=emb_logo"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Jkq-V6jvxDw" TargetMode="Externa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www.bbc.co.uk/news/uk-56127385"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8.xml"/><Relationship Id="rId1" Type="http://schemas.openxmlformats.org/officeDocument/2006/relationships/tags" Target="../tags/tag1.xml"/><Relationship Id="rId4" Type="http://schemas.openxmlformats.org/officeDocument/2006/relationships/image" Target="../media/image22.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8.xml"/><Relationship Id="rId1" Type="http://schemas.openxmlformats.org/officeDocument/2006/relationships/tags" Target="../tags/tag2.xml"/><Relationship Id="rId4" Type="http://schemas.openxmlformats.org/officeDocument/2006/relationships/image" Target="../media/image23.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8.xml"/><Relationship Id="rId1" Type="http://schemas.openxmlformats.org/officeDocument/2006/relationships/tags" Target="../tags/tag3.xml"/><Relationship Id="rId4" Type="http://schemas.openxmlformats.org/officeDocument/2006/relationships/image" Target="../media/image24.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25.png"/></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eur01.safelinks.protection.outlook.com/?url=https%3A%2F%2Fyregin.cymru%2Ffilm%2F&amp;data=04%7C01%7C%7Cced17960fbef4a348e1a08d8deed0a51%7C4e0f11f9046e45059cb8db2152311e21%7C0%7C0%7C637504456960992929%7CUnknown%7CTWFpbGZsb3d8eyJWIjoiMC4wLjAwMDAiLCJQIjoiV2luMzIiLCJBTiI6Ik1haWwiLCJXVCI6Mn0%3D%7C1000&amp;sdata=asytWkYQpxU3N3CZyUCVljOuYa6lNnHSf%2BKlvU%2FxNVc%3D&amp;reserved=0" TargetMode="Externa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www.theguardian.com/commentisfree/2021/mar/01/covid-life-flexible-working-lockdown" TargetMode="External"/><Relationship Id="rId3" Type="http://schemas.openxmlformats.org/officeDocument/2006/relationships/hyperlink" Target="https://www.nytimes.com/2020/07/17/nyregion/coronavirus-nyc-schoolsreopening-outdoors.html" TargetMode="External"/><Relationship Id="rId7" Type="http://schemas.openxmlformats.org/officeDocument/2006/relationships/hyperlink" Target="https://www.ft.com/content/9e832c8a-8961-11ea-a109-483c62d17528#comments-anchor" TargetMode="External"/><Relationship Id="rId2" Type="http://schemas.openxmlformats.org/officeDocument/2006/relationships/hyperlink" Target="https://www.bbc.co.uk/news/av/world-55415763" TargetMode="External"/><Relationship Id="rId1" Type="http://schemas.openxmlformats.org/officeDocument/2006/relationships/slideLayout" Target="../slideLayouts/slideLayout2.xml"/><Relationship Id="rId6" Type="http://schemas.openxmlformats.org/officeDocument/2006/relationships/hyperlink" Target="https://www.outdoor-sports-network.eu/new-research-reveals-greater-public-appetite-for-outdoor-activities-after-covid/" TargetMode="External"/><Relationship Id="rId5" Type="http://schemas.openxmlformats.org/officeDocument/2006/relationships/hyperlink" Target="https://www.lawrencehallofscience.org/about/newsroom/press_releases/environmentaloutdoors-edu-threatened-covid" TargetMode="External"/><Relationship Id="rId4" Type="http://schemas.openxmlformats.org/officeDocument/2006/relationships/hyperlink" Target="https://www.bbc.co.uk/news/56102610" TargetMode="External"/><Relationship Id="rId9" Type="http://schemas.openxmlformats.org/officeDocument/2006/relationships/hyperlink" Target="https://www.jrf.org.uk/press/wales-faces-rising-tide-poverty-after-coronavirus"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gov.wales/sites/default/files/statistics-and-research/2021-02/tourism-market-demand-report-uk-march-2020.pdf" TargetMode="External"/><Relationship Id="rId3" Type="http://schemas.openxmlformats.org/officeDocument/2006/relationships/hyperlink" Target="https://www.washingtonpost.com/world/2020/09/16/outdoor-school-coronavirus-denmark-europe-forest" TargetMode="External"/><Relationship Id="rId7" Type="http://schemas.openxmlformats.org/officeDocument/2006/relationships/hyperlink" Target="https://doi.org/10.1080/16078055.2020.1825260" TargetMode="External"/><Relationship Id="rId2" Type="http://schemas.openxmlformats.org/officeDocument/2006/relationships/hyperlink" Target="https://climate.nasa.gov/" TargetMode="External"/><Relationship Id="rId1" Type="http://schemas.openxmlformats.org/officeDocument/2006/relationships/slideLayout" Target="../slideLayouts/slideLayout2.xml"/><Relationship Id="rId6" Type="http://schemas.openxmlformats.org/officeDocument/2006/relationships/hyperlink" Target="https://unherd.com/2020/09/how-to-save-british-farming-and-the-countryside/?ml_subscriber=1632442445075584517&amp;ml_subscriber_hash=r6u6&amp;utm_source=newsletter&amp;utm_medium=email&amp;utm_campaign=shouting_from_the_shed_67&amp;utm_term=2021-03-02" TargetMode="External"/><Relationship Id="rId5" Type="http://schemas.openxmlformats.org/officeDocument/2006/relationships/hyperlink" Target="https://www.oxfam.org/en/5-shocking-facts-about-extreme-global-inequality-and-how-even-it" TargetMode="External"/><Relationship Id="rId4" Type="http://schemas.openxmlformats.org/officeDocument/2006/relationships/hyperlink" Target="https://naturalresources.wales/about-us/news-and-events/news/outdoor-learning-gains-new-prominence-amid-pandemic/?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50" name="Straight Connector 41">
            <a:extLst>
              <a:ext uri="{FF2B5EF4-FFF2-40B4-BE49-F238E27FC236}">
                <a16:creationId xmlns:a16="http://schemas.microsoft.com/office/drawing/2014/main" id="{63FED537-3AF1-4C36-9904-77B6A54D27B5}"/>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109980" y="4206240"/>
            <a:ext cx="9966960" cy="1325880"/>
          </a:xfrm>
        </p:spPr>
        <p:txBody>
          <a:bodyPr>
            <a:normAutofit fontScale="90000"/>
          </a:bodyPr>
          <a:lstStyle/>
          <a:p>
            <a:r>
              <a:rPr lang="en-US" sz="6600" cap="none" dirty="0" smtClean="0"/>
              <a:t>Adventure in the Time of covid-19</a:t>
            </a:r>
            <a:endParaRPr lang="en-US" sz="6600" cap="none" dirty="0"/>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709530" y="5598293"/>
            <a:ext cx="8767860" cy="553690"/>
          </a:xfrm>
        </p:spPr>
        <p:txBody>
          <a:bodyPr>
            <a:normAutofit/>
          </a:bodyPr>
          <a:lstStyle/>
          <a:p>
            <a:r>
              <a:rPr lang="en-US" sz="2000" dirty="0" smtClean="0"/>
              <a:t>Sustainable Journeys</a:t>
            </a:r>
            <a:endParaRPr lang="en-US" sz="2000" dirty="0"/>
          </a:p>
        </p:txBody>
      </p:sp>
      <p:pic>
        <p:nvPicPr>
          <p:cNvPr id="7" name="Picture 6" descr="Man looking at landscape">
            <a:extLst>
              <a:ext uri="{FF2B5EF4-FFF2-40B4-BE49-F238E27FC236}">
                <a16:creationId xmlns:a16="http://schemas.microsoft.com/office/drawing/2014/main" id="{CD9EF39B-AB41-49AB-8163-8B5FD7D2832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43840" y="256540"/>
            <a:ext cx="11704320" cy="3764276"/>
          </a:xfrm>
          <a:prstGeom prst="rect">
            <a:avLst/>
          </a:prstGeom>
        </p:spPr>
      </p:pic>
    </p:spTree>
    <p:extLst>
      <p:ext uri="{BB962C8B-B14F-4D97-AF65-F5344CB8AC3E}">
        <p14:creationId xmlns:p14="http://schemas.microsoft.com/office/powerpoint/2010/main" val="8340504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Content</a:t>
            </a:r>
            <a:endParaRPr lang="en-GB" b="1" dirty="0"/>
          </a:p>
        </p:txBody>
      </p:sp>
      <p:sp>
        <p:nvSpPr>
          <p:cNvPr id="3" name="Content Placeholder 2"/>
          <p:cNvSpPr>
            <a:spLocks noGrp="1"/>
          </p:cNvSpPr>
          <p:nvPr>
            <p:ph sz="half" idx="1"/>
          </p:nvPr>
        </p:nvSpPr>
        <p:spPr>
          <a:xfrm>
            <a:off x="1143000" y="2057399"/>
            <a:ext cx="9875520" cy="4023360"/>
          </a:xfrm>
        </p:spPr>
        <p:txBody>
          <a:bodyPr/>
          <a:lstStyle/>
          <a:p>
            <a:r>
              <a:rPr lang="en-GB" dirty="0"/>
              <a:t>Recap last weeks- sustainability and </a:t>
            </a:r>
            <a:r>
              <a:rPr lang="en-GB" dirty="0" smtClean="0"/>
              <a:t>wellbeing</a:t>
            </a:r>
          </a:p>
          <a:p>
            <a:r>
              <a:rPr lang="en-GB" dirty="0" smtClean="0"/>
              <a:t>Review assessment 1 (essay) requirements</a:t>
            </a:r>
          </a:p>
          <a:p>
            <a:r>
              <a:rPr lang="en-GB" dirty="0" smtClean="0"/>
              <a:t>Pre </a:t>
            </a:r>
            <a:r>
              <a:rPr lang="en-GB" dirty="0"/>
              <a:t>C</a:t>
            </a:r>
            <a:r>
              <a:rPr lang="en-GB" dirty="0" smtClean="0"/>
              <a:t>ovid adventure</a:t>
            </a:r>
          </a:p>
          <a:p>
            <a:r>
              <a:rPr lang="en-GB" dirty="0" smtClean="0"/>
              <a:t>Current needs and conditions</a:t>
            </a:r>
          </a:p>
          <a:p>
            <a:r>
              <a:rPr lang="en-GB" dirty="0" smtClean="0"/>
              <a:t>Post </a:t>
            </a:r>
            <a:r>
              <a:rPr lang="en-GB" dirty="0"/>
              <a:t>C</a:t>
            </a:r>
            <a:r>
              <a:rPr lang="en-GB" dirty="0" smtClean="0"/>
              <a:t>ovid needs and conditions</a:t>
            </a:r>
          </a:p>
          <a:p>
            <a:r>
              <a:rPr lang="en-GB" dirty="0" smtClean="0"/>
              <a:t>SWOT </a:t>
            </a:r>
            <a:r>
              <a:rPr lang="en-GB" dirty="0" smtClean="0"/>
              <a:t>analysis</a:t>
            </a:r>
          </a:p>
          <a:p>
            <a:r>
              <a:rPr lang="en-GB" dirty="0" smtClean="0"/>
              <a:t>Home work: Critical </a:t>
            </a:r>
            <a:r>
              <a:rPr lang="en-GB" dirty="0"/>
              <a:t>reading of Mackenzie and </a:t>
            </a:r>
            <a:r>
              <a:rPr lang="en-GB" dirty="0" err="1"/>
              <a:t>Goodnow</a:t>
            </a:r>
            <a:r>
              <a:rPr lang="en-GB" dirty="0"/>
              <a:t> (2020)</a:t>
            </a:r>
          </a:p>
          <a:p>
            <a:endParaRPr lang="en-GB" dirty="0" smtClean="0"/>
          </a:p>
          <a:p>
            <a:endParaRPr lang="en-GB" dirty="0" smtClean="0"/>
          </a:p>
          <a:p>
            <a:pPr marL="45720" indent="0">
              <a:buNone/>
            </a:pPr>
            <a:endParaRPr lang="en-GB" dirty="0"/>
          </a:p>
        </p:txBody>
      </p:sp>
    </p:spTree>
    <p:extLst>
      <p:ext uri="{BB962C8B-B14F-4D97-AF65-F5344CB8AC3E}">
        <p14:creationId xmlns:p14="http://schemas.microsoft.com/office/powerpoint/2010/main" val="19869790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fico Sostenibilità.jpg"/>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7739" r="-17739"/>
          <a:stretch/>
        </p:blipFill>
        <p:spPr>
          <a:xfrm>
            <a:off x="2053603" y="1"/>
            <a:ext cx="8926338" cy="6857999"/>
          </a:xfrm>
          <a:prstGeom prst="rect">
            <a:avLst/>
          </a:prstGeom>
        </p:spPr>
      </p:pic>
      <p:sp>
        <p:nvSpPr>
          <p:cNvPr id="2" name="TextBox 1"/>
          <p:cNvSpPr txBox="1"/>
          <p:nvPr/>
        </p:nvSpPr>
        <p:spPr>
          <a:xfrm>
            <a:off x="955589" y="1326292"/>
            <a:ext cx="366583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The Triple Bottom Line: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Century Gothic" panose="020B0502020202020204"/>
                <a:ea typeface="+mn-ea"/>
                <a:cs typeface="+mn-cs"/>
              </a:rPr>
              <a:t>pillars of sustainability</a:t>
            </a: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7801920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 y="233455"/>
            <a:ext cx="12054980" cy="5470847"/>
          </a:xfrm>
          <a:prstGeom prst="rect">
            <a:avLst/>
          </a:prstGeom>
        </p:spPr>
      </p:pic>
      <p:pic>
        <p:nvPicPr>
          <p:cNvPr id="5" name="Picture 4"/>
          <p:cNvPicPr>
            <a:picLocks noChangeAspect="1"/>
          </p:cNvPicPr>
          <p:nvPr/>
        </p:nvPicPr>
        <p:blipFill>
          <a:blip r:embed="rId3"/>
          <a:stretch>
            <a:fillRect/>
          </a:stretch>
        </p:blipFill>
        <p:spPr>
          <a:xfrm>
            <a:off x="9756397" y="365125"/>
            <a:ext cx="2142208" cy="1419303"/>
          </a:xfrm>
          <a:prstGeom prst="rect">
            <a:avLst/>
          </a:prstGeom>
        </p:spPr>
      </p:pic>
    </p:spTree>
    <p:extLst>
      <p:ext uri="{BB962C8B-B14F-4D97-AF65-F5344CB8AC3E}">
        <p14:creationId xmlns:p14="http://schemas.microsoft.com/office/powerpoint/2010/main" val="41832422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15659" t="15611" r="16145" b="23518"/>
          <a:stretch/>
        </p:blipFill>
        <p:spPr>
          <a:xfrm>
            <a:off x="8366352" y="1471613"/>
            <a:ext cx="3477986" cy="3343275"/>
          </a:xfrm>
          <a:prstGeom prst="rect">
            <a:avLst/>
          </a:prstGeom>
          <a:blipFill>
            <a:blip r:embed="rId3"/>
            <a:tile tx="0" ty="0" sx="100000" sy="100000" flip="none" algn="tl"/>
          </a:blipFill>
        </p:spPr>
      </p:pic>
      <p:sp>
        <p:nvSpPr>
          <p:cNvPr id="2" name="Title 1"/>
          <p:cNvSpPr>
            <a:spLocks noGrp="1"/>
          </p:cNvSpPr>
          <p:nvPr>
            <p:ph type="title"/>
          </p:nvPr>
        </p:nvSpPr>
        <p:spPr>
          <a:xfrm>
            <a:off x="414337" y="295275"/>
            <a:ext cx="9875520" cy="1356360"/>
          </a:xfrm>
        </p:spPr>
        <p:txBody>
          <a:bodyPr/>
          <a:lstStyle/>
          <a:p>
            <a:r>
              <a:rPr lang="en-GB" dirty="0" smtClean="0"/>
              <a:t>Trigger </a:t>
            </a:r>
            <a:r>
              <a:rPr lang="en-GB" dirty="0"/>
              <a:t>warning</a:t>
            </a:r>
          </a:p>
        </p:txBody>
      </p:sp>
      <p:sp>
        <p:nvSpPr>
          <p:cNvPr id="3" name="Content Placeholder 2"/>
          <p:cNvSpPr>
            <a:spLocks noGrp="1"/>
          </p:cNvSpPr>
          <p:nvPr>
            <p:ph sz="half" idx="1"/>
          </p:nvPr>
        </p:nvSpPr>
        <p:spPr>
          <a:xfrm>
            <a:off x="414337" y="1651635"/>
            <a:ext cx="7952015" cy="4943475"/>
          </a:xfrm>
        </p:spPr>
        <p:txBody>
          <a:bodyPr>
            <a:normAutofit/>
          </a:bodyPr>
          <a:lstStyle/>
          <a:p>
            <a:pPr marL="45720" indent="0">
              <a:buNone/>
            </a:pPr>
            <a:r>
              <a:rPr lang="en-GB" dirty="0"/>
              <a:t>T</a:t>
            </a:r>
            <a:r>
              <a:rPr lang="en-GB" dirty="0" smtClean="0"/>
              <a:t>his </a:t>
            </a:r>
            <a:r>
              <a:rPr lang="en-GB" dirty="0"/>
              <a:t>lecture makes references to the covid-19 pandemic.  The topic is studied in relation to outdoor adventurous </a:t>
            </a:r>
            <a:r>
              <a:rPr lang="en-GB" dirty="0" smtClean="0"/>
              <a:t>activities.  The lecture does not offer medical or public health advice.   </a:t>
            </a:r>
            <a:endParaRPr lang="en-GB" dirty="0"/>
          </a:p>
          <a:p>
            <a:pPr marL="45720" indent="0">
              <a:buNone/>
            </a:pPr>
            <a:r>
              <a:rPr lang="en-GB" dirty="0" smtClean="0"/>
              <a:t>Please be aware that if you do join in with discussions, whether written, online or face to face that many people have been adversely affected by the pandemic.  You should also remember that others might not  be aware of your personal experiences. </a:t>
            </a:r>
            <a:endParaRPr lang="en-GB" dirty="0"/>
          </a:p>
          <a:p>
            <a:pPr marL="45720" indent="0">
              <a:buNone/>
            </a:pPr>
            <a:r>
              <a:rPr lang="en-GB" dirty="0" smtClean="0"/>
              <a:t>Please be respectful of other people’s views and mindful that many people have been very ill or have friends and family that have been or may still be seriously affected by the pandemic.</a:t>
            </a:r>
            <a:endParaRPr lang="en-GB" dirty="0"/>
          </a:p>
        </p:txBody>
      </p:sp>
    </p:spTree>
    <p:extLst>
      <p:ext uri="{BB962C8B-B14F-4D97-AF65-F5344CB8AC3E}">
        <p14:creationId xmlns:p14="http://schemas.microsoft.com/office/powerpoint/2010/main" val="166076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1: Essay</a:t>
            </a:r>
            <a:endParaRPr lang="en-GB" dirty="0"/>
          </a:p>
        </p:txBody>
      </p:sp>
      <p:sp>
        <p:nvSpPr>
          <p:cNvPr id="3" name="Content Placeholder 2"/>
          <p:cNvSpPr>
            <a:spLocks noGrp="1"/>
          </p:cNvSpPr>
          <p:nvPr>
            <p:ph sz="half" idx="1"/>
          </p:nvPr>
        </p:nvSpPr>
        <p:spPr>
          <a:xfrm>
            <a:off x="1143000" y="2057399"/>
            <a:ext cx="9756648" cy="4023360"/>
          </a:xfrm>
        </p:spPr>
        <p:txBody>
          <a:bodyPr>
            <a:normAutofit/>
          </a:bodyPr>
          <a:lstStyle/>
          <a:p>
            <a:pPr marL="45720" indent="0">
              <a:buNone/>
            </a:pPr>
            <a:r>
              <a:rPr lang="en-GB" dirty="0"/>
              <a:t>With reference to the article by Mackenzie and </a:t>
            </a:r>
            <a:r>
              <a:rPr lang="en-GB" dirty="0" err="1"/>
              <a:t>Goodnow</a:t>
            </a:r>
            <a:r>
              <a:rPr lang="en-GB" dirty="0"/>
              <a:t> (2020; available on Moodle), critically discuss the following statement: </a:t>
            </a:r>
            <a:endParaRPr lang="en-GB" dirty="0" smtClean="0"/>
          </a:p>
          <a:p>
            <a:pPr marL="45720" indent="0">
              <a:buNone/>
            </a:pPr>
            <a:r>
              <a:rPr lang="en-GB" i="1" dirty="0" smtClean="0"/>
              <a:t>Microadventures </a:t>
            </a:r>
            <a:r>
              <a:rPr lang="en-GB" i="1" dirty="0"/>
              <a:t>are “an enticing alternative for both </a:t>
            </a:r>
            <a:r>
              <a:rPr lang="en-GB" b="1" i="1" u="sng" dirty="0"/>
              <a:t>current and post-pandemic conditions</a:t>
            </a:r>
            <a:r>
              <a:rPr lang="en-GB" i="1" u="sng" dirty="0"/>
              <a:t>”</a:t>
            </a:r>
            <a:r>
              <a:rPr lang="en-GB" i="1" dirty="0"/>
              <a:t> </a:t>
            </a:r>
            <a:r>
              <a:rPr lang="en-GB" dirty="0"/>
              <a:t>(Mackenzie and </a:t>
            </a:r>
            <a:r>
              <a:rPr lang="en-GB" dirty="0" err="1"/>
              <a:t>Goodnow</a:t>
            </a:r>
            <a:r>
              <a:rPr lang="en-GB" dirty="0"/>
              <a:t>, 2020, p1).</a:t>
            </a:r>
          </a:p>
          <a:p>
            <a:pPr marL="45720" indent="0">
              <a:buNone/>
            </a:pPr>
            <a:endParaRPr lang="en-GB" dirty="0"/>
          </a:p>
          <a:p>
            <a:pPr marL="45720" indent="0">
              <a:buNone/>
            </a:pPr>
            <a:r>
              <a:rPr lang="en-GB" dirty="0"/>
              <a:t>You must clearly demonstrate your appreciation of the “conditions” that they refer to and how these can be extended to apply to the broader field of sustainability. </a:t>
            </a:r>
          </a:p>
          <a:p>
            <a:endParaRPr lang="en-GB" dirty="0"/>
          </a:p>
        </p:txBody>
      </p:sp>
    </p:spTree>
    <p:extLst>
      <p:ext uri="{BB962C8B-B14F-4D97-AF65-F5344CB8AC3E}">
        <p14:creationId xmlns:p14="http://schemas.microsoft.com/office/powerpoint/2010/main" val="41341191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3" name="Rectangle 2"/>
          <p:cNvSpPr/>
          <p:nvPr/>
        </p:nvSpPr>
        <p:spPr>
          <a:xfrm>
            <a:off x="426720" y="152698"/>
            <a:ext cx="11390598" cy="1938992"/>
          </a:xfrm>
          <a:prstGeom prst="rect">
            <a:avLst/>
          </a:prstGeom>
          <a:noFill/>
        </p:spPr>
        <p:txBody>
          <a:bodyPr wrap="square" lIns="91440" tIns="45720" rIns="91440" bIns="45720">
            <a:spAutoFit/>
          </a:bodyPr>
          <a:lstStyle/>
          <a:p>
            <a:pPr algn="ctr"/>
            <a:r>
              <a:rPr lang="en-US" sz="6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Adventure </a:t>
            </a:r>
            <a:r>
              <a:rPr lang="en-US" sz="60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and </a:t>
            </a:r>
            <a:r>
              <a:rPr lang="en-US" sz="6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the </a:t>
            </a:r>
            <a:r>
              <a:rPr lang="en-US" sz="60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Covid-19 Pandemic</a:t>
            </a:r>
            <a:endParaRPr lang="en-US" sz="6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6756961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3" name="Content Placeholder 2"/>
          <p:cNvSpPr>
            <a:spLocks noGrp="1"/>
          </p:cNvSpPr>
          <p:nvPr>
            <p:ph idx="1"/>
          </p:nvPr>
        </p:nvSpPr>
        <p:spPr>
          <a:xfrm>
            <a:off x="185739" y="228600"/>
            <a:ext cx="11844336" cy="6415088"/>
          </a:xfrm>
        </p:spPr>
        <p:txBody>
          <a:bodyPr>
            <a:normAutofit/>
          </a:bodyPr>
          <a:lstStyle/>
          <a:p>
            <a:pPr marL="45720" indent="0">
              <a:buNone/>
            </a:pPr>
            <a:endParaRPr lang="en-GB" sz="5400" b="1" dirty="0">
              <a:solidFill>
                <a:schemeClr val="accent6">
                  <a:lumMod val="40000"/>
                  <a:lumOff val="60000"/>
                </a:schemeClr>
              </a:solidFill>
            </a:endParaRPr>
          </a:p>
          <a:p>
            <a:pPr marL="45720" indent="0">
              <a:buNone/>
            </a:pPr>
            <a:r>
              <a:rPr lang="en-GB" sz="5400" b="1" dirty="0" smtClean="0">
                <a:solidFill>
                  <a:schemeClr val="accent6">
                    <a:lumMod val="40000"/>
                    <a:lumOff val="60000"/>
                  </a:schemeClr>
                </a:solidFill>
              </a:rPr>
              <a:t>Glossary</a:t>
            </a:r>
          </a:p>
          <a:p>
            <a:r>
              <a:rPr lang="en-GB" sz="2800" b="1" dirty="0" smtClean="0">
                <a:solidFill>
                  <a:schemeClr val="bg1"/>
                </a:solidFill>
              </a:rPr>
              <a:t>Coronavirus</a:t>
            </a:r>
            <a:r>
              <a:rPr lang="en-GB" sz="2800" dirty="0">
                <a:solidFill>
                  <a:schemeClr val="bg1"/>
                </a:solidFill>
              </a:rPr>
              <a:t/>
            </a:r>
            <a:br>
              <a:rPr lang="en-GB" sz="2800" dirty="0">
                <a:solidFill>
                  <a:schemeClr val="bg1"/>
                </a:solidFill>
              </a:rPr>
            </a:br>
            <a:r>
              <a:rPr lang="en-GB" sz="2800" dirty="0">
                <a:solidFill>
                  <a:schemeClr val="bg1"/>
                </a:solidFill>
              </a:rPr>
              <a:t>A family of related viruses. Many of them cause respiratory illnesses. Coronaviruses cause COVID-19, SARS, MERS, and some strains of influenza, or flu. The coronavirus that causes COVID-19 is officially called SARS-CoV-2, which stands for severe acute respiratory syndrome coronavirus 2.</a:t>
            </a:r>
          </a:p>
          <a:p>
            <a:r>
              <a:rPr lang="en-GB" sz="2800" b="1" dirty="0">
                <a:solidFill>
                  <a:schemeClr val="bg1"/>
                </a:solidFill>
              </a:rPr>
              <a:t>COVID-19</a:t>
            </a:r>
            <a:r>
              <a:rPr lang="en-GB" sz="2800" dirty="0">
                <a:solidFill>
                  <a:schemeClr val="bg1"/>
                </a:solidFill>
              </a:rPr>
              <a:t/>
            </a:r>
            <a:br>
              <a:rPr lang="en-GB" sz="2800" dirty="0">
                <a:solidFill>
                  <a:schemeClr val="bg1"/>
                </a:solidFill>
              </a:rPr>
            </a:br>
            <a:r>
              <a:rPr lang="en-GB" sz="2800" dirty="0">
                <a:solidFill>
                  <a:schemeClr val="bg1"/>
                </a:solidFill>
              </a:rPr>
              <a:t>The name of the illness caused by the coronavirus SARS-CoV-2. </a:t>
            </a:r>
            <a:r>
              <a:rPr lang="en-GB" sz="2800" dirty="0" smtClean="0">
                <a:solidFill>
                  <a:schemeClr val="bg1"/>
                </a:solidFill>
              </a:rPr>
              <a:t>COVID-19 </a:t>
            </a:r>
            <a:r>
              <a:rPr lang="en-GB" sz="2800" dirty="0">
                <a:solidFill>
                  <a:schemeClr val="bg1"/>
                </a:solidFill>
              </a:rPr>
              <a:t>stands for "coronavirus disease 2019.”</a:t>
            </a:r>
          </a:p>
          <a:p>
            <a:r>
              <a:rPr lang="en-GB" sz="2800" b="1" dirty="0">
                <a:solidFill>
                  <a:schemeClr val="bg1"/>
                </a:solidFill>
              </a:rPr>
              <a:t>Pandemic</a:t>
            </a:r>
            <a:r>
              <a:rPr lang="en-GB" sz="2800" dirty="0">
                <a:solidFill>
                  <a:schemeClr val="bg1"/>
                </a:solidFill>
              </a:rPr>
              <a:t/>
            </a:r>
            <a:br>
              <a:rPr lang="en-GB" sz="2800" dirty="0">
                <a:solidFill>
                  <a:schemeClr val="bg1"/>
                </a:solidFill>
              </a:rPr>
            </a:br>
            <a:r>
              <a:rPr lang="en-GB" sz="2800" dirty="0">
                <a:solidFill>
                  <a:schemeClr val="bg1"/>
                </a:solidFill>
              </a:rPr>
              <a:t>When a new disease spreads to many countries around the world</a:t>
            </a:r>
            <a:r>
              <a:rPr lang="en-GB" sz="2800" dirty="0">
                <a:solidFill>
                  <a:schemeClr val="accent6">
                    <a:lumMod val="50000"/>
                  </a:schemeClr>
                </a:solidFill>
              </a:rPr>
              <a:t>.</a:t>
            </a:r>
          </a:p>
        </p:txBody>
      </p:sp>
    </p:spTree>
    <p:extLst>
      <p:ext uri="{BB962C8B-B14F-4D97-AF65-F5344CB8AC3E}">
        <p14:creationId xmlns:p14="http://schemas.microsoft.com/office/powerpoint/2010/main" val="17018117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4000" r="-4000"/>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12192000" cy="6814908"/>
          </a:xfrm>
          <a:prstGeom prst="rect">
            <a:avLst/>
          </a:prstGeom>
        </p:spPr>
      </p:pic>
      <p:sp>
        <p:nvSpPr>
          <p:cNvPr id="2" name="Title 1"/>
          <p:cNvSpPr>
            <a:spLocks noGrp="1"/>
          </p:cNvSpPr>
          <p:nvPr>
            <p:ph type="title"/>
          </p:nvPr>
        </p:nvSpPr>
        <p:spPr>
          <a:xfrm>
            <a:off x="1110996" y="103077"/>
            <a:ext cx="9966960" cy="2926080"/>
          </a:xfrm>
        </p:spPr>
        <p:txBody>
          <a:bodyPr/>
          <a:lstStyle/>
          <a:p>
            <a:r>
              <a:rPr lang="en-GB" dirty="0" smtClean="0">
                <a:solidFill>
                  <a:schemeClr val="bg1"/>
                </a:solidFill>
              </a:rPr>
              <a:t>Pre-Covid-19 Conditions</a:t>
            </a:r>
            <a:endParaRPr lang="en-GB" dirty="0">
              <a:solidFill>
                <a:schemeClr val="bg1"/>
              </a:solidFill>
            </a:endParaRPr>
          </a:p>
        </p:txBody>
      </p:sp>
      <p:sp>
        <p:nvSpPr>
          <p:cNvPr id="3" name="Text Placeholder 2"/>
          <p:cNvSpPr>
            <a:spLocks noGrp="1"/>
          </p:cNvSpPr>
          <p:nvPr>
            <p:ph type="body" idx="1"/>
          </p:nvPr>
        </p:nvSpPr>
        <p:spPr>
          <a:xfrm>
            <a:off x="3526726" y="4660997"/>
            <a:ext cx="5488687" cy="1363806"/>
          </a:xfrm>
        </p:spPr>
        <p:txBody>
          <a:bodyPr>
            <a:noAutofit/>
          </a:bodyPr>
          <a:lstStyle/>
          <a:p>
            <a:r>
              <a:rPr lang="en-GB" sz="8000" dirty="0" smtClean="0">
                <a:solidFill>
                  <a:schemeClr val="bg1"/>
                </a:solidFill>
              </a:rPr>
              <a:t>Utopia…?</a:t>
            </a:r>
            <a:endParaRPr lang="en-GB" sz="8000" dirty="0">
              <a:solidFill>
                <a:schemeClr val="bg1"/>
              </a:solidFill>
            </a:endParaRPr>
          </a:p>
        </p:txBody>
      </p:sp>
    </p:spTree>
    <p:extLst>
      <p:ext uri="{BB962C8B-B14F-4D97-AF65-F5344CB8AC3E}">
        <p14:creationId xmlns:p14="http://schemas.microsoft.com/office/powerpoint/2010/main" val="23668076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14314" y="219381"/>
            <a:ext cx="11801474" cy="6410729"/>
          </a:xfrm>
          <a:prstGeom prst="rect">
            <a:avLst/>
          </a:prstGeom>
        </p:spPr>
      </p:pic>
      <p:sp>
        <p:nvSpPr>
          <p:cNvPr id="2" name="Title 1"/>
          <p:cNvSpPr>
            <a:spLocks noGrp="1"/>
          </p:cNvSpPr>
          <p:nvPr>
            <p:ph type="title"/>
          </p:nvPr>
        </p:nvSpPr>
        <p:spPr>
          <a:xfrm>
            <a:off x="1143000" y="609600"/>
            <a:ext cx="10475976" cy="1356360"/>
          </a:xfrm>
        </p:spPr>
        <p:txBody>
          <a:bodyPr>
            <a:normAutofit fontScale="90000"/>
          </a:bodyPr>
          <a:lstStyle/>
          <a:p>
            <a:r>
              <a:rPr lang="en-GB" sz="4000" dirty="0"/>
              <a:t>The Covid 19 pandemic is a defining moment in our lifetimes, and possibly in the history of human kind.</a:t>
            </a:r>
            <a:r>
              <a:rPr lang="en-GB" dirty="0"/>
              <a:t/>
            </a:r>
            <a:br>
              <a:rPr lang="en-GB" dirty="0"/>
            </a:br>
            <a:endParaRPr lang="en-GB" dirty="0"/>
          </a:p>
        </p:txBody>
      </p:sp>
      <p:sp>
        <p:nvSpPr>
          <p:cNvPr id="3" name="Content Placeholder 2"/>
          <p:cNvSpPr>
            <a:spLocks noGrp="1"/>
          </p:cNvSpPr>
          <p:nvPr>
            <p:ph idx="1"/>
          </p:nvPr>
        </p:nvSpPr>
        <p:spPr>
          <a:xfrm>
            <a:off x="371475" y="3598160"/>
            <a:ext cx="10475976" cy="4331208"/>
          </a:xfrm>
        </p:spPr>
        <p:txBody>
          <a:bodyPr>
            <a:normAutofit/>
          </a:bodyPr>
          <a:lstStyle/>
          <a:p>
            <a:pPr marL="45720" indent="0">
              <a:buNone/>
            </a:pPr>
            <a:r>
              <a:rPr lang="en-GB" dirty="0" smtClean="0"/>
              <a:t>The </a:t>
            </a:r>
            <a:r>
              <a:rPr lang="en-GB" dirty="0"/>
              <a:t>virus </a:t>
            </a:r>
            <a:r>
              <a:rPr lang="en-GB" dirty="0" smtClean="0"/>
              <a:t>emerged at a time of:</a:t>
            </a:r>
          </a:p>
          <a:p>
            <a:r>
              <a:rPr lang="en-GB" dirty="0"/>
              <a:t>C</a:t>
            </a:r>
            <a:r>
              <a:rPr lang="en-GB" dirty="0" smtClean="0"/>
              <a:t>limate breakdown (NASA, 2020) </a:t>
            </a:r>
          </a:p>
          <a:p>
            <a:r>
              <a:rPr lang="en-GB" dirty="0"/>
              <a:t>S</a:t>
            </a:r>
            <a:r>
              <a:rPr lang="en-GB" dirty="0" smtClean="0"/>
              <a:t>urging nationalism / political unrest/ war				</a:t>
            </a:r>
          </a:p>
          <a:p>
            <a:r>
              <a:rPr lang="en-GB" dirty="0"/>
              <a:t>I</a:t>
            </a:r>
            <a:r>
              <a:rPr lang="en-GB" dirty="0" smtClean="0"/>
              <a:t>ncreasing in “extreme inequality” (Oxfam 2020)</a:t>
            </a:r>
          </a:p>
          <a:p>
            <a:r>
              <a:rPr lang="en-GB" dirty="0" smtClean="0"/>
              <a:t>Famine</a:t>
            </a:r>
          </a:p>
          <a:p>
            <a:r>
              <a:rPr lang="en-GB" dirty="0" smtClean="0"/>
              <a:t>Ecosystem decline and mass extinction </a:t>
            </a:r>
            <a:endParaRPr lang="en-GB" dirty="0"/>
          </a:p>
          <a:p>
            <a:endParaRPr lang="en-GB" dirty="0"/>
          </a:p>
        </p:txBody>
      </p:sp>
      <p:sp>
        <p:nvSpPr>
          <p:cNvPr id="4" name="Right Arrow 3"/>
          <p:cNvSpPr/>
          <p:nvPr/>
        </p:nvSpPr>
        <p:spPr>
          <a:xfrm>
            <a:off x="6681214" y="3930615"/>
            <a:ext cx="1200152" cy="15431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138541" y="4348244"/>
            <a:ext cx="3480435" cy="707886"/>
          </a:xfrm>
          <a:prstGeom prst="rect">
            <a:avLst/>
          </a:prstGeom>
          <a:noFill/>
        </p:spPr>
        <p:txBody>
          <a:bodyPr wrap="square" rtlCol="0">
            <a:spAutoFit/>
          </a:bodyPr>
          <a:lstStyle/>
          <a:p>
            <a:r>
              <a:rPr lang="en-GB" sz="4000" dirty="0">
                <a:solidFill>
                  <a:schemeClr val="bg1"/>
                </a:solidFill>
              </a:rPr>
              <a:t>mass migration</a:t>
            </a:r>
          </a:p>
        </p:txBody>
      </p:sp>
    </p:spTree>
    <p:extLst>
      <p:ext uri="{BB962C8B-B14F-4D97-AF65-F5344CB8AC3E}">
        <p14:creationId xmlns:p14="http://schemas.microsoft.com/office/powerpoint/2010/main" val="159084879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0000" r="-1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 </a:t>
            </a:r>
            <a:r>
              <a:rPr lang="en-GB" dirty="0"/>
              <a:t>C</a:t>
            </a:r>
            <a:r>
              <a:rPr lang="en-GB" dirty="0" smtClean="0"/>
              <a:t>ovid societal issues in the UK</a:t>
            </a:r>
            <a:endParaRPr lang="en-GB" dirty="0"/>
          </a:p>
        </p:txBody>
      </p:sp>
      <p:sp>
        <p:nvSpPr>
          <p:cNvPr id="3" name="Content Placeholder 2"/>
          <p:cNvSpPr>
            <a:spLocks noGrp="1"/>
          </p:cNvSpPr>
          <p:nvPr>
            <p:ph idx="1"/>
          </p:nvPr>
        </p:nvSpPr>
        <p:spPr>
          <a:xfrm>
            <a:off x="1143000" y="1685924"/>
            <a:ext cx="10629900" cy="4486275"/>
          </a:xfrm>
        </p:spPr>
        <p:txBody>
          <a:bodyPr>
            <a:normAutofit/>
          </a:bodyPr>
          <a:lstStyle/>
          <a:p>
            <a:r>
              <a:rPr lang="en-GB" dirty="0" smtClean="0"/>
              <a:t>a national  </a:t>
            </a:r>
            <a:r>
              <a:rPr lang="en-GB" dirty="0"/>
              <a:t>health </a:t>
            </a:r>
            <a:r>
              <a:rPr lang="en-GB" dirty="0" smtClean="0"/>
              <a:t>emergency </a:t>
            </a:r>
            <a:r>
              <a:rPr lang="en-GB" dirty="0"/>
              <a:t>of </a:t>
            </a:r>
            <a:r>
              <a:rPr lang="en-GB" dirty="0" smtClean="0"/>
              <a:t>obesity and inactivity</a:t>
            </a:r>
          </a:p>
          <a:p>
            <a:r>
              <a:rPr lang="en-GB" dirty="0" smtClean="0"/>
              <a:t>Mental health epidemic</a:t>
            </a:r>
          </a:p>
          <a:p>
            <a:r>
              <a:rPr lang="en-GB" dirty="0" smtClean="0"/>
              <a:t>Local impact of climate change- flooding, seasonal disruption</a:t>
            </a:r>
          </a:p>
          <a:p>
            <a:r>
              <a:rPr lang="en-GB" dirty="0"/>
              <a:t>Working poor</a:t>
            </a:r>
          </a:p>
          <a:p>
            <a:r>
              <a:rPr lang="en-GB" dirty="0" smtClean="0"/>
              <a:t>Unaffordable housing</a:t>
            </a:r>
          </a:p>
          <a:p>
            <a:r>
              <a:rPr lang="en-GB" dirty="0" smtClean="0"/>
              <a:t>Food poverty</a:t>
            </a:r>
          </a:p>
          <a:p>
            <a:r>
              <a:rPr lang="en-GB" dirty="0"/>
              <a:t>Before coronavirus hit, almost a quarter of people in Wales were living in poverty (JRT, 2020</a:t>
            </a:r>
            <a:r>
              <a:rPr lang="en-GB" dirty="0" smtClean="0"/>
              <a:t>)</a:t>
            </a:r>
          </a:p>
          <a:p>
            <a:r>
              <a:rPr lang="en-GB" dirty="0" smtClean="0"/>
              <a:t>BREXIT</a:t>
            </a:r>
            <a:endParaRPr lang="en-GB" dirty="0"/>
          </a:p>
          <a:p>
            <a:endParaRPr lang="en-GB" dirty="0" smtClean="0"/>
          </a:p>
        </p:txBody>
      </p:sp>
    </p:spTree>
    <p:extLst>
      <p:ext uri="{BB962C8B-B14F-4D97-AF65-F5344CB8AC3E}">
        <p14:creationId xmlns:p14="http://schemas.microsoft.com/office/powerpoint/2010/main" val="34636368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Pre Covid adventure </a:t>
            </a:r>
            <a:endParaRPr lang="en-GB" b="1" dirty="0"/>
          </a:p>
        </p:txBody>
      </p:sp>
      <p:sp>
        <p:nvSpPr>
          <p:cNvPr id="3" name="Content Placeholder 2"/>
          <p:cNvSpPr>
            <a:spLocks noGrp="1"/>
          </p:cNvSpPr>
          <p:nvPr>
            <p:ph idx="1"/>
          </p:nvPr>
        </p:nvSpPr>
        <p:spPr>
          <a:xfrm>
            <a:off x="1145649" y="1716024"/>
            <a:ext cx="9872871" cy="4660392"/>
          </a:xfrm>
        </p:spPr>
        <p:txBody>
          <a:bodyPr>
            <a:normAutofit/>
          </a:bodyPr>
          <a:lstStyle/>
          <a:p>
            <a:pPr marL="45720" indent="0">
              <a:buNone/>
            </a:pPr>
            <a:r>
              <a:rPr lang="en-GB" dirty="0" smtClean="0"/>
              <a:t>Outdoor adventure education has been criticised as being:</a:t>
            </a:r>
          </a:p>
          <a:p>
            <a:r>
              <a:rPr lang="en-GB" dirty="0" smtClean="0"/>
              <a:t>Commercialised dumbed down and provided</a:t>
            </a:r>
          </a:p>
          <a:p>
            <a:r>
              <a:rPr lang="en-GB" dirty="0" smtClean="0"/>
              <a:t>Unsustainable </a:t>
            </a:r>
            <a:endParaRPr lang="en-GB" dirty="0"/>
          </a:p>
          <a:p>
            <a:r>
              <a:rPr lang="en-GB" dirty="0" smtClean="0"/>
              <a:t>Detached/ abstract from real life</a:t>
            </a:r>
          </a:p>
          <a:p>
            <a:r>
              <a:rPr lang="en-GB" dirty="0" smtClean="0"/>
              <a:t>Specialised/ technical- mediated and led</a:t>
            </a:r>
          </a:p>
          <a:p>
            <a:r>
              <a:rPr lang="en-GB" dirty="0" smtClean="0"/>
              <a:t>Philosophically baseless</a:t>
            </a:r>
          </a:p>
          <a:p>
            <a:r>
              <a:rPr lang="en-GB" dirty="0" smtClean="0"/>
              <a:t>Elitist/  non-inclusive </a:t>
            </a:r>
            <a:endParaRPr lang="en-GB" dirty="0"/>
          </a:p>
          <a:p>
            <a:r>
              <a:rPr lang="en-GB" dirty="0" smtClean="0"/>
              <a:t>Ecologically shallow</a:t>
            </a:r>
          </a:p>
          <a:p>
            <a:r>
              <a:rPr lang="en-GB" dirty="0" smtClean="0"/>
              <a:t>Struggling </a:t>
            </a:r>
            <a:r>
              <a:rPr lang="en-GB" dirty="0"/>
              <a:t>to stand still… </a:t>
            </a:r>
            <a:r>
              <a:rPr lang="en-GB" dirty="0" smtClean="0"/>
              <a:t> an inertia </a:t>
            </a:r>
          </a:p>
        </p:txBody>
      </p:sp>
      <p:pic>
        <p:nvPicPr>
          <p:cNvPr id="4" name="Picture 3"/>
          <p:cNvPicPr>
            <a:picLocks noChangeAspect="1"/>
          </p:cNvPicPr>
          <p:nvPr/>
        </p:nvPicPr>
        <p:blipFill>
          <a:blip r:embed="rId2"/>
          <a:stretch>
            <a:fillRect/>
          </a:stretch>
        </p:blipFill>
        <p:spPr>
          <a:xfrm>
            <a:off x="6757987" y="2683099"/>
            <a:ext cx="4924423" cy="3693317"/>
          </a:xfrm>
          <a:prstGeom prst="rect">
            <a:avLst/>
          </a:prstGeom>
        </p:spPr>
      </p:pic>
    </p:spTree>
    <p:extLst>
      <p:ext uri="{BB962C8B-B14F-4D97-AF65-F5344CB8AC3E}">
        <p14:creationId xmlns:p14="http://schemas.microsoft.com/office/powerpoint/2010/main" val="15280021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2292286" y="3079815"/>
            <a:ext cx="7280339" cy="2214562"/>
          </a:xfrm>
        </p:spPr>
        <p:txBody>
          <a:bodyPr/>
          <a:lstStyle/>
          <a:p>
            <a:r>
              <a:rPr lang="en-GB" sz="8800" b="1" dirty="0">
                <a:solidFill>
                  <a:srgbClr val="C00000"/>
                </a:solidFill>
              </a:rPr>
              <a:t>Conditions During Covid</a:t>
            </a:r>
          </a:p>
        </p:txBody>
      </p:sp>
    </p:spTree>
    <p:extLst>
      <p:ext uri="{BB962C8B-B14F-4D97-AF65-F5344CB8AC3E}">
        <p14:creationId xmlns:p14="http://schemas.microsoft.com/office/powerpoint/2010/main" val="6206393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3128" y="716279"/>
            <a:ext cx="11049000" cy="5478043"/>
          </a:xfrm>
        </p:spPr>
        <p:txBody>
          <a:bodyPr>
            <a:normAutofit/>
          </a:bodyPr>
          <a:lstStyle/>
          <a:p>
            <a:pPr marL="45720" indent="0">
              <a:buNone/>
            </a:pPr>
            <a:r>
              <a:rPr lang="en-GB" sz="2400" b="1" dirty="0" smtClean="0"/>
              <a:t>World Leisure Organization  highlighted </a:t>
            </a:r>
            <a:r>
              <a:rPr lang="en-GB" sz="2400" b="1" dirty="0" smtClean="0"/>
              <a:t>7 significant </a:t>
            </a:r>
            <a:r>
              <a:rPr lang="en-GB" sz="2400" b="1" dirty="0"/>
              <a:t>emerging </a:t>
            </a:r>
            <a:r>
              <a:rPr lang="en-GB" sz="2400" b="1" dirty="0" smtClean="0"/>
              <a:t>issues during the </a:t>
            </a:r>
            <a:r>
              <a:rPr lang="en-GB" sz="2400" b="1" dirty="0" smtClean="0"/>
              <a:t>pandemic- 4 of which seem relevant to OAE: </a:t>
            </a:r>
            <a:endParaRPr lang="en-GB" b="1" dirty="0" smtClean="0"/>
          </a:p>
          <a:p>
            <a:r>
              <a:rPr lang="en-GB" dirty="0" smtClean="0"/>
              <a:t> </a:t>
            </a:r>
            <a:r>
              <a:rPr lang="en-GB" dirty="0"/>
              <a:t>the shift to home-based activities; </a:t>
            </a:r>
            <a:endParaRPr lang="en-GB" dirty="0" smtClean="0"/>
          </a:p>
          <a:p>
            <a:r>
              <a:rPr lang="en-GB" dirty="0" smtClean="0"/>
              <a:t> </a:t>
            </a:r>
            <a:r>
              <a:rPr lang="en-GB" dirty="0"/>
              <a:t>the proliferation of online offerings and use; </a:t>
            </a:r>
            <a:endParaRPr lang="en-GB" dirty="0" smtClean="0"/>
          </a:p>
          <a:p>
            <a:r>
              <a:rPr lang="en-GB" dirty="0" smtClean="0"/>
              <a:t>the </a:t>
            </a:r>
            <a:r>
              <a:rPr lang="en-GB" dirty="0"/>
              <a:t>growing need to connect; </a:t>
            </a:r>
            <a:endParaRPr lang="en-GB" dirty="0" smtClean="0"/>
          </a:p>
          <a:p>
            <a:r>
              <a:rPr lang="en-GB" dirty="0" smtClean="0"/>
              <a:t>the </a:t>
            </a:r>
            <a:r>
              <a:rPr lang="en-GB" dirty="0"/>
              <a:t>growing demand for psychological support, </a:t>
            </a:r>
            <a:r>
              <a:rPr lang="en-GB" dirty="0" smtClean="0"/>
              <a:t>(</a:t>
            </a:r>
            <a:r>
              <a:rPr lang="en-GB" dirty="0"/>
              <a:t>Sivan, 2020</a:t>
            </a:r>
            <a:r>
              <a:rPr lang="en-GB" dirty="0" smtClean="0"/>
              <a:t>);</a:t>
            </a:r>
          </a:p>
          <a:p>
            <a:endParaRPr lang="en-GB" dirty="0"/>
          </a:p>
          <a:p>
            <a:pPr marL="45720" indent="0">
              <a:buNone/>
            </a:pPr>
            <a:endParaRPr lang="en-GB" dirty="0" smtClean="0"/>
          </a:p>
        </p:txBody>
      </p:sp>
    </p:spTree>
    <p:extLst>
      <p:ext uri="{BB962C8B-B14F-4D97-AF65-F5344CB8AC3E}">
        <p14:creationId xmlns:p14="http://schemas.microsoft.com/office/powerpoint/2010/main" val="38558259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88" y="207264"/>
            <a:ext cx="9875520" cy="1356360"/>
          </a:xfrm>
        </p:spPr>
        <p:txBody>
          <a:bodyPr/>
          <a:lstStyle/>
          <a:p>
            <a:r>
              <a:rPr lang="en-GB" dirty="0" smtClean="0"/>
              <a:t>Covid and Outdoor adventure</a:t>
            </a:r>
            <a:endParaRPr lang="en-GB" dirty="0"/>
          </a:p>
        </p:txBody>
      </p:sp>
      <p:sp>
        <p:nvSpPr>
          <p:cNvPr id="3" name="Content Placeholder 2"/>
          <p:cNvSpPr>
            <a:spLocks noGrp="1"/>
          </p:cNvSpPr>
          <p:nvPr>
            <p:ph idx="1"/>
          </p:nvPr>
        </p:nvSpPr>
        <p:spPr>
          <a:xfrm>
            <a:off x="399288" y="1155192"/>
            <a:ext cx="11609832" cy="5440680"/>
          </a:xfrm>
        </p:spPr>
        <p:txBody>
          <a:bodyPr>
            <a:normAutofit fontScale="92500"/>
          </a:bodyPr>
          <a:lstStyle/>
          <a:p>
            <a:r>
              <a:rPr lang="en-GB" dirty="0" smtClean="0"/>
              <a:t>Restrictions on travel:  either enforced or personal responses to perceived risk</a:t>
            </a:r>
          </a:p>
          <a:p>
            <a:r>
              <a:rPr lang="en-GB" dirty="0" smtClean="0"/>
              <a:t>OAE is generally based on team work and cooperation in risky activities, in remote </a:t>
            </a:r>
            <a:r>
              <a:rPr lang="en-GB" dirty="0"/>
              <a:t>o</a:t>
            </a:r>
            <a:r>
              <a:rPr lang="en-GB" dirty="0" smtClean="0"/>
              <a:t>r hostile environments</a:t>
            </a:r>
          </a:p>
          <a:p>
            <a:r>
              <a:rPr lang="en-GB" dirty="0" smtClean="0"/>
              <a:t>Not compatible with social distancing</a:t>
            </a:r>
          </a:p>
          <a:p>
            <a:r>
              <a:rPr lang="en-GB" dirty="0" smtClean="0"/>
              <a:t>Unnecessarily risky when health and emergency services are stretched</a:t>
            </a:r>
          </a:p>
          <a:p>
            <a:r>
              <a:rPr lang="en-GB" dirty="0" smtClean="0"/>
              <a:t>Staff isolating or ill- impacts on delivery</a:t>
            </a:r>
          </a:p>
          <a:p>
            <a:r>
              <a:rPr lang="en-GB" dirty="0" smtClean="0"/>
              <a:t>Government guidance to schools and public- reduced demand</a:t>
            </a:r>
          </a:p>
          <a:p>
            <a:r>
              <a:rPr lang="en-GB" dirty="0" smtClean="0"/>
              <a:t>Being predominantly rural based, significant risk  to local people and  limited local resources</a:t>
            </a:r>
          </a:p>
          <a:p>
            <a:pPr fontAlgn="base"/>
            <a:r>
              <a:rPr lang="en-GB" b="1" dirty="0">
                <a:solidFill>
                  <a:schemeClr val="accent2">
                    <a:lumMod val="75000"/>
                  </a:schemeClr>
                </a:solidFill>
              </a:rPr>
              <a:t>Sage has said (with "high confidence") that outdoor gatherings have a low impact on transmission</a:t>
            </a:r>
            <a:r>
              <a:rPr lang="en-GB" b="1" dirty="0" smtClean="0">
                <a:solidFill>
                  <a:schemeClr val="accent2">
                    <a:lumMod val="75000"/>
                  </a:schemeClr>
                </a:solidFill>
              </a:rPr>
              <a:t>.</a:t>
            </a:r>
          </a:p>
          <a:p>
            <a:pPr fontAlgn="base"/>
            <a:r>
              <a:rPr lang="en-GB" dirty="0">
                <a:solidFill>
                  <a:schemeClr val="accent2">
                    <a:lumMod val="75000"/>
                  </a:schemeClr>
                </a:solidFill>
              </a:rPr>
              <a:t>coronavirus "does not persist in well-ventilated outdoor areas for long" and the virus's "survival on surfaces is reduced under UV light [the sun</a:t>
            </a:r>
            <a:r>
              <a:rPr lang="en-GB" dirty="0" smtClean="0">
                <a:solidFill>
                  <a:schemeClr val="accent2">
                    <a:lumMod val="75000"/>
                  </a:schemeClr>
                </a:solidFill>
              </a:rPr>
              <a:t>]". </a:t>
            </a:r>
            <a:r>
              <a:rPr lang="en-GB" dirty="0"/>
              <a:t>But </a:t>
            </a:r>
            <a:r>
              <a:rPr lang="en-GB" dirty="0" smtClean="0"/>
              <a:t>the </a:t>
            </a:r>
            <a:r>
              <a:rPr lang="en-GB" dirty="0"/>
              <a:t>virus is still able to spread </a:t>
            </a:r>
            <a:r>
              <a:rPr lang="en-GB" dirty="0" smtClean="0"/>
              <a:t>outdoors!</a:t>
            </a:r>
            <a:endParaRPr lang="en-GB" dirty="0" smtClean="0">
              <a:solidFill>
                <a:schemeClr val="accent2">
                  <a:lumMod val="75000"/>
                </a:schemeClr>
              </a:solidFill>
            </a:endParaRPr>
          </a:p>
          <a:p>
            <a:pPr fontAlgn="base"/>
            <a:r>
              <a:rPr lang="en-GB" dirty="0">
                <a:solidFill>
                  <a:schemeClr val="accent2">
                    <a:lumMod val="75000"/>
                  </a:schemeClr>
                </a:solidFill>
              </a:rPr>
              <a:t>Sage has </a:t>
            </a:r>
            <a:r>
              <a:rPr lang="en-GB" dirty="0" smtClean="0">
                <a:solidFill>
                  <a:schemeClr val="accent2">
                    <a:lumMod val="75000"/>
                  </a:schemeClr>
                </a:solidFill>
              </a:rPr>
              <a:t>mentioned </a:t>
            </a:r>
            <a:r>
              <a:rPr lang="en-GB" dirty="0">
                <a:solidFill>
                  <a:schemeClr val="accent2">
                    <a:lumMod val="75000"/>
                  </a:schemeClr>
                </a:solidFill>
              </a:rPr>
              <a:t>the need for greater understanding of "travel patterns and existing levels of seeding (or spreading from one region to another)" </a:t>
            </a:r>
            <a:r>
              <a:rPr lang="en-GB" dirty="0" smtClean="0">
                <a:solidFill>
                  <a:schemeClr val="accent2">
                    <a:lumMod val="75000"/>
                  </a:schemeClr>
                </a:solidFill>
              </a:rPr>
              <a:t>before… restricting </a:t>
            </a:r>
            <a:r>
              <a:rPr lang="en-GB" dirty="0">
                <a:solidFill>
                  <a:schemeClr val="accent2">
                    <a:lumMod val="75000"/>
                  </a:schemeClr>
                </a:solidFill>
              </a:rPr>
              <a:t>travel between UK nations and </a:t>
            </a:r>
            <a:r>
              <a:rPr lang="en-GB" dirty="0" smtClean="0">
                <a:solidFill>
                  <a:schemeClr val="accent2">
                    <a:lumMod val="75000"/>
                  </a:schemeClr>
                </a:solidFill>
              </a:rPr>
              <a:t>regions.</a:t>
            </a:r>
          </a:p>
        </p:txBody>
      </p:sp>
      <p:pic>
        <p:nvPicPr>
          <p:cNvPr id="6" name="Picture 5"/>
          <p:cNvPicPr>
            <a:picLocks noChangeAspect="1"/>
          </p:cNvPicPr>
          <p:nvPr/>
        </p:nvPicPr>
        <p:blipFill>
          <a:blip r:embed="rId2"/>
          <a:stretch>
            <a:fillRect/>
          </a:stretch>
        </p:blipFill>
        <p:spPr>
          <a:xfrm>
            <a:off x="8693658" y="2226536"/>
            <a:ext cx="3162300" cy="1447800"/>
          </a:xfrm>
          <a:prstGeom prst="rect">
            <a:avLst/>
          </a:prstGeom>
        </p:spPr>
      </p:pic>
    </p:spTree>
    <p:extLst>
      <p:ext uri="{BB962C8B-B14F-4D97-AF65-F5344CB8AC3E}">
        <p14:creationId xmlns:p14="http://schemas.microsoft.com/office/powerpoint/2010/main" val="13228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836" y="113759"/>
            <a:ext cx="9875520" cy="1356360"/>
          </a:xfrm>
        </p:spPr>
        <p:txBody>
          <a:bodyPr/>
          <a:lstStyle/>
          <a:p>
            <a:r>
              <a:rPr lang="en-GB" dirty="0" smtClean="0"/>
              <a:t>How Covid-19 impacted on OAE</a:t>
            </a:r>
            <a:endParaRPr lang="en-GB" dirty="0"/>
          </a:p>
        </p:txBody>
      </p:sp>
      <p:sp>
        <p:nvSpPr>
          <p:cNvPr id="3" name="Content Placeholder 2"/>
          <p:cNvSpPr>
            <a:spLocks noGrp="1"/>
          </p:cNvSpPr>
          <p:nvPr>
            <p:ph idx="1"/>
          </p:nvPr>
        </p:nvSpPr>
        <p:spPr>
          <a:xfrm>
            <a:off x="344282" y="1189899"/>
            <a:ext cx="11601911" cy="5417377"/>
          </a:xfrm>
        </p:spPr>
        <p:txBody>
          <a:bodyPr>
            <a:normAutofit/>
          </a:bodyPr>
          <a:lstStyle/>
          <a:p>
            <a:r>
              <a:rPr lang="en-GB" dirty="0"/>
              <a:t>We </a:t>
            </a:r>
            <a:r>
              <a:rPr lang="en-GB" dirty="0" smtClean="0"/>
              <a:t>(OAE at UWTSD) have </a:t>
            </a:r>
            <a:r>
              <a:rPr lang="en-GB" dirty="0"/>
              <a:t>moved between online, live and hybrid </a:t>
            </a:r>
            <a:r>
              <a:rPr lang="en-GB" dirty="0" smtClean="0"/>
              <a:t>delivery</a:t>
            </a:r>
            <a:endParaRPr lang="en-GB" dirty="0"/>
          </a:p>
          <a:p>
            <a:r>
              <a:rPr lang="en-GB" dirty="0"/>
              <a:t>Most OAE providers don’t have that option- globally many have lost access to rich educational experiences and many providers are facing closure</a:t>
            </a:r>
          </a:p>
          <a:p>
            <a:r>
              <a:rPr lang="en-GB" dirty="0"/>
              <a:t>USA 11 million youth lost opportunity for OAE in 2020  (Collins et al, </a:t>
            </a:r>
            <a:r>
              <a:rPr lang="en-GB" dirty="0" smtClean="0"/>
              <a:t>2020)</a:t>
            </a:r>
            <a:endParaRPr lang="en-GB" dirty="0"/>
          </a:p>
          <a:p>
            <a:r>
              <a:rPr lang="en-GB" dirty="0"/>
              <a:t>UK </a:t>
            </a:r>
            <a:r>
              <a:rPr lang="en-GB" dirty="0" smtClean="0"/>
              <a:t>Save </a:t>
            </a:r>
            <a:r>
              <a:rPr lang="en-GB" dirty="0"/>
              <a:t>Outdoor Education </a:t>
            </a:r>
            <a:r>
              <a:rPr lang="en-GB" dirty="0" smtClean="0"/>
              <a:t>campaign: </a:t>
            </a:r>
            <a:r>
              <a:rPr lang="en-GB" dirty="0"/>
              <a:t>By Spring 2021 over 2 million children will have missed out on educational </a:t>
            </a:r>
            <a:r>
              <a:rPr lang="en-GB" dirty="0" smtClean="0"/>
              <a:t>visits; over </a:t>
            </a:r>
            <a:r>
              <a:rPr lang="en-GB" dirty="0"/>
              <a:t>half the UK’s outdoor education capacity will be permanently </a:t>
            </a:r>
            <a:r>
              <a:rPr lang="en-GB" dirty="0" smtClean="0"/>
              <a:t>lost; projected 15,000 </a:t>
            </a:r>
            <a:r>
              <a:rPr lang="en-GB" dirty="0"/>
              <a:t>job </a:t>
            </a:r>
            <a:r>
              <a:rPr lang="en-GB" dirty="0" smtClean="0"/>
              <a:t>losses. The </a:t>
            </a:r>
            <a:r>
              <a:rPr lang="en-GB" dirty="0"/>
              <a:t>sector has lost over £500m in revenue since the </a:t>
            </a:r>
            <a:r>
              <a:rPr lang="en-GB" dirty="0" smtClean="0"/>
              <a:t>lockdown (UK Outdoors, </a:t>
            </a:r>
            <a:r>
              <a:rPr lang="en-GB" dirty="0"/>
              <a:t>2021) </a:t>
            </a:r>
            <a:r>
              <a:rPr lang="en-GB" dirty="0">
                <a:hlinkClick r:id="rId2"/>
              </a:rPr>
              <a:t>https://</a:t>
            </a:r>
            <a:r>
              <a:rPr lang="en-GB" dirty="0" smtClean="0">
                <a:hlinkClick r:id="rId2"/>
              </a:rPr>
              <a:t>www.youtube.com/watch?v=seK4KyYechY&amp;feature=emb_logo</a:t>
            </a:r>
            <a:endParaRPr lang="en-GB" dirty="0" smtClean="0"/>
          </a:p>
          <a:p>
            <a:endParaRPr lang="en-GB" dirty="0" smtClean="0"/>
          </a:p>
        </p:txBody>
      </p:sp>
    </p:spTree>
    <p:extLst>
      <p:ext uri="{BB962C8B-B14F-4D97-AF65-F5344CB8AC3E}">
        <p14:creationId xmlns:p14="http://schemas.microsoft.com/office/powerpoint/2010/main" val="27931696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 responses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Welsh Government (</a:t>
            </a:r>
            <a:r>
              <a:rPr lang="en-GB" dirty="0" err="1" smtClean="0"/>
              <a:t>Senedd</a:t>
            </a:r>
            <a:r>
              <a:rPr lang="en-GB" dirty="0" smtClean="0"/>
              <a:t> </a:t>
            </a:r>
            <a:r>
              <a:rPr lang="en-GB" dirty="0" err="1" smtClean="0"/>
              <a:t>Cymru</a:t>
            </a:r>
            <a:r>
              <a:rPr lang="en-GB" dirty="0" smtClean="0"/>
              <a:t>) has </a:t>
            </a:r>
            <a:r>
              <a:rPr lang="en-GB" dirty="0"/>
              <a:t>advocated that outdoor learning should play a central role in minimising the risk of transmission in education settings. It’s ‘Keep Education Safe’ post-lockdown guidance for schools and settings as they reopened, recommended that the time learners spend outdoors should be maximised</a:t>
            </a:r>
            <a:r>
              <a:rPr lang="en-GB" dirty="0" smtClean="0"/>
              <a:t>.</a:t>
            </a:r>
            <a:endParaRPr lang="en-GB" dirty="0"/>
          </a:p>
          <a:p>
            <a:r>
              <a:rPr lang="en-GB" dirty="0"/>
              <a:t>Natural Resources Wales (NRW</a:t>
            </a:r>
            <a:r>
              <a:rPr lang="en-GB" dirty="0" smtClean="0"/>
              <a:t>) </a:t>
            </a:r>
            <a:r>
              <a:rPr lang="en-GB" dirty="0"/>
              <a:t>has seen a surge of interest and demand for training and resources. Enrolment on NRW’s professional learning courses has gone up six fold this year, with over 400 educators trained on-line in October and November alone</a:t>
            </a:r>
            <a:r>
              <a:rPr lang="en-GB" dirty="0" smtClean="0"/>
              <a:t>. (NRW, 2020) </a:t>
            </a:r>
            <a:endParaRPr lang="en-GB" dirty="0"/>
          </a:p>
          <a:p>
            <a:r>
              <a:rPr lang="en-GB" dirty="0"/>
              <a:t>Danish response of moving elementary classrooms outdoors in response to COVID-19 (Noack, 2020)</a:t>
            </a:r>
          </a:p>
          <a:p>
            <a:r>
              <a:rPr lang="en-GB" dirty="0"/>
              <a:t> Schools across the United States, employed outdoor learning settings as a part of their COVID-19 response: “Covid has hastened the pace of a shift toward trying to take better advantage of the outdoors,” (Libby in Nierenberg, 2020)</a:t>
            </a:r>
          </a:p>
          <a:p>
            <a:r>
              <a:rPr lang="en-GB" dirty="0"/>
              <a:t>Uncertainty: At times  it seems conflicting information is spreading faster than a contagious virus.</a:t>
            </a:r>
          </a:p>
          <a:p>
            <a:pPr marL="45720" indent="0">
              <a:buNone/>
            </a:pPr>
            <a:endParaRPr lang="en-GB" dirty="0"/>
          </a:p>
        </p:txBody>
      </p:sp>
    </p:spTree>
    <p:extLst>
      <p:ext uri="{BB962C8B-B14F-4D97-AF65-F5344CB8AC3E}">
        <p14:creationId xmlns:p14="http://schemas.microsoft.com/office/powerpoint/2010/main" val="3962042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95" t="11768"/>
          <a:stretch/>
        </p:blipFill>
        <p:spPr>
          <a:xfrm>
            <a:off x="5484910" y="-63799"/>
            <a:ext cx="6188645" cy="6921799"/>
          </a:xfrm>
          <a:prstGeom prst="rect">
            <a:avLst/>
          </a:prstGeom>
        </p:spPr>
      </p:pic>
      <p:pic>
        <p:nvPicPr>
          <p:cNvPr id="3" name="Picture 2"/>
          <p:cNvPicPr>
            <a:picLocks noChangeAspect="1"/>
          </p:cNvPicPr>
          <p:nvPr/>
        </p:nvPicPr>
        <p:blipFill rotWithShape="1">
          <a:blip r:embed="rId2"/>
          <a:srcRect b="89397"/>
          <a:stretch/>
        </p:blipFill>
        <p:spPr>
          <a:xfrm>
            <a:off x="1" y="2590225"/>
            <a:ext cx="5484910" cy="614448"/>
          </a:xfrm>
          <a:prstGeom prst="rect">
            <a:avLst/>
          </a:prstGeom>
        </p:spPr>
      </p:pic>
      <p:sp>
        <p:nvSpPr>
          <p:cNvPr id="4" name="TextBox 3"/>
          <p:cNvSpPr txBox="1"/>
          <p:nvPr/>
        </p:nvSpPr>
        <p:spPr>
          <a:xfrm>
            <a:off x="229992" y="3204673"/>
            <a:ext cx="5024927" cy="523220"/>
          </a:xfrm>
          <a:prstGeom prst="rect">
            <a:avLst/>
          </a:prstGeom>
          <a:noFill/>
        </p:spPr>
        <p:txBody>
          <a:bodyPr wrap="square" rtlCol="0">
            <a:spAutoFit/>
          </a:bodyPr>
          <a:lstStyle/>
          <a:p>
            <a:r>
              <a:rPr lang="en-GB" sz="1400" dirty="0"/>
              <a:t>http://www.outdoorrecreationni.com/blog/engaging-with-the-outdoors-during-covid-19-lockdown-in-northern-ireland/</a:t>
            </a:r>
          </a:p>
        </p:txBody>
      </p:sp>
    </p:spTree>
    <p:extLst>
      <p:ext uri="{BB962C8B-B14F-4D97-AF65-F5344CB8AC3E}">
        <p14:creationId xmlns:p14="http://schemas.microsoft.com/office/powerpoint/2010/main" val="3538166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192000" cy="6858000"/>
          </a:xfrm>
          <a:prstGeom prst="rect">
            <a:avLst/>
          </a:prstGeom>
        </p:spPr>
      </p:pic>
      <p:sp>
        <p:nvSpPr>
          <p:cNvPr id="3" name="Content Placeholder 2"/>
          <p:cNvSpPr>
            <a:spLocks noGrp="1"/>
          </p:cNvSpPr>
          <p:nvPr>
            <p:ph idx="1"/>
          </p:nvPr>
        </p:nvSpPr>
        <p:spPr/>
        <p:txBody>
          <a:bodyPr/>
          <a:lstStyle/>
          <a:p>
            <a:endParaRPr lang="en-GB" b="1" dirty="0">
              <a:solidFill>
                <a:schemeClr val="bg1"/>
              </a:solidFill>
            </a:endParaRPr>
          </a:p>
          <a:p>
            <a:pPr marL="45720" indent="0">
              <a:buNone/>
            </a:pPr>
            <a:endParaRPr lang="en-GB" dirty="0"/>
          </a:p>
        </p:txBody>
      </p:sp>
      <p:sp>
        <p:nvSpPr>
          <p:cNvPr id="4" name="Rectangle 3"/>
          <p:cNvSpPr/>
          <p:nvPr/>
        </p:nvSpPr>
        <p:spPr>
          <a:xfrm>
            <a:off x="148966" y="4796135"/>
            <a:ext cx="11860940" cy="1107996"/>
          </a:xfrm>
          <a:prstGeom prst="rect">
            <a:avLst/>
          </a:prstGeom>
          <a:noFill/>
        </p:spPr>
        <p:txBody>
          <a:bodyPr wrap="none" lIns="91440" tIns="45720" rIns="91440" bIns="45720">
            <a:spAutoFit/>
          </a:bodyPr>
          <a:lstStyle/>
          <a:p>
            <a:pPr algn="ctr"/>
            <a:r>
              <a:rPr lang="en-GB" sz="66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Are </a:t>
            </a:r>
            <a:r>
              <a:rPr lang="en-GB" sz="6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pandemics the new normal</a:t>
            </a:r>
            <a:r>
              <a:rPr lang="en-GB" sz="66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GB" sz="6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6" name="TextBox 5"/>
          <p:cNvSpPr txBox="1"/>
          <p:nvPr/>
        </p:nvSpPr>
        <p:spPr>
          <a:xfrm>
            <a:off x="6364224" y="6253788"/>
            <a:ext cx="4913376" cy="369332"/>
          </a:xfrm>
          <a:prstGeom prst="rect">
            <a:avLst/>
          </a:prstGeom>
          <a:noFill/>
        </p:spPr>
        <p:txBody>
          <a:bodyPr wrap="square" rtlCol="0">
            <a:spAutoFit/>
          </a:bodyPr>
          <a:lstStyle/>
          <a:p>
            <a:r>
              <a:rPr lang="en-GB" dirty="0">
                <a:solidFill>
                  <a:schemeClr val="bg1"/>
                </a:solidFill>
              </a:rPr>
              <a:t>https://www.bbc.co.uk/news/av/world-55415763</a:t>
            </a:r>
          </a:p>
        </p:txBody>
      </p:sp>
    </p:spTree>
    <p:extLst>
      <p:ext uri="{BB962C8B-B14F-4D97-AF65-F5344CB8AC3E}">
        <p14:creationId xmlns:p14="http://schemas.microsoft.com/office/powerpoint/2010/main" val="33853373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89560"/>
            <a:ext cx="9875520" cy="1356360"/>
          </a:xfrm>
        </p:spPr>
        <p:txBody>
          <a:bodyPr/>
          <a:lstStyle/>
          <a:p>
            <a:r>
              <a:rPr lang="en-GB" dirty="0" smtClean="0"/>
              <a:t>Post Covid- the new normal</a:t>
            </a:r>
            <a:endParaRPr lang="en-GB" dirty="0"/>
          </a:p>
        </p:txBody>
      </p:sp>
      <p:sp>
        <p:nvSpPr>
          <p:cNvPr id="3" name="Content Placeholder 2"/>
          <p:cNvSpPr>
            <a:spLocks noGrp="1"/>
          </p:cNvSpPr>
          <p:nvPr>
            <p:ph idx="1"/>
          </p:nvPr>
        </p:nvSpPr>
        <p:spPr>
          <a:xfrm>
            <a:off x="533400" y="1645920"/>
            <a:ext cx="11329416" cy="5364480"/>
          </a:xfrm>
        </p:spPr>
        <p:txBody>
          <a:bodyPr>
            <a:normAutofit/>
          </a:bodyPr>
          <a:lstStyle/>
          <a:p>
            <a:r>
              <a:rPr lang="en-GB" dirty="0" smtClean="0"/>
              <a:t>Describing the immediate future as post </a:t>
            </a:r>
            <a:r>
              <a:rPr lang="en-GB" dirty="0"/>
              <a:t>C</a:t>
            </a:r>
            <a:r>
              <a:rPr lang="en-GB" dirty="0" smtClean="0"/>
              <a:t>ovid, is not simply a matter of recovering from the impacts of the virus, but looking at how outdoor adventure can respond to the needs of individuals and communities </a:t>
            </a:r>
          </a:p>
          <a:p>
            <a:r>
              <a:rPr lang="en-GB" dirty="0" smtClean="0"/>
              <a:t>Build on the localism of the pandemic- local spaces became popular and valued , rediscovered</a:t>
            </a:r>
          </a:p>
          <a:p>
            <a:r>
              <a:rPr lang="en-GB" dirty="0" smtClean="0"/>
              <a:t>Looming austerity – need to live a simpler life. More connected or rooted in localism </a:t>
            </a:r>
          </a:p>
          <a:p>
            <a:r>
              <a:rPr lang="en-GB" dirty="0" smtClean="0"/>
              <a:t>The outdoors became a site of healing- alleviating the pandemic- mental and physical health</a:t>
            </a:r>
          </a:p>
          <a:p>
            <a:r>
              <a:rPr lang="en-GB" dirty="0" smtClean="0"/>
              <a:t>Forest bathing and Shinto to alleviate the affects of Covid  </a:t>
            </a:r>
          </a:p>
          <a:p>
            <a:r>
              <a:rPr lang="en-GB" dirty="0" smtClean="0"/>
              <a:t>a rubric and opportunity to transform </a:t>
            </a:r>
          </a:p>
          <a:p>
            <a:pPr marL="45720" indent="0">
              <a:buNone/>
            </a:pPr>
            <a:endParaRPr lang="en-GB" dirty="0" smtClean="0"/>
          </a:p>
          <a:p>
            <a:pPr marL="45720" indent="0">
              <a:buNone/>
            </a:pPr>
            <a:endParaRPr lang="en-GB" dirty="0"/>
          </a:p>
        </p:txBody>
      </p:sp>
    </p:spTree>
    <p:extLst>
      <p:ext uri="{BB962C8B-B14F-4D97-AF65-F5344CB8AC3E}">
        <p14:creationId xmlns:p14="http://schemas.microsoft.com/office/powerpoint/2010/main" val="9219964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12192000" cy="6858000"/>
          </a:xfrm>
          <a:prstGeom prst="rect">
            <a:avLst/>
          </a:prstGeom>
        </p:spPr>
      </p:pic>
      <p:sp>
        <p:nvSpPr>
          <p:cNvPr id="3" name="Rectangle 2"/>
          <p:cNvSpPr/>
          <p:nvPr/>
        </p:nvSpPr>
        <p:spPr>
          <a:xfrm>
            <a:off x="7002209" y="3615500"/>
            <a:ext cx="5818424" cy="369332"/>
          </a:xfrm>
          <a:prstGeom prst="rect">
            <a:avLst/>
          </a:prstGeom>
        </p:spPr>
        <p:txBody>
          <a:bodyPr wrap="square">
            <a:spAutoFit/>
          </a:bodyPr>
          <a:lstStyle/>
          <a:p>
            <a:r>
              <a:rPr lang="en-GB" dirty="0"/>
              <a:t>https://www.youtube.com/watch?v=BqPXOzQybt0</a:t>
            </a:r>
          </a:p>
        </p:txBody>
      </p:sp>
      <p:sp>
        <p:nvSpPr>
          <p:cNvPr id="4" name="TextBox 3"/>
          <p:cNvSpPr txBox="1"/>
          <p:nvPr/>
        </p:nvSpPr>
        <p:spPr>
          <a:xfrm>
            <a:off x="365760" y="1305342"/>
            <a:ext cx="5449824" cy="2123658"/>
          </a:xfrm>
          <a:prstGeom prst="rect">
            <a:avLst/>
          </a:prstGeom>
          <a:noFill/>
        </p:spPr>
        <p:txBody>
          <a:bodyPr wrap="square" rtlCol="0">
            <a:spAutoFit/>
          </a:bodyPr>
          <a:lstStyle/>
          <a:p>
            <a:r>
              <a:rPr lang="en-GB" sz="4400" dirty="0" smtClean="0">
                <a:solidFill>
                  <a:srgbClr val="0070C0"/>
                </a:solidFill>
              </a:rPr>
              <a:t>How might the world be different after the pandemic? </a:t>
            </a:r>
            <a:endParaRPr lang="en-GB" sz="4400" dirty="0">
              <a:solidFill>
                <a:srgbClr val="0070C0"/>
              </a:solidFill>
            </a:endParaRPr>
          </a:p>
        </p:txBody>
      </p:sp>
    </p:spTree>
    <p:extLst>
      <p:ext uri="{BB962C8B-B14F-4D97-AF65-F5344CB8AC3E}">
        <p14:creationId xmlns:p14="http://schemas.microsoft.com/office/powerpoint/2010/main" val="247125415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1011936"/>
            <a:ext cx="11509248" cy="1356360"/>
          </a:xfrm>
        </p:spPr>
        <p:txBody>
          <a:bodyPr>
            <a:normAutofit fontScale="90000"/>
          </a:bodyPr>
          <a:lstStyle/>
          <a:p>
            <a:r>
              <a:rPr lang="en-GB" dirty="0">
                <a:solidFill>
                  <a:srgbClr val="0070C0"/>
                </a:solidFill>
              </a:rPr>
              <a:t>How might the world be different after the pandemic? </a:t>
            </a:r>
            <a:r>
              <a:rPr lang="en-GB" dirty="0" smtClean="0">
                <a:solidFill>
                  <a:srgbClr val="0070C0"/>
                </a:solidFill>
              </a:rPr>
              <a:t/>
            </a:r>
            <a:br>
              <a:rPr lang="en-GB" dirty="0" smtClean="0">
                <a:solidFill>
                  <a:srgbClr val="0070C0"/>
                </a:solidFill>
              </a:rPr>
            </a:br>
            <a:r>
              <a:rPr lang="en-GB" dirty="0">
                <a:solidFill>
                  <a:srgbClr val="0070C0"/>
                </a:solidFill>
              </a:rPr>
              <a:t/>
            </a:r>
            <a:br>
              <a:rPr lang="en-GB" dirty="0">
                <a:solidFill>
                  <a:srgbClr val="0070C0"/>
                </a:solidFill>
              </a:rPr>
            </a:br>
            <a:r>
              <a:rPr lang="en-GB" sz="2700" dirty="0" smtClean="0">
                <a:solidFill>
                  <a:srgbClr val="0070C0"/>
                </a:solidFill>
              </a:rPr>
              <a:t>It seems likely that the virus will be prevalent for sometime and that there will be a need to adapt to living with it and the social and economic consequences.</a:t>
            </a:r>
            <a:endParaRPr lang="en-GB" sz="2700" dirty="0"/>
          </a:p>
        </p:txBody>
      </p:sp>
      <p:sp>
        <p:nvSpPr>
          <p:cNvPr id="3" name="Content Placeholder 2"/>
          <p:cNvSpPr>
            <a:spLocks noGrp="1"/>
          </p:cNvSpPr>
          <p:nvPr>
            <p:ph idx="1"/>
          </p:nvPr>
        </p:nvSpPr>
        <p:spPr>
          <a:xfrm>
            <a:off x="1183948" y="2819400"/>
            <a:ext cx="9872871" cy="4038600"/>
          </a:xfrm>
        </p:spPr>
        <p:txBody>
          <a:bodyPr/>
          <a:lstStyle/>
          <a:p>
            <a:r>
              <a:rPr lang="en-GB" dirty="0" smtClean="0"/>
              <a:t>Austerity</a:t>
            </a:r>
          </a:p>
          <a:p>
            <a:r>
              <a:rPr lang="en-GB" dirty="0" smtClean="0"/>
              <a:t>Higher taxes</a:t>
            </a:r>
          </a:p>
          <a:p>
            <a:r>
              <a:rPr lang="en-GB" dirty="0" smtClean="0"/>
              <a:t>Travel restrictions</a:t>
            </a:r>
          </a:p>
          <a:p>
            <a:r>
              <a:rPr lang="en-GB" dirty="0" smtClean="0"/>
              <a:t>Change in work patterns- remote working, flexible working  </a:t>
            </a:r>
          </a:p>
          <a:p>
            <a:r>
              <a:rPr lang="en-GB" dirty="0" smtClean="0"/>
              <a:t>Structure of cities will change</a:t>
            </a:r>
          </a:p>
          <a:p>
            <a:r>
              <a:rPr lang="en-GB" dirty="0" smtClean="0"/>
              <a:t>Technological changes </a:t>
            </a:r>
          </a:p>
          <a:p>
            <a:r>
              <a:rPr lang="en-GB" dirty="0" smtClean="0"/>
              <a:t>The world will be really quite different! </a:t>
            </a:r>
            <a:endParaRPr lang="en-GB" dirty="0"/>
          </a:p>
        </p:txBody>
      </p:sp>
    </p:spTree>
    <p:extLst>
      <p:ext uri="{BB962C8B-B14F-4D97-AF65-F5344CB8AC3E}">
        <p14:creationId xmlns:p14="http://schemas.microsoft.com/office/powerpoint/2010/main" val="364910650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Countryside</a:t>
            </a:r>
            <a:endParaRPr lang="en-GB" dirty="0"/>
          </a:p>
        </p:txBody>
      </p:sp>
      <p:sp>
        <p:nvSpPr>
          <p:cNvPr id="3" name="Content Placeholder 2"/>
          <p:cNvSpPr>
            <a:spLocks noGrp="1"/>
          </p:cNvSpPr>
          <p:nvPr>
            <p:ph idx="1"/>
          </p:nvPr>
        </p:nvSpPr>
        <p:spPr>
          <a:xfrm>
            <a:off x="1017639" y="1637071"/>
            <a:ext cx="10604089" cy="4778477"/>
          </a:xfrm>
        </p:spPr>
        <p:txBody>
          <a:bodyPr>
            <a:normAutofit/>
          </a:bodyPr>
          <a:lstStyle/>
          <a:p>
            <a:pPr marL="45720" indent="0">
              <a:buNone/>
            </a:pPr>
            <a:r>
              <a:rPr lang="en-GB" sz="2800" dirty="0" smtClean="0"/>
              <a:t>“Covid-19 </a:t>
            </a:r>
            <a:r>
              <a:rPr lang="en-GB" sz="2800" dirty="0"/>
              <a:t>ought to have taught us that British food security matters, and that our just-in-time global supply chains are too fragile and risky. We need an enormous amount of food to be produced in British fields, and for that we need some of the smartest farmers on earth We may need to devote a greater share of our GDP to food production to do it in ways that make our countryside somewhere to be proud of — it is at about 10% at present, a quarter of its value a century ago. unless we create a new system, the current farming model is going to trash what’s left of nature in the British countryside. We need to make being an ecologically sound farmer financially </a:t>
            </a:r>
            <a:r>
              <a:rPr lang="en-GB" sz="2800" dirty="0" smtClean="0"/>
              <a:t>viable”. </a:t>
            </a:r>
            <a:r>
              <a:rPr lang="en-GB" sz="2800" dirty="0"/>
              <a:t>(Rebanks, 2021</a:t>
            </a:r>
            <a:r>
              <a:rPr lang="en-GB" sz="2800" dirty="0" smtClean="0"/>
              <a:t>)</a:t>
            </a:r>
            <a:endParaRPr lang="en-GB" sz="2800" dirty="0"/>
          </a:p>
        </p:txBody>
      </p:sp>
    </p:spTree>
    <p:extLst>
      <p:ext uri="{BB962C8B-B14F-4D97-AF65-F5344CB8AC3E}">
        <p14:creationId xmlns:p14="http://schemas.microsoft.com/office/powerpoint/2010/main" val="309145294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23843" y="0"/>
            <a:ext cx="10981346" cy="6863341"/>
          </a:xfrm>
          <a:prstGeom prst="rect">
            <a:avLst/>
          </a:prstGeom>
        </p:spPr>
      </p:pic>
      <p:sp>
        <p:nvSpPr>
          <p:cNvPr id="3" name="Rectangle 2"/>
          <p:cNvSpPr/>
          <p:nvPr/>
        </p:nvSpPr>
        <p:spPr>
          <a:xfrm>
            <a:off x="1062526" y="247828"/>
            <a:ext cx="10633818" cy="3416320"/>
          </a:xfrm>
          <a:prstGeom prst="rect">
            <a:avLst/>
          </a:prstGeom>
        </p:spPr>
        <p:txBody>
          <a:bodyPr wrap="square">
            <a:spAutoFit/>
          </a:bodyPr>
          <a:lstStyle/>
          <a:p>
            <a:r>
              <a:rPr lang="en-GB" b="1" dirty="0" smtClean="0">
                <a:solidFill>
                  <a:schemeClr val="bg1"/>
                </a:solidFill>
              </a:rPr>
              <a:t>A </a:t>
            </a:r>
            <a:r>
              <a:rPr lang="en-GB" b="1" dirty="0">
                <a:solidFill>
                  <a:schemeClr val="bg1"/>
                </a:solidFill>
              </a:rPr>
              <a:t>survey of consumers in UK, France, Germany, Spain, Italy, Poland, </a:t>
            </a:r>
            <a:r>
              <a:rPr lang="en-GB" b="1" dirty="0" smtClean="0">
                <a:solidFill>
                  <a:schemeClr val="bg1"/>
                </a:solidFill>
              </a:rPr>
              <a:t>Sweden indicates the appeal </a:t>
            </a:r>
            <a:r>
              <a:rPr lang="en-GB" b="1" dirty="0">
                <a:solidFill>
                  <a:schemeClr val="bg1"/>
                </a:solidFill>
              </a:rPr>
              <a:t>of outdoor activities has been boosted by enforced COVID- 19 restrictions. </a:t>
            </a:r>
          </a:p>
          <a:p>
            <a:endParaRPr lang="en-GB" b="1" dirty="0" smtClean="0">
              <a:solidFill>
                <a:schemeClr val="bg1"/>
              </a:solidFill>
            </a:endParaRPr>
          </a:p>
          <a:p>
            <a:r>
              <a:rPr lang="en-GB" b="1" dirty="0" smtClean="0">
                <a:solidFill>
                  <a:schemeClr val="bg1"/>
                </a:solidFill>
              </a:rPr>
              <a:t>70</a:t>
            </a:r>
            <a:r>
              <a:rPr lang="en-GB" b="1" dirty="0">
                <a:solidFill>
                  <a:schemeClr val="bg1"/>
                </a:solidFill>
              </a:rPr>
              <a:t>% of respondents stated that they are specifically looking forward to participating in outdoor activities after lockdown eases. </a:t>
            </a:r>
            <a:r>
              <a:rPr lang="en-GB" b="1" dirty="0" smtClean="0">
                <a:solidFill>
                  <a:schemeClr val="bg1"/>
                </a:solidFill>
              </a:rPr>
              <a:t> </a:t>
            </a:r>
          </a:p>
          <a:p>
            <a:r>
              <a:rPr lang="en-GB" b="1" dirty="0" smtClean="0">
                <a:solidFill>
                  <a:schemeClr val="bg1"/>
                </a:solidFill>
              </a:rPr>
              <a:t>67</a:t>
            </a:r>
            <a:r>
              <a:rPr lang="en-GB" b="1" dirty="0">
                <a:solidFill>
                  <a:schemeClr val="bg1"/>
                </a:solidFill>
              </a:rPr>
              <a:t>% agreed that they have really missed being able to take part in pursuits such as hiking, climbing, cycling, snow sports and other mountain activities during </a:t>
            </a:r>
            <a:r>
              <a:rPr lang="en-GB" b="1" dirty="0" smtClean="0">
                <a:solidFill>
                  <a:schemeClr val="bg1"/>
                </a:solidFill>
              </a:rPr>
              <a:t>lockdown,</a:t>
            </a:r>
          </a:p>
          <a:p>
            <a:r>
              <a:rPr lang="en-GB" b="1" dirty="0" smtClean="0">
                <a:solidFill>
                  <a:schemeClr val="bg1"/>
                </a:solidFill>
              </a:rPr>
              <a:t>86</a:t>
            </a:r>
            <a:r>
              <a:rPr lang="en-GB" b="1" dirty="0">
                <a:solidFill>
                  <a:schemeClr val="bg1"/>
                </a:solidFill>
              </a:rPr>
              <a:t>% stated that outdoor activities are essential for people’s wellbeing. </a:t>
            </a:r>
            <a:endParaRPr lang="en-GB" b="1" dirty="0" smtClean="0">
              <a:solidFill>
                <a:schemeClr val="bg1"/>
              </a:solidFill>
            </a:endParaRPr>
          </a:p>
          <a:p>
            <a:r>
              <a:rPr lang="en-GB" b="1" dirty="0" smtClean="0">
                <a:solidFill>
                  <a:schemeClr val="bg1"/>
                </a:solidFill>
              </a:rPr>
              <a:t>58</a:t>
            </a:r>
            <a:r>
              <a:rPr lang="en-GB" b="1" dirty="0">
                <a:solidFill>
                  <a:schemeClr val="bg1"/>
                </a:solidFill>
              </a:rPr>
              <a:t>% of consumers said that they have missed outdoor activities above all else while restrictions have been in place</a:t>
            </a:r>
            <a:r>
              <a:rPr lang="en-GB" b="1" dirty="0" smtClean="0">
                <a:solidFill>
                  <a:schemeClr val="bg1"/>
                </a:solidFill>
              </a:rPr>
              <a:t>.</a:t>
            </a:r>
          </a:p>
          <a:p>
            <a:endParaRPr lang="en-GB" b="1" dirty="0">
              <a:solidFill>
                <a:schemeClr val="bg1"/>
              </a:solidFill>
            </a:endParaRPr>
          </a:p>
          <a:p>
            <a:r>
              <a:rPr lang="en-GB" b="1" dirty="0" smtClean="0">
                <a:solidFill>
                  <a:schemeClr val="bg1"/>
                </a:solidFill>
              </a:rPr>
              <a:t>European Network on Outdoor Sports, 2020</a:t>
            </a:r>
            <a:endParaRPr lang="en-GB" b="1" dirty="0">
              <a:solidFill>
                <a:schemeClr val="bg1"/>
              </a:solidFill>
            </a:endParaRPr>
          </a:p>
        </p:txBody>
      </p:sp>
    </p:spTree>
    <p:extLst>
      <p:ext uri="{BB962C8B-B14F-4D97-AF65-F5344CB8AC3E}">
        <p14:creationId xmlns:p14="http://schemas.microsoft.com/office/powerpoint/2010/main" val="1446889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6000" dirty="0" smtClean="0"/>
              <a:t>“The world as we know it has changed for now and in some ways it has changed forever”</a:t>
            </a:r>
            <a:endParaRPr lang="en-GB" sz="6000" dirty="0"/>
          </a:p>
        </p:txBody>
      </p:sp>
      <p:sp>
        <p:nvSpPr>
          <p:cNvPr id="3" name="Subtitle 2"/>
          <p:cNvSpPr>
            <a:spLocks noGrp="1"/>
          </p:cNvSpPr>
          <p:nvPr>
            <p:ph type="subTitle" idx="1"/>
          </p:nvPr>
        </p:nvSpPr>
        <p:spPr/>
        <p:txBody>
          <a:bodyPr/>
          <a:lstStyle/>
          <a:p>
            <a:r>
              <a:rPr lang="en-GB" dirty="0">
                <a:solidFill>
                  <a:schemeClr val="bg1"/>
                </a:solidFill>
                <a:hlinkClick r:id="rId2"/>
              </a:rPr>
              <a:t>https://</a:t>
            </a:r>
            <a:r>
              <a:rPr lang="en-GB" dirty="0" smtClean="0">
                <a:solidFill>
                  <a:schemeClr val="bg1"/>
                </a:solidFill>
                <a:hlinkClick r:id="rId2"/>
              </a:rPr>
              <a:t>www.youtube.com/watch?v=Jkq-V6jvxDw</a:t>
            </a:r>
            <a:endParaRPr lang="en-GB" dirty="0" smtClean="0">
              <a:solidFill>
                <a:schemeClr val="bg1"/>
              </a:solidFill>
            </a:endParaRPr>
          </a:p>
          <a:p>
            <a:r>
              <a:rPr lang="en-GB" dirty="0" smtClean="0"/>
              <a:t>Give back Friday Orca wetsuits- post </a:t>
            </a:r>
            <a:r>
              <a:rPr lang="en-GB" dirty="0" err="1" smtClean="0"/>
              <a:t>covid</a:t>
            </a:r>
            <a:endParaRPr lang="en-GB" dirty="0"/>
          </a:p>
        </p:txBody>
      </p:sp>
    </p:spTree>
    <p:extLst>
      <p:ext uri="{BB962C8B-B14F-4D97-AF65-F5344CB8AC3E}">
        <p14:creationId xmlns:p14="http://schemas.microsoft.com/office/powerpoint/2010/main" val="311648434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76" y="387096"/>
            <a:ext cx="11216640" cy="1356360"/>
          </a:xfrm>
        </p:spPr>
        <p:txBody>
          <a:bodyPr/>
          <a:lstStyle/>
          <a:p>
            <a:r>
              <a:rPr lang="en-GB" dirty="0"/>
              <a:t>What’s Next for Outdoor Adventure Education?</a:t>
            </a:r>
          </a:p>
        </p:txBody>
      </p:sp>
      <p:sp>
        <p:nvSpPr>
          <p:cNvPr id="3" name="Content Placeholder 2"/>
          <p:cNvSpPr>
            <a:spLocks noGrp="1"/>
          </p:cNvSpPr>
          <p:nvPr>
            <p:ph sz="half" idx="1"/>
          </p:nvPr>
        </p:nvSpPr>
        <p:spPr>
          <a:xfrm>
            <a:off x="353568" y="1743456"/>
            <a:ext cx="11509248" cy="4681727"/>
          </a:xfrm>
        </p:spPr>
        <p:txBody>
          <a:bodyPr>
            <a:normAutofit lnSpcReduction="10000"/>
          </a:bodyPr>
          <a:lstStyle/>
          <a:p>
            <a:r>
              <a:rPr lang="en-GB" dirty="0"/>
              <a:t>As the Earth is on the edge of ecological devastation, </a:t>
            </a:r>
            <a:r>
              <a:rPr lang="en-GB" b="1" dirty="0"/>
              <a:t>the future of outdoor adventure education must contribute to greater sustainability</a:t>
            </a:r>
            <a:r>
              <a:rPr lang="en-GB" dirty="0"/>
              <a:t> for the ecosystem as a </a:t>
            </a:r>
            <a:r>
              <a:rPr lang="en-GB" dirty="0" smtClean="0"/>
              <a:t>whole; </a:t>
            </a:r>
            <a:r>
              <a:rPr lang="en-GB" b="1" dirty="0"/>
              <a:t>we cannot separate us from nature. </a:t>
            </a:r>
            <a:endParaRPr lang="en-GB" b="1" dirty="0" smtClean="0"/>
          </a:p>
          <a:p>
            <a:r>
              <a:rPr lang="en-GB" dirty="0" smtClean="0"/>
              <a:t>As </a:t>
            </a:r>
            <a:r>
              <a:rPr lang="en-GB" dirty="0"/>
              <a:t>noted by </a:t>
            </a:r>
            <a:r>
              <a:rPr lang="en-GB" dirty="0" smtClean="0"/>
              <a:t>Mitten (2020), </a:t>
            </a:r>
            <a:r>
              <a:rPr lang="en-GB" dirty="0"/>
              <a:t>“Through thoughtfully designed programs that support, encourage, and model healthy relationships with the nature, participants experience </a:t>
            </a:r>
            <a:r>
              <a:rPr lang="en-GB" b="1" dirty="0"/>
              <a:t>healthier ways of relating with themselves, others, and the environment</a:t>
            </a:r>
            <a:r>
              <a:rPr lang="en-GB" dirty="0" smtClean="0"/>
              <a:t>.” </a:t>
            </a:r>
          </a:p>
          <a:p>
            <a:r>
              <a:rPr lang="en-GB" dirty="0" smtClean="0"/>
              <a:t>a </a:t>
            </a:r>
            <a:r>
              <a:rPr lang="en-GB" b="1" dirty="0"/>
              <a:t>new model of outdoor learning </a:t>
            </a:r>
            <a:r>
              <a:rPr lang="en-GB" dirty="0"/>
              <a:t>to spark a cultural revolution in educational philosophy, connecting children to nature in new ways, and promoting community action on a level currently unimaginable so we can build the sustainable future we all desire?</a:t>
            </a:r>
          </a:p>
          <a:p>
            <a:r>
              <a:rPr lang="en-GB" dirty="0" smtClean="0"/>
              <a:t>Once </a:t>
            </a:r>
            <a:r>
              <a:rPr lang="en-GB" dirty="0"/>
              <a:t>we build the </a:t>
            </a:r>
            <a:r>
              <a:rPr lang="en-GB" b="1" dirty="0"/>
              <a:t>momentum to move beyond our current status</a:t>
            </a:r>
            <a:r>
              <a:rPr lang="en-GB" dirty="0"/>
              <a:t>, changes in environmental stewardship and sustainability are more conceivable; schools, governments, institutions, </a:t>
            </a:r>
            <a:r>
              <a:rPr lang="en-GB" dirty="0" smtClean="0"/>
              <a:t>non-profit </a:t>
            </a:r>
            <a:r>
              <a:rPr lang="en-GB" dirty="0"/>
              <a:t>organizations, and even corporations around the globe will be forced </a:t>
            </a:r>
            <a:r>
              <a:rPr lang="en-GB" b="1" dirty="0"/>
              <a:t>to become more “woke”</a:t>
            </a:r>
            <a:r>
              <a:rPr lang="en-GB" dirty="0"/>
              <a:t> and act</a:t>
            </a:r>
            <a:r>
              <a:rPr lang="en-GB" dirty="0" smtClean="0"/>
              <a:t>.</a:t>
            </a:r>
          </a:p>
          <a:p>
            <a:r>
              <a:rPr lang="en-GB" sz="2400" dirty="0"/>
              <a:t>Roberts, N</a:t>
            </a:r>
            <a:r>
              <a:rPr lang="en-GB" sz="2400" dirty="0" smtClean="0"/>
              <a:t>. </a:t>
            </a:r>
            <a:r>
              <a:rPr lang="en-GB" sz="2400" dirty="0"/>
              <a:t>(2020).</a:t>
            </a:r>
            <a:endParaRPr lang="en-GB" dirty="0"/>
          </a:p>
        </p:txBody>
      </p:sp>
    </p:spTree>
    <p:extLst>
      <p:ext uri="{BB962C8B-B14F-4D97-AF65-F5344CB8AC3E}">
        <p14:creationId xmlns:p14="http://schemas.microsoft.com/office/powerpoint/2010/main" val="13009539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839" y="196645"/>
            <a:ext cx="9875520" cy="1356360"/>
          </a:xfrm>
        </p:spPr>
        <p:txBody>
          <a:bodyPr/>
          <a:lstStyle/>
          <a:p>
            <a:r>
              <a:rPr lang="en-GB" dirty="0" smtClean="0"/>
              <a:t>Covid-19 and adventure in Wales </a:t>
            </a:r>
            <a:endParaRPr lang="en-GB" dirty="0"/>
          </a:p>
        </p:txBody>
      </p:sp>
      <p:sp>
        <p:nvSpPr>
          <p:cNvPr id="3" name="Content Placeholder 2"/>
          <p:cNvSpPr>
            <a:spLocks noGrp="1"/>
          </p:cNvSpPr>
          <p:nvPr>
            <p:ph idx="1"/>
          </p:nvPr>
        </p:nvSpPr>
        <p:spPr>
          <a:xfrm>
            <a:off x="331839" y="1238866"/>
            <a:ext cx="11678929" cy="5392594"/>
          </a:xfrm>
        </p:spPr>
        <p:txBody>
          <a:bodyPr>
            <a:normAutofit fontScale="70000" lnSpcReduction="20000"/>
          </a:bodyPr>
          <a:lstStyle/>
          <a:p>
            <a:r>
              <a:rPr lang="en-GB" sz="2600" dirty="0" smtClean="0"/>
              <a:t>Some 7.8 million people a year choose to visit the mountains, woodlands and rivers of Gwynedd in north Wales and explore Snowdonia National Park.</a:t>
            </a:r>
          </a:p>
          <a:p>
            <a:r>
              <a:rPr lang="en-GB" sz="2600" dirty="0" smtClean="0"/>
              <a:t>The tourism industry employs 18,000 people and contributes £1.3bn to the local economy every year.</a:t>
            </a:r>
          </a:p>
          <a:p>
            <a:r>
              <a:rPr lang="en-GB" sz="2600" dirty="0" smtClean="0"/>
              <a:t>But the pandemic has exposed an over-dependence on tourism, a report to the local council warns, with a 60% drop in the value of tourism in 2020.</a:t>
            </a:r>
          </a:p>
          <a:p>
            <a:r>
              <a:rPr lang="en-GB" sz="2600" dirty="0" smtClean="0"/>
              <a:t>Council leader Councillor </a:t>
            </a:r>
            <a:r>
              <a:rPr lang="en-GB" sz="2600" dirty="0" err="1" smtClean="0"/>
              <a:t>Dyfrig</a:t>
            </a:r>
            <a:r>
              <a:rPr lang="en-GB" sz="2600" dirty="0" smtClean="0"/>
              <a:t> </a:t>
            </a:r>
            <a:r>
              <a:rPr lang="en-GB" sz="2600" dirty="0" err="1" smtClean="0"/>
              <a:t>Siencyn</a:t>
            </a:r>
            <a:r>
              <a:rPr lang="en-GB" sz="2600" dirty="0" smtClean="0"/>
              <a:t> told a meeting such "unsustainable tourism" could not continue to be accommodated.</a:t>
            </a:r>
          </a:p>
          <a:p>
            <a:r>
              <a:rPr lang="en-GB" sz="2600" dirty="0" smtClean="0"/>
              <a:t>He said: "Setting a new direction is vital and I believe that the industry itself sees the need to be more reflective of our society generally</a:t>
            </a:r>
          </a:p>
          <a:p>
            <a:r>
              <a:rPr lang="en-GB" sz="2600" dirty="0" smtClean="0"/>
              <a:t>"The pandemic has perhaps shown we're almost wholly reliant on tourism in rural areas such as Gwynedd and have very little choice, which drives us to create a much more varied economy rather than all our eggs being in one basket.</a:t>
            </a:r>
          </a:p>
          <a:p>
            <a:r>
              <a:rPr lang="en-GB" sz="2600" dirty="0" smtClean="0"/>
              <a:t>"We're told that £1.3bn is generated from tourism yet still have some of the lowest income levels in the country, how do you reconcile that?</a:t>
            </a:r>
          </a:p>
          <a:p>
            <a:r>
              <a:rPr lang="en-GB" sz="2600" dirty="0" smtClean="0">
                <a:hlinkClick r:id="rId2"/>
              </a:rPr>
              <a:t>https://www.bbc.co.uk/news/uk-56127385</a:t>
            </a:r>
            <a:endParaRPr lang="en-GB" sz="2600" dirty="0" smtClean="0"/>
          </a:p>
          <a:p>
            <a:pPr marL="0" indent="0">
              <a:buNone/>
            </a:pPr>
            <a:endParaRPr lang="en-GB" dirty="0" smtClean="0"/>
          </a:p>
          <a:p>
            <a:r>
              <a:rPr lang="en-GB" dirty="0" smtClean="0">
                <a:solidFill>
                  <a:srgbClr val="494848"/>
                </a:solidFill>
                <a:latin typeface="chaparral-pro"/>
              </a:rPr>
              <a:t>The pandemic has hit low-paid workers in Wales particularly hard: industries with a large proportion of low-paid jobs, such as the Accommodation, Food &amp; Beverage sector, have seen 78% of jobs furloughed. Those same sectors are most likely to see widespread job losses, and in some areas of over 40% of jobs are in these high-risk, low-paid industries (JRF, 2020)</a:t>
            </a:r>
            <a:endParaRPr lang="en-GB" dirty="0" smtClean="0"/>
          </a:p>
        </p:txBody>
      </p:sp>
    </p:spTree>
    <p:extLst>
      <p:ext uri="{BB962C8B-B14F-4D97-AF65-F5344CB8AC3E}">
        <p14:creationId xmlns:p14="http://schemas.microsoft.com/office/powerpoint/2010/main" val="392928147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Concluding thoughts…</a:t>
            </a:r>
            <a:endParaRPr lang="en-GB" dirty="0"/>
          </a:p>
        </p:txBody>
      </p:sp>
      <p:sp>
        <p:nvSpPr>
          <p:cNvPr id="3" name="Content Placeholder 2"/>
          <p:cNvSpPr>
            <a:spLocks noGrp="1"/>
          </p:cNvSpPr>
          <p:nvPr>
            <p:ph sz="half" idx="1"/>
          </p:nvPr>
        </p:nvSpPr>
        <p:spPr>
          <a:xfrm>
            <a:off x="1143000" y="2057399"/>
            <a:ext cx="9875520" cy="4023360"/>
          </a:xfrm>
        </p:spPr>
        <p:txBody>
          <a:bodyPr>
            <a:normAutofit/>
          </a:bodyPr>
          <a:lstStyle/>
          <a:p>
            <a:r>
              <a:rPr lang="en-GB" dirty="0"/>
              <a:t>These are </a:t>
            </a:r>
            <a:r>
              <a:rPr lang="en-GB" dirty="0" smtClean="0"/>
              <a:t>important </a:t>
            </a:r>
            <a:r>
              <a:rPr lang="en-GB" dirty="0"/>
              <a:t>times to pause, reflect, rethink, and learn </a:t>
            </a:r>
            <a:r>
              <a:rPr lang="en-GB" dirty="0" smtClean="0"/>
              <a:t>to </a:t>
            </a:r>
            <a:r>
              <a:rPr lang="en-GB" dirty="0"/>
              <a:t>imagine a different world. </a:t>
            </a:r>
            <a:endParaRPr lang="en-GB" dirty="0" smtClean="0"/>
          </a:p>
          <a:p>
            <a:r>
              <a:rPr lang="en-GB" dirty="0" smtClean="0"/>
              <a:t>amidst </a:t>
            </a:r>
            <a:r>
              <a:rPr lang="en-GB" dirty="0"/>
              <a:t>the loss, grief and trauma of COVID-19, can the world be made anew? “What good</a:t>
            </a:r>
            <a:r>
              <a:rPr lang="en-GB" dirty="0" smtClean="0"/>
              <a:t>?”</a:t>
            </a:r>
          </a:p>
          <a:p>
            <a:r>
              <a:rPr lang="en-GB" dirty="0" smtClean="0"/>
              <a:t>Environmental </a:t>
            </a:r>
            <a:r>
              <a:rPr lang="en-GB" dirty="0"/>
              <a:t>activists such as Greta Thunberg, David Attenborough, and George Monbiot have called this “a time to rethink everything”; </a:t>
            </a:r>
            <a:endParaRPr lang="en-GB" dirty="0" smtClean="0"/>
          </a:p>
          <a:p>
            <a:r>
              <a:rPr lang="en-GB" dirty="0" smtClean="0"/>
              <a:t>for </a:t>
            </a:r>
            <a:r>
              <a:rPr lang="en-GB" dirty="0"/>
              <a:t>Monbiot (2020) this could be a “a Great Reset. Let’s use it to change the way we see ourselves and our place on Earth</a:t>
            </a:r>
            <a:r>
              <a:rPr lang="en-GB" dirty="0" smtClean="0"/>
              <a:t>.”</a:t>
            </a:r>
          </a:p>
          <a:p>
            <a:r>
              <a:rPr lang="en-GB" dirty="0"/>
              <a:t>it has also spurred on very slow to change organisations to act quickly.</a:t>
            </a:r>
          </a:p>
        </p:txBody>
      </p:sp>
    </p:spTree>
    <p:extLst>
      <p:ext uri="{BB962C8B-B14F-4D97-AF65-F5344CB8AC3E}">
        <p14:creationId xmlns:p14="http://schemas.microsoft.com/office/powerpoint/2010/main" val="8131751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0445" y="0"/>
            <a:ext cx="7052187" cy="7052187"/>
          </a:xfrm>
          <a:prstGeom prst="rect">
            <a:avLst/>
          </a:prstGeom>
        </p:spPr>
      </p:pic>
      <p:sp>
        <p:nvSpPr>
          <p:cNvPr id="3" name="TextBox 2"/>
          <p:cNvSpPr txBox="1"/>
          <p:nvPr/>
        </p:nvSpPr>
        <p:spPr>
          <a:xfrm>
            <a:off x="7241458" y="1946786"/>
            <a:ext cx="4626077" cy="3908762"/>
          </a:xfrm>
          <a:prstGeom prst="rect">
            <a:avLst/>
          </a:prstGeom>
          <a:noFill/>
        </p:spPr>
        <p:txBody>
          <a:bodyPr wrap="square" rtlCol="0">
            <a:spAutoFit/>
          </a:bodyPr>
          <a:lstStyle/>
          <a:p>
            <a:r>
              <a:rPr lang="en-GB" sz="3200" dirty="0" smtClean="0"/>
              <a:t>With reference to this PowerPoint, the McKenzie and </a:t>
            </a:r>
            <a:r>
              <a:rPr lang="en-GB" sz="3200" dirty="0" err="1"/>
              <a:t>G</a:t>
            </a:r>
            <a:r>
              <a:rPr lang="en-GB" sz="3200" dirty="0" err="1" smtClean="0"/>
              <a:t>oodnow</a:t>
            </a:r>
            <a:r>
              <a:rPr lang="en-GB" sz="3200" dirty="0" smtClean="0"/>
              <a:t> (2020) paper and other resources, complete a SWOT analysis for outdoor </a:t>
            </a:r>
            <a:r>
              <a:rPr lang="en-GB" sz="3200" dirty="0"/>
              <a:t>adventure </a:t>
            </a:r>
            <a:r>
              <a:rPr lang="en-GB" sz="2400" dirty="0"/>
              <a:t>https://youtu.be/EJ4uVsSqQ9k</a:t>
            </a:r>
            <a:endParaRPr lang="en-GB" sz="2400" dirty="0" smtClean="0"/>
          </a:p>
        </p:txBody>
      </p:sp>
    </p:spTree>
    <p:extLst>
      <p:ext uri="{BB962C8B-B14F-4D97-AF65-F5344CB8AC3E}">
        <p14:creationId xmlns:p14="http://schemas.microsoft.com/office/powerpoint/2010/main" val="290738513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Outdoor adventure in time of Covid-19</a:t>
            </a:r>
            <a:r>
              <a:rPr lang="en-GB" dirty="0" smtClean="0"/>
              <a:t>:</a:t>
            </a:r>
            <a:endParaRPr lang="en-GB" dirty="0"/>
          </a:p>
        </p:txBody>
      </p:sp>
      <p:sp>
        <p:nvSpPr>
          <p:cNvPr id="3" name="Subtitle 2"/>
          <p:cNvSpPr>
            <a:spLocks noGrp="1"/>
          </p:cNvSpPr>
          <p:nvPr>
            <p:ph type="subTitle" idx="1"/>
          </p:nvPr>
        </p:nvSpPr>
        <p:spPr>
          <a:xfrm>
            <a:off x="1709530" y="3869634"/>
            <a:ext cx="8911578" cy="1717250"/>
          </a:xfrm>
        </p:spPr>
        <p:txBody>
          <a:bodyPr>
            <a:normAutofit fontScale="92500" lnSpcReduction="20000"/>
          </a:bodyPr>
          <a:lstStyle/>
          <a:p>
            <a:r>
              <a:rPr lang="en-GB" sz="3600" dirty="0"/>
              <a:t>SWOT </a:t>
            </a:r>
            <a:r>
              <a:rPr lang="en-GB" sz="3600" dirty="0" smtClean="0"/>
              <a:t>Analysis</a:t>
            </a:r>
          </a:p>
          <a:p>
            <a:endParaRPr lang="en-GB" sz="3600" dirty="0"/>
          </a:p>
          <a:p>
            <a:r>
              <a:rPr lang="en-GB" sz="4600" dirty="0"/>
              <a:t>pollev.com/grahamharvey556</a:t>
            </a:r>
            <a:endParaRPr lang="en-GB" sz="6200" dirty="0"/>
          </a:p>
        </p:txBody>
      </p:sp>
    </p:spTree>
    <p:extLst>
      <p:ext uri="{BB962C8B-B14F-4D97-AF65-F5344CB8AC3E}">
        <p14:creationId xmlns:p14="http://schemas.microsoft.com/office/powerpoint/2010/main" val="201774470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11977154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09921266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88242639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04446210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3DC42C2-6B58-404C-B339-2C72808A5BE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D81407-D1A6-42DD-AE7A-4FA34ACD1317}"/>
              </a:ext>
            </a:extLst>
          </p:cNvPr>
          <p:cNvSpPr>
            <a:spLocks noGrp="1"/>
          </p:cNvSpPr>
          <p:nvPr>
            <p:ph type="title"/>
          </p:nvPr>
        </p:nvSpPr>
        <p:spPr>
          <a:xfrm>
            <a:off x="6289849" y="1975104"/>
            <a:ext cx="5038844" cy="1356360"/>
          </a:xfrm>
        </p:spPr>
        <p:txBody>
          <a:bodyPr>
            <a:normAutofit fontScale="90000"/>
          </a:bodyPr>
          <a:lstStyle/>
          <a:p>
            <a:r>
              <a:rPr lang="en-GB" sz="3600" i="1" dirty="0" smtClean="0">
                <a:solidFill>
                  <a:srgbClr val="FFFFFF"/>
                </a:solidFill>
              </a:rPr>
              <a:t>The </a:t>
            </a:r>
            <a:r>
              <a:rPr lang="en-GB" sz="3600" i="1" dirty="0">
                <a:solidFill>
                  <a:srgbClr val="FFFFFF"/>
                </a:solidFill>
              </a:rPr>
              <a:t>most consequential question looming over us right now is not whether we can address the Covid-19 crisis and climate change at the same time, but rather whether we can afford not to do </a:t>
            </a:r>
            <a:r>
              <a:rPr lang="en-GB" sz="3600" i="1" dirty="0" smtClean="0">
                <a:solidFill>
                  <a:srgbClr val="FFFFFF"/>
                </a:solidFill>
              </a:rPr>
              <a:t>so</a:t>
            </a:r>
            <a:r>
              <a:rPr lang="en-GB" i="1" dirty="0" smtClean="0">
                <a:solidFill>
                  <a:srgbClr val="FFFFFF"/>
                </a:solidFill>
              </a:rPr>
              <a:t> </a:t>
            </a:r>
            <a:br>
              <a:rPr lang="en-GB" i="1" dirty="0" smtClean="0">
                <a:solidFill>
                  <a:srgbClr val="FFFFFF"/>
                </a:solidFill>
              </a:rPr>
            </a:br>
            <a:r>
              <a:rPr lang="en-GB" dirty="0">
                <a:solidFill>
                  <a:srgbClr val="FFFFFF"/>
                </a:solidFill>
              </a:rPr>
              <a:t/>
            </a:r>
            <a:br>
              <a:rPr lang="en-GB" dirty="0">
                <a:solidFill>
                  <a:srgbClr val="FFFFFF"/>
                </a:solidFill>
              </a:rPr>
            </a:br>
            <a:r>
              <a:rPr lang="en-GB" sz="3600" dirty="0" err="1" smtClean="0">
                <a:solidFill>
                  <a:srgbClr val="FFFFFF"/>
                </a:solidFill>
              </a:rPr>
              <a:t>Figueres</a:t>
            </a:r>
            <a:r>
              <a:rPr lang="en-GB" sz="3600" dirty="0" smtClean="0">
                <a:solidFill>
                  <a:srgbClr val="FFFFFF"/>
                </a:solidFill>
              </a:rPr>
              <a:t> </a:t>
            </a:r>
            <a:r>
              <a:rPr lang="en-GB" sz="3600" dirty="0" smtClean="0">
                <a:solidFill>
                  <a:srgbClr val="FFFFFF"/>
                </a:solidFill>
              </a:rPr>
              <a:t>(2020) </a:t>
            </a:r>
            <a:endParaRPr lang="en-US" sz="3600" dirty="0">
              <a:solidFill>
                <a:srgbClr val="FFFFFF"/>
              </a:solidFill>
            </a:endParaRPr>
          </a:p>
        </p:txBody>
      </p:sp>
      <p:pic>
        <p:nvPicPr>
          <p:cNvPr id="4" name="Picture 3" descr="Two people climbing a mountain">
            <a:extLst>
              <a:ext uri="{FF2B5EF4-FFF2-40B4-BE49-F238E27FC236}">
                <a16:creationId xmlns:a16="http://schemas.microsoft.com/office/drawing/2014/main" id="{629F2A20-8FE1-4EA2-AE83-45314542A65B}"/>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t="2278" b="2278"/>
          <a:stretch/>
        </p:blipFill>
        <p:spPr>
          <a:xfrm>
            <a:off x="232860" y="243840"/>
            <a:ext cx="5432443" cy="6377939"/>
          </a:xfrm>
          <a:prstGeom prst="rect">
            <a:avLst/>
          </a:prstGeom>
        </p:spPr>
      </p:pic>
      <p:sp>
        <p:nvSpPr>
          <p:cNvPr id="26" name="Rectangle 25">
            <a:extLst>
              <a:ext uri="{FF2B5EF4-FFF2-40B4-BE49-F238E27FC236}">
                <a16:creationId xmlns:a16="http://schemas.microsoft.com/office/drawing/2014/main" id="{FCF82941-5589-49BF-B6B1-76122B2D0E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69836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31113" y="211015"/>
            <a:ext cx="11716378" cy="6430945"/>
          </a:xfrm>
          <a:prstGeom prst="rect">
            <a:avLst/>
          </a:prstGeom>
        </p:spPr>
      </p:pic>
      <p:sp>
        <p:nvSpPr>
          <p:cNvPr id="3" name="Content Placeholder 2"/>
          <p:cNvSpPr>
            <a:spLocks noGrp="1"/>
          </p:cNvSpPr>
          <p:nvPr>
            <p:ph idx="1"/>
          </p:nvPr>
        </p:nvSpPr>
        <p:spPr>
          <a:xfrm>
            <a:off x="200968" y="4838700"/>
            <a:ext cx="11746523" cy="4038600"/>
          </a:xfrm>
        </p:spPr>
        <p:txBody>
          <a:bodyPr/>
          <a:lstStyle/>
          <a:p>
            <a:pPr fontAlgn="base"/>
            <a:r>
              <a:rPr lang="en-GB" dirty="0"/>
              <a:t>this weekend is the first every </a:t>
            </a:r>
            <a:r>
              <a:rPr lang="en-GB" dirty="0" err="1"/>
              <a:t>Antur</a:t>
            </a:r>
            <a:r>
              <a:rPr lang="en-GB" dirty="0"/>
              <a:t> </a:t>
            </a:r>
            <a:r>
              <a:rPr lang="en-GB" dirty="0" err="1"/>
              <a:t>Yr</a:t>
            </a:r>
            <a:r>
              <a:rPr lang="en-GB" dirty="0"/>
              <a:t> Egin Adventure festival. There will be a selection of films and Q &amp; A's online over the weekend. Student films will be shown on Sunday evening</a:t>
            </a:r>
            <a:r>
              <a:rPr lang="en-GB" dirty="0" smtClean="0"/>
              <a:t>.</a:t>
            </a:r>
            <a:r>
              <a:rPr lang="en-GB" dirty="0"/>
              <a:t/>
            </a:r>
            <a:br>
              <a:rPr lang="en-GB" dirty="0"/>
            </a:br>
            <a:endParaRPr lang="en-GB" dirty="0"/>
          </a:p>
          <a:p>
            <a:pPr fontAlgn="base"/>
            <a:r>
              <a:rPr lang="en-GB" dirty="0"/>
              <a:t>Tickets for access to the online events can be purchased here: </a:t>
            </a:r>
            <a:r>
              <a:rPr lang="en-GB" dirty="0">
                <a:hlinkClick r:id="rId3" tooltip="Original URL: https://yregin.cymru/film/. Click or tap if you trust this link."/>
              </a:rPr>
              <a:t>https://yregin.cymru/film/</a:t>
            </a:r>
            <a:r>
              <a:rPr lang="en-GB" dirty="0"/>
              <a:t> and it kicks off on Friday evening.</a:t>
            </a:r>
          </a:p>
          <a:p>
            <a:pPr marL="45720" indent="0">
              <a:buNone/>
            </a:pPr>
            <a:r>
              <a:rPr lang="en-GB" dirty="0"/>
              <a:t/>
            </a:r>
            <a:br>
              <a:rPr lang="en-GB" dirty="0"/>
            </a:br>
            <a:endParaRPr lang="en-GB" dirty="0"/>
          </a:p>
        </p:txBody>
      </p:sp>
    </p:spTree>
    <p:extLst>
      <p:ext uri="{BB962C8B-B14F-4D97-AF65-F5344CB8AC3E}">
        <p14:creationId xmlns:p14="http://schemas.microsoft.com/office/powerpoint/2010/main" val="221338471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for next week</a:t>
            </a:r>
            <a:endParaRPr lang="en-GB" dirty="0"/>
          </a:p>
        </p:txBody>
      </p:sp>
      <p:sp>
        <p:nvSpPr>
          <p:cNvPr id="3" name="Content Placeholder 2"/>
          <p:cNvSpPr>
            <a:spLocks noGrp="1"/>
          </p:cNvSpPr>
          <p:nvPr>
            <p:ph idx="1"/>
          </p:nvPr>
        </p:nvSpPr>
        <p:spPr/>
        <p:txBody>
          <a:bodyPr/>
          <a:lstStyle/>
          <a:p>
            <a:pPr marL="45720" indent="0">
              <a:buNone/>
            </a:pPr>
            <a:r>
              <a:rPr lang="en-GB" dirty="0"/>
              <a:t>Susan </a:t>
            </a:r>
            <a:r>
              <a:rPr lang="en-GB" dirty="0" err="1"/>
              <a:t>Houge</a:t>
            </a:r>
            <a:r>
              <a:rPr lang="en-GB" dirty="0"/>
              <a:t> Mackenzie &amp; Jasmine </a:t>
            </a:r>
            <a:r>
              <a:rPr lang="en-GB" dirty="0" err="1"/>
              <a:t>Goodnow</a:t>
            </a:r>
            <a:r>
              <a:rPr lang="en-GB" dirty="0"/>
              <a:t> (2020): Adventure in the Age of COVID-19: </a:t>
            </a:r>
            <a:r>
              <a:rPr lang="en-GB" dirty="0" smtClean="0"/>
              <a:t>Embracing Microadventures </a:t>
            </a:r>
            <a:r>
              <a:rPr lang="en-GB" dirty="0"/>
              <a:t>and </a:t>
            </a:r>
            <a:r>
              <a:rPr lang="en-GB" dirty="0" err="1"/>
              <a:t>Locavism</a:t>
            </a:r>
            <a:r>
              <a:rPr lang="en-GB" dirty="0"/>
              <a:t> in a Post-Pandemic World, Leisure Sciences, DOI: </a:t>
            </a:r>
            <a:r>
              <a:rPr lang="en-GB" dirty="0" smtClean="0"/>
              <a:t>10.1080/01490400.2020.1773984</a:t>
            </a:r>
            <a:endParaRPr lang="en-GB" dirty="0"/>
          </a:p>
          <a:p>
            <a:pPr marL="45720" indent="0">
              <a:buNone/>
            </a:pPr>
            <a:endParaRPr lang="en-GB" dirty="0"/>
          </a:p>
        </p:txBody>
      </p:sp>
    </p:spTree>
    <p:extLst>
      <p:ext uri="{BB962C8B-B14F-4D97-AF65-F5344CB8AC3E}">
        <p14:creationId xmlns:p14="http://schemas.microsoft.com/office/powerpoint/2010/main" val="177004573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11" y="271305"/>
            <a:ext cx="9875520" cy="1356360"/>
          </a:xfrm>
        </p:spPr>
        <p:txBody>
          <a:bodyPr>
            <a:normAutofit/>
          </a:bodyPr>
          <a:lstStyle/>
          <a:p>
            <a:r>
              <a:rPr lang="en-GB" sz="3200" dirty="0" smtClean="0"/>
              <a:t>References </a:t>
            </a:r>
            <a:endParaRPr lang="en-GB" sz="3200" dirty="0"/>
          </a:p>
        </p:txBody>
      </p:sp>
      <p:sp>
        <p:nvSpPr>
          <p:cNvPr id="3" name="Content Placeholder 2"/>
          <p:cNvSpPr>
            <a:spLocks noGrp="1"/>
          </p:cNvSpPr>
          <p:nvPr>
            <p:ph idx="1"/>
          </p:nvPr>
        </p:nvSpPr>
        <p:spPr>
          <a:xfrm>
            <a:off x="265176" y="1483003"/>
            <a:ext cx="11622024" cy="5949696"/>
          </a:xfrm>
        </p:spPr>
        <p:txBody>
          <a:bodyPr>
            <a:normAutofit/>
          </a:bodyPr>
          <a:lstStyle/>
          <a:p>
            <a:pPr marL="45720" indent="0">
              <a:buNone/>
            </a:pPr>
            <a:r>
              <a:rPr lang="en-GB" sz="1400" dirty="0" smtClean="0"/>
              <a:t>BBC (2021) Are pandemics the new normal? </a:t>
            </a:r>
            <a:r>
              <a:rPr lang="en-GB" sz="1400" dirty="0"/>
              <a:t>Available </a:t>
            </a:r>
            <a:r>
              <a:rPr lang="en-GB" sz="1400" dirty="0" smtClean="0"/>
              <a:t>at: </a:t>
            </a:r>
            <a:r>
              <a:rPr lang="en-GB" sz="1400" dirty="0">
                <a:hlinkClick r:id="rId2"/>
              </a:rPr>
              <a:t>https://</a:t>
            </a:r>
            <a:r>
              <a:rPr lang="en-GB" sz="1400" dirty="0" smtClean="0">
                <a:hlinkClick r:id="rId2"/>
              </a:rPr>
              <a:t>www.bbc.co.uk/news/av/world-55415763</a:t>
            </a:r>
            <a:r>
              <a:rPr lang="en-GB" sz="1400" dirty="0"/>
              <a:t> </a:t>
            </a:r>
            <a:r>
              <a:rPr lang="en-GB" sz="1400" dirty="0" smtClean="0"/>
              <a:t>[accessed 3rd march 2021]</a:t>
            </a:r>
          </a:p>
          <a:p>
            <a:pPr marL="45720" indent="0">
              <a:buNone/>
            </a:pPr>
            <a:r>
              <a:rPr lang="en-GB" sz="1400" dirty="0" smtClean="0"/>
              <a:t>Beery</a:t>
            </a:r>
            <a:r>
              <a:rPr lang="en-GB" sz="1400" dirty="0"/>
              <a:t>, T. (2020). What We Can Learn from Environmental and Outdoor Education during COVID-19: A Lesson in Participatory Risk Management. </a:t>
            </a:r>
            <a:r>
              <a:rPr lang="en-GB" sz="1400" i="1" dirty="0"/>
              <a:t>Sustainability</a:t>
            </a:r>
            <a:r>
              <a:rPr lang="en-GB" sz="1400" dirty="0"/>
              <a:t>, 12(21), 9096</a:t>
            </a:r>
            <a:r>
              <a:rPr lang="en-GB" sz="1400" dirty="0" smtClean="0"/>
              <a:t>.</a:t>
            </a:r>
          </a:p>
          <a:p>
            <a:pPr marL="45720" indent="0">
              <a:buNone/>
            </a:pPr>
            <a:r>
              <a:rPr lang="en-GB" sz="1400" dirty="0" err="1"/>
              <a:t>Bellafante</a:t>
            </a:r>
            <a:r>
              <a:rPr lang="en-GB" sz="1400" dirty="0"/>
              <a:t>, G. Schools Beat Earlier Plagues with Outdoor Classes. We Should Too. New York Times, 17 July 2020. Available online: </a:t>
            </a:r>
            <a:r>
              <a:rPr lang="en-GB" sz="1400" dirty="0">
                <a:hlinkClick r:id="rId3"/>
              </a:rPr>
              <a:t>https://</a:t>
            </a:r>
            <a:r>
              <a:rPr lang="en-GB" sz="1400" dirty="0" smtClean="0">
                <a:hlinkClick r:id="rId3"/>
              </a:rPr>
              <a:t>www.nytimes.com/2020/07/17/nyregion/coronavirus-nyc-schoolsreopening-outdoors.html</a:t>
            </a:r>
            <a:r>
              <a:rPr lang="en-GB" sz="1400" dirty="0" smtClean="0"/>
              <a:t> </a:t>
            </a:r>
            <a:r>
              <a:rPr lang="en-GB" sz="1400" dirty="0"/>
              <a:t>[accessed 2nd march 2021</a:t>
            </a:r>
            <a:r>
              <a:rPr lang="en-GB" sz="1400" dirty="0" smtClean="0"/>
              <a:t>]</a:t>
            </a:r>
          </a:p>
          <a:p>
            <a:pPr marL="45720" indent="0">
              <a:buNone/>
            </a:pPr>
            <a:r>
              <a:rPr lang="en-GB" sz="1400" dirty="0" smtClean="0"/>
              <a:t>Butcher</a:t>
            </a:r>
            <a:r>
              <a:rPr lang="en-GB" sz="1400" dirty="0"/>
              <a:t>, B. (2021) Lockdown review: What are the risks of schools, pubs and shops </a:t>
            </a:r>
            <a:r>
              <a:rPr lang="en-GB" sz="1400" dirty="0" smtClean="0"/>
              <a:t>reopening? BBC </a:t>
            </a:r>
            <a:r>
              <a:rPr lang="en-GB" sz="1400" dirty="0"/>
              <a:t>News available at </a:t>
            </a:r>
            <a:r>
              <a:rPr lang="en-GB" sz="1400" dirty="0">
                <a:hlinkClick r:id="rId4"/>
              </a:rPr>
              <a:t>https://</a:t>
            </a:r>
            <a:r>
              <a:rPr lang="en-GB" sz="1400" dirty="0" smtClean="0">
                <a:hlinkClick r:id="rId4"/>
              </a:rPr>
              <a:t>www.bbc.co.uk/news/56102610</a:t>
            </a:r>
            <a:r>
              <a:rPr lang="en-GB" sz="1400" dirty="0" smtClean="0"/>
              <a:t> [accessed 2nd march 2021]</a:t>
            </a:r>
            <a:endParaRPr lang="en-GB" sz="1400" dirty="0"/>
          </a:p>
          <a:p>
            <a:pPr marL="45720" indent="0">
              <a:buNone/>
            </a:pPr>
            <a:r>
              <a:rPr lang="en-GB" sz="1400" dirty="0" smtClean="0"/>
              <a:t>Collins</a:t>
            </a:r>
            <a:r>
              <a:rPr lang="en-GB" sz="1400" dirty="0"/>
              <a:t>, M.; </a:t>
            </a:r>
            <a:r>
              <a:rPr lang="en-GB" sz="1400" dirty="0" err="1"/>
              <a:t>Dorph</a:t>
            </a:r>
            <a:r>
              <a:rPr lang="en-GB" sz="1400" dirty="0"/>
              <a:t>, R.; Foreman, J.; </a:t>
            </a:r>
            <a:r>
              <a:rPr lang="en-GB" sz="1400" dirty="0" err="1"/>
              <a:t>Pande</a:t>
            </a:r>
            <a:r>
              <a:rPr lang="en-GB" sz="1400" dirty="0"/>
              <a:t>, A.; </a:t>
            </a:r>
            <a:r>
              <a:rPr lang="en-GB" sz="1400" dirty="0" err="1"/>
              <a:t>Strang</a:t>
            </a:r>
            <a:r>
              <a:rPr lang="en-GB" sz="1400" dirty="0"/>
              <a:t>, C</a:t>
            </a:r>
            <a:r>
              <a:rPr lang="en-GB" sz="1400" dirty="0" smtClean="0"/>
              <a:t>. and  </a:t>
            </a:r>
            <a:r>
              <a:rPr lang="en-GB" sz="1400" dirty="0"/>
              <a:t>Young, A. </a:t>
            </a:r>
            <a:r>
              <a:rPr lang="en-GB" sz="1400" dirty="0" smtClean="0"/>
              <a:t>(2020) </a:t>
            </a:r>
            <a:r>
              <a:rPr lang="en-GB" sz="1400" i="1" dirty="0" smtClean="0"/>
              <a:t>A </a:t>
            </a:r>
            <a:r>
              <a:rPr lang="en-GB" sz="1400" i="1" dirty="0"/>
              <a:t>Field at Risk: The Impact of COVID-19 on Environmental and Outdoor Science Education. </a:t>
            </a:r>
            <a:r>
              <a:rPr lang="en-GB" sz="1400" dirty="0"/>
              <a:t>The Lawrence Hall of Science, Policy Brief.  </a:t>
            </a:r>
            <a:r>
              <a:rPr lang="en-GB" sz="1400" dirty="0" smtClean="0"/>
              <a:t>Available at: </a:t>
            </a:r>
            <a:r>
              <a:rPr lang="en-GB" sz="1400" dirty="0">
                <a:hlinkClick r:id="rId5"/>
              </a:rPr>
              <a:t>https://</a:t>
            </a:r>
            <a:r>
              <a:rPr lang="en-GB" sz="1400" dirty="0" smtClean="0">
                <a:hlinkClick r:id="rId5"/>
              </a:rPr>
              <a:t>www.lawrencehallofscience.org/about/newsroom/press_releases/environmentaloutdoors-edu-threatened-covid</a:t>
            </a:r>
            <a:r>
              <a:rPr lang="en-GB" sz="1400" dirty="0" smtClean="0"/>
              <a:t> </a:t>
            </a:r>
            <a:r>
              <a:rPr lang="en-GB" sz="1400" dirty="0"/>
              <a:t>[accessed 3</a:t>
            </a:r>
            <a:r>
              <a:rPr lang="en-GB" sz="1400" baseline="30000" dirty="0"/>
              <a:t>rd</a:t>
            </a:r>
            <a:r>
              <a:rPr lang="en-GB" sz="1400" dirty="0"/>
              <a:t> march 2021</a:t>
            </a:r>
            <a:r>
              <a:rPr lang="en-GB" sz="1400" dirty="0" smtClean="0"/>
              <a:t>].</a:t>
            </a:r>
          </a:p>
          <a:p>
            <a:pPr marL="45720" indent="0">
              <a:buNone/>
            </a:pPr>
            <a:r>
              <a:rPr lang="en-GB" sz="1400" dirty="0" smtClean="0"/>
              <a:t>European network on </a:t>
            </a:r>
            <a:r>
              <a:rPr lang="en-GB" sz="1400" dirty="0"/>
              <a:t>Outdoor Sports (2020) </a:t>
            </a:r>
            <a:r>
              <a:rPr lang="en-GB" sz="1400" i="1" dirty="0" smtClean="0"/>
              <a:t>New Research Reveals Greater Public Appetite For Outdoor Activities After </a:t>
            </a:r>
            <a:r>
              <a:rPr lang="en-GB" sz="1400" dirty="0" smtClean="0"/>
              <a:t>COVID. Available at: </a:t>
            </a:r>
            <a:r>
              <a:rPr lang="en-GB" sz="1400" dirty="0" smtClean="0">
                <a:hlinkClick r:id="rId6"/>
              </a:rPr>
              <a:t>https://www.outdoor-sports-network.eu/new-research-reveals-greater-public-appetite-for-outdoor-activities-after-covid/</a:t>
            </a:r>
            <a:r>
              <a:rPr lang="en-GB" sz="1400" dirty="0" smtClean="0"/>
              <a:t> </a:t>
            </a:r>
            <a:r>
              <a:rPr lang="en-GB" sz="1400" dirty="0"/>
              <a:t>[accessed 3rd march 2021]</a:t>
            </a:r>
          </a:p>
          <a:p>
            <a:pPr marL="45720" indent="0">
              <a:buNone/>
            </a:pPr>
            <a:r>
              <a:rPr lang="en-GB" sz="1400" dirty="0" err="1" smtClean="0"/>
              <a:t>Ewert</a:t>
            </a:r>
            <a:r>
              <a:rPr lang="en-GB" sz="1400" dirty="0"/>
              <a:t>, A., &amp; Davidson, C. (2021). After the Plague: Revisiting Experiential and Adventure Education Outcome Variables After Covid-19. </a:t>
            </a:r>
            <a:r>
              <a:rPr lang="en-GB" sz="1400" i="1" dirty="0"/>
              <a:t>Journal of Experiential Education</a:t>
            </a:r>
            <a:r>
              <a:rPr lang="en-GB" sz="1400" dirty="0"/>
              <a:t>, </a:t>
            </a:r>
            <a:r>
              <a:rPr lang="en-GB" sz="1400" dirty="0" smtClean="0"/>
              <a:t>1053825921992388</a:t>
            </a:r>
          </a:p>
          <a:p>
            <a:pPr marL="45720" indent="0">
              <a:buNone/>
            </a:pPr>
            <a:r>
              <a:rPr lang="en-GB" sz="1400" dirty="0" err="1"/>
              <a:t>Figueres</a:t>
            </a:r>
            <a:r>
              <a:rPr lang="en-GB" sz="1400" dirty="0"/>
              <a:t>, C. (2020) Can we tackle both climate change and Covid-19 recovery? </a:t>
            </a:r>
            <a:r>
              <a:rPr lang="en-GB" sz="1400" dirty="0" smtClean="0"/>
              <a:t>Available at: </a:t>
            </a:r>
            <a:r>
              <a:rPr lang="en-GB" sz="1400" dirty="0" smtClean="0">
                <a:hlinkClick r:id="rId7"/>
              </a:rPr>
              <a:t>https</a:t>
            </a:r>
            <a:r>
              <a:rPr lang="en-GB" sz="1400" dirty="0">
                <a:hlinkClick r:id="rId7"/>
              </a:rPr>
              <a:t>://</a:t>
            </a:r>
            <a:r>
              <a:rPr lang="en-GB" sz="1400" dirty="0" smtClean="0">
                <a:hlinkClick r:id="rId7"/>
              </a:rPr>
              <a:t>www.ft.com/content/9e832c8a-8961-11ea-a109-483c62d17528#comments-anchor</a:t>
            </a:r>
            <a:r>
              <a:rPr lang="en-GB" sz="1400" dirty="0" smtClean="0"/>
              <a:t> [accessed 3</a:t>
            </a:r>
            <a:r>
              <a:rPr lang="en-GB" sz="1400" baseline="30000" dirty="0" smtClean="0"/>
              <a:t>rd</a:t>
            </a:r>
            <a:r>
              <a:rPr lang="en-GB" sz="1400" dirty="0" smtClean="0"/>
              <a:t> march 2021]</a:t>
            </a:r>
          </a:p>
          <a:p>
            <a:pPr marL="45720" indent="0">
              <a:buNone/>
            </a:pPr>
            <a:r>
              <a:rPr lang="en-GB" sz="1400" dirty="0"/>
              <a:t>Hinscliff, G. (2021) </a:t>
            </a:r>
            <a:r>
              <a:rPr lang="en-GB" sz="1400" i="1" dirty="0"/>
              <a:t>What can we take with us from lockdown to make life better than before? </a:t>
            </a:r>
            <a:r>
              <a:rPr lang="en-GB" sz="1400" dirty="0"/>
              <a:t>Available at </a:t>
            </a:r>
            <a:r>
              <a:rPr lang="en-GB" sz="1400" dirty="0">
                <a:hlinkClick r:id="rId8"/>
              </a:rPr>
              <a:t>https://www.theguardian.com/commentisfree/2021/mar/01/covid-life-flexible-working-lockdown</a:t>
            </a:r>
            <a:r>
              <a:rPr lang="en-GB" sz="1400" dirty="0"/>
              <a:t> [accessed 2nd March 2021</a:t>
            </a:r>
            <a:r>
              <a:rPr lang="en-GB" sz="1400" dirty="0" smtClean="0"/>
              <a:t>]</a:t>
            </a:r>
            <a:endParaRPr lang="en-GB" sz="1400" dirty="0"/>
          </a:p>
          <a:p>
            <a:pPr marL="45720" indent="0">
              <a:buNone/>
            </a:pPr>
            <a:r>
              <a:rPr lang="en-GB" sz="1400" dirty="0" smtClean="0"/>
              <a:t>Joseph Rowntree Foundation (2020) </a:t>
            </a:r>
            <a:r>
              <a:rPr lang="en-GB" sz="1400" i="1" dirty="0" smtClean="0"/>
              <a:t> wales faces a rising tide of poverty </a:t>
            </a:r>
            <a:r>
              <a:rPr lang="en-GB" sz="1400" i="1" dirty="0"/>
              <a:t>after </a:t>
            </a:r>
            <a:r>
              <a:rPr lang="en-GB" sz="1400" i="1" dirty="0" smtClean="0"/>
              <a:t>coronavirus</a:t>
            </a:r>
            <a:r>
              <a:rPr lang="en-GB" sz="1400" dirty="0" smtClean="0"/>
              <a:t>.  Accessed at:  </a:t>
            </a:r>
            <a:r>
              <a:rPr lang="en-GB" sz="1400" dirty="0">
                <a:hlinkClick r:id="rId9"/>
              </a:rPr>
              <a:t>https://</a:t>
            </a:r>
            <a:r>
              <a:rPr lang="en-GB" sz="1400" dirty="0" smtClean="0">
                <a:hlinkClick r:id="rId9"/>
              </a:rPr>
              <a:t>www.jrf.org.uk/press/wales-faces-rising-tide-poverty-after-coronavirus</a:t>
            </a:r>
            <a:r>
              <a:rPr lang="en-GB" sz="1400" dirty="0" smtClean="0"/>
              <a:t> </a:t>
            </a:r>
            <a:r>
              <a:rPr lang="en-GB" sz="1400" dirty="0"/>
              <a:t>[accessed 2nd march 2021]</a:t>
            </a:r>
          </a:p>
          <a:p>
            <a:pPr marL="45720" indent="0">
              <a:buNone/>
            </a:pPr>
            <a:endParaRPr lang="en-GB" sz="1400" dirty="0"/>
          </a:p>
        </p:txBody>
      </p:sp>
    </p:spTree>
    <p:extLst>
      <p:ext uri="{BB962C8B-B14F-4D97-AF65-F5344CB8AC3E}">
        <p14:creationId xmlns:p14="http://schemas.microsoft.com/office/powerpoint/2010/main" val="17209814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9470" y="400997"/>
            <a:ext cx="9872871" cy="499872"/>
          </a:xfrm>
        </p:spPr>
        <p:txBody>
          <a:bodyPr>
            <a:normAutofit/>
          </a:bodyPr>
          <a:lstStyle/>
          <a:p>
            <a:r>
              <a:rPr lang="en-GB" sz="2800" b="1" dirty="0" smtClean="0"/>
              <a:t>References continued…</a:t>
            </a:r>
            <a:endParaRPr lang="en-GB" sz="2800" b="1" dirty="0"/>
          </a:p>
        </p:txBody>
      </p:sp>
      <p:sp>
        <p:nvSpPr>
          <p:cNvPr id="3" name="Content Placeholder 2"/>
          <p:cNvSpPr>
            <a:spLocks noGrp="1"/>
          </p:cNvSpPr>
          <p:nvPr>
            <p:ph idx="1"/>
          </p:nvPr>
        </p:nvSpPr>
        <p:spPr>
          <a:xfrm>
            <a:off x="261257" y="1182222"/>
            <a:ext cx="11630230" cy="5766816"/>
          </a:xfrm>
        </p:spPr>
        <p:txBody>
          <a:bodyPr>
            <a:noAutofit/>
          </a:bodyPr>
          <a:lstStyle/>
          <a:p>
            <a:pPr marL="45720" indent="0">
              <a:buNone/>
            </a:pPr>
            <a:r>
              <a:rPr lang="en-GB" sz="1400" dirty="0"/>
              <a:t>NASA (2020)  </a:t>
            </a:r>
            <a:r>
              <a:rPr lang="en-GB" sz="1400" i="1" dirty="0"/>
              <a:t>Global Climate Change: Vital Signs of the Planet </a:t>
            </a:r>
            <a:r>
              <a:rPr lang="en-GB" sz="1400" dirty="0"/>
              <a:t>available at; </a:t>
            </a:r>
            <a:r>
              <a:rPr lang="en-GB" sz="1400" dirty="0">
                <a:hlinkClick r:id="rId2"/>
              </a:rPr>
              <a:t>https://climate.nasa.gov/</a:t>
            </a:r>
            <a:r>
              <a:rPr lang="en-GB" sz="1400" dirty="0"/>
              <a:t> [accessed 2nd March 2021]</a:t>
            </a:r>
          </a:p>
          <a:p>
            <a:pPr marL="45720" indent="0">
              <a:buNone/>
            </a:pPr>
            <a:r>
              <a:rPr lang="en-GB" sz="1400" dirty="0" err="1"/>
              <a:t>Nierrnberg</a:t>
            </a:r>
            <a:r>
              <a:rPr lang="en-GB" sz="1400" dirty="0"/>
              <a:t>, A. (2020) Classrooms without walls and hopefully Covid.. Available online: https://www.nytimes.com/2020/10/27/us/outdoor-classroom-design.html?action=click&amp; module=Top%20Stories&amp;pgtype=Homepage</a:t>
            </a:r>
          </a:p>
          <a:p>
            <a:pPr marL="45720" lvl="0" indent="0">
              <a:buClr>
                <a:srgbClr val="A6B727"/>
              </a:buClr>
              <a:buNone/>
            </a:pPr>
            <a:r>
              <a:rPr lang="en-GB" sz="1400" dirty="0" smtClean="0">
                <a:solidFill>
                  <a:srgbClr val="A6B727"/>
                </a:solidFill>
              </a:rPr>
              <a:t>Noack</a:t>
            </a:r>
            <a:r>
              <a:rPr lang="en-GB" sz="1400" dirty="0">
                <a:solidFill>
                  <a:srgbClr val="A6B727"/>
                </a:solidFill>
              </a:rPr>
              <a:t>, R</a:t>
            </a:r>
            <a:r>
              <a:rPr lang="en-GB" sz="1400" dirty="0" smtClean="0">
                <a:solidFill>
                  <a:srgbClr val="A6B727"/>
                </a:solidFill>
              </a:rPr>
              <a:t>.(2020) </a:t>
            </a:r>
            <a:r>
              <a:rPr lang="en-GB" sz="1400" dirty="0">
                <a:solidFill>
                  <a:srgbClr val="A6B727"/>
                </a:solidFill>
              </a:rPr>
              <a:t>In Denmark, the forest is the new classroom. Washington Post. 7 September 2020. Available online: </a:t>
            </a:r>
            <a:r>
              <a:rPr lang="en-GB" sz="1400" dirty="0">
                <a:solidFill>
                  <a:srgbClr val="A6B727"/>
                </a:solidFill>
                <a:hlinkClick r:id="rId3"/>
              </a:rPr>
              <a:t>https://www.washingtonpost.com/world/2020/09/16/outdoor-school-coronavirus-denmark-europe-forest</a:t>
            </a:r>
            <a:r>
              <a:rPr lang="en-GB" sz="1400" dirty="0">
                <a:solidFill>
                  <a:srgbClr val="A6B727"/>
                </a:solidFill>
              </a:rPr>
              <a:t> [accessed 2nd march 2021]</a:t>
            </a:r>
          </a:p>
          <a:p>
            <a:pPr marL="45720" indent="0">
              <a:buClr>
                <a:srgbClr val="A6B727"/>
              </a:buClr>
              <a:buNone/>
            </a:pPr>
            <a:r>
              <a:rPr lang="en-GB" sz="1400" dirty="0" smtClean="0">
                <a:solidFill>
                  <a:srgbClr val="A6B727"/>
                </a:solidFill>
              </a:rPr>
              <a:t>NRW (2020) Outdoor learning gains new prominence amid pandemic.  </a:t>
            </a:r>
            <a:r>
              <a:rPr lang="en-GB" sz="1400" dirty="0" err="1" smtClean="0">
                <a:solidFill>
                  <a:srgbClr val="A6B727"/>
                </a:solidFill>
              </a:rPr>
              <a:t>Availale</a:t>
            </a:r>
            <a:r>
              <a:rPr lang="en-GB" sz="1400" dirty="0">
                <a:solidFill>
                  <a:srgbClr val="A6B727"/>
                </a:solidFill>
              </a:rPr>
              <a:t> at: </a:t>
            </a:r>
            <a:r>
              <a:rPr lang="en-GB" sz="1400" dirty="0">
                <a:solidFill>
                  <a:srgbClr val="A6B727"/>
                </a:solidFill>
                <a:hlinkClick r:id="rId4"/>
              </a:rPr>
              <a:t>https://naturalresources.wales/about-us/news-and-events/news/outdoor-learning-gains-new-prominence-amid-pandemic/?</a:t>
            </a:r>
            <a:r>
              <a:rPr lang="en-GB" sz="1400" dirty="0" smtClean="0">
                <a:solidFill>
                  <a:srgbClr val="A6B727"/>
                </a:solidFill>
                <a:hlinkClick r:id="rId4"/>
              </a:rPr>
              <a:t>lang=en</a:t>
            </a:r>
            <a:r>
              <a:rPr lang="en-GB" sz="1400" dirty="0" smtClean="0">
                <a:solidFill>
                  <a:srgbClr val="A6B727"/>
                </a:solidFill>
              </a:rPr>
              <a:t>  </a:t>
            </a:r>
            <a:r>
              <a:rPr lang="en-GB" sz="1400" dirty="0">
                <a:solidFill>
                  <a:srgbClr val="A6B727"/>
                </a:solidFill>
              </a:rPr>
              <a:t>[accessed 2nd march 2021]</a:t>
            </a:r>
          </a:p>
          <a:p>
            <a:pPr marL="45720" lvl="0" indent="0">
              <a:buClr>
                <a:srgbClr val="A6B727"/>
              </a:buClr>
              <a:buNone/>
            </a:pPr>
            <a:r>
              <a:rPr lang="en-GB" sz="1400" dirty="0" smtClean="0">
                <a:solidFill>
                  <a:srgbClr val="A6B727"/>
                </a:solidFill>
              </a:rPr>
              <a:t>Oxfam </a:t>
            </a:r>
            <a:r>
              <a:rPr lang="en-GB" sz="1400" dirty="0">
                <a:solidFill>
                  <a:srgbClr val="A6B727"/>
                </a:solidFill>
              </a:rPr>
              <a:t>(2020) </a:t>
            </a:r>
            <a:r>
              <a:rPr lang="en-GB" sz="1400" i="1" dirty="0">
                <a:solidFill>
                  <a:srgbClr val="A6B727"/>
                </a:solidFill>
              </a:rPr>
              <a:t>5 shocking facts about extreme global inequality and how to even it </a:t>
            </a:r>
            <a:r>
              <a:rPr lang="en-GB" sz="1400" i="1" dirty="0" smtClean="0">
                <a:solidFill>
                  <a:srgbClr val="A6B727"/>
                </a:solidFill>
              </a:rPr>
              <a:t>up </a:t>
            </a:r>
            <a:r>
              <a:rPr lang="en-GB" sz="1400" dirty="0" smtClean="0">
                <a:solidFill>
                  <a:srgbClr val="A6B727"/>
                </a:solidFill>
              </a:rPr>
              <a:t>. Available at:  </a:t>
            </a:r>
            <a:r>
              <a:rPr lang="en-GB" sz="1400" dirty="0" smtClean="0">
                <a:solidFill>
                  <a:srgbClr val="A6B727"/>
                </a:solidFill>
                <a:hlinkClick r:id="rId5"/>
              </a:rPr>
              <a:t>https://www.oxfam.org/en/5-shocking-facts-about-extreme-global-inequality-and-how-even-it</a:t>
            </a:r>
            <a:r>
              <a:rPr lang="en-GB" sz="1400" dirty="0">
                <a:solidFill>
                  <a:srgbClr val="A6B727"/>
                </a:solidFill>
              </a:rPr>
              <a:t>[accessed 2nd march 2021</a:t>
            </a:r>
            <a:r>
              <a:rPr lang="en-GB" sz="1400" dirty="0" smtClean="0">
                <a:solidFill>
                  <a:srgbClr val="A6B727"/>
                </a:solidFill>
              </a:rPr>
              <a:t>]</a:t>
            </a:r>
            <a:endParaRPr lang="en-GB" sz="1400" dirty="0">
              <a:solidFill>
                <a:srgbClr val="A6B727"/>
              </a:solidFill>
            </a:endParaRPr>
          </a:p>
          <a:p>
            <a:pPr marL="45720" lvl="0" indent="0">
              <a:buClr>
                <a:srgbClr val="A6B727"/>
              </a:buClr>
              <a:buNone/>
            </a:pPr>
            <a:r>
              <a:rPr lang="en-GB" sz="1400" dirty="0" smtClean="0">
                <a:solidFill>
                  <a:srgbClr val="A6B727"/>
                </a:solidFill>
              </a:rPr>
              <a:t>Quay</a:t>
            </a:r>
            <a:r>
              <a:rPr lang="en-GB" sz="1400" dirty="0">
                <a:solidFill>
                  <a:srgbClr val="A6B727"/>
                </a:solidFill>
              </a:rPr>
              <a:t>, J., </a:t>
            </a:r>
            <a:r>
              <a:rPr lang="en-GB" sz="1400" dirty="0" err="1">
                <a:solidFill>
                  <a:srgbClr val="A6B727"/>
                </a:solidFill>
              </a:rPr>
              <a:t>Gray</a:t>
            </a:r>
            <a:r>
              <a:rPr lang="en-GB" sz="1400" dirty="0">
                <a:solidFill>
                  <a:srgbClr val="A6B727"/>
                </a:solidFill>
              </a:rPr>
              <a:t>, T., Thomas, G., Allen-Craig, S., </a:t>
            </a:r>
            <a:r>
              <a:rPr lang="en-GB" sz="1400" dirty="0" err="1">
                <a:solidFill>
                  <a:srgbClr val="A6B727"/>
                </a:solidFill>
              </a:rPr>
              <a:t>Asfeldt</a:t>
            </a:r>
            <a:r>
              <a:rPr lang="en-GB" sz="1400" dirty="0">
                <a:solidFill>
                  <a:srgbClr val="A6B727"/>
                </a:solidFill>
              </a:rPr>
              <a:t>, M., </a:t>
            </a:r>
            <a:r>
              <a:rPr lang="en-GB" sz="1400" dirty="0" err="1">
                <a:solidFill>
                  <a:srgbClr val="A6B727"/>
                </a:solidFill>
              </a:rPr>
              <a:t>Andkjaer</a:t>
            </a:r>
            <a:r>
              <a:rPr lang="en-GB" sz="1400" dirty="0">
                <a:solidFill>
                  <a:srgbClr val="A6B727"/>
                </a:solidFill>
              </a:rPr>
              <a:t>, S., </a:t>
            </a:r>
            <a:r>
              <a:rPr lang="en-GB" sz="1400" dirty="0" err="1">
                <a:solidFill>
                  <a:srgbClr val="A6B727"/>
                </a:solidFill>
              </a:rPr>
              <a:t>Beames</a:t>
            </a:r>
            <a:r>
              <a:rPr lang="en-GB" sz="1400" dirty="0">
                <a:solidFill>
                  <a:srgbClr val="A6B727"/>
                </a:solidFill>
              </a:rPr>
              <a:t>, S., </a:t>
            </a:r>
            <a:r>
              <a:rPr lang="en-GB" sz="1400" dirty="0" err="1">
                <a:solidFill>
                  <a:srgbClr val="A6B727"/>
                </a:solidFill>
              </a:rPr>
              <a:t>Cosgriff</a:t>
            </a:r>
            <a:r>
              <a:rPr lang="en-GB" sz="1400" dirty="0">
                <a:solidFill>
                  <a:srgbClr val="A6B727"/>
                </a:solidFill>
              </a:rPr>
              <a:t>, M., </a:t>
            </a:r>
            <a:r>
              <a:rPr lang="en-GB" sz="1400" dirty="0" err="1">
                <a:solidFill>
                  <a:srgbClr val="A6B727"/>
                </a:solidFill>
              </a:rPr>
              <a:t>Dyment</a:t>
            </a:r>
            <a:r>
              <a:rPr lang="en-GB" sz="1400" dirty="0">
                <a:solidFill>
                  <a:srgbClr val="A6B727"/>
                </a:solidFill>
              </a:rPr>
              <a:t>, J., Higgins, P. and </a:t>
            </a:r>
            <a:r>
              <a:rPr lang="en-GB" sz="1400" dirty="0" err="1">
                <a:solidFill>
                  <a:srgbClr val="A6B727"/>
                </a:solidFill>
              </a:rPr>
              <a:t>Ho</a:t>
            </a:r>
            <a:r>
              <a:rPr lang="en-GB" sz="1400" dirty="0">
                <a:solidFill>
                  <a:srgbClr val="A6B727"/>
                </a:solidFill>
              </a:rPr>
              <a:t>, S.,( 2020). What future/s for outdoor and environmental education in a world that has contended with COVID-19?. </a:t>
            </a:r>
            <a:r>
              <a:rPr lang="en-GB" sz="1400" i="1" dirty="0">
                <a:solidFill>
                  <a:srgbClr val="A6B727"/>
                </a:solidFill>
              </a:rPr>
              <a:t>Journal of Outdoor and Environmental Education</a:t>
            </a:r>
            <a:r>
              <a:rPr lang="en-GB" sz="1400" dirty="0">
                <a:solidFill>
                  <a:srgbClr val="A6B727"/>
                </a:solidFill>
              </a:rPr>
              <a:t>, </a:t>
            </a:r>
            <a:r>
              <a:rPr lang="en-GB" sz="1400" i="1" dirty="0">
                <a:solidFill>
                  <a:srgbClr val="A6B727"/>
                </a:solidFill>
              </a:rPr>
              <a:t>23</a:t>
            </a:r>
            <a:r>
              <a:rPr lang="en-GB" sz="1400" dirty="0">
                <a:solidFill>
                  <a:srgbClr val="A6B727"/>
                </a:solidFill>
              </a:rPr>
              <a:t>(2), pp.93-117.</a:t>
            </a:r>
          </a:p>
          <a:p>
            <a:pPr marL="45720" lvl="0" indent="0">
              <a:buClr>
                <a:srgbClr val="A6B727"/>
              </a:buClr>
              <a:buNone/>
            </a:pPr>
            <a:r>
              <a:rPr lang="en-GB" sz="1400" dirty="0">
                <a:solidFill>
                  <a:srgbClr val="A6B727"/>
                </a:solidFill>
              </a:rPr>
              <a:t>Rebanks, J. (2021) How to save British farming (and the countryside).  Available at:  </a:t>
            </a:r>
            <a:r>
              <a:rPr lang="en-GB" sz="1400" dirty="0">
                <a:solidFill>
                  <a:srgbClr val="A6B727"/>
                </a:solidFill>
                <a:hlinkClick r:id="rId6"/>
              </a:rPr>
              <a:t>https://unherd.com/2020/09/how-to-save-british-farming-and-the-countryside/?ml_subscriber=1632442445075584517&amp;ml_subscriber_hash=r6u6&amp;utm_source=newsletter&amp;utm_medium=email&amp;utm_campaign=shouting_from_the_shed_67&amp;utm_term=2021-03-02</a:t>
            </a:r>
            <a:r>
              <a:rPr lang="en-GB" sz="1400" dirty="0">
                <a:solidFill>
                  <a:srgbClr val="A6B727"/>
                </a:solidFill>
              </a:rPr>
              <a:t> [accessed 2nd March 2021]</a:t>
            </a:r>
          </a:p>
          <a:p>
            <a:pPr marL="45720" lvl="0" indent="0">
              <a:buClr>
                <a:srgbClr val="A6B727"/>
              </a:buClr>
              <a:buNone/>
            </a:pPr>
            <a:r>
              <a:rPr lang="en-GB" sz="1400" dirty="0">
                <a:solidFill>
                  <a:srgbClr val="A6B727"/>
                </a:solidFill>
              </a:rPr>
              <a:t>Roberts, N. S. (2020). Outdoor Adventure Education: Trends and New Directions—Introduction to a Special Collection of Research. </a:t>
            </a:r>
            <a:r>
              <a:rPr lang="en-GB" sz="1400" i="1" dirty="0">
                <a:solidFill>
                  <a:srgbClr val="A6B727"/>
                </a:solidFill>
              </a:rPr>
              <a:t>Education Sciences</a:t>
            </a:r>
            <a:r>
              <a:rPr lang="en-GB" sz="1400" dirty="0">
                <a:solidFill>
                  <a:srgbClr val="A6B727"/>
                </a:solidFill>
              </a:rPr>
              <a:t>, </a:t>
            </a:r>
            <a:r>
              <a:rPr lang="en-GB" sz="1400" i="1" dirty="0">
                <a:solidFill>
                  <a:srgbClr val="A6B727"/>
                </a:solidFill>
              </a:rPr>
              <a:t>11</a:t>
            </a:r>
            <a:r>
              <a:rPr lang="en-GB" sz="1400" dirty="0">
                <a:solidFill>
                  <a:srgbClr val="A6B727"/>
                </a:solidFill>
              </a:rPr>
              <a:t>(1), 7. doi:10.3390/educsci11010007</a:t>
            </a:r>
          </a:p>
          <a:p>
            <a:pPr marL="45720" lvl="0" indent="0">
              <a:buClr>
                <a:srgbClr val="A6B727"/>
              </a:buClr>
              <a:buNone/>
            </a:pPr>
            <a:r>
              <a:rPr lang="en-GB" sz="1400" dirty="0">
                <a:solidFill>
                  <a:srgbClr val="A6B727"/>
                </a:solidFill>
              </a:rPr>
              <a:t>Sivan, A. (2020). Reflection on leisure during COVID-19. </a:t>
            </a:r>
            <a:r>
              <a:rPr lang="en-GB" sz="1400" i="1" dirty="0">
                <a:solidFill>
                  <a:srgbClr val="A6B727"/>
                </a:solidFill>
              </a:rPr>
              <a:t>World Leisure Journal</a:t>
            </a:r>
            <a:r>
              <a:rPr lang="en-GB" sz="1400" dirty="0">
                <a:solidFill>
                  <a:srgbClr val="A6B727"/>
                </a:solidFill>
              </a:rPr>
              <a:t>, 62 (4), 296-299. </a:t>
            </a:r>
            <a:r>
              <a:rPr lang="en-GB" sz="1400" dirty="0" err="1">
                <a:solidFill>
                  <a:srgbClr val="A6B727"/>
                </a:solidFill>
              </a:rPr>
              <a:t>doi</a:t>
            </a:r>
            <a:r>
              <a:rPr lang="en-GB" sz="1400" dirty="0">
                <a:solidFill>
                  <a:srgbClr val="A6B727"/>
                </a:solidFill>
              </a:rPr>
              <a:t>: </a:t>
            </a:r>
            <a:r>
              <a:rPr lang="en-GB" sz="1400" dirty="0">
                <a:solidFill>
                  <a:srgbClr val="A6B727"/>
                </a:solidFill>
                <a:hlinkClick r:id="rId7"/>
              </a:rPr>
              <a:t>https://doi.org/10.1080/16078055.2020.1825260</a:t>
            </a:r>
            <a:endParaRPr lang="en-GB" sz="1400" dirty="0">
              <a:solidFill>
                <a:srgbClr val="A6B727"/>
              </a:solidFill>
            </a:endParaRPr>
          </a:p>
          <a:p>
            <a:pPr marL="45720" lvl="0" indent="0">
              <a:buClr>
                <a:srgbClr val="A6B727"/>
              </a:buClr>
              <a:buNone/>
            </a:pPr>
            <a:r>
              <a:rPr lang="en-GB" sz="1400" dirty="0" err="1">
                <a:solidFill>
                  <a:srgbClr val="A6B727"/>
                </a:solidFill>
              </a:rPr>
              <a:t>Wattchow</a:t>
            </a:r>
            <a:r>
              <a:rPr lang="en-GB" sz="1400" dirty="0">
                <a:solidFill>
                  <a:srgbClr val="A6B727"/>
                </a:solidFill>
              </a:rPr>
              <a:t>, B. and Brown, M. (2011). </a:t>
            </a:r>
            <a:r>
              <a:rPr lang="en-GB" sz="1400" i="1" dirty="0">
                <a:solidFill>
                  <a:srgbClr val="A6B727"/>
                </a:solidFill>
              </a:rPr>
              <a:t>A Pedagogy of Place: Outdoor education for a changing world.</a:t>
            </a:r>
            <a:r>
              <a:rPr lang="en-GB" sz="1400" dirty="0">
                <a:solidFill>
                  <a:srgbClr val="A6B727"/>
                </a:solidFill>
              </a:rPr>
              <a:t> Monash University Publishing, Clayton, Australia. ISBN: 978-0-9806512-4-9</a:t>
            </a:r>
          </a:p>
          <a:p>
            <a:pPr marL="45720" lvl="0" indent="0">
              <a:buClr>
                <a:srgbClr val="A6B727"/>
              </a:buClr>
              <a:buNone/>
            </a:pPr>
            <a:r>
              <a:rPr lang="en-GB" sz="1400" dirty="0">
                <a:solidFill>
                  <a:srgbClr val="A6B727"/>
                </a:solidFill>
              </a:rPr>
              <a:t>Young, J. and Sharapova, T. (2020) </a:t>
            </a:r>
            <a:r>
              <a:rPr lang="en-GB" sz="1400" i="1" dirty="0">
                <a:solidFill>
                  <a:srgbClr val="A6B727"/>
                </a:solidFill>
              </a:rPr>
              <a:t>Visit Wales: market summary report: Available at: </a:t>
            </a:r>
            <a:r>
              <a:rPr lang="en-GB" sz="1400" dirty="0">
                <a:solidFill>
                  <a:srgbClr val="A6B727"/>
                </a:solidFill>
                <a:hlinkClick r:id="rId8"/>
              </a:rPr>
              <a:t>https://gov.wales/sites/default/files/statistics-and-research/2021-02/tourism-market-demand-report-uk-march-2020.pdf</a:t>
            </a:r>
            <a:r>
              <a:rPr lang="en-GB" sz="1400" dirty="0">
                <a:solidFill>
                  <a:srgbClr val="A6B727"/>
                </a:solidFill>
              </a:rPr>
              <a:t> [accessed 2nd March 2021]</a:t>
            </a:r>
          </a:p>
          <a:p>
            <a:pPr marL="45720" indent="0">
              <a:buNone/>
            </a:pPr>
            <a:endParaRPr lang="en-GB" sz="2400" dirty="0"/>
          </a:p>
        </p:txBody>
      </p:sp>
    </p:spTree>
    <p:extLst>
      <p:ext uri="{BB962C8B-B14F-4D97-AF65-F5344CB8AC3E}">
        <p14:creationId xmlns:p14="http://schemas.microsoft.com/office/powerpoint/2010/main" val="65883902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POLL_EMBED_ID" val="c963a324-e08f-4aaf-b3a2-b3db8482f150"/>
</p:tagLst>
</file>

<file path=ppt/tags/tag2.xml><?xml version="1.0" encoding="utf-8"?>
<p:tagLst xmlns:a="http://schemas.openxmlformats.org/drawingml/2006/main" xmlns:r="http://schemas.openxmlformats.org/officeDocument/2006/relationships" xmlns:p="http://schemas.openxmlformats.org/presentationml/2006/main">
  <p:tag name="__PE_POLL_EMBED_ID" val="ef6999b6-2f2c-4eef-a9a4-5135f8619ead"/>
</p:tagLst>
</file>

<file path=ppt/tags/tag3.xml><?xml version="1.0" encoding="utf-8"?>
<p:tagLst xmlns:a="http://schemas.openxmlformats.org/drawingml/2006/main" xmlns:r="http://schemas.openxmlformats.org/officeDocument/2006/relationships" xmlns:p="http://schemas.openxmlformats.org/presentationml/2006/main">
  <p:tag name="__PE_POLL_EMBED_ID" val="c663e489-135f-49e7-a4d6-84bb32a9dcd8"/>
</p:tagLst>
</file>

<file path=ppt/tags/tag4.xml><?xml version="1.0" encoding="utf-8"?>
<p:tagLst xmlns:a="http://schemas.openxmlformats.org/drawingml/2006/main" xmlns:r="http://schemas.openxmlformats.org/officeDocument/2006/relationships" xmlns:p="http://schemas.openxmlformats.org/presentationml/2006/main">
  <p:tag name="__PE_POLL_EMBED_ID" val="4f8860ed-75ce-40e7-92b8-44df28b5d620"/>
</p:tagLst>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57C456-CC1D-4991-B397-26B0CCF834E5}">
  <ds:schemaRef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130FAE8E-18A7-4D4B-B1D5-F068BB36F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AD055F-6A08-4727-8DB8-D3FD1D1AA7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Tourism design</Template>
  <TotalTime>0</TotalTime>
  <Words>3071</Words>
  <Application>Microsoft Office PowerPoint</Application>
  <PresentationFormat>Widescreen</PresentationFormat>
  <Paragraphs>185</Paragraphs>
  <Slides>39</Slides>
  <Notes>6</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39</vt:i4>
      </vt:variant>
    </vt:vector>
  </HeadingPairs>
  <TitlesOfParts>
    <vt:vector size="49" baseType="lpstr">
      <vt:lpstr>Arial</vt:lpstr>
      <vt:lpstr>Calibri</vt:lpstr>
      <vt:lpstr>Calibri Light</vt:lpstr>
      <vt:lpstr>Century Gothic</vt:lpstr>
      <vt:lpstr>chaparral-pro</vt:lpstr>
      <vt:lpstr>Corbel</vt:lpstr>
      <vt:lpstr>Wingdings 3</vt:lpstr>
      <vt:lpstr>Basis</vt:lpstr>
      <vt:lpstr>Office Theme</vt:lpstr>
      <vt:lpstr>Wisp</vt:lpstr>
      <vt:lpstr>Adventure in the Time of covid-19</vt:lpstr>
      <vt:lpstr>Content</vt:lpstr>
      <vt:lpstr>PowerPoint Presentation</vt:lpstr>
      <vt:lpstr>PowerPoint Presentation</vt:lpstr>
      <vt:lpstr>Trigger warning</vt:lpstr>
      <vt:lpstr>Assessment 1: Essay</vt:lpstr>
      <vt:lpstr>PowerPoint Presentation</vt:lpstr>
      <vt:lpstr>PowerPoint Presentation</vt:lpstr>
      <vt:lpstr>Pre-Covid-19 Conditions</vt:lpstr>
      <vt:lpstr>The Covid 19 pandemic is a defining moment in our lifetimes, and possibly in the history of human kind. </vt:lpstr>
      <vt:lpstr>Pre Covid societal issues in the UK</vt:lpstr>
      <vt:lpstr>Pre Covid adventure </vt:lpstr>
      <vt:lpstr>Conditions During Covid</vt:lpstr>
      <vt:lpstr>PowerPoint Presentation</vt:lpstr>
      <vt:lpstr>Covid and Outdoor adventure</vt:lpstr>
      <vt:lpstr>How Covid-19 impacted on OAE</vt:lpstr>
      <vt:lpstr>Positive responses</vt:lpstr>
      <vt:lpstr>PowerPoint Presentation</vt:lpstr>
      <vt:lpstr>PowerPoint Presentation</vt:lpstr>
      <vt:lpstr>Post Covid- the new normal</vt:lpstr>
      <vt:lpstr>PowerPoint Presentation</vt:lpstr>
      <vt:lpstr>How might the world be different after the pandemic?   It seems likely that the virus will be prevalent for sometime and that there will be a need to adapt to living with it and the social and economic consequences.</vt:lpstr>
      <vt:lpstr>Countryside</vt:lpstr>
      <vt:lpstr>PowerPoint Presentation</vt:lpstr>
      <vt:lpstr>“The world as we know it has changed for now and in some ways it has changed forever”</vt:lpstr>
      <vt:lpstr>What’s Next for Outdoor Adventure Education?</vt:lpstr>
      <vt:lpstr>Covid-19 and adventure in Wales </vt:lpstr>
      <vt:lpstr>Concluding thoughts…</vt:lpstr>
      <vt:lpstr>PowerPoint Presentation</vt:lpstr>
      <vt:lpstr>Outdoor adventure in time of Covid-19:</vt:lpstr>
      <vt:lpstr>PowerPoint Presentation</vt:lpstr>
      <vt:lpstr>PowerPoint Presentation</vt:lpstr>
      <vt:lpstr>PowerPoint Presentation</vt:lpstr>
      <vt:lpstr>PowerPoint Presentation</vt:lpstr>
      <vt:lpstr>The most consequential question looming over us right now is not whether we can address the Covid-19 crisis and climate change at the same time, but rather whether we can afford not to do so   Figueres (2020) </vt:lpstr>
      <vt:lpstr>PowerPoint Presentation</vt:lpstr>
      <vt:lpstr>Reading for next week</vt:lpstr>
      <vt:lpstr>References </vt:lpstr>
      <vt:lpstr>References continued…</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2021-02-24T09:47:29Z</dcterms:created>
  <dcterms:modified xsi:type="dcterms:W3CDTF">2021-03-04T14:58:50Z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