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handoutMasterIdLst>
    <p:handoutMasterId r:id="rId27"/>
  </p:handoutMasterIdLst>
  <p:sldIdLst>
    <p:sldId id="256" r:id="rId2"/>
    <p:sldId id="275" r:id="rId3"/>
    <p:sldId id="257" r:id="rId4"/>
    <p:sldId id="274" r:id="rId5"/>
    <p:sldId id="258" r:id="rId6"/>
    <p:sldId id="282" r:id="rId7"/>
    <p:sldId id="271" r:id="rId8"/>
    <p:sldId id="279" r:id="rId9"/>
    <p:sldId id="280" r:id="rId10"/>
    <p:sldId id="267" r:id="rId11"/>
    <p:sldId id="281" r:id="rId12"/>
    <p:sldId id="268" r:id="rId13"/>
    <p:sldId id="269" r:id="rId14"/>
    <p:sldId id="270" r:id="rId15"/>
    <p:sldId id="261" r:id="rId16"/>
    <p:sldId id="263" r:id="rId17"/>
    <p:sldId id="266" r:id="rId18"/>
    <p:sldId id="264" r:id="rId19"/>
    <p:sldId id="276" r:id="rId20"/>
    <p:sldId id="265" r:id="rId21"/>
    <p:sldId id="273" r:id="rId22"/>
    <p:sldId id="260" r:id="rId23"/>
    <p:sldId id="272" r:id="rId24"/>
    <p:sldId id="277" r:id="rId25"/>
    <p:sldId id="278" r:id="rId26"/>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99"/>
    <a:srgbClr val="740000"/>
    <a:srgbClr val="3399FF"/>
    <a:srgbClr val="0033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9" autoAdjust="0"/>
    <p:restoredTop sz="94671" autoAdjust="0"/>
  </p:normalViewPr>
  <p:slideViewPr>
    <p:cSldViewPr>
      <p:cViewPr varScale="1">
        <p:scale>
          <a:sx n="78" d="100"/>
          <a:sy n="78" d="100"/>
        </p:scale>
        <p:origin x="1522" y="7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0EDA8EBD-B27B-47A9-A8F6-14BAF3965E2E}" type="datetimeFigureOut">
              <a:rPr lang="en-GB" smtClean="0"/>
              <a:pPr/>
              <a:t>09/09/2018</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CE70DA45-7714-458C-9759-04FB11ACE437}" type="slidenum">
              <a:rPr lang="en-GB" smtClean="0"/>
              <a:pPr/>
              <a:t>‹#›</a:t>
            </a:fld>
            <a:endParaRPr lang="en-GB"/>
          </a:p>
        </p:txBody>
      </p:sp>
    </p:spTree>
    <p:extLst>
      <p:ext uri="{BB962C8B-B14F-4D97-AF65-F5344CB8AC3E}">
        <p14:creationId xmlns:p14="http://schemas.microsoft.com/office/powerpoint/2010/main" val="116564644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microsoft.com/office/2007/relationships/hdphoto" Target="../media/hdphoto1.wdp"/><Relationship Id="rId4"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cstate="email">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5800" y="4282763"/>
            <a:ext cx="7772400" cy="80683"/>
          </a:xfrm>
          <a:prstGeom prst="rect">
            <a:avLst/>
          </a:prstGeom>
          <a:blipFill dpi="0" rotWithShape="1">
            <a:blip r:embed="rId2" cstate="email">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5800" y="1484779"/>
            <a:ext cx="7772400" cy="2743200"/>
          </a:xfrm>
          <a:prstGeom prst="rect">
            <a:avLst/>
          </a:prstGeom>
          <a:blipFill dpi="0" rotWithShape="1">
            <a:blip r:embed="rId2" cstate="email">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cstate="email">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 uri="{28A0092B-C50C-407E-A947-70E740481C1C}">
                    <a14:useLocalDpi xmlns:a14="http://schemas.microsoft.com/office/drawing/2010/main"/>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6"/>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FEFBDF-FA44-459B-A237-50AC17EDAD43}" type="datetimeFigureOut">
              <a:rPr lang="en-GB" smtClean="0"/>
              <a:pPr/>
              <a:t>09/09/2018</a:t>
            </a:fld>
            <a:endParaRPr lang="en-GB"/>
          </a:p>
        </p:txBody>
      </p:sp>
      <p:sp>
        <p:nvSpPr>
          <p:cNvPr id="5" name="Footer Placeholder 4"/>
          <p:cNvSpPr>
            <a:spLocks noGrp="1"/>
          </p:cNvSpPr>
          <p:nvPr>
            <p:ph type="ftr" sz="quarter" idx="11"/>
          </p:nvPr>
        </p:nvSpPr>
        <p:spPr>
          <a:xfrm>
            <a:off x="812805" y="6272785"/>
            <a:ext cx="4745736" cy="365125"/>
          </a:xfrm>
        </p:spPr>
        <p:txBody>
          <a:bodyPr/>
          <a:lstStyle/>
          <a:p>
            <a:endParaRPr lang="en-GB"/>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3ED2E289-593D-476B-BEE6-B53A181E8357}" type="slidenum">
              <a:rPr lang="en-GB" smtClean="0"/>
              <a:pPr/>
              <a:t>‹#›</a:t>
            </a:fld>
            <a:endParaRPr lang="en-GB"/>
          </a:p>
        </p:txBody>
      </p:sp>
    </p:spTree>
    <p:extLst>
      <p:ext uri="{BB962C8B-B14F-4D97-AF65-F5344CB8AC3E}">
        <p14:creationId xmlns:p14="http://schemas.microsoft.com/office/powerpoint/2010/main" val="1516427076"/>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FEFBDF-FA44-459B-A237-50AC17EDAD43}" type="datetimeFigureOut">
              <a:rPr lang="en-GB" smtClean="0"/>
              <a:pPr/>
              <a:t>09/09/2018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D2E289-593D-476B-BEE6-B53A181E8357}" type="slidenum">
              <a:rPr lang="en-GB" smtClean="0"/>
              <a:pPr/>
              <a:t>‹#›</a:t>
            </a:fld>
            <a:endParaRPr lang="en-GB"/>
          </a:p>
        </p:txBody>
      </p:sp>
    </p:spTree>
    <p:extLst>
      <p:ext uri="{BB962C8B-B14F-4D97-AF65-F5344CB8AC3E}">
        <p14:creationId xmlns:p14="http://schemas.microsoft.com/office/powerpoint/2010/main" val="9039802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cstate="email">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US"/>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07FEFBDF-FA44-459B-A237-50AC17EDAD43}" type="datetimeFigureOut">
              <a:rPr lang="en-GB" smtClean="0"/>
              <a:pPr/>
              <a:t>09/09/2018</a:t>
            </a:fld>
            <a:endParaRPr lang="en-GB"/>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GB"/>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cstate="email">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 uri="{28A0092B-C50C-407E-A947-70E740481C1C}">
                    <a14:useLocalDpi xmlns:a14="http://schemas.microsoft.com/office/drawing/2010/main"/>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3ED2E289-593D-476B-BEE6-B53A181E8357}" type="slidenum">
              <a:rPr lang="en-GB" smtClean="0"/>
              <a:pPr/>
              <a:t>‹#›</a:t>
            </a:fld>
            <a:endParaRPr lang="en-GB"/>
          </a:p>
        </p:txBody>
      </p:sp>
    </p:spTree>
    <p:extLst>
      <p:ext uri="{BB962C8B-B14F-4D97-AF65-F5344CB8AC3E}">
        <p14:creationId xmlns:p14="http://schemas.microsoft.com/office/powerpoint/2010/main" val="575647301"/>
      </p:ext>
    </p:extLst>
  </p:cSld>
  <p:clrMapOvr>
    <a:masterClrMapping/>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FEFBDF-FA44-459B-A237-50AC17EDAD43}" type="datetimeFigureOut">
              <a:rPr lang="en-GB" smtClean="0"/>
              <a:pPr/>
              <a:t>09/09/2018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D2E289-593D-476B-BEE6-B53A181E8357}" type="slidenum">
              <a:rPr lang="en-GB" smtClean="0"/>
              <a:pPr/>
              <a:t>‹#›</a:t>
            </a:fld>
            <a:endParaRPr lang="en-GB"/>
          </a:p>
        </p:txBody>
      </p:sp>
    </p:spTree>
    <p:extLst>
      <p:ext uri="{BB962C8B-B14F-4D97-AF65-F5344CB8AC3E}">
        <p14:creationId xmlns:p14="http://schemas.microsoft.com/office/powerpoint/2010/main" val="1609088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FEFBDF-FA44-459B-A237-50AC17EDAD43}" type="datetimeFigureOut">
              <a:rPr lang="en-GB" smtClean="0"/>
              <a:pPr/>
              <a:t>09/09/2018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D2E289-593D-476B-BEE6-B53A181E8357}" type="slidenum">
              <a:rPr lang="en-GB" smtClean="0"/>
              <a:pPr/>
              <a:t>‹#›</a:t>
            </a:fld>
            <a:endParaRPr lang="en-GB"/>
          </a:p>
        </p:txBody>
      </p:sp>
    </p:spTree>
    <p:extLst>
      <p:ext uri="{BB962C8B-B14F-4D97-AF65-F5344CB8AC3E}">
        <p14:creationId xmlns:p14="http://schemas.microsoft.com/office/powerpoint/2010/main" val="2489016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07FEFBDF-FA44-459B-A237-50AC17EDAD43}" type="datetimeFigureOut">
              <a:rPr lang="en-GB" smtClean="0"/>
              <a:pPr/>
              <a:t>09/09/2018</a:t>
            </a:fld>
            <a:endParaRPr lang="en-GB"/>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GB"/>
          </a:p>
        </p:txBody>
      </p:sp>
      <p:sp>
        <p:nvSpPr>
          <p:cNvPr id="5" name="Slide Number Placeholder 4"/>
          <p:cNvSpPr>
            <a:spLocks noGrp="1"/>
          </p:cNvSpPr>
          <p:nvPr>
            <p:ph type="sldNum" sz="quarter" idx="12"/>
          </p:nvPr>
        </p:nvSpPr>
        <p:spPr/>
        <p:txBody>
          <a:bodyPr/>
          <a:lstStyle/>
          <a:p>
            <a:fld id="{3ED2E289-593D-476B-BEE6-B53A181E8357}" type="slidenum">
              <a:rPr lang="en-GB" smtClean="0"/>
              <a:pPr/>
              <a:t>‹#›</a:t>
            </a:fld>
            <a:endParaRPr lang="en-GB"/>
          </a:p>
        </p:txBody>
      </p:sp>
    </p:spTree>
    <p:extLst>
      <p:ext uri="{BB962C8B-B14F-4D97-AF65-F5344CB8AC3E}">
        <p14:creationId xmlns:p14="http://schemas.microsoft.com/office/powerpoint/2010/main" val="1276651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FEFBDF-FA44-459B-A237-50AC17EDAD43}" type="datetimeFigureOut">
              <a:rPr lang="en-GB" smtClean="0"/>
              <a:pPr/>
              <a:t>09/09/2018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D2E289-593D-476B-BEE6-B53A181E8357}" type="slidenum">
              <a:rPr lang="en-GB" smtClean="0"/>
              <a:pPr/>
              <a:t>‹#›</a:t>
            </a:fld>
            <a:endParaRPr lang="en-GB"/>
          </a:p>
        </p:txBody>
      </p:sp>
    </p:spTree>
    <p:extLst>
      <p:ext uri="{BB962C8B-B14F-4D97-AF65-F5344CB8AC3E}">
        <p14:creationId xmlns:p14="http://schemas.microsoft.com/office/powerpoint/2010/main" val="852149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cstate="email">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cstate="email">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 uri="{28A0092B-C50C-407E-A947-70E740481C1C}">
                    <a14:useLocalDpi xmlns:a14="http://schemas.microsoft.com/office/drawing/2010/main"/>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07FEFBDF-FA44-459B-A237-50AC17EDAD43}" type="datetimeFigureOut">
              <a:rPr lang="en-GB" smtClean="0"/>
              <a:pPr/>
              <a:t>09/09/2018</a:t>
            </a:fld>
            <a:endParaRPr lang="en-GB"/>
          </a:p>
        </p:txBody>
      </p:sp>
      <p:sp>
        <p:nvSpPr>
          <p:cNvPr id="10" name="Footer Placeholder 9"/>
          <p:cNvSpPr>
            <a:spLocks noGrp="1"/>
          </p:cNvSpPr>
          <p:nvPr>
            <p:ph type="ftr" sz="quarter" idx="11"/>
          </p:nvPr>
        </p:nvSpPr>
        <p:spPr/>
        <p:txBody>
          <a:bodyPr/>
          <a:lstStyle/>
          <a:p>
            <a:endParaRPr lang="en-GB"/>
          </a:p>
        </p:txBody>
      </p:sp>
      <p:sp>
        <p:nvSpPr>
          <p:cNvPr id="11" name="Slide Number Placeholder 10"/>
          <p:cNvSpPr>
            <a:spLocks noGrp="1"/>
          </p:cNvSpPr>
          <p:nvPr>
            <p:ph type="sldNum" sz="quarter" idx="12"/>
          </p:nvPr>
        </p:nvSpPr>
        <p:spPr/>
        <p:txBody>
          <a:bodyPr/>
          <a:lstStyle/>
          <a:p>
            <a:fld id="{3ED2E289-593D-476B-BEE6-B53A181E8357}" type="slidenum">
              <a:rPr lang="en-GB" smtClean="0"/>
              <a:pPr/>
              <a:t>‹#›</a:t>
            </a:fld>
            <a:endParaRPr lang="en-GB"/>
          </a:p>
        </p:txBody>
      </p:sp>
    </p:spTree>
    <p:extLst>
      <p:ext uri="{BB962C8B-B14F-4D97-AF65-F5344CB8AC3E}">
        <p14:creationId xmlns:p14="http://schemas.microsoft.com/office/powerpoint/2010/main" val="1327804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cstate="email">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cstate="email">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 uri="{28A0092B-C50C-407E-A947-70E740481C1C}">
                    <a14:useLocalDpi xmlns:a14="http://schemas.microsoft.com/office/drawing/2010/main"/>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07FEFBDF-FA44-459B-A237-50AC17EDAD43}" type="datetimeFigureOut">
              <a:rPr lang="en-GB" smtClean="0"/>
              <a:pPr/>
              <a:t>09/09/2018</a:t>
            </a:fld>
            <a:endParaRPr lang="en-GB"/>
          </a:p>
        </p:txBody>
      </p:sp>
      <p:sp>
        <p:nvSpPr>
          <p:cNvPr id="10" name="Slide Number Placeholder 9"/>
          <p:cNvSpPr>
            <a:spLocks noGrp="1"/>
          </p:cNvSpPr>
          <p:nvPr>
            <p:ph type="sldNum" sz="quarter" idx="12"/>
          </p:nvPr>
        </p:nvSpPr>
        <p:spPr/>
        <p:txBody>
          <a:bodyPr/>
          <a:lstStyle/>
          <a:p>
            <a:fld id="{3ED2E289-593D-476B-BEE6-B53A181E8357}" type="slidenum">
              <a:rPr lang="en-GB" smtClean="0"/>
              <a:pPr/>
              <a:t>‹#›</a:t>
            </a:fld>
            <a:endParaRPr lang="en-GB"/>
          </a:p>
        </p:txBody>
      </p:sp>
    </p:spTree>
    <p:extLst>
      <p:ext uri="{BB962C8B-B14F-4D97-AF65-F5344CB8AC3E}">
        <p14:creationId xmlns:p14="http://schemas.microsoft.com/office/powerpoint/2010/main" val="1824394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FEFBDF-FA44-459B-A237-50AC17EDAD43}" type="datetimeFigureOut">
              <a:rPr lang="en-GB" smtClean="0"/>
              <a:pPr/>
              <a:t>09/09/2018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D2E289-593D-476B-BEE6-B53A181E8357}" type="slidenum">
              <a:rPr lang="en-GB" smtClean="0"/>
              <a:pPr/>
              <a:t>‹#›</a:t>
            </a:fld>
            <a:endParaRPr lang="en-GB"/>
          </a:p>
        </p:txBody>
      </p:sp>
    </p:spTree>
    <p:extLst>
      <p:ext uri="{BB962C8B-B14F-4D97-AF65-F5344CB8AC3E}">
        <p14:creationId xmlns:p14="http://schemas.microsoft.com/office/powerpoint/2010/main" val="1744785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FEFBDF-FA44-459B-A237-50AC17EDAD43}" type="datetimeFigureOut">
              <a:rPr lang="en-GB" smtClean="0"/>
              <a:pPr/>
              <a:t>09/09/2018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D2E289-593D-476B-BEE6-B53A181E8357}" type="slidenum">
              <a:rPr lang="en-GB" smtClean="0"/>
              <a:pPr/>
              <a:t>‹#›</a:t>
            </a:fld>
            <a:endParaRPr lang="en-GB"/>
          </a:p>
        </p:txBody>
      </p:sp>
    </p:spTree>
    <p:extLst>
      <p:ext uri="{BB962C8B-B14F-4D97-AF65-F5344CB8AC3E}">
        <p14:creationId xmlns:p14="http://schemas.microsoft.com/office/powerpoint/2010/main" val="2428270947"/>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740000"/>
        </a:solidFill>
        <a:effectLst/>
      </p:bgPr>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cstate="email">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 uri="{28A0092B-C50C-407E-A947-70E740481C1C}">
                    <a14:useLocalDpi xmlns:a14="http://schemas.microsoft.com/office/drawing/2010/main"/>
                  </a:ext>
                </a:extLst>
              </a:blip>
              <a:srcRect/>
              <a:tile tx="50800" ty="0" sx="85000" sy="85000" flip="none" algn="tl"/>
            </a:blipFill>
            <a:ln w="25400" cap="flat" cmpd="sng" algn="ctr">
              <a:noFill/>
              <a:prstDash val="solid"/>
            </a:ln>
            <a:effectLst/>
          </p:spPr>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07FEFBDF-FA44-459B-A237-50AC17EDAD43}" type="datetimeFigureOut">
              <a:rPr lang="en-GB" smtClean="0"/>
              <a:pPr/>
              <a:t>09/09/2018</a:t>
            </a:fld>
            <a:endParaRPr lang="en-GB"/>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3ED2E289-593D-476B-BEE6-B53A181E8357}" type="slidenum">
              <a:rPr lang="en-GB" smtClean="0"/>
              <a:pPr/>
              <a:t>‹#›</a:t>
            </a:fld>
            <a:endParaRPr lang="en-GB"/>
          </a:p>
        </p:txBody>
      </p:sp>
    </p:spTree>
    <p:extLst>
      <p:ext uri="{BB962C8B-B14F-4D97-AF65-F5344CB8AC3E}">
        <p14:creationId xmlns:p14="http://schemas.microsoft.com/office/powerpoint/2010/main" val="346359717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4200" b="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23863" y="692696"/>
            <a:ext cx="3729899" cy="3456384"/>
          </a:xfrm>
          <a:solidFill>
            <a:srgbClr val="740000"/>
          </a:solidFill>
        </p:spPr>
        <p:txBody>
          <a:bodyPr>
            <a:noAutofit/>
          </a:bodyPr>
          <a:lstStyle/>
          <a:p>
            <a:pPr algn="r"/>
            <a:r>
              <a:rPr lang="en-GB" sz="3200" dirty="0">
                <a:solidFill>
                  <a:srgbClr val="FFCC99"/>
                </a:solidFill>
                <a:latin typeface="Book Antiqua" pitchFamily="18" charset="0"/>
              </a:rPr>
              <a:t>HPEN5001/6001</a:t>
            </a:r>
            <a:br>
              <a:rPr lang="en-GB" sz="3200" dirty="0">
                <a:solidFill>
                  <a:srgbClr val="FFCC99"/>
                </a:solidFill>
                <a:latin typeface="Book Antiqua" pitchFamily="18" charset="0"/>
              </a:rPr>
            </a:br>
            <a:r>
              <a:rPr lang="en-GB" sz="3200" dirty="0">
                <a:solidFill>
                  <a:srgbClr val="FFCC99"/>
                </a:solidFill>
                <a:latin typeface="Book Antiqua" pitchFamily="18" charset="0"/>
              </a:rPr>
              <a:t>DEBATING MEDIEVAL IDENTITY: </a:t>
            </a:r>
            <a:r>
              <a:rPr lang="en-GB" sz="3200" cap="none" dirty="0">
                <a:solidFill>
                  <a:srgbClr val="FFCC99"/>
                </a:solidFill>
                <a:latin typeface="Palatino Linotype" panose="02040502050505030304" pitchFamily="18" charset="0"/>
              </a:rPr>
              <a:t>the thrown voices of </a:t>
            </a:r>
            <a:r>
              <a:rPr lang="en-GB" sz="3600" i="1" cap="none" dirty="0">
                <a:solidFill>
                  <a:srgbClr val="FFCC99"/>
                </a:solidFill>
                <a:latin typeface="Palatino Linotype" panose="02040502050505030304" pitchFamily="18" charset="0"/>
              </a:rPr>
              <a:t>The Canterbury Tales</a:t>
            </a:r>
            <a:endParaRPr lang="en-GB" sz="3600" i="1" dirty="0">
              <a:solidFill>
                <a:srgbClr val="FFCC99"/>
              </a:solidFill>
              <a:latin typeface="Palatino Linotype" panose="02040502050505030304" pitchFamily="18" charset="0"/>
            </a:endParaRPr>
          </a:p>
        </p:txBody>
      </p:sp>
      <p:pic>
        <p:nvPicPr>
          <p:cNvPr id="5" name="Picture 4" descr="chaucerreading.jpg"/>
          <p:cNvPicPr>
            <a:picLocks noChangeAspect="1"/>
          </p:cNvPicPr>
          <p:nvPr/>
        </p:nvPicPr>
        <p:blipFill rotWithShape="1">
          <a:blip r:embed="rId2" cstate="email">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 uri="{28A0092B-C50C-407E-A947-70E740481C1C}">
                <a14:useLocalDpi xmlns:a14="http://schemas.microsoft.com/office/drawing/2010/main"/>
              </a:ext>
            </a:extLst>
          </a:blip>
          <a:srcRect/>
          <a:stretch/>
        </p:blipFill>
        <p:spPr>
          <a:xfrm>
            <a:off x="323528" y="188640"/>
            <a:ext cx="4521102" cy="6408712"/>
          </a:xfrm>
          <a:prstGeom prst="rect">
            <a:avLst/>
          </a:prstGeom>
          <a:solidFill>
            <a:srgbClr val="FFFFFF">
              <a:shade val="85000"/>
            </a:srgbClr>
          </a:solidFill>
          <a:ln w="88900" cap="sq">
            <a:solidFill>
              <a:srgbClr val="FFCC99"/>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Rectangle 6"/>
          <p:cNvSpPr/>
          <p:nvPr/>
        </p:nvSpPr>
        <p:spPr>
          <a:xfrm>
            <a:off x="4447607" y="3244334"/>
            <a:ext cx="248786" cy="369332"/>
          </a:xfrm>
          <a:prstGeom prst="rect">
            <a:avLst/>
          </a:prstGeom>
        </p:spPr>
        <p:txBody>
          <a:bodyPr wrap="none">
            <a:spAutoFit/>
          </a:bodyPr>
          <a:lstStyle/>
          <a:p>
            <a:r>
              <a:rPr lang="en-GB" dirty="0">
                <a:latin typeface="Century Gothic" pitchFamily="34" charset="0"/>
              </a:rPr>
              <a:t>:</a:t>
            </a:r>
            <a:endParaRPr lang="en-GB" dirty="0"/>
          </a:p>
        </p:txBody>
      </p:sp>
      <p:sp>
        <p:nvSpPr>
          <p:cNvPr id="15361" name="Rectangle 1"/>
          <p:cNvSpPr>
            <a:spLocks noChangeArrowheads="1"/>
          </p:cNvSpPr>
          <p:nvPr/>
        </p:nvSpPr>
        <p:spPr bwMode="auto">
          <a:xfrm>
            <a:off x="5292080" y="5990510"/>
            <a:ext cx="3635896" cy="707886"/>
          </a:xfrm>
          <a:prstGeom prst="rect">
            <a:avLst/>
          </a:prstGeom>
          <a:solidFill>
            <a:srgbClr val="740000"/>
          </a:solid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US" sz="2000" i="0" u="none" strike="noStrike" cap="none" normalizeH="0" baseline="0" dirty="0">
                <a:ln>
                  <a:noFill/>
                </a:ln>
                <a:solidFill>
                  <a:schemeClr val="bg1"/>
                </a:solidFill>
                <a:effectLst/>
                <a:latin typeface="Century Gothic" pitchFamily="34" charset="0"/>
                <a:cs typeface="Arial" pitchFamily="34" charset="0"/>
              </a:rPr>
              <a:t>Chaucer Reading his </a:t>
            </a:r>
            <a:r>
              <a:rPr kumimoji="0" lang="en-US" sz="2000" i="1" u="none" strike="noStrike" cap="none" normalizeH="0" baseline="0" dirty="0">
                <a:ln>
                  <a:noFill/>
                </a:ln>
                <a:solidFill>
                  <a:schemeClr val="bg1"/>
                </a:solidFill>
                <a:effectLst/>
                <a:latin typeface="Century Gothic" pitchFamily="34" charset="0"/>
                <a:cs typeface="Arial" pitchFamily="34" charset="0"/>
              </a:rPr>
              <a:t>Troilus and Criseyde</a:t>
            </a:r>
            <a:r>
              <a:rPr kumimoji="0" lang="en-US" sz="2000" i="0" u="none" strike="noStrike" cap="none" normalizeH="0" baseline="0" dirty="0">
                <a:ln>
                  <a:noFill/>
                </a:ln>
                <a:solidFill>
                  <a:schemeClr val="bg1"/>
                </a:solidFill>
                <a:effectLst/>
                <a:latin typeface="Century Gothic" pitchFamily="34" charset="0"/>
                <a:cs typeface="Arial" pitchFamily="34" charset="0"/>
              </a:rPr>
              <a:t> to Richard II</a:t>
            </a:r>
            <a:r>
              <a:rPr kumimoji="0" lang="en-US" sz="2000" i="0" u="none" strike="noStrike" cap="none" normalizeH="0" baseline="0" dirty="0">
                <a:ln>
                  <a:noFill/>
                </a:ln>
                <a:solidFill>
                  <a:srgbClr val="444444"/>
                </a:solidFill>
                <a:effectLst/>
                <a:latin typeface="Century Gothic" pitchFamily="34" charset="0"/>
                <a:cs typeface="Arial" pitchFamily="34" charset="0"/>
              </a:rPr>
              <a:t>.</a:t>
            </a:r>
            <a:r>
              <a:rPr kumimoji="0" lang="en-US" sz="2000" i="0" u="none" strike="noStrike" cap="none" normalizeH="0" baseline="0" dirty="0">
                <a:ln>
                  <a:noFill/>
                </a:ln>
                <a:solidFill>
                  <a:schemeClr val="tx1"/>
                </a:solidFill>
                <a:effectLst/>
                <a:latin typeface="Century Gothic" pitchFamily="34" charset="0"/>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84632"/>
            <a:ext cx="7772400" cy="928144"/>
          </a:xfrm>
        </p:spPr>
        <p:txBody>
          <a:bodyPr>
            <a:normAutofit/>
          </a:bodyPr>
          <a:lstStyle/>
          <a:p>
            <a:pPr algn="r"/>
            <a:r>
              <a:rPr lang="en-GB" sz="4000" dirty="0" err="1">
                <a:solidFill>
                  <a:srgbClr val="FFC000"/>
                </a:solidFill>
                <a:latin typeface="Book Antiqua" pitchFamily="18" charset="0"/>
              </a:rPr>
              <a:t>aIM</a:t>
            </a:r>
            <a:r>
              <a:rPr lang="en-GB" sz="4000" dirty="0">
                <a:solidFill>
                  <a:srgbClr val="FFC000"/>
                </a:solidFill>
                <a:latin typeface="Book Antiqua" pitchFamily="18" charset="0"/>
              </a:rPr>
              <a:t>(S)</a:t>
            </a:r>
            <a:endParaRPr lang="en-GB" dirty="0">
              <a:solidFill>
                <a:srgbClr val="FFC000"/>
              </a:solidFill>
              <a:latin typeface="Century Gothic" pitchFamily="34" charset="0"/>
            </a:endParaRPr>
          </a:p>
        </p:txBody>
      </p:sp>
      <p:sp>
        <p:nvSpPr>
          <p:cNvPr id="3" name="Rectangle 2"/>
          <p:cNvSpPr/>
          <p:nvPr/>
        </p:nvSpPr>
        <p:spPr>
          <a:xfrm>
            <a:off x="685800" y="1988840"/>
            <a:ext cx="8350696" cy="4031873"/>
          </a:xfrm>
          <a:prstGeom prst="rect">
            <a:avLst/>
          </a:prstGeom>
          <a:solidFill>
            <a:srgbClr val="740000"/>
          </a:solidFill>
        </p:spPr>
        <p:txBody>
          <a:bodyPr wrap="square">
            <a:spAutoFit/>
          </a:bodyPr>
          <a:lstStyle/>
          <a:p>
            <a:pPr marL="457200" indent="-457200">
              <a:buFontTx/>
              <a:buChar char="-"/>
            </a:pPr>
            <a:r>
              <a:rPr lang="en-GB" sz="2400" dirty="0">
                <a:solidFill>
                  <a:schemeClr val="bg1"/>
                </a:solidFill>
                <a:latin typeface="Century Gothic" pitchFamily="34" charset="0"/>
              </a:rPr>
              <a:t>To interrogate the focus on individual identities in </a:t>
            </a:r>
            <a:r>
              <a:rPr lang="en-GB" sz="2400" i="1" dirty="0">
                <a:solidFill>
                  <a:schemeClr val="bg1"/>
                </a:solidFill>
                <a:latin typeface="Century Gothic" pitchFamily="34" charset="0"/>
              </a:rPr>
              <a:t>The Canterbury Tales</a:t>
            </a:r>
            <a:r>
              <a:rPr lang="en-GB" sz="2400" dirty="0">
                <a:solidFill>
                  <a:schemeClr val="bg1"/>
                </a:solidFill>
                <a:latin typeface="Century Gothic" pitchFamily="34" charset="0"/>
              </a:rPr>
              <a:t> as an innovation triggered by the specific and radical configurations of social, historical, and cultural forces of the calamitous 14th century</a:t>
            </a:r>
            <a:r>
              <a:rPr lang="en-GB" sz="2800" dirty="0">
                <a:solidFill>
                  <a:schemeClr val="bg1"/>
                </a:solidFill>
                <a:latin typeface="Century Gothic" pitchFamily="34" charset="0"/>
              </a:rPr>
              <a:t>.</a:t>
            </a:r>
          </a:p>
          <a:p>
            <a:endParaRPr lang="en-GB" sz="3200" dirty="0">
              <a:solidFill>
                <a:schemeClr val="bg1"/>
              </a:solidFill>
              <a:latin typeface="Century Gothic" pitchFamily="34" charset="0"/>
            </a:endParaRPr>
          </a:p>
          <a:p>
            <a:endParaRPr lang="en-GB" sz="3200" dirty="0">
              <a:solidFill>
                <a:schemeClr val="bg1"/>
              </a:solidFill>
              <a:latin typeface="Century Gothic" pitchFamily="34" charset="0"/>
            </a:endParaRPr>
          </a:p>
          <a:p>
            <a:endParaRPr lang="en-GB" sz="3200" dirty="0">
              <a:solidFill>
                <a:schemeClr val="bg1"/>
              </a:solidFill>
              <a:latin typeface="Century Gothic" pitchFamily="34" charset="0"/>
            </a:endParaRPr>
          </a:p>
          <a:p>
            <a:endParaRPr lang="en-GB" sz="3200" dirty="0">
              <a:solidFill>
                <a:schemeClr val="bg1"/>
              </a:solidFill>
              <a:latin typeface="Century Gothic" pitchFamily="34" charset="0"/>
            </a:endParaRPr>
          </a:p>
        </p:txBody>
      </p:sp>
    </p:spTree>
    <p:extLst>
      <p:ext uri="{BB962C8B-B14F-4D97-AF65-F5344CB8AC3E}">
        <p14:creationId xmlns:p14="http://schemas.microsoft.com/office/powerpoint/2010/main" val="4169190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9552" y="19472"/>
            <a:ext cx="7772400" cy="1033264"/>
          </a:xfrm>
        </p:spPr>
        <p:txBody>
          <a:bodyPr>
            <a:normAutofit/>
          </a:bodyPr>
          <a:lstStyle/>
          <a:p>
            <a:pPr algn="r"/>
            <a:r>
              <a:rPr lang="en-GB" sz="3600" dirty="0">
                <a:solidFill>
                  <a:srgbClr val="FFC000"/>
                </a:solidFill>
                <a:latin typeface="Book Antiqua" pitchFamily="18" charset="0"/>
              </a:rPr>
              <a:t>learning outcomes</a:t>
            </a:r>
          </a:p>
        </p:txBody>
      </p:sp>
      <p:sp>
        <p:nvSpPr>
          <p:cNvPr id="4" name="Content Placeholder 3"/>
          <p:cNvSpPr>
            <a:spLocks noGrp="1"/>
          </p:cNvSpPr>
          <p:nvPr>
            <p:ph idx="1"/>
          </p:nvPr>
        </p:nvSpPr>
        <p:spPr>
          <a:xfrm>
            <a:off x="395536" y="908720"/>
            <a:ext cx="8568952" cy="5760640"/>
          </a:xfrm>
          <a:solidFill>
            <a:srgbClr val="740000"/>
          </a:solidFill>
        </p:spPr>
        <p:txBody>
          <a:bodyPr>
            <a:normAutofit/>
          </a:bodyPr>
          <a:lstStyle/>
          <a:p>
            <a:pPr>
              <a:lnSpc>
                <a:spcPct val="100000"/>
              </a:lnSpc>
              <a:spcBef>
                <a:spcPts val="0"/>
              </a:spcBef>
              <a:spcAft>
                <a:spcPts val="600"/>
              </a:spcAft>
              <a:buNone/>
            </a:pPr>
            <a:endParaRPr lang="en-GB" i="1" dirty="0">
              <a:solidFill>
                <a:schemeClr val="bg1"/>
              </a:solidFill>
              <a:latin typeface="Century Gothic" pitchFamily="34" charset="0"/>
            </a:endParaRPr>
          </a:p>
          <a:p>
            <a:pPr>
              <a:lnSpc>
                <a:spcPct val="100000"/>
              </a:lnSpc>
              <a:spcBef>
                <a:spcPts val="0"/>
              </a:spcBef>
              <a:spcAft>
                <a:spcPts val="600"/>
              </a:spcAft>
              <a:buNone/>
            </a:pPr>
            <a:r>
              <a:rPr lang="en-GB" dirty="0">
                <a:solidFill>
                  <a:schemeClr val="bg1"/>
                </a:solidFill>
                <a:latin typeface="Century Gothic" pitchFamily="34" charset="0"/>
              </a:rPr>
              <a:t> </a:t>
            </a:r>
            <a:r>
              <a:rPr lang="en-GB" i="1" dirty="0">
                <a:solidFill>
                  <a:schemeClr val="bg1"/>
                </a:solidFill>
                <a:latin typeface="Century Gothic" pitchFamily="34" charset="0"/>
              </a:rPr>
              <a:t>Upon the successful completion of this module, the student should be able to demonstrate:</a:t>
            </a:r>
          </a:p>
          <a:p>
            <a:pPr>
              <a:lnSpc>
                <a:spcPct val="100000"/>
              </a:lnSpc>
              <a:spcBef>
                <a:spcPts val="0"/>
              </a:spcBef>
              <a:spcAft>
                <a:spcPts val="600"/>
              </a:spcAft>
              <a:buNone/>
            </a:pPr>
            <a:endParaRPr lang="en-GB" sz="1200" i="1" dirty="0">
              <a:solidFill>
                <a:schemeClr val="bg1"/>
              </a:solidFill>
              <a:latin typeface="Century Gothic" pitchFamily="34" charset="0"/>
            </a:endParaRPr>
          </a:p>
          <a:p>
            <a:pPr marL="0" indent="0">
              <a:lnSpc>
                <a:spcPct val="100000"/>
              </a:lnSpc>
              <a:spcBef>
                <a:spcPts val="0"/>
              </a:spcBef>
              <a:spcAft>
                <a:spcPts val="600"/>
              </a:spcAft>
              <a:buNone/>
            </a:pPr>
            <a:r>
              <a:rPr lang="en-GB" dirty="0">
                <a:solidFill>
                  <a:schemeClr val="bg1"/>
                </a:solidFill>
                <a:latin typeface="Century Gothic" pitchFamily="34" charset="0"/>
              </a:rPr>
              <a:t>1.	</a:t>
            </a:r>
            <a:r>
              <a:rPr lang="en-GB" sz="2200" dirty="0">
                <a:solidFill>
                  <a:schemeClr val="bg1"/>
                </a:solidFill>
                <a:latin typeface="Century Gothic" pitchFamily="34" charset="0"/>
              </a:rPr>
              <a:t>Demonstrate a sound knowledge of a range of texts 	from </a:t>
            </a:r>
            <a:r>
              <a:rPr lang="en-GB" sz="2200" i="1" dirty="0">
                <a:solidFill>
                  <a:schemeClr val="bg1"/>
                </a:solidFill>
                <a:latin typeface="Century Gothic" pitchFamily="34" charset="0"/>
              </a:rPr>
              <a:t>The Canterbury Tales </a:t>
            </a:r>
            <a:r>
              <a:rPr lang="en-GB" sz="2200" dirty="0">
                <a:solidFill>
                  <a:schemeClr val="bg1"/>
                </a:solidFill>
                <a:latin typeface="Century Gothic" pitchFamily="34" charset="0"/>
              </a:rPr>
              <a:t>highlighting Chaucer’s 	narrative concern with unstable class and gender 	identities.</a:t>
            </a:r>
          </a:p>
          <a:p>
            <a:pPr marL="457200" indent="-457200">
              <a:lnSpc>
                <a:spcPct val="100000"/>
              </a:lnSpc>
              <a:spcBef>
                <a:spcPts val="0"/>
              </a:spcBef>
              <a:spcAft>
                <a:spcPts val="600"/>
              </a:spcAft>
              <a:buFont typeface="+mj-lt"/>
              <a:buAutoNum type="arabicPeriod"/>
            </a:pPr>
            <a:endParaRPr lang="en-GB" sz="1400" dirty="0">
              <a:solidFill>
                <a:schemeClr val="bg1"/>
              </a:solidFill>
              <a:latin typeface="Century Gothic" pitchFamily="34" charset="0"/>
            </a:endParaRPr>
          </a:p>
          <a:p>
            <a:pPr marL="0" indent="0">
              <a:lnSpc>
                <a:spcPct val="100000"/>
              </a:lnSpc>
              <a:spcBef>
                <a:spcPts val="0"/>
              </a:spcBef>
              <a:spcAft>
                <a:spcPts val="600"/>
              </a:spcAft>
              <a:buNone/>
            </a:pPr>
            <a:r>
              <a:rPr lang="en-GB" dirty="0">
                <a:solidFill>
                  <a:schemeClr val="bg1"/>
                </a:solidFill>
                <a:latin typeface="Century Gothic" pitchFamily="34" charset="0"/>
              </a:rPr>
              <a:t>2. 	</a:t>
            </a:r>
            <a:r>
              <a:rPr lang="en-GB" sz="2200" dirty="0">
                <a:solidFill>
                  <a:schemeClr val="bg1"/>
                </a:solidFill>
                <a:latin typeface="Century Gothic" pitchFamily="34" charset="0"/>
              </a:rPr>
              <a:t>Show a secure knowledge and critical understanding 	of political and socio-cultural contexts that triggered 	Chaucer’s exploration of key medieval forms</a:t>
            </a:r>
            <a:endParaRPr lang="en-GB" sz="2200" i="1" dirty="0">
              <a:solidFill>
                <a:schemeClr val="bg1"/>
              </a:solidFill>
              <a:latin typeface="Century Gothic"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864096"/>
          </a:xfrm>
        </p:spPr>
        <p:txBody>
          <a:bodyPr>
            <a:normAutofit/>
          </a:bodyPr>
          <a:lstStyle/>
          <a:p>
            <a:pPr algn="r"/>
            <a:r>
              <a:rPr lang="en-GB" sz="4000" dirty="0">
                <a:solidFill>
                  <a:srgbClr val="FFC000"/>
                </a:solidFill>
                <a:latin typeface="+mn-lt"/>
              </a:rPr>
              <a:t>introduction</a:t>
            </a:r>
          </a:p>
        </p:txBody>
      </p:sp>
      <p:sp>
        <p:nvSpPr>
          <p:cNvPr id="3" name="Content Placeholder 2"/>
          <p:cNvSpPr>
            <a:spLocks noGrp="1"/>
          </p:cNvSpPr>
          <p:nvPr>
            <p:ph idx="1"/>
          </p:nvPr>
        </p:nvSpPr>
        <p:spPr>
          <a:xfrm>
            <a:off x="179512" y="908720"/>
            <a:ext cx="8712968" cy="5904656"/>
          </a:xfrm>
          <a:solidFill>
            <a:srgbClr val="740000"/>
          </a:solidFill>
        </p:spPr>
        <p:txBody>
          <a:bodyPr>
            <a:normAutofit fontScale="77500" lnSpcReduction="20000"/>
          </a:bodyPr>
          <a:lstStyle/>
          <a:p>
            <a:pPr marL="0" indent="0">
              <a:lnSpc>
                <a:spcPct val="120000"/>
              </a:lnSpc>
              <a:spcBef>
                <a:spcPts val="600"/>
              </a:spcBef>
              <a:buNone/>
            </a:pPr>
            <a:r>
              <a:rPr lang="en-GB" sz="2800" dirty="0">
                <a:solidFill>
                  <a:schemeClr val="bg1"/>
                </a:solidFill>
                <a:latin typeface="Century Gothic" pitchFamily="34" charset="0"/>
              </a:rPr>
              <a:t>Writing at the end of ‘the calamitous 14th century’ Chaucer sought to debate the astonishingly rapid changes in the relative status and relations of the classes. As Lee Patterson points out: </a:t>
            </a:r>
          </a:p>
          <a:p>
            <a:pPr marL="0" indent="0">
              <a:lnSpc>
                <a:spcPct val="120000"/>
              </a:lnSpc>
              <a:spcBef>
                <a:spcPts val="600"/>
              </a:spcBef>
              <a:buNone/>
            </a:pPr>
            <a:r>
              <a:rPr lang="en-GB" sz="2800" dirty="0">
                <a:solidFill>
                  <a:schemeClr val="bg1"/>
                </a:solidFill>
                <a:latin typeface="Century Gothic" pitchFamily="34" charset="0"/>
              </a:rPr>
              <a:t>	The great innovation of </a:t>
            </a:r>
            <a:r>
              <a:rPr lang="en-GB" sz="2800" i="1" dirty="0">
                <a:solidFill>
                  <a:schemeClr val="bg1"/>
                </a:solidFill>
                <a:latin typeface="Century Gothic" pitchFamily="34" charset="0"/>
              </a:rPr>
              <a:t>The Canterbury Tales </a:t>
            </a:r>
            <a:r>
              <a:rPr lang="en-GB" sz="2800" dirty="0">
                <a:solidFill>
                  <a:schemeClr val="bg1"/>
                </a:solidFill>
                <a:latin typeface="Century Gothic" pitchFamily="34" charset="0"/>
              </a:rPr>
              <a:t>is that our 	attention in reading the tales is always drawn to the 	tellers</a:t>
            </a:r>
            <a:r>
              <a:rPr lang="en-GB" sz="2800" dirty="0">
                <a:latin typeface="Century Gothic" pitchFamily="34" charset="0"/>
              </a:rPr>
              <a:t>: </a:t>
            </a:r>
            <a:r>
              <a:rPr lang="en-GB" sz="2800" dirty="0">
                <a:solidFill>
                  <a:srgbClr val="FFC000"/>
                </a:solidFill>
                <a:latin typeface="Century Gothic" pitchFamily="34" charset="0"/>
              </a:rPr>
              <a:t>the meaning of each tale cannot only not be 	divorced from the teller but is both initially and finally 	referred back to him or her. </a:t>
            </a:r>
          </a:p>
          <a:p>
            <a:pPr marL="0" indent="0">
              <a:lnSpc>
                <a:spcPct val="120000"/>
              </a:lnSpc>
              <a:spcBef>
                <a:spcPts val="600"/>
              </a:spcBef>
              <a:buNone/>
            </a:pPr>
            <a:r>
              <a:rPr lang="en-GB" sz="2800" dirty="0">
                <a:solidFill>
                  <a:schemeClr val="bg1"/>
                </a:solidFill>
                <a:latin typeface="Century Gothic" pitchFamily="34" charset="0"/>
              </a:rPr>
              <a:t>It is this interest in the scripting of the individual that has led to Chaucer being called the ‘father of English Literature.’ </a:t>
            </a:r>
          </a:p>
          <a:p>
            <a:pPr marL="0" indent="0">
              <a:lnSpc>
                <a:spcPct val="120000"/>
              </a:lnSpc>
              <a:spcBef>
                <a:spcPts val="600"/>
              </a:spcBef>
              <a:buNone/>
            </a:pPr>
            <a:endParaRPr lang="en-GB" sz="1300" dirty="0">
              <a:solidFill>
                <a:schemeClr val="bg1"/>
              </a:solidFill>
              <a:latin typeface="Century Gothic" pitchFamily="34" charset="0"/>
            </a:endParaRPr>
          </a:p>
          <a:p>
            <a:pPr marL="0" indent="0">
              <a:lnSpc>
                <a:spcPct val="120000"/>
              </a:lnSpc>
              <a:spcBef>
                <a:spcPts val="600"/>
              </a:spcBef>
              <a:buNone/>
            </a:pPr>
            <a:r>
              <a:rPr lang="en-GB" sz="2800" dirty="0">
                <a:solidFill>
                  <a:schemeClr val="bg1"/>
                </a:solidFill>
                <a:latin typeface="Century Gothic" pitchFamily="34" charset="0"/>
              </a:rPr>
              <a:t>We will focus on </a:t>
            </a:r>
            <a:r>
              <a:rPr lang="en-GB" sz="2800" dirty="0">
                <a:solidFill>
                  <a:srgbClr val="FFC000"/>
                </a:solidFill>
                <a:latin typeface="Century Gothic" pitchFamily="34" charset="0"/>
              </a:rPr>
              <a:t>the relation between teller and tales within the wider frame of the pilgrimage </a:t>
            </a:r>
            <a:r>
              <a:rPr lang="en-GB" sz="2800" dirty="0">
                <a:solidFill>
                  <a:schemeClr val="bg1"/>
                </a:solidFill>
                <a:latin typeface="Century Gothic" pitchFamily="34" charset="0"/>
              </a:rPr>
              <a:t>as the disparate group of individuals moves towards grace at Canterbury – or perhaps towards a new form of society. </a:t>
            </a:r>
          </a:p>
          <a:p>
            <a:pPr>
              <a:lnSpc>
                <a:spcPct val="120000"/>
              </a:lnSpc>
              <a:spcBef>
                <a:spcPts val="600"/>
              </a:spcBef>
            </a:pPr>
            <a:endParaRPr lang="en-GB" sz="2800" dirty="0">
              <a:latin typeface="Century Gothic" pitchFamily="34" charset="0"/>
            </a:endParaRPr>
          </a:p>
          <a:p>
            <a:endParaRPr lang="en-GB" dirty="0"/>
          </a:p>
        </p:txBody>
      </p:sp>
    </p:spTree>
    <p:extLst>
      <p:ext uri="{BB962C8B-B14F-4D97-AF65-F5344CB8AC3E}">
        <p14:creationId xmlns:p14="http://schemas.microsoft.com/office/powerpoint/2010/main" val="2881942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75556" y="332656"/>
            <a:ext cx="7740860" cy="720080"/>
          </a:xfrm>
        </p:spPr>
        <p:txBody>
          <a:bodyPr>
            <a:normAutofit/>
          </a:bodyPr>
          <a:lstStyle/>
          <a:p>
            <a:pPr algn="r"/>
            <a:r>
              <a:rPr lang="en-GB" sz="4000" dirty="0">
                <a:solidFill>
                  <a:srgbClr val="FFC000"/>
                </a:solidFill>
                <a:latin typeface="+mn-lt"/>
              </a:rPr>
              <a:t>content</a:t>
            </a:r>
            <a:endParaRPr lang="en-GB" sz="3600" dirty="0">
              <a:solidFill>
                <a:srgbClr val="FFC000"/>
              </a:solidFill>
              <a:latin typeface="+mn-lt"/>
            </a:endParaRPr>
          </a:p>
        </p:txBody>
      </p:sp>
      <p:sp>
        <p:nvSpPr>
          <p:cNvPr id="4" name="Content Placeholder 3"/>
          <p:cNvSpPr>
            <a:spLocks noGrp="1"/>
          </p:cNvSpPr>
          <p:nvPr>
            <p:ph idx="1"/>
          </p:nvPr>
        </p:nvSpPr>
        <p:spPr>
          <a:xfrm>
            <a:off x="539552" y="1340767"/>
            <a:ext cx="8352928" cy="5349289"/>
          </a:xfrm>
          <a:solidFill>
            <a:srgbClr val="740000"/>
          </a:solidFill>
        </p:spPr>
        <p:txBody>
          <a:bodyPr>
            <a:normAutofit/>
          </a:bodyPr>
          <a:lstStyle/>
          <a:p>
            <a:pPr marL="0" indent="0">
              <a:lnSpc>
                <a:spcPct val="100000"/>
              </a:lnSpc>
              <a:spcBef>
                <a:spcPts val="400"/>
              </a:spcBef>
              <a:spcAft>
                <a:spcPts val="1200"/>
              </a:spcAft>
              <a:buNone/>
            </a:pPr>
            <a:r>
              <a:rPr lang="en-GB" sz="2400" dirty="0">
                <a:solidFill>
                  <a:schemeClr val="bg1"/>
                </a:solidFill>
                <a:latin typeface="Century Gothic" pitchFamily="34" charset="0"/>
              </a:rPr>
              <a:t>We will place Chaucer’s practice in relation to his broader contexts by examining Chaucer’s use of </a:t>
            </a:r>
            <a:r>
              <a:rPr lang="en-GB" sz="2400" dirty="0">
                <a:solidFill>
                  <a:srgbClr val="FFC000"/>
                </a:solidFill>
                <a:latin typeface="Century Gothic" pitchFamily="34" charset="0"/>
              </a:rPr>
              <a:t>plot conventions, literary forms </a:t>
            </a:r>
            <a:r>
              <a:rPr lang="en-GB" sz="2400" dirty="0">
                <a:solidFill>
                  <a:schemeClr val="bg1"/>
                </a:solidFill>
                <a:latin typeface="Century Gothic" pitchFamily="34" charset="0"/>
              </a:rPr>
              <a:t>(</a:t>
            </a:r>
            <a:r>
              <a:rPr lang="en-GB" sz="2400" dirty="0" err="1">
                <a:solidFill>
                  <a:schemeClr val="bg1"/>
                </a:solidFill>
                <a:latin typeface="Century Gothic" pitchFamily="34" charset="0"/>
              </a:rPr>
              <a:t>eg</a:t>
            </a:r>
            <a:r>
              <a:rPr lang="en-GB" sz="2400" dirty="0">
                <a:solidFill>
                  <a:schemeClr val="bg1"/>
                </a:solidFill>
                <a:latin typeface="Century Gothic" pitchFamily="34" charset="0"/>
              </a:rPr>
              <a:t> </a:t>
            </a:r>
            <a:r>
              <a:rPr lang="en-GB" sz="2400" dirty="0">
                <a:solidFill>
                  <a:srgbClr val="FFC000"/>
                </a:solidFill>
                <a:latin typeface="Century Gothic" pitchFamily="34" charset="0"/>
              </a:rPr>
              <a:t>the debate poem, the dream vision, the fabliau, the romance</a:t>
            </a:r>
            <a:r>
              <a:rPr lang="en-GB" sz="2400" dirty="0">
                <a:solidFill>
                  <a:schemeClr val="bg1"/>
                </a:solidFill>
                <a:latin typeface="Century Gothic" pitchFamily="34" charset="0"/>
              </a:rPr>
              <a:t>), &amp; </a:t>
            </a:r>
            <a:r>
              <a:rPr lang="en-GB" sz="2400" dirty="0">
                <a:solidFill>
                  <a:srgbClr val="FFC000"/>
                </a:solidFill>
                <a:latin typeface="Century Gothic" pitchFamily="34" charset="0"/>
              </a:rPr>
              <a:t>the (re)construction of received stereotypes </a:t>
            </a:r>
            <a:r>
              <a:rPr lang="en-GB" sz="2400" dirty="0">
                <a:solidFill>
                  <a:schemeClr val="bg1"/>
                </a:solidFill>
                <a:latin typeface="Century Gothic" pitchFamily="34" charset="0"/>
              </a:rPr>
              <a:t>(</a:t>
            </a:r>
            <a:r>
              <a:rPr lang="en-GB" sz="2400" dirty="0" err="1">
                <a:solidFill>
                  <a:schemeClr val="bg1"/>
                </a:solidFill>
                <a:latin typeface="Century Gothic" pitchFamily="34" charset="0"/>
              </a:rPr>
              <a:t>esp</a:t>
            </a:r>
            <a:r>
              <a:rPr lang="en-GB" sz="2400" dirty="0">
                <a:solidFill>
                  <a:schemeClr val="bg1"/>
                </a:solidFill>
                <a:latin typeface="Century Gothic" pitchFamily="34" charset="0"/>
              </a:rPr>
              <a:t> to do with the church, the evolving middle classes … &amp; women). </a:t>
            </a:r>
          </a:p>
          <a:p>
            <a:pPr marL="0" indent="0">
              <a:lnSpc>
                <a:spcPct val="100000"/>
              </a:lnSpc>
              <a:spcBef>
                <a:spcPts val="400"/>
              </a:spcBef>
              <a:buNone/>
            </a:pPr>
            <a:r>
              <a:rPr lang="en-GB" sz="2400" dirty="0">
                <a:solidFill>
                  <a:schemeClr val="bg1"/>
                </a:solidFill>
                <a:latin typeface="Century Gothic" pitchFamily="34" charset="0"/>
              </a:rPr>
              <a:t>	</a:t>
            </a:r>
          </a:p>
          <a:p>
            <a:pPr marL="0" indent="0">
              <a:lnSpc>
                <a:spcPct val="100000"/>
              </a:lnSpc>
              <a:spcBef>
                <a:spcPts val="400"/>
              </a:spcBef>
              <a:buNone/>
            </a:pPr>
            <a:r>
              <a:rPr lang="en-GB" sz="2400" dirty="0">
                <a:solidFill>
                  <a:schemeClr val="bg1"/>
                </a:solidFill>
                <a:latin typeface="Century Gothic" pitchFamily="34" charset="0"/>
              </a:rPr>
              <a:t>The module will focus on eight of </a:t>
            </a:r>
            <a:r>
              <a:rPr lang="en-GB" sz="2400" i="1" dirty="0">
                <a:solidFill>
                  <a:schemeClr val="bg1"/>
                </a:solidFill>
                <a:latin typeface="Century Gothic" pitchFamily="34" charset="0"/>
              </a:rPr>
              <a:t>The Canterbury Tales </a:t>
            </a:r>
            <a:r>
              <a:rPr lang="en-GB" sz="2400" dirty="0">
                <a:solidFill>
                  <a:schemeClr val="bg1"/>
                </a:solidFill>
                <a:latin typeface="Century Gothic" pitchFamily="34" charset="0"/>
              </a:rPr>
              <a:t>within the broader context of ‘The General Prologue’.</a:t>
            </a:r>
          </a:p>
          <a:p>
            <a:pPr>
              <a:lnSpc>
                <a:spcPct val="100000"/>
              </a:lnSpc>
              <a:spcBef>
                <a:spcPts val="400"/>
              </a:spcBef>
              <a:buNone/>
            </a:pPr>
            <a:endParaRPr lang="en-GB" sz="2100" u="sng" dirty="0">
              <a:solidFill>
                <a:schemeClr val="bg1"/>
              </a:solidFill>
              <a:latin typeface="Century Gothic" pitchFamily="34" charset="0"/>
            </a:endParaRPr>
          </a:p>
        </p:txBody>
      </p:sp>
    </p:spTree>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4A7D5-3779-488B-B9F5-E6E83D90E05F}"/>
              </a:ext>
            </a:extLst>
          </p:cNvPr>
          <p:cNvSpPr>
            <a:spLocks noGrp="1"/>
          </p:cNvSpPr>
          <p:nvPr>
            <p:ph type="title"/>
          </p:nvPr>
        </p:nvSpPr>
        <p:spPr>
          <a:xfrm>
            <a:off x="685800" y="188640"/>
            <a:ext cx="7772400" cy="640112"/>
          </a:xfrm>
        </p:spPr>
        <p:txBody>
          <a:bodyPr/>
          <a:lstStyle/>
          <a:p>
            <a:r>
              <a:rPr lang="en-GB" sz="4000" dirty="0">
                <a:solidFill>
                  <a:srgbClr val="FFC000"/>
                </a:solidFill>
                <a:latin typeface="+mn-lt"/>
              </a:rPr>
              <a:t>The question of identity </a:t>
            </a:r>
          </a:p>
        </p:txBody>
      </p:sp>
      <p:sp>
        <p:nvSpPr>
          <p:cNvPr id="3" name="Content Placeholder 2">
            <a:extLst>
              <a:ext uri="{FF2B5EF4-FFF2-40B4-BE49-F238E27FC236}">
                <a16:creationId xmlns:a16="http://schemas.microsoft.com/office/drawing/2014/main" id="{D03DB43D-EB2E-43E3-B4F1-71A5CFA33648}"/>
              </a:ext>
            </a:extLst>
          </p:cNvPr>
          <p:cNvSpPr>
            <a:spLocks noGrp="1"/>
          </p:cNvSpPr>
          <p:nvPr>
            <p:ph idx="1"/>
          </p:nvPr>
        </p:nvSpPr>
        <p:spPr>
          <a:xfrm>
            <a:off x="251520" y="828752"/>
            <a:ext cx="8856984" cy="6029248"/>
          </a:xfrm>
          <a:solidFill>
            <a:srgbClr val="740000"/>
          </a:solidFill>
        </p:spPr>
        <p:txBody>
          <a:bodyPr>
            <a:normAutofit fontScale="92500"/>
          </a:bodyPr>
          <a:lstStyle/>
          <a:p>
            <a:pPr marL="0" indent="0">
              <a:buNone/>
            </a:pPr>
            <a:r>
              <a:rPr lang="en-GB" sz="2400" dirty="0">
                <a:solidFill>
                  <a:srgbClr val="FFCC99"/>
                </a:solidFill>
              </a:rPr>
              <a:t>One reason why we should not read Chaucer as if he were an 18</a:t>
            </a:r>
            <a:r>
              <a:rPr lang="en-GB" sz="2400" baseline="30000" dirty="0">
                <a:solidFill>
                  <a:srgbClr val="FFCC99"/>
                </a:solidFill>
              </a:rPr>
              <a:t>th  </a:t>
            </a:r>
            <a:r>
              <a:rPr lang="en-GB" sz="2400" dirty="0">
                <a:solidFill>
                  <a:srgbClr val="FFCC99"/>
                </a:solidFill>
              </a:rPr>
              <a:t>century  novelist and his tales are not psychologically truthful  representations of ‘real people like us’: </a:t>
            </a:r>
          </a:p>
          <a:p>
            <a:pPr marL="0" indent="0">
              <a:buNone/>
            </a:pPr>
            <a:r>
              <a:rPr lang="en-GB" sz="2400" dirty="0">
                <a:solidFill>
                  <a:schemeClr val="bg1"/>
                </a:solidFill>
                <a:latin typeface="Century Gothic" pitchFamily="34" charset="0"/>
              </a:rPr>
              <a:t>A] brief look at what dictionaries have to say suggests that our current notion of “identity” is historically fairly recent. </a:t>
            </a:r>
            <a:r>
              <a:rPr lang="en-GB" sz="2400" dirty="0">
                <a:solidFill>
                  <a:srgbClr val="FFC000"/>
                </a:solidFill>
                <a:latin typeface="Century Gothic" pitchFamily="34" charset="0"/>
              </a:rPr>
              <a:t>Identity is a new concept </a:t>
            </a:r>
            <a:r>
              <a:rPr lang="en-GB" sz="2400" dirty="0">
                <a:solidFill>
                  <a:schemeClr val="bg1"/>
                </a:solidFill>
                <a:latin typeface="Century Gothic" pitchFamily="34" charset="0"/>
              </a:rPr>
              <a:t>and not something that people have eternally needed or sought as such. </a:t>
            </a:r>
            <a:r>
              <a:rPr lang="en-GB" sz="2400" dirty="0">
                <a:solidFill>
                  <a:srgbClr val="FFC000"/>
                </a:solidFill>
                <a:latin typeface="Century Gothic" pitchFamily="34" charset="0"/>
              </a:rPr>
              <a:t>If they were trying to establish, defend, or protect their identities, they thought about what they were doing in different terms.</a:t>
            </a:r>
            <a:r>
              <a:rPr lang="en-GB" sz="2400" dirty="0">
                <a:solidFill>
                  <a:schemeClr val="bg1"/>
                </a:solidFill>
                <a:latin typeface="Century Gothic" pitchFamily="34" charset="0"/>
              </a:rPr>
              <a:t>  Thus, research intended to show how identity is socially constructed and historically contingent must presume that our present concept of identity is </a:t>
            </a:r>
            <a:r>
              <a:rPr lang="en-GB" sz="2400" dirty="0" err="1">
                <a:solidFill>
                  <a:schemeClr val="bg1"/>
                </a:solidFill>
                <a:latin typeface="Century Gothic" pitchFamily="34" charset="0"/>
              </a:rPr>
              <a:t>transhistorically</a:t>
            </a:r>
            <a:r>
              <a:rPr lang="en-GB" sz="2400" dirty="0">
                <a:solidFill>
                  <a:schemeClr val="bg1"/>
                </a:solidFill>
                <a:latin typeface="Century Gothic" pitchFamily="34" charset="0"/>
              </a:rPr>
              <a:t> and transculturally applicable, so that we can ask just as easily about the identities of 18th century English peasants as about peoples’ identities today, for example. </a:t>
            </a:r>
            <a:r>
              <a:rPr lang="en-GB" sz="2400" dirty="0">
                <a:solidFill>
                  <a:srgbClr val="FFC000"/>
                </a:solidFill>
                <a:latin typeface="Century Gothic" pitchFamily="34" charset="0"/>
              </a:rPr>
              <a:t>If we want to apply a fairly recent social construct </a:t>
            </a:r>
            <a:r>
              <a:rPr lang="en-GB" sz="2400" dirty="0" err="1">
                <a:solidFill>
                  <a:srgbClr val="FFC000"/>
                </a:solidFill>
                <a:latin typeface="Century Gothic" pitchFamily="34" charset="0"/>
              </a:rPr>
              <a:t>transhistorically</a:t>
            </a:r>
            <a:r>
              <a:rPr lang="en-GB" sz="2400" dirty="0">
                <a:solidFill>
                  <a:srgbClr val="FFC000"/>
                </a:solidFill>
                <a:latin typeface="Century Gothic" pitchFamily="34" charset="0"/>
              </a:rPr>
              <a:t>, this is another reason to be as clear as we can about its meaning.</a:t>
            </a:r>
            <a:r>
              <a:rPr lang="en-GB" sz="2400" dirty="0">
                <a:solidFill>
                  <a:schemeClr val="bg1"/>
                </a:solidFill>
                <a:latin typeface="Century Gothic" pitchFamily="34" charset="0"/>
              </a:rPr>
              <a:t> (p.10) </a:t>
            </a:r>
          </a:p>
          <a:p>
            <a:pPr marL="0" indent="0">
              <a:buNone/>
            </a:pPr>
            <a:endParaRPr lang="en-GB" sz="1100" dirty="0">
              <a:solidFill>
                <a:schemeClr val="bg1"/>
              </a:solidFill>
              <a:latin typeface="Century Gothic" pitchFamily="34" charset="0"/>
            </a:endParaRPr>
          </a:p>
          <a:p>
            <a:pPr marL="274320" lvl="1" indent="0">
              <a:buNone/>
            </a:pPr>
            <a:r>
              <a:rPr lang="en-GB" sz="2200" dirty="0">
                <a:solidFill>
                  <a:srgbClr val="FFCC99"/>
                </a:solidFill>
              </a:rPr>
              <a:t>James D. Fearon, </a:t>
            </a:r>
            <a:r>
              <a:rPr lang="en-GB" sz="2200" i="1" dirty="0">
                <a:solidFill>
                  <a:srgbClr val="FFCC99"/>
                </a:solidFill>
              </a:rPr>
              <a:t>What is Identity (As We Now Use the Word)? </a:t>
            </a:r>
            <a:r>
              <a:rPr lang="en-GB" sz="2200" dirty="0">
                <a:solidFill>
                  <a:srgbClr val="FFCC99"/>
                </a:solidFill>
              </a:rPr>
              <a:t>Stanford: 1999</a:t>
            </a:r>
          </a:p>
          <a:p>
            <a:endParaRPr lang="en-GB" sz="2400" dirty="0">
              <a:solidFill>
                <a:schemeClr val="bg1"/>
              </a:solidFill>
              <a:latin typeface="Century Gothic" pitchFamily="34" charset="0"/>
            </a:endParaRPr>
          </a:p>
        </p:txBody>
      </p:sp>
    </p:spTree>
    <p:extLst>
      <p:ext uri="{BB962C8B-B14F-4D97-AF65-F5344CB8AC3E}">
        <p14:creationId xmlns:p14="http://schemas.microsoft.com/office/powerpoint/2010/main" val="626300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8280920" cy="706090"/>
          </a:xfrm>
        </p:spPr>
        <p:txBody>
          <a:bodyPr>
            <a:noAutofit/>
          </a:bodyPr>
          <a:lstStyle/>
          <a:p>
            <a:pPr algn="ctr"/>
            <a:r>
              <a:rPr lang="en-GB" sz="2800" dirty="0">
                <a:solidFill>
                  <a:srgbClr val="FFC000"/>
                </a:solidFill>
                <a:latin typeface="+mn-lt"/>
              </a:rPr>
              <a:t>Complexity of reference </a:t>
            </a:r>
            <a:r>
              <a:rPr lang="en-GB" sz="2800" dirty="0" err="1">
                <a:solidFill>
                  <a:srgbClr val="FFC000"/>
                </a:solidFill>
                <a:latin typeface="+mn-lt"/>
              </a:rPr>
              <a:t>CREATes</a:t>
            </a:r>
            <a:r>
              <a:rPr lang="en-GB" sz="2800" dirty="0">
                <a:solidFill>
                  <a:srgbClr val="FFC000"/>
                </a:solidFill>
                <a:latin typeface="+mn-lt"/>
              </a:rPr>
              <a:t> A SENSE OF REALISM</a:t>
            </a:r>
          </a:p>
        </p:txBody>
      </p:sp>
      <p:sp>
        <p:nvSpPr>
          <p:cNvPr id="3" name="Content Placeholder 2"/>
          <p:cNvSpPr>
            <a:spLocks noGrp="1"/>
          </p:cNvSpPr>
          <p:nvPr>
            <p:ph idx="1"/>
          </p:nvPr>
        </p:nvSpPr>
        <p:spPr>
          <a:xfrm>
            <a:off x="125760" y="1020250"/>
            <a:ext cx="8892480" cy="5805264"/>
          </a:xfrm>
          <a:solidFill>
            <a:srgbClr val="740000"/>
          </a:solidFill>
        </p:spPr>
        <p:txBody>
          <a:bodyPr>
            <a:normAutofit fontScale="92500" lnSpcReduction="10000"/>
          </a:bodyPr>
          <a:lstStyle/>
          <a:p>
            <a:pPr>
              <a:buNone/>
            </a:pPr>
            <a:r>
              <a:rPr lang="en-GB" dirty="0"/>
              <a:t>	</a:t>
            </a:r>
            <a:r>
              <a:rPr lang="en-GB" sz="2400" dirty="0">
                <a:solidFill>
                  <a:schemeClr val="bg1"/>
                </a:solidFill>
                <a:latin typeface="Century Gothic" pitchFamily="34" charset="0"/>
              </a:rPr>
              <a:t>… by pushing the core of the trope out of the written into the reader's mental lore, the text does not simply combine metaphor and periphrasis. </a:t>
            </a:r>
            <a:r>
              <a:rPr lang="en-GB" sz="2400" dirty="0">
                <a:solidFill>
                  <a:srgbClr val="FFC000"/>
                </a:solidFill>
                <a:latin typeface="Century Gothic" pitchFamily="34" charset="0"/>
              </a:rPr>
              <a:t>It makes up for an absence on the page with a descriptive proliferation</a:t>
            </a:r>
            <a:r>
              <a:rPr lang="en-GB" sz="2400" b="1" dirty="0">
                <a:solidFill>
                  <a:srgbClr val="FFC000"/>
                </a:solidFill>
                <a:latin typeface="Century Gothic" pitchFamily="34" charset="0"/>
              </a:rPr>
              <a:t>. </a:t>
            </a:r>
            <a:r>
              <a:rPr lang="en-GB" sz="2400" dirty="0">
                <a:solidFill>
                  <a:schemeClr val="bg1"/>
                </a:solidFill>
                <a:latin typeface="Century Gothic" pitchFamily="34" charset="0"/>
              </a:rPr>
              <a:t>This lack is the key to its memorials present counterpart. </a:t>
            </a:r>
            <a:r>
              <a:rPr lang="en-GB" sz="2400" dirty="0">
                <a:solidFill>
                  <a:srgbClr val="FFC000"/>
                </a:solidFill>
                <a:latin typeface="Century Gothic" pitchFamily="34" charset="0"/>
              </a:rPr>
              <a:t>Realism is born of the sequence of actualised metonymy. </a:t>
            </a:r>
            <a:r>
              <a:rPr lang="en-GB" sz="2400" dirty="0">
                <a:solidFill>
                  <a:schemeClr val="bg1"/>
                </a:solidFill>
                <a:latin typeface="Century Gothic" pitchFamily="34" charset="0"/>
              </a:rPr>
              <a:t>These metonymy are then valorised by having to stand for the image that in the myth stands for all of them. </a:t>
            </a:r>
          </a:p>
          <a:p>
            <a:pPr>
              <a:buNone/>
            </a:pPr>
            <a:r>
              <a:rPr lang="en-GB" sz="2400" dirty="0">
                <a:solidFill>
                  <a:schemeClr val="bg1"/>
                </a:solidFill>
                <a:latin typeface="Century Gothic" pitchFamily="34" charset="0"/>
              </a:rPr>
              <a:t>	Since the segmentation is so peculiar and only for the nonce , it cannot prevent readers from clutching at the sole segmentation they are used to, namely words and phrases.</a:t>
            </a:r>
            <a:r>
              <a:rPr lang="en-GB" sz="2400" dirty="0">
                <a:latin typeface="Century Gothic" pitchFamily="34" charset="0"/>
              </a:rPr>
              <a:t> </a:t>
            </a:r>
            <a:r>
              <a:rPr lang="en-GB" sz="2400" dirty="0">
                <a:solidFill>
                  <a:srgbClr val="FFC000"/>
                </a:solidFill>
                <a:latin typeface="Century Gothic" pitchFamily="34" charset="0"/>
              </a:rPr>
              <a:t>A new set of memories </a:t>
            </a:r>
            <a:r>
              <a:rPr lang="en-GB" sz="2400" dirty="0">
                <a:solidFill>
                  <a:schemeClr val="bg1"/>
                </a:solidFill>
                <a:latin typeface="Century Gothic" pitchFamily="34" charset="0"/>
              </a:rPr>
              <a:t>is conjured up by that </a:t>
            </a:r>
            <a:r>
              <a:rPr lang="en-GB" sz="2400" dirty="0">
                <a:solidFill>
                  <a:srgbClr val="FFC000"/>
                </a:solidFill>
                <a:latin typeface="Century Gothic" pitchFamily="34" charset="0"/>
              </a:rPr>
              <a:t>residual ghost of </a:t>
            </a:r>
            <a:r>
              <a:rPr lang="en-GB" sz="2400" dirty="0" err="1">
                <a:solidFill>
                  <a:srgbClr val="FFC000"/>
                </a:solidFill>
                <a:latin typeface="Century Gothic" pitchFamily="34" charset="0"/>
              </a:rPr>
              <a:t>sociolectic</a:t>
            </a:r>
            <a:r>
              <a:rPr lang="en-GB" sz="2400" dirty="0">
                <a:solidFill>
                  <a:srgbClr val="FFC000"/>
                </a:solidFill>
                <a:latin typeface="Century Gothic" pitchFamily="34" charset="0"/>
              </a:rPr>
              <a:t> normality. </a:t>
            </a:r>
          </a:p>
          <a:p>
            <a:pPr>
              <a:buNone/>
            </a:pPr>
            <a:r>
              <a:rPr lang="en-GB" sz="2400" dirty="0">
                <a:latin typeface="Century Gothic" pitchFamily="34" charset="0"/>
              </a:rPr>
              <a:t> 	</a:t>
            </a:r>
            <a:r>
              <a:rPr lang="en-GB" sz="2400" dirty="0">
                <a:solidFill>
                  <a:srgbClr val="FFCC99"/>
                </a:solidFill>
                <a:latin typeface="Century Gothic" pitchFamily="34" charset="0"/>
              </a:rPr>
              <a:t>[</a:t>
            </a:r>
            <a:r>
              <a:rPr lang="en-GB" sz="2400" i="1" dirty="0">
                <a:solidFill>
                  <a:srgbClr val="FFCC99"/>
                </a:solidFill>
              </a:rPr>
              <a:t>Hence the mechanism of artifice </a:t>
            </a:r>
            <a:r>
              <a:rPr lang="en-GB" sz="2400" dirty="0">
                <a:solidFill>
                  <a:srgbClr val="FFCC99"/>
                </a:solidFill>
                <a:latin typeface="Century Gothic" pitchFamily="34" charset="0"/>
              </a:rPr>
              <a:t>] </a:t>
            </a:r>
            <a:r>
              <a:rPr lang="en-GB" sz="2400" dirty="0">
                <a:solidFill>
                  <a:srgbClr val="FFC000"/>
                </a:solidFill>
                <a:latin typeface="Century Gothic" pitchFamily="34" charset="0"/>
              </a:rPr>
              <a:t>can be described as a conflict of memories</a:t>
            </a:r>
            <a:r>
              <a:rPr lang="en-GB" sz="2400" dirty="0">
                <a:solidFill>
                  <a:schemeClr val="bg1"/>
                </a:solidFill>
                <a:latin typeface="Century Gothic" pitchFamily="34" charset="0"/>
              </a:rPr>
              <a:t> </a:t>
            </a:r>
            <a:r>
              <a:rPr lang="en-GB" sz="2400" i="1" dirty="0">
                <a:solidFill>
                  <a:srgbClr val="FFCC99"/>
                </a:solidFill>
              </a:rPr>
              <a:t>(= the older norm &amp; the contrasting new)</a:t>
            </a:r>
          </a:p>
          <a:p>
            <a:pPr>
              <a:buNone/>
            </a:pPr>
            <a:endParaRPr lang="en-GB" sz="2200" i="1" dirty="0">
              <a:solidFill>
                <a:schemeClr val="bg1"/>
              </a:solidFill>
            </a:endParaRPr>
          </a:p>
          <a:p>
            <a:pPr marL="447675" indent="-1588">
              <a:buNone/>
            </a:pPr>
            <a:r>
              <a:rPr lang="en-GB" dirty="0">
                <a:solidFill>
                  <a:schemeClr val="bg1"/>
                </a:solidFill>
                <a:latin typeface="Century Gothic" pitchFamily="34" charset="0"/>
              </a:rPr>
              <a:t>	</a:t>
            </a:r>
            <a:r>
              <a:rPr lang="en-GB" dirty="0">
                <a:solidFill>
                  <a:srgbClr val="FFCC99"/>
                </a:solidFill>
                <a:latin typeface="Century Gothic" pitchFamily="34" charset="0"/>
              </a:rPr>
              <a:t>Michael </a:t>
            </a:r>
            <a:r>
              <a:rPr lang="en-GB" dirty="0" err="1">
                <a:solidFill>
                  <a:srgbClr val="FFCC99"/>
                </a:solidFill>
                <a:latin typeface="Century Gothic" pitchFamily="34" charset="0"/>
              </a:rPr>
              <a:t>Riffaterre</a:t>
            </a:r>
            <a:r>
              <a:rPr lang="en-GB" dirty="0">
                <a:solidFill>
                  <a:srgbClr val="FFCC99"/>
                </a:solidFill>
                <a:latin typeface="Century Gothic" pitchFamily="34" charset="0"/>
              </a:rPr>
              <a:t>, ‘the Mind’s Eye’, in </a:t>
            </a:r>
            <a:r>
              <a:rPr lang="en-GB" dirty="0" err="1">
                <a:solidFill>
                  <a:srgbClr val="FFCC99"/>
                </a:solidFill>
                <a:latin typeface="Century Gothic" pitchFamily="34" charset="0"/>
              </a:rPr>
              <a:t>ed</a:t>
            </a:r>
            <a:r>
              <a:rPr lang="en-GB" dirty="0">
                <a:solidFill>
                  <a:srgbClr val="FFCC99"/>
                </a:solidFill>
                <a:latin typeface="Century Gothic" pitchFamily="34" charset="0"/>
              </a:rPr>
              <a:t>, Marina S. Brownlee, Kevin Brownlee &amp; Stephen </a:t>
            </a:r>
            <a:r>
              <a:rPr lang="en-GB" dirty="0" err="1">
                <a:solidFill>
                  <a:srgbClr val="FFCC99"/>
                </a:solidFill>
                <a:latin typeface="Century Gothic" pitchFamily="34" charset="0"/>
              </a:rPr>
              <a:t>G.Nichols</a:t>
            </a:r>
            <a:r>
              <a:rPr lang="en-GB" dirty="0">
                <a:solidFill>
                  <a:srgbClr val="FFCC99"/>
                </a:solidFill>
                <a:latin typeface="Century Gothic" pitchFamily="34" charset="0"/>
              </a:rPr>
              <a:t>, </a:t>
            </a:r>
            <a:r>
              <a:rPr lang="en-GB" i="1" dirty="0">
                <a:solidFill>
                  <a:srgbClr val="FFCC99"/>
                </a:solidFill>
                <a:latin typeface="Century Gothic" pitchFamily="34" charset="0"/>
              </a:rPr>
              <a:t>The New Medievalism, </a:t>
            </a:r>
            <a:r>
              <a:rPr lang="en-GB" dirty="0">
                <a:solidFill>
                  <a:srgbClr val="FFCC99"/>
                </a:solidFill>
                <a:latin typeface="Century Gothic" pitchFamily="34" charset="0"/>
              </a:rPr>
              <a:t>John Hopkins Press, 1991: p. 35)</a:t>
            </a:r>
            <a:endParaRPr lang="en-GB" dirty="0">
              <a:solidFill>
                <a:srgbClr val="FFCC9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1"/>
            <a:ext cx="7772400" cy="792089"/>
          </a:xfrm>
        </p:spPr>
        <p:txBody>
          <a:bodyPr>
            <a:noAutofit/>
          </a:bodyPr>
          <a:lstStyle/>
          <a:p>
            <a:pPr algn="ctr"/>
            <a:r>
              <a:rPr lang="en-GB" sz="2800" dirty="0">
                <a:solidFill>
                  <a:srgbClr val="FFC000"/>
                </a:solidFill>
                <a:latin typeface="Book Antiqua" pitchFamily="18" charset="0"/>
              </a:rPr>
              <a:t>Lee Patterson on the material conditions of Chaucer's world </a:t>
            </a:r>
          </a:p>
        </p:txBody>
      </p:sp>
      <p:sp>
        <p:nvSpPr>
          <p:cNvPr id="3" name="Content Placeholder 2"/>
          <p:cNvSpPr>
            <a:spLocks noGrp="1"/>
          </p:cNvSpPr>
          <p:nvPr>
            <p:ph idx="1"/>
          </p:nvPr>
        </p:nvSpPr>
        <p:spPr>
          <a:xfrm>
            <a:off x="215516" y="908720"/>
            <a:ext cx="8712968" cy="5805265"/>
          </a:xfrm>
          <a:solidFill>
            <a:srgbClr val="740000"/>
          </a:solidFill>
        </p:spPr>
        <p:txBody>
          <a:bodyPr>
            <a:noAutofit/>
          </a:bodyPr>
          <a:lstStyle/>
          <a:p>
            <a:pPr marL="0" indent="0">
              <a:lnSpc>
                <a:spcPct val="100000"/>
              </a:lnSpc>
              <a:spcBef>
                <a:spcPts val="0"/>
              </a:spcBef>
              <a:buNone/>
            </a:pPr>
            <a:r>
              <a:rPr lang="en-GB" sz="2200" dirty="0">
                <a:solidFill>
                  <a:schemeClr val="bg1"/>
                </a:solidFill>
                <a:latin typeface="Century Gothic" pitchFamily="34" charset="0"/>
              </a:rPr>
              <a:t>…those elements of life that determine people's economic, social, and physical situation. These elements include, for example, the economic conditions of the time, the social structure, the political practices, the vocational opportunities or lack of them - in other words, all of </a:t>
            </a:r>
            <a:r>
              <a:rPr lang="en-GB" sz="2200" dirty="0">
                <a:solidFill>
                  <a:srgbClr val="FFC000"/>
                </a:solidFill>
                <a:latin typeface="Century Gothic" pitchFamily="34" charset="0"/>
              </a:rPr>
              <a:t>those elements of life that condition </a:t>
            </a:r>
            <a:r>
              <a:rPr lang="en-GB" sz="2200" dirty="0">
                <a:solidFill>
                  <a:schemeClr val="bg1"/>
                </a:solidFill>
                <a:latin typeface="Century Gothic" pitchFamily="34" charset="0"/>
              </a:rPr>
              <a:t>- condition, not determine -</a:t>
            </a:r>
            <a:r>
              <a:rPr lang="en-GB" sz="2200" dirty="0">
                <a:solidFill>
                  <a:srgbClr val="FFC000"/>
                </a:solidFill>
                <a:latin typeface="Century Gothic" pitchFamily="34" charset="0"/>
              </a:rPr>
              <a:t> a person's place in the world and his or her life choice.</a:t>
            </a:r>
          </a:p>
          <a:p>
            <a:pPr marL="0" indent="0">
              <a:lnSpc>
                <a:spcPct val="100000"/>
              </a:lnSpc>
              <a:spcBef>
                <a:spcPts val="0"/>
              </a:spcBef>
              <a:buNone/>
            </a:pPr>
            <a:endParaRPr lang="en-GB" sz="1200" dirty="0">
              <a:solidFill>
                <a:schemeClr val="bg1"/>
              </a:solidFill>
              <a:latin typeface="Century Gothic" pitchFamily="34" charset="0"/>
            </a:endParaRPr>
          </a:p>
          <a:p>
            <a:pPr marL="0" indent="0">
              <a:lnSpc>
                <a:spcPct val="100000"/>
              </a:lnSpc>
              <a:spcBef>
                <a:spcPts val="0"/>
              </a:spcBef>
              <a:buNone/>
            </a:pPr>
            <a:r>
              <a:rPr lang="en-GB" sz="2200" dirty="0">
                <a:solidFill>
                  <a:schemeClr val="bg1"/>
                </a:solidFill>
                <a:latin typeface="Century Gothic" pitchFamily="34" charset="0"/>
              </a:rPr>
              <a:t>…Chaucer is not only not interested in the drearily medieval topics of his contemporaries but he is interested in the topic that has become, for us, the quintessential and defining mark of the modern. </a:t>
            </a:r>
            <a:r>
              <a:rPr lang="en-GB" sz="2200" dirty="0">
                <a:solidFill>
                  <a:srgbClr val="FFC000"/>
                </a:solidFill>
                <a:latin typeface="Century Gothic" pitchFamily="34" charset="0"/>
              </a:rPr>
              <a:t>In literary terms we call this topic character; philosophically and politically we call it individualism </a:t>
            </a:r>
          </a:p>
          <a:p>
            <a:pPr marL="0" indent="0">
              <a:lnSpc>
                <a:spcPct val="100000"/>
              </a:lnSpc>
              <a:spcBef>
                <a:spcPts val="0"/>
              </a:spcBef>
              <a:buNone/>
            </a:pPr>
            <a:endParaRPr lang="en-GB" sz="1200" dirty="0">
              <a:solidFill>
                <a:schemeClr val="bg1"/>
              </a:solidFill>
              <a:latin typeface="Century Gothic" pitchFamily="34" charset="0"/>
            </a:endParaRPr>
          </a:p>
          <a:p>
            <a:pPr marL="0" indent="0">
              <a:lnSpc>
                <a:spcPct val="100000"/>
              </a:lnSpc>
              <a:spcBef>
                <a:spcPts val="0"/>
              </a:spcBef>
              <a:buNone/>
            </a:pPr>
            <a:r>
              <a:rPr lang="en-GB" sz="2200" dirty="0">
                <a:solidFill>
                  <a:schemeClr val="bg1"/>
                </a:solidFill>
                <a:latin typeface="Century Gothic" pitchFamily="34" charset="0"/>
              </a:rPr>
              <a:t>It is fair to say that </a:t>
            </a:r>
            <a:r>
              <a:rPr lang="en-GB" sz="2200" dirty="0">
                <a:solidFill>
                  <a:srgbClr val="FFC000"/>
                </a:solidFill>
                <a:latin typeface="Century Gothic" pitchFamily="34" charset="0"/>
              </a:rPr>
              <a:t>none of the tales </a:t>
            </a:r>
            <a:r>
              <a:rPr lang="en-GB" sz="2200" dirty="0">
                <a:solidFill>
                  <a:schemeClr val="bg1"/>
                </a:solidFill>
                <a:latin typeface="Century Gothic" pitchFamily="34" charset="0"/>
              </a:rPr>
              <a:t>(with the exception of the Parson's Tale) </a:t>
            </a:r>
            <a:r>
              <a:rPr lang="en-GB" sz="2200" dirty="0">
                <a:solidFill>
                  <a:srgbClr val="FFC000"/>
                </a:solidFill>
                <a:latin typeface="Century Gothic" pitchFamily="34" charset="0"/>
              </a:rPr>
              <a:t>can stand alone from its teller </a:t>
            </a:r>
            <a:r>
              <a:rPr lang="en-GB" sz="2200" dirty="0">
                <a:solidFill>
                  <a:schemeClr val="bg1"/>
                </a:solidFill>
                <a:latin typeface="Century Gothic" pitchFamily="34" charset="0"/>
              </a:rPr>
              <a:t>- it must be read as told, in the light of the consciousness that creates it and that it creates.</a:t>
            </a:r>
            <a:endParaRPr lang="en-GB" sz="2200" dirty="0">
              <a:solidFill>
                <a:srgbClr val="FFC000"/>
              </a:solidFill>
              <a:latin typeface="Century Gothic" pitchFamily="34" charset="0"/>
            </a:endParaRPr>
          </a:p>
        </p:txBody>
      </p:sp>
    </p:spTree>
    <p:extLst>
      <p:ext uri="{BB962C8B-B14F-4D97-AF65-F5344CB8AC3E}">
        <p14:creationId xmlns:p14="http://schemas.microsoft.com/office/powerpoint/2010/main" val="152381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7772400" cy="648072"/>
          </a:xfrm>
        </p:spPr>
        <p:txBody>
          <a:bodyPr>
            <a:normAutofit/>
          </a:bodyPr>
          <a:lstStyle/>
          <a:p>
            <a:pPr algn="r"/>
            <a:r>
              <a:rPr lang="en-GB" sz="3600" dirty="0">
                <a:solidFill>
                  <a:srgbClr val="FFC000"/>
                </a:solidFill>
                <a:latin typeface="+mn-lt"/>
              </a:rPr>
              <a:t>Lee </a:t>
            </a:r>
            <a:r>
              <a:rPr lang="en-GB" sz="3600" dirty="0" err="1">
                <a:solidFill>
                  <a:srgbClr val="FFC000"/>
                </a:solidFill>
                <a:latin typeface="+mn-lt"/>
              </a:rPr>
              <a:t>patterson</a:t>
            </a:r>
            <a:r>
              <a:rPr lang="en-GB" sz="3600" dirty="0">
                <a:solidFill>
                  <a:srgbClr val="FFC000"/>
                </a:solidFill>
                <a:latin typeface="+mn-lt"/>
              </a:rPr>
              <a:t> 2</a:t>
            </a:r>
          </a:p>
        </p:txBody>
      </p:sp>
      <p:sp>
        <p:nvSpPr>
          <p:cNvPr id="3" name="Content Placeholder 2"/>
          <p:cNvSpPr>
            <a:spLocks noGrp="1"/>
          </p:cNvSpPr>
          <p:nvPr>
            <p:ph idx="1"/>
          </p:nvPr>
        </p:nvSpPr>
        <p:spPr>
          <a:xfrm>
            <a:off x="539552" y="754739"/>
            <a:ext cx="8424936" cy="5949280"/>
          </a:xfrm>
          <a:solidFill>
            <a:srgbClr val="740000"/>
          </a:solidFill>
        </p:spPr>
        <p:txBody>
          <a:bodyPr>
            <a:noAutofit/>
          </a:bodyPr>
          <a:lstStyle/>
          <a:p>
            <a:pPr marL="0" indent="0">
              <a:lnSpc>
                <a:spcPct val="100000"/>
              </a:lnSpc>
              <a:spcBef>
                <a:spcPts val="0"/>
              </a:spcBef>
              <a:buNone/>
            </a:pPr>
            <a:r>
              <a:rPr lang="en-GB" sz="2200" dirty="0">
                <a:solidFill>
                  <a:schemeClr val="bg1"/>
                </a:solidFill>
                <a:latin typeface="Century Gothic" pitchFamily="34" charset="0"/>
              </a:rPr>
              <a:t>In a very real sense, the subject of the </a:t>
            </a:r>
            <a:r>
              <a:rPr lang="en-GB" sz="2200" i="1" dirty="0">
                <a:solidFill>
                  <a:schemeClr val="bg1"/>
                </a:solidFill>
                <a:latin typeface="Century Gothic" pitchFamily="34" charset="0"/>
              </a:rPr>
              <a:t>Canterbury Tales </a:t>
            </a:r>
            <a:r>
              <a:rPr lang="en-GB" sz="2200" dirty="0">
                <a:solidFill>
                  <a:schemeClr val="bg1"/>
                </a:solidFill>
                <a:latin typeface="Century Gothic" pitchFamily="34" charset="0"/>
              </a:rPr>
              <a:t>is the subject - by which I mean </a:t>
            </a:r>
            <a:r>
              <a:rPr lang="en-GB" sz="2200" dirty="0">
                <a:solidFill>
                  <a:srgbClr val="FFC000"/>
                </a:solidFill>
                <a:latin typeface="Century Gothic" pitchFamily="34" charset="0"/>
              </a:rPr>
              <a:t>subjectivity itself</a:t>
            </a:r>
            <a:r>
              <a:rPr lang="en-GB" sz="2200" dirty="0">
                <a:solidFill>
                  <a:schemeClr val="bg1"/>
                </a:solidFill>
                <a:latin typeface="Century Gothic" pitchFamily="34" charset="0"/>
              </a:rPr>
              <a:t>. Or think of the General Prologue. There Chaucer defines each pilgrim in terms of his estate, by which he means his social role: we have a knight, a squire, a prioress, a friar, a merchant - and so on. </a:t>
            </a:r>
          </a:p>
          <a:p>
            <a:pPr marL="0" indent="0">
              <a:lnSpc>
                <a:spcPct val="100000"/>
              </a:lnSpc>
              <a:spcBef>
                <a:spcPts val="0"/>
              </a:spcBef>
              <a:buNone/>
            </a:pPr>
            <a:r>
              <a:rPr lang="en-GB" sz="2200" dirty="0">
                <a:solidFill>
                  <a:schemeClr val="bg1"/>
                </a:solidFill>
                <a:latin typeface="Century Gothic" pitchFamily="34" charset="0"/>
              </a:rPr>
              <a:t>But </a:t>
            </a:r>
            <a:r>
              <a:rPr lang="en-GB" sz="2200" dirty="0">
                <a:solidFill>
                  <a:srgbClr val="FFC000"/>
                </a:solidFill>
                <a:latin typeface="Century Gothic" pitchFamily="34" charset="0"/>
              </a:rPr>
              <a:t>… his focus in the descriptions is not upon the pilgrim's social role -- his or her function in society - but upon the character - the individualism - that inhabits, often uncomfortably, that role.*</a:t>
            </a:r>
            <a:r>
              <a:rPr lang="en-GB" sz="2200" dirty="0">
                <a:solidFill>
                  <a:schemeClr val="bg1"/>
                </a:solidFill>
                <a:latin typeface="Century Gothic" pitchFamily="34" charset="0"/>
              </a:rPr>
              <a:t> So, for instance, the Monk's passion for hunting, and the erotic energy that drives it, may make him a poor monk, but </a:t>
            </a:r>
            <a:r>
              <a:rPr lang="en-GB" sz="2200" dirty="0">
                <a:solidFill>
                  <a:srgbClr val="FFC000"/>
                </a:solidFill>
                <a:latin typeface="Century Gothic" pitchFamily="34" charset="0"/>
              </a:rPr>
              <a:t>his failure as a monk, and any social consequences that it might have, is given very little attention.</a:t>
            </a:r>
          </a:p>
          <a:p>
            <a:pPr marL="0" indent="0" algn="ctr">
              <a:lnSpc>
                <a:spcPct val="100000"/>
              </a:lnSpc>
              <a:spcBef>
                <a:spcPts val="0"/>
              </a:spcBef>
              <a:buNone/>
            </a:pPr>
            <a:r>
              <a:rPr lang="en-GB" sz="2200" dirty="0">
                <a:solidFill>
                  <a:schemeClr val="bg1"/>
                </a:solidFill>
              </a:rPr>
              <a:t>_______________________________________________________</a:t>
            </a:r>
          </a:p>
          <a:p>
            <a:pPr marL="0" indent="0">
              <a:lnSpc>
                <a:spcPct val="100000"/>
              </a:lnSpc>
              <a:spcBef>
                <a:spcPts val="0"/>
              </a:spcBef>
              <a:buNone/>
            </a:pPr>
            <a:r>
              <a:rPr lang="en-GB" sz="2200" dirty="0">
                <a:solidFill>
                  <a:srgbClr val="FFCC99"/>
                </a:solidFill>
              </a:rPr>
              <a:t>* Marks of a shift in the way that individuals construct and perceive themselves (My note re Fearon on Identity above)</a:t>
            </a:r>
          </a:p>
        </p:txBody>
      </p:sp>
    </p:spTree>
    <p:extLst>
      <p:ext uri="{BB962C8B-B14F-4D97-AF65-F5344CB8AC3E}">
        <p14:creationId xmlns:p14="http://schemas.microsoft.com/office/powerpoint/2010/main" val="37116603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116632"/>
            <a:ext cx="7772400" cy="928144"/>
          </a:xfrm>
        </p:spPr>
        <p:txBody>
          <a:bodyPr>
            <a:normAutofit/>
          </a:bodyPr>
          <a:lstStyle/>
          <a:p>
            <a:pPr algn="r"/>
            <a:r>
              <a:rPr lang="en-GB" sz="4000" dirty="0">
                <a:solidFill>
                  <a:srgbClr val="FFC000"/>
                </a:solidFill>
                <a:latin typeface="+mn-lt"/>
              </a:rPr>
              <a:t>Reading Chaucer</a:t>
            </a:r>
          </a:p>
        </p:txBody>
      </p:sp>
      <p:sp>
        <p:nvSpPr>
          <p:cNvPr id="3" name="Content Placeholder 2"/>
          <p:cNvSpPr>
            <a:spLocks noGrp="1"/>
          </p:cNvSpPr>
          <p:nvPr>
            <p:ph idx="1"/>
          </p:nvPr>
        </p:nvSpPr>
        <p:spPr>
          <a:xfrm>
            <a:off x="467544" y="1044776"/>
            <a:ext cx="8496944" cy="5696592"/>
          </a:xfrm>
          <a:solidFill>
            <a:srgbClr val="740000"/>
          </a:solidFill>
        </p:spPr>
        <p:txBody>
          <a:bodyPr>
            <a:normAutofit/>
          </a:bodyPr>
          <a:lstStyle/>
          <a:p>
            <a:pPr>
              <a:lnSpc>
                <a:spcPct val="100000"/>
              </a:lnSpc>
              <a:buNone/>
            </a:pPr>
            <a:r>
              <a:rPr lang="en-GB" sz="2400" dirty="0">
                <a:solidFill>
                  <a:schemeClr val="bg1"/>
                </a:solidFill>
                <a:latin typeface="Century Gothic" pitchFamily="34" charset="0"/>
              </a:rPr>
              <a:t>How to read a medieval narrative?</a:t>
            </a:r>
          </a:p>
          <a:p>
            <a:pPr lvl="1">
              <a:lnSpc>
                <a:spcPct val="100000"/>
              </a:lnSpc>
              <a:buNone/>
            </a:pPr>
            <a:r>
              <a:rPr lang="en-GB" sz="2400" dirty="0">
                <a:solidFill>
                  <a:schemeClr val="bg1"/>
                </a:solidFill>
                <a:latin typeface="Century Gothic" pitchFamily="34" charset="0"/>
              </a:rPr>
              <a:t>- Different or the same as modern novels?  </a:t>
            </a:r>
          </a:p>
          <a:p>
            <a:pPr lvl="1">
              <a:lnSpc>
                <a:spcPct val="100000"/>
              </a:lnSpc>
              <a:buNone/>
            </a:pPr>
            <a:r>
              <a:rPr lang="en-GB" sz="2400" dirty="0">
                <a:solidFill>
                  <a:schemeClr val="bg1"/>
                </a:solidFill>
                <a:latin typeface="Century Gothic" pitchFamily="34" charset="0"/>
              </a:rPr>
              <a:t>- Consider different kinds of literacy </a:t>
            </a:r>
          </a:p>
          <a:p>
            <a:pPr lvl="1">
              <a:lnSpc>
                <a:spcPct val="100000"/>
              </a:lnSpc>
              <a:buNone/>
            </a:pPr>
            <a:r>
              <a:rPr lang="en-GB" sz="2400" dirty="0">
                <a:solidFill>
                  <a:schemeClr val="bg1"/>
                </a:solidFill>
                <a:latin typeface="Century Gothic" pitchFamily="34" charset="0"/>
              </a:rPr>
              <a:t>- Compare film</a:t>
            </a:r>
          </a:p>
          <a:p>
            <a:pPr>
              <a:buNone/>
            </a:pPr>
            <a:r>
              <a:rPr lang="en-GB" sz="3600" dirty="0">
                <a:latin typeface="Century Gothic" pitchFamily="34" charset="0"/>
              </a:rPr>
              <a:t> </a:t>
            </a:r>
          </a:p>
          <a:p>
            <a:pPr>
              <a:lnSpc>
                <a:spcPct val="100000"/>
              </a:lnSpc>
              <a:spcBef>
                <a:spcPts val="0"/>
              </a:spcBef>
              <a:buFontTx/>
              <a:buChar char="-"/>
            </a:pPr>
            <a:r>
              <a:rPr lang="en-GB" sz="2400" dirty="0">
                <a:solidFill>
                  <a:schemeClr val="bg1"/>
                </a:solidFill>
                <a:latin typeface="Century Gothic" pitchFamily="34" charset="0"/>
              </a:rPr>
              <a:t>Reflect on </a:t>
            </a:r>
            <a:r>
              <a:rPr lang="en-GB" sz="2400" dirty="0">
                <a:solidFill>
                  <a:srgbClr val="FFC000"/>
                </a:solidFill>
                <a:latin typeface="Century Gothic" pitchFamily="34" charset="0"/>
              </a:rPr>
              <a:t>meaning making &amp; the act of reading </a:t>
            </a:r>
          </a:p>
          <a:p>
            <a:pPr>
              <a:lnSpc>
                <a:spcPct val="100000"/>
              </a:lnSpc>
              <a:spcBef>
                <a:spcPts val="0"/>
              </a:spcBef>
              <a:buFontTx/>
              <a:buChar char="-"/>
            </a:pPr>
            <a:r>
              <a:rPr lang="en-GB" sz="2400" dirty="0">
                <a:solidFill>
                  <a:schemeClr val="bg1"/>
                </a:solidFill>
                <a:latin typeface="Century Gothic" pitchFamily="34" charset="0"/>
              </a:rPr>
              <a:t>- text and subtext </a:t>
            </a:r>
            <a:r>
              <a:rPr lang="en-GB" sz="2400" dirty="0">
                <a:solidFill>
                  <a:srgbClr val="FFCC99"/>
                </a:solidFill>
                <a:latin typeface="Century Gothic" pitchFamily="34" charset="0"/>
              </a:rPr>
              <a:t>(Michael </a:t>
            </a:r>
            <a:r>
              <a:rPr lang="en-GB" sz="2400" dirty="0" err="1">
                <a:solidFill>
                  <a:srgbClr val="FFCC99"/>
                </a:solidFill>
                <a:latin typeface="Century Gothic" pitchFamily="34" charset="0"/>
              </a:rPr>
              <a:t>Riffaterre</a:t>
            </a:r>
            <a:r>
              <a:rPr lang="en-GB" sz="2400" dirty="0">
                <a:solidFill>
                  <a:srgbClr val="FFCC99"/>
                </a:solidFill>
                <a:latin typeface="Century Gothic" pitchFamily="34" charset="0"/>
              </a:rPr>
              <a:t>) </a:t>
            </a:r>
          </a:p>
          <a:p>
            <a:pPr>
              <a:lnSpc>
                <a:spcPct val="100000"/>
              </a:lnSpc>
              <a:spcBef>
                <a:spcPts val="0"/>
              </a:spcBef>
              <a:buFontTx/>
              <a:buChar char="-"/>
            </a:pPr>
            <a:endParaRPr lang="en-GB" sz="2400" dirty="0">
              <a:solidFill>
                <a:schemeClr val="bg1"/>
              </a:solidFill>
              <a:latin typeface="Century Gothic" pitchFamily="34" charset="0"/>
            </a:endParaRPr>
          </a:p>
          <a:p>
            <a:pPr marL="0" indent="0">
              <a:lnSpc>
                <a:spcPct val="100000"/>
              </a:lnSpc>
              <a:spcBef>
                <a:spcPts val="0"/>
              </a:spcBef>
              <a:buNone/>
            </a:pPr>
            <a:r>
              <a:rPr lang="en-GB" sz="2400" dirty="0">
                <a:solidFill>
                  <a:schemeClr val="bg1"/>
                </a:solidFill>
                <a:latin typeface="Century Gothic" pitchFamily="34" charset="0"/>
              </a:rPr>
              <a:t>- The density of </a:t>
            </a:r>
            <a:r>
              <a:rPr lang="en-GB" sz="2400" dirty="0">
                <a:solidFill>
                  <a:srgbClr val="FFC000"/>
                </a:solidFill>
                <a:latin typeface="Century Gothic" pitchFamily="34" charset="0"/>
              </a:rPr>
              <a:t>engagement between speaker and (multiple) audiences  </a:t>
            </a:r>
            <a:r>
              <a:rPr lang="en-GB" sz="2400" dirty="0">
                <a:solidFill>
                  <a:srgbClr val="FFCC99"/>
                </a:solidFill>
                <a:latin typeface="Century Gothic" pitchFamily="34" charset="0"/>
              </a:rPr>
              <a:t>(David </a:t>
            </a:r>
            <a:r>
              <a:rPr lang="en-GB" sz="2400" dirty="0" err="1">
                <a:solidFill>
                  <a:srgbClr val="FFCC99"/>
                </a:solidFill>
                <a:latin typeface="Century Gothic" pitchFamily="34" charset="0"/>
              </a:rPr>
              <a:t>Aers</a:t>
            </a:r>
            <a:r>
              <a:rPr lang="en-GB" sz="2400" dirty="0">
                <a:solidFill>
                  <a:srgbClr val="FFCC99"/>
                </a:solidFill>
                <a:latin typeface="Century Gothic" pitchFamily="34" charset="0"/>
              </a:rPr>
              <a:t>)</a:t>
            </a:r>
          </a:p>
          <a:p>
            <a:pPr>
              <a:lnSpc>
                <a:spcPct val="100000"/>
              </a:lnSpc>
              <a:spcBef>
                <a:spcPts val="0"/>
              </a:spcBef>
              <a:buFontTx/>
              <a:buChar char="-"/>
            </a:pPr>
            <a:endParaRPr lang="en-GB" sz="2400" dirty="0">
              <a:solidFill>
                <a:schemeClr val="bg1"/>
              </a:solidFill>
              <a:latin typeface="Century Gothic" pitchFamily="34" charset="0"/>
            </a:endParaRPr>
          </a:p>
          <a:p>
            <a:pPr marL="0" indent="0">
              <a:lnSpc>
                <a:spcPct val="100000"/>
              </a:lnSpc>
              <a:spcBef>
                <a:spcPts val="0"/>
              </a:spcBef>
              <a:buNone/>
            </a:pPr>
            <a:r>
              <a:rPr lang="en-GB" sz="2400" dirty="0">
                <a:solidFill>
                  <a:schemeClr val="bg1"/>
                </a:solidFill>
                <a:latin typeface="Century Gothic" pitchFamily="34" charset="0"/>
              </a:rPr>
              <a:t>- The ways that </a:t>
            </a:r>
            <a:r>
              <a:rPr lang="en-GB" sz="2400" dirty="0">
                <a:solidFill>
                  <a:srgbClr val="FFC000"/>
                </a:solidFill>
                <a:latin typeface="Century Gothic" pitchFamily="34" charset="0"/>
              </a:rPr>
              <a:t>selves are made of texts and </a:t>
            </a:r>
            <a:r>
              <a:rPr lang="en-GB" sz="2400" dirty="0" err="1">
                <a:solidFill>
                  <a:srgbClr val="FFC000"/>
                </a:solidFill>
                <a:latin typeface="Century Gothic" pitchFamily="34" charset="0"/>
              </a:rPr>
              <a:t>intertexts</a:t>
            </a:r>
            <a:r>
              <a:rPr lang="en-GB" sz="2400" dirty="0">
                <a:solidFill>
                  <a:srgbClr val="FFC000"/>
                </a:solidFill>
                <a:latin typeface="Century Gothic" pitchFamily="34" charset="0"/>
              </a:rPr>
              <a:t>  </a:t>
            </a:r>
            <a:r>
              <a:rPr lang="en-GB" sz="2400" dirty="0">
                <a:solidFill>
                  <a:srgbClr val="FFCC99"/>
                </a:solidFill>
                <a:latin typeface="Century Gothic" pitchFamily="34" charset="0"/>
              </a:rPr>
              <a:t>(H. </a:t>
            </a:r>
            <a:r>
              <a:rPr lang="en-GB" sz="2400" dirty="0" err="1">
                <a:solidFill>
                  <a:srgbClr val="FFCC99"/>
                </a:solidFill>
                <a:latin typeface="Century Gothic" pitchFamily="34" charset="0"/>
              </a:rPr>
              <a:t>Marsall</a:t>
            </a:r>
            <a:r>
              <a:rPr lang="en-GB" sz="2400" dirty="0">
                <a:solidFill>
                  <a:srgbClr val="FFCC99"/>
                </a:solidFill>
                <a:latin typeface="Century Gothic" pitchFamily="34" charset="0"/>
              </a:rPr>
              <a:t> Leicester)</a:t>
            </a:r>
          </a:p>
          <a:p>
            <a:pPr marL="0" indent="0">
              <a:lnSpc>
                <a:spcPct val="120000"/>
              </a:lnSpc>
              <a:buNone/>
            </a:pPr>
            <a:endParaRPr lang="en-GB" sz="2600" dirty="0">
              <a:solidFill>
                <a:schemeClr val="bg1"/>
              </a:solidFill>
              <a:latin typeface="Century Gothic" pitchFamily="34" charset="0"/>
            </a:endParaRP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16632"/>
            <a:ext cx="7772400" cy="784128"/>
          </a:xfrm>
        </p:spPr>
        <p:txBody>
          <a:bodyPr>
            <a:normAutofit fontScale="90000"/>
          </a:bodyPr>
          <a:lstStyle/>
          <a:p>
            <a:pPr algn="r"/>
            <a:r>
              <a:rPr lang="en-GB" sz="4400" dirty="0">
                <a:solidFill>
                  <a:schemeClr val="bg1"/>
                </a:solidFill>
                <a:latin typeface="+mn-lt"/>
                <a:ea typeface="+mn-ea"/>
                <a:cs typeface="+mn-cs"/>
              </a:rPr>
              <a:t>Individual tales &amp; genres</a:t>
            </a:r>
          </a:p>
        </p:txBody>
      </p:sp>
      <p:sp>
        <p:nvSpPr>
          <p:cNvPr id="3" name="Content Placeholder 2"/>
          <p:cNvSpPr>
            <a:spLocks noGrp="1"/>
          </p:cNvSpPr>
          <p:nvPr>
            <p:ph idx="1"/>
          </p:nvPr>
        </p:nvSpPr>
        <p:spPr>
          <a:xfrm>
            <a:off x="203392" y="900760"/>
            <a:ext cx="8756632" cy="5768600"/>
          </a:xfrm>
          <a:solidFill>
            <a:srgbClr val="740000"/>
          </a:solidFill>
        </p:spPr>
        <p:txBody>
          <a:bodyPr>
            <a:noAutofit/>
          </a:bodyPr>
          <a:lstStyle/>
          <a:p>
            <a:pPr marL="0" indent="0">
              <a:buNone/>
            </a:pPr>
            <a:r>
              <a:rPr lang="en-GB" dirty="0">
                <a:solidFill>
                  <a:srgbClr val="FFC000"/>
                </a:solidFill>
                <a:latin typeface="+mj-lt"/>
              </a:rPr>
              <a:t>Introduction to reading medieval literature</a:t>
            </a:r>
          </a:p>
          <a:p>
            <a:pPr marL="274320" lvl="1" indent="0">
              <a:buNone/>
            </a:pPr>
            <a:r>
              <a:rPr lang="en-GB" sz="2400" dirty="0">
                <a:solidFill>
                  <a:schemeClr val="bg1"/>
                </a:solidFill>
                <a:latin typeface="+mj-lt"/>
              </a:rPr>
              <a:t>- ‘Shipman's Tale’  </a:t>
            </a:r>
            <a:r>
              <a:rPr lang="en-GB" sz="2000" i="1" dirty="0">
                <a:solidFill>
                  <a:srgbClr val="FFCC99"/>
                </a:solidFill>
              </a:rPr>
              <a:t>(Frag 3: traditional fabliau) </a:t>
            </a:r>
          </a:p>
          <a:p>
            <a:pPr lvl="1">
              <a:buFontTx/>
              <a:buChar char="-"/>
            </a:pPr>
            <a:r>
              <a:rPr lang="en-GB" sz="2400" dirty="0">
                <a:solidFill>
                  <a:schemeClr val="bg1"/>
                </a:solidFill>
                <a:latin typeface="+mj-lt"/>
              </a:rPr>
              <a:t>‘Wife of Bath’s Prologue and Tale’  </a:t>
            </a:r>
            <a:r>
              <a:rPr lang="en-GB" sz="2000" i="1" dirty="0">
                <a:solidFill>
                  <a:srgbClr val="FFCC99"/>
                </a:solidFill>
                <a:latin typeface="+mj-lt"/>
              </a:rPr>
              <a:t>(</a:t>
            </a:r>
            <a:r>
              <a:rPr lang="en-GB" sz="2000" i="1" dirty="0">
                <a:solidFill>
                  <a:srgbClr val="FFCC99"/>
                </a:solidFill>
              </a:rPr>
              <a:t>Frag 3: satire on clerical antifeminism) </a:t>
            </a:r>
          </a:p>
          <a:p>
            <a:pPr lvl="1">
              <a:buFontTx/>
              <a:buChar char="-"/>
            </a:pPr>
            <a:endParaRPr lang="en-GB" sz="1000" i="1" dirty="0">
              <a:solidFill>
                <a:schemeClr val="bg1"/>
              </a:solidFill>
            </a:endParaRPr>
          </a:p>
          <a:p>
            <a:pPr marL="0" indent="0">
              <a:buNone/>
            </a:pPr>
            <a:r>
              <a:rPr lang="en-GB" dirty="0">
                <a:solidFill>
                  <a:srgbClr val="FFC000"/>
                </a:solidFill>
                <a:latin typeface="+mj-lt"/>
              </a:rPr>
              <a:t>Linked tales as exploring </a:t>
            </a:r>
            <a:r>
              <a:rPr lang="en-GB" dirty="0" err="1">
                <a:solidFill>
                  <a:srgbClr val="FFC000"/>
                </a:solidFill>
                <a:latin typeface="+mj-lt"/>
              </a:rPr>
              <a:t>interelations</a:t>
            </a:r>
            <a:r>
              <a:rPr lang="en-GB" dirty="0">
                <a:solidFill>
                  <a:srgbClr val="FFC000"/>
                </a:solidFill>
                <a:latin typeface="+mj-lt"/>
              </a:rPr>
              <a:t> of form &amp; class</a:t>
            </a:r>
          </a:p>
          <a:p>
            <a:pPr marL="274320" lvl="1" indent="0">
              <a:buNone/>
            </a:pPr>
            <a:r>
              <a:rPr lang="en-GB" sz="2400" dirty="0">
                <a:solidFill>
                  <a:schemeClr val="bg1"/>
                </a:solidFill>
                <a:latin typeface="+mj-lt"/>
              </a:rPr>
              <a:t>-‘The Knight’s Tale’ </a:t>
            </a:r>
            <a:r>
              <a:rPr lang="en-GB" sz="2000" i="1" dirty="0">
                <a:solidFill>
                  <a:srgbClr val="FFCC99"/>
                </a:solidFill>
              </a:rPr>
              <a:t>(Frag 1: romance), </a:t>
            </a:r>
          </a:p>
          <a:p>
            <a:pPr marL="274320" lvl="1" indent="0">
              <a:buNone/>
            </a:pPr>
            <a:r>
              <a:rPr lang="en-GB" sz="2400" dirty="0">
                <a:solidFill>
                  <a:schemeClr val="bg1"/>
                </a:solidFill>
                <a:latin typeface="+mj-lt"/>
              </a:rPr>
              <a:t>- ‘The Miller’s Tale’ </a:t>
            </a:r>
            <a:r>
              <a:rPr lang="en-GB" sz="2000" i="1" dirty="0">
                <a:solidFill>
                  <a:srgbClr val="FFCC99"/>
                </a:solidFill>
              </a:rPr>
              <a:t>(Frag 1: fabliau revision of KT), </a:t>
            </a:r>
          </a:p>
          <a:p>
            <a:pPr marL="274320" lvl="1" indent="0">
              <a:buNone/>
            </a:pPr>
            <a:r>
              <a:rPr lang="en-GB" sz="2400" dirty="0">
                <a:solidFill>
                  <a:schemeClr val="bg1"/>
                </a:solidFill>
                <a:latin typeface="+mj-lt"/>
              </a:rPr>
              <a:t>-‘The </a:t>
            </a:r>
            <a:r>
              <a:rPr lang="en-GB" sz="2200" dirty="0" err="1">
                <a:solidFill>
                  <a:schemeClr val="bg1"/>
                </a:solidFill>
                <a:latin typeface="+mj-lt"/>
              </a:rPr>
              <a:t>Reve’s</a:t>
            </a:r>
            <a:r>
              <a:rPr lang="en-GB" sz="2200" dirty="0">
                <a:solidFill>
                  <a:schemeClr val="bg1"/>
                </a:solidFill>
                <a:latin typeface="+mj-lt"/>
              </a:rPr>
              <a:t> Tale’ </a:t>
            </a:r>
            <a:r>
              <a:rPr lang="en-GB" sz="2000" i="1" dirty="0">
                <a:solidFill>
                  <a:srgbClr val="FFCC99"/>
                </a:solidFill>
              </a:rPr>
              <a:t>(Frag 1: fabliau revision of MT) </a:t>
            </a:r>
            <a:endParaRPr lang="en-GB" i="1" dirty="0">
              <a:solidFill>
                <a:srgbClr val="FFCC99"/>
              </a:solidFill>
            </a:endParaRPr>
          </a:p>
          <a:p>
            <a:pPr marL="0" indent="0">
              <a:buNone/>
            </a:pPr>
            <a:endParaRPr lang="en-GB" sz="1000" i="1" dirty="0">
              <a:solidFill>
                <a:schemeClr val="bg1"/>
              </a:solidFill>
            </a:endParaRPr>
          </a:p>
          <a:p>
            <a:pPr marL="0" indent="0">
              <a:buNone/>
            </a:pPr>
            <a:r>
              <a:rPr lang="en-GB" dirty="0">
                <a:solidFill>
                  <a:srgbClr val="FFC000"/>
                </a:solidFill>
                <a:latin typeface="+mj-lt"/>
              </a:rPr>
              <a:t>we conclude with three of the most powerful tales </a:t>
            </a:r>
          </a:p>
          <a:p>
            <a:pPr marL="274320" lvl="1" indent="0">
              <a:buNone/>
            </a:pPr>
            <a:r>
              <a:rPr lang="en-GB" sz="2200" dirty="0">
                <a:solidFill>
                  <a:schemeClr val="bg1"/>
                </a:solidFill>
                <a:latin typeface="+mj-lt"/>
              </a:rPr>
              <a:t>- </a:t>
            </a:r>
            <a:r>
              <a:rPr lang="en-GB" sz="2400" dirty="0">
                <a:solidFill>
                  <a:schemeClr val="bg1"/>
                </a:solidFill>
                <a:latin typeface="+mj-lt"/>
              </a:rPr>
              <a:t>The Merchant’s Tale’ </a:t>
            </a:r>
            <a:r>
              <a:rPr lang="en-GB" sz="2000" i="1" dirty="0">
                <a:solidFill>
                  <a:srgbClr val="FFCC99"/>
                </a:solidFill>
              </a:rPr>
              <a:t>(frag 4: fabliau/ Christian fable-)</a:t>
            </a:r>
            <a:endParaRPr lang="en-GB" sz="2400" dirty="0">
              <a:solidFill>
                <a:srgbClr val="FFCC99"/>
              </a:solidFill>
              <a:latin typeface="+mj-lt"/>
            </a:endParaRPr>
          </a:p>
          <a:p>
            <a:pPr marL="274320" lvl="1" indent="0">
              <a:buNone/>
            </a:pPr>
            <a:r>
              <a:rPr lang="en-GB" sz="2400" dirty="0">
                <a:solidFill>
                  <a:schemeClr val="bg1"/>
                </a:solidFill>
                <a:latin typeface="+mj-lt"/>
              </a:rPr>
              <a:t>-‘The Nun's Priest's Tale’ </a:t>
            </a:r>
            <a:r>
              <a:rPr lang="en-GB" sz="2000" i="1" dirty="0">
                <a:solidFill>
                  <a:srgbClr val="FFCC99"/>
                </a:solidFill>
              </a:rPr>
              <a:t>(frag 7: mock heroic –)</a:t>
            </a:r>
          </a:p>
          <a:p>
            <a:pPr marL="274320" lvl="1" indent="0">
              <a:buNone/>
            </a:pPr>
            <a:r>
              <a:rPr lang="en-GB" sz="2400" dirty="0">
                <a:solidFill>
                  <a:schemeClr val="bg1"/>
                </a:solidFill>
                <a:latin typeface="+mj-lt"/>
              </a:rPr>
              <a:t>- ‘T</a:t>
            </a:r>
            <a:r>
              <a:rPr lang="en-GB" sz="2200" dirty="0">
                <a:solidFill>
                  <a:schemeClr val="bg1"/>
                </a:solidFill>
                <a:latin typeface="+mj-lt"/>
              </a:rPr>
              <a:t>he Pardoner's Prologue and Tale’ </a:t>
            </a:r>
            <a:r>
              <a:rPr lang="en-GB" i="1" dirty="0">
                <a:solidFill>
                  <a:srgbClr val="FFCC99"/>
                </a:solidFill>
              </a:rPr>
              <a:t>(frag 6: anticlerical satire )</a:t>
            </a:r>
            <a:r>
              <a:rPr lang="en-GB" sz="2200" dirty="0">
                <a:solidFill>
                  <a:srgbClr val="FFCC99"/>
                </a:solidFill>
                <a:latin typeface="+mj-lt"/>
              </a:rPr>
              <a:t> </a:t>
            </a:r>
          </a:p>
          <a:p>
            <a:pPr marL="0" indent="0">
              <a:buNone/>
            </a:pPr>
            <a:r>
              <a:rPr lang="en-GB" sz="2400" dirty="0">
                <a:solidFill>
                  <a:schemeClr val="bg1"/>
                </a:solidFill>
                <a:latin typeface="+mj-lt"/>
              </a:rPr>
              <a:t>all concerned with the power &amp; responsibility of narration</a:t>
            </a:r>
          </a:p>
        </p:txBody>
      </p:sp>
    </p:spTree>
    <p:extLst>
      <p:ext uri="{BB962C8B-B14F-4D97-AF65-F5344CB8AC3E}">
        <p14:creationId xmlns:p14="http://schemas.microsoft.com/office/powerpoint/2010/main" val="1656863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97049"/>
            <a:ext cx="8568952" cy="1143000"/>
          </a:xfrm>
        </p:spPr>
        <p:txBody>
          <a:bodyPr>
            <a:noAutofit/>
          </a:bodyPr>
          <a:lstStyle/>
          <a:p>
            <a:pPr algn="ctr"/>
            <a:r>
              <a:rPr lang="en-GB" sz="3200" dirty="0">
                <a:solidFill>
                  <a:srgbClr val="FFC000"/>
                </a:solidFill>
                <a:latin typeface="Book Antiqua" pitchFamily="18" charset="0"/>
              </a:rPr>
              <a:t>Medieval Stained Glass: visual  Narratives </a:t>
            </a:r>
          </a:p>
        </p:txBody>
      </p:sp>
      <p:sp>
        <p:nvSpPr>
          <p:cNvPr id="3" name="Content Placeholder 2"/>
          <p:cNvSpPr>
            <a:spLocks noGrp="1"/>
          </p:cNvSpPr>
          <p:nvPr>
            <p:ph idx="1"/>
          </p:nvPr>
        </p:nvSpPr>
        <p:spPr>
          <a:xfrm>
            <a:off x="319774" y="1344674"/>
            <a:ext cx="4824536" cy="5517232"/>
          </a:xfrm>
        </p:spPr>
        <p:txBody>
          <a:bodyPr>
            <a:normAutofit fontScale="92500" lnSpcReduction="20000"/>
          </a:bodyPr>
          <a:lstStyle/>
          <a:p>
            <a:pPr fontAlgn="t">
              <a:buNone/>
            </a:pPr>
            <a:r>
              <a:rPr lang="en-GB" dirty="0">
                <a:solidFill>
                  <a:srgbClr val="FFC000"/>
                </a:solidFill>
                <a:latin typeface="Century Gothic" pitchFamily="34" charset="0"/>
              </a:rPr>
              <a:t>Angers Cathedral </a:t>
            </a:r>
          </a:p>
          <a:p>
            <a:pPr fontAlgn="t">
              <a:buNone/>
            </a:pPr>
            <a:r>
              <a:rPr lang="en-GB" sz="2400" dirty="0">
                <a:solidFill>
                  <a:schemeClr val="bg1"/>
                </a:solidFill>
                <a:latin typeface="Century Gothic" pitchFamily="34" charset="0"/>
              </a:rPr>
              <a:t>CHOIR WINDOWS</a:t>
            </a:r>
          </a:p>
          <a:p>
            <a:pPr>
              <a:buNone/>
            </a:pPr>
            <a:endParaRPr lang="en-GB" sz="400" dirty="0">
              <a:solidFill>
                <a:schemeClr val="bg1"/>
              </a:solidFill>
              <a:latin typeface="Century Gothic" pitchFamily="34" charset="0"/>
            </a:endParaRPr>
          </a:p>
          <a:p>
            <a:pPr>
              <a:buNone/>
            </a:pPr>
            <a:r>
              <a:rPr lang="en-GB" sz="2200" i="1" dirty="0">
                <a:solidFill>
                  <a:srgbClr val="FFCC99"/>
                </a:solidFill>
              </a:rPr>
              <a:t>100a - The Passion</a:t>
            </a:r>
          </a:p>
          <a:p>
            <a:pPr>
              <a:buNone/>
            </a:pPr>
            <a:r>
              <a:rPr lang="en-GB" sz="2200" i="1" dirty="0">
                <a:solidFill>
                  <a:srgbClr val="FFCC99"/>
                </a:solidFill>
              </a:rPr>
              <a:t>100b - Infancy of Christ</a:t>
            </a:r>
          </a:p>
          <a:p>
            <a:pPr>
              <a:buNone/>
            </a:pPr>
            <a:r>
              <a:rPr lang="en-GB" sz="2200" i="1" dirty="0">
                <a:solidFill>
                  <a:srgbClr val="FFCC99"/>
                </a:solidFill>
              </a:rPr>
              <a:t>101a+b - Life of St </a:t>
            </a:r>
            <a:r>
              <a:rPr lang="en-GB" sz="2200" i="1" dirty="0" err="1">
                <a:solidFill>
                  <a:srgbClr val="FFCC99"/>
                </a:solidFill>
              </a:rPr>
              <a:t>Julien</a:t>
            </a:r>
            <a:r>
              <a:rPr lang="en-GB" sz="2200" i="1" dirty="0">
                <a:solidFill>
                  <a:srgbClr val="FFCC99"/>
                </a:solidFill>
              </a:rPr>
              <a:t> of Le Mans</a:t>
            </a:r>
          </a:p>
          <a:p>
            <a:pPr>
              <a:buNone/>
            </a:pPr>
            <a:r>
              <a:rPr lang="en-GB" sz="2200" i="1" dirty="0">
                <a:solidFill>
                  <a:srgbClr val="FFCC99"/>
                </a:solidFill>
              </a:rPr>
              <a:t>102a - Life of St </a:t>
            </a:r>
            <a:r>
              <a:rPr lang="en-GB" sz="2200" i="1" dirty="0" err="1">
                <a:solidFill>
                  <a:srgbClr val="FFCC99"/>
                </a:solidFill>
              </a:rPr>
              <a:t>Maurille</a:t>
            </a:r>
            <a:r>
              <a:rPr lang="en-GB" sz="2200" i="1" dirty="0">
                <a:solidFill>
                  <a:srgbClr val="FFCC99"/>
                </a:solidFill>
              </a:rPr>
              <a:t> of Angers</a:t>
            </a:r>
          </a:p>
          <a:p>
            <a:pPr>
              <a:buNone/>
            </a:pPr>
            <a:r>
              <a:rPr lang="en-GB" sz="2200" i="1" dirty="0">
                <a:solidFill>
                  <a:srgbClr val="FFCC99"/>
                </a:solidFill>
              </a:rPr>
              <a:t>102b - Life of St Martin</a:t>
            </a:r>
          </a:p>
          <a:p>
            <a:pPr>
              <a:buNone/>
            </a:pPr>
            <a:r>
              <a:rPr lang="en-GB" sz="2200" i="1" dirty="0">
                <a:solidFill>
                  <a:srgbClr val="FFCC99"/>
                </a:solidFill>
              </a:rPr>
              <a:t>103a - Life of St Laurence</a:t>
            </a:r>
          </a:p>
          <a:p>
            <a:pPr>
              <a:buNone/>
            </a:pPr>
            <a:r>
              <a:rPr lang="en-GB" sz="2200" i="1" dirty="0">
                <a:solidFill>
                  <a:srgbClr val="FFCC99"/>
                </a:solidFill>
              </a:rPr>
              <a:t>103b - Tree of Jesse</a:t>
            </a:r>
          </a:p>
          <a:p>
            <a:pPr>
              <a:buNone/>
            </a:pPr>
            <a:r>
              <a:rPr lang="en-GB" sz="2200" i="1" dirty="0">
                <a:solidFill>
                  <a:srgbClr val="FFCC99"/>
                </a:solidFill>
              </a:rPr>
              <a:t>104a+b - Life of St Martin</a:t>
            </a:r>
          </a:p>
          <a:p>
            <a:pPr>
              <a:buNone/>
            </a:pPr>
            <a:r>
              <a:rPr lang="en-GB" sz="2200" i="1" dirty="0">
                <a:solidFill>
                  <a:srgbClr val="FFCC99"/>
                </a:solidFill>
              </a:rPr>
              <a:t>107a - Life of St Peter</a:t>
            </a:r>
          </a:p>
          <a:p>
            <a:pPr>
              <a:buNone/>
            </a:pPr>
            <a:r>
              <a:rPr lang="en-GB" sz="2200" i="1" dirty="0">
                <a:solidFill>
                  <a:srgbClr val="FFCC99"/>
                </a:solidFill>
              </a:rPr>
              <a:t>107b - Life of St </a:t>
            </a:r>
            <a:r>
              <a:rPr lang="en-GB" sz="2200" i="1" dirty="0" err="1">
                <a:solidFill>
                  <a:srgbClr val="FFCC99"/>
                </a:solidFill>
              </a:rPr>
              <a:t>Eloi</a:t>
            </a:r>
            <a:endParaRPr lang="en-GB" sz="2200" i="1" dirty="0">
              <a:solidFill>
                <a:srgbClr val="FFCC99"/>
              </a:solidFill>
            </a:endParaRPr>
          </a:p>
          <a:p>
            <a:pPr>
              <a:buNone/>
            </a:pPr>
            <a:r>
              <a:rPr lang="en-GB" sz="2200" i="1" dirty="0">
                <a:solidFill>
                  <a:srgbClr val="FFCC99"/>
                </a:solidFill>
              </a:rPr>
              <a:t>108a - Life of St Thomas Becket</a:t>
            </a:r>
          </a:p>
          <a:p>
            <a:pPr>
              <a:buNone/>
            </a:pPr>
            <a:r>
              <a:rPr lang="en-GB" sz="2200" i="1" dirty="0">
                <a:solidFill>
                  <a:srgbClr val="FFCC99"/>
                </a:solidFill>
              </a:rPr>
              <a:t>108b - Life of St John the Baptist</a:t>
            </a:r>
          </a:p>
          <a:p>
            <a:pPr fontAlgn="t">
              <a:buNone/>
            </a:pPr>
            <a:endParaRPr lang="en-GB" dirty="0">
              <a:latin typeface="Century Gothic" pitchFamily="34" charset="0"/>
            </a:endParaRPr>
          </a:p>
          <a:p>
            <a:pPr>
              <a:buNone/>
            </a:pPr>
            <a:endParaRPr lang="en-GB" dirty="0"/>
          </a:p>
        </p:txBody>
      </p:sp>
      <p:sp>
        <p:nvSpPr>
          <p:cNvPr id="4" name="Rectangle 3"/>
          <p:cNvSpPr/>
          <p:nvPr/>
        </p:nvSpPr>
        <p:spPr>
          <a:xfrm>
            <a:off x="4644008" y="4797152"/>
            <a:ext cx="4320480" cy="1846659"/>
          </a:xfrm>
          <a:prstGeom prst="rect">
            <a:avLst/>
          </a:prstGeom>
          <a:solidFill>
            <a:srgbClr val="740000"/>
          </a:solidFill>
        </p:spPr>
        <p:txBody>
          <a:bodyPr wrap="square">
            <a:spAutoFit/>
          </a:bodyPr>
          <a:lstStyle/>
          <a:p>
            <a:pPr fontAlgn="t">
              <a:buNone/>
            </a:pPr>
            <a:r>
              <a:rPr lang="en-GB" sz="2200" dirty="0">
                <a:solidFill>
                  <a:schemeClr val="bg1"/>
                </a:solidFill>
                <a:latin typeface="Century Gothic" pitchFamily="34" charset="0"/>
              </a:rPr>
              <a:t>NAVE &amp; TRANSEPT WINDOWS</a:t>
            </a:r>
          </a:p>
          <a:p>
            <a:pPr fontAlgn="t">
              <a:buNone/>
            </a:pPr>
            <a:endParaRPr lang="en-GB" sz="1000" dirty="0">
              <a:solidFill>
                <a:schemeClr val="bg1"/>
              </a:solidFill>
              <a:latin typeface="Century Gothic" pitchFamily="34" charset="0"/>
            </a:endParaRPr>
          </a:p>
          <a:p>
            <a:pPr>
              <a:buNone/>
            </a:pPr>
            <a:r>
              <a:rPr lang="en-GB" sz="2200" dirty="0">
                <a:solidFill>
                  <a:schemeClr val="bg1"/>
                </a:solidFill>
                <a:latin typeface="Century Gothic" pitchFamily="34" charset="0"/>
              </a:rPr>
              <a:t>     </a:t>
            </a:r>
            <a:r>
              <a:rPr lang="en-GB" sz="2000" i="1" dirty="0">
                <a:solidFill>
                  <a:srgbClr val="FFCC99"/>
                </a:solidFill>
              </a:rPr>
              <a:t>119 - Life of St Andrew</a:t>
            </a:r>
          </a:p>
          <a:p>
            <a:pPr>
              <a:buNone/>
            </a:pPr>
            <a:r>
              <a:rPr lang="en-GB" sz="2000" i="1" dirty="0">
                <a:solidFill>
                  <a:srgbClr val="FFCC99"/>
                </a:solidFill>
              </a:rPr>
              <a:t>      121 - Life of St Vincent</a:t>
            </a:r>
          </a:p>
          <a:p>
            <a:pPr>
              <a:buNone/>
            </a:pPr>
            <a:r>
              <a:rPr lang="en-GB" sz="2000" i="1" dirty="0">
                <a:solidFill>
                  <a:srgbClr val="FFCC99"/>
                </a:solidFill>
              </a:rPr>
              <a:t>      123 - Death of the Virgin</a:t>
            </a:r>
          </a:p>
          <a:p>
            <a:pPr>
              <a:buNone/>
            </a:pPr>
            <a:r>
              <a:rPr lang="en-GB" sz="2000" i="1" dirty="0">
                <a:solidFill>
                  <a:srgbClr val="FFCC99"/>
                </a:solidFill>
              </a:rPr>
              <a:t>      125 - Life of St Catherine</a:t>
            </a:r>
            <a:endParaRPr lang="en-GB" sz="2200" i="1" dirty="0">
              <a:solidFill>
                <a:srgbClr val="FFCC99"/>
              </a:solidFill>
            </a:endParaRPr>
          </a:p>
        </p:txBody>
      </p:sp>
      <p:pic>
        <p:nvPicPr>
          <p:cNvPr id="3074" name="Picture 2" descr="http://medievalart.org.uk/Bourges/13_pages/jpeg_800/Bourges_Bay_13_panel_22.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5364088" y="1392323"/>
            <a:ext cx="3092831" cy="3170152"/>
          </a:xfrm>
          <a:prstGeom prst="rect">
            <a:avLst/>
          </a:prstGeom>
          <a:noFill/>
          <a:ln w="28575">
            <a:solidFill>
              <a:srgbClr val="FFCC99"/>
            </a:solid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56376" y="260648"/>
            <a:ext cx="1080120" cy="6597352"/>
          </a:xfrm>
          <a:solidFill>
            <a:srgbClr val="740000"/>
          </a:solidFill>
        </p:spPr>
        <p:txBody>
          <a:bodyPr vert="vert270">
            <a:noAutofit/>
          </a:bodyPr>
          <a:lstStyle/>
          <a:p>
            <a:pPr algn="ctr"/>
            <a:r>
              <a:rPr lang="en-GB" sz="3200" dirty="0">
                <a:solidFill>
                  <a:srgbClr val="FFC000"/>
                </a:solidFill>
                <a:latin typeface="Century Gothic" pitchFamily="34" charset="0"/>
              </a:rPr>
              <a:t>visual literacy</a:t>
            </a:r>
            <a:br>
              <a:rPr lang="en-GB" sz="3200" dirty="0">
                <a:solidFill>
                  <a:srgbClr val="FFC000"/>
                </a:solidFill>
                <a:latin typeface="Century Gothic" pitchFamily="34" charset="0"/>
              </a:rPr>
            </a:br>
            <a:r>
              <a:rPr lang="en-GB" sz="2400" dirty="0">
                <a:solidFill>
                  <a:srgbClr val="FFC000"/>
                </a:solidFill>
                <a:latin typeface="Century Gothic" pitchFamily="34" charset="0"/>
              </a:rPr>
              <a:t>Bourges Cathedral (1)</a:t>
            </a:r>
            <a:endParaRPr lang="en-GB" sz="3200" dirty="0">
              <a:solidFill>
                <a:srgbClr val="FFC000"/>
              </a:solidFill>
            </a:endParaRPr>
          </a:p>
        </p:txBody>
      </p:sp>
      <p:pic>
        <p:nvPicPr>
          <p:cNvPr id="1028" name="Picture 4"/>
          <p:cNvPicPr>
            <a:picLocks noGrp="1" noChangeAspect="1" noChangeArrowheads="1"/>
          </p:cNvPicPr>
          <p:nvPr>
            <p:ph idx="1"/>
          </p:nvPr>
        </p:nvPicPr>
        <p:blipFill rotWithShape="1">
          <a:blip r:embed="rId2" cstate="email">
            <a:extLst>
              <a:ext uri="{28A0092B-C50C-407E-A947-70E740481C1C}">
                <a14:useLocalDpi xmlns:a14="http://schemas.microsoft.com/office/drawing/2010/main"/>
              </a:ext>
            </a:extLst>
          </a:blip>
          <a:srcRect/>
          <a:stretch/>
        </p:blipFill>
        <p:spPr bwMode="auto">
          <a:xfrm>
            <a:off x="266038" y="235975"/>
            <a:ext cx="7546322" cy="6361378"/>
          </a:xfrm>
          <a:prstGeom prst="rect">
            <a:avLst/>
          </a:prstGeom>
          <a:noFill/>
          <a:ln w="28575">
            <a:solidFill>
              <a:srgbClr val="FFCC99"/>
            </a:solid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rotWithShape="1">
          <a:blip r:embed="rId2" cstate="email">
            <a:extLst>
              <a:ext uri="{28A0092B-C50C-407E-A947-70E740481C1C}">
                <a14:useLocalDpi xmlns:a14="http://schemas.microsoft.com/office/drawing/2010/main"/>
              </a:ext>
            </a:extLst>
          </a:blip>
          <a:srcRect l="2055" b="1255"/>
          <a:stretch/>
        </p:blipFill>
        <p:spPr bwMode="auto">
          <a:xfrm>
            <a:off x="5580112" y="194863"/>
            <a:ext cx="2737244" cy="3758490"/>
          </a:xfrm>
          <a:prstGeom prst="rect">
            <a:avLst/>
          </a:prstGeom>
          <a:noFill/>
          <a:ln w="28575">
            <a:solidFill>
              <a:srgbClr val="FFCC99"/>
            </a:solidFill>
            <a:miter lim="800000"/>
            <a:headEnd/>
            <a:tailEnd/>
          </a:ln>
        </p:spPr>
      </p:pic>
      <p:pic>
        <p:nvPicPr>
          <p:cNvPr id="2051" name="Picture 3"/>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237925" y="260648"/>
            <a:ext cx="5235788" cy="5835720"/>
          </a:xfrm>
          <a:prstGeom prst="rect">
            <a:avLst/>
          </a:prstGeom>
          <a:noFill/>
          <a:ln w="28575">
            <a:solidFill>
              <a:srgbClr val="FFCC99"/>
            </a:solidFill>
            <a:miter lim="800000"/>
            <a:headEnd/>
            <a:tailEnd/>
          </a:ln>
        </p:spPr>
      </p:pic>
      <p:pic>
        <p:nvPicPr>
          <p:cNvPr id="6" name="Picture 2"/>
          <p:cNvPicPr>
            <a:picLocks noChangeAspect="1" noChangeArrowheads="1"/>
          </p:cNvPicPr>
          <p:nvPr/>
        </p:nvPicPr>
        <p:blipFill rotWithShape="1">
          <a:blip r:embed="rId4" cstate="email">
            <a:extLst>
              <a:ext uri="{28A0092B-C50C-407E-A947-70E740481C1C}">
                <a14:useLocalDpi xmlns:a14="http://schemas.microsoft.com/office/drawing/2010/main"/>
              </a:ext>
            </a:extLst>
          </a:blip>
          <a:srcRect/>
          <a:stretch/>
        </p:blipFill>
        <p:spPr bwMode="auto">
          <a:xfrm>
            <a:off x="6012160" y="4077072"/>
            <a:ext cx="1931720" cy="2544524"/>
          </a:xfrm>
          <a:prstGeom prst="rect">
            <a:avLst/>
          </a:prstGeom>
          <a:noFill/>
          <a:ln w="38100">
            <a:solidFill>
              <a:srgbClr val="FFCC99"/>
            </a:solidFill>
            <a:miter lim="800000"/>
            <a:headEnd/>
            <a:tailEnd/>
          </a:ln>
        </p:spPr>
      </p:pic>
      <p:sp>
        <p:nvSpPr>
          <p:cNvPr id="8" name="Title 1">
            <a:extLst>
              <a:ext uri="{FF2B5EF4-FFF2-40B4-BE49-F238E27FC236}">
                <a16:creationId xmlns:a16="http://schemas.microsoft.com/office/drawing/2014/main" id="{47F6E785-A551-4318-AC91-554603642CA3}"/>
              </a:ext>
            </a:extLst>
          </p:cNvPr>
          <p:cNvSpPr txBox="1">
            <a:spLocks/>
          </p:cNvSpPr>
          <p:nvPr/>
        </p:nvSpPr>
        <p:spPr>
          <a:xfrm>
            <a:off x="8458200" y="260648"/>
            <a:ext cx="578296" cy="6597352"/>
          </a:xfrm>
          <a:prstGeom prst="rect">
            <a:avLst/>
          </a:prstGeom>
          <a:solidFill>
            <a:srgbClr val="740000"/>
          </a:solidFill>
        </p:spPr>
        <p:txBody>
          <a:bodyPr vert="vert270" lIns="91440" tIns="45720" rIns="91440" bIns="45720" rtlCol="0" anchor="ctr">
            <a:noAutofit/>
          </a:bodyPr>
          <a:lstStyle>
            <a:lvl1pPr algn="l" defTabSz="914400" rtl="0" eaLnBrk="1" latinLnBrk="0" hangingPunct="1">
              <a:lnSpc>
                <a:spcPct val="90000"/>
              </a:lnSpc>
              <a:spcBef>
                <a:spcPct val="0"/>
              </a:spcBef>
              <a:buNone/>
              <a:defRPr sz="4200" b="0" kern="1200" cap="all" baseline="0">
                <a:blipFill>
                  <a:blip r:embed="rId5">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pPr algn="ctr"/>
            <a:r>
              <a:rPr lang="en-GB" sz="2400" dirty="0">
                <a:solidFill>
                  <a:srgbClr val="FFC000"/>
                </a:solidFill>
                <a:latin typeface="Century Gothic" pitchFamily="34" charset="0"/>
              </a:rPr>
              <a:t>Bourges Cathedral (2)</a:t>
            </a:r>
            <a:endParaRPr lang="en-GB" sz="3200" dirty="0">
              <a:solidFill>
                <a:srgbClr val="FFC000"/>
              </a:solidFill>
            </a:endParaRPr>
          </a:p>
        </p:txBody>
      </p:sp>
      <p:sp>
        <p:nvSpPr>
          <p:cNvPr id="4" name="Rectangle 3">
            <a:extLst>
              <a:ext uri="{FF2B5EF4-FFF2-40B4-BE49-F238E27FC236}">
                <a16:creationId xmlns:a16="http://schemas.microsoft.com/office/drawing/2014/main" id="{97A46A54-6663-4561-BD8C-071FDDF4563C}"/>
              </a:ext>
            </a:extLst>
          </p:cNvPr>
          <p:cNvSpPr/>
          <p:nvPr/>
        </p:nvSpPr>
        <p:spPr>
          <a:xfrm>
            <a:off x="237925" y="6178278"/>
            <a:ext cx="5525355" cy="523220"/>
          </a:xfrm>
          <a:prstGeom prst="rect">
            <a:avLst/>
          </a:prstGeom>
        </p:spPr>
        <p:txBody>
          <a:bodyPr wrap="square">
            <a:spAutoFit/>
          </a:bodyPr>
          <a:lstStyle/>
          <a:p>
            <a:pPr algn="ctr"/>
            <a:r>
              <a:rPr lang="en-GB" sz="2800" dirty="0">
                <a:solidFill>
                  <a:srgbClr val="FFCC99"/>
                </a:solidFill>
                <a:latin typeface="Century Gothic" pitchFamily="34" charset="0"/>
              </a:rPr>
              <a:t>THE PATTERNING OF MEANING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5940152" cy="3096344"/>
          </a:xfrm>
        </p:spPr>
        <p:txBody>
          <a:bodyPr>
            <a:normAutofit/>
          </a:bodyPr>
          <a:lstStyle/>
          <a:p>
            <a:pPr algn="l"/>
            <a:r>
              <a:rPr lang="en-GB" sz="2800" dirty="0" err="1">
                <a:solidFill>
                  <a:schemeClr val="bg1"/>
                </a:solidFill>
                <a:latin typeface="Century Gothic" pitchFamily="34" charset="0"/>
              </a:rPr>
              <a:t>gENRES</a:t>
            </a:r>
            <a:r>
              <a:rPr lang="en-GB" sz="2800" dirty="0">
                <a:solidFill>
                  <a:schemeClr val="bg1"/>
                </a:solidFill>
                <a:latin typeface="Century Gothic" pitchFamily="34" charset="0"/>
              </a:rPr>
              <a:t> </a:t>
            </a:r>
            <a:br>
              <a:rPr lang="en-GB" sz="2800" dirty="0">
                <a:solidFill>
                  <a:schemeClr val="bg1"/>
                </a:solidFill>
                <a:latin typeface="Century Gothic" pitchFamily="34" charset="0"/>
              </a:rPr>
            </a:br>
            <a:r>
              <a:rPr lang="en-GB" sz="2800" dirty="0">
                <a:solidFill>
                  <a:srgbClr val="FFCC99"/>
                </a:solidFill>
                <a:latin typeface="Century Gothic" pitchFamily="34" charset="0"/>
              </a:rPr>
              <a:t>-</a:t>
            </a:r>
            <a:r>
              <a:rPr lang="en-GB" sz="2800" dirty="0">
                <a:solidFill>
                  <a:schemeClr val="bg1"/>
                </a:solidFill>
                <a:latin typeface="Century Gothic" pitchFamily="34" charset="0"/>
              </a:rPr>
              <a:t> </a:t>
            </a:r>
            <a:r>
              <a:rPr lang="en-GB" sz="2000" dirty="0">
                <a:solidFill>
                  <a:srgbClr val="FFCC99"/>
                </a:solidFill>
                <a:latin typeface="Century Gothic" pitchFamily="34" charset="0"/>
              </a:rPr>
              <a:t>The Debate poem</a:t>
            </a:r>
            <a:br>
              <a:rPr lang="en-GB" sz="2000" dirty="0">
                <a:solidFill>
                  <a:srgbClr val="FFCC99"/>
                </a:solidFill>
                <a:latin typeface="Century Gothic" pitchFamily="34" charset="0"/>
              </a:rPr>
            </a:br>
            <a:r>
              <a:rPr lang="en-GB" sz="2000" dirty="0">
                <a:solidFill>
                  <a:srgbClr val="FFCC99"/>
                </a:solidFill>
                <a:latin typeface="Century Gothic" pitchFamily="34" charset="0"/>
              </a:rPr>
              <a:t>- THE fabliau</a:t>
            </a:r>
            <a:br>
              <a:rPr lang="en-GB" sz="2000" dirty="0">
                <a:solidFill>
                  <a:srgbClr val="FFCC99"/>
                </a:solidFill>
                <a:latin typeface="Century Gothic" pitchFamily="34" charset="0"/>
              </a:rPr>
            </a:br>
            <a:r>
              <a:rPr lang="en-GB" sz="2000" dirty="0">
                <a:solidFill>
                  <a:srgbClr val="FFCC99"/>
                </a:solidFill>
                <a:latin typeface="Century Gothic" pitchFamily="34" charset="0"/>
              </a:rPr>
              <a:t>- The Romance, </a:t>
            </a:r>
            <a:br>
              <a:rPr lang="en-GB" sz="2000" dirty="0">
                <a:solidFill>
                  <a:srgbClr val="FFCC99"/>
                </a:solidFill>
                <a:latin typeface="Century Gothic" pitchFamily="34" charset="0"/>
              </a:rPr>
            </a:br>
            <a:r>
              <a:rPr lang="en-GB" sz="2000" dirty="0">
                <a:solidFill>
                  <a:srgbClr val="FFCC99"/>
                </a:solidFill>
                <a:latin typeface="Century Gothic" pitchFamily="34" charset="0"/>
              </a:rPr>
              <a:t>- The mock heroic</a:t>
            </a:r>
            <a:br>
              <a:rPr lang="en-GB" sz="2000" dirty="0">
                <a:solidFill>
                  <a:srgbClr val="FFCC99"/>
                </a:solidFill>
                <a:latin typeface="Century Gothic" pitchFamily="34" charset="0"/>
              </a:rPr>
            </a:br>
            <a:r>
              <a:rPr lang="en-GB" sz="2000" dirty="0">
                <a:solidFill>
                  <a:srgbClr val="FFCC99"/>
                </a:solidFill>
                <a:latin typeface="Century Gothic" pitchFamily="34" charset="0"/>
              </a:rPr>
              <a:t>- THE BEAST FABLE</a:t>
            </a:r>
            <a:br>
              <a:rPr lang="en-GB" sz="2000" dirty="0">
                <a:solidFill>
                  <a:srgbClr val="FFCC99"/>
                </a:solidFill>
                <a:latin typeface="Century Gothic" pitchFamily="34" charset="0"/>
              </a:rPr>
            </a:br>
            <a:r>
              <a:rPr lang="en-GB" sz="2000" dirty="0">
                <a:solidFill>
                  <a:srgbClr val="FFCC99"/>
                </a:solidFill>
                <a:latin typeface="Century Gothic" pitchFamily="34" charset="0"/>
              </a:rPr>
              <a:t>- The anti-clerical satire</a:t>
            </a:r>
            <a:br>
              <a:rPr lang="en-GB" sz="2000" dirty="0">
                <a:solidFill>
                  <a:srgbClr val="FFCC99"/>
                </a:solidFill>
                <a:latin typeface="Century Gothic" pitchFamily="34" charset="0"/>
              </a:rPr>
            </a:br>
            <a:br>
              <a:rPr lang="en-GB" sz="2800" dirty="0">
                <a:solidFill>
                  <a:schemeClr val="bg1"/>
                </a:solidFill>
                <a:latin typeface="Century Gothic" pitchFamily="34" charset="0"/>
              </a:rPr>
            </a:br>
            <a:r>
              <a:rPr lang="en-GB" sz="2800" dirty="0">
                <a:latin typeface="Century Gothic" pitchFamily="34" charset="0"/>
              </a:rPr>
              <a:t>      </a:t>
            </a:r>
            <a:r>
              <a:rPr lang="en-GB" sz="2800" dirty="0">
                <a:solidFill>
                  <a:schemeClr val="bg1"/>
                </a:solidFill>
                <a:latin typeface="Century Gothic" pitchFamily="34" charset="0"/>
              </a:rPr>
              <a:t>-------------------------------------------</a:t>
            </a:r>
          </a:p>
        </p:txBody>
      </p:sp>
      <p:sp>
        <p:nvSpPr>
          <p:cNvPr id="3" name="Rectangle 2"/>
          <p:cNvSpPr/>
          <p:nvPr/>
        </p:nvSpPr>
        <p:spPr>
          <a:xfrm>
            <a:off x="5148064" y="260648"/>
            <a:ext cx="3816424" cy="1754326"/>
          </a:xfrm>
          <a:prstGeom prst="rect">
            <a:avLst/>
          </a:prstGeom>
        </p:spPr>
        <p:txBody>
          <a:bodyPr wrap="square">
            <a:spAutoFit/>
          </a:bodyPr>
          <a:lstStyle/>
          <a:p>
            <a:pPr algn="r"/>
            <a:r>
              <a:rPr lang="en-GB" sz="3600" cap="all" dirty="0">
                <a:solidFill>
                  <a:srgbClr val="FFC000"/>
                </a:solidFill>
                <a:ea typeface="+mj-ea"/>
                <a:cs typeface="+mj-cs"/>
              </a:rPr>
              <a:t>READING The interplay of GENRES</a:t>
            </a:r>
          </a:p>
        </p:txBody>
      </p:sp>
      <p:sp>
        <p:nvSpPr>
          <p:cNvPr id="4" name="Rectangle 3"/>
          <p:cNvSpPr/>
          <p:nvPr/>
        </p:nvSpPr>
        <p:spPr>
          <a:xfrm>
            <a:off x="35496" y="3697560"/>
            <a:ext cx="9001000" cy="2971800"/>
          </a:xfrm>
          <a:prstGeom prst="rect">
            <a:avLst/>
          </a:prstGeom>
          <a:solidFill>
            <a:srgbClr val="740000"/>
          </a:solidFill>
        </p:spPr>
        <p:txBody>
          <a:bodyPr wrap="square">
            <a:spAutoFit/>
          </a:bodyPr>
          <a:lstStyle/>
          <a:p>
            <a:pPr algn="r"/>
            <a:r>
              <a:rPr lang="en-GB" sz="2800" dirty="0">
                <a:solidFill>
                  <a:schemeClr val="bg1"/>
                </a:solidFill>
                <a:latin typeface="Century Gothic" pitchFamily="34" charset="0"/>
                <a:ea typeface="+mj-ea"/>
                <a:cs typeface="+mj-cs"/>
              </a:rPr>
              <a:t>SOME EXAMPLE TEXTS</a:t>
            </a:r>
          </a:p>
          <a:p>
            <a:pPr algn="r"/>
            <a:r>
              <a:rPr lang="en-GB" sz="2400" dirty="0">
                <a:solidFill>
                  <a:srgbClr val="FFCC99"/>
                </a:solidFill>
                <a:latin typeface="Century Gothic" pitchFamily="34" charset="0"/>
                <a:ea typeface="+mj-ea"/>
                <a:cs typeface="+mj-cs"/>
              </a:rPr>
              <a:t>The debate poem</a:t>
            </a:r>
            <a:r>
              <a:rPr lang="en-GB" sz="2400" dirty="0">
                <a:solidFill>
                  <a:srgbClr val="FFCC99"/>
                </a:solidFill>
                <a:latin typeface="Century Gothic" pitchFamily="34" charset="0"/>
              </a:rPr>
              <a:t>: </a:t>
            </a:r>
            <a:r>
              <a:rPr lang="en-GB" sz="2400" i="1" dirty="0">
                <a:solidFill>
                  <a:schemeClr val="bg1"/>
                </a:solidFill>
                <a:latin typeface="Century Gothic" pitchFamily="34" charset="0"/>
                <a:ea typeface="+mj-ea"/>
                <a:cs typeface="+mj-cs"/>
              </a:rPr>
              <a:t>Owl &amp; Nightingale</a:t>
            </a:r>
            <a:endParaRPr lang="en-GB" sz="2400" dirty="0">
              <a:solidFill>
                <a:schemeClr val="bg1"/>
              </a:solidFill>
              <a:latin typeface="Century Gothic" pitchFamily="34" charset="0"/>
              <a:ea typeface="+mj-ea"/>
              <a:cs typeface="+mj-cs"/>
            </a:endParaRPr>
          </a:p>
          <a:p>
            <a:pPr algn="r"/>
            <a:r>
              <a:rPr lang="en-GB" sz="2400" dirty="0">
                <a:solidFill>
                  <a:srgbClr val="FFCC99"/>
                </a:solidFill>
                <a:latin typeface="Century Gothic" pitchFamily="34" charset="0"/>
                <a:ea typeface="+mj-ea"/>
                <a:cs typeface="+mj-cs"/>
              </a:rPr>
              <a:t>Dream vision: </a:t>
            </a:r>
            <a:r>
              <a:rPr lang="en-GB" sz="2400" i="1" dirty="0">
                <a:solidFill>
                  <a:schemeClr val="bg1"/>
                </a:solidFill>
                <a:latin typeface="Century Gothic" pitchFamily="34" charset="0"/>
                <a:ea typeface="+mj-ea"/>
                <a:cs typeface="+mj-cs"/>
              </a:rPr>
              <a:t>Piers </a:t>
            </a:r>
            <a:r>
              <a:rPr lang="en-GB" sz="2400" i="1" dirty="0" err="1">
                <a:solidFill>
                  <a:schemeClr val="bg1"/>
                </a:solidFill>
                <a:latin typeface="Century Gothic" pitchFamily="34" charset="0"/>
                <a:ea typeface="+mj-ea"/>
                <a:cs typeface="+mj-cs"/>
              </a:rPr>
              <a:t>Plowman</a:t>
            </a:r>
            <a:endParaRPr lang="en-GB" sz="2400" dirty="0">
              <a:solidFill>
                <a:schemeClr val="bg1"/>
              </a:solidFill>
              <a:latin typeface="Century Gothic" pitchFamily="34" charset="0"/>
              <a:ea typeface="+mj-ea"/>
              <a:cs typeface="+mj-cs"/>
            </a:endParaRPr>
          </a:p>
          <a:p>
            <a:pPr algn="r"/>
            <a:r>
              <a:rPr lang="en-GB" sz="2400" dirty="0">
                <a:solidFill>
                  <a:srgbClr val="FFCC99"/>
                </a:solidFill>
                <a:latin typeface="Century Gothic" pitchFamily="34" charset="0"/>
              </a:rPr>
              <a:t>Fine amour romance: </a:t>
            </a:r>
            <a:r>
              <a:rPr lang="en-GB" sz="2400" i="1" dirty="0">
                <a:solidFill>
                  <a:schemeClr val="bg1"/>
                </a:solidFill>
                <a:latin typeface="Century Gothic" pitchFamily="34" charset="0"/>
              </a:rPr>
              <a:t>Roman de La Rose</a:t>
            </a:r>
            <a:endParaRPr lang="en-GB" sz="2400" dirty="0">
              <a:solidFill>
                <a:schemeClr val="bg1"/>
              </a:solidFill>
              <a:latin typeface="Century Gothic" pitchFamily="34" charset="0"/>
            </a:endParaRPr>
          </a:p>
          <a:p>
            <a:pPr algn="r"/>
            <a:r>
              <a:rPr lang="en-GB" sz="2400" dirty="0">
                <a:solidFill>
                  <a:srgbClr val="FFCC99"/>
                </a:solidFill>
                <a:latin typeface="Century Gothic" pitchFamily="34" charset="0"/>
                <a:ea typeface="+mj-ea"/>
                <a:cs typeface="+mj-cs"/>
              </a:rPr>
              <a:t>The alliterative romance: </a:t>
            </a:r>
            <a:r>
              <a:rPr lang="en-GB" sz="2400" i="1" dirty="0" err="1">
                <a:solidFill>
                  <a:schemeClr val="bg1"/>
                </a:solidFill>
                <a:latin typeface="Century Gothic" pitchFamily="34" charset="0"/>
                <a:ea typeface="+mj-ea"/>
                <a:cs typeface="+mj-cs"/>
              </a:rPr>
              <a:t>Gawayne</a:t>
            </a:r>
            <a:r>
              <a:rPr lang="en-GB" sz="2400" i="1" dirty="0">
                <a:solidFill>
                  <a:schemeClr val="bg1"/>
                </a:solidFill>
                <a:latin typeface="Century Gothic" pitchFamily="34" charset="0"/>
                <a:ea typeface="+mj-ea"/>
                <a:cs typeface="+mj-cs"/>
              </a:rPr>
              <a:t> &amp; the </a:t>
            </a:r>
            <a:r>
              <a:rPr lang="en-GB" sz="2400" i="1" dirty="0" err="1">
                <a:solidFill>
                  <a:schemeClr val="bg1"/>
                </a:solidFill>
                <a:latin typeface="Century Gothic" pitchFamily="34" charset="0"/>
                <a:ea typeface="+mj-ea"/>
                <a:cs typeface="+mj-cs"/>
              </a:rPr>
              <a:t>Grene</a:t>
            </a:r>
            <a:r>
              <a:rPr lang="en-GB" sz="2400" i="1" dirty="0">
                <a:solidFill>
                  <a:schemeClr val="bg1"/>
                </a:solidFill>
                <a:latin typeface="Century Gothic" pitchFamily="34" charset="0"/>
                <a:ea typeface="+mj-ea"/>
                <a:cs typeface="+mj-cs"/>
              </a:rPr>
              <a:t> Knight</a:t>
            </a:r>
            <a:endParaRPr lang="en-GB" sz="2400" dirty="0">
              <a:solidFill>
                <a:schemeClr val="bg1"/>
              </a:solidFill>
              <a:latin typeface="Century Gothic" pitchFamily="34" charset="0"/>
              <a:ea typeface="+mj-ea"/>
              <a:cs typeface="+mj-cs"/>
            </a:endParaRPr>
          </a:p>
          <a:p>
            <a:pPr algn="r"/>
            <a:endParaRPr lang="en-GB" sz="2400" dirty="0">
              <a:solidFill>
                <a:schemeClr val="bg1"/>
              </a:solidFill>
              <a:latin typeface="Garamond" panose="02020404030301010803" pitchFamily="18" charset="0"/>
              <a:ea typeface="+mj-ea"/>
              <a:cs typeface="+mj-cs"/>
            </a:endParaRPr>
          </a:p>
          <a:p>
            <a:pPr algn="ctr"/>
            <a:r>
              <a:rPr lang="en-GB" sz="2800" dirty="0">
                <a:solidFill>
                  <a:schemeClr val="bg1"/>
                </a:solidFill>
                <a:latin typeface="Garamond" panose="02020404030301010803" pitchFamily="18" charset="0"/>
                <a:ea typeface="+mj-ea"/>
                <a:cs typeface="+mj-cs"/>
              </a:rPr>
              <a:t>				The norm of the </a:t>
            </a:r>
            <a:r>
              <a:rPr lang="en-GB" sz="2800" i="1" dirty="0" err="1">
                <a:solidFill>
                  <a:srgbClr val="FFCC99"/>
                </a:solidFill>
                <a:latin typeface="Garamond" panose="02020404030301010803" pitchFamily="18" charset="0"/>
                <a:ea typeface="+mj-ea"/>
                <a:cs typeface="+mj-cs"/>
              </a:rPr>
              <a:t>natureingang</a:t>
            </a:r>
            <a:r>
              <a:rPr lang="en-GB" sz="2800" i="1" dirty="0">
                <a:solidFill>
                  <a:srgbClr val="FFCC99"/>
                </a:solidFill>
                <a:latin typeface="Garamond" panose="02020404030301010803" pitchFamily="18" charset="0"/>
                <a:ea typeface="+mj-ea"/>
                <a:cs typeface="+mj-cs"/>
              </a:rPr>
              <a:t>/</a:t>
            </a:r>
            <a:r>
              <a:rPr lang="en-GB" sz="2800" dirty="0">
                <a:solidFill>
                  <a:srgbClr val="FFCC99"/>
                </a:solidFill>
                <a:latin typeface="Garamond" panose="02020404030301010803" pitchFamily="18" charset="0"/>
                <a:ea typeface="+mj-ea"/>
                <a:cs typeface="+mj-cs"/>
              </a:rPr>
              <a:t>nature opening</a:t>
            </a:r>
          </a:p>
          <a:p>
            <a:pPr algn="ctr"/>
            <a:endParaRPr lang="en-GB"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88024" y="1412776"/>
            <a:ext cx="4248472" cy="5445224"/>
          </a:xfrm>
          <a:solidFill>
            <a:srgbClr val="740000"/>
          </a:solidFill>
        </p:spPr>
        <p:txBody>
          <a:bodyPr>
            <a:normAutofit fontScale="90000"/>
          </a:bodyPr>
          <a:lstStyle/>
          <a:p>
            <a:pPr algn="l"/>
            <a:br>
              <a:rPr lang="en-GB" sz="2700" cap="none" dirty="0"/>
            </a:br>
            <a:r>
              <a:rPr lang="en-GB" sz="2400" cap="none" dirty="0" err="1">
                <a:solidFill>
                  <a:schemeClr val="bg1"/>
                </a:solidFill>
                <a:latin typeface="Book Antiqua" pitchFamily="18" charset="0"/>
              </a:rPr>
              <a:t>ich</a:t>
            </a:r>
            <a:r>
              <a:rPr lang="en-GB" sz="2400" cap="none" dirty="0">
                <a:solidFill>
                  <a:schemeClr val="bg1"/>
                </a:solidFill>
                <a:latin typeface="Book Antiqua" pitchFamily="18" charset="0"/>
              </a:rPr>
              <a:t> was in </a:t>
            </a:r>
            <a:r>
              <a:rPr lang="en-GB" sz="2400" cap="none" dirty="0">
                <a:solidFill>
                  <a:srgbClr val="FFC000"/>
                </a:solidFill>
                <a:latin typeface="Book Antiqua" pitchFamily="18" charset="0"/>
              </a:rPr>
              <a:t>one </a:t>
            </a:r>
            <a:r>
              <a:rPr lang="en-GB" sz="2400" cap="none" dirty="0" err="1">
                <a:solidFill>
                  <a:srgbClr val="FFC000"/>
                </a:solidFill>
                <a:latin typeface="Book Antiqua" pitchFamily="18" charset="0"/>
              </a:rPr>
              <a:t>sumere</a:t>
            </a:r>
            <a:r>
              <a:rPr lang="en-GB" sz="2400" cap="none" dirty="0">
                <a:solidFill>
                  <a:srgbClr val="FFC000"/>
                </a:solidFill>
                <a:latin typeface="Book Antiqua" pitchFamily="18" charset="0"/>
              </a:rPr>
              <a:t> dale</a:t>
            </a:r>
            <a:r>
              <a:rPr lang="en-GB" sz="2400" cap="none" dirty="0">
                <a:latin typeface="Book Antiqua" pitchFamily="18" charset="0"/>
              </a:rPr>
              <a:t>,</a:t>
            </a:r>
            <a:br>
              <a:rPr lang="en-GB" sz="2400" cap="none" dirty="0">
                <a:latin typeface="Book Antiqua" pitchFamily="18" charset="0"/>
              </a:rPr>
            </a:br>
            <a:r>
              <a:rPr lang="en-GB" sz="2400" cap="none" dirty="0">
                <a:solidFill>
                  <a:schemeClr val="bg1"/>
                </a:solidFill>
                <a:latin typeface="Book Antiqua" pitchFamily="18" charset="0"/>
              </a:rPr>
              <a:t>in one </a:t>
            </a:r>
            <a:r>
              <a:rPr lang="en-GB" sz="2400" cap="none" dirty="0" err="1">
                <a:solidFill>
                  <a:schemeClr val="bg1"/>
                </a:solidFill>
                <a:latin typeface="Book Antiqua" pitchFamily="18" charset="0"/>
              </a:rPr>
              <a:t>suþe</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diȝele</a:t>
            </a:r>
            <a:r>
              <a:rPr lang="en-GB" sz="2400" cap="none" dirty="0">
                <a:solidFill>
                  <a:schemeClr val="bg1"/>
                </a:solidFill>
                <a:latin typeface="Book Antiqua" pitchFamily="18" charset="0"/>
              </a:rPr>
              <a:t> hale,</a:t>
            </a:r>
            <a:br>
              <a:rPr lang="en-GB" sz="2400" cap="none" dirty="0">
                <a:solidFill>
                  <a:schemeClr val="bg1"/>
                </a:solidFill>
                <a:latin typeface="Book Antiqua" pitchFamily="18" charset="0"/>
              </a:rPr>
            </a:br>
            <a:r>
              <a:rPr lang="en-GB" sz="2400" cap="none" dirty="0" err="1">
                <a:solidFill>
                  <a:srgbClr val="FFC000"/>
                </a:solidFill>
                <a:latin typeface="Book Antiqua" pitchFamily="18" charset="0"/>
              </a:rPr>
              <a:t>i</a:t>
            </a:r>
            <a:r>
              <a:rPr lang="en-GB" sz="2400" cap="none" dirty="0">
                <a:solidFill>
                  <a:srgbClr val="FFC000"/>
                </a:solidFill>
                <a:latin typeface="Book Antiqua" pitchFamily="18" charset="0"/>
              </a:rPr>
              <a:t> </a:t>
            </a:r>
            <a:r>
              <a:rPr lang="en-GB" sz="2400" cap="none" dirty="0" err="1">
                <a:solidFill>
                  <a:srgbClr val="FFC000"/>
                </a:solidFill>
                <a:latin typeface="Book Antiqua" pitchFamily="18" charset="0"/>
              </a:rPr>
              <a:t>herde</a:t>
            </a:r>
            <a:r>
              <a:rPr lang="en-GB" sz="2400" cap="none" dirty="0">
                <a:solidFill>
                  <a:srgbClr val="FFC000"/>
                </a:solidFill>
                <a:latin typeface="Book Antiqua" pitchFamily="18" charset="0"/>
              </a:rPr>
              <a:t> </a:t>
            </a:r>
            <a:r>
              <a:rPr lang="en-GB" sz="2400" cap="none" dirty="0" err="1">
                <a:solidFill>
                  <a:srgbClr val="FFC000"/>
                </a:solidFill>
                <a:latin typeface="Book Antiqua" pitchFamily="18" charset="0"/>
              </a:rPr>
              <a:t>ich</a:t>
            </a:r>
            <a:r>
              <a:rPr lang="en-GB" sz="2400" cap="none" dirty="0">
                <a:solidFill>
                  <a:srgbClr val="FFC000"/>
                </a:solidFill>
                <a:latin typeface="Book Antiqua" pitchFamily="18" charset="0"/>
              </a:rPr>
              <a:t> </a:t>
            </a:r>
            <a:r>
              <a:rPr lang="en-GB" sz="2400" cap="none" dirty="0" err="1">
                <a:solidFill>
                  <a:srgbClr val="FFC000"/>
                </a:solidFill>
                <a:latin typeface="Book Antiqua" pitchFamily="18" charset="0"/>
              </a:rPr>
              <a:t>holde</a:t>
            </a:r>
            <a:r>
              <a:rPr lang="en-GB" sz="2400" cap="none" dirty="0">
                <a:solidFill>
                  <a:srgbClr val="FFC000"/>
                </a:solidFill>
                <a:latin typeface="Book Antiqua" pitchFamily="18" charset="0"/>
              </a:rPr>
              <a:t> </a:t>
            </a:r>
            <a:r>
              <a:rPr lang="en-GB" sz="2400" cap="none" dirty="0" err="1">
                <a:solidFill>
                  <a:srgbClr val="FFC000"/>
                </a:solidFill>
                <a:latin typeface="Book Antiqua" pitchFamily="18" charset="0"/>
              </a:rPr>
              <a:t>grete</a:t>
            </a:r>
            <a:r>
              <a:rPr lang="en-GB" sz="2400" cap="none" dirty="0">
                <a:solidFill>
                  <a:srgbClr val="FFC000"/>
                </a:solidFill>
                <a:latin typeface="Book Antiqua" pitchFamily="18" charset="0"/>
              </a:rPr>
              <a:t> tale</a:t>
            </a:r>
            <a:br>
              <a:rPr lang="en-GB" sz="2400" cap="none" dirty="0">
                <a:solidFill>
                  <a:srgbClr val="FFC000"/>
                </a:solidFill>
                <a:latin typeface="Book Antiqua" pitchFamily="18" charset="0"/>
              </a:rPr>
            </a:br>
            <a:r>
              <a:rPr lang="en-GB" sz="2400" cap="none" dirty="0">
                <a:solidFill>
                  <a:srgbClr val="FFC000"/>
                </a:solidFill>
                <a:latin typeface="Book Antiqua" pitchFamily="18" charset="0"/>
              </a:rPr>
              <a:t>an </a:t>
            </a:r>
            <a:r>
              <a:rPr lang="en-GB" sz="2400" cap="none" dirty="0" err="1">
                <a:solidFill>
                  <a:srgbClr val="FFC000"/>
                </a:solidFill>
                <a:latin typeface="Book Antiqua" pitchFamily="18" charset="0"/>
              </a:rPr>
              <a:t>hule</a:t>
            </a:r>
            <a:r>
              <a:rPr lang="en-GB" sz="2400" cap="none" dirty="0">
                <a:solidFill>
                  <a:srgbClr val="FFC000"/>
                </a:solidFill>
                <a:latin typeface="Book Antiqua" pitchFamily="18" charset="0"/>
              </a:rPr>
              <a:t> and one </a:t>
            </a:r>
            <a:r>
              <a:rPr lang="en-GB" sz="2400" cap="none" dirty="0" err="1">
                <a:solidFill>
                  <a:srgbClr val="FFC000"/>
                </a:solidFill>
                <a:latin typeface="Book Antiqua" pitchFamily="18" charset="0"/>
              </a:rPr>
              <a:t>niȝtingale</a:t>
            </a:r>
            <a:r>
              <a:rPr lang="en-GB" sz="2400" cap="none" dirty="0">
                <a:solidFill>
                  <a:srgbClr val="FFC000"/>
                </a:solidFill>
                <a:latin typeface="Book Antiqua" pitchFamily="18" charset="0"/>
              </a:rPr>
              <a:t>.</a:t>
            </a:r>
            <a:br>
              <a:rPr lang="en-GB" sz="2400" cap="none" dirty="0">
                <a:solidFill>
                  <a:srgbClr val="FFC000"/>
                </a:solidFill>
                <a:latin typeface="Book Antiqua" pitchFamily="18" charset="0"/>
              </a:rPr>
            </a:br>
            <a:r>
              <a:rPr lang="en-GB" sz="2400" cap="none" dirty="0" err="1">
                <a:solidFill>
                  <a:schemeClr val="bg1"/>
                </a:solidFill>
                <a:latin typeface="Book Antiqua" pitchFamily="18" charset="0"/>
              </a:rPr>
              <a:t>þat</a:t>
            </a:r>
            <a:r>
              <a:rPr lang="en-GB" sz="2400" cap="none" dirty="0">
                <a:solidFill>
                  <a:schemeClr val="bg1"/>
                </a:solidFill>
                <a:latin typeface="Book Antiqua" pitchFamily="18" charset="0"/>
              </a:rPr>
              <a:t> plait was </a:t>
            </a:r>
            <a:r>
              <a:rPr lang="en-GB" sz="2400" cap="none" dirty="0" err="1">
                <a:solidFill>
                  <a:schemeClr val="bg1"/>
                </a:solidFill>
                <a:latin typeface="Book Antiqua" pitchFamily="18" charset="0"/>
              </a:rPr>
              <a:t>stif</a:t>
            </a:r>
            <a:r>
              <a:rPr lang="en-GB" sz="2400" cap="none" dirty="0">
                <a:solidFill>
                  <a:schemeClr val="bg1"/>
                </a:solidFill>
                <a:latin typeface="Book Antiqua" pitchFamily="18" charset="0"/>
              </a:rPr>
              <a:t> &amp; </a:t>
            </a:r>
            <a:r>
              <a:rPr lang="en-GB" sz="2400" cap="none" dirty="0" err="1">
                <a:solidFill>
                  <a:schemeClr val="bg1"/>
                </a:solidFill>
                <a:latin typeface="Book Antiqua" pitchFamily="18" charset="0"/>
              </a:rPr>
              <a:t>starc</a:t>
            </a:r>
            <a:r>
              <a:rPr lang="en-GB" sz="2400" cap="none" dirty="0">
                <a:solidFill>
                  <a:schemeClr val="bg1"/>
                </a:solidFill>
                <a:latin typeface="Book Antiqua" pitchFamily="18" charset="0"/>
              </a:rPr>
              <a:t> &amp; strong,</a:t>
            </a:r>
            <a:br>
              <a:rPr lang="en-GB" sz="2400" cap="none" dirty="0">
                <a:solidFill>
                  <a:schemeClr val="bg1"/>
                </a:solidFill>
                <a:latin typeface="Book Antiqua" pitchFamily="18" charset="0"/>
              </a:rPr>
            </a:br>
            <a:r>
              <a:rPr lang="en-GB" sz="2400" cap="none" dirty="0">
                <a:solidFill>
                  <a:schemeClr val="bg1"/>
                </a:solidFill>
                <a:latin typeface="Book Antiqua" pitchFamily="18" charset="0"/>
              </a:rPr>
              <a:t>sum wile </a:t>
            </a:r>
            <a:r>
              <a:rPr lang="en-GB" sz="2400" cap="none" dirty="0" err="1">
                <a:solidFill>
                  <a:schemeClr val="bg1"/>
                </a:solidFill>
                <a:latin typeface="Book Antiqua" pitchFamily="18" charset="0"/>
              </a:rPr>
              <a:t>softe</a:t>
            </a:r>
            <a:r>
              <a:rPr lang="en-GB" sz="2400" cap="none" dirty="0">
                <a:solidFill>
                  <a:schemeClr val="bg1"/>
                </a:solidFill>
                <a:latin typeface="Book Antiqua" pitchFamily="18" charset="0"/>
              </a:rPr>
              <a:t> &amp; </a:t>
            </a:r>
            <a:r>
              <a:rPr lang="en-GB" sz="2400" cap="none" dirty="0" err="1">
                <a:solidFill>
                  <a:schemeClr val="bg1"/>
                </a:solidFill>
                <a:latin typeface="Book Antiqua" pitchFamily="18" charset="0"/>
              </a:rPr>
              <a:t>lud</a:t>
            </a:r>
            <a:r>
              <a:rPr lang="en-GB" sz="2400" cap="none" dirty="0">
                <a:solidFill>
                  <a:schemeClr val="bg1"/>
                </a:solidFill>
                <a:latin typeface="Book Antiqua" pitchFamily="18" charset="0"/>
              </a:rPr>
              <a:t> among;</a:t>
            </a:r>
            <a:br>
              <a:rPr lang="en-GB" sz="2400" cap="none" dirty="0">
                <a:solidFill>
                  <a:schemeClr val="bg1"/>
                </a:solidFill>
                <a:latin typeface="Book Antiqua" pitchFamily="18" charset="0"/>
              </a:rPr>
            </a:br>
            <a:r>
              <a:rPr lang="en-GB" sz="2400" cap="none" dirty="0">
                <a:solidFill>
                  <a:schemeClr val="bg1"/>
                </a:solidFill>
                <a:latin typeface="Book Antiqua" pitchFamily="18" charset="0"/>
              </a:rPr>
              <a:t>an </a:t>
            </a:r>
            <a:r>
              <a:rPr lang="en-GB" sz="2400" cap="none" dirty="0" err="1">
                <a:solidFill>
                  <a:schemeClr val="bg1"/>
                </a:solidFill>
                <a:latin typeface="Book Antiqua" pitchFamily="18" charset="0"/>
              </a:rPr>
              <a:t>aiþer</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aȝen</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oþer</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sval</a:t>
            </a:r>
            <a:r>
              <a:rPr lang="en-GB" sz="2400" cap="none" dirty="0">
                <a:solidFill>
                  <a:schemeClr val="bg1"/>
                </a:solidFill>
                <a:latin typeface="Book Antiqua" pitchFamily="18" charset="0"/>
              </a:rPr>
              <a:t>,</a:t>
            </a:r>
            <a:br>
              <a:rPr lang="en-GB" sz="2400" cap="none" dirty="0">
                <a:solidFill>
                  <a:schemeClr val="bg1"/>
                </a:solidFill>
                <a:latin typeface="Book Antiqua" pitchFamily="18" charset="0"/>
              </a:rPr>
            </a:br>
            <a:r>
              <a:rPr lang="en-GB" sz="2400" cap="none" dirty="0">
                <a:solidFill>
                  <a:schemeClr val="bg1"/>
                </a:solidFill>
                <a:latin typeface="Book Antiqua" pitchFamily="18" charset="0"/>
              </a:rPr>
              <a:t>&amp; let </a:t>
            </a:r>
            <a:r>
              <a:rPr lang="en-GB" sz="2400" cap="none" dirty="0" err="1">
                <a:solidFill>
                  <a:schemeClr val="bg1"/>
                </a:solidFill>
                <a:latin typeface="Book Antiqua" pitchFamily="18" charset="0"/>
              </a:rPr>
              <a:t>þat</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vue</a:t>
            </a:r>
            <a:r>
              <a:rPr lang="en-GB" sz="2400" cap="none" dirty="0">
                <a:solidFill>
                  <a:schemeClr val="bg1"/>
                </a:solidFill>
                <a:latin typeface="Book Antiqua" pitchFamily="18" charset="0"/>
              </a:rPr>
              <a:t>]le mod </a:t>
            </a:r>
            <a:r>
              <a:rPr lang="en-GB" sz="2400" cap="none" dirty="0" err="1">
                <a:solidFill>
                  <a:schemeClr val="bg1"/>
                </a:solidFill>
                <a:latin typeface="Book Antiqua" pitchFamily="18" charset="0"/>
              </a:rPr>
              <a:t>ut</a:t>
            </a:r>
            <a:r>
              <a:rPr lang="en-GB" sz="2400" cap="none" dirty="0">
                <a:solidFill>
                  <a:schemeClr val="bg1"/>
                </a:solidFill>
                <a:latin typeface="Book Antiqua" pitchFamily="18" charset="0"/>
              </a:rPr>
              <a:t> al.</a:t>
            </a:r>
            <a:br>
              <a:rPr lang="en-GB" sz="2400" cap="none" dirty="0">
                <a:solidFill>
                  <a:schemeClr val="bg1"/>
                </a:solidFill>
                <a:latin typeface="Book Antiqua" pitchFamily="18" charset="0"/>
              </a:rPr>
            </a:br>
            <a:r>
              <a:rPr lang="en-GB" sz="2400" cap="none" dirty="0">
                <a:solidFill>
                  <a:schemeClr val="bg1"/>
                </a:solidFill>
                <a:latin typeface="Book Antiqua" pitchFamily="18" charset="0"/>
              </a:rPr>
              <a:t>&amp; </a:t>
            </a:r>
            <a:r>
              <a:rPr lang="en-GB" sz="2400" cap="none" dirty="0" err="1">
                <a:solidFill>
                  <a:schemeClr val="bg1"/>
                </a:solidFill>
                <a:latin typeface="Book Antiqua" pitchFamily="18" charset="0"/>
              </a:rPr>
              <a:t>eiþer</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seide</a:t>
            </a:r>
            <a:r>
              <a:rPr lang="en-GB" sz="2400" cap="none" dirty="0">
                <a:solidFill>
                  <a:schemeClr val="bg1"/>
                </a:solidFill>
                <a:latin typeface="Book Antiqua" pitchFamily="18" charset="0"/>
              </a:rPr>
              <a:t> of </a:t>
            </a:r>
            <a:r>
              <a:rPr lang="en-GB" sz="2400" cap="none" dirty="0" err="1">
                <a:solidFill>
                  <a:schemeClr val="bg1"/>
                </a:solidFill>
                <a:latin typeface="Book Antiqua" pitchFamily="18" charset="0"/>
              </a:rPr>
              <a:t>oþeres</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custe</a:t>
            </a:r>
            <a:br>
              <a:rPr lang="en-GB" sz="2400" cap="none" dirty="0">
                <a:solidFill>
                  <a:schemeClr val="bg1"/>
                </a:solidFill>
                <a:latin typeface="Book Antiqua" pitchFamily="18" charset="0"/>
              </a:rPr>
            </a:br>
            <a:r>
              <a:rPr lang="en-GB" sz="2400" cap="none" dirty="0" err="1">
                <a:solidFill>
                  <a:schemeClr val="bg1"/>
                </a:solidFill>
                <a:latin typeface="Book Antiqua" pitchFamily="18" charset="0"/>
              </a:rPr>
              <a:t>þat</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alre-worste</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þat</a:t>
            </a:r>
            <a:r>
              <a:rPr lang="en-GB" sz="2400" cap="none" dirty="0">
                <a:solidFill>
                  <a:schemeClr val="bg1"/>
                </a:solidFill>
                <a:latin typeface="Book Antiqua" pitchFamily="18" charset="0"/>
              </a:rPr>
              <a:t> hi </a:t>
            </a:r>
            <a:r>
              <a:rPr lang="en-GB" sz="2400" cap="none" dirty="0" err="1">
                <a:solidFill>
                  <a:schemeClr val="bg1"/>
                </a:solidFill>
                <a:latin typeface="Book Antiqua" pitchFamily="18" charset="0"/>
              </a:rPr>
              <a:t>wuste</a:t>
            </a:r>
            <a:r>
              <a:rPr lang="en-GB" sz="2400" cap="none" dirty="0">
                <a:solidFill>
                  <a:schemeClr val="bg1"/>
                </a:solidFill>
                <a:latin typeface="Book Antiqua" pitchFamily="18" charset="0"/>
              </a:rPr>
              <a:t>:</a:t>
            </a:r>
            <a:br>
              <a:rPr lang="en-GB" sz="2400" cap="none" dirty="0">
                <a:solidFill>
                  <a:schemeClr val="bg1"/>
                </a:solidFill>
                <a:latin typeface="Book Antiqua" pitchFamily="18" charset="0"/>
              </a:rPr>
            </a:br>
            <a:r>
              <a:rPr lang="en-GB" sz="2400" cap="none" dirty="0">
                <a:solidFill>
                  <a:schemeClr val="bg1"/>
                </a:solidFill>
                <a:latin typeface="Book Antiqua" pitchFamily="18" charset="0"/>
              </a:rPr>
              <a:t> &amp; </a:t>
            </a:r>
            <a:r>
              <a:rPr lang="en-GB" sz="2400" cap="none" dirty="0" err="1">
                <a:solidFill>
                  <a:schemeClr val="bg1"/>
                </a:solidFill>
                <a:latin typeface="Book Antiqua" pitchFamily="18" charset="0"/>
              </a:rPr>
              <a:t>hure</a:t>
            </a:r>
            <a:r>
              <a:rPr lang="en-GB" sz="2400" cap="none" dirty="0">
                <a:solidFill>
                  <a:schemeClr val="bg1"/>
                </a:solidFill>
                <a:latin typeface="Book Antiqua" pitchFamily="18" charset="0"/>
              </a:rPr>
              <a:t> &amp; </a:t>
            </a:r>
            <a:r>
              <a:rPr lang="en-GB" sz="2400" cap="none" dirty="0" err="1">
                <a:solidFill>
                  <a:schemeClr val="bg1"/>
                </a:solidFill>
                <a:latin typeface="Book Antiqua" pitchFamily="18" charset="0"/>
              </a:rPr>
              <a:t>hure</a:t>
            </a:r>
            <a:r>
              <a:rPr lang="en-GB" sz="2400" cap="none" dirty="0">
                <a:solidFill>
                  <a:schemeClr val="bg1"/>
                </a:solidFill>
                <a:latin typeface="Book Antiqua" pitchFamily="18" charset="0"/>
              </a:rPr>
              <a:t> of </a:t>
            </a:r>
            <a:r>
              <a:rPr lang="en-GB" sz="2400" cap="none" dirty="0" err="1">
                <a:solidFill>
                  <a:schemeClr val="bg1"/>
                </a:solidFill>
                <a:latin typeface="Book Antiqua" pitchFamily="18" charset="0"/>
              </a:rPr>
              <a:t>oþere</a:t>
            </a:r>
            <a:r>
              <a:rPr lang="en-GB" sz="2400" cap="none" dirty="0">
                <a:solidFill>
                  <a:schemeClr val="bg1"/>
                </a:solidFill>
                <a:latin typeface="Book Antiqua" pitchFamily="18" charset="0"/>
              </a:rPr>
              <a:t>[s] </a:t>
            </a:r>
            <a:r>
              <a:rPr lang="en-GB" sz="2400" cap="none" dirty="0" err="1">
                <a:solidFill>
                  <a:schemeClr val="bg1"/>
                </a:solidFill>
                <a:latin typeface="Book Antiqua" pitchFamily="18" charset="0"/>
              </a:rPr>
              <a:t>songe</a:t>
            </a:r>
            <a:br>
              <a:rPr lang="en-GB" sz="2400" cap="none" dirty="0">
                <a:solidFill>
                  <a:schemeClr val="bg1"/>
                </a:solidFill>
                <a:latin typeface="Book Antiqua" pitchFamily="18" charset="0"/>
              </a:rPr>
            </a:br>
            <a:r>
              <a:rPr lang="en-GB" sz="2400" cap="none" dirty="0">
                <a:solidFill>
                  <a:schemeClr val="bg1"/>
                </a:solidFill>
                <a:latin typeface="Book Antiqua" pitchFamily="18" charset="0"/>
              </a:rPr>
              <a:t>hi </a:t>
            </a:r>
            <a:r>
              <a:rPr lang="en-GB" sz="2400" cap="none" dirty="0" err="1">
                <a:solidFill>
                  <a:schemeClr val="bg1"/>
                </a:solidFill>
                <a:latin typeface="Book Antiqua" pitchFamily="18" charset="0"/>
              </a:rPr>
              <a:t>holde</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plaiding</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suþe</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stronge</a:t>
            </a:r>
            <a:r>
              <a:rPr lang="en-GB" sz="2400" cap="none" dirty="0">
                <a:solidFill>
                  <a:schemeClr val="bg1"/>
                </a:solidFill>
                <a:latin typeface="Book Antiqua" pitchFamily="18" charset="0"/>
              </a:rPr>
              <a:t>.</a:t>
            </a:r>
            <a:br>
              <a:rPr lang="en-GB" sz="2400" cap="none" dirty="0">
                <a:solidFill>
                  <a:schemeClr val="bg1"/>
                </a:solidFill>
                <a:latin typeface="Book Antiqua" pitchFamily="18" charset="0"/>
              </a:rPr>
            </a:br>
            <a:r>
              <a:rPr lang="en-GB" sz="2400" cap="none" dirty="0" err="1">
                <a:solidFill>
                  <a:schemeClr val="bg1"/>
                </a:solidFill>
                <a:latin typeface="Book Antiqua" pitchFamily="18" charset="0"/>
              </a:rPr>
              <a:t>þe</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niȝtingale</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bigon</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þe</a:t>
            </a:r>
            <a:r>
              <a:rPr lang="en-GB" sz="2400" cap="none" dirty="0">
                <a:solidFill>
                  <a:schemeClr val="bg1"/>
                </a:solidFill>
                <a:latin typeface="Book Antiqua" pitchFamily="18" charset="0"/>
              </a:rPr>
              <a:t> </a:t>
            </a:r>
            <a:r>
              <a:rPr lang="en-GB" sz="2400" cap="none" dirty="0" err="1">
                <a:solidFill>
                  <a:schemeClr val="bg1"/>
                </a:solidFill>
                <a:latin typeface="Book Antiqua" pitchFamily="18" charset="0"/>
              </a:rPr>
              <a:t>speche</a:t>
            </a:r>
            <a:r>
              <a:rPr lang="en-GB" sz="2400" cap="none" dirty="0">
                <a:solidFill>
                  <a:schemeClr val="bg1"/>
                </a:solidFill>
                <a:latin typeface="Book Antiqua" pitchFamily="18" charset="0"/>
              </a:rPr>
              <a:t>,</a:t>
            </a:r>
            <a:br>
              <a:rPr lang="en-GB" sz="2400" cap="none" dirty="0">
                <a:solidFill>
                  <a:schemeClr val="bg1"/>
                </a:solidFill>
                <a:latin typeface="Book Antiqua" pitchFamily="18" charset="0"/>
              </a:rPr>
            </a:br>
            <a:r>
              <a:rPr lang="en-GB" sz="2400" cap="none" dirty="0">
                <a:solidFill>
                  <a:schemeClr val="bg1"/>
                </a:solidFill>
                <a:latin typeface="Book Antiqua" pitchFamily="18" charset="0"/>
              </a:rPr>
              <a:t>in one </a:t>
            </a:r>
            <a:r>
              <a:rPr lang="en-GB" sz="2400" cap="none" dirty="0" err="1">
                <a:solidFill>
                  <a:schemeClr val="bg1"/>
                </a:solidFill>
                <a:latin typeface="Book Antiqua" pitchFamily="18" charset="0"/>
              </a:rPr>
              <a:t>hurne</a:t>
            </a:r>
            <a:r>
              <a:rPr lang="en-GB" sz="2400" cap="none" dirty="0">
                <a:solidFill>
                  <a:schemeClr val="bg1"/>
                </a:solidFill>
                <a:latin typeface="Book Antiqua" pitchFamily="18" charset="0"/>
              </a:rPr>
              <a:t> of one </a:t>
            </a:r>
            <a:r>
              <a:rPr lang="en-GB" sz="2400" cap="none" dirty="0" err="1">
                <a:solidFill>
                  <a:schemeClr val="bg1"/>
                </a:solidFill>
                <a:latin typeface="Book Antiqua" pitchFamily="18" charset="0"/>
              </a:rPr>
              <a:t>breche</a:t>
            </a:r>
            <a:r>
              <a:rPr lang="en-GB" sz="2400" cap="none" dirty="0">
                <a:solidFill>
                  <a:schemeClr val="bg1"/>
                </a:solidFill>
              </a:rPr>
              <a:t>, </a:t>
            </a:r>
            <a:br>
              <a:rPr lang="en-GB" sz="2400" cap="none" dirty="0">
                <a:solidFill>
                  <a:schemeClr val="bg1"/>
                </a:solidFill>
              </a:rPr>
            </a:br>
            <a:endParaRPr lang="en-GB" sz="2400" cap="none" dirty="0">
              <a:solidFill>
                <a:schemeClr val="bg1"/>
              </a:solidFill>
            </a:endParaRPr>
          </a:p>
        </p:txBody>
      </p:sp>
      <p:pic>
        <p:nvPicPr>
          <p:cNvPr id="4" name="Content Placeholder 3" descr="owlandnightingale-tl.jpg"/>
          <p:cNvPicPr>
            <a:picLocks noGrp="1" noChangeAspect="1"/>
          </p:cNvPicPr>
          <p:nvPr>
            <p:ph idx="1"/>
          </p:nvPr>
        </p:nvPicPr>
        <p:blipFill>
          <a:blip r:embed="rId2" cstate="email">
            <a:extLst>
              <a:ext uri="{28A0092B-C50C-407E-A947-70E740481C1C}">
                <a14:useLocalDpi xmlns:a14="http://schemas.microsoft.com/office/drawing/2010/main"/>
              </a:ext>
            </a:extLst>
          </a:blip>
          <a:srcRect/>
          <a:stretch>
            <a:fillRect/>
          </a:stretch>
        </p:blipFill>
        <p:spPr>
          <a:xfrm>
            <a:off x="179512" y="188640"/>
            <a:ext cx="4536504" cy="6408712"/>
          </a:xfrm>
          <a:ln w="28575">
            <a:solidFill>
              <a:srgbClr val="FFC000"/>
            </a:solidFill>
          </a:ln>
        </p:spPr>
      </p:pic>
      <p:sp>
        <p:nvSpPr>
          <p:cNvPr id="7" name="Title 1"/>
          <p:cNvSpPr txBox="1">
            <a:spLocks/>
          </p:cNvSpPr>
          <p:nvPr/>
        </p:nvSpPr>
        <p:spPr>
          <a:xfrm>
            <a:off x="5364088" y="188640"/>
            <a:ext cx="3528392" cy="1368152"/>
          </a:xfrm>
          <a:prstGeom prst="rect">
            <a:avLst/>
          </a:prstGeom>
        </p:spPr>
        <p:txBody>
          <a:bodyPr vert="horz" lIns="91440" tIns="45720" rIns="91440" bIns="45720" rtlCol="0" anchor="ctr">
            <a:normAutofit fontScale="90000" lnSpcReduction="20000"/>
          </a:bodyPr>
          <a:lstStyle>
            <a:lvl1pPr algn="l" defTabSz="914400" rtl="0" eaLnBrk="1" latinLnBrk="0" hangingPunct="1">
              <a:lnSpc>
                <a:spcPct val="90000"/>
              </a:lnSpc>
              <a:spcBef>
                <a:spcPct val="0"/>
              </a:spcBef>
              <a:buNone/>
              <a:defRPr sz="4200" b="0" kern="1200" cap="all" baseline="0">
                <a:blipFill>
                  <a:blip r:embed="rId3">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pPr algn="r"/>
            <a:r>
              <a:rPr lang="en-GB" sz="3100" dirty="0">
                <a:solidFill>
                  <a:srgbClr val="FFC000"/>
                </a:solidFill>
                <a:latin typeface="Book Antiqua" pitchFamily="18" charset="0"/>
              </a:rPr>
              <a:t>OWL &amp; THE NIGHTINGALE</a:t>
            </a:r>
          </a:p>
          <a:p>
            <a:pPr marL="571500" indent="-571500" algn="r">
              <a:buAutoNum type="romanLcParenBoth"/>
            </a:pPr>
            <a:r>
              <a:rPr lang="en-GB" sz="2800" i="1" cap="none" dirty="0">
                <a:solidFill>
                  <a:srgbClr val="FFC000"/>
                </a:solidFill>
                <a:latin typeface="Garamond" panose="02020404030301010803" pitchFamily="18" charset="0"/>
              </a:rPr>
              <a:t>nature opening</a:t>
            </a:r>
          </a:p>
          <a:p>
            <a:pPr marL="571500" indent="-571500" algn="r">
              <a:buAutoNum type="romanLcParenBoth"/>
            </a:pPr>
            <a:r>
              <a:rPr lang="en-GB" sz="2800" i="1" cap="none" dirty="0">
                <a:solidFill>
                  <a:srgbClr val="FFC000"/>
                </a:solidFill>
                <a:latin typeface="Garamond" panose="02020404030301010803" pitchFamily="18" charset="0"/>
              </a:rPr>
              <a:t>dream vision</a:t>
            </a:r>
            <a:endParaRPr lang="en-GB" sz="2800" cap="none" dirty="0">
              <a:solidFill>
                <a:srgbClr val="FFC000"/>
              </a:solidFill>
              <a:latin typeface="Garamond" panose="02020404030301010803"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iersplowman-tl.jpg"/>
          <p:cNvPicPr>
            <a:picLocks noGrp="1" noChangeAspect="1"/>
          </p:cNvPicPr>
          <p:nvPr>
            <p:ph idx="1"/>
          </p:nvPr>
        </p:nvPicPr>
        <p:blipFill>
          <a:blip r:embed="rId2" cstate="email">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a:ext>
            </a:extLst>
          </a:blip>
          <a:stretch>
            <a:fillRect/>
          </a:stretch>
        </p:blipFill>
        <p:spPr>
          <a:xfrm>
            <a:off x="395536" y="188640"/>
            <a:ext cx="8496944" cy="6489742"/>
          </a:xfrm>
          <a:ln w="28575">
            <a:solidFill>
              <a:srgbClr val="FFC000"/>
            </a:solid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57196" y="404664"/>
            <a:ext cx="8640960" cy="6186309"/>
          </a:xfrm>
          <a:prstGeom prst="rect">
            <a:avLst/>
          </a:prstGeom>
          <a:solidFill>
            <a:srgbClr val="740000"/>
          </a:solidFill>
        </p:spPr>
        <p:txBody>
          <a:bodyPr wrap="square">
            <a:spAutoFit/>
          </a:bodyPr>
          <a:lstStyle/>
          <a:p>
            <a:r>
              <a:rPr lang="en-GB" sz="2200" dirty="0">
                <a:solidFill>
                  <a:schemeClr val="bg1"/>
                </a:solidFill>
                <a:latin typeface="Century Gothic" pitchFamily="34" charset="0"/>
              </a:rPr>
              <a:t>In a </a:t>
            </a:r>
            <a:r>
              <a:rPr lang="en-GB" sz="2200" dirty="0" err="1">
                <a:solidFill>
                  <a:srgbClr val="FFC000"/>
                </a:solidFill>
                <a:latin typeface="Century Gothic" pitchFamily="34" charset="0"/>
              </a:rPr>
              <a:t>somer</a:t>
            </a:r>
            <a:r>
              <a:rPr lang="en-GB" sz="2200" dirty="0">
                <a:solidFill>
                  <a:srgbClr val="FFC000"/>
                </a:solidFill>
                <a:latin typeface="Century Gothic" pitchFamily="34" charset="0"/>
              </a:rPr>
              <a:t> </a:t>
            </a:r>
            <a:r>
              <a:rPr lang="en-GB" sz="2200" dirty="0" err="1">
                <a:solidFill>
                  <a:srgbClr val="FFC000"/>
                </a:solidFill>
                <a:latin typeface="Century Gothic" pitchFamily="34" charset="0"/>
              </a:rPr>
              <a:t>seson</a:t>
            </a:r>
            <a:r>
              <a:rPr lang="en-GB" sz="2200" dirty="0">
                <a:solidFill>
                  <a:srgbClr val="FF0000"/>
                </a:solidFill>
                <a:latin typeface="Century Gothic" pitchFamily="34" charset="0"/>
              </a:rPr>
              <a:t>, </a:t>
            </a:r>
            <a:r>
              <a:rPr lang="en-GB" sz="2200" dirty="0" err="1">
                <a:solidFill>
                  <a:schemeClr val="bg1"/>
                </a:solidFill>
                <a:latin typeface="Century Gothic" pitchFamily="34" charset="0"/>
              </a:rPr>
              <a:t>whan</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softe</a:t>
            </a:r>
            <a:r>
              <a:rPr lang="en-GB" sz="2200" dirty="0">
                <a:solidFill>
                  <a:schemeClr val="bg1"/>
                </a:solidFill>
                <a:latin typeface="Century Gothic" pitchFamily="34" charset="0"/>
              </a:rPr>
              <a:t> was the </a:t>
            </a:r>
            <a:r>
              <a:rPr lang="en-GB" sz="2200" dirty="0" err="1">
                <a:solidFill>
                  <a:schemeClr val="bg1"/>
                </a:solidFill>
                <a:latin typeface="Century Gothic" pitchFamily="34" charset="0"/>
              </a:rPr>
              <a:t>sonne</a:t>
            </a:r>
            <a:r>
              <a:rPr lang="en-GB" sz="2200" dirty="0">
                <a:solidFill>
                  <a:schemeClr val="bg1"/>
                </a:solidFill>
                <a:latin typeface="Century Gothic" pitchFamily="34" charset="0"/>
              </a:rPr>
              <a:t>,</a:t>
            </a:r>
          </a:p>
          <a:p>
            <a:r>
              <a:rPr lang="en-GB" sz="2200" dirty="0">
                <a:solidFill>
                  <a:schemeClr val="bg1"/>
                </a:solidFill>
                <a:latin typeface="Century Gothic" pitchFamily="34" charset="0"/>
              </a:rPr>
              <a:t>I </a:t>
            </a:r>
            <a:r>
              <a:rPr lang="en-GB" sz="2200" dirty="0" err="1">
                <a:solidFill>
                  <a:schemeClr val="bg1"/>
                </a:solidFill>
                <a:latin typeface="Century Gothic" pitchFamily="34" charset="0"/>
              </a:rPr>
              <a:t>shoop</a:t>
            </a:r>
            <a:r>
              <a:rPr lang="en-GB" sz="2200" dirty="0">
                <a:solidFill>
                  <a:schemeClr val="bg1"/>
                </a:solidFill>
                <a:latin typeface="Century Gothic" pitchFamily="34" charset="0"/>
              </a:rPr>
              <a:t> me into </a:t>
            </a:r>
            <a:r>
              <a:rPr lang="en-GB" sz="2200" dirty="0" err="1">
                <a:solidFill>
                  <a:schemeClr val="bg1"/>
                </a:solidFill>
                <a:latin typeface="Century Gothic" pitchFamily="34" charset="0"/>
              </a:rPr>
              <a:t>shroudes</a:t>
            </a:r>
            <a:r>
              <a:rPr lang="en-GB" sz="2200" dirty="0">
                <a:solidFill>
                  <a:schemeClr val="bg1"/>
                </a:solidFill>
                <a:latin typeface="Century Gothic" pitchFamily="34" charset="0"/>
              </a:rPr>
              <a:t> as I a sheep were,</a:t>
            </a:r>
          </a:p>
          <a:p>
            <a:r>
              <a:rPr lang="en-GB" sz="2200" dirty="0">
                <a:solidFill>
                  <a:schemeClr val="bg1"/>
                </a:solidFill>
                <a:latin typeface="Century Gothic" pitchFamily="34" charset="0"/>
              </a:rPr>
              <a:t>In </a:t>
            </a:r>
            <a:r>
              <a:rPr lang="en-GB" sz="2200" dirty="0" err="1">
                <a:solidFill>
                  <a:schemeClr val="bg1"/>
                </a:solidFill>
                <a:latin typeface="Century Gothic" pitchFamily="34" charset="0"/>
              </a:rPr>
              <a:t>habite</a:t>
            </a:r>
            <a:r>
              <a:rPr lang="en-GB" sz="2200" dirty="0">
                <a:solidFill>
                  <a:schemeClr val="bg1"/>
                </a:solidFill>
                <a:latin typeface="Century Gothic" pitchFamily="34" charset="0"/>
              </a:rPr>
              <a:t> as an </a:t>
            </a:r>
            <a:r>
              <a:rPr lang="en-GB" sz="2200" dirty="0" err="1">
                <a:solidFill>
                  <a:schemeClr val="bg1"/>
                </a:solidFill>
                <a:latin typeface="Century Gothic" pitchFamily="34" charset="0"/>
              </a:rPr>
              <a:t>heremite</a:t>
            </a:r>
            <a:r>
              <a:rPr lang="en-GB" sz="2200" dirty="0">
                <a:solidFill>
                  <a:schemeClr val="bg1"/>
                </a:solidFill>
                <a:latin typeface="Century Gothic" pitchFamily="34" charset="0"/>
              </a:rPr>
              <a:t> unholy of </a:t>
            </a:r>
            <a:r>
              <a:rPr lang="en-GB" sz="2200" dirty="0" err="1">
                <a:solidFill>
                  <a:schemeClr val="bg1"/>
                </a:solidFill>
                <a:latin typeface="Century Gothic" pitchFamily="34" charset="0"/>
              </a:rPr>
              <a:t>werkes</a:t>
            </a:r>
            <a:r>
              <a:rPr lang="en-GB" sz="2200" dirty="0">
                <a:solidFill>
                  <a:schemeClr val="bg1"/>
                </a:solidFill>
                <a:latin typeface="Century Gothic" pitchFamily="34" charset="0"/>
              </a:rPr>
              <a:t>, </a:t>
            </a:r>
          </a:p>
          <a:p>
            <a:r>
              <a:rPr lang="en-GB" sz="2200" dirty="0" err="1">
                <a:solidFill>
                  <a:schemeClr val="bg1"/>
                </a:solidFill>
                <a:latin typeface="Century Gothic" pitchFamily="34" charset="0"/>
              </a:rPr>
              <a:t>Wente</a:t>
            </a:r>
            <a:r>
              <a:rPr lang="en-GB" sz="2200" dirty="0">
                <a:solidFill>
                  <a:schemeClr val="bg1"/>
                </a:solidFill>
                <a:latin typeface="Century Gothic" pitchFamily="34" charset="0"/>
              </a:rPr>
              <a:t> wide in this world </a:t>
            </a:r>
            <a:r>
              <a:rPr lang="en-GB" sz="2200" dirty="0" err="1">
                <a:solidFill>
                  <a:schemeClr val="bg1"/>
                </a:solidFill>
                <a:latin typeface="Century Gothic" pitchFamily="34" charset="0"/>
              </a:rPr>
              <a:t>wondres</a:t>
            </a:r>
            <a:r>
              <a:rPr lang="en-GB" sz="2200" dirty="0">
                <a:solidFill>
                  <a:schemeClr val="bg1"/>
                </a:solidFill>
                <a:latin typeface="Century Gothic" pitchFamily="34" charset="0"/>
              </a:rPr>
              <a:t> to here.</a:t>
            </a:r>
          </a:p>
          <a:p>
            <a:r>
              <a:rPr lang="en-GB" sz="2200" dirty="0">
                <a:solidFill>
                  <a:schemeClr val="bg1"/>
                </a:solidFill>
                <a:latin typeface="Century Gothic" pitchFamily="34" charset="0"/>
              </a:rPr>
              <a:t>Ac on a</a:t>
            </a:r>
            <a:r>
              <a:rPr lang="en-GB" sz="2200" dirty="0">
                <a:latin typeface="Century Gothic" pitchFamily="34" charset="0"/>
              </a:rPr>
              <a:t> </a:t>
            </a:r>
            <a:r>
              <a:rPr lang="en-GB" sz="2200" dirty="0">
                <a:solidFill>
                  <a:srgbClr val="FFC000"/>
                </a:solidFill>
                <a:latin typeface="Century Gothic" pitchFamily="34" charset="0"/>
              </a:rPr>
              <a:t>May </a:t>
            </a:r>
            <a:r>
              <a:rPr lang="en-GB" sz="2200" dirty="0" err="1">
                <a:solidFill>
                  <a:srgbClr val="FFC000"/>
                </a:solidFill>
                <a:latin typeface="Century Gothic" pitchFamily="34" charset="0"/>
              </a:rPr>
              <a:t>morwenynge</a:t>
            </a:r>
            <a:r>
              <a:rPr lang="en-GB" sz="2200" dirty="0">
                <a:solidFill>
                  <a:srgbClr val="FFC000"/>
                </a:solidFill>
                <a:latin typeface="Century Gothic" pitchFamily="34" charset="0"/>
              </a:rPr>
              <a:t> </a:t>
            </a:r>
            <a:r>
              <a:rPr lang="en-GB" sz="2200" dirty="0">
                <a:solidFill>
                  <a:schemeClr val="bg1"/>
                </a:solidFill>
                <a:latin typeface="Century Gothic" pitchFamily="34" charset="0"/>
              </a:rPr>
              <a:t>on </a:t>
            </a:r>
            <a:r>
              <a:rPr lang="en-GB" sz="2200" dirty="0" err="1">
                <a:solidFill>
                  <a:schemeClr val="bg1"/>
                </a:solidFill>
                <a:latin typeface="Century Gothic" pitchFamily="34" charset="0"/>
              </a:rPr>
              <a:t>Malverne</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hilles</a:t>
            </a:r>
            <a:endParaRPr lang="en-GB" sz="2200" dirty="0">
              <a:solidFill>
                <a:schemeClr val="bg1"/>
              </a:solidFill>
              <a:latin typeface="Century Gothic" pitchFamily="34" charset="0"/>
            </a:endParaRPr>
          </a:p>
          <a:p>
            <a:r>
              <a:rPr lang="en-GB" sz="2200" dirty="0">
                <a:solidFill>
                  <a:schemeClr val="bg1"/>
                </a:solidFill>
                <a:latin typeface="Century Gothic" pitchFamily="34" charset="0"/>
              </a:rPr>
              <a:t>Me </a:t>
            </a:r>
            <a:r>
              <a:rPr lang="en-GB" sz="2200" dirty="0" err="1">
                <a:solidFill>
                  <a:schemeClr val="bg1"/>
                </a:solidFill>
                <a:latin typeface="Century Gothic" pitchFamily="34" charset="0"/>
              </a:rPr>
              <a:t>bifel</a:t>
            </a:r>
            <a:r>
              <a:rPr lang="en-GB" sz="2200" dirty="0">
                <a:solidFill>
                  <a:schemeClr val="bg1"/>
                </a:solidFill>
                <a:latin typeface="Century Gothic" pitchFamily="34" charset="0"/>
              </a:rPr>
              <a:t> a ferly, of </a:t>
            </a:r>
            <a:r>
              <a:rPr lang="en-GB" sz="2200" dirty="0" err="1">
                <a:solidFill>
                  <a:schemeClr val="bg1"/>
                </a:solidFill>
                <a:latin typeface="Century Gothic" pitchFamily="34" charset="0"/>
              </a:rPr>
              <a:t>Fairye</a:t>
            </a:r>
            <a:r>
              <a:rPr lang="en-GB" sz="2200" dirty="0">
                <a:solidFill>
                  <a:schemeClr val="bg1"/>
                </a:solidFill>
                <a:latin typeface="Century Gothic" pitchFamily="34" charset="0"/>
              </a:rPr>
              <a:t> me </a:t>
            </a:r>
            <a:r>
              <a:rPr lang="en-GB" sz="2200" dirty="0" err="1">
                <a:solidFill>
                  <a:schemeClr val="bg1"/>
                </a:solidFill>
                <a:latin typeface="Century Gothic" pitchFamily="34" charset="0"/>
              </a:rPr>
              <a:t>thoghte</a:t>
            </a:r>
            <a:r>
              <a:rPr lang="en-GB" sz="2200" dirty="0">
                <a:solidFill>
                  <a:schemeClr val="bg1"/>
                </a:solidFill>
                <a:latin typeface="Century Gothic" pitchFamily="34" charset="0"/>
              </a:rPr>
              <a:t>.</a:t>
            </a:r>
          </a:p>
          <a:p>
            <a:r>
              <a:rPr lang="en-GB" sz="2200" dirty="0">
                <a:solidFill>
                  <a:schemeClr val="bg1"/>
                </a:solidFill>
                <a:latin typeface="Century Gothic" pitchFamily="34" charset="0"/>
              </a:rPr>
              <a:t>I was </a:t>
            </a:r>
            <a:r>
              <a:rPr lang="en-GB" sz="2200" dirty="0" err="1">
                <a:solidFill>
                  <a:schemeClr val="bg1"/>
                </a:solidFill>
                <a:latin typeface="Century Gothic" pitchFamily="34" charset="0"/>
              </a:rPr>
              <a:t>wery</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forwandred</a:t>
            </a:r>
            <a:r>
              <a:rPr lang="en-GB" sz="2200" dirty="0">
                <a:solidFill>
                  <a:schemeClr val="bg1"/>
                </a:solidFill>
                <a:latin typeface="Century Gothic" pitchFamily="34" charset="0"/>
              </a:rPr>
              <a:t> and </a:t>
            </a:r>
            <a:r>
              <a:rPr lang="en-GB" sz="2200" dirty="0" err="1">
                <a:solidFill>
                  <a:schemeClr val="bg1"/>
                </a:solidFill>
                <a:latin typeface="Century Gothic" pitchFamily="34" charset="0"/>
              </a:rPr>
              <a:t>wente</a:t>
            </a:r>
            <a:r>
              <a:rPr lang="en-GB" sz="2200" dirty="0">
                <a:solidFill>
                  <a:schemeClr val="bg1"/>
                </a:solidFill>
                <a:latin typeface="Century Gothic" pitchFamily="34" charset="0"/>
              </a:rPr>
              <a:t> me to </a:t>
            </a:r>
            <a:r>
              <a:rPr lang="en-GB" sz="2200" dirty="0" err="1">
                <a:solidFill>
                  <a:schemeClr val="bg1"/>
                </a:solidFill>
                <a:latin typeface="Century Gothic" pitchFamily="34" charset="0"/>
              </a:rPr>
              <a:t>reste</a:t>
            </a:r>
            <a:endParaRPr lang="en-GB" sz="2200" dirty="0">
              <a:solidFill>
                <a:schemeClr val="bg1"/>
              </a:solidFill>
              <a:latin typeface="Century Gothic" pitchFamily="34" charset="0"/>
            </a:endParaRPr>
          </a:p>
          <a:p>
            <a:r>
              <a:rPr lang="en-GB" sz="2200" dirty="0">
                <a:solidFill>
                  <a:schemeClr val="bg1"/>
                </a:solidFill>
                <a:latin typeface="Century Gothic" pitchFamily="34" charset="0"/>
              </a:rPr>
              <a:t>Under a brood bank by a </a:t>
            </a:r>
            <a:r>
              <a:rPr lang="en-GB" sz="2200" dirty="0" err="1">
                <a:solidFill>
                  <a:schemeClr val="bg1"/>
                </a:solidFill>
                <a:latin typeface="Century Gothic" pitchFamily="34" charset="0"/>
              </a:rPr>
              <a:t>bourne</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syde</a:t>
            </a:r>
            <a:r>
              <a:rPr lang="en-GB" sz="2200" dirty="0">
                <a:solidFill>
                  <a:schemeClr val="bg1"/>
                </a:solidFill>
                <a:latin typeface="Century Gothic" pitchFamily="34" charset="0"/>
              </a:rPr>
              <a:t>;</a:t>
            </a:r>
          </a:p>
          <a:p>
            <a:r>
              <a:rPr lang="en-GB" sz="2200" dirty="0">
                <a:solidFill>
                  <a:schemeClr val="bg1"/>
                </a:solidFill>
                <a:latin typeface="Century Gothic" pitchFamily="34" charset="0"/>
              </a:rPr>
              <a:t> And as I lay and </a:t>
            </a:r>
            <a:r>
              <a:rPr lang="en-GB" sz="2200" dirty="0" err="1">
                <a:solidFill>
                  <a:schemeClr val="bg1"/>
                </a:solidFill>
                <a:latin typeface="Century Gothic" pitchFamily="34" charset="0"/>
              </a:rPr>
              <a:t>lenede</a:t>
            </a:r>
            <a:r>
              <a:rPr lang="en-GB" sz="2200" dirty="0">
                <a:solidFill>
                  <a:schemeClr val="bg1"/>
                </a:solidFill>
                <a:latin typeface="Century Gothic" pitchFamily="34" charset="0"/>
              </a:rPr>
              <a:t> and </a:t>
            </a:r>
            <a:r>
              <a:rPr lang="en-GB" sz="2200" dirty="0" err="1">
                <a:solidFill>
                  <a:schemeClr val="bg1"/>
                </a:solidFill>
                <a:latin typeface="Century Gothic" pitchFamily="34" charset="0"/>
              </a:rPr>
              <a:t>loked</a:t>
            </a:r>
            <a:r>
              <a:rPr lang="en-GB" sz="2200" dirty="0">
                <a:solidFill>
                  <a:schemeClr val="bg1"/>
                </a:solidFill>
                <a:latin typeface="Century Gothic" pitchFamily="34" charset="0"/>
              </a:rPr>
              <a:t> on the </a:t>
            </a:r>
            <a:r>
              <a:rPr lang="en-GB" sz="2200" dirty="0" err="1">
                <a:solidFill>
                  <a:schemeClr val="bg1"/>
                </a:solidFill>
                <a:latin typeface="Century Gothic" pitchFamily="34" charset="0"/>
              </a:rPr>
              <a:t>watres</a:t>
            </a:r>
            <a:r>
              <a:rPr lang="en-GB" sz="2200" dirty="0">
                <a:solidFill>
                  <a:schemeClr val="bg1"/>
                </a:solidFill>
                <a:latin typeface="Century Gothic" pitchFamily="34" charset="0"/>
              </a:rPr>
              <a:t>,</a:t>
            </a:r>
          </a:p>
          <a:p>
            <a:r>
              <a:rPr lang="en-GB" sz="2200" dirty="0">
                <a:solidFill>
                  <a:schemeClr val="bg1"/>
                </a:solidFill>
                <a:latin typeface="Century Gothic" pitchFamily="34" charset="0"/>
              </a:rPr>
              <a:t>I </a:t>
            </a:r>
            <a:r>
              <a:rPr lang="en-GB" sz="2200" dirty="0" err="1">
                <a:solidFill>
                  <a:schemeClr val="bg1"/>
                </a:solidFill>
                <a:latin typeface="Century Gothic" pitchFamily="34" charset="0"/>
              </a:rPr>
              <a:t>slombred</a:t>
            </a:r>
            <a:r>
              <a:rPr lang="en-GB" sz="2200" dirty="0">
                <a:solidFill>
                  <a:schemeClr val="bg1"/>
                </a:solidFill>
                <a:latin typeface="Century Gothic" pitchFamily="34" charset="0"/>
              </a:rPr>
              <a:t> into a </a:t>
            </a:r>
            <a:r>
              <a:rPr lang="en-GB" sz="2200" dirty="0" err="1">
                <a:solidFill>
                  <a:schemeClr val="bg1"/>
                </a:solidFill>
                <a:latin typeface="Century Gothic" pitchFamily="34" charset="0"/>
              </a:rPr>
              <a:t>slepyng</a:t>
            </a:r>
            <a:r>
              <a:rPr lang="en-GB" sz="2200" dirty="0">
                <a:solidFill>
                  <a:schemeClr val="bg1"/>
                </a:solidFill>
                <a:latin typeface="Century Gothic" pitchFamily="34" charset="0"/>
              </a:rPr>
              <a:t>, it </a:t>
            </a:r>
            <a:r>
              <a:rPr lang="en-GB" sz="2200" dirty="0" err="1">
                <a:solidFill>
                  <a:schemeClr val="bg1"/>
                </a:solidFill>
                <a:latin typeface="Century Gothic" pitchFamily="34" charset="0"/>
              </a:rPr>
              <a:t>sweyed</a:t>
            </a:r>
            <a:r>
              <a:rPr lang="en-GB" sz="2200" dirty="0">
                <a:solidFill>
                  <a:schemeClr val="bg1"/>
                </a:solidFill>
                <a:latin typeface="Century Gothic" pitchFamily="34" charset="0"/>
              </a:rPr>
              <a:t> so </a:t>
            </a:r>
            <a:r>
              <a:rPr lang="en-GB" sz="2200" dirty="0" err="1">
                <a:solidFill>
                  <a:schemeClr val="bg1"/>
                </a:solidFill>
                <a:latin typeface="Century Gothic" pitchFamily="34" charset="0"/>
              </a:rPr>
              <a:t>murye</a:t>
            </a:r>
            <a:r>
              <a:rPr lang="en-GB" sz="2200" dirty="0">
                <a:solidFill>
                  <a:schemeClr val="bg1"/>
                </a:solidFill>
                <a:latin typeface="Century Gothic" pitchFamily="34" charset="0"/>
              </a:rPr>
              <a:t>.</a:t>
            </a:r>
          </a:p>
          <a:p>
            <a:r>
              <a:rPr lang="en-GB" sz="2200" dirty="0" err="1">
                <a:solidFill>
                  <a:srgbClr val="FFC000"/>
                </a:solidFill>
                <a:latin typeface="Century Gothic" pitchFamily="34" charset="0"/>
              </a:rPr>
              <a:t>Thanne</a:t>
            </a:r>
            <a:r>
              <a:rPr lang="en-GB" sz="2200" dirty="0">
                <a:solidFill>
                  <a:srgbClr val="FFC000"/>
                </a:solidFill>
                <a:latin typeface="Century Gothic" pitchFamily="34" charset="0"/>
              </a:rPr>
              <a:t> </a:t>
            </a:r>
            <a:r>
              <a:rPr lang="en-GB" sz="2200" dirty="0" err="1">
                <a:solidFill>
                  <a:srgbClr val="FFC000"/>
                </a:solidFill>
                <a:latin typeface="Century Gothic" pitchFamily="34" charset="0"/>
              </a:rPr>
              <a:t>gan</a:t>
            </a:r>
            <a:r>
              <a:rPr lang="en-GB" sz="2200" dirty="0">
                <a:solidFill>
                  <a:srgbClr val="FFC000"/>
                </a:solidFill>
                <a:latin typeface="Century Gothic" pitchFamily="34" charset="0"/>
              </a:rPr>
              <a:t> I </a:t>
            </a:r>
            <a:r>
              <a:rPr lang="en-GB" sz="2200" u="sng" dirty="0" err="1">
                <a:solidFill>
                  <a:srgbClr val="FFC000"/>
                </a:solidFill>
                <a:latin typeface="Century Gothic" pitchFamily="34" charset="0"/>
              </a:rPr>
              <a:t>meten</a:t>
            </a:r>
            <a:r>
              <a:rPr lang="en-GB" sz="2200" dirty="0">
                <a:solidFill>
                  <a:srgbClr val="FFC000"/>
                </a:solidFill>
                <a:latin typeface="Century Gothic" pitchFamily="34" charset="0"/>
              </a:rPr>
              <a:t> </a:t>
            </a:r>
            <a:r>
              <a:rPr lang="en-GB" sz="2200" dirty="0">
                <a:solidFill>
                  <a:schemeClr val="bg1"/>
                </a:solidFill>
                <a:latin typeface="Century Gothic" pitchFamily="34" charset="0"/>
              </a:rPr>
              <a:t>a </a:t>
            </a:r>
            <a:r>
              <a:rPr lang="en-GB" sz="2200" dirty="0" err="1">
                <a:solidFill>
                  <a:schemeClr val="bg1"/>
                </a:solidFill>
                <a:latin typeface="Century Gothic" pitchFamily="34" charset="0"/>
              </a:rPr>
              <a:t>merveillous</a:t>
            </a:r>
            <a:r>
              <a:rPr lang="en-GB" sz="2200" dirty="0">
                <a:solidFill>
                  <a:schemeClr val="bg1"/>
                </a:solidFill>
                <a:latin typeface="Century Gothic" pitchFamily="34" charset="0"/>
              </a:rPr>
              <a:t> </a:t>
            </a:r>
            <a:r>
              <a:rPr lang="en-GB" sz="2200" u="sng" dirty="0" err="1">
                <a:solidFill>
                  <a:srgbClr val="FFC000"/>
                </a:solidFill>
                <a:latin typeface="Century Gothic" pitchFamily="34" charset="0"/>
              </a:rPr>
              <a:t>swevene</a:t>
            </a:r>
            <a:r>
              <a:rPr lang="en-GB" sz="2200" u="sng" dirty="0">
                <a:solidFill>
                  <a:srgbClr val="FFC000"/>
                </a:solidFill>
                <a:latin typeface="Century Gothic" pitchFamily="34" charset="0"/>
              </a:rPr>
              <a:t>-</a:t>
            </a:r>
            <a:r>
              <a:rPr lang="en-GB" sz="2200" dirty="0">
                <a:solidFill>
                  <a:schemeClr val="bg1"/>
                </a:solidFill>
                <a:latin typeface="Century Gothic" pitchFamily="34" charset="0"/>
              </a:rPr>
              <a:t>-</a:t>
            </a:r>
          </a:p>
          <a:p>
            <a:r>
              <a:rPr lang="en-GB" sz="2200" dirty="0">
                <a:solidFill>
                  <a:schemeClr val="bg1"/>
                </a:solidFill>
                <a:latin typeface="Century Gothic" pitchFamily="34" charset="0"/>
              </a:rPr>
              <a:t>That I was in a </a:t>
            </a:r>
            <a:r>
              <a:rPr lang="en-GB" sz="2200" dirty="0" err="1">
                <a:solidFill>
                  <a:schemeClr val="bg1"/>
                </a:solidFill>
                <a:latin typeface="Century Gothic" pitchFamily="34" charset="0"/>
              </a:rPr>
              <a:t>wildernesse</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wiste</a:t>
            </a:r>
            <a:r>
              <a:rPr lang="en-GB" sz="2200" dirty="0">
                <a:solidFill>
                  <a:schemeClr val="bg1"/>
                </a:solidFill>
                <a:latin typeface="Century Gothic" pitchFamily="34" charset="0"/>
              </a:rPr>
              <a:t> I </a:t>
            </a:r>
            <a:r>
              <a:rPr lang="en-GB" sz="2200" dirty="0" err="1">
                <a:solidFill>
                  <a:schemeClr val="bg1"/>
                </a:solidFill>
                <a:latin typeface="Century Gothic" pitchFamily="34" charset="0"/>
              </a:rPr>
              <a:t>nevere</a:t>
            </a:r>
            <a:r>
              <a:rPr lang="en-GB" sz="2200" dirty="0">
                <a:solidFill>
                  <a:schemeClr val="bg1"/>
                </a:solidFill>
                <a:latin typeface="Century Gothic" pitchFamily="34" charset="0"/>
              </a:rPr>
              <a:t> where.</a:t>
            </a:r>
          </a:p>
          <a:p>
            <a:r>
              <a:rPr lang="en-GB" sz="2200" dirty="0">
                <a:solidFill>
                  <a:schemeClr val="bg1"/>
                </a:solidFill>
                <a:latin typeface="Century Gothic" pitchFamily="34" charset="0"/>
              </a:rPr>
              <a:t>A[c] as I </a:t>
            </a:r>
            <a:r>
              <a:rPr lang="en-GB" sz="2200" dirty="0" err="1">
                <a:solidFill>
                  <a:schemeClr val="bg1"/>
                </a:solidFill>
                <a:latin typeface="Century Gothic" pitchFamily="34" charset="0"/>
              </a:rPr>
              <a:t>biheeld</a:t>
            </a:r>
            <a:r>
              <a:rPr lang="en-GB" sz="2200" dirty="0">
                <a:solidFill>
                  <a:schemeClr val="bg1"/>
                </a:solidFill>
                <a:latin typeface="Century Gothic" pitchFamily="34" charset="0"/>
              </a:rPr>
              <a:t> into the </a:t>
            </a:r>
            <a:r>
              <a:rPr lang="en-GB" sz="2200" dirty="0" err="1">
                <a:solidFill>
                  <a:schemeClr val="bg1"/>
                </a:solidFill>
                <a:latin typeface="Century Gothic" pitchFamily="34" charset="0"/>
              </a:rPr>
              <a:t>eest</a:t>
            </a:r>
            <a:r>
              <a:rPr lang="en-GB" sz="2200" dirty="0">
                <a:solidFill>
                  <a:schemeClr val="bg1"/>
                </a:solidFill>
                <a:latin typeface="Century Gothic" pitchFamily="34" charset="0"/>
              </a:rPr>
              <a:t> an </a:t>
            </a:r>
            <a:r>
              <a:rPr lang="en-GB" sz="2200" dirty="0" err="1">
                <a:solidFill>
                  <a:schemeClr val="bg1"/>
                </a:solidFill>
                <a:latin typeface="Century Gothic" pitchFamily="34" charset="0"/>
              </a:rPr>
              <a:t>heigh</a:t>
            </a:r>
            <a:r>
              <a:rPr lang="en-GB" sz="2200" dirty="0">
                <a:solidFill>
                  <a:schemeClr val="bg1"/>
                </a:solidFill>
                <a:latin typeface="Century Gothic" pitchFamily="34" charset="0"/>
              </a:rPr>
              <a:t> to the </a:t>
            </a:r>
            <a:r>
              <a:rPr lang="en-GB" sz="2200" dirty="0" err="1">
                <a:solidFill>
                  <a:schemeClr val="bg1"/>
                </a:solidFill>
                <a:latin typeface="Century Gothic" pitchFamily="34" charset="0"/>
              </a:rPr>
              <a:t>sonne</a:t>
            </a:r>
            <a:r>
              <a:rPr lang="en-GB" sz="2200" dirty="0">
                <a:solidFill>
                  <a:schemeClr val="bg1"/>
                </a:solidFill>
                <a:latin typeface="Century Gothic" pitchFamily="34" charset="0"/>
              </a:rPr>
              <a:t>,</a:t>
            </a:r>
          </a:p>
          <a:p>
            <a:r>
              <a:rPr lang="en-GB" sz="2200" dirty="0">
                <a:solidFill>
                  <a:schemeClr val="bg1"/>
                </a:solidFill>
                <a:latin typeface="Century Gothic" pitchFamily="34" charset="0"/>
              </a:rPr>
              <a:t>I </a:t>
            </a:r>
            <a:r>
              <a:rPr lang="en-GB" sz="2200" u="sng" dirty="0">
                <a:solidFill>
                  <a:srgbClr val="FFC000"/>
                </a:solidFill>
                <a:latin typeface="Century Gothic" pitchFamily="34" charset="0"/>
              </a:rPr>
              <a:t>seigh</a:t>
            </a:r>
            <a:r>
              <a:rPr lang="en-GB" sz="2200" dirty="0">
                <a:solidFill>
                  <a:schemeClr val="bg1"/>
                </a:solidFill>
                <a:latin typeface="Century Gothic" pitchFamily="34" charset="0"/>
              </a:rPr>
              <a:t> a tour on a toft </a:t>
            </a:r>
            <a:r>
              <a:rPr lang="en-GB" sz="2200" dirty="0" err="1">
                <a:solidFill>
                  <a:schemeClr val="bg1"/>
                </a:solidFill>
                <a:latin typeface="Century Gothic" pitchFamily="34" charset="0"/>
              </a:rPr>
              <a:t>trieliche</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ymaked</a:t>
            </a:r>
            <a:r>
              <a:rPr lang="en-GB" sz="2200" dirty="0">
                <a:solidFill>
                  <a:schemeClr val="bg1"/>
                </a:solidFill>
                <a:latin typeface="Century Gothic" pitchFamily="34" charset="0"/>
              </a:rPr>
              <a:t>,</a:t>
            </a:r>
          </a:p>
          <a:p>
            <a:r>
              <a:rPr lang="en-GB" sz="2200" dirty="0">
                <a:solidFill>
                  <a:schemeClr val="bg1"/>
                </a:solidFill>
                <a:latin typeface="Century Gothic" pitchFamily="34" charset="0"/>
              </a:rPr>
              <a:t>A deep dale </a:t>
            </a:r>
            <a:r>
              <a:rPr lang="en-GB" sz="2200" dirty="0" err="1">
                <a:solidFill>
                  <a:schemeClr val="bg1"/>
                </a:solidFill>
                <a:latin typeface="Century Gothic" pitchFamily="34" charset="0"/>
              </a:rPr>
              <a:t>bynethe</a:t>
            </a:r>
            <a:r>
              <a:rPr lang="en-GB" sz="2200" dirty="0">
                <a:solidFill>
                  <a:schemeClr val="bg1"/>
                </a:solidFill>
                <a:latin typeface="Century Gothic" pitchFamily="34" charset="0"/>
              </a:rPr>
              <a:t>, a </a:t>
            </a:r>
            <a:r>
              <a:rPr lang="en-GB" sz="2200" dirty="0" err="1">
                <a:solidFill>
                  <a:schemeClr val="bg1"/>
                </a:solidFill>
                <a:latin typeface="Century Gothic" pitchFamily="34" charset="0"/>
              </a:rPr>
              <a:t>dongeon</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therinne</a:t>
            </a:r>
            <a:r>
              <a:rPr lang="en-GB" sz="2200" dirty="0">
                <a:solidFill>
                  <a:schemeClr val="bg1"/>
                </a:solidFill>
                <a:latin typeface="Century Gothic" pitchFamily="34" charset="0"/>
              </a:rPr>
              <a:t>,</a:t>
            </a:r>
          </a:p>
          <a:p>
            <a:r>
              <a:rPr lang="en-GB" sz="2200" dirty="0">
                <a:solidFill>
                  <a:schemeClr val="bg1"/>
                </a:solidFill>
                <a:latin typeface="Century Gothic" pitchFamily="34" charset="0"/>
              </a:rPr>
              <a:t>With </a:t>
            </a:r>
            <a:r>
              <a:rPr lang="en-GB" sz="2200" dirty="0" err="1">
                <a:solidFill>
                  <a:schemeClr val="bg1"/>
                </a:solidFill>
                <a:latin typeface="Century Gothic" pitchFamily="34" charset="0"/>
              </a:rPr>
              <a:t>depe</a:t>
            </a:r>
            <a:r>
              <a:rPr lang="en-GB" sz="2200" dirty="0">
                <a:solidFill>
                  <a:schemeClr val="bg1"/>
                </a:solidFill>
                <a:latin typeface="Century Gothic" pitchFamily="34" charset="0"/>
              </a:rPr>
              <a:t> diches and </a:t>
            </a:r>
            <a:r>
              <a:rPr lang="en-GB" sz="2200" dirty="0" err="1">
                <a:solidFill>
                  <a:schemeClr val="bg1"/>
                </a:solidFill>
                <a:latin typeface="Century Gothic" pitchFamily="34" charset="0"/>
              </a:rPr>
              <a:t>derke</a:t>
            </a:r>
            <a:r>
              <a:rPr lang="en-GB" sz="2200" dirty="0">
                <a:solidFill>
                  <a:schemeClr val="bg1"/>
                </a:solidFill>
                <a:latin typeface="Century Gothic" pitchFamily="34" charset="0"/>
              </a:rPr>
              <a:t> and </a:t>
            </a:r>
            <a:r>
              <a:rPr lang="en-GB" sz="2200" dirty="0" err="1">
                <a:solidFill>
                  <a:schemeClr val="bg1"/>
                </a:solidFill>
                <a:latin typeface="Century Gothic" pitchFamily="34" charset="0"/>
              </a:rPr>
              <a:t>dredfulle</a:t>
            </a:r>
            <a:r>
              <a:rPr lang="en-GB" sz="2200" dirty="0">
                <a:solidFill>
                  <a:schemeClr val="bg1"/>
                </a:solidFill>
                <a:latin typeface="Century Gothic" pitchFamily="34" charset="0"/>
              </a:rPr>
              <a:t> of </a:t>
            </a:r>
            <a:r>
              <a:rPr lang="en-GB" sz="2200" dirty="0" err="1">
                <a:solidFill>
                  <a:schemeClr val="bg1"/>
                </a:solidFill>
                <a:latin typeface="Century Gothic" pitchFamily="34" charset="0"/>
              </a:rPr>
              <a:t>sighte</a:t>
            </a:r>
            <a:r>
              <a:rPr lang="en-GB" sz="2200" dirty="0">
                <a:solidFill>
                  <a:schemeClr val="bg1"/>
                </a:solidFill>
                <a:latin typeface="Century Gothic" pitchFamily="34" charset="0"/>
              </a:rPr>
              <a:t>.</a:t>
            </a:r>
          </a:p>
          <a:p>
            <a:r>
              <a:rPr lang="en-GB" sz="2200" dirty="0">
                <a:solidFill>
                  <a:schemeClr val="bg1"/>
                </a:solidFill>
                <a:latin typeface="Century Gothic" pitchFamily="34" charset="0"/>
              </a:rPr>
              <a:t>A </a:t>
            </a:r>
            <a:r>
              <a:rPr lang="en-GB" sz="2200" dirty="0">
                <a:solidFill>
                  <a:srgbClr val="FFC000"/>
                </a:solidFill>
                <a:latin typeface="Century Gothic" pitchFamily="34" charset="0"/>
              </a:rPr>
              <a:t>fair </a:t>
            </a:r>
            <a:r>
              <a:rPr lang="en-GB" sz="2200" dirty="0" err="1">
                <a:solidFill>
                  <a:srgbClr val="FFC000"/>
                </a:solidFill>
                <a:latin typeface="Century Gothic" pitchFamily="34" charset="0"/>
              </a:rPr>
              <a:t>feeld</a:t>
            </a:r>
            <a:r>
              <a:rPr lang="en-GB" sz="2200" dirty="0">
                <a:solidFill>
                  <a:srgbClr val="FFC000"/>
                </a:solidFill>
                <a:latin typeface="Century Gothic" pitchFamily="34" charset="0"/>
              </a:rPr>
              <a:t> </a:t>
            </a:r>
            <a:r>
              <a:rPr lang="en-GB" sz="2200" dirty="0" err="1">
                <a:solidFill>
                  <a:srgbClr val="FFC000"/>
                </a:solidFill>
                <a:latin typeface="Century Gothic" pitchFamily="34" charset="0"/>
              </a:rPr>
              <a:t>ful</a:t>
            </a:r>
            <a:r>
              <a:rPr lang="en-GB" sz="2200" dirty="0">
                <a:solidFill>
                  <a:srgbClr val="FFC000"/>
                </a:solidFill>
                <a:latin typeface="Century Gothic" pitchFamily="34" charset="0"/>
              </a:rPr>
              <a:t> of folk fond I </a:t>
            </a:r>
            <a:r>
              <a:rPr lang="en-GB" sz="2200" dirty="0" err="1">
                <a:solidFill>
                  <a:srgbClr val="FFC000"/>
                </a:solidFill>
                <a:latin typeface="Century Gothic" pitchFamily="34" charset="0"/>
              </a:rPr>
              <a:t>ther</a:t>
            </a:r>
            <a:r>
              <a:rPr lang="en-GB" sz="2200" dirty="0">
                <a:solidFill>
                  <a:srgbClr val="FFC000"/>
                </a:solidFill>
                <a:latin typeface="Century Gothic" pitchFamily="34" charset="0"/>
              </a:rPr>
              <a:t> </a:t>
            </a:r>
            <a:r>
              <a:rPr lang="en-GB" sz="2200" dirty="0" err="1">
                <a:solidFill>
                  <a:srgbClr val="FFC000"/>
                </a:solidFill>
                <a:latin typeface="Century Gothic" pitchFamily="34" charset="0"/>
              </a:rPr>
              <a:t>bitwene</a:t>
            </a:r>
            <a:r>
              <a:rPr lang="en-GB" sz="2200" dirty="0">
                <a:solidFill>
                  <a:srgbClr val="FFC000"/>
                </a:solidFill>
                <a:latin typeface="Century Gothic" pitchFamily="34" charset="0"/>
              </a:rPr>
              <a:t>—</a:t>
            </a:r>
          </a:p>
          <a:p>
            <a:r>
              <a:rPr lang="en-GB" sz="2200" dirty="0">
                <a:solidFill>
                  <a:srgbClr val="FFC000"/>
                </a:solidFill>
                <a:latin typeface="Century Gothic" pitchFamily="34" charset="0"/>
              </a:rPr>
              <a:t>Of </a:t>
            </a:r>
            <a:r>
              <a:rPr lang="en-GB" sz="2200" dirty="0" err="1">
                <a:solidFill>
                  <a:srgbClr val="FFC000"/>
                </a:solidFill>
                <a:latin typeface="Century Gothic" pitchFamily="34" charset="0"/>
              </a:rPr>
              <a:t>alle</a:t>
            </a:r>
            <a:r>
              <a:rPr lang="en-GB" sz="2200" dirty="0">
                <a:solidFill>
                  <a:srgbClr val="FFC000"/>
                </a:solidFill>
                <a:latin typeface="Century Gothic" pitchFamily="34" charset="0"/>
              </a:rPr>
              <a:t> </a:t>
            </a:r>
            <a:r>
              <a:rPr lang="en-GB" sz="2200" dirty="0" err="1">
                <a:solidFill>
                  <a:srgbClr val="FFC000"/>
                </a:solidFill>
                <a:latin typeface="Century Gothic" pitchFamily="34" charset="0"/>
              </a:rPr>
              <a:t>manere</a:t>
            </a:r>
            <a:r>
              <a:rPr lang="en-GB" sz="2200" dirty="0">
                <a:solidFill>
                  <a:srgbClr val="FFC000"/>
                </a:solidFill>
                <a:latin typeface="Century Gothic" pitchFamily="34" charset="0"/>
              </a:rPr>
              <a:t> of men, the </a:t>
            </a:r>
            <a:r>
              <a:rPr lang="en-GB" sz="2200" u="sng" dirty="0" err="1">
                <a:solidFill>
                  <a:srgbClr val="FFC000"/>
                </a:solidFill>
                <a:latin typeface="Century Gothic" pitchFamily="34" charset="0"/>
              </a:rPr>
              <a:t>meene</a:t>
            </a:r>
            <a:r>
              <a:rPr lang="en-GB" sz="2200" dirty="0">
                <a:solidFill>
                  <a:srgbClr val="FFC000"/>
                </a:solidFill>
                <a:latin typeface="Century Gothic" pitchFamily="34" charset="0"/>
              </a:rPr>
              <a:t> and the riche</a:t>
            </a:r>
            <a:r>
              <a:rPr lang="en-GB" sz="2200" dirty="0">
                <a:solidFill>
                  <a:schemeClr val="bg1"/>
                </a:solidFill>
                <a:latin typeface="Century Gothic" pitchFamily="34" charset="0"/>
              </a:rPr>
              <a:t>,</a:t>
            </a:r>
            <a:endParaRPr lang="en-GB" sz="2400" dirty="0">
              <a:latin typeface="Century Gothic" pitchFamily="34" charset="0"/>
            </a:endParaRPr>
          </a:p>
        </p:txBody>
      </p:sp>
      <p:sp>
        <p:nvSpPr>
          <p:cNvPr id="5" name="Title 1"/>
          <p:cNvSpPr txBox="1">
            <a:spLocks/>
          </p:cNvSpPr>
          <p:nvPr/>
        </p:nvSpPr>
        <p:spPr>
          <a:xfrm>
            <a:off x="5436096" y="44624"/>
            <a:ext cx="3528392" cy="1368152"/>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200" b="0" kern="1200" cap="all" baseline="0">
                <a:blipFill>
                  <a:blip r:embed="rId2">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pPr algn="r"/>
            <a:r>
              <a:rPr lang="en-GB" sz="2800" dirty="0">
                <a:solidFill>
                  <a:srgbClr val="FFC000"/>
                </a:solidFill>
                <a:latin typeface="Book Antiqua" pitchFamily="18" charset="0"/>
              </a:rPr>
              <a:t>PIERS PLOWMAN </a:t>
            </a:r>
          </a:p>
          <a:p>
            <a:pPr marL="571500" indent="-571500" algn="r">
              <a:buAutoNum type="romanLcParenBoth"/>
            </a:pPr>
            <a:r>
              <a:rPr lang="en-GB" sz="2800" i="1" cap="none" dirty="0">
                <a:solidFill>
                  <a:srgbClr val="FFC000"/>
                </a:solidFill>
                <a:latin typeface="Garamond" panose="02020404030301010803" pitchFamily="18" charset="0"/>
              </a:rPr>
              <a:t>nature opening</a:t>
            </a:r>
          </a:p>
          <a:p>
            <a:pPr marL="571500" indent="-571500" algn="r">
              <a:buAutoNum type="romanLcParenBoth"/>
            </a:pPr>
            <a:r>
              <a:rPr lang="en-GB" sz="2800" i="1" cap="none" dirty="0">
                <a:solidFill>
                  <a:srgbClr val="FFC000"/>
                </a:solidFill>
                <a:latin typeface="Garamond" panose="02020404030301010803" pitchFamily="18" charset="0"/>
              </a:rPr>
              <a:t>dream vision</a:t>
            </a:r>
            <a:endParaRPr lang="en-GB" sz="2800" cap="none" dirty="0">
              <a:solidFill>
                <a:srgbClr val="FFC000"/>
              </a:solidFill>
              <a:latin typeface="Garamond" panose="02020404030301010803" pitchFamily="18" charset="0"/>
            </a:endParaRPr>
          </a:p>
        </p:txBody>
      </p:sp>
      <p:sp>
        <p:nvSpPr>
          <p:cNvPr id="6" name="Title 1"/>
          <p:cNvSpPr txBox="1">
            <a:spLocks/>
          </p:cNvSpPr>
          <p:nvPr/>
        </p:nvSpPr>
        <p:spPr>
          <a:xfrm>
            <a:off x="6876256" y="2348880"/>
            <a:ext cx="2664296" cy="1368152"/>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200" b="0" kern="1200" cap="all" baseline="0">
                <a:blipFill>
                  <a:blip r:embed="rId2">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pPr algn="r"/>
            <a:endParaRPr lang="en-GB" sz="2800" cap="none" dirty="0">
              <a:solidFill>
                <a:srgbClr val="FFC000"/>
              </a:solidFill>
              <a:latin typeface="Garamond" panose="02020404030301010803" pitchFamily="18" charset="0"/>
            </a:endParaRPr>
          </a:p>
        </p:txBody>
      </p:sp>
      <p:sp>
        <p:nvSpPr>
          <p:cNvPr id="2" name="Rectangle 1"/>
          <p:cNvSpPr/>
          <p:nvPr/>
        </p:nvSpPr>
        <p:spPr>
          <a:xfrm>
            <a:off x="7020736" y="3594212"/>
            <a:ext cx="2015295" cy="369332"/>
          </a:xfrm>
          <a:prstGeom prst="rect">
            <a:avLst/>
          </a:prstGeom>
        </p:spPr>
        <p:txBody>
          <a:bodyPr wrap="none">
            <a:spAutoFit/>
          </a:bodyPr>
          <a:lstStyle/>
          <a:p>
            <a:pPr algn="r"/>
            <a:r>
              <a:rPr lang="en-GB" u="sng" dirty="0" err="1">
                <a:solidFill>
                  <a:srgbClr val="FFCC99"/>
                </a:solidFill>
                <a:latin typeface="Century Gothic" pitchFamily="34" charset="0"/>
              </a:rPr>
              <a:t>meten</a:t>
            </a:r>
            <a:r>
              <a:rPr lang="en-GB" u="sng" dirty="0">
                <a:solidFill>
                  <a:srgbClr val="FFCC99"/>
                </a:solidFill>
                <a:latin typeface="Century Gothic" pitchFamily="34" charset="0"/>
              </a:rPr>
              <a:t> </a:t>
            </a:r>
            <a:r>
              <a:rPr lang="en-GB" dirty="0">
                <a:solidFill>
                  <a:srgbClr val="FFCC99"/>
                </a:solidFill>
                <a:latin typeface="Century Gothic" pitchFamily="34" charset="0"/>
              </a:rPr>
              <a:t>= dreamt</a:t>
            </a:r>
            <a:endParaRPr lang="en-GB" dirty="0">
              <a:solidFill>
                <a:srgbClr val="FFCC99"/>
              </a:solidFill>
            </a:endParaRPr>
          </a:p>
        </p:txBody>
      </p:sp>
      <p:sp>
        <p:nvSpPr>
          <p:cNvPr id="3" name="Rectangle 2"/>
          <p:cNvSpPr/>
          <p:nvPr/>
        </p:nvSpPr>
        <p:spPr>
          <a:xfrm>
            <a:off x="7092280" y="3903179"/>
            <a:ext cx="1872208" cy="646331"/>
          </a:xfrm>
          <a:prstGeom prst="rect">
            <a:avLst/>
          </a:prstGeom>
        </p:spPr>
        <p:txBody>
          <a:bodyPr wrap="square">
            <a:spAutoFit/>
          </a:bodyPr>
          <a:lstStyle/>
          <a:p>
            <a:pPr algn="r"/>
            <a:r>
              <a:rPr lang="en-GB" u="sng" dirty="0" err="1">
                <a:solidFill>
                  <a:srgbClr val="FFCC99"/>
                </a:solidFill>
                <a:latin typeface="Century Gothic" pitchFamily="34" charset="0"/>
              </a:rPr>
              <a:t>swevene</a:t>
            </a:r>
            <a:r>
              <a:rPr lang="en-GB" u="sng" dirty="0">
                <a:solidFill>
                  <a:srgbClr val="FFCC99"/>
                </a:solidFill>
                <a:latin typeface="Century Gothic" pitchFamily="34" charset="0"/>
              </a:rPr>
              <a:t> </a:t>
            </a:r>
            <a:r>
              <a:rPr lang="en-GB" dirty="0">
                <a:solidFill>
                  <a:srgbClr val="FFCC99"/>
                </a:solidFill>
                <a:latin typeface="Century Gothic" pitchFamily="34" charset="0"/>
              </a:rPr>
              <a:t>= dream</a:t>
            </a:r>
            <a:endParaRPr lang="en-GB" dirty="0">
              <a:solidFill>
                <a:srgbClr val="FFCC99"/>
              </a:solidFill>
            </a:endParaRPr>
          </a:p>
        </p:txBody>
      </p:sp>
      <p:sp>
        <p:nvSpPr>
          <p:cNvPr id="7" name="Rectangle 6"/>
          <p:cNvSpPr/>
          <p:nvPr/>
        </p:nvSpPr>
        <p:spPr>
          <a:xfrm>
            <a:off x="7514202" y="5042793"/>
            <a:ext cx="1500732" cy="369332"/>
          </a:xfrm>
          <a:prstGeom prst="rect">
            <a:avLst/>
          </a:prstGeom>
        </p:spPr>
        <p:txBody>
          <a:bodyPr wrap="none">
            <a:spAutoFit/>
          </a:bodyPr>
          <a:lstStyle/>
          <a:p>
            <a:pPr algn="r"/>
            <a:r>
              <a:rPr lang="en-GB" u="sng" dirty="0">
                <a:solidFill>
                  <a:srgbClr val="FFCC99"/>
                </a:solidFill>
                <a:latin typeface="Century Gothic" pitchFamily="34" charset="0"/>
              </a:rPr>
              <a:t>seigh </a:t>
            </a:r>
            <a:r>
              <a:rPr lang="en-GB" dirty="0">
                <a:solidFill>
                  <a:srgbClr val="FFCC99"/>
                </a:solidFill>
                <a:latin typeface="Century Gothic" pitchFamily="34" charset="0"/>
              </a:rPr>
              <a:t>= saw</a:t>
            </a:r>
            <a:endParaRPr lang="en-GB" dirty="0">
              <a:solidFill>
                <a:srgbClr val="FFCC99"/>
              </a:solidFill>
            </a:endParaRPr>
          </a:p>
        </p:txBody>
      </p:sp>
      <p:sp>
        <p:nvSpPr>
          <p:cNvPr id="8" name="Rectangle 7"/>
          <p:cNvSpPr/>
          <p:nvPr/>
        </p:nvSpPr>
        <p:spPr>
          <a:xfrm>
            <a:off x="7266533" y="6345332"/>
            <a:ext cx="1784463" cy="369332"/>
          </a:xfrm>
          <a:prstGeom prst="rect">
            <a:avLst/>
          </a:prstGeom>
          <a:solidFill>
            <a:srgbClr val="740000"/>
          </a:solidFill>
        </p:spPr>
        <p:txBody>
          <a:bodyPr wrap="none">
            <a:spAutoFit/>
          </a:bodyPr>
          <a:lstStyle/>
          <a:p>
            <a:r>
              <a:rPr lang="en-GB" u="sng" dirty="0" err="1">
                <a:solidFill>
                  <a:srgbClr val="FFCC99"/>
                </a:solidFill>
                <a:latin typeface="Century Gothic" pitchFamily="34" charset="0"/>
              </a:rPr>
              <a:t>meene</a:t>
            </a:r>
            <a:r>
              <a:rPr lang="en-GB" u="sng" dirty="0">
                <a:solidFill>
                  <a:srgbClr val="FFCC99"/>
                </a:solidFill>
                <a:latin typeface="Century Gothic" pitchFamily="34" charset="0"/>
              </a:rPr>
              <a:t> = poor</a:t>
            </a:r>
            <a:endParaRPr lang="en-GB" dirty="0">
              <a:solidFill>
                <a:srgbClr val="FFCC99"/>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404664"/>
            <a:ext cx="5400600" cy="6336704"/>
          </a:xfrm>
        </p:spPr>
        <p:txBody>
          <a:bodyPr>
            <a:normAutofit lnSpcReduction="10000"/>
          </a:bodyPr>
          <a:lstStyle/>
          <a:p>
            <a:pPr marL="0" indent="0">
              <a:lnSpc>
                <a:spcPct val="120000"/>
              </a:lnSpc>
              <a:spcBef>
                <a:spcPts val="0"/>
              </a:spcBef>
              <a:buNone/>
            </a:pPr>
            <a:r>
              <a:rPr lang="en-GB" sz="2200" dirty="0">
                <a:solidFill>
                  <a:schemeClr val="bg1"/>
                </a:solidFill>
                <a:latin typeface="Century Gothic" pitchFamily="34" charset="0"/>
              </a:rPr>
              <a:t>That it </a:t>
            </a:r>
            <a:r>
              <a:rPr lang="en-GB" sz="2200" dirty="0">
                <a:solidFill>
                  <a:srgbClr val="FFC000"/>
                </a:solidFill>
                <a:latin typeface="Century Gothic" pitchFamily="34" charset="0"/>
              </a:rPr>
              <a:t>was May </a:t>
            </a:r>
            <a:r>
              <a:rPr lang="en-GB" sz="2200" dirty="0">
                <a:solidFill>
                  <a:schemeClr val="bg1"/>
                </a:solidFill>
                <a:latin typeface="Century Gothic" pitchFamily="34" charset="0"/>
              </a:rPr>
              <a:t>thus </a:t>
            </a:r>
            <a:r>
              <a:rPr lang="en-GB" sz="2200" dirty="0" err="1">
                <a:solidFill>
                  <a:schemeClr val="bg1"/>
                </a:solidFill>
                <a:latin typeface="Century Gothic" pitchFamily="34" charset="0"/>
              </a:rPr>
              <a:t>dremed</a:t>
            </a:r>
            <a:r>
              <a:rPr lang="en-GB" sz="2200" dirty="0">
                <a:solidFill>
                  <a:schemeClr val="bg1"/>
                </a:solidFill>
                <a:latin typeface="Century Gothic" pitchFamily="34" charset="0"/>
              </a:rPr>
              <a:t> me</a:t>
            </a:r>
          </a:p>
          <a:p>
            <a:pPr marL="0" indent="0">
              <a:lnSpc>
                <a:spcPct val="120000"/>
              </a:lnSpc>
              <a:spcBef>
                <a:spcPts val="0"/>
              </a:spcBef>
              <a:buNone/>
            </a:pPr>
            <a:r>
              <a:rPr lang="en-GB" sz="2200" dirty="0">
                <a:solidFill>
                  <a:schemeClr val="bg1"/>
                </a:solidFill>
                <a:latin typeface="Century Gothic" pitchFamily="34" charset="0"/>
              </a:rPr>
              <a:t>In time of love and </a:t>
            </a:r>
            <a:r>
              <a:rPr lang="en-GB" sz="2200" dirty="0" err="1">
                <a:solidFill>
                  <a:schemeClr val="bg1"/>
                </a:solidFill>
                <a:latin typeface="Century Gothic" pitchFamily="34" charset="0"/>
              </a:rPr>
              <a:t>jollite</a:t>
            </a:r>
            <a:endParaRPr lang="en-GB" sz="2200" dirty="0">
              <a:solidFill>
                <a:schemeClr val="bg1"/>
              </a:solidFill>
              <a:latin typeface="Century Gothic" pitchFamily="34" charset="0"/>
            </a:endParaRPr>
          </a:p>
          <a:p>
            <a:pPr marL="0" indent="0">
              <a:lnSpc>
                <a:spcPct val="120000"/>
              </a:lnSpc>
              <a:spcBef>
                <a:spcPts val="0"/>
              </a:spcBef>
              <a:buNone/>
            </a:pPr>
            <a:r>
              <a:rPr lang="en-GB" sz="2200" dirty="0">
                <a:solidFill>
                  <a:schemeClr val="bg1"/>
                </a:solidFill>
                <a:latin typeface="Century Gothic" pitchFamily="34" charset="0"/>
              </a:rPr>
              <a:t>That al </a:t>
            </a:r>
            <a:r>
              <a:rPr lang="en-GB" sz="2200" dirty="0" err="1">
                <a:solidFill>
                  <a:schemeClr val="bg1"/>
                </a:solidFill>
                <a:latin typeface="Century Gothic" pitchFamily="34" charset="0"/>
              </a:rPr>
              <a:t>thyng</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gynneth</a:t>
            </a:r>
            <a:r>
              <a:rPr lang="en-GB" sz="2200" dirty="0">
                <a:solidFill>
                  <a:schemeClr val="bg1"/>
                </a:solidFill>
                <a:latin typeface="Century Gothic" pitchFamily="34" charset="0"/>
              </a:rPr>
              <a:t> waxen gay</a:t>
            </a:r>
          </a:p>
          <a:p>
            <a:pPr marL="0" indent="0">
              <a:lnSpc>
                <a:spcPct val="120000"/>
              </a:lnSpc>
              <a:spcBef>
                <a:spcPts val="0"/>
              </a:spcBef>
              <a:buNone/>
            </a:pPr>
            <a:r>
              <a:rPr lang="en-GB" sz="2200" dirty="0">
                <a:solidFill>
                  <a:schemeClr val="bg1"/>
                </a:solidFill>
                <a:latin typeface="Century Gothic" pitchFamily="34" charset="0"/>
              </a:rPr>
              <a:t>For there is neither busk nor hay</a:t>
            </a:r>
          </a:p>
          <a:p>
            <a:pPr marL="0" indent="0">
              <a:lnSpc>
                <a:spcPct val="120000"/>
              </a:lnSpc>
              <a:spcBef>
                <a:spcPts val="0"/>
              </a:spcBef>
              <a:buNone/>
            </a:pPr>
            <a:r>
              <a:rPr lang="en-GB" sz="2200" dirty="0">
                <a:solidFill>
                  <a:srgbClr val="FFC000"/>
                </a:solidFill>
                <a:latin typeface="Century Gothic" pitchFamily="34" charset="0"/>
              </a:rPr>
              <a:t>In May </a:t>
            </a:r>
            <a:r>
              <a:rPr lang="en-GB" sz="2200" dirty="0">
                <a:solidFill>
                  <a:schemeClr val="bg1"/>
                </a:solidFill>
                <a:latin typeface="Century Gothic" pitchFamily="34" charset="0"/>
              </a:rPr>
              <a:t>that it </a:t>
            </a:r>
            <a:r>
              <a:rPr lang="en-GB" sz="2200" dirty="0" err="1">
                <a:solidFill>
                  <a:schemeClr val="bg1"/>
                </a:solidFill>
                <a:latin typeface="Century Gothic" pitchFamily="34" charset="0"/>
              </a:rPr>
              <a:t>nyl</a:t>
            </a:r>
            <a:r>
              <a:rPr lang="en-GB" sz="2200" dirty="0">
                <a:solidFill>
                  <a:schemeClr val="bg1"/>
                </a:solidFill>
                <a:latin typeface="Century Gothic" pitchFamily="34" charset="0"/>
              </a:rPr>
              <a:t> shrouded ben,</a:t>
            </a:r>
          </a:p>
          <a:p>
            <a:pPr marL="0" indent="0">
              <a:lnSpc>
                <a:spcPct val="120000"/>
              </a:lnSpc>
              <a:spcBef>
                <a:spcPts val="0"/>
              </a:spcBef>
              <a:buNone/>
            </a:pPr>
            <a:r>
              <a:rPr lang="en-GB" sz="2200" dirty="0">
                <a:solidFill>
                  <a:schemeClr val="bg1"/>
                </a:solidFill>
                <a:latin typeface="Century Gothic" pitchFamily="34" charset="0"/>
              </a:rPr>
              <a:t>And it with new </a:t>
            </a:r>
            <a:r>
              <a:rPr lang="en-GB" sz="2200" dirty="0" err="1">
                <a:solidFill>
                  <a:schemeClr val="bg1"/>
                </a:solidFill>
                <a:latin typeface="Century Gothic" pitchFamily="34" charset="0"/>
              </a:rPr>
              <a:t>leves</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wryen</a:t>
            </a:r>
            <a:r>
              <a:rPr lang="en-GB" sz="2200" dirty="0">
                <a:solidFill>
                  <a:schemeClr val="bg1"/>
                </a:solidFill>
                <a:latin typeface="Century Gothic" pitchFamily="34" charset="0"/>
              </a:rPr>
              <a:t>. </a:t>
            </a:r>
          </a:p>
          <a:p>
            <a:pPr marL="0" indent="0">
              <a:lnSpc>
                <a:spcPct val="120000"/>
              </a:lnSpc>
              <a:spcBef>
                <a:spcPts val="0"/>
              </a:spcBef>
              <a:buNone/>
            </a:pPr>
            <a:r>
              <a:rPr lang="en-GB" sz="2200" dirty="0">
                <a:solidFill>
                  <a:schemeClr val="bg1"/>
                </a:solidFill>
                <a:latin typeface="Century Gothic" pitchFamily="34" charset="0"/>
              </a:rPr>
              <a:t>These </a:t>
            </a:r>
            <a:r>
              <a:rPr lang="en-GB" sz="2200" dirty="0" err="1">
                <a:solidFill>
                  <a:schemeClr val="bg1"/>
                </a:solidFill>
                <a:latin typeface="Century Gothic" pitchFamily="34" charset="0"/>
              </a:rPr>
              <a:t>greves</a:t>
            </a:r>
            <a:r>
              <a:rPr lang="en-GB" sz="2200" dirty="0">
                <a:solidFill>
                  <a:schemeClr val="bg1"/>
                </a:solidFill>
                <a:latin typeface="Century Gothic" pitchFamily="34" charset="0"/>
              </a:rPr>
              <a:t> eke </a:t>
            </a:r>
            <a:r>
              <a:rPr lang="en-GB" sz="2200" dirty="0" err="1">
                <a:solidFill>
                  <a:schemeClr val="bg1"/>
                </a:solidFill>
                <a:latin typeface="Century Gothic" pitchFamily="34" charset="0"/>
              </a:rPr>
              <a:t>recoveren</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grene</a:t>
            </a:r>
            <a:r>
              <a:rPr lang="en-GB" sz="2200" dirty="0">
                <a:solidFill>
                  <a:schemeClr val="bg1"/>
                </a:solidFill>
                <a:latin typeface="Century Gothic" pitchFamily="34" charset="0"/>
              </a:rPr>
              <a:t>,</a:t>
            </a:r>
          </a:p>
          <a:p>
            <a:pPr marL="0" indent="0">
              <a:lnSpc>
                <a:spcPct val="120000"/>
              </a:lnSpc>
              <a:spcBef>
                <a:spcPts val="0"/>
              </a:spcBef>
              <a:buNone/>
            </a:pPr>
            <a:r>
              <a:rPr lang="en-GB" sz="2200" dirty="0">
                <a:solidFill>
                  <a:schemeClr val="bg1"/>
                </a:solidFill>
                <a:latin typeface="Century Gothic" pitchFamily="34" charset="0"/>
              </a:rPr>
              <a:t>That dry in </a:t>
            </a:r>
            <a:r>
              <a:rPr lang="en-GB" sz="2200" dirty="0" err="1">
                <a:solidFill>
                  <a:schemeClr val="bg1"/>
                </a:solidFill>
                <a:latin typeface="Century Gothic" pitchFamily="34" charset="0"/>
              </a:rPr>
              <a:t>wynter</a:t>
            </a:r>
            <a:r>
              <a:rPr lang="en-GB" sz="2200" dirty="0">
                <a:solidFill>
                  <a:schemeClr val="bg1"/>
                </a:solidFill>
                <a:latin typeface="Century Gothic" pitchFamily="34" charset="0"/>
              </a:rPr>
              <a:t> ben to </a:t>
            </a:r>
            <a:r>
              <a:rPr lang="en-GB" sz="2200" dirty="0" err="1">
                <a:solidFill>
                  <a:schemeClr val="bg1"/>
                </a:solidFill>
                <a:latin typeface="Century Gothic" pitchFamily="34" charset="0"/>
              </a:rPr>
              <a:t>sen</a:t>
            </a:r>
            <a:r>
              <a:rPr lang="en-GB" sz="2200" dirty="0">
                <a:solidFill>
                  <a:schemeClr val="bg1"/>
                </a:solidFill>
                <a:latin typeface="Century Gothic" pitchFamily="34" charset="0"/>
              </a:rPr>
              <a:t>,</a:t>
            </a:r>
          </a:p>
          <a:p>
            <a:pPr marL="0" indent="0">
              <a:lnSpc>
                <a:spcPct val="120000"/>
              </a:lnSpc>
              <a:spcBef>
                <a:spcPts val="0"/>
              </a:spcBef>
              <a:buNone/>
            </a:pPr>
            <a:r>
              <a:rPr lang="en-GB" sz="2200" dirty="0">
                <a:solidFill>
                  <a:schemeClr val="bg1"/>
                </a:solidFill>
                <a:latin typeface="Century Gothic" pitchFamily="34" charset="0"/>
              </a:rPr>
              <a:t>And the </a:t>
            </a:r>
            <a:r>
              <a:rPr lang="en-GB" sz="2200" dirty="0" err="1">
                <a:solidFill>
                  <a:schemeClr val="bg1"/>
                </a:solidFill>
                <a:latin typeface="Century Gothic" pitchFamily="34" charset="0"/>
              </a:rPr>
              <a:t>erthe</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waxeth</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proude</a:t>
            </a:r>
            <a:r>
              <a:rPr lang="en-GB" sz="2200" dirty="0">
                <a:solidFill>
                  <a:schemeClr val="bg1"/>
                </a:solidFill>
                <a:latin typeface="Century Gothic" pitchFamily="34" charset="0"/>
              </a:rPr>
              <a:t> withal</a:t>
            </a:r>
          </a:p>
          <a:p>
            <a:pPr marL="0" indent="0">
              <a:lnSpc>
                <a:spcPct val="120000"/>
              </a:lnSpc>
              <a:spcBef>
                <a:spcPts val="0"/>
              </a:spcBef>
              <a:buNone/>
            </a:pPr>
            <a:r>
              <a:rPr lang="en-GB" sz="2200" dirty="0">
                <a:solidFill>
                  <a:schemeClr val="bg1"/>
                </a:solidFill>
                <a:latin typeface="Century Gothic" pitchFamily="34" charset="0"/>
              </a:rPr>
              <a:t>For </a:t>
            </a:r>
            <a:r>
              <a:rPr lang="en-GB" sz="2200" dirty="0" err="1">
                <a:solidFill>
                  <a:schemeClr val="bg1"/>
                </a:solidFill>
                <a:latin typeface="Century Gothic" pitchFamily="34" charset="0"/>
              </a:rPr>
              <a:t>swete</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dewes</a:t>
            </a:r>
            <a:r>
              <a:rPr lang="en-GB" sz="2200" dirty="0">
                <a:solidFill>
                  <a:schemeClr val="bg1"/>
                </a:solidFill>
                <a:latin typeface="Century Gothic" pitchFamily="34" charset="0"/>
              </a:rPr>
              <a:t> that on it </a:t>
            </a:r>
            <a:r>
              <a:rPr lang="en-GB" sz="2200" dirty="0" err="1">
                <a:solidFill>
                  <a:schemeClr val="bg1"/>
                </a:solidFill>
                <a:latin typeface="Century Gothic" pitchFamily="34" charset="0"/>
              </a:rPr>
              <a:t>falle</a:t>
            </a:r>
            <a:r>
              <a:rPr lang="en-GB" sz="2200" dirty="0">
                <a:solidFill>
                  <a:schemeClr val="bg1"/>
                </a:solidFill>
                <a:latin typeface="Century Gothic" pitchFamily="34" charset="0"/>
              </a:rPr>
              <a:t> . . .</a:t>
            </a:r>
          </a:p>
          <a:p>
            <a:pPr marL="0" indent="0">
              <a:lnSpc>
                <a:spcPct val="110000"/>
              </a:lnSpc>
              <a:spcBef>
                <a:spcPts val="600"/>
              </a:spcBef>
              <a:spcAft>
                <a:spcPts val="600"/>
              </a:spcAft>
              <a:buNone/>
            </a:pPr>
            <a:r>
              <a:rPr lang="en-GB" sz="2200" dirty="0">
                <a:solidFill>
                  <a:schemeClr val="bg1"/>
                </a:solidFill>
                <a:latin typeface="Garamond" panose="02020404030301010803" pitchFamily="18" charset="0"/>
              </a:rPr>
              <a:t>             [and the birds begin …]</a:t>
            </a:r>
          </a:p>
          <a:p>
            <a:pPr marL="0" indent="0">
              <a:lnSpc>
                <a:spcPct val="120000"/>
              </a:lnSpc>
              <a:spcBef>
                <a:spcPts val="0"/>
              </a:spcBef>
              <a:buNone/>
            </a:pPr>
            <a:r>
              <a:rPr lang="en-GB" sz="2200" dirty="0">
                <a:solidFill>
                  <a:schemeClr val="bg1"/>
                </a:solidFill>
                <a:latin typeface="Century Gothic" pitchFamily="34" charset="0"/>
              </a:rPr>
              <a:t>To make </a:t>
            </a:r>
            <a:r>
              <a:rPr lang="en-GB" sz="2200" dirty="0" err="1">
                <a:solidFill>
                  <a:schemeClr val="bg1"/>
                </a:solidFill>
                <a:latin typeface="Century Gothic" pitchFamily="34" charset="0"/>
              </a:rPr>
              <a:t>noyse</a:t>
            </a:r>
            <a:r>
              <a:rPr lang="en-GB" sz="2200" dirty="0">
                <a:solidFill>
                  <a:schemeClr val="bg1"/>
                </a:solidFill>
                <a:latin typeface="Century Gothic" pitchFamily="34" charset="0"/>
              </a:rPr>
              <a:t> and </a:t>
            </a:r>
            <a:r>
              <a:rPr lang="en-GB" sz="2200" dirty="0" err="1">
                <a:solidFill>
                  <a:schemeClr val="bg1"/>
                </a:solidFill>
                <a:latin typeface="Century Gothic" pitchFamily="34" charset="0"/>
              </a:rPr>
              <a:t>syngen</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blythe</a:t>
            </a:r>
            <a:endParaRPr lang="en-GB" sz="2200" dirty="0">
              <a:solidFill>
                <a:schemeClr val="bg1"/>
              </a:solidFill>
              <a:latin typeface="Century Gothic" pitchFamily="34" charset="0"/>
            </a:endParaRPr>
          </a:p>
          <a:p>
            <a:pPr marL="0" indent="0">
              <a:lnSpc>
                <a:spcPct val="120000"/>
              </a:lnSpc>
              <a:spcBef>
                <a:spcPts val="0"/>
              </a:spcBef>
              <a:buNone/>
            </a:pPr>
            <a:r>
              <a:rPr lang="en-GB" sz="2200" dirty="0">
                <a:solidFill>
                  <a:schemeClr val="bg1"/>
                </a:solidFill>
                <a:latin typeface="Century Gothic" pitchFamily="34" charset="0"/>
              </a:rPr>
              <a:t>Than is </a:t>
            </a:r>
            <a:r>
              <a:rPr lang="en-GB" sz="2200" dirty="0" err="1">
                <a:solidFill>
                  <a:schemeClr val="bg1"/>
                </a:solidFill>
                <a:latin typeface="Century Gothic" pitchFamily="34" charset="0"/>
              </a:rPr>
              <a:t>blisful</a:t>
            </a:r>
            <a:r>
              <a:rPr lang="en-GB" sz="2200" dirty="0">
                <a:solidFill>
                  <a:schemeClr val="bg1"/>
                </a:solidFill>
                <a:latin typeface="Century Gothic" pitchFamily="34" charset="0"/>
              </a:rPr>
              <a:t> many </a:t>
            </a:r>
            <a:r>
              <a:rPr lang="en-GB" sz="2200" dirty="0" err="1">
                <a:solidFill>
                  <a:schemeClr val="bg1"/>
                </a:solidFill>
                <a:latin typeface="Century Gothic" pitchFamily="34" charset="0"/>
              </a:rPr>
              <a:t>sithe</a:t>
            </a:r>
            <a:endParaRPr lang="en-GB" sz="2200" dirty="0">
              <a:solidFill>
                <a:schemeClr val="bg1"/>
              </a:solidFill>
              <a:latin typeface="Century Gothic" pitchFamily="34" charset="0"/>
            </a:endParaRPr>
          </a:p>
          <a:p>
            <a:pPr marL="0" indent="0">
              <a:lnSpc>
                <a:spcPct val="120000"/>
              </a:lnSpc>
              <a:spcBef>
                <a:spcPts val="0"/>
              </a:spcBef>
              <a:buNone/>
            </a:pPr>
            <a:r>
              <a:rPr lang="en-GB" sz="2200" dirty="0">
                <a:solidFill>
                  <a:schemeClr val="bg1"/>
                </a:solidFill>
                <a:latin typeface="Century Gothic" pitchFamily="34" charset="0"/>
              </a:rPr>
              <a:t>The </a:t>
            </a:r>
            <a:r>
              <a:rPr lang="en-GB" sz="2200" u="sng" dirty="0" err="1">
                <a:solidFill>
                  <a:schemeClr val="bg1"/>
                </a:solidFill>
                <a:latin typeface="Century Gothic" pitchFamily="34" charset="0"/>
              </a:rPr>
              <a:t>chelandre</a:t>
            </a:r>
            <a:r>
              <a:rPr lang="en-GB" sz="2200" dirty="0">
                <a:solidFill>
                  <a:schemeClr val="bg1"/>
                </a:solidFill>
                <a:latin typeface="Century Gothic" pitchFamily="34" charset="0"/>
              </a:rPr>
              <a:t> and </a:t>
            </a:r>
            <a:r>
              <a:rPr lang="en-GB" sz="2200" u="sng" dirty="0">
                <a:solidFill>
                  <a:schemeClr val="bg1"/>
                </a:solidFill>
                <a:latin typeface="Century Gothic" pitchFamily="34" charset="0"/>
              </a:rPr>
              <a:t>popinjay</a:t>
            </a:r>
          </a:p>
          <a:p>
            <a:pPr marL="0" indent="0">
              <a:lnSpc>
                <a:spcPct val="120000"/>
              </a:lnSpc>
              <a:spcBef>
                <a:spcPts val="0"/>
              </a:spcBef>
              <a:buNone/>
            </a:pPr>
            <a:r>
              <a:rPr lang="en-GB" sz="2200" dirty="0">
                <a:solidFill>
                  <a:schemeClr val="bg1"/>
                </a:solidFill>
                <a:latin typeface="Century Gothic" pitchFamily="34" charset="0"/>
              </a:rPr>
              <a:t>Then </a:t>
            </a:r>
            <a:r>
              <a:rPr lang="en-GB" sz="2200" dirty="0" err="1">
                <a:solidFill>
                  <a:srgbClr val="FFC000"/>
                </a:solidFill>
                <a:latin typeface="Century Gothic" pitchFamily="34" charset="0"/>
              </a:rPr>
              <a:t>yonge</a:t>
            </a:r>
            <a:r>
              <a:rPr lang="en-GB" sz="2200" dirty="0">
                <a:solidFill>
                  <a:srgbClr val="FFC000"/>
                </a:solidFill>
                <a:latin typeface="Century Gothic" pitchFamily="34" charset="0"/>
              </a:rPr>
              <a:t> folk </a:t>
            </a:r>
            <a:r>
              <a:rPr lang="en-GB" sz="2200" dirty="0" err="1">
                <a:solidFill>
                  <a:srgbClr val="FFC000"/>
                </a:solidFill>
                <a:latin typeface="Century Gothic" pitchFamily="34" charset="0"/>
              </a:rPr>
              <a:t>entended</a:t>
            </a:r>
            <a:r>
              <a:rPr lang="en-GB" sz="2200" dirty="0">
                <a:solidFill>
                  <a:srgbClr val="FFC000"/>
                </a:solidFill>
                <a:latin typeface="Century Gothic" pitchFamily="34" charset="0"/>
              </a:rPr>
              <a:t> ay</a:t>
            </a:r>
          </a:p>
          <a:p>
            <a:pPr marL="0" indent="0">
              <a:lnSpc>
                <a:spcPct val="120000"/>
              </a:lnSpc>
              <a:spcBef>
                <a:spcPts val="0"/>
              </a:spcBef>
              <a:buNone/>
            </a:pPr>
            <a:r>
              <a:rPr lang="en-GB" sz="2200" dirty="0">
                <a:solidFill>
                  <a:srgbClr val="FFC000"/>
                </a:solidFill>
                <a:latin typeface="Century Gothic" pitchFamily="34" charset="0"/>
              </a:rPr>
              <a:t>For to ben gay and amorous</a:t>
            </a:r>
          </a:p>
        </p:txBody>
      </p:sp>
      <p:sp>
        <p:nvSpPr>
          <p:cNvPr id="4" name="Title 1"/>
          <p:cNvSpPr txBox="1">
            <a:spLocks/>
          </p:cNvSpPr>
          <p:nvPr/>
        </p:nvSpPr>
        <p:spPr>
          <a:xfrm>
            <a:off x="5508104" y="404664"/>
            <a:ext cx="3384376" cy="253445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200" b="0" kern="1200" cap="all" baseline="0">
                <a:blipFill>
                  <a:blip r:embed="rId2">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pPr algn="r"/>
            <a:r>
              <a:rPr lang="en-GB" sz="2800" dirty="0">
                <a:solidFill>
                  <a:srgbClr val="FFC000"/>
                </a:solidFill>
                <a:latin typeface="Book Antiqua" pitchFamily="18" charset="0"/>
              </a:rPr>
              <a:t>CHAUCER’S Translation OF </a:t>
            </a:r>
            <a:r>
              <a:rPr lang="en-GB" sz="2700" i="1" dirty="0">
                <a:solidFill>
                  <a:srgbClr val="FFC000"/>
                </a:solidFill>
                <a:latin typeface="Book Antiqua" pitchFamily="18" charset="0"/>
              </a:rPr>
              <a:t>la Roman de la Rose</a:t>
            </a:r>
            <a:endParaRPr lang="en-GB" sz="2800" i="1" dirty="0">
              <a:solidFill>
                <a:srgbClr val="FFC000"/>
              </a:solidFill>
              <a:latin typeface="Book Antiqua" pitchFamily="18" charset="0"/>
            </a:endParaRPr>
          </a:p>
          <a:p>
            <a:pPr marL="571500" indent="-571500" algn="r">
              <a:buFontTx/>
              <a:buAutoNum type="romanLcParenBoth"/>
            </a:pPr>
            <a:r>
              <a:rPr lang="en-GB" sz="2800" i="1" cap="none" dirty="0">
                <a:solidFill>
                  <a:srgbClr val="FFC000"/>
                </a:solidFill>
                <a:latin typeface="Garamond" panose="02020404030301010803" pitchFamily="18" charset="0"/>
              </a:rPr>
              <a:t>nature opening</a:t>
            </a:r>
          </a:p>
          <a:p>
            <a:pPr marL="571500" indent="-571500" algn="r">
              <a:buAutoNum type="romanLcParenBoth"/>
            </a:pPr>
            <a:r>
              <a:rPr lang="en-GB" sz="2800" i="1" cap="none" dirty="0">
                <a:solidFill>
                  <a:srgbClr val="FFC000"/>
                </a:solidFill>
                <a:latin typeface="Garamond" panose="02020404030301010803" pitchFamily="18" charset="0"/>
              </a:rPr>
              <a:t>romance</a:t>
            </a:r>
          </a:p>
        </p:txBody>
      </p:sp>
      <p:sp>
        <p:nvSpPr>
          <p:cNvPr id="2" name="Rectangle 1"/>
          <p:cNvSpPr/>
          <p:nvPr/>
        </p:nvSpPr>
        <p:spPr>
          <a:xfrm>
            <a:off x="8244408" y="6230776"/>
            <a:ext cx="720080" cy="392864"/>
          </a:xfrm>
          <a:prstGeom prst="rect">
            <a:avLst/>
          </a:prstGeom>
          <a:solidFill>
            <a:srgbClr val="740000"/>
          </a:solidFill>
        </p:spPr>
        <p:txBody>
          <a:bodyPr wrap="square">
            <a:spAutoFit/>
          </a:bodyPr>
          <a:lstStyle/>
          <a:p>
            <a:pPr>
              <a:lnSpc>
                <a:spcPct val="120000"/>
              </a:lnSpc>
            </a:pPr>
            <a:r>
              <a:rPr lang="en-GB" dirty="0">
                <a:solidFill>
                  <a:srgbClr val="740000"/>
                </a:solidFill>
                <a:latin typeface="Century Gothic" pitchFamily="34" charset="0"/>
              </a:rPr>
              <a:t>a</a:t>
            </a:r>
          </a:p>
        </p:txBody>
      </p:sp>
      <p:sp>
        <p:nvSpPr>
          <p:cNvPr id="5" name="Rectangle 4">
            <a:extLst>
              <a:ext uri="{FF2B5EF4-FFF2-40B4-BE49-F238E27FC236}">
                <a16:creationId xmlns:a16="http://schemas.microsoft.com/office/drawing/2014/main" id="{2BA7721C-7669-4770-BA7F-9A0048411E6E}"/>
              </a:ext>
            </a:extLst>
          </p:cNvPr>
          <p:cNvSpPr/>
          <p:nvPr/>
        </p:nvSpPr>
        <p:spPr>
          <a:xfrm>
            <a:off x="6307927" y="5176696"/>
            <a:ext cx="2656561" cy="1046440"/>
          </a:xfrm>
          <a:prstGeom prst="rect">
            <a:avLst/>
          </a:prstGeom>
        </p:spPr>
        <p:txBody>
          <a:bodyPr wrap="none">
            <a:spAutoFit/>
          </a:bodyPr>
          <a:lstStyle/>
          <a:p>
            <a:pPr algn="r"/>
            <a:r>
              <a:rPr lang="en-GB" u="sng" dirty="0" err="1">
                <a:solidFill>
                  <a:srgbClr val="FFCC99"/>
                </a:solidFill>
                <a:latin typeface="Century Gothic" pitchFamily="34" charset="0"/>
              </a:rPr>
              <a:t>chelandre</a:t>
            </a:r>
            <a:r>
              <a:rPr lang="en-GB" u="sng" dirty="0">
                <a:solidFill>
                  <a:srgbClr val="FFCC99"/>
                </a:solidFill>
                <a:latin typeface="Century Gothic" pitchFamily="34" charset="0"/>
              </a:rPr>
              <a:t> </a:t>
            </a:r>
            <a:r>
              <a:rPr lang="en-GB" dirty="0">
                <a:solidFill>
                  <a:srgbClr val="FFCC99"/>
                </a:solidFill>
                <a:latin typeface="Century Gothic" pitchFamily="34" charset="0"/>
              </a:rPr>
              <a:t>= swallow</a:t>
            </a:r>
          </a:p>
          <a:p>
            <a:pPr algn="r"/>
            <a:endParaRPr lang="en-GB" sz="600" dirty="0">
              <a:solidFill>
                <a:srgbClr val="FFCC99"/>
              </a:solidFill>
              <a:latin typeface="Century Gothic" pitchFamily="34" charset="0"/>
            </a:endParaRPr>
          </a:p>
          <a:p>
            <a:pPr algn="r"/>
            <a:r>
              <a:rPr lang="en-GB" u="sng" dirty="0">
                <a:solidFill>
                  <a:srgbClr val="FFCC99"/>
                </a:solidFill>
                <a:latin typeface="Century Gothic" pitchFamily="34" charset="0"/>
              </a:rPr>
              <a:t>popinjay</a:t>
            </a:r>
            <a:r>
              <a:rPr lang="en-GB" dirty="0">
                <a:solidFill>
                  <a:srgbClr val="FFCC99"/>
                </a:solidFill>
                <a:latin typeface="Century Gothic" pitchFamily="34" charset="0"/>
              </a:rPr>
              <a:t>  =  parrot</a:t>
            </a:r>
          </a:p>
          <a:p>
            <a:pPr algn="r"/>
            <a:r>
              <a:rPr lang="en-GB" i="1" dirty="0">
                <a:solidFill>
                  <a:srgbClr val="FFCC99"/>
                </a:solidFill>
                <a:latin typeface="Century Gothic" pitchFamily="34" charset="0"/>
              </a:rPr>
              <a:t>exotic bird at the time</a:t>
            </a:r>
          </a:p>
        </p:txBody>
      </p:sp>
    </p:spTree>
    <p:extLst>
      <p:ext uri="{BB962C8B-B14F-4D97-AF65-F5344CB8AC3E}">
        <p14:creationId xmlns:p14="http://schemas.microsoft.com/office/powerpoint/2010/main" val="12134318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irgawayne-tl.jpg"/>
          <p:cNvPicPr>
            <a:picLocks noGrp="1" noChangeAspect="1"/>
          </p:cNvPicPr>
          <p:nvPr>
            <p:ph idx="1"/>
          </p:nvPr>
        </p:nvPicPr>
        <p:blipFill>
          <a:blip r:embed="rId2" cstate="email">
            <a:lum bright="-10000" contrast="10000"/>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a:ext>
            </a:extLst>
          </a:blip>
          <a:stretch>
            <a:fillRect/>
          </a:stretch>
        </p:blipFill>
        <p:spPr>
          <a:xfrm>
            <a:off x="204624" y="120576"/>
            <a:ext cx="8748464" cy="6544169"/>
          </a:xfrm>
          <a:ln w="28575">
            <a:solidFill>
              <a:srgbClr val="FFC000"/>
            </a:solidFill>
          </a:ln>
        </p:spPr>
      </p:pic>
      <p:sp>
        <p:nvSpPr>
          <p:cNvPr id="3" name="Title 3"/>
          <p:cNvSpPr>
            <a:spLocks noGrp="1"/>
          </p:cNvSpPr>
          <p:nvPr>
            <p:ph type="title"/>
          </p:nvPr>
        </p:nvSpPr>
        <p:spPr>
          <a:xfrm>
            <a:off x="5508104" y="620688"/>
            <a:ext cx="3240360" cy="864096"/>
          </a:xfrm>
        </p:spPr>
        <p:txBody>
          <a:bodyPr>
            <a:normAutofit/>
          </a:bodyPr>
          <a:lstStyle/>
          <a:p>
            <a:pPr algn="r"/>
            <a:r>
              <a:rPr lang="en-GB" sz="2800" dirty="0">
                <a:solidFill>
                  <a:srgbClr val="0033CC"/>
                </a:solidFill>
                <a:latin typeface="Book Antiqua" pitchFamily="18" charset="0"/>
              </a:rPr>
              <a:t>GAWAINE &amp; THE GRENE KNIGHT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email">
            <a:extLst>
              <a:ext uri="{28A0092B-C50C-407E-A947-70E740481C1C}">
                <a14:useLocalDpi xmlns:a14="http://schemas.microsoft.com/office/drawing/2010/main"/>
              </a:ext>
            </a:extLst>
          </a:blip>
          <a:srcRect l="22438" t="8262" r="31299" b="3401"/>
          <a:stretch/>
        </p:blipFill>
        <p:spPr>
          <a:xfrm>
            <a:off x="251520" y="95296"/>
            <a:ext cx="6192688" cy="6651406"/>
          </a:xfrm>
          <a:prstGeom prst="rect">
            <a:avLst/>
          </a:prstGeom>
          <a:ln w="28575">
            <a:solidFill>
              <a:srgbClr val="FFC000"/>
            </a:solidFill>
          </a:ln>
        </p:spPr>
      </p:pic>
      <p:sp>
        <p:nvSpPr>
          <p:cNvPr id="5" name="Title 3"/>
          <p:cNvSpPr>
            <a:spLocks noGrp="1"/>
          </p:cNvSpPr>
          <p:nvPr>
            <p:ph type="title"/>
          </p:nvPr>
        </p:nvSpPr>
        <p:spPr>
          <a:xfrm>
            <a:off x="6444208" y="1988840"/>
            <a:ext cx="2592288" cy="4869160"/>
          </a:xfrm>
          <a:solidFill>
            <a:srgbClr val="740000"/>
          </a:solidFill>
        </p:spPr>
        <p:txBody>
          <a:bodyPr>
            <a:normAutofit fontScale="90000"/>
          </a:bodyPr>
          <a:lstStyle/>
          <a:p>
            <a:pPr algn="r"/>
            <a:r>
              <a:rPr lang="en-GB" sz="3200" dirty="0">
                <a:solidFill>
                  <a:srgbClr val="FFC000"/>
                </a:solidFill>
                <a:latin typeface="Book Antiqua" pitchFamily="18" charset="0"/>
              </a:rPr>
              <a:t>GAWAINE &amp; THE GRENE KNIGHT</a:t>
            </a:r>
            <a:br>
              <a:rPr lang="en-GB" sz="3200" dirty="0">
                <a:solidFill>
                  <a:srgbClr val="FFFF00"/>
                </a:solidFill>
                <a:latin typeface="Book Antiqua" pitchFamily="18" charset="0"/>
              </a:rPr>
            </a:br>
            <a:br>
              <a:rPr lang="en-GB" sz="3200" dirty="0">
                <a:solidFill>
                  <a:srgbClr val="FFFF00"/>
                </a:solidFill>
                <a:latin typeface="Book Antiqua" pitchFamily="18" charset="0"/>
              </a:rPr>
            </a:br>
            <a:br>
              <a:rPr lang="en-GB" sz="3200" dirty="0">
                <a:solidFill>
                  <a:srgbClr val="FFFF00"/>
                </a:solidFill>
                <a:latin typeface="Book Antiqua" pitchFamily="18" charset="0"/>
              </a:rPr>
            </a:br>
            <a:br>
              <a:rPr lang="en-GB" sz="3200" dirty="0">
                <a:solidFill>
                  <a:srgbClr val="FFFF00"/>
                </a:solidFill>
                <a:latin typeface="Book Antiqua" pitchFamily="18" charset="0"/>
              </a:rPr>
            </a:br>
            <a:br>
              <a:rPr lang="en-GB" sz="3200" dirty="0">
                <a:solidFill>
                  <a:srgbClr val="FFFF00"/>
                </a:solidFill>
                <a:latin typeface="Book Antiqua" pitchFamily="18" charset="0"/>
              </a:rPr>
            </a:br>
            <a:br>
              <a:rPr lang="en-GB" sz="3200" dirty="0">
                <a:solidFill>
                  <a:srgbClr val="FFFF00"/>
                </a:solidFill>
                <a:latin typeface="Book Antiqua" pitchFamily="18" charset="0"/>
              </a:rPr>
            </a:br>
            <a:br>
              <a:rPr lang="en-GB" sz="3200" dirty="0">
                <a:solidFill>
                  <a:srgbClr val="FFFF00"/>
                </a:solidFill>
                <a:latin typeface="Book Antiqua" pitchFamily="18" charset="0"/>
              </a:rPr>
            </a:br>
            <a:br>
              <a:rPr lang="en-GB" sz="3200" dirty="0">
                <a:solidFill>
                  <a:srgbClr val="FFFF00"/>
                </a:solidFill>
                <a:latin typeface="Book Antiqua" pitchFamily="18" charset="0"/>
              </a:rPr>
            </a:br>
            <a:br>
              <a:rPr lang="en-GB" sz="3200" dirty="0">
                <a:solidFill>
                  <a:srgbClr val="FFFF00"/>
                </a:solidFill>
                <a:latin typeface="Book Antiqua" pitchFamily="18" charset="0"/>
              </a:rPr>
            </a:br>
            <a:br>
              <a:rPr lang="en-GB" sz="3200" dirty="0">
                <a:solidFill>
                  <a:srgbClr val="FFFF00"/>
                </a:solidFill>
                <a:latin typeface="Book Antiqua" pitchFamily="18" charset="0"/>
              </a:rPr>
            </a:br>
            <a:r>
              <a:rPr lang="en-GB" sz="1800" cap="none" dirty="0">
                <a:solidFill>
                  <a:srgbClr val="FFCC99"/>
                </a:solidFill>
                <a:latin typeface="+mn-lt"/>
              </a:rPr>
              <a:t>https://www.youtube.com/watch?v=nl4kyz9jruw</a:t>
            </a:r>
            <a:br>
              <a:rPr lang="en-GB" sz="3200" dirty="0">
                <a:solidFill>
                  <a:srgbClr val="FFFF00"/>
                </a:solidFill>
                <a:latin typeface="Book Antiqua" pitchFamily="18" charset="0"/>
              </a:rPr>
            </a:br>
            <a:br>
              <a:rPr lang="en-GB" sz="3200" dirty="0">
                <a:solidFill>
                  <a:srgbClr val="FFFF00"/>
                </a:solidFill>
                <a:latin typeface="Book Antiqua" pitchFamily="18" charset="0"/>
              </a:rPr>
            </a:br>
            <a:br>
              <a:rPr lang="en-GB" sz="3200" dirty="0">
                <a:solidFill>
                  <a:srgbClr val="FFFF00"/>
                </a:solidFill>
                <a:latin typeface="Book Antiqua" pitchFamily="18" charset="0"/>
              </a:rPr>
            </a:br>
            <a:endParaRPr lang="en-GB" sz="3200" dirty="0">
              <a:solidFill>
                <a:srgbClr val="FFFF00"/>
              </a:solidFill>
              <a:latin typeface="Book Antiqua" pitchFamily="18" charset="0"/>
            </a:endParaRPr>
          </a:p>
        </p:txBody>
      </p:sp>
    </p:spTree>
    <p:extLst>
      <p:ext uri="{BB962C8B-B14F-4D97-AF65-F5344CB8AC3E}">
        <p14:creationId xmlns:p14="http://schemas.microsoft.com/office/powerpoint/2010/main" val="42363443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107504" y="233264"/>
            <a:ext cx="6470848" cy="6624736"/>
          </a:xfrm>
        </p:spPr>
        <p:txBody>
          <a:bodyPr>
            <a:noAutofit/>
          </a:bodyPr>
          <a:lstStyle/>
          <a:p>
            <a:pPr>
              <a:buNone/>
            </a:pPr>
            <a:r>
              <a:rPr lang="en-GB" sz="2100" dirty="0">
                <a:latin typeface="Book Antiqua" pitchFamily="18" charset="0"/>
              </a:rPr>
              <a:t>   </a:t>
            </a:r>
            <a:r>
              <a:rPr lang="en-GB" sz="2100" dirty="0">
                <a:solidFill>
                  <a:schemeClr val="bg1"/>
                </a:solidFill>
                <a:latin typeface="Book Antiqua" pitchFamily="18" charset="0"/>
              </a:rPr>
              <a:t>After the siege and the assault of Troy, when that burg was destroyed and burnt to ashes, and the traitor tried for his treason - </a:t>
            </a:r>
            <a:r>
              <a:rPr lang="en-GB" sz="2100" dirty="0">
                <a:solidFill>
                  <a:srgbClr val="FFC000"/>
                </a:solidFill>
                <a:latin typeface="Book Antiqua" pitchFamily="18" charset="0"/>
              </a:rPr>
              <a:t>the greatest on earth - </a:t>
            </a:r>
            <a:r>
              <a:rPr lang="en-GB" sz="2100" dirty="0">
                <a:solidFill>
                  <a:schemeClr val="bg1"/>
                </a:solidFill>
                <a:latin typeface="Book Antiqua" pitchFamily="18" charset="0"/>
              </a:rPr>
              <a:t>the noble </a:t>
            </a:r>
            <a:r>
              <a:rPr lang="en-GB" sz="2100" dirty="0" err="1">
                <a:solidFill>
                  <a:schemeClr val="bg1"/>
                </a:solidFill>
                <a:latin typeface="Book Antiqua" pitchFamily="18" charset="0"/>
              </a:rPr>
              <a:t>Æneas</a:t>
            </a:r>
            <a:r>
              <a:rPr lang="en-GB" sz="2100" dirty="0">
                <a:solidFill>
                  <a:schemeClr val="bg1"/>
                </a:solidFill>
                <a:latin typeface="Book Antiqua" pitchFamily="18" charset="0"/>
              </a:rPr>
              <a:t> and his kin sailed forth to become princes and patrons of well-nigh all the Western Isles. Thus Romulus built Rome (and gave to the city his own name, which it bears even to this day); and </a:t>
            </a:r>
            <a:r>
              <a:rPr lang="en-GB" sz="2100" dirty="0" err="1">
                <a:solidFill>
                  <a:schemeClr val="bg1"/>
                </a:solidFill>
                <a:latin typeface="Book Antiqua" pitchFamily="18" charset="0"/>
              </a:rPr>
              <a:t>Ticius</a:t>
            </a:r>
            <a:r>
              <a:rPr lang="en-GB" sz="2100" dirty="0">
                <a:solidFill>
                  <a:schemeClr val="bg1"/>
                </a:solidFill>
                <a:latin typeface="Book Antiqua" pitchFamily="18" charset="0"/>
              </a:rPr>
              <a:t> turned him to Tuscany; and </a:t>
            </a:r>
            <a:r>
              <a:rPr lang="en-GB" sz="2100" dirty="0" err="1">
                <a:solidFill>
                  <a:schemeClr val="bg1"/>
                </a:solidFill>
                <a:latin typeface="Book Antiqua" pitchFamily="18" charset="0"/>
              </a:rPr>
              <a:t>Langobard</a:t>
            </a:r>
            <a:r>
              <a:rPr lang="en-GB" sz="2100" dirty="0">
                <a:solidFill>
                  <a:schemeClr val="bg1"/>
                </a:solidFill>
                <a:latin typeface="Book Antiqua" pitchFamily="18" charset="0"/>
              </a:rPr>
              <a:t> raised him up dwellings in Lombardy; and Felix Brutus sailed far over the French flood, and founded the kingdom of Britain, wherein have been war and waste and wonder, and bliss and bale, oft times since.</a:t>
            </a:r>
          </a:p>
          <a:p>
            <a:pPr>
              <a:buNone/>
            </a:pPr>
            <a:r>
              <a:rPr lang="en-GB" sz="2100" dirty="0">
                <a:latin typeface="Book Antiqua" pitchFamily="18" charset="0"/>
              </a:rPr>
              <a:t>   </a:t>
            </a:r>
            <a:r>
              <a:rPr lang="en-GB" sz="2100" dirty="0">
                <a:solidFill>
                  <a:schemeClr val="bg1"/>
                </a:solidFill>
                <a:latin typeface="Book Antiqua" pitchFamily="18" charset="0"/>
              </a:rPr>
              <a:t>And in that kingdom of Britain have been wrought more gallant deeds </a:t>
            </a:r>
            <a:r>
              <a:rPr lang="en-GB" sz="2100" dirty="0">
                <a:solidFill>
                  <a:srgbClr val="FFC000"/>
                </a:solidFill>
                <a:latin typeface="Book Antiqua" pitchFamily="18" charset="0"/>
              </a:rPr>
              <a:t>than in any other; </a:t>
            </a:r>
            <a:r>
              <a:rPr lang="en-GB" sz="2100" dirty="0">
                <a:solidFill>
                  <a:schemeClr val="bg1"/>
                </a:solidFill>
                <a:latin typeface="Book Antiqua" pitchFamily="18" charset="0"/>
              </a:rPr>
              <a:t>but of all British kings Arthur was</a:t>
            </a:r>
            <a:r>
              <a:rPr lang="en-GB" sz="2100" dirty="0">
                <a:latin typeface="Book Antiqua" pitchFamily="18" charset="0"/>
              </a:rPr>
              <a:t> </a:t>
            </a:r>
            <a:r>
              <a:rPr lang="en-GB" sz="2100" dirty="0">
                <a:solidFill>
                  <a:srgbClr val="FFC000"/>
                </a:solidFill>
                <a:latin typeface="Book Antiqua" pitchFamily="18" charset="0"/>
              </a:rPr>
              <a:t>the most valiant</a:t>
            </a:r>
            <a:r>
              <a:rPr lang="en-GB" sz="2100" dirty="0">
                <a:latin typeface="Book Antiqua" pitchFamily="18" charset="0"/>
              </a:rPr>
              <a:t>, </a:t>
            </a:r>
            <a:r>
              <a:rPr lang="en-GB" sz="2100" dirty="0">
                <a:solidFill>
                  <a:schemeClr val="bg1"/>
                </a:solidFill>
                <a:latin typeface="Book Antiqua" pitchFamily="18" charset="0"/>
              </a:rPr>
              <a:t>as I have heard tell, therefore will I set forth </a:t>
            </a:r>
            <a:r>
              <a:rPr lang="en-GB" sz="2100" dirty="0">
                <a:solidFill>
                  <a:srgbClr val="FFC000"/>
                </a:solidFill>
                <a:latin typeface="Book Antiqua" pitchFamily="18" charset="0"/>
              </a:rPr>
              <a:t>a wondrous adventure</a:t>
            </a:r>
            <a:r>
              <a:rPr lang="en-GB" sz="2100" dirty="0">
                <a:solidFill>
                  <a:srgbClr val="FFFF00"/>
                </a:solidFill>
                <a:latin typeface="Book Antiqua" pitchFamily="18" charset="0"/>
              </a:rPr>
              <a:t> </a:t>
            </a:r>
            <a:r>
              <a:rPr lang="en-GB" sz="2100" dirty="0">
                <a:solidFill>
                  <a:schemeClr val="bg1"/>
                </a:solidFill>
                <a:latin typeface="Book Antiqua" pitchFamily="18" charset="0"/>
              </a:rPr>
              <a:t>that fell out in his time. And if ye will listen to me, but for a little while, I will tell it even as it stands in story stiff and strong, fixed in the letter, as it hath long been known in the land.</a:t>
            </a:r>
          </a:p>
        </p:txBody>
      </p:sp>
      <p:sp>
        <p:nvSpPr>
          <p:cNvPr id="6" name="Title 1"/>
          <p:cNvSpPr txBox="1">
            <a:spLocks/>
          </p:cNvSpPr>
          <p:nvPr/>
        </p:nvSpPr>
        <p:spPr>
          <a:xfrm>
            <a:off x="6605240" y="1340768"/>
            <a:ext cx="2339752" cy="5517232"/>
          </a:xfrm>
          <a:prstGeom prst="rect">
            <a:avLst/>
          </a:prstGeom>
          <a:solidFill>
            <a:srgbClr val="740000"/>
          </a:solidFill>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200" b="0" kern="1200" cap="all" baseline="0">
                <a:blipFill>
                  <a:blip r:embed="rId2">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pPr algn="r"/>
            <a:r>
              <a:rPr lang="en-GB" sz="2900" i="1" dirty="0">
                <a:solidFill>
                  <a:srgbClr val="FFC000"/>
                </a:solidFill>
                <a:latin typeface="Book Antiqua" pitchFamily="18" charset="0"/>
              </a:rPr>
              <a:t>GAWAINE &amp; THE GRENE KNIGHT </a:t>
            </a:r>
            <a:br>
              <a:rPr lang="en-GB" sz="2800" dirty="0">
                <a:solidFill>
                  <a:srgbClr val="FFC000"/>
                </a:solidFill>
                <a:latin typeface="Book Antiqua" pitchFamily="18" charset="0"/>
              </a:rPr>
            </a:br>
            <a:r>
              <a:rPr lang="en-GB" sz="2200" dirty="0">
                <a:solidFill>
                  <a:srgbClr val="FFC000"/>
                </a:solidFill>
                <a:latin typeface="Book Antiqua" pitchFamily="18" charset="0"/>
              </a:rPr>
              <a:t>(modern translation)</a:t>
            </a:r>
            <a:br>
              <a:rPr lang="en-GB" sz="2800" dirty="0">
                <a:solidFill>
                  <a:srgbClr val="FFC000"/>
                </a:solidFill>
                <a:latin typeface="Book Antiqua" pitchFamily="18" charset="0"/>
              </a:rPr>
            </a:br>
            <a:endParaRPr lang="en-GB" sz="2800" dirty="0">
              <a:solidFill>
                <a:srgbClr val="FFC000"/>
              </a:solidFill>
              <a:latin typeface="Book Antiqua" pitchFamily="18" charset="0"/>
            </a:endParaRPr>
          </a:p>
          <a:p>
            <a:pPr marL="571500" indent="-571500" algn="r">
              <a:buAutoNum type="romanLcParenBoth"/>
            </a:pPr>
            <a:r>
              <a:rPr lang="en-GB" sz="2800" i="1" cap="none" dirty="0">
                <a:solidFill>
                  <a:srgbClr val="FFC000"/>
                </a:solidFill>
                <a:latin typeface="Garamond" panose="02020404030301010803" pitchFamily="18" charset="0"/>
              </a:rPr>
              <a:t>momentous setting of heroic quest</a:t>
            </a:r>
          </a:p>
          <a:p>
            <a:pPr marL="571500" indent="-571500" algn="r">
              <a:buAutoNum type="romanLcParenBoth"/>
            </a:pPr>
            <a:endParaRPr lang="en-GB" sz="2800" i="1" cap="none" dirty="0">
              <a:solidFill>
                <a:srgbClr val="FFFF00"/>
              </a:solidFill>
              <a:latin typeface="Garamond" panose="02020404030301010803" pitchFamily="18" charset="0"/>
            </a:endParaRPr>
          </a:p>
          <a:p>
            <a:pPr marL="571500" indent="-571500" algn="r">
              <a:buAutoNum type="romanLcParenBoth"/>
            </a:pPr>
            <a:endParaRPr lang="en-GB" sz="2800" i="1" cap="none" dirty="0">
              <a:solidFill>
                <a:srgbClr val="FFFF00"/>
              </a:solidFill>
              <a:latin typeface="Garamond" panose="02020404030301010803" pitchFamily="18" charset="0"/>
            </a:endParaRPr>
          </a:p>
          <a:p>
            <a:pPr marL="571500" indent="-571500" algn="r">
              <a:buAutoNum type="romanLcParenBoth"/>
            </a:pPr>
            <a:endParaRPr lang="en-GB" sz="2800" i="1" cap="none" dirty="0">
              <a:solidFill>
                <a:srgbClr val="FFFF00"/>
              </a:solidFill>
              <a:latin typeface="Garamond" panose="02020404030301010803" pitchFamily="18" charset="0"/>
            </a:endParaRPr>
          </a:p>
          <a:p>
            <a:pPr marL="571500" indent="-571500" algn="r">
              <a:buAutoNum type="romanLcParenBoth"/>
            </a:pPr>
            <a:endParaRPr lang="en-GB" sz="2800" i="1" cap="none" dirty="0">
              <a:solidFill>
                <a:srgbClr val="FFFF00"/>
              </a:solidFill>
              <a:latin typeface="Garamond" panose="02020404030301010803" pitchFamily="18" charset="0"/>
            </a:endParaRPr>
          </a:p>
          <a:p>
            <a:pPr marL="571500" indent="-571500" algn="r">
              <a:buAutoNum type="romanLcParenBoth"/>
            </a:pPr>
            <a:endParaRPr lang="en-GB" sz="2800" cap="none" dirty="0">
              <a:solidFill>
                <a:srgbClr val="FFFF00"/>
              </a:solidFill>
              <a:latin typeface="Garamond" panose="02020404030301010803" pitchFamily="18"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04248" y="116632"/>
            <a:ext cx="2230016" cy="6624736"/>
          </a:xfrm>
          <a:solidFill>
            <a:srgbClr val="740000"/>
          </a:solidFill>
        </p:spPr>
        <p:txBody>
          <a:bodyPr>
            <a:normAutofit/>
          </a:bodyPr>
          <a:lstStyle/>
          <a:p>
            <a:r>
              <a:rPr lang="en-GB" sz="2800" dirty="0">
                <a:solidFill>
                  <a:srgbClr val="FFC000"/>
                </a:solidFill>
                <a:latin typeface="Book Antiqua" pitchFamily="18" charset="0"/>
              </a:rPr>
              <a:t>GENERAL PROLOGUE</a:t>
            </a:r>
            <a:br>
              <a:rPr lang="en-GB" sz="2800" dirty="0">
                <a:solidFill>
                  <a:srgbClr val="FFC000"/>
                </a:solidFill>
                <a:latin typeface="Book Antiqua" pitchFamily="18" charset="0"/>
              </a:rPr>
            </a:br>
            <a:br>
              <a:rPr lang="en-GB" sz="2800" dirty="0">
                <a:solidFill>
                  <a:srgbClr val="FFC000"/>
                </a:solidFill>
                <a:latin typeface="Book Antiqua" pitchFamily="18" charset="0"/>
              </a:rPr>
            </a:br>
            <a:r>
              <a:rPr lang="en-GB" sz="2800" i="1" dirty="0">
                <a:solidFill>
                  <a:srgbClr val="FFC000"/>
                </a:solidFill>
                <a:latin typeface="Garamond" panose="02020404030301010803" pitchFamily="18" charset="0"/>
              </a:rPr>
              <a:t>(</a:t>
            </a:r>
            <a:r>
              <a:rPr lang="en-GB" sz="2800" i="1" cap="none" dirty="0" err="1">
                <a:solidFill>
                  <a:srgbClr val="FFC000"/>
                </a:solidFill>
                <a:latin typeface="Garamond" panose="02020404030301010803" pitchFamily="18" charset="0"/>
              </a:rPr>
              <a:t>i</a:t>
            </a:r>
            <a:r>
              <a:rPr lang="en-GB" sz="2800" i="1" cap="none" dirty="0">
                <a:solidFill>
                  <a:srgbClr val="FFC000"/>
                </a:solidFill>
                <a:latin typeface="Garamond" panose="02020404030301010803" pitchFamily="18" charset="0"/>
              </a:rPr>
              <a:t>) nature opening</a:t>
            </a:r>
            <a:br>
              <a:rPr lang="en-GB" sz="2800" i="1" cap="none" dirty="0">
                <a:solidFill>
                  <a:srgbClr val="FFC000"/>
                </a:solidFill>
                <a:latin typeface="Garamond" panose="02020404030301010803" pitchFamily="18" charset="0"/>
              </a:rPr>
            </a:br>
            <a:r>
              <a:rPr lang="en-GB" sz="2800" i="1" cap="none" dirty="0">
                <a:solidFill>
                  <a:srgbClr val="FFC000"/>
                </a:solidFill>
                <a:latin typeface="Garamond" panose="02020404030301010803" pitchFamily="18" charset="0"/>
              </a:rPr>
              <a:t>(ii) momentous setting of quest</a:t>
            </a:r>
            <a:br>
              <a:rPr lang="en-GB" sz="2800" i="1" cap="none" dirty="0">
                <a:solidFill>
                  <a:srgbClr val="FFC000"/>
                </a:solidFill>
                <a:latin typeface="Garamond" panose="02020404030301010803" pitchFamily="18" charset="0"/>
              </a:rPr>
            </a:br>
            <a:r>
              <a:rPr lang="en-GB" sz="2800" i="1" cap="none" dirty="0">
                <a:solidFill>
                  <a:srgbClr val="FFC000"/>
                </a:solidFill>
                <a:latin typeface="Garamond" panose="02020404030301010803" pitchFamily="18" charset="0"/>
              </a:rPr>
              <a:t>(iii) spiritual rather than heroic </a:t>
            </a:r>
            <a:br>
              <a:rPr lang="en-GB" sz="2800" i="1" cap="none" dirty="0">
                <a:solidFill>
                  <a:srgbClr val="FFFF00"/>
                </a:solidFill>
                <a:latin typeface="Garamond" panose="02020404030301010803" pitchFamily="18" charset="0"/>
              </a:rPr>
            </a:br>
            <a:br>
              <a:rPr lang="en-GB" sz="2800" i="1" cap="none" dirty="0">
                <a:solidFill>
                  <a:srgbClr val="FFFF00"/>
                </a:solidFill>
                <a:latin typeface="Garamond" panose="02020404030301010803" pitchFamily="18" charset="0"/>
              </a:rPr>
            </a:br>
            <a:br>
              <a:rPr lang="en-GB" sz="2800" i="1" cap="none" dirty="0">
                <a:solidFill>
                  <a:srgbClr val="0033CC"/>
                </a:solidFill>
                <a:latin typeface="Garamond" panose="02020404030301010803" pitchFamily="18" charset="0"/>
              </a:rPr>
            </a:br>
            <a:br>
              <a:rPr lang="en-GB" sz="2800" i="1" cap="none" dirty="0">
                <a:solidFill>
                  <a:srgbClr val="0033CC"/>
                </a:solidFill>
                <a:latin typeface="Garamond" panose="02020404030301010803" pitchFamily="18" charset="0"/>
              </a:rPr>
            </a:br>
            <a:br>
              <a:rPr lang="en-GB" sz="2800" i="1" cap="none" dirty="0">
                <a:solidFill>
                  <a:srgbClr val="0033CC"/>
                </a:solidFill>
                <a:latin typeface="Garamond" panose="02020404030301010803" pitchFamily="18" charset="0"/>
              </a:rPr>
            </a:br>
            <a:endParaRPr lang="en-GB" sz="2800" cap="none" dirty="0">
              <a:solidFill>
                <a:srgbClr val="0033CC"/>
              </a:solidFill>
              <a:latin typeface="Garamond" panose="02020404030301010803" pitchFamily="18" charset="0"/>
            </a:endParaRPr>
          </a:p>
        </p:txBody>
      </p:sp>
      <p:sp>
        <p:nvSpPr>
          <p:cNvPr id="5" name="Content Placeholder 4"/>
          <p:cNvSpPr>
            <a:spLocks noGrp="1"/>
          </p:cNvSpPr>
          <p:nvPr>
            <p:ph idx="1"/>
          </p:nvPr>
        </p:nvSpPr>
        <p:spPr>
          <a:xfrm>
            <a:off x="290408" y="87677"/>
            <a:ext cx="6480720" cy="6768083"/>
          </a:xfrm>
        </p:spPr>
        <p:txBody>
          <a:bodyPr>
            <a:normAutofit fontScale="92500"/>
          </a:bodyPr>
          <a:lstStyle/>
          <a:p>
            <a:pPr marL="0" indent="0">
              <a:lnSpc>
                <a:spcPct val="120000"/>
              </a:lnSpc>
              <a:spcBef>
                <a:spcPts val="0"/>
              </a:spcBef>
              <a:buNone/>
            </a:pPr>
            <a:r>
              <a:rPr lang="en-GB" sz="2200" dirty="0" err="1">
                <a:solidFill>
                  <a:schemeClr val="bg1"/>
                </a:solidFill>
                <a:latin typeface="Century Gothic" pitchFamily="34" charset="0"/>
              </a:rPr>
              <a:t>Whan</a:t>
            </a:r>
            <a:r>
              <a:rPr lang="en-GB" sz="2200" dirty="0">
                <a:latin typeface="Century Gothic" pitchFamily="34" charset="0"/>
              </a:rPr>
              <a:t> </a:t>
            </a:r>
            <a:r>
              <a:rPr lang="en-GB" sz="2200" dirty="0">
                <a:solidFill>
                  <a:srgbClr val="FFC000"/>
                </a:solidFill>
                <a:latin typeface="Century Gothic" pitchFamily="34" charset="0"/>
              </a:rPr>
              <a:t>that </a:t>
            </a:r>
            <a:r>
              <a:rPr lang="en-GB" sz="2200" dirty="0" err="1">
                <a:solidFill>
                  <a:srgbClr val="FFC000"/>
                </a:solidFill>
                <a:latin typeface="Century Gothic" pitchFamily="34" charset="0"/>
              </a:rPr>
              <a:t>Aprill</a:t>
            </a:r>
            <a:r>
              <a:rPr lang="en-GB" sz="2200" dirty="0">
                <a:solidFill>
                  <a:srgbClr val="FFC000"/>
                </a:solidFill>
                <a:latin typeface="Century Gothic" pitchFamily="34" charset="0"/>
              </a:rPr>
              <a:t> with his </a:t>
            </a:r>
            <a:r>
              <a:rPr lang="en-GB" sz="2200" dirty="0" err="1">
                <a:solidFill>
                  <a:srgbClr val="FFC000"/>
                </a:solidFill>
                <a:latin typeface="Century Gothic" pitchFamily="34" charset="0"/>
              </a:rPr>
              <a:t>shoures</a:t>
            </a:r>
            <a:r>
              <a:rPr lang="en-GB" sz="2200" dirty="0">
                <a:solidFill>
                  <a:srgbClr val="FFC000"/>
                </a:solidFill>
                <a:latin typeface="Century Gothic" pitchFamily="34" charset="0"/>
              </a:rPr>
              <a:t> </a:t>
            </a:r>
            <a:r>
              <a:rPr lang="en-GB" sz="2200" dirty="0" err="1">
                <a:solidFill>
                  <a:srgbClr val="FFC000"/>
                </a:solidFill>
                <a:latin typeface="Century Gothic" pitchFamily="34" charset="0"/>
              </a:rPr>
              <a:t>soote</a:t>
            </a:r>
            <a:endParaRPr lang="en-GB" sz="2200" dirty="0">
              <a:solidFill>
                <a:srgbClr val="FFC000"/>
              </a:solidFill>
              <a:latin typeface="Century Gothic" pitchFamily="34" charset="0"/>
            </a:endParaRPr>
          </a:p>
          <a:p>
            <a:pPr marL="0" indent="0">
              <a:lnSpc>
                <a:spcPct val="120000"/>
              </a:lnSpc>
              <a:spcBef>
                <a:spcPts val="0"/>
              </a:spcBef>
              <a:buNone/>
            </a:pPr>
            <a:r>
              <a:rPr lang="en-GB" sz="2200" dirty="0">
                <a:solidFill>
                  <a:srgbClr val="FFC000"/>
                </a:solidFill>
                <a:latin typeface="Century Gothic" pitchFamily="34" charset="0"/>
              </a:rPr>
              <a:t>The </a:t>
            </a:r>
            <a:r>
              <a:rPr lang="en-GB" sz="2200" dirty="0" err="1">
                <a:solidFill>
                  <a:srgbClr val="FFC000"/>
                </a:solidFill>
                <a:latin typeface="Century Gothic" pitchFamily="34" charset="0"/>
              </a:rPr>
              <a:t>droghte</a:t>
            </a:r>
            <a:r>
              <a:rPr lang="en-GB" sz="2200" dirty="0">
                <a:solidFill>
                  <a:srgbClr val="FFC000"/>
                </a:solidFill>
                <a:latin typeface="Century Gothic" pitchFamily="34" charset="0"/>
              </a:rPr>
              <a:t> of March </a:t>
            </a:r>
            <a:r>
              <a:rPr lang="en-GB" sz="2200" dirty="0">
                <a:solidFill>
                  <a:schemeClr val="bg1"/>
                </a:solidFill>
                <a:latin typeface="Century Gothic" pitchFamily="34" charset="0"/>
              </a:rPr>
              <a:t>hath </a:t>
            </a:r>
            <a:r>
              <a:rPr lang="en-GB" sz="2200" dirty="0" err="1">
                <a:solidFill>
                  <a:schemeClr val="bg1"/>
                </a:solidFill>
                <a:latin typeface="Century Gothic" pitchFamily="34" charset="0"/>
              </a:rPr>
              <a:t>perced</a:t>
            </a:r>
            <a:r>
              <a:rPr lang="en-GB" sz="2200" dirty="0">
                <a:solidFill>
                  <a:schemeClr val="bg1"/>
                </a:solidFill>
                <a:latin typeface="Century Gothic" pitchFamily="34" charset="0"/>
              </a:rPr>
              <a:t> to the </a:t>
            </a:r>
            <a:r>
              <a:rPr lang="en-GB" sz="2200" dirty="0" err="1">
                <a:solidFill>
                  <a:schemeClr val="bg1"/>
                </a:solidFill>
                <a:latin typeface="Century Gothic" pitchFamily="34" charset="0"/>
              </a:rPr>
              <a:t>roote</a:t>
            </a:r>
            <a:r>
              <a:rPr lang="en-GB" sz="2200" dirty="0">
                <a:solidFill>
                  <a:schemeClr val="bg1"/>
                </a:solidFill>
                <a:latin typeface="Century Gothic" pitchFamily="34" charset="0"/>
              </a:rPr>
              <a:t>,</a:t>
            </a:r>
          </a:p>
          <a:p>
            <a:pPr marL="0" indent="0">
              <a:lnSpc>
                <a:spcPct val="120000"/>
              </a:lnSpc>
              <a:spcBef>
                <a:spcPts val="0"/>
              </a:spcBef>
              <a:buNone/>
            </a:pPr>
            <a:r>
              <a:rPr lang="en-GB" sz="2200" dirty="0">
                <a:solidFill>
                  <a:schemeClr val="bg1"/>
                </a:solidFill>
                <a:latin typeface="Century Gothic" pitchFamily="34" charset="0"/>
              </a:rPr>
              <a:t>And bathed every </a:t>
            </a:r>
            <a:r>
              <a:rPr lang="en-GB" sz="2200" dirty="0" err="1">
                <a:solidFill>
                  <a:schemeClr val="bg1"/>
                </a:solidFill>
                <a:latin typeface="Century Gothic" pitchFamily="34" charset="0"/>
              </a:rPr>
              <a:t>veyne</a:t>
            </a:r>
            <a:r>
              <a:rPr lang="en-GB" sz="2200" dirty="0">
                <a:solidFill>
                  <a:schemeClr val="bg1"/>
                </a:solidFill>
                <a:latin typeface="Century Gothic" pitchFamily="34" charset="0"/>
              </a:rPr>
              <a:t> in </a:t>
            </a:r>
            <a:r>
              <a:rPr lang="en-GB" sz="2200" dirty="0" err="1">
                <a:solidFill>
                  <a:schemeClr val="bg1"/>
                </a:solidFill>
                <a:latin typeface="Century Gothic" pitchFamily="34" charset="0"/>
              </a:rPr>
              <a:t>swich</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licour</a:t>
            </a:r>
            <a:endParaRPr lang="en-GB" sz="2200" dirty="0">
              <a:solidFill>
                <a:schemeClr val="bg1"/>
              </a:solidFill>
              <a:latin typeface="Century Gothic" pitchFamily="34" charset="0"/>
            </a:endParaRPr>
          </a:p>
          <a:p>
            <a:pPr marL="0" indent="0">
              <a:lnSpc>
                <a:spcPct val="120000"/>
              </a:lnSpc>
              <a:spcBef>
                <a:spcPts val="0"/>
              </a:spcBef>
              <a:buNone/>
            </a:pPr>
            <a:r>
              <a:rPr lang="en-GB" sz="2200" dirty="0">
                <a:solidFill>
                  <a:schemeClr val="bg1"/>
                </a:solidFill>
                <a:latin typeface="Century Gothic" pitchFamily="34" charset="0"/>
              </a:rPr>
              <a:t>Of which </a:t>
            </a:r>
            <a:r>
              <a:rPr lang="en-GB" sz="2200" dirty="0" err="1">
                <a:solidFill>
                  <a:schemeClr val="bg1"/>
                </a:solidFill>
                <a:latin typeface="Century Gothic" pitchFamily="34" charset="0"/>
              </a:rPr>
              <a:t>vertu</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engendred</a:t>
            </a:r>
            <a:r>
              <a:rPr lang="en-GB" sz="2200" dirty="0">
                <a:solidFill>
                  <a:schemeClr val="bg1"/>
                </a:solidFill>
                <a:latin typeface="Century Gothic" pitchFamily="34" charset="0"/>
              </a:rPr>
              <a:t> is the flour;</a:t>
            </a:r>
          </a:p>
          <a:p>
            <a:pPr marL="0" indent="0">
              <a:lnSpc>
                <a:spcPct val="120000"/>
              </a:lnSpc>
              <a:spcBef>
                <a:spcPts val="0"/>
              </a:spcBef>
              <a:buNone/>
            </a:pPr>
            <a:r>
              <a:rPr lang="en-GB" sz="2200" dirty="0" err="1">
                <a:solidFill>
                  <a:schemeClr val="bg1"/>
                </a:solidFill>
                <a:latin typeface="Century Gothic" pitchFamily="34" charset="0"/>
              </a:rPr>
              <a:t>Whan</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Zephirus</a:t>
            </a:r>
            <a:r>
              <a:rPr lang="en-GB" sz="2200" dirty="0">
                <a:solidFill>
                  <a:schemeClr val="bg1"/>
                </a:solidFill>
                <a:latin typeface="Century Gothic" pitchFamily="34" charset="0"/>
              </a:rPr>
              <a:t> eek with his </a:t>
            </a:r>
            <a:r>
              <a:rPr lang="en-GB" sz="2200" dirty="0" err="1">
                <a:solidFill>
                  <a:schemeClr val="bg1"/>
                </a:solidFill>
                <a:latin typeface="Century Gothic" pitchFamily="34" charset="0"/>
              </a:rPr>
              <a:t>sweete</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breeth</a:t>
            </a:r>
            <a:endParaRPr lang="en-GB" sz="2200" dirty="0">
              <a:solidFill>
                <a:schemeClr val="bg1"/>
              </a:solidFill>
              <a:latin typeface="Century Gothic" pitchFamily="34" charset="0"/>
            </a:endParaRPr>
          </a:p>
          <a:p>
            <a:pPr marL="0" indent="0">
              <a:lnSpc>
                <a:spcPct val="120000"/>
              </a:lnSpc>
              <a:spcBef>
                <a:spcPts val="0"/>
              </a:spcBef>
              <a:buNone/>
            </a:pPr>
            <a:r>
              <a:rPr lang="en-GB" sz="2200" dirty="0">
                <a:solidFill>
                  <a:schemeClr val="bg1"/>
                </a:solidFill>
                <a:latin typeface="Century Gothic" pitchFamily="34" charset="0"/>
              </a:rPr>
              <a:t>Inspired hath in every holt and </a:t>
            </a:r>
            <a:r>
              <a:rPr lang="en-GB" sz="2200" dirty="0" err="1">
                <a:solidFill>
                  <a:schemeClr val="bg1"/>
                </a:solidFill>
                <a:latin typeface="Century Gothic" pitchFamily="34" charset="0"/>
              </a:rPr>
              <a:t>heeth</a:t>
            </a:r>
            <a:endParaRPr lang="en-GB" sz="2200" dirty="0">
              <a:solidFill>
                <a:schemeClr val="bg1"/>
              </a:solidFill>
              <a:latin typeface="Century Gothic" pitchFamily="34" charset="0"/>
            </a:endParaRPr>
          </a:p>
          <a:p>
            <a:pPr marL="0" indent="0">
              <a:lnSpc>
                <a:spcPct val="120000"/>
              </a:lnSpc>
              <a:spcBef>
                <a:spcPts val="0"/>
              </a:spcBef>
              <a:buNone/>
            </a:pPr>
            <a:r>
              <a:rPr lang="en-GB" sz="2200" dirty="0">
                <a:solidFill>
                  <a:schemeClr val="bg1"/>
                </a:solidFill>
                <a:latin typeface="Century Gothic" pitchFamily="34" charset="0"/>
              </a:rPr>
              <a:t>The </a:t>
            </a:r>
            <a:r>
              <a:rPr lang="en-GB" sz="2200" dirty="0" err="1">
                <a:solidFill>
                  <a:schemeClr val="bg1"/>
                </a:solidFill>
                <a:latin typeface="Century Gothic" pitchFamily="34" charset="0"/>
              </a:rPr>
              <a:t>tendre</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croppes</a:t>
            </a:r>
            <a:r>
              <a:rPr lang="en-GB" sz="2200" dirty="0">
                <a:solidFill>
                  <a:schemeClr val="bg1"/>
                </a:solidFill>
                <a:latin typeface="Century Gothic" pitchFamily="34" charset="0"/>
              </a:rPr>
              <a:t>, and </a:t>
            </a:r>
            <a:r>
              <a:rPr lang="en-GB" sz="2200" dirty="0">
                <a:solidFill>
                  <a:srgbClr val="FFC000"/>
                </a:solidFill>
                <a:latin typeface="Century Gothic" pitchFamily="34" charset="0"/>
              </a:rPr>
              <a:t>the </a:t>
            </a:r>
            <a:r>
              <a:rPr lang="en-GB" sz="2200" dirty="0" err="1">
                <a:solidFill>
                  <a:srgbClr val="FFC000"/>
                </a:solidFill>
                <a:latin typeface="Century Gothic" pitchFamily="34" charset="0"/>
              </a:rPr>
              <a:t>yonge</a:t>
            </a:r>
            <a:r>
              <a:rPr lang="en-GB" sz="2200" dirty="0">
                <a:solidFill>
                  <a:srgbClr val="FFC000"/>
                </a:solidFill>
                <a:latin typeface="Century Gothic" pitchFamily="34" charset="0"/>
              </a:rPr>
              <a:t> </a:t>
            </a:r>
            <a:r>
              <a:rPr lang="en-GB" sz="2200" dirty="0" err="1">
                <a:solidFill>
                  <a:srgbClr val="FFC000"/>
                </a:solidFill>
                <a:latin typeface="Century Gothic" pitchFamily="34" charset="0"/>
              </a:rPr>
              <a:t>sonne</a:t>
            </a:r>
            <a:endParaRPr lang="en-GB" sz="2200" dirty="0">
              <a:solidFill>
                <a:srgbClr val="FFC000"/>
              </a:solidFill>
              <a:latin typeface="Century Gothic" pitchFamily="34" charset="0"/>
            </a:endParaRPr>
          </a:p>
          <a:p>
            <a:pPr marL="0" indent="0">
              <a:lnSpc>
                <a:spcPct val="120000"/>
              </a:lnSpc>
              <a:spcBef>
                <a:spcPts val="0"/>
              </a:spcBef>
              <a:buNone/>
            </a:pPr>
            <a:r>
              <a:rPr lang="en-GB" sz="2200" dirty="0">
                <a:solidFill>
                  <a:srgbClr val="FFC000"/>
                </a:solidFill>
                <a:latin typeface="Century Gothic" pitchFamily="34" charset="0"/>
              </a:rPr>
              <a:t>Hath in the Ram his half </a:t>
            </a:r>
            <a:r>
              <a:rPr lang="en-GB" sz="2200" dirty="0" err="1">
                <a:solidFill>
                  <a:srgbClr val="FFC000"/>
                </a:solidFill>
                <a:latin typeface="Century Gothic" pitchFamily="34" charset="0"/>
              </a:rPr>
              <a:t>cours</a:t>
            </a:r>
            <a:r>
              <a:rPr lang="en-GB" sz="2200" dirty="0">
                <a:solidFill>
                  <a:srgbClr val="FFC000"/>
                </a:solidFill>
                <a:latin typeface="Century Gothic" pitchFamily="34" charset="0"/>
              </a:rPr>
              <a:t> </a:t>
            </a:r>
            <a:r>
              <a:rPr lang="en-GB" sz="2200" dirty="0" err="1">
                <a:solidFill>
                  <a:srgbClr val="FFC000"/>
                </a:solidFill>
                <a:latin typeface="Century Gothic" pitchFamily="34" charset="0"/>
              </a:rPr>
              <a:t>yronne</a:t>
            </a:r>
            <a:r>
              <a:rPr lang="en-GB" sz="2200" dirty="0">
                <a:solidFill>
                  <a:srgbClr val="FFC000"/>
                </a:solidFill>
                <a:latin typeface="Century Gothic" pitchFamily="34" charset="0"/>
              </a:rPr>
              <a:t>,</a:t>
            </a:r>
          </a:p>
          <a:p>
            <a:pPr marL="0" indent="0">
              <a:lnSpc>
                <a:spcPct val="120000"/>
              </a:lnSpc>
              <a:spcBef>
                <a:spcPts val="0"/>
              </a:spcBef>
              <a:buNone/>
            </a:pPr>
            <a:r>
              <a:rPr lang="en-GB" sz="2200" dirty="0">
                <a:solidFill>
                  <a:schemeClr val="bg1"/>
                </a:solidFill>
                <a:latin typeface="Century Gothic" pitchFamily="34" charset="0"/>
              </a:rPr>
              <a:t>And </a:t>
            </a:r>
            <a:r>
              <a:rPr lang="en-GB" sz="2200" dirty="0" err="1">
                <a:solidFill>
                  <a:schemeClr val="bg1"/>
                </a:solidFill>
                <a:latin typeface="Century Gothic" pitchFamily="34" charset="0"/>
              </a:rPr>
              <a:t>smale</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foweles</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maken</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melodye</a:t>
            </a:r>
            <a:r>
              <a:rPr lang="en-GB" sz="2200" dirty="0">
                <a:solidFill>
                  <a:schemeClr val="bg1"/>
                </a:solidFill>
                <a:latin typeface="Century Gothic" pitchFamily="34" charset="0"/>
              </a:rPr>
              <a:t>,</a:t>
            </a:r>
          </a:p>
          <a:p>
            <a:pPr marL="0" indent="0">
              <a:lnSpc>
                <a:spcPct val="120000"/>
              </a:lnSpc>
              <a:spcBef>
                <a:spcPts val="0"/>
              </a:spcBef>
              <a:buNone/>
            </a:pPr>
            <a:r>
              <a:rPr lang="en-GB" sz="2200" dirty="0">
                <a:solidFill>
                  <a:schemeClr val="bg1"/>
                </a:solidFill>
                <a:latin typeface="Century Gothic" pitchFamily="34" charset="0"/>
              </a:rPr>
              <a:t>That </a:t>
            </a:r>
            <a:r>
              <a:rPr lang="en-GB" sz="2200" dirty="0" err="1">
                <a:solidFill>
                  <a:schemeClr val="bg1"/>
                </a:solidFill>
                <a:latin typeface="Century Gothic" pitchFamily="34" charset="0"/>
              </a:rPr>
              <a:t>slepen</a:t>
            </a:r>
            <a:r>
              <a:rPr lang="en-GB" sz="2200" dirty="0">
                <a:solidFill>
                  <a:schemeClr val="bg1"/>
                </a:solidFill>
                <a:latin typeface="Century Gothic" pitchFamily="34" charset="0"/>
              </a:rPr>
              <a:t> al the </a:t>
            </a:r>
            <a:r>
              <a:rPr lang="en-GB" sz="2200" dirty="0" err="1">
                <a:solidFill>
                  <a:schemeClr val="bg1"/>
                </a:solidFill>
                <a:latin typeface="Century Gothic" pitchFamily="34" charset="0"/>
              </a:rPr>
              <a:t>nyght</a:t>
            </a:r>
            <a:r>
              <a:rPr lang="en-GB" sz="2200" dirty="0">
                <a:solidFill>
                  <a:schemeClr val="bg1"/>
                </a:solidFill>
                <a:latin typeface="Century Gothic" pitchFamily="34" charset="0"/>
              </a:rPr>
              <a:t> with open ye</a:t>
            </a:r>
          </a:p>
          <a:p>
            <a:pPr marL="0" indent="0">
              <a:lnSpc>
                <a:spcPct val="120000"/>
              </a:lnSpc>
              <a:spcBef>
                <a:spcPts val="0"/>
              </a:spcBef>
              <a:buNone/>
            </a:pPr>
            <a:r>
              <a:rPr lang="en-GB" sz="2200" dirty="0">
                <a:solidFill>
                  <a:schemeClr val="bg1"/>
                </a:solidFill>
                <a:latin typeface="Century Gothic" pitchFamily="34" charset="0"/>
              </a:rPr>
              <a:t>(So </a:t>
            </a:r>
            <a:r>
              <a:rPr lang="en-GB" sz="2200" dirty="0" err="1">
                <a:solidFill>
                  <a:schemeClr val="bg1"/>
                </a:solidFill>
                <a:latin typeface="Century Gothic" pitchFamily="34" charset="0"/>
              </a:rPr>
              <a:t>priketh</a:t>
            </a:r>
            <a:r>
              <a:rPr lang="en-GB" sz="2200" dirty="0">
                <a:solidFill>
                  <a:schemeClr val="bg1"/>
                </a:solidFill>
                <a:latin typeface="Century Gothic" pitchFamily="34" charset="0"/>
              </a:rPr>
              <a:t> hem Nature in </a:t>
            </a:r>
            <a:r>
              <a:rPr lang="en-GB" sz="2200" dirty="0" err="1">
                <a:solidFill>
                  <a:schemeClr val="bg1"/>
                </a:solidFill>
                <a:latin typeface="Century Gothic" pitchFamily="34" charset="0"/>
              </a:rPr>
              <a:t>hir</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corages</a:t>
            </a:r>
            <a:r>
              <a:rPr lang="en-GB" sz="2200" dirty="0">
                <a:solidFill>
                  <a:schemeClr val="bg1"/>
                </a:solidFill>
                <a:latin typeface="Century Gothic" pitchFamily="34" charset="0"/>
              </a:rPr>
              <a:t>),</a:t>
            </a:r>
          </a:p>
          <a:p>
            <a:pPr marL="0" indent="0">
              <a:lnSpc>
                <a:spcPct val="120000"/>
              </a:lnSpc>
              <a:spcBef>
                <a:spcPts val="0"/>
              </a:spcBef>
              <a:buNone/>
            </a:pPr>
            <a:r>
              <a:rPr lang="en-GB" sz="2200" dirty="0" err="1">
                <a:solidFill>
                  <a:schemeClr val="bg1"/>
                </a:solidFill>
                <a:latin typeface="Century Gothic" pitchFamily="34" charset="0"/>
              </a:rPr>
              <a:t>Thanne</a:t>
            </a:r>
            <a:r>
              <a:rPr lang="en-GB" sz="2200" dirty="0">
                <a:solidFill>
                  <a:schemeClr val="bg1"/>
                </a:solidFill>
                <a:latin typeface="Century Gothic" pitchFamily="34" charset="0"/>
              </a:rPr>
              <a:t> </a:t>
            </a:r>
            <a:r>
              <a:rPr lang="en-GB" sz="2200" dirty="0" err="1">
                <a:solidFill>
                  <a:srgbClr val="FFC000"/>
                </a:solidFill>
                <a:latin typeface="Century Gothic" pitchFamily="34" charset="0"/>
              </a:rPr>
              <a:t>longen</a:t>
            </a:r>
            <a:r>
              <a:rPr lang="en-GB" sz="2200" dirty="0">
                <a:solidFill>
                  <a:srgbClr val="FFC000"/>
                </a:solidFill>
                <a:latin typeface="Century Gothic" pitchFamily="34" charset="0"/>
              </a:rPr>
              <a:t> folk to goon on pilgrimages,</a:t>
            </a:r>
          </a:p>
          <a:p>
            <a:pPr marL="0" indent="0">
              <a:lnSpc>
                <a:spcPct val="120000"/>
              </a:lnSpc>
              <a:spcBef>
                <a:spcPts val="0"/>
              </a:spcBef>
              <a:buNone/>
            </a:pPr>
            <a:r>
              <a:rPr lang="en-GB" sz="2200" dirty="0">
                <a:solidFill>
                  <a:schemeClr val="bg1"/>
                </a:solidFill>
                <a:latin typeface="Century Gothic" pitchFamily="34" charset="0"/>
              </a:rPr>
              <a:t>And </a:t>
            </a:r>
            <a:r>
              <a:rPr lang="en-GB" sz="2200" dirty="0" err="1">
                <a:solidFill>
                  <a:schemeClr val="bg1"/>
                </a:solidFill>
                <a:latin typeface="Century Gothic" pitchFamily="34" charset="0"/>
              </a:rPr>
              <a:t>palmeres</a:t>
            </a:r>
            <a:r>
              <a:rPr lang="en-GB" sz="2200" dirty="0">
                <a:solidFill>
                  <a:schemeClr val="bg1"/>
                </a:solidFill>
                <a:latin typeface="Century Gothic" pitchFamily="34" charset="0"/>
              </a:rPr>
              <a:t> for to </a:t>
            </a:r>
            <a:r>
              <a:rPr lang="en-GB" sz="2200" dirty="0" err="1">
                <a:solidFill>
                  <a:schemeClr val="bg1"/>
                </a:solidFill>
                <a:latin typeface="Century Gothic" pitchFamily="34" charset="0"/>
              </a:rPr>
              <a:t>seken</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straunge</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strondes</a:t>
            </a:r>
            <a:r>
              <a:rPr lang="en-GB" sz="2200" dirty="0">
                <a:solidFill>
                  <a:schemeClr val="bg1"/>
                </a:solidFill>
                <a:latin typeface="Century Gothic" pitchFamily="34" charset="0"/>
              </a:rPr>
              <a:t>,</a:t>
            </a:r>
          </a:p>
          <a:p>
            <a:pPr marL="0" indent="0">
              <a:lnSpc>
                <a:spcPct val="120000"/>
              </a:lnSpc>
              <a:spcBef>
                <a:spcPts val="0"/>
              </a:spcBef>
              <a:buNone/>
            </a:pPr>
            <a:r>
              <a:rPr lang="en-GB" sz="2200" dirty="0">
                <a:solidFill>
                  <a:schemeClr val="bg1"/>
                </a:solidFill>
                <a:latin typeface="Century Gothic" pitchFamily="34" charset="0"/>
              </a:rPr>
              <a:t>To </a:t>
            </a:r>
            <a:r>
              <a:rPr lang="en-GB" sz="2200" dirty="0" err="1">
                <a:solidFill>
                  <a:schemeClr val="bg1"/>
                </a:solidFill>
                <a:latin typeface="Century Gothic" pitchFamily="34" charset="0"/>
              </a:rPr>
              <a:t>ferne</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halwes</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kowthe</a:t>
            </a:r>
            <a:r>
              <a:rPr lang="en-GB" sz="2200" dirty="0">
                <a:solidFill>
                  <a:schemeClr val="bg1"/>
                </a:solidFill>
                <a:latin typeface="Century Gothic" pitchFamily="34" charset="0"/>
              </a:rPr>
              <a:t> in </a:t>
            </a:r>
            <a:r>
              <a:rPr lang="en-GB" sz="2200" dirty="0" err="1">
                <a:solidFill>
                  <a:schemeClr val="bg1"/>
                </a:solidFill>
                <a:latin typeface="Century Gothic" pitchFamily="34" charset="0"/>
              </a:rPr>
              <a:t>sondry</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londes</a:t>
            </a:r>
            <a:r>
              <a:rPr lang="en-GB" sz="2200" dirty="0">
                <a:solidFill>
                  <a:schemeClr val="bg1"/>
                </a:solidFill>
                <a:latin typeface="Century Gothic" pitchFamily="34" charset="0"/>
              </a:rPr>
              <a:t>;</a:t>
            </a:r>
          </a:p>
          <a:p>
            <a:pPr marL="0" indent="0">
              <a:lnSpc>
                <a:spcPct val="120000"/>
              </a:lnSpc>
              <a:spcBef>
                <a:spcPts val="0"/>
              </a:spcBef>
              <a:buNone/>
            </a:pPr>
            <a:r>
              <a:rPr lang="en-GB" sz="2200" dirty="0">
                <a:solidFill>
                  <a:schemeClr val="bg1"/>
                </a:solidFill>
                <a:latin typeface="Century Gothic" pitchFamily="34" charset="0"/>
              </a:rPr>
              <a:t>And specially from every shires </a:t>
            </a:r>
            <a:r>
              <a:rPr lang="en-GB" sz="2200" dirty="0" err="1">
                <a:solidFill>
                  <a:schemeClr val="bg1"/>
                </a:solidFill>
                <a:latin typeface="Century Gothic" pitchFamily="34" charset="0"/>
              </a:rPr>
              <a:t>ende</a:t>
            </a:r>
            <a:endParaRPr lang="en-GB" sz="2200" dirty="0">
              <a:solidFill>
                <a:schemeClr val="bg1"/>
              </a:solidFill>
              <a:latin typeface="Century Gothic" pitchFamily="34" charset="0"/>
            </a:endParaRPr>
          </a:p>
          <a:p>
            <a:pPr marL="0" indent="0">
              <a:lnSpc>
                <a:spcPct val="120000"/>
              </a:lnSpc>
              <a:spcBef>
                <a:spcPts val="0"/>
              </a:spcBef>
              <a:buNone/>
            </a:pPr>
            <a:r>
              <a:rPr lang="en-GB" sz="2200" dirty="0">
                <a:solidFill>
                  <a:schemeClr val="bg1"/>
                </a:solidFill>
                <a:latin typeface="Century Gothic" pitchFamily="34" charset="0"/>
              </a:rPr>
              <a:t>Of </a:t>
            </a:r>
            <a:r>
              <a:rPr lang="en-GB" sz="2200" dirty="0" err="1">
                <a:solidFill>
                  <a:schemeClr val="bg1"/>
                </a:solidFill>
                <a:latin typeface="Century Gothic" pitchFamily="34" charset="0"/>
              </a:rPr>
              <a:t>Engelond</a:t>
            </a:r>
            <a:r>
              <a:rPr lang="en-GB" sz="2200" dirty="0">
                <a:solidFill>
                  <a:schemeClr val="bg1"/>
                </a:solidFill>
                <a:latin typeface="Century Gothic" pitchFamily="34" charset="0"/>
              </a:rPr>
              <a:t> to </a:t>
            </a:r>
            <a:r>
              <a:rPr lang="en-GB" sz="2200" dirty="0" err="1">
                <a:solidFill>
                  <a:schemeClr val="bg1"/>
                </a:solidFill>
                <a:latin typeface="Century Gothic" pitchFamily="34" charset="0"/>
              </a:rPr>
              <a:t>Caunterbury</a:t>
            </a:r>
            <a:r>
              <a:rPr lang="en-GB" sz="2200" dirty="0">
                <a:solidFill>
                  <a:schemeClr val="bg1"/>
                </a:solidFill>
                <a:latin typeface="Century Gothic" pitchFamily="34" charset="0"/>
              </a:rPr>
              <a:t> they </a:t>
            </a:r>
            <a:r>
              <a:rPr lang="en-GB" sz="2200" dirty="0" err="1">
                <a:solidFill>
                  <a:schemeClr val="bg1"/>
                </a:solidFill>
                <a:latin typeface="Century Gothic" pitchFamily="34" charset="0"/>
              </a:rPr>
              <a:t>wende</a:t>
            </a:r>
            <a:r>
              <a:rPr lang="en-GB" sz="2200" dirty="0">
                <a:solidFill>
                  <a:schemeClr val="bg1"/>
                </a:solidFill>
                <a:latin typeface="Century Gothic" pitchFamily="34" charset="0"/>
              </a:rPr>
              <a:t>,</a:t>
            </a:r>
          </a:p>
          <a:p>
            <a:pPr marL="0" indent="0">
              <a:lnSpc>
                <a:spcPct val="120000"/>
              </a:lnSpc>
              <a:spcBef>
                <a:spcPts val="0"/>
              </a:spcBef>
              <a:buNone/>
            </a:pPr>
            <a:r>
              <a:rPr lang="en-GB" sz="2200" dirty="0">
                <a:solidFill>
                  <a:schemeClr val="bg1"/>
                </a:solidFill>
                <a:latin typeface="Century Gothic" pitchFamily="34" charset="0"/>
              </a:rPr>
              <a:t>The </a:t>
            </a:r>
            <a:r>
              <a:rPr lang="en-GB" sz="2200" dirty="0" err="1">
                <a:solidFill>
                  <a:schemeClr val="bg1"/>
                </a:solidFill>
                <a:latin typeface="Century Gothic" pitchFamily="34" charset="0"/>
              </a:rPr>
              <a:t>hooly</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blisful</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martir</a:t>
            </a:r>
            <a:r>
              <a:rPr lang="en-GB" sz="2200" dirty="0">
                <a:solidFill>
                  <a:schemeClr val="bg1"/>
                </a:solidFill>
                <a:latin typeface="Century Gothic" pitchFamily="34" charset="0"/>
              </a:rPr>
              <a:t> for to </a:t>
            </a:r>
            <a:r>
              <a:rPr lang="en-GB" sz="2200" dirty="0" err="1">
                <a:solidFill>
                  <a:schemeClr val="bg1"/>
                </a:solidFill>
                <a:latin typeface="Century Gothic" pitchFamily="34" charset="0"/>
              </a:rPr>
              <a:t>seke</a:t>
            </a:r>
            <a:r>
              <a:rPr lang="en-GB" sz="2200" dirty="0">
                <a:solidFill>
                  <a:schemeClr val="bg1"/>
                </a:solidFill>
                <a:latin typeface="Century Gothic" pitchFamily="34" charset="0"/>
              </a:rPr>
              <a:t>,</a:t>
            </a:r>
          </a:p>
          <a:p>
            <a:pPr marL="0" indent="0">
              <a:lnSpc>
                <a:spcPct val="120000"/>
              </a:lnSpc>
              <a:spcBef>
                <a:spcPts val="0"/>
              </a:spcBef>
              <a:buNone/>
            </a:pPr>
            <a:r>
              <a:rPr lang="en-GB" sz="2200" dirty="0">
                <a:solidFill>
                  <a:schemeClr val="bg1"/>
                </a:solidFill>
                <a:latin typeface="Century Gothic" pitchFamily="34" charset="0"/>
              </a:rPr>
              <a:t>That hem hath </a:t>
            </a:r>
            <a:r>
              <a:rPr lang="en-GB" sz="2200" dirty="0" err="1">
                <a:solidFill>
                  <a:schemeClr val="bg1"/>
                </a:solidFill>
                <a:latin typeface="Century Gothic" pitchFamily="34" charset="0"/>
              </a:rPr>
              <a:t>holpen</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whan</a:t>
            </a:r>
            <a:r>
              <a:rPr lang="en-GB" sz="2200" dirty="0">
                <a:solidFill>
                  <a:schemeClr val="bg1"/>
                </a:solidFill>
                <a:latin typeface="Century Gothic" pitchFamily="34" charset="0"/>
              </a:rPr>
              <a:t> that they were </a:t>
            </a:r>
            <a:r>
              <a:rPr lang="en-GB" sz="2200" dirty="0" err="1">
                <a:solidFill>
                  <a:schemeClr val="bg1"/>
                </a:solidFill>
                <a:latin typeface="Century Gothic" pitchFamily="34" charset="0"/>
              </a:rPr>
              <a:t>seeke</a:t>
            </a:r>
            <a:r>
              <a:rPr lang="en-GB" sz="2200" dirty="0">
                <a:latin typeface="Century Gothic" pitchFamily="34" charset="0"/>
              </a:rPr>
              <a:t>.</a:t>
            </a:r>
          </a:p>
        </p:txBody>
      </p:sp>
    </p:spTree>
    <p:extLst>
      <p:ext uri="{BB962C8B-B14F-4D97-AF65-F5344CB8AC3E}">
        <p14:creationId xmlns:p14="http://schemas.microsoft.com/office/powerpoint/2010/main" val="18224398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280504"/>
            <a:ext cx="6550496" cy="6525344"/>
          </a:xfrm>
        </p:spPr>
        <p:txBody>
          <a:bodyPr>
            <a:normAutofit lnSpcReduction="10000"/>
          </a:bodyPr>
          <a:lstStyle/>
          <a:p>
            <a:pPr marL="0" indent="0">
              <a:lnSpc>
                <a:spcPct val="110000"/>
              </a:lnSpc>
              <a:spcBef>
                <a:spcPts val="0"/>
              </a:spcBef>
              <a:buNone/>
            </a:pPr>
            <a:r>
              <a:rPr lang="en-GB" dirty="0">
                <a:solidFill>
                  <a:schemeClr val="bg1"/>
                </a:solidFill>
              </a:rPr>
              <a:t> </a:t>
            </a:r>
            <a:r>
              <a:rPr lang="en-GB" dirty="0" err="1">
                <a:solidFill>
                  <a:schemeClr val="bg1"/>
                </a:solidFill>
                <a:latin typeface="Century Gothic" pitchFamily="34" charset="0"/>
              </a:rPr>
              <a:t>Bifil</a:t>
            </a:r>
            <a:r>
              <a:rPr lang="en-GB" dirty="0">
                <a:solidFill>
                  <a:schemeClr val="bg1"/>
                </a:solidFill>
                <a:latin typeface="Century Gothic" pitchFamily="34" charset="0"/>
              </a:rPr>
              <a:t> that in that </a:t>
            </a:r>
            <a:r>
              <a:rPr lang="en-GB" dirty="0" err="1">
                <a:solidFill>
                  <a:schemeClr val="bg1"/>
                </a:solidFill>
                <a:latin typeface="Century Gothic" pitchFamily="34" charset="0"/>
              </a:rPr>
              <a:t>seson</a:t>
            </a:r>
            <a:r>
              <a:rPr lang="en-GB" dirty="0">
                <a:solidFill>
                  <a:schemeClr val="bg1"/>
                </a:solidFill>
                <a:latin typeface="Century Gothic" pitchFamily="34" charset="0"/>
              </a:rPr>
              <a:t> on a day,</a:t>
            </a:r>
          </a:p>
          <a:p>
            <a:pPr marL="0" indent="0">
              <a:lnSpc>
                <a:spcPct val="110000"/>
              </a:lnSpc>
              <a:spcBef>
                <a:spcPts val="0"/>
              </a:spcBef>
              <a:buNone/>
            </a:pPr>
            <a:r>
              <a:rPr lang="en-GB" dirty="0">
                <a:solidFill>
                  <a:schemeClr val="bg1"/>
                </a:solidFill>
                <a:latin typeface="Century Gothic" pitchFamily="34" charset="0"/>
              </a:rPr>
              <a:t>In </a:t>
            </a:r>
            <a:r>
              <a:rPr lang="en-GB" dirty="0" err="1">
                <a:solidFill>
                  <a:schemeClr val="bg1"/>
                </a:solidFill>
                <a:latin typeface="Century Gothic" pitchFamily="34" charset="0"/>
              </a:rPr>
              <a:t>Southwerk</a:t>
            </a:r>
            <a:r>
              <a:rPr lang="en-GB" dirty="0">
                <a:solidFill>
                  <a:schemeClr val="bg1"/>
                </a:solidFill>
                <a:latin typeface="Century Gothic" pitchFamily="34" charset="0"/>
              </a:rPr>
              <a:t> at the Tabard </a:t>
            </a:r>
            <a:r>
              <a:rPr lang="en-GB" dirty="0">
                <a:solidFill>
                  <a:srgbClr val="FFC000"/>
                </a:solidFill>
                <a:latin typeface="Century Gothic" pitchFamily="34" charset="0"/>
              </a:rPr>
              <a:t>as I lay</a:t>
            </a:r>
          </a:p>
          <a:p>
            <a:pPr marL="0" indent="0">
              <a:lnSpc>
                <a:spcPct val="110000"/>
              </a:lnSpc>
              <a:spcBef>
                <a:spcPts val="0"/>
              </a:spcBef>
              <a:buNone/>
            </a:pPr>
            <a:r>
              <a:rPr lang="en-GB" dirty="0" err="1">
                <a:solidFill>
                  <a:srgbClr val="FFC000"/>
                </a:solidFill>
                <a:latin typeface="Century Gothic" pitchFamily="34" charset="0"/>
              </a:rPr>
              <a:t>Redy</a:t>
            </a:r>
            <a:r>
              <a:rPr lang="en-GB" dirty="0">
                <a:solidFill>
                  <a:srgbClr val="FFC000"/>
                </a:solidFill>
                <a:latin typeface="Century Gothic" pitchFamily="34" charset="0"/>
              </a:rPr>
              <a:t> to </a:t>
            </a:r>
            <a:r>
              <a:rPr lang="en-GB" dirty="0" err="1">
                <a:solidFill>
                  <a:srgbClr val="FFC000"/>
                </a:solidFill>
                <a:latin typeface="Century Gothic" pitchFamily="34" charset="0"/>
              </a:rPr>
              <a:t>wenden</a:t>
            </a:r>
            <a:r>
              <a:rPr lang="en-GB" dirty="0">
                <a:solidFill>
                  <a:srgbClr val="FFC000"/>
                </a:solidFill>
                <a:latin typeface="Century Gothic" pitchFamily="34" charset="0"/>
              </a:rPr>
              <a:t> on my </a:t>
            </a:r>
            <a:r>
              <a:rPr lang="en-GB" dirty="0" err="1">
                <a:solidFill>
                  <a:srgbClr val="FFC000"/>
                </a:solidFill>
                <a:latin typeface="Century Gothic" pitchFamily="34" charset="0"/>
              </a:rPr>
              <a:t>pilgrymage</a:t>
            </a:r>
            <a:endParaRPr lang="en-GB" dirty="0">
              <a:solidFill>
                <a:srgbClr val="FFC000"/>
              </a:solidFill>
              <a:latin typeface="Century Gothic" pitchFamily="34" charset="0"/>
            </a:endParaRPr>
          </a:p>
          <a:p>
            <a:pPr marL="0" indent="0">
              <a:lnSpc>
                <a:spcPct val="110000"/>
              </a:lnSpc>
              <a:spcBef>
                <a:spcPts val="0"/>
              </a:spcBef>
              <a:buNone/>
            </a:pPr>
            <a:r>
              <a:rPr lang="en-GB" dirty="0">
                <a:solidFill>
                  <a:schemeClr val="bg1"/>
                </a:solidFill>
                <a:latin typeface="Century Gothic" pitchFamily="34" charset="0"/>
              </a:rPr>
              <a:t>To </a:t>
            </a:r>
            <a:r>
              <a:rPr lang="en-GB" dirty="0" err="1">
                <a:solidFill>
                  <a:schemeClr val="bg1"/>
                </a:solidFill>
                <a:latin typeface="Century Gothic" pitchFamily="34" charset="0"/>
              </a:rPr>
              <a:t>Caunterbury</a:t>
            </a:r>
            <a:r>
              <a:rPr lang="en-GB" dirty="0">
                <a:solidFill>
                  <a:schemeClr val="bg1"/>
                </a:solidFill>
                <a:latin typeface="Century Gothic" pitchFamily="34" charset="0"/>
              </a:rPr>
              <a:t> with </a:t>
            </a:r>
            <a:r>
              <a:rPr lang="en-GB" dirty="0" err="1">
                <a:solidFill>
                  <a:schemeClr val="bg1"/>
                </a:solidFill>
                <a:latin typeface="Century Gothic" pitchFamily="34" charset="0"/>
              </a:rPr>
              <a:t>ful</a:t>
            </a:r>
            <a:r>
              <a:rPr lang="en-GB" dirty="0">
                <a:solidFill>
                  <a:schemeClr val="bg1"/>
                </a:solidFill>
                <a:latin typeface="Century Gothic" pitchFamily="34" charset="0"/>
              </a:rPr>
              <a:t> devout </a:t>
            </a:r>
            <a:r>
              <a:rPr lang="en-GB" dirty="0" err="1">
                <a:solidFill>
                  <a:schemeClr val="bg1"/>
                </a:solidFill>
                <a:latin typeface="Century Gothic" pitchFamily="34" charset="0"/>
              </a:rPr>
              <a:t>corage</a:t>
            </a:r>
            <a:r>
              <a:rPr lang="en-GB" dirty="0">
                <a:solidFill>
                  <a:schemeClr val="bg1"/>
                </a:solidFill>
                <a:latin typeface="Century Gothic" pitchFamily="34" charset="0"/>
              </a:rPr>
              <a:t>,</a:t>
            </a:r>
          </a:p>
          <a:p>
            <a:pPr marL="0" indent="0">
              <a:lnSpc>
                <a:spcPct val="110000"/>
              </a:lnSpc>
              <a:spcBef>
                <a:spcPts val="0"/>
              </a:spcBef>
              <a:buNone/>
            </a:pPr>
            <a:r>
              <a:rPr lang="en-GB" dirty="0">
                <a:solidFill>
                  <a:srgbClr val="FFC000"/>
                </a:solidFill>
                <a:latin typeface="Century Gothic" pitchFamily="34" charset="0"/>
              </a:rPr>
              <a:t>At </a:t>
            </a:r>
            <a:r>
              <a:rPr lang="en-GB" dirty="0" err="1">
                <a:solidFill>
                  <a:srgbClr val="FFC000"/>
                </a:solidFill>
                <a:latin typeface="Century Gothic" pitchFamily="34" charset="0"/>
              </a:rPr>
              <a:t>nyght</a:t>
            </a:r>
            <a:r>
              <a:rPr lang="en-GB" dirty="0">
                <a:solidFill>
                  <a:srgbClr val="FFC000"/>
                </a:solidFill>
                <a:latin typeface="Century Gothic" pitchFamily="34" charset="0"/>
              </a:rPr>
              <a:t> </a:t>
            </a:r>
            <a:r>
              <a:rPr lang="en-GB" dirty="0">
                <a:solidFill>
                  <a:schemeClr val="bg1"/>
                </a:solidFill>
                <a:latin typeface="Century Gothic" pitchFamily="34" charset="0"/>
              </a:rPr>
              <a:t>was come into that </a:t>
            </a:r>
            <a:r>
              <a:rPr lang="en-GB" dirty="0" err="1">
                <a:solidFill>
                  <a:schemeClr val="bg1"/>
                </a:solidFill>
                <a:latin typeface="Century Gothic" pitchFamily="34" charset="0"/>
              </a:rPr>
              <a:t>hostelrye</a:t>
            </a:r>
            <a:endParaRPr lang="en-GB" dirty="0">
              <a:solidFill>
                <a:schemeClr val="bg1"/>
              </a:solidFill>
              <a:latin typeface="Century Gothic" pitchFamily="34" charset="0"/>
            </a:endParaRPr>
          </a:p>
          <a:p>
            <a:pPr marL="0" indent="0">
              <a:lnSpc>
                <a:spcPct val="110000"/>
              </a:lnSpc>
              <a:spcBef>
                <a:spcPts val="0"/>
              </a:spcBef>
              <a:buNone/>
            </a:pPr>
            <a:r>
              <a:rPr lang="en-GB" dirty="0" err="1">
                <a:solidFill>
                  <a:schemeClr val="bg1"/>
                </a:solidFill>
                <a:latin typeface="Century Gothic" pitchFamily="34" charset="0"/>
              </a:rPr>
              <a:t>Wel</a:t>
            </a:r>
            <a:r>
              <a:rPr lang="en-GB" dirty="0">
                <a:solidFill>
                  <a:schemeClr val="bg1"/>
                </a:solidFill>
                <a:latin typeface="Century Gothic" pitchFamily="34" charset="0"/>
              </a:rPr>
              <a:t> </a:t>
            </a:r>
            <a:r>
              <a:rPr lang="en-GB" dirty="0" err="1">
                <a:solidFill>
                  <a:schemeClr val="bg1"/>
                </a:solidFill>
                <a:latin typeface="Century Gothic" pitchFamily="34" charset="0"/>
              </a:rPr>
              <a:t>nyne</a:t>
            </a:r>
            <a:r>
              <a:rPr lang="en-GB" dirty="0">
                <a:solidFill>
                  <a:schemeClr val="bg1"/>
                </a:solidFill>
                <a:latin typeface="Century Gothic" pitchFamily="34" charset="0"/>
              </a:rPr>
              <a:t> and twenty in a </a:t>
            </a:r>
            <a:r>
              <a:rPr lang="en-GB" dirty="0" err="1">
                <a:solidFill>
                  <a:schemeClr val="bg1"/>
                </a:solidFill>
                <a:latin typeface="Century Gothic" pitchFamily="34" charset="0"/>
              </a:rPr>
              <a:t>compaignye</a:t>
            </a:r>
            <a:endParaRPr lang="en-GB" dirty="0">
              <a:solidFill>
                <a:schemeClr val="bg1"/>
              </a:solidFill>
              <a:latin typeface="Century Gothic" pitchFamily="34" charset="0"/>
            </a:endParaRPr>
          </a:p>
          <a:p>
            <a:pPr marL="0" indent="0">
              <a:lnSpc>
                <a:spcPct val="110000"/>
              </a:lnSpc>
              <a:spcBef>
                <a:spcPts val="0"/>
              </a:spcBef>
              <a:buNone/>
            </a:pPr>
            <a:r>
              <a:rPr lang="en-GB" dirty="0">
                <a:solidFill>
                  <a:schemeClr val="bg1"/>
                </a:solidFill>
                <a:latin typeface="Century Gothic" pitchFamily="34" charset="0"/>
              </a:rPr>
              <a:t>Of </a:t>
            </a:r>
            <a:r>
              <a:rPr lang="en-GB" dirty="0" err="1">
                <a:solidFill>
                  <a:schemeClr val="bg1"/>
                </a:solidFill>
                <a:latin typeface="Century Gothic" pitchFamily="34" charset="0"/>
              </a:rPr>
              <a:t>sondry</a:t>
            </a:r>
            <a:r>
              <a:rPr lang="en-GB" dirty="0">
                <a:solidFill>
                  <a:schemeClr val="bg1"/>
                </a:solidFill>
                <a:latin typeface="Century Gothic" pitchFamily="34" charset="0"/>
              </a:rPr>
              <a:t> folk, by </a:t>
            </a:r>
            <a:r>
              <a:rPr lang="en-GB" dirty="0" err="1">
                <a:solidFill>
                  <a:schemeClr val="bg1"/>
                </a:solidFill>
                <a:latin typeface="Century Gothic" pitchFamily="34" charset="0"/>
              </a:rPr>
              <a:t>aventure</a:t>
            </a:r>
            <a:r>
              <a:rPr lang="en-GB" dirty="0">
                <a:solidFill>
                  <a:schemeClr val="bg1"/>
                </a:solidFill>
                <a:latin typeface="Century Gothic" pitchFamily="34" charset="0"/>
              </a:rPr>
              <a:t> </a:t>
            </a:r>
            <a:r>
              <a:rPr lang="en-GB" dirty="0" err="1">
                <a:solidFill>
                  <a:schemeClr val="bg1"/>
                </a:solidFill>
                <a:latin typeface="Century Gothic" pitchFamily="34" charset="0"/>
              </a:rPr>
              <a:t>yfalle</a:t>
            </a:r>
            <a:endParaRPr lang="en-GB" dirty="0">
              <a:solidFill>
                <a:schemeClr val="bg1"/>
              </a:solidFill>
              <a:latin typeface="Century Gothic" pitchFamily="34" charset="0"/>
            </a:endParaRPr>
          </a:p>
          <a:p>
            <a:pPr marL="0" indent="0">
              <a:lnSpc>
                <a:spcPct val="110000"/>
              </a:lnSpc>
              <a:spcBef>
                <a:spcPts val="0"/>
              </a:spcBef>
              <a:buNone/>
            </a:pPr>
            <a:r>
              <a:rPr lang="en-GB" dirty="0">
                <a:solidFill>
                  <a:schemeClr val="bg1"/>
                </a:solidFill>
                <a:latin typeface="Century Gothic" pitchFamily="34" charset="0"/>
              </a:rPr>
              <a:t>In </a:t>
            </a:r>
            <a:r>
              <a:rPr lang="en-GB" dirty="0" err="1">
                <a:solidFill>
                  <a:schemeClr val="bg1"/>
                </a:solidFill>
                <a:latin typeface="Century Gothic" pitchFamily="34" charset="0"/>
              </a:rPr>
              <a:t>felaweshipe</a:t>
            </a:r>
            <a:r>
              <a:rPr lang="en-GB" dirty="0">
                <a:solidFill>
                  <a:schemeClr val="bg1"/>
                </a:solidFill>
                <a:latin typeface="Century Gothic" pitchFamily="34" charset="0"/>
              </a:rPr>
              <a:t>, and </a:t>
            </a:r>
            <a:r>
              <a:rPr lang="en-GB" dirty="0" err="1">
                <a:solidFill>
                  <a:schemeClr val="bg1"/>
                </a:solidFill>
                <a:latin typeface="Century Gothic" pitchFamily="34" charset="0"/>
              </a:rPr>
              <a:t>pilgrimes</a:t>
            </a:r>
            <a:r>
              <a:rPr lang="en-GB" dirty="0">
                <a:solidFill>
                  <a:schemeClr val="bg1"/>
                </a:solidFill>
                <a:latin typeface="Century Gothic" pitchFamily="34" charset="0"/>
              </a:rPr>
              <a:t> were they </a:t>
            </a:r>
            <a:r>
              <a:rPr lang="en-GB" dirty="0" err="1">
                <a:solidFill>
                  <a:schemeClr val="bg1"/>
                </a:solidFill>
                <a:latin typeface="Century Gothic" pitchFamily="34" charset="0"/>
              </a:rPr>
              <a:t>alle</a:t>
            </a:r>
            <a:r>
              <a:rPr lang="en-GB" dirty="0">
                <a:solidFill>
                  <a:schemeClr val="bg1"/>
                </a:solidFill>
                <a:latin typeface="Century Gothic" pitchFamily="34" charset="0"/>
              </a:rPr>
              <a:t>, </a:t>
            </a:r>
          </a:p>
          <a:p>
            <a:pPr marL="0" indent="0">
              <a:lnSpc>
                <a:spcPct val="110000"/>
              </a:lnSpc>
              <a:spcBef>
                <a:spcPts val="0"/>
              </a:spcBef>
              <a:buNone/>
            </a:pPr>
            <a:r>
              <a:rPr lang="en-GB" dirty="0">
                <a:solidFill>
                  <a:schemeClr val="bg1"/>
                </a:solidFill>
                <a:latin typeface="Century Gothic" pitchFamily="34" charset="0"/>
              </a:rPr>
              <a:t>That toward </a:t>
            </a:r>
            <a:r>
              <a:rPr lang="en-GB" dirty="0" err="1">
                <a:solidFill>
                  <a:schemeClr val="bg1"/>
                </a:solidFill>
                <a:latin typeface="Century Gothic" pitchFamily="34" charset="0"/>
              </a:rPr>
              <a:t>Caunterbury</a:t>
            </a:r>
            <a:r>
              <a:rPr lang="en-GB" dirty="0">
                <a:solidFill>
                  <a:schemeClr val="bg1"/>
                </a:solidFill>
                <a:latin typeface="Century Gothic" pitchFamily="34" charset="0"/>
              </a:rPr>
              <a:t> </a:t>
            </a:r>
            <a:r>
              <a:rPr lang="en-GB" dirty="0" err="1">
                <a:solidFill>
                  <a:schemeClr val="bg1"/>
                </a:solidFill>
                <a:latin typeface="Century Gothic" pitchFamily="34" charset="0"/>
              </a:rPr>
              <a:t>wolden</a:t>
            </a:r>
            <a:r>
              <a:rPr lang="en-GB" dirty="0">
                <a:solidFill>
                  <a:schemeClr val="bg1"/>
                </a:solidFill>
                <a:latin typeface="Century Gothic" pitchFamily="34" charset="0"/>
              </a:rPr>
              <a:t> </a:t>
            </a:r>
            <a:r>
              <a:rPr lang="en-GB" dirty="0" err="1">
                <a:solidFill>
                  <a:schemeClr val="bg1"/>
                </a:solidFill>
                <a:latin typeface="Century Gothic" pitchFamily="34" charset="0"/>
              </a:rPr>
              <a:t>ryde</a:t>
            </a:r>
            <a:r>
              <a:rPr lang="en-GB" dirty="0">
                <a:solidFill>
                  <a:schemeClr val="bg1"/>
                </a:solidFill>
                <a:latin typeface="Century Gothic" pitchFamily="34" charset="0"/>
              </a:rPr>
              <a:t>. </a:t>
            </a:r>
          </a:p>
          <a:p>
            <a:pPr marL="0" indent="0">
              <a:lnSpc>
                <a:spcPct val="110000"/>
              </a:lnSpc>
              <a:spcBef>
                <a:spcPts val="0"/>
              </a:spcBef>
              <a:buNone/>
            </a:pPr>
            <a:r>
              <a:rPr lang="en-GB" sz="1700" dirty="0">
                <a:solidFill>
                  <a:schemeClr val="bg1"/>
                </a:solidFill>
                <a:latin typeface="Century Gothic" pitchFamily="34" charset="0"/>
              </a:rPr>
              <a:t>[…]</a:t>
            </a:r>
          </a:p>
          <a:p>
            <a:pPr marL="0" indent="0">
              <a:lnSpc>
                <a:spcPct val="110000"/>
              </a:lnSpc>
              <a:spcBef>
                <a:spcPts val="0"/>
              </a:spcBef>
              <a:buNone/>
            </a:pPr>
            <a:r>
              <a:rPr lang="en-GB" dirty="0">
                <a:latin typeface="Century Gothic" pitchFamily="34" charset="0"/>
              </a:rPr>
              <a:t>     </a:t>
            </a:r>
            <a:r>
              <a:rPr lang="en-GB" dirty="0" err="1">
                <a:solidFill>
                  <a:srgbClr val="FFC000"/>
                </a:solidFill>
                <a:latin typeface="Century Gothic" pitchFamily="34" charset="0"/>
              </a:rPr>
              <a:t>ech</a:t>
            </a:r>
            <a:r>
              <a:rPr lang="en-GB" dirty="0">
                <a:solidFill>
                  <a:srgbClr val="FFC000"/>
                </a:solidFill>
                <a:latin typeface="Century Gothic" pitchFamily="34" charset="0"/>
              </a:rPr>
              <a:t> of yow, </a:t>
            </a:r>
            <a:r>
              <a:rPr lang="en-GB" dirty="0">
                <a:solidFill>
                  <a:schemeClr val="bg1"/>
                </a:solidFill>
                <a:latin typeface="Century Gothic" pitchFamily="34" charset="0"/>
              </a:rPr>
              <a:t>to </a:t>
            </a:r>
            <a:r>
              <a:rPr lang="en-GB" dirty="0" err="1">
                <a:solidFill>
                  <a:schemeClr val="bg1"/>
                </a:solidFill>
                <a:latin typeface="Century Gothic" pitchFamily="34" charset="0"/>
              </a:rPr>
              <a:t>shorte</a:t>
            </a:r>
            <a:r>
              <a:rPr lang="en-GB" dirty="0">
                <a:solidFill>
                  <a:schemeClr val="bg1"/>
                </a:solidFill>
                <a:latin typeface="Century Gothic" pitchFamily="34" charset="0"/>
              </a:rPr>
              <a:t> with </a:t>
            </a:r>
            <a:r>
              <a:rPr lang="en-GB" dirty="0" err="1">
                <a:solidFill>
                  <a:schemeClr val="bg1"/>
                </a:solidFill>
                <a:latin typeface="Century Gothic" pitchFamily="34" charset="0"/>
              </a:rPr>
              <a:t>oure</a:t>
            </a:r>
            <a:r>
              <a:rPr lang="en-GB" dirty="0">
                <a:solidFill>
                  <a:schemeClr val="bg1"/>
                </a:solidFill>
                <a:latin typeface="Century Gothic" pitchFamily="34" charset="0"/>
              </a:rPr>
              <a:t> </a:t>
            </a:r>
            <a:r>
              <a:rPr lang="en-GB" dirty="0" err="1">
                <a:solidFill>
                  <a:schemeClr val="bg1"/>
                </a:solidFill>
                <a:latin typeface="Century Gothic" pitchFamily="34" charset="0"/>
              </a:rPr>
              <a:t>weye</a:t>
            </a:r>
            <a:r>
              <a:rPr lang="en-GB" dirty="0">
                <a:solidFill>
                  <a:schemeClr val="bg1"/>
                </a:solidFill>
                <a:latin typeface="Century Gothic" pitchFamily="34" charset="0"/>
              </a:rPr>
              <a:t>,</a:t>
            </a:r>
          </a:p>
          <a:p>
            <a:pPr marL="0" indent="0">
              <a:lnSpc>
                <a:spcPct val="110000"/>
              </a:lnSpc>
              <a:spcBef>
                <a:spcPts val="0"/>
              </a:spcBef>
              <a:buNone/>
            </a:pPr>
            <a:r>
              <a:rPr lang="en-GB" dirty="0">
                <a:solidFill>
                  <a:schemeClr val="bg1"/>
                </a:solidFill>
                <a:latin typeface="Century Gothic" pitchFamily="34" charset="0"/>
              </a:rPr>
              <a:t>In this </a:t>
            </a:r>
            <a:r>
              <a:rPr lang="en-GB" dirty="0" err="1">
                <a:solidFill>
                  <a:schemeClr val="bg1"/>
                </a:solidFill>
                <a:latin typeface="Century Gothic" pitchFamily="34" charset="0"/>
              </a:rPr>
              <a:t>viage</a:t>
            </a:r>
            <a:r>
              <a:rPr lang="en-GB" dirty="0">
                <a:solidFill>
                  <a:schemeClr val="bg1"/>
                </a:solidFill>
                <a:latin typeface="Century Gothic" pitchFamily="34" charset="0"/>
              </a:rPr>
              <a:t> </a:t>
            </a:r>
            <a:r>
              <a:rPr lang="en-GB" dirty="0" err="1">
                <a:solidFill>
                  <a:schemeClr val="bg1"/>
                </a:solidFill>
                <a:latin typeface="Century Gothic" pitchFamily="34" charset="0"/>
              </a:rPr>
              <a:t>shal</a:t>
            </a:r>
            <a:r>
              <a:rPr lang="en-GB" dirty="0">
                <a:solidFill>
                  <a:schemeClr val="bg1"/>
                </a:solidFill>
                <a:latin typeface="Century Gothic" pitchFamily="34" charset="0"/>
              </a:rPr>
              <a:t> </a:t>
            </a:r>
            <a:r>
              <a:rPr lang="en-GB" dirty="0" err="1">
                <a:solidFill>
                  <a:schemeClr val="bg1"/>
                </a:solidFill>
                <a:latin typeface="Century Gothic" pitchFamily="34" charset="0"/>
              </a:rPr>
              <a:t>telle</a:t>
            </a:r>
            <a:r>
              <a:rPr lang="en-GB" dirty="0">
                <a:solidFill>
                  <a:schemeClr val="bg1"/>
                </a:solidFill>
                <a:latin typeface="Century Gothic" pitchFamily="34" charset="0"/>
              </a:rPr>
              <a:t> tales </a:t>
            </a:r>
            <a:r>
              <a:rPr lang="en-GB" dirty="0" err="1">
                <a:solidFill>
                  <a:schemeClr val="bg1"/>
                </a:solidFill>
                <a:latin typeface="Century Gothic" pitchFamily="34" charset="0"/>
              </a:rPr>
              <a:t>tweye</a:t>
            </a:r>
            <a:endParaRPr lang="en-GB" dirty="0">
              <a:solidFill>
                <a:schemeClr val="bg1"/>
              </a:solidFill>
              <a:latin typeface="Century Gothic" pitchFamily="34" charset="0"/>
            </a:endParaRPr>
          </a:p>
          <a:p>
            <a:pPr marL="0" indent="0">
              <a:lnSpc>
                <a:spcPct val="110000"/>
              </a:lnSpc>
              <a:spcBef>
                <a:spcPts val="0"/>
              </a:spcBef>
              <a:buNone/>
            </a:pPr>
            <a:r>
              <a:rPr lang="en-GB" dirty="0">
                <a:solidFill>
                  <a:schemeClr val="bg1"/>
                </a:solidFill>
                <a:latin typeface="Century Gothic" pitchFamily="34" charset="0"/>
              </a:rPr>
              <a:t>To </a:t>
            </a:r>
            <a:r>
              <a:rPr lang="en-GB" dirty="0" err="1">
                <a:solidFill>
                  <a:schemeClr val="bg1"/>
                </a:solidFill>
                <a:latin typeface="Century Gothic" pitchFamily="34" charset="0"/>
              </a:rPr>
              <a:t>Caunterbury</a:t>
            </a:r>
            <a:r>
              <a:rPr lang="en-GB" dirty="0">
                <a:solidFill>
                  <a:schemeClr val="bg1"/>
                </a:solidFill>
                <a:latin typeface="Century Gothic" pitchFamily="34" charset="0"/>
              </a:rPr>
              <a:t>-ward, I </a:t>
            </a:r>
            <a:r>
              <a:rPr lang="en-GB" dirty="0" err="1">
                <a:solidFill>
                  <a:schemeClr val="bg1"/>
                </a:solidFill>
                <a:latin typeface="Century Gothic" pitchFamily="34" charset="0"/>
              </a:rPr>
              <a:t>mene</a:t>
            </a:r>
            <a:r>
              <a:rPr lang="en-GB" dirty="0">
                <a:solidFill>
                  <a:schemeClr val="bg1"/>
                </a:solidFill>
                <a:latin typeface="Century Gothic" pitchFamily="34" charset="0"/>
              </a:rPr>
              <a:t> it so,</a:t>
            </a:r>
          </a:p>
          <a:p>
            <a:pPr marL="0" indent="0">
              <a:lnSpc>
                <a:spcPct val="110000"/>
              </a:lnSpc>
              <a:spcBef>
                <a:spcPts val="0"/>
              </a:spcBef>
              <a:buNone/>
            </a:pPr>
            <a:r>
              <a:rPr lang="en-GB" dirty="0">
                <a:solidFill>
                  <a:schemeClr val="bg1"/>
                </a:solidFill>
                <a:latin typeface="Century Gothic" pitchFamily="34" charset="0"/>
              </a:rPr>
              <a:t>And </a:t>
            </a:r>
            <a:r>
              <a:rPr lang="en-GB" dirty="0" err="1">
                <a:solidFill>
                  <a:schemeClr val="bg1"/>
                </a:solidFill>
                <a:latin typeface="Century Gothic" pitchFamily="34" charset="0"/>
              </a:rPr>
              <a:t>homward</a:t>
            </a:r>
            <a:r>
              <a:rPr lang="en-GB" dirty="0">
                <a:solidFill>
                  <a:schemeClr val="bg1"/>
                </a:solidFill>
                <a:latin typeface="Century Gothic" pitchFamily="34" charset="0"/>
              </a:rPr>
              <a:t> he </a:t>
            </a:r>
            <a:r>
              <a:rPr lang="en-GB" dirty="0" err="1">
                <a:solidFill>
                  <a:schemeClr val="bg1"/>
                </a:solidFill>
                <a:latin typeface="Century Gothic" pitchFamily="34" charset="0"/>
              </a:rPr>
              <a:t>shal</a:t>
            </a:r>
            <a:r>
              <a:rPr lang="en-GB" dirty="0">
                <a:solidFill>
                  <a:schemeClr val="bg1"/>
                </a:solidFill>
                <a:latin typeface="Century Gothic" pitchFamily="34" charset="0"/>
              </a:rPr>
              <a:t> </a:t>
            </a:r>
            <a:r>
              <a:rPr lang="en-GB" dirty="0" err="1">
                <a:solidFill>
                  <a:schemeClr val="bg1"/>
                </a:solidFill>
                <a:latin typeface="Century Gothic" pitchFamily="34" charset="0"/>
              </a:rPr>
              <a:t>tellen</a:t>
            </a:r>
            <a:r>
              <a:rPr lang="en-GB" dirty="0">
                <a:solidFill>
                  <a:schemeClr val="bg1"/>
                </a:solidFill>
                <a:latin typeface="Century Gothic" pitchFamily="34" charset="0"/>
              </a:rPr>
              <a:t> </a:t>
            </a:r>
            <a:r>
              <a:rPr lang="en-GB" dirty="0" err="1">
                <a:solidFill>
                  <a:schemeClr val="bg1"/>
                </a:solidFill>
                <a:latin typeface="Century Gothic" pitchFamily="34" charset="0"/>
              </a:rPr>
              <a:t>othere</a:t>
            </a:r>
            <a:r>
              <a:rPr lang="en-GB" dirty="0">
                <a:solidFill>
                  <a:schemeClr val="bg1"/>
                </a:solidFill>
                <a:latin typeface="Century Gothic" pitchFamily="34" charset="0"/>
              </a:rPr>
              <a:t> two,</a:t>
            </a:r>
          </a:p>
          <a:p>
            <a:pPr marL="0" indent="0">
              <a:lnSpc>
                <a:spcPct val="110000"/>
              </a:lnSpc>
              <a:spcBef>
                <a:spcPts val="0"/>
              </a:spcBef>
              <a:buNone/>
            </a:pPr>
            <a:r>
              <a:rPr lang="en-GB" dirty="0">
                <a:solidFill>
                  <a:schemeClr val="bg1"/>
                </a:solidFill>
                <a:latin typeface="Century Gothic" pitchFamily="34" charset="0"/>
              </a:rPr>
              <a:t>Of </a:t>
            </a:r>
            <a:r>
              <a:rPr lang="en-GB" dirty="0" err="1">
                <a:solidFill>
                  <a:schemeClr val="bg1"/>
                </a:solidFill>
                <a:latin typeface="Century Gothic" pitchFamily="34" charset="0"/>
              </a:rPr>
              <a:t>aventures</a:t>
            </a:r>
            <a:r>
              <a:rPr lang="en-GB" dirty="0">
                <a:solidFill>
                  <a:schemeClr val="bg1"/>
                </a:solidFill>
                <a:latin typeface="Century Gothic" pitchFamily="34" charset="0"/>
              </a:rPr>
              <a:t> that whilom </a:t>
            </a:r>
            <a:r>
              <a:rPr lang="en-GB" dirty="0" err="1">
                <a:solidFill>
                  <a:schemeClr val="bg1"/>
                </a:solidFill>
                <a:latin typeface="Century Gothic" pitchFamily="34" charset="0"/>
              </a:rPr>
              <a:t>han</a:t>
            </a:r>
            <a:r>
              <a:rPr lang="en-GB" dirty="0">
                <a:solidFill>
                  <a:schemeClr val="bg1"/>
                </a:solidFill>
                <a:latin typeface="Century Gothic" pitchFamily="34" charset="0"/>
              </a:rPr>
              <a:t> </a:t>
            </a:r>
            <a:r>
              <a:rPr lang="en-GB" dirty="0" err="1">
                <a:solidFill>
                  <a:schemeClr val="bg1"/>
                </a:solidFill>
                <a:latin typeface="Century Gothic" pitchFamily="34" charset="0"/>
              </a:rPr>
              <a:t>bifalle</a:t>
            </a:r>
            <a:r>
              <a:rPr lang="en-GB" dirty="0">
                <a:solidFill>
                  <a:schemeClr val="bg1"/>
                </a:solidFill>
                <a:latin typeface="Century Gothic" pitchFamily="34" charset="0"/>
              </a:rPr>
              <a:t>.</a:t>
            </a:r>
          </a:p>
          <a:p>
            <a:pPr marL="0" indent="0">
              <a:lnSpc>
                <a:spcPct val="110000"/>
              </a:lnSpc>
              <a:spcBef>
                <a:spcPts val="0"/>
              </a:spcBef>
              <a:buNone/>
            </a:pPr>
            <a:r>
              <a:rPr lang="en-GB" dirty="0">
                <a:solidFill>
                  <a:schemeClr val="bg1"/>
                </a:solidFill>
                <a:latin typeface="Century Gothic" pitchFamily="34" charset="0"/>
              </a:rPr>
              <a:t>And which of yow that </a:t>
            </a:r>
            <a:r>
              <a:rPr lang="en-GB" dirty="0" err="1">
                <a:solidFill>
                  <a:schemeClr val="bg1"/>
                </a:solidFill>
                <a:latin typeface="Century Gothic" pitchFamily="34" charset="0"/>
              </a:rPr>
              <a:t>bereth</a:t>
            </a:r>
            <a:r>
              <a:rPr lang="en-GB" dirty="0">
                <a:solidFill>
                  <a:schemeClr val="bg1"/>
                </a:solidFill>
                <a:latin typeface="Century Gothic" pitchFamily="34" charset="0"/>
              </a:rPr>
              <a:t> </a:t>
            </a:r>
            <a:r>
              <a:rPr lang="en-GB" dirty="0" err="1">
                <a:solidFill>
                  <a:schemeClr val="bg1"/>
                </a:solidFill>
                <a:latin typeface="Century Gothic" pitchFamily="34" charset="0"/>
              </a:rPr>
              <a:t>hym</a:t>
            </a:r>
            <a:r>
              <a:rPr lang="en-GB" dirty="0">
                <a:solidFill>
                  <a:schemeClr val="bg1"/>
                </a:solidFill>
                <a:latin typeface="Century Gothic" pitchFamily="34" charset="0"/>
              </a:rPr>
              <a:t> best of </a:t>
            </a:r>
            <a:r>
              <a:rPr lang="en-GB" dirty="0" err="1">
                <a:solidFill>
                  <a:schemeClr val="bg1"/>
                </a:solidFill>
                <a:latin typeface="Century Gothic" pitchFamily="34" charset="0"/>
              </a:rPr>
              <a:t>alle</a:t>
            </a:r>
            <a:r>
              <a:rPr lang="en-GB" dirty="0">
                <a:solidFill>
                  <a:schemeClr val="bg1"/>
                </a:solidFill>
                <a:latin typeface="Century Gothic" pitchFamily="34" charset="0"/>
              </a:rPr>
              <a:t> --</a:t>
            </a:r>
          </a:p>
          <a:p>
            <a:pPr marL="0" indent="0">
              <a:lnSpc>
                <a:spcPct val="110000"/>
              </a:lnSpc>
              <a:spcBef>
                <a:spcPts val="0"/>
              </a:spcBef>
              <a:buNone/>
            </a:pPr>
            <a:r>
              <a:rPr lang="en-GB" dirty="0">
                <a:solidFill>
                  <a:schemeClr val="bg1"/>
                </a:solidFill>
                <a:latin typeface="Century Gothic" pitchFamily="34" charset="0"/>
              </a:rPr>
              <a:t>That is to </a:t>
            </a:r>
            <a:r>
              <a:rPr lang="en-GB" dirty="0" err="1">
                <a:solidFill>
                  <a:schemeClr val="bg1"/>
                </a:solidFill>
                <a:latin typeface="Century Gothic" pitchFamily="34" charset="0"/>
              </a:rPr>
              <a:t>seyn</a:t>
            </a:r>
            <a:r>
              <a:rPr lang="en-GB" dirty="0">
                <a:solidFill>
                  <a:schemeClr val="bg1"/>
                </a:solidFill>
                <a:latin typeface="Century Gothic" pitchFamily="34" charset="0"/>
              </a:rPr>
              <a:t>, </a:t>
            </a:r>
            <a:r>
              <a:rPr lang="en-GB" u="sng" dirty="0">
                <a:solidFill>
                  <a:srgbClr val="FFC000"/>
                </a:solidFill>
                <a:latin typeface="Century Gothic" pitchFamily="34" charset="0"/>
              </a:rPr>
              <a:t>that </a:t>
            </a:r>
            <a:r>
              <a:rPr lang="en-GB" u="sng" dirty="0" err="1">
                <a:solidFill>
                  <a:srgbClr val="FFC000"/>
                </a:solidFill>
                <a:latin typeface="Century Gothic" pitchFamily="34" charset="0"/>
              </a:rPr>
              <a:t>telleth</a:t>
            </a:r>
            <a:r>
              <a:rPr lang="en-GB" u="sng" dirty="0">
                <a:solidFill>
                  <a:srgbClr val="FFC000"/>
                </a:solidFill>
                <a:latin typeface="Century Gothic" pitchFamily="34" charset="0"/>
              </a:rPr>
              <a:t> in this </a:t>
            </a:r>
            <a:r>
              <a:rPr lang="en-GB" u="sng" dirty="0" err="1">
                <a:solidFill>
                  <a:srgbClr val="FFC000"/>
                </a:solidFill>
                <a:latin typeface="Century Gothic" pitchFamily="34" charset="0"/>
              </a:rPr>
              <a:t>caas</a:t>
            </a:r>
            <a:endParaRPr lang="en-GB" u="sng" dirty="0">
              <a:solidFill>
                <a:srgbClr val="FFC000"/>
              </a:solidFill>
              <a:latin typeface="Century Gothic" pitchFamily="34" charset="0"/>
            </a:endParaRPr>
          </a:p>
          <a:p>
            <a:pPr marL="0" indent="0">
              <a:lnSpc>
                <a:spcPct val="110000"/>
              </a:lnSpc>
              <a:spcBef>
                <a:spcPts val="0"/>
              </a:spcBef>
              <a:buNone/>
            </a:pPr>
            <a:r>
              <a:rPr lang="en-GB" u="sng" dirty="0">
                <a:solidFill>
                  <a:srgbClr val="FFC000"/>
                </a:solidFill>
                <a:latin typeface="Century Gothic" pitchFamily="34" charset="0"/>
              </a:rPr>
              <a:t>Tales of best sentence and </a:t>
            </a:r>
            <a:r>
              <a:rPr lang="en-GB" u="sng" dirty="0" err="1">
                <a:solidFill>
                  <a:srgbClr val="FFC000"/>
                </a:solidFill>
                <a:latin typeface="Century Gothic" pitchFamily="34" charset="0"/>
              </a:rPr>
              <a:t>moost</a:t>
            </a:r>
            <a:r>
              <a:rPr lang="en-GB" u="sng" dirty="0">
                <a:solidFill>
                  <a:srgbClr val="FFC000"/>
                </a:solidFill>
                <a:latin typeface="Century Gothic" pitchFamily="34" charset="0"/>
              </a:rPr>
              <a:t> </a:t>
            </a:r>
            <a:r>
              <a:rPr lang="en-GB" u="sng" dirty="0" err="1">
                <a:solidFill>
                  <a:srgbClr val="FFC000"/>
                </a:solidFill>
                <a:latin typeface="Century Gothic" pitchFamily="34" charset="0"/>
              </a:rPr>
              <a:t>solaas</a:t>
            </a:r>
            <a:r>
              <a:rPr lang="en-GB" u="sng" dirty="0">
                <a:solidFill>
                  <a:srgbClr val="FFC000"/>
                </a:solidFill>
                <a:latin typeface="Century Gothic" pitchFamily="34" charset="0"/>
              </a:rPr>
              <a:t> --</a:t>
            </a:r>
          </a:p>
          <a:p>
            <a:pPr marL="0" indent="0">
              <a:lnSpc>
                <a:spcPct val="110000"/>
              </a:lnSpc>
              <a:spcBef>
                <a:spcPts val="0"/>
              </a:spcBef>
              <a:buNone/>
            </a:pPr>
            <a:r>
              <a:rPr lang="en-GB" dirty="0" err="1">
                <a:solidFill>
                  <a:schemeClr val="bg1"/>
                </a:solidFill>
                <a:latin typeface="Century Gothic" pitchFamily="34" charset="0"/>
              </a:rPr>
              <a:t>Shal</a:t>
            </a:r>
            <a:r>
              <a:rPr lang="en-GB" dirty="0">
                <a:solidFill>
                  <a:schemeClr val="bg1"/>
                </a:solidFill>
                <a:latin typeface="Century Gothic" pitchFamily="34" charset="0"/>
              </a:rPr>
              <a:t> have a </a:t>
            </a:r>
            <a:r>
              <a:rPr lang="en-GB" dirty="0" err="1">
                <a:solidFill>
                  <a:schemeClr val="bg1"/>
                </a:solidFill>
                <a:latin typeface="Century Gothic" pitchFamily="34" charset="0"/>
              </a:rPr>
              <a:t>soper</a:t>
            </a:r>
            <a:r>
              <a:rPr lang="en-GB" dirty="0">
                <a:solidFill>
                  <a:schemeClr val="bg1"/>
                </a:solidFill>
                <a:latin typeface="Century Gothic" pitchFamily="34" charset="0"/>
              </a:rPr>
              <a:t> at </a:t>
            </a:r>
            <a:r>
              <a:rPr lang="en-GB" dirty="0" err="1">
                <a:solidFill>
                  <a:schemeClr val="bg1"/>
                </a:solidFill>
                <a:latin typeface="Century Gothic" pitchFamily="34" charset="0"/>
              </a:rPr>
              <a:t>oure</a:t>
            </a:r>
            <a:r>
              <a:rPr lang="en-GB" dirty="0">
                <a:solidFill>
                  <a:schemeClr val="bg1"/>
                </a:solidFill>
                <a:latin typeface="Century Gothic" pitchFamily="34" charset="0"/>
              </a:rPr>
              <a:t> </a:t>
            </a:r>
            <a:r>
              <a:rPr lang="en-GB" dirty="0" err="1">
                <a:solidFill>
                  <a:schemeClr val="bg1"/>
                </a:solidFill>
                <a:latin typeface="Century Gothic" pitchFamily="34" charset="0"/>
              </a:rPr>
              <a:t>aller</a:t>
            </a:r>
            <a:r>
              <a:rPr lang="en-GB" dirty="0">
                <a:solidFill>
                  <a:schemeClr val="bg1"/>
                </a:solidFill>
                <a:latin typeface="Century Gothic" pitchFamily="34" charset="0"/>
              </a:rPr>
              <a:t> cost</a:t>
            </a:r>
          </a:p>
          <a:p>
            <a:pPr marL="0" indent="0">
              <a:lnSpc>
                <a:spcPct val="110000"/>
              </a:lnSpc>
              <a:spcBef>
                <a:spcPts val="0"/>
              </a:spcBef>
              <a:buNone/>
            </a:pPr>
            <a:r>
              <a:rPr lang="en-GB" dirty="0" err="1">
                <a:solidFill>
                  <a:schemeClr val="bg1"/>
                </a:solidFill>
                <a:latin typeface="Century Gothic" pitchFamily="34" charset="0"/>
              </a:rPr>
              <a:t>Heere</a:t>
            </a:r>
            <a:r>
              <a:rPr lang="en-GB" dirty="0">
                <a:solidFill>
                  <a:schemeClr val="bg1"/>
                </a:solidFill>
                <a:latin typeface="Century Gothic" pitchFamily="34" charset="0"/>
              </a:rPr>
              <a:t> in this place, </a:t>
            </a:r>
            <a:r>
              <a:rPr lang="en-GB" dirty="0" err="1">
                <a:solidFill>
                  <a:schemeClr val="bg1"/>
                </a:solidFill>
                <a:latin typeface="Century Gothic" pitchFamily="34" charset="0"/>
              </a:rPr>
              <a:t>sittynge</a:t>
            </a:r>
            <a:r>
              <a:rPr lang="en-GB" dirty="0">
                <a:solidFill>
                  <a:schemeClr val="bg1"/>
                </a:solidFill>
                <a:latin typeface="Century Gothic" pitchFamily="34" charset="0"/>
              </a:rPr>
              <a:t> by this post,</a:t>
            </a:r>
          </a:p>
          <a:p>
            <a:pPr marL="0" indent="0">
              <a:lnSpc>
                <a:spcPct val="110000"/>
              </a:lnSpc>
              <a:spcBef>
                <a:spcPts val="0"/>
              </a:spcBef>
              <a:buNone/>
            </a:pPr>
            <a:r>
              <a:rPr lang="en-GB" dirty="0" err="1">
                <a:solidFill>
                  <a:schemeClr val="bg1"/>
                </a:solidFill>
                <a:latin typeface="Century Gothic" pitchFamily="34" charset="0"/>
              </a:rPr>
              <a:t>Whan</a:t>
            </a:r>
            <a:r>
              <a:rPr lang="en-GB" dirty="0">
                <a:solidFill>
                  <a:schemeClr val="bg1"/>
                </a:solidFill>
                <a:latin typeface="Century Gothic" pitchFamily="34" charset="0"/>
              </a:rPr>
              <a:t> that we come </a:t>
            </a:r>
            <a:r>
              <a:rPr lang="en-GB" dirty="0" err="1">
                <a:solidFill>
                  <a:schemeClr val="bg1"/>
                </a:solidFill>
                <a:latin typeface="Century Gothic" pitchFamily="34" charset="0"/>
              </a:rPr>
              <a:t>agayn</a:t>
            </a:r>
            <a:r>
              <a:rPr lang="en-GB" dirty="0">
                <a:solidFill>
                  <a:schemeClr val="bg1"/>
                </a:solidFill>
                <a:latin typeface="Century Gothic" pitchFamily="34" charset="0"/>
              </a:rPr>
              <a:t> </a:t>
            </a:r>
            <a:r>
              <a:rPr lang="en-GB" dirty="0" err="1">
                <a:solidFill>
                  <a:schemeClr val="bg1"/>
                </a:solidFill>
                <a:latin typeface="Century Gothic" pitchFamily="34" charset="0"/>
              </a:rPr>
              <a:t>fro</a:t>
            </a:r>
            <a:r>
              <a:rPr lang="en-GB" dirty="0">
                <a:solidFill>
                  <a:schemeClr val="bg1"/>
                </a:solidFill>
                <a:latin typeface="Century Gothic" pitchFamily="34" charset="0"/>
              </a:rPr>
              <a:t> </a:t>
            </a:r>
            <a:r>
              <a:rPr lang="en-GB" dirty="0" err="1">
                <a:solidFill>
                  <a:schemeClr val="bg1"/>
                </a:solidFill>
                <a:latin typeface="Century Gothic" pitchFamily="34" charset="0"/>
              </a:rPr>
              <a:t>Caunterbury</a:t>
            </a:r>
            <a:r>
              <a:rPr lang="en-GB" dirty="0">
                <a:solidFill>
                  <a:schemeClr val="bg1"/>
                </a:solidFill>
                <a:latin typeface="Century Gothic" pitchFamily="34" charset="0"/>
              </a:rPr>
              <a:t>.</a:t>
            </a:r>
          </a:p>
        </p:txBody>
      </p:sp>
      <p:sp>
        <p:nvSpPr>
          <p:cNvPr id="4" name="Title 1"/>
          <p:cNvSpPr txBox="1">
            <a:spLocks/>
          </p:cNvSpPr>
          <p:nvPr/>
        </p:nvSpPr>
        <p:spPr>
          <a:xfrm>
            <a:off x="6516216" y="282104"/>
            <a:ext cx="2446040" cy="6575896"/>
          </a:xfrm>
          <a:prstGeom prst="rect">
            <a:avLst/>
          </a:prstGeom>
          <a:solidFill>
            <a:srgbClr val="740000"/>
          </a:solidFill>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200" b="0" kern="1200" cap="all" baseline="0">
                <a:blipFill>
                  <a:blip r:embed="rId2">
                    <a:extLst>
                      <a:ext uri="{28A0092B-C50C-407E-A947-70E740481C1C}">
                        <a14:useLocalDpi xmlns:a14="http://schemas.microsoft.com/office/drawing/2010/main" val="0"/>
                      </a:ext>
                    </a:extLst>
                  </a:blip>
                  <a:tile tx="6350" ty="-127000" sx="65000" sy="64000" flip="none" algn="tl"/>
                </a:blipFill>
                <a:latin typeface="+mj-lt"/>
                <a:ea typeface="+mj-ea"/>
                <a:cs typeface="+mj-cs"/>
              </a:defRPr>
            </a:lvl1pPr>
          </a:lstStyle>
          <a:p>
            <a:r>
              <a:rPr lang="en-GB" sz="2900" dirty="0">
                <a:solidFill>
                  <a:srgbClr val="FFC000"/>
                </a:solidFill>
                <a:latin typeface="Book Antiqua" pitchFamily="18" charset="0"/>
              </a:rPr>
              <a:t>GENERAL PROLOGUE</a:t>
            </a:r>
            <a:br>
              <a:rPr lang="en-GB" sz="2800" dirty="0">
                <a:solidFill>
                  <a:srgbClr val="FFC000"/>
                </a:solidFill>
                <a:latin typeface="Book Antiqua" pitchFamily="18" charset="0"/>
              </a:rPr>
            </a:br>
            <a:r>
              <a:rPr lang="en-GB" sz="2200" i="1" dirty="0" err="1">
                <a:solidFill>
                  <a:srgbClr val="FFC000"/>
                </a:solidFill>
                <a:latin typeface="Garamond" panose="02020404030301010803" pitchFamily="18" charset="0"/>
              </a:rPr>
              <a:t>con’t</a:t>
            </a:r>
            <a:endParaRPr lang="en-GB" sz="2200" i="1" dirty="0">
              <a:solidFill>
                <a:srgbClr val="FFC000"/>
              </a:solidFill>
              <a:latin typeface="Garamond" panose="02020404030301010803" pitchFamily="18" charset="0"/>
            </a:endParaRPr>
          </a:p>
          <a:p>
            <a:br>
              <a:rPr lang="en-GB" sz="2800" i="1" cap="none" dirty="0">
                <a:solidFill>
                  <a:srgbClr val="FFC000"/>
                </a:solidFill>
                <a:latin typeface="Garamond" panose="02020404030301010803" pitchFamily="18" charset="0"/>
              </a:rPr>
            </a:br>
            <a:r>
              <a:rPr lang="en-GB" sz="2800" i="1" cap="none" dirty="0">
                <a:solidFill>
                  <a:srgbClr val="FFC000"/>
                </a:solidFill>
                <a:latin typeface="Garamond" panose="02020404030301010803" pitchFamily="18" charset="0"/>
              </a:rPr>
              <a:t>(iv) dream vision</a:t>
            </a:r>
          </a:p>
          <a:p>
            <a:r>
              <a:rPr lang="en-GB" sz="2800" i="1" cap="none" dirty="0">
                <a:solidFill>
                  <a:srgbClr val="FFC000"/>
                </a:solidFill>
                <a:latin typeface="Garamond" panose="02020404030301010803" pitchFamily="18" charset="0"/>
              </a:rPr>
              <a:t>(v) debate poem</a:t>
            </a:r>
          </a:p>
          <a:p>
            <a:endParaRPr lang="en-GB" sz="2800" i="1" cap="none" dirty="0">
              <a:solidFill>
                <a:srgbClr val="FFFF00"/>
              </a:solidFill>
              <a:latin typeface="Garamond" panose="02020404030301010803" pitchFamily="18" charset="0"/>
            </a:endParaRPr>
          </a:p>
          <a:p>
            <a:endParaRPr lang="en-GB" sz="2800" i="1" cap="none" dirty="0">
              <a:solidFill>
                <a:srgbClr val="FFFF00"/>
              </a:solidFill>
              <a:latin typeface="Garamond" panose="02020404030301010803" pitchFamily="18" charset="0"/>
            </a:endParaRPr>
          </a:p>
          <a:p>
            <a:endParaRPr lang="en-GB" sz="2800" i="1" cap="none" dirty="0">
              <a:solidFill>
                <a:srgbClr val="FFFF00"/>
              </a:solidFill>
              <a:latin typeface="Garamond" panose="02020404030301010803" pitchFamily="18" charset="0"/>
            </a:endParaRPr>
          </a:p>
          <a:p>
            <a:endParaRPr lang="en-GB" sz="2800" i="1" cap="none" dirty="0">
              <a:solidFill>
                <a:srgbClr val="FFFF00"/>
              </a:solidFill>
              <a:latin typeface="Garamond" panose="02020404030301010803" pitchFamily="18" charset="0"/>
            </a:endParaRPr>
          </a:p>
          <a:p>
            <a:endParaRPr lang="en-GB" sz="2800" i="1" cap="none" dirty="0">
              <a:solidFill>
                <a:srgbClr val="FFFF00"/>
              </a:solidFill>
              <a:latin typeface="Garamond" panose="02020404030301010803" pitchFamily="18" charset="0"/>
            </a:endParaRPr>
          </a:p>
          <a:p>
            <a:endParaRPr lang="en-GB" sz="2800" i="1" cap="none" dirty="0">
              <a:solidFill>
                <a:srgbClr val="FFFF00"/>
              </a:solidFill>
              <a:latin typeface="Garamond" panose="02020404030301010803" pitchFamily="18" charset="0"/>
            </a:endParaRPr>
          </a:p>
          <a:p>
            <a:endParaRPr lang="en-GB" sz="2800" i="1" cap="none" dirty="0">
              <a:solidFill>
                <a:srgbClr val="FFFF00"/>
              </a:solidFill>
              <a:latin typeface="Garamond" panose="02020404030301010803" pitchFamily="18" charset="0"/>
            </a:endParaRPr>
          </a:p>
          <a:p>
            <a:endParaRPr lang="en-GB" sz="2800" i="1" cap="none" dirty="0">
              <a:solidFill>
                <a:srgbClr val="FFFF00"/>
              </a:solidFill>
              <a:latin typeface="Garamond" panose="02020404030301010803" pitchFamily="18" charset="0"/>
            </a:endParaRPr>
          </a:p>
          <a:p>
            <a:br>
              <a:rPr lang="en-GB" sz="2800" cap="none" dirty="0">
                <a:solidFill>
                  <a:srgbClr val="FFFF00"/>
                </a:solidFill>
                <a:latin typeface="Garamond" panose="02020404030301010803" pitchFamily="18" charset="0"/>
              </a:rPr>
            </a:br>
            <a:endParaRPr lang="en-GB" sz="2800" cap="none" dirty="0">
              <a:solidFill>
                <a:srgbClr val="FFFF00"/>
              </a:solidFill>
              <a:latin typeface="Garamond" panose="02020404030301010803" pitchFamily="18" charset="0"/>
            </a:endParaRPr>
          </a:p>
        </p:txBody>
      </p:sp>
    </p:spTree>
    <p:extLst>
      <p:ext uri="{BB962C8B-B14F-4D97-AF65-F5344CB8AC3E}">
        <p14:creationId xmlns:p14="http://schemas.microsoft.com/office/powerpoint/2010/main" val="12986158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640960" cy="792088"/>
          </a:xfrm>
        </p:spPr>
        <p:txBody>
          <a:bodyPr>
            <a:normAutofit/>
          </a:bodyPr>
          <a:lstStyle/>
          <a:p>
            <a:r>
              <a:rPr lang="en-GB" sz="3200" dirty="0">
                <a:solidFill>
                  <a:srgbClr val="FFC000"/>
                </a:solidFill>
                <a:latin typeface="Book Antiqua" pitchFamily="18" charset="0"/>
              </a:rPr>
              <a:t>Locating the action/CHARACTER</a:t>
            </a:r>
          </a:p>
        </p:txBody>
      </p:sp>
      <p:sp>
        <p:nvSpPr>
          <p:cNvPr id="3" name="Content Placeholder 2"/>
          <p:cNvSpPr>
            <a:spLocks noGrp="1"/>
          </p:cNvSpPr>
          <p:nvPr>
            <p:ph idx="1"/>
          </p:nvPr>
        </p:nvSpPr>
        <p:spPr>
          <a:xfrm>
            <a:off x="467544" y="908720"/>
            <a:ext cx="8496944" cy="5949280"/>
          </a:xfrm>
          <a:solidFill>
            <a:srgbClr val="740000"/>
          </a:solidFill>
        </p:spPr>
        <p:txBody>
          <a:bodyPr>
            <a:normAutofit/>
          </a:bodyPr>
          <a:lstStyle/>
          <a:p>
            <a:pPr marL="0" indent="0">
              <a:lnSpc>
                <a:spcPct val="100000"/>
              </a:lnSpc>
              <a:spcBef>
                <a:spcPts val="0"/>
              </a:spcBef>
              <a:buNone/>
            </a:pPr>
            <a:r>
              <a:rPr lang="en-GB" sz="2200" u="sng" dirty="0" err="1">
                <a:solidFill>
                  <a:srgbClr val="FFC000"/>
                </a:solidFill>
                <a:latin typeface="Century Gothic" pitchFamily="34" charset="0"/>
              </a:rPr>
              <a:t>Whan</a:t>
            </a:r>
            <a:r>
              <a:rPr lang="en-GB" sz="2200" dirty="0">
                <a:solidFill>
                  <a:srgbClr val="FFC000"/>
                </a:solidFill>
                <a:latin typeface="Century Gothic" pitchFamily="34" charset="0"/>
              </a:rPr>
              <a:t> </a:t>
            </a:r>
            <a:r>
              <a:rPr lang="en-GB" sz="2200" dirty="0">
                <a:solidFill>
                  <a:schemeClr val="bg1"/>
                </a:solidFill>
                <a:latin typeface="Century Gothic" pitchFamily="34" charset="0"/>
              </a:rPr>
              <a:t>that </a:t>
            </a:r>
            <a:r>
              <a:rPr lang="en-GB" sz="2200" dirty="0" err="1">
                <a:solidFill>
                  <a:schemeClr val="bg1"/>
                </a:solidFill>
                <a:latin typeface="Century Gothic" pitchFamily="34" charset="0"/>
              </a:rPr>
              <a:t>Aprill</a:t>
            </a:r>
            <a:r>
              <a:rPr lang="en-GB" sz="2200" dirty="0">
                <a:solidFill>
                  <a:schemeClr val="bg1"/>
                </a:solidFill>
                <a:latin typeface="Century Gothic" pitchFamily="34" charset="0"/>
              </a:rPr>
              <a:t> with his </a:t>
            </a:r>
            <a:r>
              <a:rPr lang="en-GB" sz="2200" dirty="0" err="1">
                <a:solidFill>
                  <a:schemeClr val="bg1"/>
                </a:solidFill>
                <a:latin typeface="Century Gothic" pitchFamily="34" charset="0"/>
              </a:rPr>
              <a:t>shoures</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soote</a:t>
            </a:r>
            <a:endParaRPr lang="en-GB" sz="2200" dirty="0">
              <a:solidFill>
                <a:schemeClr val="bg1"/>
              </a:solidFill>
              <a:latin typeface="Century Gothic" pitchFamily="34" charset="0"/>
            </a:endParaRPr>
          </a:p>
          <a:p>
            <a:pPr marL="0" indent="0">
              <a:lnSpc>
                <a:spcPct val="100000"/>
              </a:lnSpc>
              <a:spcBef>
                <a:spcPts val="0"/>
              </a:spcBef>
              <a:buNone/>
            </a:pPr>
            <a:r>
              <a:rPr lang="en-GB" sz="2200" dirty="0">
                <a:solidFill>
                  <a:schemeClr val="bg1"/>
                </a:solidFill>
                <a:latin typeface="Century Gothic" pitchFamily="34" charset="0"/>
              </a:rPr>
              <a:t>The </a:t>
            </a:r>
            <a:r>
              <a:rPr lang="en-GB" sz="2200" dirty="0" err="1">
                <a:solidFill>
                  <a:schemeClr val="bg1"/>
                </a:solidFill>
                <a:latin typeface="Century Gothic" pitchFamily="34" charset="0"/>
              </a:rPr>
              <a:t>droghte</a:t>
            </a:r>
            <a:r>
              <a:rPr lang="en-GB" sz="2200" dirty="0">
                <a:solidFill>
                  <a:schemeClr val="bg1"/>
                </a:solidFill>
                <a:latin typeface="Century Gothic" pitchFamily="34" charset="0"/>
              </a:rPr>
              <a:t> of March hath </a:t>
            </a:r>
            <a:r>
              <a:rPr lang="en-GB" sz="2200" dirty="0" err="1">
                <a:solidFill>
                  <a:schemeClr val="bg1"/>
                </a:solidFill>
                <a:latin typeface="Century Gothic" pitchFamily="34" charset="0"/>
              </a:rPr>
              <a:t>perced</a:t>
            </a:r>
            <a:r>
              <a:rPr lang="en-GB" sz="2200" dirty="0">
                <a:solidFill>
                  <a:schemeClr val="bg1"/>
                </a:solidFill>
                <a:latin typeface="Century Gothic" pitchFamily="34" charset="0"/>
              </a:rPr>
              <a:t> to the </a:t>
            </a:r>
            <a:r>
              <a:rPr lang="en-GB" sz="2200" dirty="0" err="1">
                <a:solidFill>
                  <a:schemeClr val="bg1"/>
                </a:solidFill>
                <a:latin typeface="Century Gothic" pitchFamily="34" charset="0"/>
              </a:rPr>
              <a:t>roote</a:t>
            </a:r>
            <a:r>
              <a:rPr lang="en-GB" sz="2200" dirty="0">
                <a:solidFill>
                  <a:schemeClr val="bg1"/>
                </a:solidFill>
                <a:latin typeface="Century Gothic" pitchFamily="34" charset="0"/>
              </a:rPr>
              <a:t> …</a:t>
            </a:r>
          </a:p>
          <a:p>
            <a:pPr marL="0" indent="0">
              <a:lnSpc>
                <a:spcPct val="100000"/>
              </a:lnSpc>
              <a:spcBef>
                <a:spcPts val="0"/>
              </a:spcBef>
              <a:buNone/>
            </a:pPr>
            <a:r>
              <a:rPr lang="en-GB" sz="3200" dirty="0">
                <a:solidFill>
                  <a:schemeClr val="bg1"/>
                </a:solidFill>
                <a:latin typeface="Century Gothic" pitchFamily="34" charset="0"/>
              </a:rPr>
              <a:t>----- </a:t>
            </a:r>
          </a:p>
          <a:p>
            <a:pPr marL="0" indent="0">
              <a:lnSpc>
                <a:spcPct val="100000"/>
              </a:lnSpc>
              <a:spcBef>
                <a:spcPts val="0"/>
              </a:spcBef>
              <a:buNone/>
            </a:pPr>
            <a:r>
              <a:rPr lang="en-GB" sz="2200" dirty="0">
                <a:solidFill>
                  <a:schemeClr val="bg1"/>
                </a:solidFill>
                <a:latin typeface="Century Gothic" pitchFamily="34" charset="0"/>
              </a:rPr>
              <a:t>		from every shires </a:t>
            </a:r>
            <a:r>
              <a:rPr lang="en-GB" sz="2200" dirty="0" err="1">
                <a:solidFill>
                  <a:schemeClr val="bg1"/>
                </a:solidFill>
                <a:latin typeface="Century Gothic" pitchFamily="34" charset="0"/>
              </a:rPr>
              <a:t>ende</a:t>
            </a:r>
            <a:endParaRPr lang="en-GB" sz="2200" dirty="0">
              <a:solidFill>
                <a:schemeClr val="bg1"/>
              </a:solidFill>
              <a:latin typeface="Century Gothic" pitchFamily="34" charset="0"/>
            </a:endParaRPr>
          </a:p>
          <a:p>
            <a:pPr marL="0" indent="0">
              <a:lnSpc>
                <a:spcPct val="100000"/>
              </a:lnSpc>
              <a:spcBef>
                <a:spcPts val="0"/>
              </a:spcBef>
              <a:buNone/>
            </a:pPr>
            <a:r>
              <a:rPr lang="en-GB" sz="2200" dirty="0">
                <a:solidFill>
                  <a:schemeClr val="bg1"/>
                </a:solidFill>
                <a:latin typeface="Century Gothic" pitchFamily="34" charset="0"/>
              </a:rPr>
              <a:t>Of </a:t>
            </a:r>
            <a:r>
              <a:rPr lang="en-GB" sz="2200" dirty="0" err="1">
                <a:solidFill>
                  <a:schemeClr val="bg1"/>
                </a:solidFill>
                <a:latin typeface="Century Gothic" pitchFamily="34" charset="0"/>
              </a:rPr>
              <a:t>Engelond</a:t>
            </a:r>
            <a:r>
              <a:rPr lang="en-GB" sz="2200" dirty="0">
                <a:solidFill>
                  <a:schemeClr val="bg1"/>
                </a:solidFill>
                <a:latin typeface="Century Gothic" pitchFamily="34" charset="0"/>
              </a:rPr>
              <a:t> to </a:t>
            </a:r>
            <a:r>
              <a:rPr lang="en-GB" sz="2200" dirty="0" err="1">
                <a:solidFill>
                  <a:schemeClr val="bg1"/>
                </a:solidFill>
                <a:latin typeface="Century Gothic" pitchFamily="34" charset="0"/>
              </a:rPr>
              <a:t>Caunterbury</a:t>
            </a:r>
            <a:r>
              <a:rPr lang="en-GB" sz="2200" dirty="0">
                <a:solidFill>
                  <a:schemeClr val="bg1"/>
                </a:solidFill>
                <a:latin typeface="Century Gothic" pitchFamily="34" charset="0"/>
              </a:rPr>
              <a:t> they </a:t>
            </a:r>
            <a:r>
              <a:rPr lang="en-GB" sz="2200" dirty="0" err="1">
                <a:solidFill>
                  <a:schemeClr val="bg1"/>
                </a:solidFill>
                <a:latin typeface="Century Gothic" pitchFamily="34" charset="0"/>
              </a:rPr>
              <a:t>wende</a:t>
            </a:r>
            <a:r>
              <a:rPr lang="en-GB" sz="2200" dirty="0">
                <a:solidFill>
                  <a:schemeClr val="bg1"/>
                </a:solidFill>
                <a:latin typeface="Century Gothic" pitchFamily="34" charset="0"/>
              </a:rPr>
              <a:t>,</a:t>
            </a:r>
          </a:p>
          <a:p>
            <a:pPr marL="0" indent="0">
              <a:lnSpc>
                <a:spcPct val="100000"/>
              </a:lnSpc>
              <a:spcBef>
                <a:spcPts val="0"/>
              </a:spcBef>
              <a:buNone/>
            </a:pPr>
            <a:r>
              <a:rPr lang="en-GB" sz="2200" dirty="0">
                <a:solidFill>
                  <a:schemeClr val="bg1"/>
                </a:solidFill>
                <a:latin typeface="Century Gothic" pitchFamily="34" charset="0"/>
              </a:rPr>
              <a:t>The </a:t>
            </a:r>
            <a:r>
              <a:rPr lang="en-GB" sz="2200" dirty="0" err="1">
                <a:solidFill>
                  <a:schemeClr val="bg1"/>
                </a:solidFill>
                <a:latin typeface="Century Gothic" pitchFamily="34" charset="0"/>
              </a:rPr>
              <a:t>hooly</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blisful</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martir</a:t>
            </a:r>
            <a:r>
              <a:rPr lang="en-GB" sz="2200" dirty="0">
                <a:solidFill>
                  <a:schemeClr val="bg1"/>
                </a:solidFill>
                <a:latin typeface="Century Gothic" pitchFamily="34" charset="0"/>
              </a:rPr>
              <a:t> for to </a:t>
            </a:r>
            <a:r>
              <a:rPr lang="en-GB" sz="2200" dirty="0" err="1">
                <a:solidFill>
                  <a:schemeClr val="bg1"/>
                </a:solidFill>
                <a:latin typeface="Century Gothic" pitchFamily="34" charset="0"/>
              </a:rPr>
              <a:t>seke</a:t>
            </a:r>
            <a:r>
              <a:rPr lang="en-GB" sz="2200" dirty="0">
                <a:solidFill>
                  <a:schemeClr val="bg1"/>
                </a:solidFill>
                <a:latin typeface="Century Gothic" pitchFamily="34" charset="0"/>
              </a:rPr>
              <a:t>,</a:t>
            </a:r>
          </a:p>
          <a:p>
            <a:pPr marL="0" indent="0">
              <a:lnSpc>
                <a:spcPct val="100000"/>
              </a:lnSpc>
              <a:spcBef>
                <a:spcPts val="0"/>
              </a:spcBef>
              <a:buNone/>
            </a:pPr>
            <a:r>
              <a:rPr lang="en-GB" sz="2200" dirty="0">
                <a:solidFill>
                  <a:schemeClr val="bg1"/>
                </a:solidFill>
                <a:latin typeface="Century Gothic" pitchFamily="34" charset="0"/>
              </a:rPr>
              <a:t>That hem hath </a:t>
            </a:r>
            <a:r>
              <a:rPr lang="en-GB" sz="2200" dirty="0" err="1">
                <a:solidFill>
                  <a:schemeClr val="bg1"/>
                </a:solidFill>
                <a:latin typeface="Century Gothic" pitchFamily="34" charset="0"/>
              </a:rPr>
              <a:t>holpen</a:t>
            </a:r>
            <a:r>
              <a:rPr lang="en-GB" sz="2200" dirty="0">
                <a:solidFill>
                  <a:schemeClr val="bg1"/>
                </a:solidFill>
                <a:latin typeface="Century Gothic" pitchFamily="34" charset="0"/>
              </a:rPr>
              <a:t> </a:t>
            </a:r>
            <a:r>
              <a:rPr lang="en-GB" sz="2200" dirty="0" err="1">
                <a:solidFill>
                  <a:schemeClr val="bg1"/>
                </a:solidFill>
                <a:latin typeface="Century Gothic" pitchFamily="34" charset="0"/>
              </a:rPr>
              <a:t>whan</a:t>
            </a:r>
            <a:r>
              <a:rPr lang="en-GB" sz="2200" dirty="0">
                <a:solidFill>
                  <a:schemeClr val="bg1"/>
                </a:solidFill>
                <a:latin typeface="Century Gothic" pitchFamily="34" charset="0"/>
              </a:rPr>
              <a:t> that they were </a:t>
            </a:r>
            <a:r>
              <a:rPr lang="en-GB" sz="2200" dirty="0" err="1">
                <a:solidFill>
                  <a:schemeClr val="bg1"/>
                </a:solidFill>
                <a:latin typeface="Century Gothic" pitchFamily="34" charset="0"/>
              </a:rPr>
              <a:t>seeke</a:t>
            </a:r>
            <a:r>
              <a:rPr lang="en-GB" sz="2200" dirty="0">
                <a:solidFill>
                  <a:schemeClr val="bg1"/>
                </a:solidFill>
                <a:latin typeface="Century Gothic" pitchFamily="34" charset="0"/>
              </a:rPr>
              <a:t>.</a:t>
            </a:r>
          </a:p>
          <a:p>
            <a:pPr marL="0" indent="0">
              <a:lnSpc>
                <a:spcPct val="100000"/>
              </a:lnSpc>
              <a:spcBef>
                <a:spcPts val="0"/>
              </a:spcBef>
              <a:buNone/>
            </a:pPr>
            <a:r>
              <a:rPr lang="en-GB" sz="3200" dirty="0">
                <a:solidFill>
                  <a:schemeClr val="bg1"/>
                </a:solidFill>
                <a:latin typeface="Century Gothic" pitchFamily="34" charset="0"/>
              </a:rPr>
              <a:t>-----</a:t>
            </a:r>
          </a:p>
          <a:p>
            <a:pPr marL="0" indent="0">
              <a:lnSpc>
                <a:spcPct val="100000"/>
              </a:lnSpc>
              <a:spcBef>
                <a:spcPts val="0"/>
              </a:spcBef>
              <a:buNone/>
            </a:pPr>
            <a:r>
              <a:rPr lang="en-GB" sz="2200" dirty="0">
                <a:solidFill>
                  <a:schemeClr val="bg1"/>
                </a:solidFill>
                <a:latin typeface="Century Gothic" pitchFamily="34" charset="0"/>
              </a:rPr>
              <a:t> But </a:t>
            </a:r>
            <a:r>
              <a:rPr lang="en-GB" sz="2200" dirty="0" err="1">
                <a:solidFill>
                  <a:schemeClr val="bg1"/>
                </a:solidFill>
                <a:latin typeface="Century Gothic" pitchFamily="34" charset="0"/>
              </a:rPr>
              <a:t>nathelees</a:t>
            </a:r>
            <a:r>
              <a:rPr lang="en-GB" sz="2200" dirty="0">
                <a:solidFill>
                  <a:schemeClr val="bg1"/>
                </a:solidFill>
                <a:latin typeface="Century Gothic" pitchFamily="34" charset="0"/>
              </a:rPr>
              <a:t>, </a:t>
            </a:r>
            <a:r>
              <a:rPr lang="en-GB" sz="2200" u="sng" dirty="0" err="1">
                <a:solidFill>
                  <a:srgbClr val="FFC000"/>
                </a:solidFill>
                <a:latin typeface="Century Gothic" pitchFamily="34" charset="0"/>
              </a:rPr>
              <a:t>whil</a:t>
            </a:r>
            <a:r>
              <a:rPr lang="en-GB" sz="2200" u="sng" dirty="0">
                <a:solidFill>
                  <a:srgbClr val="FFC000"/>
                </a:solidFill>
                <a:latin typeface="Century Gothic" pitchFamily="34" charset="0"/>
              </a:rPr>
              <a:t> I have </a:t>
            </a:r>
            <a:r>
              <a:rPr lang="en-GB" sz="2200" u="sng" dirty="0" err="1">
                <a:solidFill>
                  <a:srgbClr val="FFC000"/>
                </a:solidFill>
                <a:latin typeface="Century Gothic" pitchFamily="34" charset="0"/>
              </a:rPr>
              <a:t>tyme</a:t>
            </a:r>
            <a:r>
              <a:rPr lang="en-GB" sz="2200" u="sng" dirty="0">
                <a:solidFill>
                  <a:srgbClr val="FFC000"/>
                </a:solidFill>
                <a:latin typeface="Century Gothic" pitchFamily="34" charset="0"/>
              </a:rPr>
              <a:t> and space,</a:t>
            </a:r>
          </a:p>
          <a:p>
            <a:pPr marL="0" indent="0">
              <a:lnSpc>
                <a:spcPct val="100000"/>
              </a:lnSpc>
              <a:spcBef>
                <a:spcPts val="0"/>
              </a:spcBef>
              <a:buNone/>
            </a:pPr>
            <a:r>
              <a:rPr lang="en-GB" sz="2200" u="sng" dirty="0" err="1">
                <a:solidFill>
                  <a:srgbClr val="FFC000"/>
                </a:solidFill>
                <a:latin typeface="Century Gothic" pitchFamily="34" charset="0"/>
              </a:rPr>
              <a:t>Er</a:t>
            </a:r>
            <a:r>
              <a:rPr lang="en-GB" sz="2200" u="sng" dirty="0">
                <a:solidFill>
                  <a:srgbClr val="FFC000"/>
                </a:solidFill>
                <a:latin typeface="Century Gothic" pitchFamily="34" charset="0"/>
              </a:rPr>
              <a:t> that I </a:t>
            </a:r>
            <a:r>
              <a:rPr lang="en-GB" sz="2200" u="sng" dirty="0" err="1">
                <a:solidFill>
                  <a:srgbClr val="FFC000"/>
                </a:solidFill>
                <a:latin typeface="Century Gothic" pitchFamily="34" charset="0"/>
              </a:rPr>
              <a:t>ferther</a:t>
            </a:r>
            <a:r>
              <a:rPr lang="en-GB" sz="2200" u="sng" dirty="0">
                <a:solidFill>
                  <a:srgbClr val="FFC000"/>
                </a:solidFill>
                <a:latin typeface="Century Gothic" pitchFamily="34" charset="0"/>
              </a:rPr>
              <a:t> in this tale pace</a:t>
            </a:r>
            <a:r>
              <a:rPr lang="en-GB" sz="2200" dirty="0">
                <a:solidFill>
                  <a:srgbClr val="FFC000"/>
                </a:solidFill>
                <a:latin typeface="Century Gothic" pitchFamily="34" charset="0"/>
              </a:rPr>
              <a:t>,</a:t>
            </a:r>
          </a:p>
          <a:p>
            <a:pPr marL="0" indent="0">
              <a:lnSpc>
                <a:spcPct val="100000"/>
              </a:lnSpc>
              <a:spcBef>
                <a:spcPts val="0"/>
              </a:spcBef>
              <a:buNone/>
            </a:pPr>
            <a:r>
              <a:rPr lang="en-GB" sz="2200" dirty="0">
                <a:solidFill>
                  <a:schemeClr val="bg1"/>
                </a:solidFill>
                <a:latin typeface="Century Gothic" pitchFamily="34" charset="0"/>
              </a:rPr>
              <a:t>Me </a:t>
            </a:r>
            <a:r>
              <a:rPr lang="en-GB" sz="2200" dirty="0" err="1">
                <a:solidFill>
                  <a:schemeClr val="bg1"/>
                </a:solidFill>
                <a:latin typeface="Century Gothic" pitchFamily="34" charset="0"/>
              </a:rPr>
              <a:t>thynketh</a:t>
            </a:r>
            <a:r>
              <a:rPr lang="en-GB" sz="2200" dirty="0">
                <a:solidFill>
                  <a:schemeClr val="bg1"/>
                </a:solidFill>
                <a:latin typeface="Century Gothic" pitchFamily="34" charset="0"/>
              </a:rPr>
              <a:t> it </a:t>
            </a:r>
            <a:r>
              <a:rPr lang="en-GB" sz="2200" dirty="0" err="1">
                <a:solidFill>
                  <a:schemeClr val="bg1"/>
                </a:solidFill>
                <a:latin typeface="Century Gothic" pitchFamily="34" charset="0"/>
              </a:rPr>
              <a:t>acordaunt</a:t>
            </a:r>
            <a:r>
              <a:rPr lang="en-GB" sz="2200" dirty="0">
                <a:solidFill>
                  <a:schemeClr val="bg1"/>
                </a:solidFill>
                <a:latin typeface="Century Gothic" pitchFamily="34" charset="0"/>
              </a:rPr>
              <a:t> to </a:t>
            </a:r>
            <a:r>
              <a:rPr lang="en-GB" sz="2200" dirty="0" err="1">
                <a:solidFill>
                  <a:schemeClr val="bg1"/>
                </a:solidFill>
                <a:latin typeface="Century Gothic" pitchFamily="34" charset="0"/>
              </a:rPr>
              <a:t>resoun</a:t>
            </a:r>
            <a:endParaRPr lang="en-GB" sz="2200" dirty="0">
              <a:solidFill>
                <a:schemeClr val="bg1"/>
              </a:solidFill>
              <a:latin typeface="Century Gothic" pitchFamily="34" charset="0"/>
            </a:endParaRPr>
          </a:p>
          <a:p>
            <a:pPr marL="0" indent="0">
              <a:lnSpc>
                <a:spcPct val="100000"/>
              </a:lnSpc>
              <a:spcBef>
                <a:spcPts val="0"/>
              </a:spcBef>
              <a:buNone/>
            </a:pPr>
            <a:r>
              <a:rPr lang="en-GB" sz="2200" dirty="0">
                <a:solidFill>
                  <a:schemeClr val="bg1"/>
                </a:solidFill>
                <a:latin typeface="Century Gothic" pitchFamily="34" charset="0"/>
              </a:rPr>
              <a:t>To </a:t>
            </a:r>
            <a:r>
              <a:rPr lang="en-GB" sz="2200" dirty="0" err="1">
                <a:solidFill>
                  <a:schemeClr val="bg1"/>
                </a:solidFill>
                <a:latin typeface="Century Gothic" pitchFamily="34" charset="0"/>
              </a:rPr>
              <a:t>telle</a:t>
            </a:r>
            <a:r>
              <a:rPr lang="en-GB" sz="2200" dirty="0">
                <a:solidFill>
                  <a:schemeClr val="bg1"/>
                </a:solidFill>
                <a:latin typeface="Century Gothic" pitchFamily="34" charset="0"/>
              </a:rPr>
              <a:t> yow al </a:t>
            </a:r>
            <a:r>
              <a:rPr lang="en-GB" sz="2200" u="sng" dirty="0">
                <a:solidFill>
                  <a:srgbClr val="FFC000"/>
                </a:solidFill>
                <a:latin typeface="Century Gothic" pitchFamily="34" charset="0"/>
              </a:rPr>
              <a:t>the </a:t>
            </a:r>
            <a:r>
              <a:rPr lang="en-GB" sz="2200" u="sng" dirty="0" err="1">
                <a:solidFill>
                  <a:srgbClr val="FFC000"/>
                </a:solidFill>
                <a:latin typeface="Century Gothic" pitchFamily="34" charset="0"/>
              </a:rPr>
              <a:t>condicioun</a:t>
            </a:r>
            <a:endParaRPr lang="en-GB" sz="2200" u="sng" dirty="0">
              <a:solidFill>
                <a:srgbClr val="FFC000"/>
              </a:solidFill>
              <a:latin typeface="Century Gothic" pitchFamily="34" charset="0"/>
            </a:endParaRPr>
          </a:p>
          <a:p>
            <a:pPr marL="0" indent="0">
              <a:lnSpc>
                <a:spcPct val="100000"/>
              </a:lnSpc>
              <a:spcBef>
                <a:spcPts val="0"/>
              </a:spcBef>
              <a:buNone/>
            </a:pPr>
            <a:r>
              <a:rPr lang="en-GB" sz="2200" dirty="0">
                <a:solidFill>
                  <a:srgbClr val="FFC000"/>
                </a:solidFill>
                <a:latin typeface="Century Gothic" pitchFamily="34" charset="0"/>
              </a:rPr>
              <a:t>Of </a:t>
            </a:r>
            <a:r>
              <a:rPr lang="en-GB" sz="2200" dirty="0" err="1">
                <a:solidFill>
                  <a:srgbClr val="FFC000"/>
                </a:solidFill>
                <a:latin typeface="Century Gothic" pitchFamily="34" charset="0"/>
              </a:rPr>
              <a:t>ech</a:t>
            </a:r>
            <a:r>
              <a:rPr lang="en-GB" sz="2200" dirty="0">
                <a:solidFill>
                  <a:srgbClr val="FFC000"/>
                </a:solidFill>
                <a:latin typeface="Century Gothic" pitchFamily="34" charset="0"/>
              </a:rPr>
              <a:t> of hem, so as it </a:t>
            </a:r>
            <a:r>
              <a:rPr lang="en-GB" sz="2200" dirty="0" err="1">
                <a:solidFill>
                  <a:srgbClr val="FFC000"/>
                </a:solidFill>
                <a:latin typeface="Century Gothic" pitchFamily="34" charset="0"/>
              </a:rPr>
              <a:t>semed</a:t>
            </a:r>
            <a:r>
              <a:rPr lang="en-GB" sz="2200" dirty="0">
                <a:solidFill>
                  <a:srgbClr val="FFC000"/>
                </a:solidFill>
                <a:latin typeface="Century Gothic" pitchFamily="34" charset="0"/>
              </a:rPr>
              <a:t> me,</a:t>
            </a:r>
          </a:p>
          <a:p>
            <a:pPr marL="0" indent="0">
              <a:lnSpc>
                <a:spcPct val="100000"/>
              </a:lnSpc>
              <a:spcBef>
                <a:spcPts val="0"/>
              </a:spcBef>
              <a:buNone/>
            </a:pPr>
            <a:r>
              <a:rPr lang="en-GB" sz="2200" dirty="0">
                <a:solidFill>
                  <a:srgbClr val="FFC000"/>
                </a:solidFill>
                <a:latin typeface="Century Gothic" pitchFamily="34" charset="0"/>
              </a:rPr>
              <a:t>And </a:t>
            </a:r>
            <a:r>
              <a:rPr lang="en-GB" sz="2200" dirty="0" err="1">
                <a:solidFill>
                  <a:srgbClr val="FFC000"/>
                </a:solidFill>
                <a:latin typeface="Century Gothic" pitchFamily="34" charset="0"/>
              </a:rPr>
              <a:t>whiche</a:t>
            </a:r>
            <a:r>
              <a:rPr lang="en-GB" sz="2200" dirty="0">
                <a:solidFill>
                  <a:srgbClr val="FFC000"/>
                </a:solidFill>
                <a:latin typeface="Century Gothic" pitchFamily="34" charset="0"/>
              </a:rPr>
              <a:t> they </a:t>
            </a:r>
            <a:r>
              <a:rPr lang="en-GB" sz="2200" dirty="0" err="1">
                <a:solidFill>
                  <a:srgbClr val="FFC000"/>
                </a:solidFill>
                <a:latin typeface="Century Gothic" pitchFamily="34" charset="0"/>
              </a:rPr>
              <a:t>weren</a:t>
            </a:r>
            <a:r>
              <a:rPr lang="en-GB" sz="2200" dirty="0">
                <a:solidFill>
                  <a:srgbClr val="FFC000"/>
                </a:solidFill>
                <a:latin typeface="Century Gothic" pitchFamily="34" charset="0"/>
              </a:rPr>
              <a:t>, and of what degree,</a:t>
            </a:r>
          </a:p>
          <a:p>
            <a:pPr marL="0" indent="0">
              <a:lnSpc>
                <a:spcPct val="100000"/>
              </a:lnSpc>
              <a:spcBef>
                <a:spcPts val="0"/>
              </a:spcBef>
              <a:buNone/>
            </a:pPr>
            <a:r>
              <a:rPr lang="en-GB" sz="2200" dirty="0">
                <a:solidFill>
                  <a:schemeClr val="bg1"/>
                </a:solidFill>
                <a:latin typeface="Century Gothic" pitchFamily="34" charset="0"/>
              </a:rPr>
              <a:t>And eek in what array that they were </a:t>
            </a:r>
            <a:r>
              <a:rPr lang="en-GB" sz="2200" dirty="0" err="1">
                <a:solidFill>
                  <a:schemeClr val="bg1"/>
                </a:solidFill>
                <a:latin typeface="Century Gothic" pitchFamily="34" charset="0"/>
              </a:rPr>
              <a:t>inne</a:t>
            </a:r>
            <a:r>
              <a:rPr lang="en-GB" sz="2200" dirty="0">
                <a:solidFill>
                  <a:schemeClr val="bg1"/>
                </a:solidFill>
                <a:latin typeface="Century Gothic" pitchFamily="34" charset="0"/>
              </a:rPr>
              <a:t> </a:t>
            </a:r>
          </a:p>
        </p:txBody>
      </p:sp>
    </p:spTree>
    <p:extLst>
      <p:ext uri="{BB962C8B-B14F-4D97-AF65-F5344CB8AC3E}">
        <p14:creationId xmlns:p14="http://schemas.microsoft.com/office/powerpoint/2010/main" val="2461395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Century Gothic-Palatino Linotype">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themeOverride>
</file>

<file path=docProps/app.xml><?xml version="1.0" encoding="utf-8"?>
<Properties xmlns="http://schemas.openxmlformats.org/officeDocument/2006/extended-properties" xmlns:vt="http://schemas.openxmlformats.org/officeDocument/2006/docPropsVTypes">
  <Template/>
  <TotalTime>550</TotalTime>
  <Words>1961</Words>
  <Application>Microsoft Office PowerPoint</Application>
  <PresentationFormat>On-screen Show (4:3)</PresentationFormat>
  <Paragraphs>237</Paragraphs>
  <Slides>25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Book Antiqua</vt:lpstr>
      <vt:lpstr>Calibri</vt:lpstr>
      <vt:lpstr>Century Gothic</vt:lpstr>
      <vt:lpstr>Garamond</vt:lpstr>
      <vt:lpstr>Palatino Linotype</vt:lpstr>
      <vt:lpstr>Wingdings</vt:lpstr>
      <vt:lpstr>Wood Type</vt:lpstr>
      <vt:lpstr>HPEN5001/6001 DEBATING MEDIEVAL IDENTITY: the thrown voices of The Canterbury Tales</vt:lpstr>
      <vt:lpstr>aIM(S)</vt:lpstr>
      <vt:lpstr>learning outcomes</vt:lpstr>
      <vt:lpstr>introduction</vt:lpstr>
      <vt:lpstr>content</vt:lpstr>
      <vt:lpstr>The question of identity </vt:lpstr>
      <vt:lpstr>Complexity of reference CREATes A SENSE OF REALISM</vt:lpstr>
      <vt:lpstr>Lee Patterson on the material conditions of Chaucer's world </vt:lpstr>
      <vt:lpstr>Lee patterson 2</vt:lpstr>
      <vt:lpstr>Reading Chaucer</vt:lpstr>
      <vt:lpstr>Individual tales &amp; genres</vt:lpstr>
      <vt:lpstr>Medieval Stained Glass: visual  Narratives </vt:lpstr>
      <vt:lpstr>visual literacy Bourges Cathedral (1)</vt:lpstr>
      <vt:lpstr>PowerPoint Presentation</vt:lpstr>
      <vt:lpstr>gENRES  - The Debate poem - THE fabliau - The Romance,  - The mock heroic - THE BEAST FABLE - The anti-clerical satire        -------------------------------------------</vt:lpstr>
      <vt:lpstr> ich was in one sumere dale, in one suþe diȝele hale, i herde ich holde grete tale an hule and one niȝtingale. þat plait was stif &amp; starc &amp; strong, sum wile softe &amp; lud among; an aiþer aȝen oþer sval, &amp; let þat [vue]le mod ut al. &amp; eiþer seide of oþeres custe þat alre-worste þat hi wuste:  &amp; hure &amp; hure of oþere[s] songe hi holde plaiding suþe stronge. þe niȝtingale bigon þe speche, in one hurne of one breche,  </vt:lpstr>
      <vt:lpstr>PowerPoint Presentation</vt:lpstr>
      <vt:lpstr>PowerPoint Presentation</vt:lpstr>
      <vt:lpstr>PowerPoint Presentation</vt:lpstr>
      <vt:lpstr>GAWAINE &amp; THE GRENE KNIGHT</vt:lpstr>
      <vt:lpstr>GAWAINE &amp; THE GRENE KNIGHT          https://www.youtube.com/watch?v=nl4kyz9jruw   </vt:lpstr>
      <vt:lpstr>PowerPoint Presentation</vt:lpstr>
      <vt:lpstr>GENERAL PROLOGUE  (i) nature opening (ii) momentous setting of quest (iii) spiritual rather than heroic      </vt:lpstr>
      <vt:lpstr>PowerPoint Presentation</vt:lpstr>
      <vt:lpstr>Locating the action/CHARACTER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sh095</dc:creator>
  <cp:lastModifiedBy>Jeni Williams</cp:lastModifiedBy>
  <cp:revision>63</cp:revision>
  <dcterms:created xsi:type="dcterms:W3CDTF">2014-01-29T17:15:11Z</dcterms:created>
  <dcterms:modified xsi:type="dcterms:W3CDTF">2018-09-09T17:25:09Z</dcterms:modified>
</cp:coreProperties>
</file>