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F015FC4-E122-8749-BCA3-8F10CA6A7B16}">
          <p14:sldIdLst>
            <p14:sldId id="256"/>
            <p14:sldId id="258"/>
            <p14:sldId id="259"/>
            <p14:sldId id="260"/>
            <p14:sldId id="261"/>
            <p14:sldId id="262"/>
            <p14:sldId id="263"/>
            <p14:sldId id="26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94"/>
    <p:restoredTop sz="94818"/>
  </p:normalViewPr>
  <p:slideViewPr>
    <p:cSldViewPr snapToGrid="0" snapToObjects="1">
      <p:cViewPr varScale="1">
        <p:scale>
          <a:sx n="84" d="100"/>
          <a:sy n="84" d="100"/>
        </p:scale>
        <p:origin x="1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32A667-F5F9-8E43-9092-AAA5986A5A18}" type="datetimeFigureOut">
              <a:rPr lang="en-US" smtClean="0"/>
              <a:t>8/28/24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45BD0-80FC-FA4B-8898-D4BEEBEBABED}" type="slidenum">
              <a:rPr lang="en-US" smtClean="0"/>
              <a:t>‹#›</a:t>
            </a:fld>
            <a:endParaRPr lang="en-US" dirty="0"/>
          </a:p>
        </p:txBody>
      </p:sp>
    </p:spTree>
    <p:extLst>
      <p:ext uri="{BB962C8B-B14F-4D97-AF65-F5344CB8AC3E}">
        <p14:creationId xmlns:p14="http://schemas.microsoft.com/office/powerpoint/2010/main" val="1078215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a:pPr/>
              <a:t>8/28/24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8/28/24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a:pPr/>
              <a:t>8/28/24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a:pPr/>
              <a:t>8/28/24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8/28/24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8/28/24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8/28/24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a:pPr/>
              <a:t>8/28/24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8/28/24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8/28/24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a:pPr/>
              <a:t>8/28/24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a:pPr/>
              <a:t>8/28/24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smoke-effect-png/download/35794" TargetMode="Externa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hyperlink" Target="https://pixabay.com/en/pink-background-grain-smoke-fog-2668844/"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hyperlink" Target="https://www.pngall.com/smoke-effect-png/download/357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EED84C19-755A-6F4C-8961-51A8EDAACEA3}"/>
              </a:ext>
            </a:extLst>
          </p:cNvPr>
          <p:cNvPicPr>
            <a:picLocks noChangeAspect="1"/>
          </p:cNvPicPr>
          <p:nvPr/>
        </p:nvPicPr>
        <p:blipFill>
          <a:blip r:embed="rId2">
            <a:extLst>
              <a:ext uri="{837473B0-CC2E-450A-ABE3-18F120FF3D39}">
                <a1611:picAttrSrcUrl xmlns:a1611="http://schemas.microsoft.com/office/drawing/2016/11/main" r:id="rId3"/>
              </a:ext>
            </a:extLst>
          </a:blip>
          <a:srcRect t="24792" b="24792"/>
          <a:stretch>
            <a:fillRect/>
          </a:stretch>
        </p:blipFill>
        <p:spPr>
          <a:xfrm flipV="1">
            <a:off x="-1843023" y="0"/>
            <a:ext cx="15878047" cy="6858000"/>
          </a:xfrm>
          <a:prstGeom prst="rect">
            <a:avLst/>
          </a:prstGeom>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ln>
            <a:solidFill>
              <a:schemeClr val="accent1">
                <a:lumMod val="10000"/>
                <a:lumOff val="90000"/>
              </a:schemeClr>
            </a:solidFill>
          </a:ln>
          <a:effectLst>
            <a:outerShdw blurRad="50800" dist="50800" dir="5400000" algn="ctr" rotWithShape="0">
              <a:schemeClr val="accent1">
                <a:lumMod val="25000"/>
                <a:lumOff val="75000"/>
                <a:alpha val="0"/>
              </a:schemeClr>
            </a:outerShdw>
          </a:effectLst>
        </p:spPr>
      </p:pic>
      <p:sp>
        <p:nvSpPr>
          <p:cNvPr id="2" name="Title 1">
            <a:extLst>
              <a:ext uri="{FF2B5EF4-FFF2-40B4-BE49-F238E27FC236}">
                <a16:creationId xmlns:a16="http://schemas.microsoft.com/office/drawing/2014/main" id="{C8573818-3643-604B-807D-B7E7245AE8EA}"/>
              </a:ext>
            </a:extLst>
          </p:cNvPr>
          <p:cNvSpPr>
            <a:spLocks noGrp="1"/>
          </p:cNvSpPr>
          <p:nvPr>
            <p:ph type="title"/>
          </p:nvPr>
        </p:nvSpPr>
        <p:spPr>
          <a:xfrm>
            <a:off x="152400" y="599726"/>
            <a:ext cx="11780520" cy="4779994"/>
          </a:xfrm>
          <a:solidFill>
            <a:schemeClr val="bg1"/>
          </a:solidFill>
        </p:spPr>
        <p:txBody>
          <a:bodyPr>
            <a:normAutofit/>
          </a:bodyPr>
          <a:lstStyle/>
          <a:p>
            <a:r>
              <a:rPr lang="en-US" sz="3200" dirty="0"/>
              <a:t>e - portfolio</a:t>
            </a:r>
          </a:p>
        </p:txBody>
      </p:sp>
      <p:pic>
        <p:nvPicPr>
          <p:cNvPr id="23" name="Picture Placeholder 22" descr="E - PORTOFOLIO&#10;">
            <a:extLst>
              <a:ext uri="{FF2B5EF4-FFF2-40B4-BE49-F238E27FC236}">
                <a16:creationId xmlns:a16="http://schemas.microsoft.com/office/drawing/2014/main" id="{B511AB3A-F9EC-804E-A62E-626967A0ACCA}"/>
              </a:ext>
              <a:ext uri="{C183D7F6-B498-43B3-948B-1728B52AA6E4}">
                <adec:decorative xmlns:adec="http://schemas.microsoft.com/office/drawing/2017/decorative" val="0"/>
              </a:ext>
            </a:extLst>
          </p:cNvPr>
          <p:cNvPicPr>
            <a:picLocks noGrp="1" noChangeAspect="1"/>
          </p:cNvPicPr>
          <p:nvPr>
            <p:ph type="pic" idx="1"/>
          </p:nvPr>
        </p:nvPicPr>
        <p:blipFill>
          <a:blip r:embed="rId4">
            <a:extLst>
              <a:ext uri="{837473B0-CC2E-450A-ABE3-18F120FF3D39}">
                <a1611:picAttrSrcUrl xmlns:a1611="http://schemas.microsoft.com/office/drawing/2016/11/main" r:id="rId5"/>
              </a:ext>
            </a:extLst>
          </a:blip>
          <a:srcRect t="26367" b="26367"/>
          <a:stretch>
            <a:fillRect/>
          </a:stretch>
        </p:blipFill>
        <p:spPr>
          <a:xfrm>
            <a:off x="152400" y="599726"/>
            <a:ext cx="11780519" cy="4779993"/>
          </a:xfrm>
        </p:spPr>
      </p:pic>
      <p:sp>
        <p:nvSpPr>
          <p:cNvPr id="12" name="Text Placeholder 11">
            <a:extLst>
              <a:ext uri="{FF2B5EF4-FFF2-40B4-BE49-F238E27FC236}">
                <a16:creationId xmlns:a16="http://schemas.microsoft.com/office/drawing/2014/main" id="{2ADE1D44-AA61-7A46-AF17-6FB63BC921D8}"/>
              </a:ext>
            </a:extLst>
          </p:cNvPr>
          <p:cNvSpPr>
            <a:spLocks noGrp="1"/>
          </p:cNvSpPr>
          <p:nvPr>
            <p:ph type="body" sz="half" idx="2"/>
          </p:nvPr>
        </p:nvSpPr>
        <p:spPr>
          <a:xfrm>
            <a:off x="152400" y="5687937"/>
            <a:ext cx="11458409" cy="1140673"/>
          </a:xfrm>
        </p:spPr>
        <p:txBody>
          <a:bodyPr>
            <a:normAutofit fontScale="92500" lnSpcReduction="10000"/>
          </a:bodyPr>
          <a:lstStyle/>
          <a:p>
            <a:endParaRPr lang="en-US" sz="1800" dirty="0">
              <a:solidFill>
                <a:schemeClr val="tx1"/>
              </a:solidFill>
            </a:endParaRPr>
          </a:p>
          <a:p>
            <a:r>
              <a:rPr lang="en-US" sz="1800" dirty="0">
                <a:solidFill>
                  <a:schemeClr val="tx1"/>
                </a:solidFill>
              </a:rPr>
              <a:t>Sarah Lacatus </a:t>
            </a:r>
          </a:p>
          <a:p>
            <a:r>
              <a:rPr lang="en-US" sz="1800" dirty="0">
                <a:solidFill>
                  <a:schemeClr val="tx1"/>
                </a:solidFill>
              </a:rPr>
              <a:t>2326683</a:t>
            </a:r>
          </a:p>
          <a:p>
            <a:endParaRPr lang="en-US" dirty="0"/>
          </a:p>
        </p:txBody>
      </p:sp>
      <p:sp>
        <p:nvSpPr>
          <p:cNvPr id="4" name="TextBox 3">
            <a:extLst>
              <a:ext uri="{FF2B5EF4-FFF2-40B4-BE49-F238E27FC236}">
                <a16:creationId xmlns:a16="http://schemas.microsoft.com/office/drawing/2014/main" id="{EFAC9F5F-A8EF-2D47-ACCC-9086A415E4AF}"/>
              </a:ext>
            </a:extLst>
          </p:cNvPr>
          <p:cNvSpPr txBox="1"/>
          <p:nvPr/>
        </p:nvSpPr>
        <p:spPr>
          <a:xfrm>
            <a:off x="10820400" y="4251960"/>
            <a:ext cx="184731" cy="369332"/>
          </a:xfrm>
          <a:prstGeom prst="rect">
            <a:avLst/>
          </a:prstGeom>
          <a:noFill/>
        </p:spPr>
        <p:txBody>
          <a:bodyPr wrap="none" rtlCol="0">
            <a:spAutoFit/>
          </a:bodyPr>
          <a:lstStyle/>
          <a:p>
            <a:endParaRPr lang="en-US" dirty="0"/>
          </a:p>
        </p:txBody>
      </p:sp>
      <p:sp>
        <p:nvSpPr>
          <p:cNvPr id="24" name="TextBox 23">
            <a:extLst>
              <a:ext uri="{FF2B5EF4-FFF2-40B4-BE49-F238E27FC236}">
                <a16:creationId xmlns:a16="http://schemas.microsoft.com/office/drawing/2014/main" id="{C5169B8F-51F1-9444-BC9B-8569BF6FDB21}"/>
              </a:ext>
            </a:extLst>
          </p:cNvPr>
          <p:cNvSpPr txBox="1"/>
          <p:nvPr/>
        </p:nvSpPr>
        <p:spPr>
          <a:xfrm>
            <a:off x="3916680" y="2782669"/>
            <a:ext cx="4937760" cy="646331"/>
          </a:xfrm>
          <a:prstGeom prst="rect">
            <a:avLst/>
          </a:prstGeom>
          <a:noFill/>
        </p:spPr>
        <p:txBody>
          <a:bodyPr wrap="square" rtlCol="0">
            <a:spAutoFit/>
          </a:bodyPr>
          <a:lstStyle/>
          <a:p>
            <a:r>
              <a:rPr lang="en-US" sz="3600" b="1" dirty="0">
                <a:latin typeface="+mj-lt"/>
              </a:rPr>
              <a:t>E - PORTOFOLIO</a:t>
            </a:r>
          </a:p>
        </p:txBody>
      </p:sp>
    </p:spTree>
    <p:extLst>
      <p:ext uri="{BB962C8B-B14F-4D97-AF65-F5344CB8AC3E}">
        <p14:creationId xmlns:p14="http://schemas.microsoft.com/office/powerpoint/2010/main" val="4282317560"/>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47597 -0.24861" pathEditMode="relative" ptsTypes="AA">
                                      <p:cBhvr>
                                        <p:cTn id="6" dur="30000" fill="hold"/>
                                        <p:tgtEl>
                                          <p:spTgt spid="1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1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47597 -0.24861 L 0.47597 -0.24861" pathEditMode="relative" ptsTypes="AA">
                                      <p:cBhvr>
                                        <p:cTn id="11" dur="30000" fill="hold"/>
                                        <p:tgtEl>
                                          <p:spTgt spid="14"/>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47597 -0.24861 L 0.47597 -0.24861" pathEditMode="relative" ptsTypes="AA">
                                      <p:cBhvr>
                                        <p:cTn id="14" dur="30000" fill="hold"/>
                                        <p:tgtEl>
                                          <p:spTgt spid="14"/>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47597 -0.24861 L 0 0" pathEditMode="relative" ptsTypes="AA">
                                      <p:cBhvr>
                                        <p:cTn id="17" dur="30000" fill="hold"/>
                                        <p:tgtEl>
                                          <p:spTgt spid="14"/>
                                        </p:tgtEl>
                                        <p:attrNameLst>
                                          <p:attrName>ppt_x</p:attrName>
                                          <p:attrName>ppt_y</p:attrName>
                                        </p:attrNameLst>
                                      </p:cBhvr>
                                    </p:animMotion>
                                  </p:childTnLst>
                                </p:cTn>
                              </p:par>
                              <p:par>
                                <p:cTn id="18" presetID="6" presetClass="emph" presetSubtype="0" accel="50000" decel="50000" fill="hold" nodeType="withEffect">
                                  <p:stCondLst>
                                    <p:cond delay="5000"/>
                                  </p:stCondLst>
                                  <p:childTnLst>
                                    <p:animScale>
                                      <p:cBhvr>
                                        <p:cTn id="19" dur="30000" fill="hold"/>
                                        <p:tgtEl>
                                          <p:spTgt spid="14"/>
                                        </p:tgtEl>
                                      </p:cBhvr>
                                      <p:by x="150000" y="150000"/>
                                      <p:to x="100000" y="100000"/>
                                    </p:animScale>
                                  </p:childTnLst>
                                </p:cTn>
                              </p:par>
                            </p:childTnLst>
                          </p:cTn>
                        </p:par>
                        <p:par>
                          <p:cTn id="20" fill="hold">
                            <p:stCondLst>
                              <p:cond delay="135000"/>
                            </p:stCondLst>
                            <p:childTnLst>
                              <p:par>
                                <p:cTn id="21" presetID="0" presetClass="path" presetSubtype="0" accel="50000" decel="50000" fill="hold" nodeType="afterEffect">
                                  <p:stCondLst>
                                    <p:cond delay="0"/>
                                  </p:stCondLst>
                                  <p:childTnLst>
                                    <p:animMotion origin="layout" path="M 0 0 L 0 0" pathEditMode="relative" ptsTypes="AA">
                                      <p:cBhvr>
                                        <p:cTn id="22" dur="5000" fill="hold"/>
                                        <p:tgtEl>
                                          <p:spTgt spid="1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85A0E-A15C-8F43-9779-94F4916C325D}"/>
              </a:ext>
            </a:extLst>
          </p:cNvPr>
          <p:cNvSpPr>
            <a:spLocks noGrp="1"/>
          </p:cNvSpPr>
          <p:nvPr>
            <p:ph type="title"/>
          </p:nvPr>
        </p:nvSpPr>
        <p:spPr>
          <a:xfrm>
            <a:off x="581192" y="716280"/>
            <a:ext cx="11029616" cy="944880"/>
          </a:xfrm>
          <a:pattFill prst="pct5">
            <a:fgClr>
              <a:schemeClr val="accent1">
                <a:lumMod val="50000"/>
                <a:lumOff val="50000"/>
              </a:schemeClr>
            </a:fgClr>
            <a:bgClr>
              <a:schemeClr val="accent1">
                <a:lumMod val="50000"/>
                <a:lumOff val="50000"/>
              </a:schemeClr>
            </a:bgClr>
          </a:pattFill>
        </p:spPr>
        <p:txBody>
          <a:bodyPr/>
          <a:lstStyle/>
          <a:p>
            <a:r>
              <a:rPr lang="en-US" dirty="0"/>
              <a:t>TIME MANAGEMENT </a:t>
            </a:r>
          </a:p>
        </p:txBody>
      </p:sp>
      <p:sp>
        <p:nvSpPr>
          <p:cNvPr id="3" name="Content Placeholder 2">
            <a:extLst>
              <a:ext uri="{FF2B5EF4-FFF2-40B4-BE49-F238E27FC236}">
                <a16:creationId xmlns:a16="http://schemas.microsoft.com/office/drawing/2014/main" id="{19543EB2-C0E6-1B43-A9CE-11934A7FC3AB}"/>
              </a:ext>
            </a:extLst>
          </p:cNvPr>
          <p:cNvSpPr>
            <a:spLocks noGrp="1"/>
          </p:cNvSpPr>
          <p:nvPr>
            <p:ph idx="1"/>
          </p:nvPr>
        </p:nvSpPr>
        <p:spPr>
          <a:xfrm>
            <a:off x="100014" y="1943100"/>
            <a:ext cx="11510794" cy="4914899"/>
          </a:xfrm>
        </p:spPr>
        <p:txBody>
          <a:bodyPr>
            <a:normAutofit fontScale="92500" lnSpcReduction="20000"/>
          </a:bodyPr>
          <a:lstStyle/>
          <a:p>
            <a:pPr marL="0" indent="0">
              <a:buNone/>
            </a:pPr>
            <a:r>
              <a:rPr lang="en-US" sz="1900" dirty="0"/>
              <a:t>Time management is the process of an organizing and planning how to divide your time between specific activities effectively. It involves setting goals, prioritizing tasks, and using techniques to make the best use of your time. Good time management enables you to work smarter, not harder, so you can get more done in less time, even when time is tight. It helps you to stay focused, be more productive, and reduce stress.  </a:t>
            </a:r>
          </a:p>
          <a:p>
            <a:pPr marL="0" indent="0">
              <a:buNone/>
            </a:pPr>
            <a:r>
              <a:rPr lang="en-US" sz="1900" dirty="0"/>
              <a:t>‘The key is not to priorities what’s on your schedule, but to schedule your priorities” (Stephen R. Covey. 1989) Covey emphasizes that time management should focus on aligning daily activities with long-term goals. </a:t>
            </a:r>
          </a:p>
          <a:p>
            <a:pPr marL="0" indent="0">
              <a:buNone/>
            </a:pPr>
            <a:r>
              <a:rPr lang="en-US" sz="1900" dirty="0"/>
              <a:t>One of the key aspects of time management are deciding which tasks are most important and tackling those tasks first. </a:t>
            </a:r>
          </a:p>
          <a:p>
            <a:pPr marL="0" indent="0">
              <a:buNone/>
            </a:pPr>
            <a:endParaRPr lang="en-US" sz="1900" dirty="0"/>
          </a:p>
          <a:p>
            <a:pPr marL="0" indent="0">
              <a:buNone/>
            </a:pPr>
            <a:r>
              <a:rPr lang="en-US" sz="1900" dirty="0"/>
              <a:t>Also defining clear, specific goals to guide your actions and creating daily, weekly, or monthly schedules to allocate time for each task,  Also assigning tasks to others when appropriate to focus on higher-priority tasks. </a:t>
            </a:r>
          </a:p>
          <a:p>
            <a:pPr marL="0" indent="0">
              <a:buNone/>
            </a:pPr>
            <a:r>
              <a:rPr lang="en-US" sz="1900" dirty="0"/>
              <a:t>Time management is a critical skill that can be developed and refined over time, leading to better performance and a more balanced life. </a:t>
            </a:r>
          </a:p>
          <a:p>
            <a:pPr marL="0" indent="0">
              <a:buNone/>
            </a:pPr>
            <a:r>
              <a:rPr lang="en-US" sz="1900" dirty="0"/>
              <a:t>In (2001 Allen, D.) came out with a book called ” Getting things done” in this book David Allen introduces the methods of getting things done with organizing your work and having productivity using time management.</a:t>
            </a:r>
          </a:p>
          <a:p>
            <a:pPr marL="0" indent="0">
              <a:buNone/>
            </a:pPr>
            <a:r>
              <a:rPr lang="en-US" sz="1900" dirty="0"/>
              <a:t>“Time management is not about managing, its about managing ourselves.” (Julie Morgenstern. 2004) in order to achieve the best outcome in our time management and our work we would have to manage ourselves first and our priorities.</a:t>
            </a:r>
          </a:p>
          <a:p>
            <a:pPr marL="0" indent="0">
              <a:buNone/>
            </a:pPr>
            <a:endParaRPr lang="en-US" dirty="0"/>
          </a:p>
        </p:txBody>
      </p:sp>
    </p:spTree>
    <p:extLst>
      <p:ext uri="{BB962C8B-B14F-4D97-AF65-F5344CB8AC3E}">
        <p14:creationId xmlns:p14="http://schemas.microsoft.com/office/powerpoint/2010/main" val="423620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43F232D-5687-5747-AF86-AC83F7DBD63E}"/>
              </a:ext>
            </a:extLst>
          </p:cNvPr>
          <p:cNvSpPr txBox="1"/>
          <p:nvPr/>
        </p:nvSpPr>
        <p:spPr>
          <a:xfrm>
            <a:off x="228601" y="1243013"/>
            <a:ext cx="11715750" cy="480131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10" name="TextBox 9">
            <a:extLst>
              <a:ext uri="{FF2B5EF4-FFF2-40B4-BE49-F238E27FC236}">
                <a16:creationId xmlns:a16="http://schemas.microsoft.com/office/drawing/2014/main" id="{BE2CB661-E378-6E4B-9F98-224F382BCDED}"/>
              </a:ext>
            </a:extLst>
          </p:cNvPr>
          <p:cNvSpPr txBox="1"/>
          <p:nvPr/>
        </p:nvSpPr>
        <p:spPr>
          <a:xfrm>
            <a:off x="1000126" y="757238"/>
            <a:ext cx="10129838" cy="5909310"/>
          </a:xfrm>
          <a:prstGeom prst="rect">
            <a:avLst/>
          </a:prstGeom>
          <a:noFill/>
        </p:spPr>
        <p:txBody>
          <a:bodyPr wrap="square" rtlCol="0">
            <a:spAutoFit/>
          </a:bodyPr>
          <a:lstStyle/>
          <a:p>
            <a:r>
              <a:rPr lang="en-US" dirty="0"/>
              <a:t>Time management is crucial for several reasons, as it increases the Productivity and Efficiency  </a:t>
            </a:r>
          </a:p>
          <a:p>
            <a:endParaRPr lang="en-US" dirty="0"/>
          </a:p>
          <a:p>
            <a:pPr marL="285750" indent="-285750">
              <a:buFont typeface="Arial" panose="020B0604020202020204" pitchFamily="34" charset="0"/>
              <a:buChar char="•"/>
            </a:pPr>
            <a:r>
              <a:rPr lang="en-US" b="1" dirty="0"/>
              <a:t>Focus on Priorities:  </a:t>
            </a:r>
            <a:r>
              <a:rPr lang="en-US" dirty="0"/>
              <a:t>Effective time management helps individuals prioritize tasks, ensuring that the most important and impactful activities are completed first.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t>Avoiding Overwork:  </a:t>
            </a:r>
            <a:r>
              <a:rPr lang="en-US" dirty="0"/>
              <a:t>By managing time well, people can accomplish more in less time, reducing the likelihood of working long hours or feeling overwhelmed.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t>Organization: </a:t>
            </a:r>
            <a:r>
              <a:rPr lang="en-US" dirty="0"/>
              <a:t>Proper time management leads to better organization of tasks and deadlines, which reduces anxiety and stress associated with last minute rushes.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t>Control: </a:t>
            </a:r>
            <a:r>
              <a:rPr lang="en-US" dirty="0"/>
              <a:t>Having a clear plan and structure allows individuals to feel more in control of their workload and responsibilities.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t>Time Allocate: </a:t>
            </a:r>
            <a:r>
              <a:rPr lang="en-US" dirty="0"/>
              <a:t> By managing time effectively, individuals can allocate time for both professional tasks and personal activities, leading to a more balanced life.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t>Personal Time: </a:t>
            </a:r>
            <a:r>
              <a:rPr lang="en-US" dirty="0"/>
              <a:t> Good time management enables individuals to set aside time for relaxation, hobbies, and relationships, contributing to overall well – being.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4254742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FCEA6-403F-FF4E-A8C1-475F767AE75C}"/>
              </a:ext>
            </a:extLst>
          </p:cNvPr>
          <p:cNvSpPr>
            <a:spLocks noGrp="1"/>
          </p:cNvSpPr>
          <p:nvPr>
            <p:ph type="title"/>
          </p:nvPr>
        </p:nvSpPr>
        <p:spPr>
          <a:xfrm>
            <a:off x="563880" y="716280"/>
            <a:ext cx="11046928" cy="944880"/>
          </a:xfrm>
          <a:pattFill prst="pct5">
            <a:fgClr>
              <a:schemeClr val="accent1">
                <a:lumMod val="50000"/>
                <a:lumOff val="50000"/>
              </a:schemeClr>
            </a:fgClr>
            <a:bgClr>
              <a:schemeClr val="accent1">
                <a:lumMod val="50000"/>
                <a:lumOff val="50000"/>
              </a:schemeClr>
            </a:bgClr>
          </a:pattFill>
        </p:spPr>
        <p:txBody>
          <a:bodyPr/>
          <a:lstStyle/>
          <a:p>
            <a:r>
              <a:rPr lang="en-US" dirty="0"/>
              <a:t> CRITICAL THINKING </a:t>
            </a:r>
          </a:p>
        </p:txBody>
      </p:sp>
      <p:sp>
        <p:nvSpPr>
          <p:cNvPr id="3" name="Content Placeholder 2">
            <a:extLst>
              <a:ext uri="{FF2B5EF4-FFF2-40B4-BE49-F238E27FC236}">
                <a16:creationId xmlns:a16="http://schemas.microsoft.com/office/drawing/2014/main" id="{736EE7BD-D282-0F43-A824-8BA7971F6BEF}"/>
              </a:ext>
            </a:extLst>
          </p:cNvPr>
          <p:cNvSpPr>
            <a:spLocks noGrp="1"/>
          </p:cNvSpPr>
          <p:nvPr>
            <p:ph sz="half" idx="1"/>
          </p:nvPr>
        </p:nvSpPr>
        <p:spPr>
          <a:xfrm>
            <a:off x="-1" y="2500313"/>
            <a:ext cx="12192001" cy="4357687"/>
          </a:xfrm>
        </p:spPr>
        <p:txBody>
          <a:bodyPr>
            <a:noAutofit/>
          </a:bodyPr>
          <a:lstStyle/>
          <a:p>
            <a:pPr marL="0" indent="0">
              <a:buNone/>
            </a:pPr>
            <a:r>
              <a:rPr lang="en-US" dirty="0"/>
              <a:t>Critical thinking is a fundamental skill that plays a crucial role in our ability to analyze, evaluate, and make informed decisions. It involves actively and skillfully conceptualizing, applying, analyzing, synthesizing, and evaluating information gathered from observation, experience reflection, reasoning, or communication. Critical thinking enables us to question assumptions, challenge beliefs, and examine evidence in order to arrive at well – reasoned conclusions and solutions. One of the key aspects of critical thinking is the ability to analyze information and arguments. Critical thinkers are able to dissect complex ideas and arguments, identify key components, and evaluate their validity and coherence. </a:t>
            </a:r>
          </a:p>
          <a:p>
            <a:pPr marL="0" indent="0">
              <a:buNone/>
            </a:pPr>
            <a:r>
              <a:rPr lang="en-US" dirty="0"/>
              <a:t>They can recognize logical fallacies, biases, and inconsistencies, and are not easily swayed by emotional appeals or popular opinion. Instead, they seek evidence, weigh different perspectives, and consider alternative explanations before forming their own judgements.  </a:t>
            </a:r>
          </a:p>
          <a:p>
            <a:pPr marL="0" indent="0">
              <a:buNone/>
            </a:pPr>
            <a:r>
              <a:rPr lang="en-US" dirty="0"/>
              <a:t>Moreover, critical thinking encompasses the ability to think creatively and generate innovative solutions. Critical thinkers are not confined by conventional wisdom or narrow – minded thinking. They are open to new ideas, willing to challenge the status and able to think outside the box. They approach problems with a flexible and adaptable mindset, considering multiple perspectives and potential solutions. Through creative thinking, critical thinkers can generate fresh insights and propose novel approaches to complex problems.</a:t>
            </a:r>
          </a:p>
          <a:p>
            <a:pPr marL="0" indent="0">
              <a:buNone/>
            </a:pPr>
            <a:r>
              <a:rPr lang="en-US" dirty="0"/>
              <a:t>Lastly, critical thinking involves effective communication and collaboration. Critical thinkers are able to articulate their thoughts and ideas clearly and persuasively, using evidence and logical reasoning to support their arguments. </a:t>
            </a:r>
          </a:p>
          <a:p>
            <a:pPr marL="0" indent="0">
              <a:buNone/>
            </a:pPr>
            <a:endParaRPr lang="en-US" dirty="0"/>
          </a:p>
          <a:p>
            <a:pPr marL="0" indent="0">
              <a:buNone/>
            </a:pPr>
            <a:endParaRPr lang="en-US" dirty="0"/>
          </a:p>
        </p:txBody>
      </p:sp>
      <p:sp>
        <p:nvSpPr>
          <p:cNvPr id="4" name="Content Placeholder 3">
            <a:extLst>
              <a:ext uri="{FF2B5EF4-FFF2-40B4-BE49-F238E27FC236}">
                <a16:creationId xmlns:a16="http://schemas.microsoft.com/office/drawing/2014/main" id="{F457D498-257F-8745-A45F-5A623D18B1F2}"/>
              </a:ext>
            </a:extLst>
          </p:cNvPr>
          <p:cNvSpPr>
            <a:spLocks noGrp="1"/>
          </p:cNvSpPr>
          <p:nvPr>
            <p:ph sz="half" idx="2"/>
          </p:nvPr>
        </p:nvSpPr>
        <p:spPr>
          <a:xfrm flipV="1">
            <a:off x="11565089" y="5861050"/>
            <a:ext cx="45719" cy="111125"/>
          </a:xfrm>
        </p:spPr>
        <p:txBody>
          <a:bodyPr>
            <a:normAutofit fontScale="25000" lnSpcReduction="20000"/>
          </a:bodyPr>
          <a:lstStyle/>
          <a:p>
            <a:pPr marL="0" indent="0">
              <a:buNone/>
            </a:pPr>
            <a:endParaRPr lang="en-US" dirty="0"/>
          </a:p>
        </p:txBody>
      </p:sp>
    </p:spTree>
    <p:extLst>
      <p:ext uri="{BB962C8B-B14F-4D97-AF65-F5344CB8AC3E}">
        <p14:creationId xmlns:p14="http://schemas.microsoft.com/office/powerpoint/2010/main" val="2698362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FBCBF0-D869-3F40-91DB-7880F2A5726B}"/>
              </a:ext>
            </a:extLst>
          </p:cNvPr>
          <p:cNvSpPr txBox="1"/>
          <p:nvPr/>
        </p:nvSpPr>
        <p:spPr>
          <a:xfrm>
            <a:off x="0" y="542925"/>
            <a:ext cx="12087225" cy="7017306"/>
          </a:xfrm>
          <a:prstGeom prst="rect">
            <a:avLst/>
          </a:prstGeom>
          <a:noFill/>
        </p:spPr>
        <p:txBody>
          <a:bodyPr wrap="square" rtlCol="0">
            <a:spAutoFit/>
          </a:bodyPr>
          <a:lstStyle/>
          <a:p>
            <a:r>
              <a:rPr lang="en-US" dirty="0"/>
              <a:t>Critical thinking is important for several reasons, critical thinking helps individuals make well – informed decisions by evaluating all available evidence, considering various perspectives, and avoiding biases. </a:t>
            </a:r>
          </a:p>
          <a:p>
            <a:r>
              <a:rPr lang="en-US" dirty="0"/>
              <a:t>“The important thing is not to stop questioning. Curiosity has its own reason for existing” (Einstein,  A. 1995) even Einstein’s approach to critical thinking was rooted in curiosity and the relentless questioning of established ideas. He believed that critical thinking was rooted in curiosity and the relentless questioning of establishment ideas. He believed that critical thinking was essential for scientific discovery and innovation. </a:t>
            </a:r>
          </a:p>
          <a:p>
            <a:endParaRPr lang="en-US" dirty="0"/>
          </a:p>
          <a:p>
            <a:r>
              <a:rPr lang="en-US" dirty="0"/>
              <a:t>Risk Assessment allows for a more thorough assessment of potential risks and benefits associated with different options. </a:t>
            </a:r>
          </a:p>
          <a:p>
            <a:r>
              <a:rPr lang="en-US" dirty="0"/>
              <a:t>Critical thinking enables individuals to present their ideas and arguments logically and persuasively, making it easier to convey their points effectively. </a:t>
            </a:r>
          </a:p>
          <a:p>
            <a:r>
              <a:rPr lang="en-US" dirty="0"/>
              <a:t>Enhancing the ability to engage in constructive discussions, evaluate counterarguments, and refine one’s own viewpoints.</a:t>
            </a:r>
          </a:p>
          <a:p>
            <a:endParaRPr lang="en-US" dirty="0"/>
          </a:p>
          <a:p>
            <a:r>
              <a:rPr lang="en-US" dirty="0"/>
              <a:t>It also helps individuals recognize and minimize cognitive biases, leading to more objective and fair evaluations of information and situations.  It also encourages self – awareness of personal biases and assumptions, leading to more balanced and accurate thinking. </a:t>
            </a:r>
          </a:p>
          <a:p>
            <a:endParaRPr lang="en-US" dirty="0"/>
          </a:p>
          <a:p>
            <a:r>
              <a:rPr lang="en-US" dirty="0"/>
              <a:t>“Critical thinking is active, persistent, and careful consideration of a belief or supposed form of knowledge in the light of the grounds which support it and the further conclusions to which it tends.” (Dewey,  J. 1910) </a:t>
            </a:r>
            <a:r>
              <a:rPr lang="en-US" i="1" dirty="0"/>
              <a:t>how we think. D.C. Health &amp; Co.</a:t>
            </a:r>
          </a:p>
          <a:p>
            <a:endParaRPr lang="en-US" i="1" dirty="0"/>
          </a:p>
          <a:p>
            <a:r>
              <a:rPr lang="en-US" dirty="0"/>
              <a:t>In conclusion, critical thinking is a vital skill that enables us to analyze, evaluate, and make informed decisions. It involves the ability to analyze information and arguments, ask questions, evaluate evidence, and sources, think creatively, and foster effective communication and collaboration. </a:t>
            </a:r>
          </a:p>
          <a:p>
            <a:endParaRPr lang="en-US" dirty="0"/>
          </a:p>
          <a:p>
            <a:endParaRPr lang="en-US" dirty="0"/>
          </a:p>
          <a:p>
            <a:endParaRPr lang="en-US" dirty="0"/>
          </a:p>
        </p:txBody>
      </p:sp>
    </p:spTree>
    <p:extLst>
      <p:ext uri="{BB962C8B-B14F-4D97-AF65-F5344CB8AC3E}">
        <p14:creationId xmlns:p14="http://schemas.microsoft.com/office/powerpoint/2010/main" val="1026170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7A40D-49E1-D144-B94B-5DD91B3441B0}"/>
              </a:ext>
            </a:extLst>
          </p:cNvPr>
          <p:cNvSpPr>
            <a:spLocks noGrp="1"/>
          </p:cNvSpPr>
          <p:nvPr>
            <p:ph type="title"/>
          </p:nvPr>
        </p:nvSpPr>
        <p:spPr>
          <a:pattFill prst="pct5">
            <a:fgClr>
              <a:schemeClr val="accent1">
                <a:lumMod val="50000"/>
                <a:lumOff val="50000"/>
              </a:schemeClr>
            </a:fgClr>
            <a:bgClr>
              <a:schemeClr val="accent1">
                <a:lumMod val="50000"/>
                <a:lumOff val="50000"/>
              </a:schemeClr>
            </a:bgClr>
          </a:pattFill>
          <a:ln>
            <a:noFill/>
          </a:ln>
        </p:spPr>
        <p:txBody>
          <a:bodyPr/>
          <a:lstStyle/>
          <a:p>
            <a:r>
              <a:rPr lang="en-US" dirty="0"/>
              <a:t>ACADEMIC  WRITING </a:t>
            </a:r>
          </a:p>
        </p:txBody>
      </p:sp>
      <p:sp>
        <p:nvSpPr>
          <p:cNvPr id="3" name="TextBox 2">
            <a:extLst>
              <a:ext uri="{FF2B5EF4-FFF2-40B4-BE49-F238E27FC236}">
                <a16:creationId xmlns:a16="http://schemas.microsoft.com/office/drawing/2014/main" id="{549793AC-B6BA-9047-B246-70D0FF9FA735}"/>
              </a:ext>
            </a:extLst>
          </p:cNvPr>
          <p:cNvSpPr txBox="1"/>
          <p:nvPr/>
        </p:nvSpPr>
        <p:spPr>
          <a:xfrm>
            <a:off x="1" y="1845945"/>
            <a:ext cx="12077164" cy="6186309"/>
          </a:xfrm>
          <a:prstGeom prst="rect">
            <a:avLst/>
          </a:prstGeom>
          <a:noFill/>
        </p:spPr>
        <p:txBody>
          <a:bodyPr wrap="square" rtlCol="0">
            <a:spAutoFit/>
          </a:bodyPr>
          <a:lstStyle/>
          <a:p>
            <a:r>
              <a:rPr lang="en-US" dirty="0"/>
              <a:t>Academic writing is a formal and disciplined style of writing used in scholarly work, characterized by its emphasis on charity, structure, and evidence – based arguments.  This form of writing requires a careful and deliberate approach, where the writer presents ideas and arguments in a logical, organized manner, often beginning with an introduction that provides context and clearly states the thesis or central arguments. </a:t>
            </a:r>
          </a:p>
          <a:p>
            <a:endParaRPr lang="en-US" dirty="0"/>
          </a:p>
          <a:p>
            <a:r>
              <a:rPr lang="en-US" dirty="0"/>
              <a:t>The body of the work then develops this thesis through a series of well – structured paragraphs, each beginning with a topic sentence that introduces the main idea of the paragraph,  followed by evidence and analysis that support this idea. This evidence is typically drawn from a range of credible sources, such as peer – reviewed journals, books, and other scholarly publications, all of which must be properly cited according to the relevant academic style guide. This rigorous approach not only demonstrates the writers engagement with existing literature but also allows them to contribute to ongoing academic discussions in a meaningful way. </a:t>
            </a:r>
          </a:p>
          <a:p>
            <a:endParaRPr lang="en-US" dirty="0"/>
          </a:p>
          <a:p>
            <a:r>
              <a:rPr lang="en-US" dirty="0"/>
              <a:t>Academic writing is a characterized by a formal tone, avoiding colloquial language, contractions, and subjective statements. Instead, it seeks to maintain objectivity and precision, often using complex sentences to convey nuanced arguments. </a:t>
            </a:r>
          </a:p>
          <a:p>
            <a:endParaRPr lang="en-US" dirty="0"/>
          </a:p>
          <a:p>
            <a:r>
              <a:rPr lang="en-US" dirty="0"/>
              <a:t>Academic writing plays a crucial role in the advancement of knowledge by allowing researchers to share their findings, theories, and ideas with the broader academic community. Through rigorous research and writing, new insights are generated and existing knowledge is expanded. </a:t>
            </a:r>
          </a:p>
          <a:p>
            <a:endParaRPr lang="en-US" dirty="0"/>
          </a:p>
          <a:p>
            <a:r>
              <a:rPr lang="en-US" dirty="0"/>
              <a:t> </a:t>
            </a:r>
          </a:p>
          <a:p>
            <a:endParaRPr lang="en-US" dirty="0"/>
          </a:p>
          <a:p>
            <a:endParaRPr lang="en-US" dirty="0"/>
          </a:p>
        </p:txBody>
      </p:sp>
      <p:sp>
        <p:nvSpPr>
          <p:cNvPr id="6" name="TextBox 5">
            <a:extLst>
              <a:ext uri="{FF2B5EF4-FFF2-40B4-BE49-F238E27FC236}">
                <a16:creationId xmlns:a16="http://schemas.microsoft.com/office/drawing/2014/main" id="{FBE8C9A3-9262-724C-AD45-514BB8E05A90}"/>
              </a:ext>
            </a:extLst>
          </p:cNvPr>
          <p:cNvSpPr txBox="1"/>
          <p:nvPr/>
        </p:nvSpPr>
        <p:spPr>
          <a:xfrm>
            <a:off x="4739640" y="115824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557664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5000"/>
                <a:lumOff val="55000"/>
              </a:schemeClr>
            </a:gs>
            <a:gs pos="38000">
              <a:schemeClr val="accent1">
                <a:lumMod val="10000"/>
                <a:lumOff val="90000"/>
              </a:schemeClr>
            </a:gs>
            <a:gs pos="4000">
              <a:schemeClr val="accent1">
                <a:lumMod val="45000"/>
                <a:lumOff val="55000"/>
              </a:schemeClr>
            </a:gs>
            <a:gs pos="84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722F63-502B-4D4D-9369-2C9DD35AC4A9}"/>
              </a:ext>
            </a:extLst>
          </p:cNvPr>
          <p:cNvSpPr txBox="1"/>
          <p:nvPr/>
        </p:nvSpPr>
        <p:spPr>
          <a:xfrm>
            <a:off x="0" y="1005840"/>
            <a:ext cx="12192000" cy="5355312"/>
          </a:xfrm>
          <a:prstGeom prst="rect">
            <a:avLst/>
          </a:prstGeom>
          <a:noFill/>
        </p:spPr>
        <p:txBody>
          <a:bodyPr wrap="square" rtlCol="0">
            <a:spAutoFit/>
          </a:bodyPr>
          <a:lstStyle/>
          <a:p>
            <a:r>
              <a:rPr lang="en-US" dirty="0"/>
              <a:t>The process of writing academically requires critical analysis of existing literature, data, and arguments. This encourages writers to engage deeply with their subject matter, evaluate different perspectives, and develop well – reasoned conclusions. </a:t>
            </a:r>
          </a:p>
          <a:p>
            <a:r>
              <a:rPr lang="en-US" dirty="0"/>
              <a:t>”Good academic writing is not about using fancy words or complicated sentences, its about clearly and effectively communicating your ideas” (Sword, H 2012)  the primary goal of academic writing is clarity and effective communication, rather than unnecessarily complex language. </a:t>
            </a:r>
          </a:p>
          <a:p>
            <a:endParaRPr lang="en-US" dirty="0"/>
          </a:p>
          <a:p>
            <a:endParaRPr lang="en-US" dirty="0"/>
          </a:p>
          <a:p>
            <a:r>
              <a:rPr lang="en-US" dirty="0"/>
              <a:t>“The chief characteristic of academic writing is its formal tone” (Murray, R 2011)  it emphasizes the importance of maintaining a formal tone in academic writing, which differentiates it from other forms of writing </a:t>
            </a:r>
          </a:p>
          <a:p>
            <a:endParaRPr lang="en-US" dirty="0"/>
          </a:p>
          <a:p>
            <a:endParaRPr lang="en-US" dirty="0"/>
          </a:p>
          <a:p>
            <a:r>
              <a:rPr lang="en-US" dirty="0"/>
              <a:t>The conclusion of the academic paper summarizes the key points discussed, reiterates the thesis in light of the evidence provided, and may suggest areas for further research or implications of the findings.  ” The essence of academic writing is not about simply presenting information, but rather constructing an argument.” (Bailey, S 2018) academic writing argumentative, with the purpose of persuading or informing through well – supported reasoning. </a:t>
            </a:r>
          </a:p>
          <a:p>
            <a:endParaRPr lang="en-US" dirty="0"/>
          </a:p>
          <a:p>
            <a:endParaRPr lang="en-US" dirty="0"/>
          </a:p>
          <a:p>
            <a:r>
              <a:rPr lang="en-US" dirty="0"/>
              <a:t>Overall, academic writing is a critical tool in the dissemination of knowledge, requiring writers to think critically, engage deeply with their subject matter, and communicate their ideas with clarity and precision. </a:t>
            </a:r>
          </a:p>
        </p:txBody>
      </p:sp>
    </p:spTree>
    <p:extLst>
      <p:ext uri="{BB962C8B-B14F-4D97-AF65-F5344CB8AC3E}">
        <p14:creationId xmlns:p14="http://schemas.microsoft.com/office/powerpoint/2010/main" val="4149852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
            <a:lum/>
          </a:blip>
          <a:srcRect/>
          <a:tile tx="0" ty="0" sx="100000" sy="100000" flip="none" algn="tl"/>
        </a:blip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3EFFC929-C7BA-134B-B5AC-8E4FC3BE75F4}"/>
              </a:ext>
            </a:extLst>
          </p:cNvPr>
          <p:cNvPicPr>
            <a:picLocks noChangeAspect="1"/>
          </p:cNvPicPr>
          <p:nvPr/>
        </p:nvPicPr>
        <p:blipFill>
          <a:blip r:embed="rId3">
            <a:alphaModFix amt="56000"/>
            <a:extLst>
              <a:ext uri="{837473B0-CC2E-450A-ABE3-18F120FF3D39}">
                <a1611:picAttrSrcUrl xmlns:a1611="http://schemas.microsoft.com/office/drawing/2016/11/main" r:id="rId4"/>
              </a:ext>
            </a:extLst>
          </a:blip>
          <a:stretch>
            <a:fillRect/>
          </a:stretch>
        </p:blipFill>
        <p:spPr>
          <a:xfrm>
            <a:off x="0" y="-899160"/>
            <a:ext cx="12192000" cy="7757160"/>
          </a:xfrm>
          <a:prstGeom prst="rect">
            <a:avLst/>
          </a:prstGeom>
          <a:gradFill>
            <a:gsLst>
              <a:gs pos="0">
                <a:schemeClr val="accent1">
                  <a:lumMod val="45000"/>
                  <a:lumOff val="55000"/>
                </a:schemeClr>
              </a:gs>
              <a:gs pos="62000">
                <a:schemeClr val="accent1">
                  <a:lumMod val="10000"/>
                  <a:lumOff val="90000"/>
                </a:schemeClr>
              </a:gs>
              <a:gs pos="4000">
                <a:schemeClr val="accent1">
                  <a:lumMod val="45000"/>
                  <a:lumOff val="55000"/>
                </a:schemeClr>
              </a:gs>
              <a:gs pos="100000">
                <a:schemeClr val="accent1">
                  <a:lumMod val="30000"/>
                  <a:lumOff val="70000"/>
                </a:schemeClr>
              </a:gs>
            </a:gsLst>
            <a:lin ang="5400000" scaled="1"/>
          </a:gradFill>
          <a:effectLst>
            <a:outerShdw blurRad="50800" dist="50800" dir="5400000" sx="31000" sy="31000" algn="ctr" rotWithShape="0">
              <a:srgbClr val="000000">
                <a:alpha val="52000"/>
              </a:srgbClr>
            </a:outerShdw>
          </a:effectLst>
          <a:scene3d>
            <a:camera prst="orthographicFront"/>
            <a:lightRig rig="chilly" dir="t">
              <a:rot lat="0" lon="0" rev="10800000"/>
            </a:lightRig>
          </a:scene3d>
          <a:sp3d contourW="12700">
            <a:contourClr>
              <a:schemeClr val="bg1"/>
            </a:contourClr>
          </a:sp3d>
        </p:spPr>
      </p:pic>
      <p:sp>
        <p:nvSpPr>
          <p:cNvPr id="2" name="Title 1">
            <a:extLst>
              <a:ext uri="{FF2B5EF4-FFF2-40B4-BE49-F238E27FC236}">
                <a16:creationId xmlns:a16="http://schemas.microsoft.com/office/drawing/2014/main" id="{460AFB8A-E08D-514E-AEFA-46656E2746CC}"/>
              </a:ext>
            </a:extLst>
          </p:cNvPr>
          <p:cNvSpPr>
            <a:spLocks noGrp="1"/>
          </p:cNvSpPr>
          <p:nvPr>
            <p:ph type="title"/>
          </p:nvPr>
        </p:nvSpPr>
        <p:spPr>
          <a:noFill/>
        </p:spPr>
        <p:txBody>
          <a:bodyPr/>
          <a:lstStyle/>
          <a:p>
            <a:r>
              <a:rPr lang="en-US" dirty="0"/>
              <a:t>                                               REFERENCES</a:t>
            </a:r>
          </a:p>
        </p:txBody>
      </p:sp>
      <p:sp>
        <p:nvSpPr>
          <p:cNvPr id="3" name="Content Placeholder 2">
            <a:extLst>
              <a:ext uri="{FF2B5EF4-FFF2-40B4-BE49-F238E27FC236}">
                <a16:creationId xmlns:a16="http://schemas.microsoft.com/office/drawing/2014/main" id="{516B2143-6DCC-A24E-87DB-2F4B938BB22E}"/>
              </a:ext>
            </a:extLst>
          </p:cNvPr>
          <p:cNvSpPr>
            <a:spLocks noGrp="1"/>
          </p:cNvSpPr>
          <p:nvPr>
            <p:ph sz="half" idx="1"/>
          </p:nvPr>
        </p:nvSpPr>
        <p:spPr>
          <a:xfrm>
            <a:off x="2501040" y="2631830"/>
            <a:ext cx="4769024" cy="2825389"/>
          </a:xfrm>
        </p:spPr>
        <p:txBody>
          <a:bodyPr/>
          <a:lstStyle/>
          <a:p>
            <a:r>
              <a:rPr lang="en-US" b="1" i="1" dirty="0"/>
              <a:t>2001, Allen, D. </a:t>
            </a:r>
          </a:p>
          <a:p>
            <a:endParaRPr lang="en-US" b="1" i="1" dirty="0"/>
          </a:p>
          <a:p>
            <a:r>
              <a:rPr lang="en-US" b="1" i="1" dirty="0"/>
              <a:t>1981 Stephen R. </a:t>
            </a:r>
          </a:p>
          <a:p>
            <a:endParaRPr lang="en-US" b="1" i="1" dirty="0"/>
          </a:p>
          <a:p>
            <a:r>
              <a:rPr lang="en-US" b="1" i="1" dirty="0"/>
              <a:t>1910 Dewey,  J. </a:t>
            </a:r>
          </a:p>
          <a:p>
            <a:endParaRPr lang="en-US" b="1" i="1" dirty="0"/>
          </a:p>
          <a:p>
            <a:r>
              <a:rPr lang="en-US" b="1" i="1" dirty="0"/>
              <a:t>1995 Einstein,  A</a:t>
            </a:r>
            <a:r>
              <a:rPr lang="en-US" b="1" dirty="0"/>
              <a:t>.</a:t>
            </a:r>
          </a:p>
        </p:txBody>
      </p:sp>
      <p:sp>
        <p:nvSpPr>
          <p:cNvPr id="4" name="Content Placeholder 3">
            <a:extLst>
              <a:ext uri="{FF2B5EF4-FFF2-40B4-BE49-F238E27FC236}">
                <a16:creationId xmlns:a16="http://schemas.microsoft.com/office/drawing/2014/main" id="{AFF7593A-B1E6-BC41-B5D3-0CCC0F6E3DB1}"/>
              </a:ext>
            </a:extLst>
          </p:cNvPr>
          <p:cNvSpPr>
            <a:spLocks noGrp="1"/>
          </p:cNvSpPr>
          <p:nvPr>
            <p:ph sz="half" idx="2"/>
          </p:nvPr>
        </p:nvSpPr>
        <p:spPr>
          <a:xfrm>
            <a:off x="6569024" y="2631831"/>
            <a:ext cx="4769024" cy="2825389"/>
          </a:xfrm>
          <a:effectLst>
            <a:outerShdw blurRad="50800" dist="38100" dir="2700000" sx="9000" sy="9000" algn="tl" rotWithShape="0">
              <a:schemeClr val="tx1">
                <a:alpha val="96000"/>
              </a:schemeClr>
            </a:outerShdw>
          </a:effectLst>
        </p:spPr>
        <p:txBody>
          <a:bodyPr>
            <a:normAutofit/>
          </a:bodyPr>
          <a:lstStyle/>
          <a:p>
            <a:r>
              <a:rPr lang="en-US" b="1" i="1" dirty="0"/>
              <a:t>2004 Julie, Morgan. </a:t>
            </a:r>
          </a:p>
          <a:p>
            <a:endParaRPr lang="en-US" b="1" i="1" dirty="0"/>
          </a:p>
          <a:p>
            <a:r>
              <a:rPr lang="en-US" b="1" i="1" dirty="0"/>
              <a:t>2012 Sword, H.</a:t>
            </a:r>
          </a:p>
          <a:p>
            <a:endParaRPr lang="en-US" b="1" i="1" dirty="0"/>
          </a:p>
          <a:p>
            <a:r>
              <a:rPr lang="en-US" b="1" i="1" dirty="0"/>
              <a:t>2011 Murray, R. </a:t>
            </a:r>
          </a:p>
          <a:p>
            <a:endParaRPr lang="en-US" b="1" i="1" dirty="0"/>
          </a:p>
          <a:p>
            <a:r>
              <a:rPr lang="en-US" b="1" i="1" dirty="0"/>
              <a:t>2018 Bailey. S. </a:t>
            </a:r>
          </a:p>
        </p:txBody>
      </p:sp>
    </p:spTree>
    <p:extLst>
      <p:ext uri="{BB962C8B-B14F-4D97-AF65-F5344CB8AC3E}">
        <p14:creationId xmlns:p14="http://schemas.microsoft.com/office/powerpoint/2010/main" val="4276742387"/>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13953 -0.33194" pathEditMode="relative" ptsTypes="AA">
                                      <p:cBhvr>
                                        <p:cTn id="6" dur="30000" fill="hold"/>
                                        <p:tgtEl>
                                          <p:spTgt spid="28"/>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28"/>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13953 -0.33194 L 0.06527 -0.33194" pathEditMode="relative" ptsTypes="AA">
                                      <p:cBhvr>
                                        <p:cTn id="11" dur="30000" fill="hold"/>
                                        <p:tgtEl>
                                          <p:spTgt spid="28"/>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06527 -0.33194 L 0.24922 -0.33194" pathEditMode="relative" ptsTypes="AA">
                                      <p:cBhvr>
                                        <p:cTn id="14" dur="30000" fill="hold"/>
                                        <p:tgtEl>
                                          <p:spTgt spid="28"/>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4922 -0.33194 L 0.24922 -0.33194" pathEditMode="relative" ptsTypes="AA">
                                      <p:cBhvr>
                                        <p:cTn id="17" dur="30000" fill="hold"/>
                                        <p:tgtEl>
                                          <p:spTgt spid="28"/>
                                        </p:tgtEl>
                                        <p:attrNameLst>
                                          <p:attrName>ppt_x</p:attrName>
                                          <p:attrName>ppt_y</p:attrName>
                                        </p:attrNameLst>
                                      </p:cBhvr>
                                    </p:animMotion>
                                  </p:childTnLst>
                                </p:cTn>
                              </p:par>
                            </p:childTnLst>
                          </p:cTn>
                        </p:par>
                        <p:par>
                          <p:cTn id="18" fill="hold">
                            <p:stCondLst>
                              <p:cond delay="135000"/>
                            </p:stCondLst>
                            <p:childTnLst>
                              <p:par>
                                <p:cTn id="19" presetID="0" presetClass="path" presetSubtype="0" accel="50000" decel="50000" fill="hold" nodeType="afterEffect">
                                  <p:stCondLst>
                                    <p:cond delay="5000"/>
                                  </p:stCondLst>
                                  <p:childTnLst>
                                    <p:animMotion origin="layout" path="M 0.24922 -0.33194 L 0.07855 -0.33194" pathEditMode="relative" ptsTypes="AA">
                                      <p:cBhvr>
                                        <p:cTn id="20" dur="30000" fill="hold"/>
                                        <p:tgtEl>
                                          <p:spTgt spid="28"/>
                                        </p:tgtEl>
                                        <p:attrNameLst>
                                          <p:attrName>ppt_x</p:attrName>
                                          <p:attrName>ppt_y</p:attrName>
                                        </p:attrNameLst>
                                      </p:cBhvr>
                                    </p:animMotion>
                                  </p:childTnLst>
                                </p:cTn>
                              </p:par>
                            </p:childTnLst>
                          </p:cTn>
                        </p:par>
                        <p:par>
                          <p:cTn id="21" fill="hold">
                            <p:stCondLst>
                              <p:cond delay="170000"/>
                            </p:stCondLst>
                            <p:childTnLst>
                              <p:par>
                                <p:cTn id="22" presetID="0" presetClass="path" presetSubtype="0" accel="50000" decel="50000" fill="hold" nodeType="afterEffect">
                                  <p:stCondLst>
                                    <p:cond delay="5000"/>
                                  </p:stCondLst>
                                  <p:childTnLst>
                                    <p:animMotion origin="layout" path="M 0.07855 -0.33194 L 0.17688 -0.33194" pathEditMode="relative" ptsTypes="AA">
                                      <p:cBhvr>
                                        <p:cTn id="23" dur="30000" fill="hold"/>
                                        <p:tgtEl>
                                          <p:spTgt spid="28"/>
                                        </p:tgtEl>
                                        <p:attrNameLst>
                                          <p:attrName>ppt_x</p:attrName>
                                          <p:attrName>ppt_y</p:attrName>
                                        </p:attrNameLst>
                                      </p:cBhvr>
                                    </p:animMotion>
                                  </p:childTnLst>
                                </p:cTn>
                              </p:par>
                            </p:childTnLst>
                          </p:cTn>
                        </p:par>
                        <p:par>
                          <p:cTn id="24" fill="hold">
                            <p:stCondLst>
                              <p:cond delay="205000"/>
                            </p:stCondLst>
                            <p:childTnLst>
                              <p:par>
                                <p:cTn id="25" presetID="0" presetClass="path" presetSubtype="0" accel="50000" decel="50000" fill="hold" nodeType="afterEffect">
                                  <p:stCondLst>
                                    <p:cond delay="5000"/>
                                  </p:stCondLst>
                                  <p:childTnLst>
                                    <p:animMotion origin="layout" path="M 0.17688 -0.33194 L 0.05446 -0.05615" pathEditMode="relative" ptsTypes="AA">
                                      <p:cBhvr>
                                        <p:cTn id="26" dur="30000" fill="hold"/>
                                        <p:tgtEl>
                                          <p:spTgt spid="28"/>
                                        </p:tgtEl>
                                        <p:attrNameLst>
                                          <p:attrName>ppt_x</p:attrName>
                                          <p:attrName>ppt_y</p:attrName>
                                        </p:attrNameLst>
                                      </p:cBhvr>
                                    </p:animMotion>
                                  </p:childTnLst>
                                </p:cTn>
                              </p:par>
                            </p:childTnLst>
                          </p:cTn>
                        </p:par>
                        <p:par>
                          <p:cTn id="27" fill="hold">
                            <p:stCondLst>
                              <p:cond delay="240000"/>
                            </p:stCondLst>
                            <p:childTnLst>
                              <p:par>
                                <p:cTn id="28" presetID="0" presetClass="path" presetSubtype="0" accel="50000" decel="50000" fill="hold" nodeType="afterEffect">
                                  <p:stCondLst>
                                    <p:cond delay="5000"/>
                                  </p:stCondLst>
                                  <p:childTnLst>
                                    <p:animMotion origin="layout" path="M 0.05446 -0.05615 L -0.03386 -0.15251" pathEditMode="relative" ptsTypes="AA">
                                      <p:cBhvr>
                                        <p:cTn id="29" dur="30000" fill="hold"/>
                                        <p:tgtEl>
                                          <p:spTgt spid="28"/>
                                        </p:tgtEl>
                                        <p:attrNameLst>
                                          <p:attrName>ppt_x</p:attrName>
                                          <p:attrName>ppt_y</p:attrName>
                                        </p:attrNameLst>
                                      </p:cBhvr>
                                    </p:animMotion>
                                  </p:childTnLst>
                                </p:cTn>
                              </p:par>
                            </p:childTnLst>
                          </p:cTn>
                        </p:par>
                        <p:par>
                          <p:cTn id="30" fill="hold">
                            <p:stCondLst>
                              <p:cond delay="275000"/>
                            </p:stCondLst>
                            <p:childTnLst>
                              <p:par>
                                <p:cTn id="31" presetID="0" presetClass="path" presetSubtype="0" accel="50000" decel="50000" fill="hold" nodeType="afterEffect">
                                  <p:stCondLst>
                                    <p:cond delay="5000"/>
                                  </p:stCondLst>
                                  <p:childTnLst>
                                    <p:animMotion origin="layout" path="M -0.03386 -0.15251 L -0.24922 0.05617" pathEditMode="relative" ptsTypes="AA">
                                      <p:cBhvr>
                                        <p:cTn id="32" dur="30000" fill="hold"/>
                                        <p:tgtEl>
                                          <p:spTgt spid="28"/>
                                        </p:tgtEl>
                                        <p:attrNameLst>
                                          <p:attrName>ppt_x</p:attrName>
                                          <p:attrName>ppt_y</p:attrName>
                                        </p:attrNameLst>
                                      </p:cBhvr>
                                    </p:animMotion>
                                  </p:childTnLst>
                                </p:cTn>
                              </p:par>
                            </p:childTnLst>
                          </p:cTn>
                        </p:par>
                        <p:par>
                          <p:cTn id="33" fill="hold">
                            <p:stCondLst>
                              <p:cond delay="310000"/>
                            </p:stCondLst>
                            <p:childTnLst>
                              <p:par>
                                <p:cTn id="34" presetID="0" presetClass="path" presetSubtype="0" accel="50000" decel="50000" fill="hold" nodeType="afterEffect">
                                  <p:stCondLst>
                                    <p:cond delay="5000"/>
                                  </p:stCondLst>
                                  <p:childTnLst>
                                    <p:animMotion origin="layout" path="M -0.24922 0.05617 L -0.06657 0.22481" pathEditMode="relative" ptsTypes="AA">
                                      <p:cBhvr>
                                        <p:cTn id="35" dur="30000" fill="hold"/>
                                        <p:tgtEl>
                                          <p:spTgt spid="28"/>
                                        </p:tgtEl>
                                        <p:attrNameLst>
                                          <p:attrName>ppt_x</p:attrName>
                                          <p:attrName>ppt_y</p:attrName>
                                        </p:attrNameLst>
                                      </p:cBhvr>
                                    </p:animMotion>
                                  </p:childTnLst>
                                </p:cTn>
                              </p:par>
                            </p:childTnLst>
                          </p:cTn>
                        </p:par>
                        <p:par>
                          <p:cTn id="36" fill="hold">
                            <p:stCondLst>
                              <p:cond delay="345000"/>
                            </p:stCondLst>
                            <p:childTnLst>
                              <p:par>
                                <p:cTn id="37" presetID="0" presetClass="path" presetSubtype="0" accel="50000" decel="50000" fill="hold" nodeType="afterEffect">
                                  <p:stCondLst>
                                    <p:cond delay="5000"/>
                                  </p:stCondLst>
                                  <p:childTnLst>
                                    <p:animMotion origin="layout" path="M -0.06657 0.22481 L -0.18225 -0.07671" pathEditMode="relative" ptsTypes="AA">
                                      <p:cBhvr>
                                        <p:cTn id="38" dur="30000" fill="hold"/>
                                        <p:tgtEl>
                                          <p:spTgt spid="28"/>
                                        </p:tgtEl>
                                        <p:attrNameLst>
                                          <p:attrName>ppt_x</p:attrName>
                                          <p:attrName>ppt_y</p:attrName>
                                        </p:attrNameLst>
                                      </p:cBhvr>
                                    </p:animMotion>
                                  </p:childTnLst>
                                </p:cTn>
                              </p:par>
                            </p:childTnLst>
                          </p:cTn>
                        </p:par>
                        <p:par>
                          <p:cTn id="39" fill="hold">
                            <p:stCondLst>
                              <p:cond delay="380000"/>
                            </p:stCondLst>
                            <p:childTnLst>
                              <p:par>
                                <p:cTn id="40" presetID="0" presetClass="path" presetSubtype="0" accel="50000" decel="50000" fill="hold" nodeType="afterEffect">
                                  <p:stCondLst>
                                    <p:cond delay="5000"/>
                                  </p:stCondLst>
                                  <p:childTnLst>
                                    <p:animMotion origin="layout" path="M -0.18225 -0.07671 L -0.10754 -0.33194" pathEditMode="relative" ptsTypes="AA">
                                      <p:cBhvr>
                                        <p:cTn id="41" dur="30000" fill="hold"/>
                                        <p:tgtEl>
                                          <p:spTgt spid="28"/>
                                        </p:tgtEl>
                                        <p:attrNameLst>
                                          <p:attrName>ppt_x</p:attrName>
                                          <p:attrName>ppt_y</p:attrName>
                                        </p:attrNameLst>
                                      </p:cBhvr>
                                    </p:animMotion>
                                  </p:childTnLst>
                                </p:cTn>
                              </p:par>
                            </p:childTnLst>
                          </p:cTn>
                        </p:par>
                        <p:par>
                          <p:cTn id="42" fill="hold">
                            <p:stCondLst>
                              <p:cond delay="415000"/>
                            </p:stCondLst>
                            <p:childTnLst>
                              <p:par>
                                <p:cTn id="43" presetID="0" presetClass="path" presetSubtype="0" accel="50000" decel="50000" fill="hold" nodeType="afterEffect">
                                  <p:stCondLst>
                                    <p:cond delay="5000"/>
                                  </p:stCondLst>
                                  <p:childTnLst>
                                    <p:animMotion origin="layout" path="M -0.10754 -0.33194 L -0.19576 -0.33194" pathEditMode="relative" ptsTypes="AA">
                                      <p:cBhvr>
                                        <p:cTn id="44" dur="30000" fill="hold"/>
                                        <p:tgtEl>
                                          <p:spTgt spid="28"/>
                                        </p:tgtEl>
                                        <p:attrNameLst>
                                          <p:attrName>ppt_x</p:attrName>
                                          <p:attrName>ppt_y</p:attrName>
                                        </p:attrNameLst>
                                      </p:cBhvr>
                                    </p:animMotion>
                                  </p:childTnLst>
                                </p:cTn>
                              </p:par>
                            </p:childTnLst>
                          </p:cTn>
                        </p:par>
                        <p:par>
                          <p:cTn id="45" fill="hold">
                            <p:stCondLst>
                              <p:cond delay="450000"/>
                            </p:stCondLst>
                            <p:childTnLst>
                              <p:par>
                                <p:cTn id="46" presetID="0" presetClass="path" presetSubtype="0" accel="50000" decel="50000" fill="hold" nodeType="afterEffect">
                                  <p:stCondLst>
                                    <p:cond delay="5000"/>
                                  </p:stCondLst>
                                  <p:childTnLst>
                                    <p:animMotion origin="layout" path="M -0.19576 -0.33194 L -0.05657 -0.33194" pathEditMode="relative" ptsTypes="AA">
                                      <p:cBhvr>
                                        <p:cTn id="47" dur="30000" fill="hold"/>
                                        <p:tgtEl>
                                          <p:spTgt spid="28"/>
                                        </p:tgtEl>
                                        <p:attrNameLst>
                                          <p:attrName>ppt_x</p:attrName>
                                          <p:attrName>ppt_y</p:attrName>
                                        </p:attrNameLst>
                                      </p:cBhvr>
                                    </p:animMotion>
                                  </p:childTnLst>
                                </p:cTn>
                              </p:par>
                            </p:childTnLst>
                          </p:cTn>
                        </p:par>
                        <p:par>
                          <p:cTn id="48" fill="hold">
                            <p:stCondLst>
                              <p:cond delay="485000"/>
                            </p:stCondLst>
                            <p:childTnLst>
                              <p:par>
                                <p:cTn id="49" presetID="0" presetClass="path" presetSubtype="0" accel="50000" decel="50000" fill="hold" nodeType="afterEffect">
                                  <p:stCondLst>
                                    <p:cond delay="5000"/>
                                  </p:stCondLst>
                                  <p:childTnLst>
                                    <p:animMotion origin="layout" path="M -0.05657 -0.33194 L -0.24922 -0.33194" pathEditMode="relative" ptsTypes="AA">
                                      <p:cBhvr>
                                        <p:cTn id="50" dur="30000" fill="hold"/>
                                        <p:tgtEl>
                                          <p:spTgt spid="28"/>
                                        </p:tgtEl>
                                        <p:attrNameLst>
                                          <p:attrName>ppt_x</p:attrName>
                                          <p:attrName>ppt_y</p:attrName>
                                        </p:attrNameLst>
                                      </p:cBhvr>
                                    </p:animMotion>
                                  </p:childTnLst>
                                </p:cTn>
                              </p:par>
                            </p:childTnLst>
                          </p:cTn>
                        </p:par>
                        <p:par>
                          <p:cTn id="51" fill="hold">
                            <p:stCondLst>
                              <p:cond delay="520000"/>
                            </p:stCondLst>
                            <p:childTnLst>
                              <p:par>
                                <p:cTn id="52" presetID="0" presetClass="path" presetSubtype="0" accel="50000" decel="50000" fill="hold" nodeType="afterEffect">
                                  <p:stCondLst>
                                    <p:cond delay="5000"/>
                                  </p:stCondLst>
                                  <p:childTnLst>
                                    <p:animMotion origin="layout" path="M -0.24922 -0.33194 L -0.24922 -0.33194" pathEditMode="relative" ptsTypes="AA">
                                      <p:cBhvr>
                                        <p:cTn id="53" dur="30000" fill="hold"/>
                                        <p:tgtEl>
                                          <p:spTgt spid="28"/>
                                        </p:tgtEl>
                                        <p:attrNameLst>
                                          <p:attrName>ppt_x</p:attrName>
                                          <p:attrName>ppt_y</p:attrName>
                                        </p:attrNameLst>
                                      </p:cBhvr>
                                    </p:animMotion>
                                  </p:childTnLst>
                                </p:cTn>
                              </p:par>
                            </p:childTnLst>
                          </p:cTn>
                        </p:par>
                        <p:par>
                          <p:cTn id="54" fill="hold">
                            <p:stCondLst>
                              <p:cond delay="555000"/>
                            </p:stCondLst>
                            <p:childTnLst>
                              <p:par>
                                <p:cTn id="55" presetID="0" presetClass="path" presetSubtype="0" accel="50000" decel="50000" fill="hold" nodeType="afterEffect">
                                  <p:stCondLst>
                                    <p:cond delay="5000"/>
                                  </p:stCondLst>
                                  <p:childTnLst>
                                    <p:animMotion origin="layout" path="M -0.24922 -0.33194 L -0.24922 -0.33194" pathEditMode="relative" ptsTypes="AA">
                                      <p:cBhvr>
                                        <p:cTn id="56" dur="30000" fill="hold"/>
                                        <p:tgtEl>
                                          <p:spTgt spid="28"/>
                                        </p:tgtEl>
                                        <p:attrNameLst>
                                          <p:attrName>ppt_x</p:attrName>
                                          <p:attrName>ppt_y</p:attrName>
                                        </p:attrNameLst>
                                      </p:cBhvr>
                                    </p:animMotion>
                                  </p:childTnLst>
                                </p:cTn>
                              </p:par>
                            </p:childTnLst>
                          </p:cTn>
                        </p:par>
                        <p:par>
                          <p:cTn id="57" fill="hold">
                            <p:stCondLst>
                              <p:cond delay="590000"/>
                            </p:stCondLst>
                            <p:childTnLst>
                              <p:par>
                                <p:cTn id="58" presetID="0" presetClass="path" presetSubtype="0" accel="50000" decel="50000" fill="hold" nodeType="afterEffect">
                                  <p:stCondLst>
                                    <p:cond delay="5000"/>
                                  </p:stCondLst>
                                  <p:childTnLst>
                                    <p:animMotion origin="layout" path="M -0.24922 -0.33194 L -0.174 -0.26352" pathEditMode="relative" ptsTypes="AA">
                                      <p:cBhvr>
                                        <p:cTn id="59" dur="30000" fill="hold"/>
                                        <p:tgtEl>
                                          <p:spTgt spid="28"/>
                                        </p:tgtEl>
                                        <p:attrNameLst>
                                          <p:attrName>ppt_x</p:attrName>
                                          <p:attrName>ppt_y</p:attrName>
                                        </p:attrNameLst>
                                      </p:cBhvr>
                                    </p:animMotion>
                                  </p:childTnLst>
                                </p:cTn>
                              </p:par>
                            </p:childTnLst>
                          </p:cTn>
                        </p:par>
                        <p:par>
                          <p:cTn id="60" fill="hold">
                            <p:stCondLst>
                              <p:cond delay="625000"/>
                            </p:stCondLst>
                            <p:childTnLst>
                              <p:par>
                                <p:cTn id="61" presetID="0" presetClass="path" presetSubtype="0" accel="50000" decel="50000" fill="hold" nodeType="afterEffect">
                                  <p:stCondLst>
                                    <p:cond delay="5000"/>
                                  </p:stCondLst>
                                  <p:childTnLst>
                                    <p:animMotion origin="layout" path="M -0.174 -0.26352 L 0.24922 -0.33194" pathEditMode="relative" ptsTypes="AA">
                                      <p:cBhvr>
                                        <p:cTn id="62" dur="30000" fill="hold"/>
                                        <p:tgtEl>
                                          <p:spTgt spid="28"/>
                                        </p:tgtEl>
                                        <p:attrNameLst>
                                          <p:attrName>ppt_x</p:attrName>
                                          <p:attrName>ppt_y</p:attrName>
                                        </p:attrNameLst>
                                      </p:cBhvr>
                                    </p:animMotion>
                                  </p:childTnLst>
                                </p:cTn>
                              </p:par>
                            </p:childTnLst>
                          </p:cTn>
                        </p:par>
                        <p:par>
                          <p:cTn id="63" fill="hold">
                            <p:stCondLst>
                              <p:cond delay="660000"/>
                            </p:stCondLst>
                            <p:childTnLst>
                              <p:par>
                                <p:cTn id="64" presetID="0" presetClass="path" presetSubtype="0" accel="50000" decel="50000" fill="hold" nodeType="afterEffect">
                                  <p:stCondLst>
                                    <p:cond delay="5000"/>
                                  </p:stCondLst>
                                  <p:childTnLst>
                                    <p:animMotion origin="layout" path="M 0.24922 -0.33194 L 0.24922 -0.33194" pathEditMode="relative" ptsTypes="AA">
                                      <p:cBhvr>
                                        <p:cTn id="65" dur="30000" fill="hold"/>
                                        <p:tgtEl>
                                          <p:spTgt spid="28"/>
                                        </p:tgtEl>
                                        <p:attrNameLst>
                                          <p:attrName>ppt_x</p:attrName>
                                          <p:attrName>ppt_y</p:attrName>
                                        </p:attrNameLst>
                                      </p:cBhvr>
                                    </p:animMotion>
                                  </p:childTnLst>
                                </p:cTn>
                              </p:par>
                            </p:childTnLst>
                          </p:cTn>
                        </p:par>
                        <p:par>
                          <p:cTn id="66" fill="hold">
                            <p:stCondLst>
                              <p:cond delay="695000"/>
                            </p:stCondLst>
                            <p:childTnLst>
                              <p:par>
                                <p:cTn id="67" presetID="0" presetClass="path" presetSubtype="0" accel="50000" decel="50000" fill="hold" nodeType="afterEffect">
                                  <p:stCondLst>
                                    <p:cond delay="5000"/>
                                  </p:stCondLst>
                                  <p:childTnLst>
                                    <p:animMotion origin="layout" path="M 0.24922 -0.33194 L 0.22123 -0.33194" pathEditMode="relative" ptsTypes="AA">
                                      <p:cBhvr>
                                        <p:cTn id="68" dur="30000" fill="hold"/>
                                        <p:tgtEl>
                                          <p:spTgt spid="28"/>
                                        </p:tgtEl>
                                        <p:attrNameLst>
                                          <p:attrName>ppt_x</p:attrName>
                                          <p:attrName>ppt_y</p:attrName>
                                        </p:attrNameLst>
                                      </p:cBhvr>
                                    </p:animMotion>
                                  </p:childTnLst>
                                </p:cTn>
                              </p:par>
                            </p:childTnLst>
                          </p:cTn>
                        </p:par>
                        <p:par>
                          <p:cTn id="69" fill="hold">
                            <p:stCondLst>
                              <p:cond delay="730000"/>
                            </p:stCondLst>
                            <p:childTnLst>
                              <p:par>
                                <p:cTn id="70" presetID="0" presetClass="path" presetSubtype="0" accel="50000" decel="50000" fill="hold" nodeType="afterEffect">
                                  <p:stCondLst>
                                    <p:cond delay="5000"/>
                                  </p:stCondLst>
                                  <p:childTnLst>
                                    <p:animMotion origin="layout" path="M 0.22123 -0.33194 L 0.24756 -0.08241" pathEditMode="relative" ptsTypes="AA">
                                      <p:cBhvr>
                                        <p:cTn id="71" dur="30000" fill="hold"/>
                                        <p:tgtEl>
                                          <p:spTgt spid="28"/>
                                        </p:tgtEl>
                                        <p:attrNameLst>
                                          <p:attrName>ppt_x</p:attrName>
                                          <p:attrName>ppt_y</p:attrName>
                                        </p:attrNameLst>
                                      </p:cBhvr>
                                    </p:animMotion>
                                  </p:childTnLst>
                                </p:cTn>
                              </p:par>
                            </p:childTnLst>
                          </p:cTn>
                        </p:par>
                        <p:par>
                          <p:cTn id="72" fill="hold">
                            <p:stCondLst>
                              <p:cond delay="765000"/>
                            </p:stCondLst>
                            <p:childTnLst>
                              <p:par>
                                <p:cTn id="73" presetID="0" presetClass="path" presetSubtype="0" accel="50000" decel="50000" fill="hold" nodeType="afterEffect">
                                  <p:stCondLst>
                                    <p:cond delay="5000"/>
                                  </p:stCondLst>
                                  <p:childTnLst>
                                    <p:animMotion origin="layout" path="M 0.24756 -0.08241 L 0.0985 0.30249" pathEditMode="relative" ptsTypes="AA">
                                      <p:cBhvr>
                                        <p:cTn id="74" dur="30000" fill="hold"/>
                                        <p:tgtEl>
                                          <p:spTgt spid="28"/>
                                        </p:tgtEl>
                                        <p:attrNameLst>
                                          <p:attrName>ppt_x</p:attrName>
                                          <p:attrName>ppt_y</p:attrName>
                                        </p:attrNameLst>
                                      </p:cBhvr>
                                    </p:animMotion>
                                  </p:childTnLst>
                                </p:cTn>
                              </p:par>
                            </p:childTnLst>
                          </p:cTn>
                        </p:par>
                        <p:par>
                          <p:cTn id="75" fill="hold">
                            <p:stCondLst>
                              <p:cond delay="800000"/>
                            </p:stCondLst>
                            <p:childTnLst>
                              <p:par>
                                <p:cTn id="76" presetID="0" presetClass="path" presetSubtype="0" accel="50000" decel="50000" fill="hold" nodeType="afterEffect">
                                  <p:stCondLst>
                                    <p:cond delay="5000"/>
                                  </p:stCondLst>
                                  <p:childTnLst>
                                    <p:animMotion origin="layout" path="M 0.0985 0.30249 L 0.02672 0.33194" pathEditMode="relative" ptsTypes="AA">
                                      <p:cBhvr>
                                        <p:cTn id="77" dur="30000" fill="hold"/>
                                        <p:tgtEl>
                                          <p:spTgt spid="28"/>
                                        </p:tgtEl>
                                        <p:attrNameLst>
                                          <p:attrName>ppt_x</p:attrName>
                                          <p:attrName>ppt_y</p:attrName>
                                        </p:attrNameLst>
                                      </p:cBhvr>
                                    </p:animMotion>
                                  </p:childTnLst>
                                </p:cTn>
                              </p:par>
                            </p:childTnLst>
                          </p:cTn>
                        </p:par>
                        <p:par>
                          <p:cTn id="78" fill="hold">
                            <p:stCondLst>
                              <p:cond delay="835000"/>
                            </p:stCondLst>
                            <p:childTnLst>
                              <p:par>
                                <p:cTn id="79" presetID="0" presetClass="path" presetSubtype="0" accel="50000" decel="50000" fill="hold" nodeType="afterEffect">
                                  <p:stCondLst>
                                    <p:cond delay="5000"/>
                                  </p:stCondLst>
                                  <p:childTnLst>
                                    <p:animMotion origin="layout" path="M 0.02672 0.33194 L -0.23056 0.33194" pathEditMode="relative" ptsTypes="AA">
                                      <p:cBhvr>
                                        <p:cTn id="80" dur="30000" fill="hold"/>
                                        <p:tgtEl>
                                          <p:spTgt spid="28"/>
                                        </p:tgtEl>
                                        <p:attrNameLst>
                                          <p:attrName>ppt_x</p:attrName>
                                          <p:attrName>ppt_y</p:attrName>
                                        </p:attrNameLst>
                                      </p:cBhvr>
                                    </p:animMotion>
                                  </p:childTnLst>
                                </p:cTn>
                              </p:par>
                            </p:childTnLst>
                          </p:cTn>
                        </p:par>
                        <p:par>
                          <p:cTn id="81" fill="hold">
                            <p:stCondLst>
                              <p:cond delay="870000"/>
                            </p:stCondLst>
                            <p:childTnLst>
                              <p:par>
                                <p:cTn id="82" presetID="0" presetClass="path" presetSubtype="0" accel="50000" decel="50000" fill="hold" nodeType="afterEffect">
                                  <p:stCondLst>
                                    <p:cond delay="5000"/>
                                  </p:stCondLst>
                                  <p:childTnLst>
                                    <p:animMotion origin="layout" path="M -0.23056 0.33194 L -0.15398 0.16706" pathEditMode="relative" ptsTypes="AA">
                                      <p:cBhvr>
                                        <p:cTn id="83" dur="30000" fill="hold"/>
                                        <p:tgtEl>
                                          <p:spTgt spid="28"/>
                                        </p:tgtEl>
                                        <p:attrNameLst>
                                          <p:attrName>ppt_x</p:attrName>
                                          <p:attrName>ppt_y</p:attrName>
                                        </p:attrNameLst>
                                      </p:cBhvr>
                                    </p:animMotion>
                                  </p:childTnLst>
                                </p:cTn>
                              </p:par>
                            </p:childTnLst>
                          </p:cTn>
                        </p:par>
                        <p:par>
                          <p:cTn id="84" fill="hold">
                            <p:stCondLst>
                              <p:cond delay="905000"/>
                            </p:stCondLst>
                            <p:childTnLst>
                              <p:par>
                                <p:cTn id="85" presetID="0" presetClass="path" presetSubtype="0" accel="50000" decel="50000" fill="hold" nodeType="afterEffect">
                                  <p:stCondLst>
                                    <p:cond delay="5000"/>
                                  </p:stCondLst>
                                  <p:childTnLst>
                                    <p:animMotion origin="layout" path="M -0.15398 0.16706 L 0 0" pathEditMode="relative" ptsTypes="AA">
                                      <p:cBhvr>
                                        <p:cTn id="86" dur="30000" fill="hold"/>
                                        <p:tgtEl>
                                          <p:spTgt spid="28"/>
                                        </p:tgtEl>
                                        <p:attrNameLst>
                                          <p:attrName>ppt_x</p:attrName>
                                          <p:attrName>ppt_y</p:attrName>
                                        </p:attrNameLst>
                                      </p:cBhvr>
                                    </p:animMotion>
                                  </p:childTnLst>
                                </p:cTn>
                              </p:par>
                              <p:par>
                                <p:cTn id="87" presetID="6" presetClass="emph" presetSubtype="0" accel="50000" decel="50000" fill="hold" nodeType="withEffect">
                                  <p:stCondLst>
                                    <p:cond delay="5000"/>
                                  </p:stCondLst>
                                  <p:childTnLst>
                                    <p:animScale>
                                      <p:cBhvr>
                                        <p:cTn id="88" dur="30000" fill="hold"/>
                                        <p:tgtEl>
                                          <p:spTgt spid="28"/>
                                        </p:tgtEl>
                                      </p:cBhvr>
                                      <p:by x="150000" y="150000"/>
                                      <p:to x="100000" y="100000"/>
                                    </p:animScale>
                                  </p:childTnLst>
                                </p:cTn>
                              </p:par>
                            </p:childTnLst>
                          </p:cTn>
                        </p:par>
                        <p:par>
                          <p:cTn id="89" fill="hold">
                            <p:stCondLst>
                              <p:cond delay="940000"/>
                            </p:stCondLst>
                            <p:childTnLst>
                              <p:par>
                                <p:cTn id="90" presetID="0" presetClass="path" presetSubtype="0" accel="50000" decel="50000" fill="hold" nodeType="afterEffect">
                                  <p:stCondLst>
                                    <p:cond delay="0"/>
                                  </p:stCondLst>
                                  <p:childTnLst>
                                    <p:animMotion origin="layout" path="M 0 0 L 0 0" pathEditMode="relative" ptsTypes="AA">
                                      <p:cBhvr>
                                        <p:cTn id="91" dur="5000" fill="hold"/>
                                        <p:tgtEl>
                                          <p:spTgt spid="28"/>
                                        </p:tgtEl>
                                        <p:attrNameLst>
                                          <p:attrName>ppt_x</p:attrName>
                                          <p:attrName>ppt_y</p:attrName>
                                        </p:attrNameLst>
                                      </p:cBhvr>
                                    </p:animMotion>
                                  </p:childTnLst>
                                </p:cTn>
                              </p:par>
                            </p:childTnLst>
                          </p:cTn>
                        </p:par>
                      </p:childTnLst>
                    </p:cTn>
                  </p:par>
                </p:childTnLst>
              </p:cTn>
            </p:seq>
          </p:childTnLst>
        </p:cTn>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{05A8C2FD-C555-1B4F-B7C5-2BF88476D1BC}tf10001119_mac</Template>
  <TotalTime>413</TotalTime>
  <Words>1614</Words>
  <Application>Microsoft Macintosh PowerPoint</Application>
  <PresentationFormat>Widescreen</PresentationFormat>
  <Paragraphs>96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Wingdings 2</vt:lpstr>
      <vt:lpstr>Dividend</vt:lpstr>
      <vt:lpstr>e - portfolio</vt:lpstr>
      <vt:lpstr>TIME MANAGEMENT </vt:lpstr>
      <vt:lpstr>PowerPoint Presentation</vt:lpstr>
      <vt:lpstr> CRITICAL THINKING </vt:lpstr>
      <vt:lpstr>PowerPoint Presentation</vt:lpstr>
      <vt:lpstr>ACADEMIC  WRITING </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 portfolio</dc:title>
  <dc:creator>Microsoft Office User</dc:creator>
  <cp:lastModifiedBy>Microsoft Office User</cp:lastModifiedBy>
  <cp:revision>1</cp:revision>
  <dcterms:created xsi:type="dcterms:W3CDTF">2024-08-28T12:41:25Z</dcterms:created>
  <dcterms:modified xsi:type="dcterms:W3CDTF">2024-08-28T19:34:28Z</dcterms:modified>
</cp:coreProperties>
</file>