
<file path=[Content_Types].xml><?xml version="1.0" encoding="utf-8"?>
<Types xmlns="http://schemas.openxmlformats.org/package/2006/content-types">
  <Default Extension="jpeg" ContentType="image/jpeg"/>
  <Default Extension="mp3" ContentType="audio/m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2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9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80" y="3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6574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123613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26688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6389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62365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4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28766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759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1775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192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185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E5FCE22D-DBD0-47F2-A750-526D46C3514C}" type="datetimeFigureOut">
              <a:rPr lang="en-GB" smtClean="0"/>
              <a:t>28/04/2026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EA6D872A-A525-41CA-9E5F-C14B159F56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52192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p3"/><Relationship Id="rId1" Type="http://schemas.microsoft.com/office/2007/relationships/media" Target="../media/media1.mp3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p3"/><Relationship Id="rId1" Type="http://schemas.microsoft.com/office/2007/relationships/media" Target="../media/media2.mp3"/><Relationship Id="rId5" Type="http://schemas.openxmlformats.org/officeDocument/2006/relationships/image" Target="../media/image3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p3"/><Relationship Id="rId1" Type="http://schemas.microsoft.com/office/2007/relationships/media" Target="../media/media3.mp3"/><Relationship Id="rId6" Type="http://schemas.openxmlformats.org/officeDocument/2006/relationships/image" Target="../media/image3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p3"/><Relationship Id="rId1" Type="http://schemas.microsoft.com/office/2007/relationships/media" Target="../media/media4.mp3"/><Relationship Id="rId6" Type="http://schemas.openxmlformats.org/officeDocument/2006/relationships/image" Target="../media/image3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p3"/><Relationship Id="rId1" Type="http://schemas.microsoft.com/office/2007/relationships/media" Target="../media/media5.mp3"/><Relationship Id="rId5" Type="http://schemas.openxmlformats.org/officeDocument/2006/relationships/image" Target="../media/image3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p3"/><Relationship Id="rId1" Type="http://schemas.microsoft.com/office/2007/relationships/media" Target="../media/media6.mp3"/><Relationship Id="rId6" Type="http://schemas.openxmlformats.org/officeDocument/2006/relationships/image" Target="../media/image3.png"/><Relationship Id="rId5" Type="http://schemas.openxmlformats.org/officeDocument/2006/relationships/hyperlink" Target="https://www.highspeedtraining.co.uk/hub/collaborative-learning-in-the-classroom/" TargetMode="External"/><Relationship Id="rId4" Type="http://schemas.openxmlformats.org/officeDocument/2006/relationships/hyperlink" Target="https://teachers.institute/learning-teaching/collaborative-learning-strategies-succ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9A7695ED-335C-4D08-AA65-0EDC2730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3657600"/>
            <a:ext cx="12188952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450275-AB6E-5B93-C790-5A99496F44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3794760"/>
            <a:ext cx="11471565" cy="1739347"/>
          </a:xfrm>
        </p:spPr>
        <p:txBody>
          <a:bodyPr>
            <a:normAutofit/>
            <a:scene3d>
              <a:camera prst="orthographicFront"/>
              <a:lightRig rig="harsh" dir="t"/>
            </a:scene3d>
            <a:sp3d extrusionH="57150" prstMaterial="matte">
              <a:bevelT w="63500" h="12700" prst="angle"/>
              <a:contourClr>
                <a:schemeClr val="bg1">
                  <a:lumMod val="65000"/>
                </a:schemeClr>
              </a:contourClr>
            </a:sp3d>
          </a:bodyPr>
          <a:lstStyle/>
          <a:p>
            <a:r>
              <a:rPr lang="en-GB" sz="6600" b="1" cap="none" spc="0" dirty="0">
                <a:ln/>
                <a:solidFill>
                  <a:schemeClr val="accent3"/>
                </a:solidFill>
                <a:latin typeface="Arial Black" panose="020B0A04020102020204" pitchFamily="34" charset="0"/>
              </a:rPr>
              <a:t>Collaborative Learning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FC36ABF-4D44-4E85-9BB1-E58721C6BE3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24225" b="35641"/>
          <a:stretch>
            <a:fillRect/>
          </a:stretch>
        </p:blipFill>
        <p:spPr>
          <a:xfrm>
            <a:off x="20" y="10"/>
            <a:ext cx="12191980" cy="3657589"/>
          </a:xfrm>
          <a:prstGeom prst="rect">
            <a:avLst/>
          </a:prstGeom>
        </p:spPr>
      </p:pic>
      <p:pic>
        <p:nvPicPr>
          <p:cNvPr id="6" name="Slide 1 Leon Stefan ">
            <a:hlinkClick r:id="" action="ppaction://media"/>
            <a:extLst>
              <a:ext uri="{FF2B5EF4-FFF2-40B4-BE49-F238E27FC236}">
                <a16:creationId xmlns:a16="http://schemas.microsoft.com/office/drawing/2014/main" id="{A5E3A72F-0B2E-1B50-A2AE-23F563057FE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342777" y="593686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240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80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BF98D-741C-BEB1-52B7-E9ABA62234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4654" y="284176"/>
            <a:ext cx="11300253" cy="1508760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What is Collaborative Learning?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E95731-3C1E-DD99-F274-956DC5B3419D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2891" r="26020" b="1"/>
          <a:stretch>
            <a:fillRect/>
          </a:stretch>
        </p:blipFill>
        <p:spPr>
          <a:xfrm>
            <a:off x="483" y="1822028"/>
            <a:ext cx="4342417" cy="5035972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B9D892-5BC2-4196-7FB6-AC00596C3C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72025" y="2011680"/>
            <a:ext cx="7183137" cy="439529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Collaborative learning involves learners working together to achieve shared goals.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 is grounded in social constructivism, where knowledge is built through interaction.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Key components of collaborative learning include:</a:t>
            </a:r>
          </a:p>
          <a:p>
            <a:pPr marL="228600" lvl="1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- Group discussions</a:t>
            </a:r>
          </a:p>
          <a:p>
            <a:pPr marL="228600" lvl="1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- Problem-based learning</a:t>
            </a:r>
          </a:p>
          <a:p>
            <a:pPr marL="228600" lvl="1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- Digital/online collaboration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Its significance is increasing in technology-enhanced and global education contexts.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critical consideration is that not all group work equates to effective collaboration; the quality of interaction is essential.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Supporting evidence indicates that collaborative learning:</a:t>
            </a:r>
          </a:p>
          <a:p>
            <a:pPr marL="228600" lvl="1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- Enhances engagement and the construction of shared knowledge (Yin et al., 2024).</a:t>
            </a:r>
          </a:p>
          <a:p>
            <a:pPr marL="228600" lvl="1" indent="0"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- Develops social and emotional interaction skills (Huang &amp; Lajoie, 2023).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Slide 2 ">
            <a:hlinkClick r:id="" action="ppaction://media"/>
            <a:extLst>
              <a:ext uri="{FF2B5EF4-FFF2-40B4-BE49-F238E27FC236}">
                <a16:creationId xmlns:a16="http://schemas.microsoft.com/office/drawing/2014/main" id="{B1E3E59C-C2E4-836C-07AC-2BE073BCDFE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434896" y="642252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8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1010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D7F1B-5766-8E70-59C3-53A665AC3F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498" y="284176"/>
            <a:ext cx="4322216" cy="1482840"/>
          </a:xfrm>
        </p:spPr>
        <p:txBody>
          <a:bodyPr>
            <a:noAutofit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Key Benefits of Collaborative Learning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838B40-0E01-7DE3-6CAC-250E4C5B55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498" y="2011680"/>
            <a:ext cx="4670947" cy="4735110"/>
          </a:xfrm>
        </p:spPr>
        <p:txBody>
          <a:bodyPr>
            <a:norm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Improved academic performance through deeper understanding and retention.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Development of critical thinking and exposure to multiple perspectives.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Professional skill development, including communication, teamwork, and leadership.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Higher engagement and motivation among students.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Increased participation through peer interaction.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Reflection of real workplace collaboration in professional practice.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Support for interprofessional learning, particularly in healthcare and business.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Evidence shows improved learning outcomes and teamwork skills (Boke et al., 2025).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Peer support enhances engagement (Li, 2025).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494D45AE-1E70-46DE-8CEB-37E01B0804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3120" y="0"/>
            <a:ext cx="754888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844AD36-4F46-4173-8A18-BA4C2267A9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7283" y="0"/>
            <a:ext cx="4027471" cy="394895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49DE57A-33F2-AEAA-7F12-A3A263F7C60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29017" y="1042838"/>
            <a:ext cx="3376964" cy="1881899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7EDEE670-2A62-4487-B887-E9EE53644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84592" y="0"/>
            <a:ext cx="3107408" cy="2828913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C91C101-B43C-419E-8197-06D7E53B5C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07284" y="4109826"/>
            <a:ext cx="4016442" cy="2748174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DBAE892B-B008-4202-A3A4-E2280B0A0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99034" y="2989781"/>
            <a:ext cx="3092966" cy="38682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EE79E8E-DE8D-55C9-AE83-63BEDD21E3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10289" y="4112701"/>
            <a:ext cx="2459976" cy="1639984"/>
          </a:xfrm>
          <a:prstGeom prst="rect">
            <a:avLst/>
          </a:prstGeom>
        </p:spPr>
      </p:pic>
      <p:pic>
        <p:nvPicPr>
          <p:cNvPr id="8" name="Slide 3 Leon Drăgan ">
            <a:hlinkClick r:id="" action="ppaction://media"/>
            <a:extLst>
              <a:ext uri="{FF2B5EF4-FFF2-40B4-BE49-F238E27FC236}">
                <a16:creationId xmlns:a16="http://schemas.microsoft.com/office/drawing/2014/main" id="{0F19F8ED-7F65-BBAA-A614-2666E167BD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388525" y="6022803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880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5294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121F17-6942-8FAA-503A-337909C34A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433" y="278467"/>
            <a:ext cx="4228107" cy="1508760"/>
          </a:xfrm>
        </p:spPr>
        <p:txBody>
          <a:bodyPr>
            <a:normAutofit/>
          </a:bodyPr>
          <a:lstStyle/>
          <a:p>
            <a:r>
              <a:rPr lang="en-GB" sz="3400" dirty="0">
                <a:latin typeface="Arial Black" panose="020B0A04020102020204" pitchFamily="34" charset="0"/>
              </a:rPr>
              <a:t>Global &amp; Professional Context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00ED9D-3B32-6672-A0EF-C401051E8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848" y="2011679"/>
            <a:ext cx="4568788" cy="4673326"/>
          </a:xfrm>
        </p:spPr>
        <p:txBody>
          <a:bodyPr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Globalisation fosters collaboration across cultures through virtual teamwork and international projects.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Key support areas include intercultural competence and global citizenship, particularly in multinational organisations and remote/hybrid work environments.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Benefits include exposure to diverse perspectives and the development of adaptability and communication skills.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Challenges arise from cultural differences, necessitating strong facilitation and effective digital tools to mitigate misunderstandings.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Enhances global competencies (Van Rompay-Bartels et al., 2024) and supports global citizenship education (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B62F77-1479-4D2D-B6C8-31B802DCDF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44720" y="0"/>
            <a:ext cx="7447280" cy="6858000"/>
          </a:xfrm>
          <a:prstGeom prst="rect">
            <a:avLst/>
          </a:prstGeom>
          <a:solidFill>
            <a:schemeClr val="tx2">
              <a:lumMod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lt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29C1B0C-3DC9-42D7-83F4-4BA553581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6275" y="534115"/>
            <a:ext cx="3490790" cy="3525420"/>
          </a:xfrm>
          <a:prstGeom prst="rect">
            <a:avLst/>
          </a:prstGeom>
          <a:solidFill>
            <a:srgbClr val="FFFFFF"/>
          </a:solidFill>
          <a:ln w="12700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37DA398-D27E-F05B-5453-3FB12F497C8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0882" y="1152145"/>
            <a:ext cx="3168665" cy="228936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6843A038-D982-4F12-AA93-4700675D8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87933" y="534118"/>
            <a:ext cx="2919428" cy="250621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31A40F9-5ECE-4397-9B8F-CCA17D87C1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6275" y="4213865"/>
            <a:ext cx="3490790" cy="220898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4C55FBB2-EBF1-469C-A635-09EABA04F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4359" y="3192739"/>
            <a:ext cx="2914267" cy="3230115"/>
          </a:xfrm>
          <a:prstGeom prst="rect">
            <a:avLst/>
          </a:prstGeom>
          <a:solidFill>
            <a:srgbClr val="FFFFFF"/>
          </a:solidFill>
          <a:ln w="127000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230AD7-EFD9-EEA9-87DB-E4511DC29E5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953961" y="3702515"/>
            <a:ext cx="2591268" cy="2210560"/>
          </a:xfrm>
          <a:prstGeom prst="rect">
            <a:avLst/>
          </a:prstGeom>
        </p:spPr>
      </p:pic>
      <p:pic>
        <p:nvPicPr>
          <p:cNvPr id="8" name="Slide 4">
            <a:hlinkClick r:id="" action="ppaction://media"/>
            <a:extLst>
              <a:ext uri="{FF2B5EF4-FFF2-40B4-BE49-F238E27FC236}">
                <a16:creationId xmlns:a16="http://schemas.microsoft.com/office/drawing/2014/main" id="{29444FD5-58CD-0C8E-D5D0-BEB5E4A44A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11357" y="561567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67911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5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C43DF-A2B9-8416-182B-95136C3D19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596" y="284176"/>
            <a:ext cx="11584458" cy="1508760"/>
          </a:xfrm>
        </p:spPr>
        <p:txBody>
          <a:bodyPr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Limitations &amp; Critical Evaluation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6B6F0-6213-8DCF-4B6C-57ABF12E95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135" y="2011680"/>
            <a:ext cx="5513585" cy="4206240"/>
          </a:xfrm>
        </p:spPr>
        <p:txBody>
          <a:bodyPr>
            <a:noAutofit/>
          </a:bodyPr>
          <a:lstStyle/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Unequal participation can lead to a "free-rider" problem in group settings.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Group conflict and challenges in coordination can arise during collaborative efforts.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There is a notable dependence on technology for effective collaboration.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Issues surrounding access and the digital divide can hinder participation.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Difficulties in assessment complicate measuring individual contributions.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Professional limitations include being time-consuming, especially in fast-paced workplaces, and requiring strong management and structure.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 critical conclusion is that collaborative learning is highly beneficial when it is well-designed and facilitated, with a necessary balance between collaboration and individual accountability.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D7EF33F-5495-2D39-9229-63CD11A0B15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5999" y="2150387"/>
            <a:ext cx="4742951" cy="3711874"/>
          </a:xfrm>
          <a:prstGeom prst="rect">
            <a:avLst/>
          </a:prstGeom>
        </p:spPr>
      </p:pic>
      <p:pic>
        <p:nvPicPr>
          <p:cNvPr id="6" name="Slide 5">
            <a:hlinkClick r:id="" action="ppaction://media"/>
            <a:extLst>
              <a:ext uri="{FF2B5EF4-FFF2-40B4-BE49-F238E27FC236}">
                <a16:creationId xmlns:a16="http://schemas.microsoft.com/office/drawing/2014/main" id="{50C9CF57-5540-01F9-B338-2CDE1F834C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014890" y="616742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465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48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FD616AB-2B32-4A45-BEC9-C743E89780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EC91407-C839-4EE3-B5C6-34919D3DE7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82600"/>
            <a:ext cx="12191999" cy="58927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B77703-C5E4-8FBD-9604-CD3DA1ADC6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3451" y="3263329"/>
            <a:ext cx="4171696" cy="993574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chemeClr val="tx2"/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C4AD1E-7BF9-7DAC-08CC-85F3F71F37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92827" y="804333"/>
            <a:ext cx="7477437" cy="5682964"/>
          </a:xfrm>
        </p:spPr>
        <p:txBody>
          <a:bodyPr anchor="t">
            <a:normAutofit/>
          </a:bodyPr>
          <a:lstStyle/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Boke, H., et al. (2025). Effects of cooperative learning on students’ learning outcomes.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Psychology, 16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1508808.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Huang, X., &amp; Lajoie, S. P. (2023). Social-emotional interaction in collaborative learning.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Social Sciences &amp; Humanities Open, 7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(1), 100447.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Li, H. (2025). Impact of collaborative learning on student engagement.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Frontiers in Psychology, 16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1525192.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Van Rompay-Bartels, I., et al. (2024). Impact of intercultural virtual collaboration. In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Belonging in Culturally Diverse Societies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Yin, S. X., Goh, D., &amp; Quek, C. (2024). Collaborative learning in computational thinking education.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Journal of Educational Computing Research, 62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(6), 1220–1254.</a:t>
            </a:r>
          </a:p>
          <a:p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Zalli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, E. (2024). Globalisation and education.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Interdisciplinary Journal of Research and Development, 11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(1), 55.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Hafner, P., et al. (2022). Limits and benefits of telepresence robots. In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Interactive Collaborative Learning Conference Proceedings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Demetriou, K. (2023). Technology in collaborative learning environments. 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Learning Technology, 18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(3), 279–303.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https://teachers.institute/learning-teaching/collaborative-learning-strategies-success/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https://www.highspeedtraining.co.uk/hub/collaborative-learning-in-the-classroom/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4" name="Slide 6">
            <a:hlinkClick r:id="" action="ppaction://media"/>
            <a:extLst>
              <a:ext uri="{FF2B5EF4-FFF2-40B4-BE49-F238E27FC236}">
                <a16:creationId xmlns:a16="http://schemas.microsoft.com/office/drawing/2014/main" id="{FD1D887A-818B-4743-356A-B75B1F77A8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06605" y="635755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54632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66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anded">
  <a:themeElements>
    <a:clrScheme name="Green Yellow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EE7B08"/>
      </a:hlink>
      <a:folHlink>
        <a:srgbClr val="977B2D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TM03090430[[fn=Banded]]</Template>
  <TotalTime>46</TotalTime>
  <Words>646</Words>
  <PresentationFormat>Widescreen</PresentationFormat>
  <Paragraphs>48</Paragraphs>
  <Slides>6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Corbel</vt:lpstr>
      <vt:lpstr>Wingdings</vt:lpstr>
      <vt:lpstr>Banded</vt:lpstr>
      <vt:lpstr>Collaborative Learning</vt:lpstr>
      <vt:lpstr>What is Collaborative Learning?</vt:lpstr>
      <vt:lpstr>Key Benefits of Collaborative Learning</vt:lpstr>
      <vt:lpstr>Global &amp; Professional Context</vt:lpstr>
      <vt:lpstr>Limitations &amp; Critical Evaluation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2026-04-28T19:38:01Z</dcterms:created>
  <dcterms:modified xsi:type="dcterms:W3CDTF">2026-04-28T20:24:10Z</dcterms:modified>
</cp:coreProperties>
</file>