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59"/>
  </p:notesMasterIdLst>
  <p:handoutMasterIdLst>
    <p:handoutMasterId r:id="rId60"/>
  </p:handoutMasterIdLst>
  <p:sldIdLst>
    <p:sldId id="256" r:id="rId4"/>
    <p:sldId id="299" r:id="rId5"/>
    <p:sldId id="348" r:id="rId6"/>
    <p:sldId id="346" r:id="rId7"/>
    <p:sldId id="302" r:id="rId8"/>
    <p:sldId id="303" r:id="rId9"/>
    <p:sldId id="304" r:id="rId10"/>
    <p:sldId id="349" r:id="rId11"/>
    <p:sldId id="306" r:id="rId12"/>
    <p:sldId id="354" r:id="rId13"/>
    <p:sldId id="355" r:id="rId14"/>
    <p:sldId id="356" r:id="rId15"/>
    <p:sldId id="307" r:id="rId16"/>
    <p:sldId id="312" r:id="rId17"/>
    <p:sldId id="308" r:id="rId18"/>
    <p:sldId id="309" r:id="rId19"/>
    <p:sldId id="310" r:id="rId20"/>
    <p:sldId id="313" r:id="rId21"/>
    <p:sldId id="314" r:id="rId22"/>
    <p:sldId id="315" r:id="rId23"/>
    <p:sldId id="316" r:id="rId24"/>
    <p:sldId id="317" r:id="rId25"/>
    <p:sldId id="318" r:id="rId26"/>
    <p:sldId id="375" r:id="rId27"/>
    <p:sldId id="319" r:id="rId28"/>
    <p:sldId id="320" r:id="rId29"/>
    <p:sldId id="321" r:id="rId30"/>
    <p:sldId id="322" r:id="rId31"/>
    <p:sldId id="359" r:id="rId32"/>
    <p:sldId id="328" r:id="rId33"/>
    <p:sldId id="329" r:id="rId34"/>
    <p:sldId id="330" r:id="rId35"/>
    <p:sldId id="331" r:id="rId36"/>
    <p:sldId id="332" r:id="rId37"/>
    <p:sldId id="333" r:id="rId38"/>
    <p:sldId id="334" r:id="rId39"/>
    <p:sldId id="335" r:id="rId40"/>
    <p:sldId id="365" r:id="rId41"/>
    <p:sldId id="340" r:id="rId42"/>
    <p:sldId id="366" r:id="rId43"/>
    <p:sldId id="374" r:id="rId44"/>
    <p:sldId id="367" r:id="rId45"/>
    <p:sldId id="343" r:id="rId46"/>
    <p:sldId id="368" r:id="rId47"/>
    <p:sldId id="369" r:id="rId48"/>
    <p:sldId id="370" r:id="rId49"/>
    <p:sldId id="371" r:id="rId50"/>
    <p:sldId id="342" r:id="rId51"/>
    <p:sldId id="372" r:id="rId52"/>
    <p:sldId id="373" r:id="rId53"/>
    <p:sldId id="296" r:id="rId54"/>
    <p:sldId id="361" r:id="rId55"/>
    <p:sldId id="362" r:id="rId56"/>
    <p:sldId id="363" r:id="rId57"/>
    <p:sldId id="364" r:id="rId58"/>
  </p:sldIdLst>
  <p:sldSz cx="9144000" cy="6858000" type="screen4x3"/>
  <p:notesSz cx="6669088" cy="97536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3" autoAdjust="0"/>
    <p:restoredTop sz="82484" autoAdjust="0"/>
  </p:normalViewPr>
  <p:slideViewPr>
    <p:cSldViewPr>
      <p:cViewPr varScale="1">
        <p:scale>
          <a:sx n="96" d="100"/>
          <a:sy n="96" d="100"/>
        </p:scale>
        <p:origin x="1902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theme" Target="theme/theme1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5" Type="http://schemas.openxmlformats.org/officeDocument/2006/relationships/slide" Target="slides/slide2.xml"/><Relationship Id="rId61" Type="http://schemas.openxmlformats.org/officeDocument/2006/relationships/presProps" Target="presProps.xml"/><Relationship Id="rId19" Type="http://schemas.openxmlformats.org/officeDocument/2006/relationships/slide" Target="slides/slide1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tableStyles" Target="tableStyle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10" Type="http://schemas.openxmlformats.org/officeDocument/2006/relationships/slide" Target="slides/slide7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13/03/2018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96938" y="731838"/>
            <a:ext cx="4875212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9785" tIns="44892" rIns="89785" bIns="44892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89785" tIns="44892" rIns="89785" bIns="448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89785" tIns="44892" rIns="89785" bIns="44892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Source: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Source: [© Pearson - Database Systems: A Practical Approach to Design, Implementation, and Management - http://app.kortext.com/read/80118/?page=672]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4617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Images from: </a:t>
            </a:r>
          </a:p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dirty="0"/>
              <a:t>http://www.codeproject.com/Articles/114262/ways-of-doing-locking-in-NET-Pessimistic-and-opt [accessed: 16-Feb-2018]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3352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20464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Image Source: </a:t>
            </a:r>
            <a:r>
              <a:rPr lang="en-GB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Source: [© Pearson - Database Systems: A Practical Approach to Design, Implementation, and Management - http://app.kortext.com/read/80118/?page=677]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6283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014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marR="0" lvl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smtClean="0"/>
              <a:t>Image source: http</a:t>
            </a:r>
            <a:r>
              <a:rPr lang="en-GB" dirty="0"/>
              <a:t>://udayarumilli.com/mssql-concurrency-control-locking-mssql-interview-questions-answers/ [accessed: 16-Feb-2018]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81494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You</a:t>
            </a:r>
            <a:r>
              <a:rPr lang="en-GB" baseline="0" dirty="0"/>
              <a:t> can provide similar solutions for the Uncommitted Dependency and Inconsistence Analysis problems.</a:t>
            </a:r>
          </a:p>
          <a:p>
            <a:r>
              <a:rPr lang="en-GB" baseline="0" dirty="0"/>
              <a:t>See course text, page 686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0071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70921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http://stackoverflow.com/questions/17768608/what-is-the-practical-use-of-timestamp-column-in-sql-server-with-example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74617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dirty="0" smtClean="0"/>
              <a:t>Using an </a:t>
            </a:r>
            <a:r>
              <a:rPr lang="en-GB" b="1" dirty="0" smtClean="0"/>
              <a:t>Immediate</a:t>
            </a:r>
            <a:r>
              <a:rPr lang="en-GB" dirty="0" smtClean="0"/>
              <a:t> Recovery</a:t>
            </a:r>
            <a:r>
              <a:rPr lang="en-GB" baseline="0" dirty="0" smtClean="0"/>
              <a:t> Technique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Undo </a:t>
            </a:r>
            <a:r>
              <a:rPr lang="en-GB" dirty="0"/>
              <a:t>T1 and T6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Redo T4</a:t>
            </a:r>
            <a:r>
              <a:rPr lang="en-GB" baseline="0" dirty="0"/>
              <a:t> and T5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T2 and T3 are not affected, already committed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49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6109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smtClean="0"/>
              <a:t>Using a </a:t>
            </a:r>
            <a:r>
              <a:rPr lang="en-GB" b="1" dirty="0" smtClean="0"/>
              <a:t>Deferred</a:t>
            </a:r>
            <a:r>
              <a:rPr lang="en-GB" dirty="0" smtClean="0"/>
              <a:t> Recovery</a:t>
            </a:r>
            <a:r>
              <a:rPr lang="en-GB" baseline="0" dirty="0" smtClean="0"/>
              <a:t> Technique</a:t>
            </a:r>
            <a:endParaRPr lang="en-GB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No </a:t>
            </a:r>
            <a:r>
              <a:rPr lang="en-GB" dirty="0"/>
              <a:t>need to undo</a:t>
            </a:r>
            <a:r>
              <a:rPr lang="en-GB" baseline="0" dirty="0"/>
              <a:t> T1 and </a:t>
            </a:r>
            <a:r>
              <a:rPr lang="en-GB" dirty="0"/>
              <a:t>T6, as not yet written to database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Redo T4 and</a:t>
            </a:r>
            <a:r>
              <a:rPr lang="en-GB" baseline="0" dirty="0"/>
              <a:t> T5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baseline="0" dirty="0"/>
              <a:t>T2 and T3 are not affected, already committed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8964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https://msdn.microsoft.com/en-us/library/ms173763.aspx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5283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Source: https://msdn.microsoft.com/en-us/library/ms173763.aspx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7970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https://msdn.microsoft.com/en-us/library/ms189470.aspx</a:t>
            </a:r>
          </a:p>
          <a:p>
            <a:r>
              <a:rPr lang="en-GB" dirty="0"/>
              <a:t>https://msdn.microsoft.com/en-us/library/ms186736.aspx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55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919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3/13/2018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personal/kemi_ademoye_uwtsd_ac_uk/_layouts/OneNote.aspx?id=/personal/kemi_ademoye_uwtsd_ac_uk/Documents/Class%20Notebooks/Database%20Management%20Systems%202017-18&amp;wd=target(_Collaboration%20Space/Lecture%2012b.one|B594E014-3F29-49B9-80B6-AEFC445DE49C/)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msdn.microsoft.com/en-gb/library/ms182776(v=sql.110).aspx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Transaction Management II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12b: Database Management Systems (DBMS)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/>
              <a:t>19-Feb-2018</a:t>
            </a: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  <a:p>
            <a:pPr lvl="1"/>
            <a:r>
              <a:rPr lang="en-GB" dirty="0" err="1"/>
              <a:t>Serialisability</a:t>
            </a:r>
            <a:endParaRPr lang="en-GB" dirty="0"/>
          </a:p>
          <a:p>
            <a:pPr lvl="1"/>
            <a:r>
              <a:rPr lang="en-GB" dirty="0" smtClean="0"/>
              <a:t>Locking &amp; Timestamping</a:t>
            </a:r>
            <a:endParaRPr lang="en-GB" dirty="0"/>
          </a:p>
          <a:p>
            <a:r>
              <a:rPr lang="en-GB" dirty="0" smtClean="0"/>
              <a:t>Database Recovery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37860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Database Architecture Support for Transactions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1919" y="1581429"/>
            <a:ext cx="5254857" cy="5276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1263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Database Architecture Support for Transactions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b="1" dirty="0"/>
              <a:t>Transaction Manager </a:t>
            </a:r>
            <a:r>
              <a:rPr lang="en-GB" dirty="0"/>
              <a:t>coordinates transactions and it communicates with the Scheduler.</a:t>
            </a:r>
          </a:p>
          <a:p>
            <a:r>
              <a:rPr lang="en-GB" b="1" dirty="0"/>
              <a:t>Scheduler</a:t>
            </a:r>
            <a:r>
              <a:rPr lang="en-GB" dirty="0"/>
              <a:t> (aka Lock Manager) responsible for implementing concurrency control strategy.</a:t>
            </a:r>
          </a:p>
          <a:p>
            <a:pPr lvl="1"/>
            <a:r>
              <a:rPr lang="en-GB" dirty="0"/>
              <a:t>The objective of the scheduler is to maximise </a:t>
            </a:r>
            <a:r>
              <a:rPr lang="en-GB" b="1" i="1" dirty="0"/>
              <a:t>concurrency</a:t>
            </a:r>
            <a:r>
              <a:rPr lang="en-GB" dirty="0"/>
              <a:t>.</a:t>
            </a:r>
          </a:p>
          <a:p>
            <a:r>
              <a:rPr lang="en-GB" b="1" dirty="0"/>
              <a:t>Recovery Manager</a:t>
            </a:r>
            <a:r>
              <a:rPr lang="en-GB" dirty="0"/>
              <a:t> responsible for ensuring that database is restored to a consistent state in the event of a failure.</a:t>
            </a:r>
          </a:p>
          <a:p>
            <a:r>
              <a:rPr lang="en-GB" b="1" dirty="0"/>
              <a:t>Buffer Manager</a:t>
            </a:r>
            <a:r>
              <a:rPr lang="en-GB" dirty="0"/>
              <a:t> responsible for efficient transfer of data between disk storage and main memory.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3730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We both want the same item, who wins?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2360" y="2420888"/>
            <a:ext cx="5133975" cy="343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8535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 major objective of a database is to enable users to access shared data concurrently (</a:t>
            </a:r>
            <a:r>
              <a:rPr lang="en-GB" b="1" i="1" dirty="0"/>
              <a:t>at the same time</a:t>
            </a:r>
            <a:r>
              <a:rPr lang="en-GB" dirty="0"/>
              <a:t>).</a:t>
            </a:r>
          </a:p>
          <a:p>
            <a:r>
              <a:rPr lang="en-GB" dirty="0"/>
              <a:t>This is relatively easy as long as users are only reading data.</a:t>
            </a:r>
          </a:p>
          <a:p>
            <a:r>
              <a:rPr lang="en-GB" dirty="0"/>
              <a:t>If, however, two or more users are accessing the </a:t>
            </a:r>
            <a:r>
              <a:rPr lang="en-GB" b="1" dirty="0"/>
              <a:t>same data simultaneously</a:t>
            </a:r>
            <a:r>
              <a:rPr lang="en-GB" dirty="0"/>
              <a:t>, and at least one of them is </a:t>
            </a:r>
            <a:r>
              <a:rPr lang="en-GB" b="1" i="1" dirty="0"/>
              <a:t>updating data</a:t>
            </a:r>
            <a:r>
              <a:rPr lang="en-GB" dirty="0"/>
              <a:t>, there may be </a:t>
            </a:r>
            <a:r>
              <a:rPr lang="en-GB" b="1" dirty="0"/>
              <a:t>interference</a:t>
            </a:r>
            <a:r>
              <a:rPr lang="en-GB" dirty="0"/>
              <a:t> that can result in </a:t>
            </a:r>
            <a:r>
              <a:rPr lang="en-GB" b="1" dirty="0"/>
              <a:t>inconsistencies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57365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Concurrency Control</a:t>
            </a:r>
            <a:r>
              <a:rPr lang="en-GB" dirty="0"/>
              <a:t> is the process of managing simultaneous operations on the database without having them interfere with one another.</a:t>
            </a:r>
          </a:p>
          <a:p>
            <a:r>
              <a:rPr lang="en-GB" dirty="0"/>
              <a:t>In order for the DBMS to provide concurrent access, user transactions are </a:t>
            </a:r>
            <a:r>
              <a:rPr lang="en-GB" b="1" dirty="0"/>
              <a:t>interleaved</a:t>
            </a:r>
            <a:r>
              <a:rPr lang="en-GB" dirty="0"/>
              <a:t>.</a:t>
            </a:r>
          </a:p>
          <a:p>
            <a:pPr lvl="1"/>
            <a:r>
              <a:rPr lang="en-GB" dirty="0"/>
              <a:t>Instead of the system being idle, it switches between the operations of the transactions of the users in an alternating fashion.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8097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Interleaving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Transaction T</a:t>
            </a:r>
            <a:r>
              <a:rPr lang="en-GB" baseline="-25000" dirty="0"/>
              <a:t>1</a:t>
            </a:r>
          </a:p>
          <a:p>
            <a:pPr lvl="1"/>
            <a:r>
              <a:rPr lang="en-GB" dirty="0"/>
              <a:t>Starts</a:t>
            </a:r>
          </a:p>
          <a:p>
            <a:pPr lvl="1"/>
            <a:r>
              <a:rPr lang="en-GB" dirty="0"/>
              <a:t>Executes commands…</a:t>
            </a:r>
          </a:p>
          <a:p>
            <a:pPr lvl="1"/>
            <a:r>
              <a:rPr lang="en-GB" dirty="0"/>
              <a:t>I/O Operation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Resume commands</a:t>
            </a:r>
          </a:p>
          <a:p>
            <a:pPr lvl="1"/>
            <a:r>
              <a:rPr lang="en-GB" dirty="0"/>
              <a:t>…</a:t>
            </a:r>
          </a:p>
          <a:p>
            <a:pPr lvl="1"/>
            <a:r>
              <a:rPr lang="en-GB" dirty="0"/>
              <a:t>End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Transaction T</a:t>
            </a:r>
            <a:r>
              <a:rPr lang="en-GB" baseline="-25000" dirty="0"/>
              <a:t>2</a:t>
            </a:r>
          </a:p>
          <a:p>
            <a:pPr lvl="1"/>
            <a:r>
              <a:rPr lang="en-GB" dirty="0"/>
              <a:t>Starts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Executes commands…</a:t>
            </a:r>
          </a:p>
          <a:p>
            <a:pPr lvl="1"/>
            <a:r>
              <a:rPr lang="en-GB" dirty="0"/>
              <a:t>I/O Operation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pPr lvl="1"/>
            <a:r>
              <a:rPr lang="en-GB" dirty="0"/>
              <a:t>…</a:t>
            </a:r>
          </a:p>
          <a:p>
            <a:pPr lvl="1"/>
            <a:r>
              <a:rPr lang="en-GB" dirty="0"/>
              <a:t>End</a:t>
            </a:r>
          </a:p>
        </p:txBody>
      </p:sp>
      <p:sp>
        <p:nvSpPr>
          <p:cNvPr id="9" name="Right Arrow 8"/>
          <p:cNvSpPr/>
          <p:nvPr/>
        </p:nvSpPr>
        <p:spPr>
          <a:xfrm>
            <a:off x="3419872" y="2996952"/>
            <a:ext cx="1836000" cy="432048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Switch to T</a:t>
            </a:r>
            <a:r>
              <a:rPr lang="en-GB" sz="1600" baseline="-25000" dirty="0"/>
              <a:t>2</a:t>
            </a:r>
          </a:p>
        </p:txBody>
      </p:sp>
      <p:sp>
        <p:nvSpPr>
          <p:cNvPr id="10" name="Right Arrow 9"/>
          <p:cNvSpPr/>
          <p:nvPr/>
        </p:nvSpPr>
        <p:spPr>
          <a:xfrm flipH="1">
            <a:off x="3419872" y="3933056"/>
            <a:ext cx="1836000" cy="432048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600" dirty="0"/>
              <a:t>Switch back to T</a:t>
            </a:r>
            <a:r>
              <a:rPr lang="en-GB" sz="1600" baseline="-25000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8121798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Interleaving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The system starts executing first transaction 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) till it reaches an I/O operation.</a:t>
            </a:r>
          </a:p>
          <a:p>
            <a:r>
              <a:rPr lang="en-GB" dirty="0"/>
              <a:t>While I/O is being performed on 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, it switches to next transaction (</a:t>
            </a:r>
            <a:r>
              <a:rPr lang="en-GB" b="1" dirty="0"/>
              <a:t>T</a:t>
            </a:r>
            <a:r>
              <a:rPr lang="en-GB" b="1" baseline="-25000" dirty="0"/>
              <a:t>2</a:t>
            </a:r>
            <a:r>
              <a:rPr lang="en-GB" dirty="0"/>
              <a:t>) and executes commands from that transaction till I/O is reached and then switches back to 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 to resume where it suspended.</a:t>
            </a:r>
          </a:p>
          <a:p>
            <a:r>
              <a:rPr lang="en-GB" dirty="0"/>
              <a:t>Although the two transactions may be perfectly correct by themselves, the interleaving of operations may produce an incorrect result and compromise the integrity and consistency of the database.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2056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Transactions T</a:t>
            </a:r>
            <a:r>
              <a:rPr lang="en-GB" baseline="-25000" dirty="0"/>
              <a:t>1</a:t>
            </a:r>
            <a:r>
              <a:rPr lang="en-GB" dirty="0"/>
              <a:t> and T</a:t>
            </a:r>
            <a:r>
              <a:rPr lang="en-GB" baseline="-25000" dirty="0"/>
              <a:t>2</a:t>
            </a:r>
            <a:r>
              <a:rPr lang="en-GB" dirty="0"/>
              <a:t> are operating on two account balances:</a:t>
            </a:r>
          </a:p>
          <a:p>
            <a:pPr lvl="1"/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: initial value </a:t>
            </a:r>
            <a:r>
              <a:rPr lang="en-GB" b="1" dirty="0"/>
              <a:t>£20</a:t>
            </a:r>
            <a:endParaRPr lang="en-GB" dirty="0"/>
          </a:p>
          <a:p>
            <a:r>
              <a:rPr lang="en-GB" dirty="0"/>
              <a:t>Assume the following transactions are to be performed:</a:t>
            </a:r>
          </a:p>
          <a:p>
            <a:pPr lvl="1"/>
            <a:r>
              <a:rPr lang="en-GB" dirty="0"/>
              <a:t>Transaction T</a:t>
            </a:r>
            <a:r>
              <a:rPr lang="en-GB" baseline="-25000" dirty="0"/>
              <a:t>1</a:t>
            </a:r>
            <a:r>
              <a:rPr lang="en-GB" dirty="0"/>
              <a:t> is depositing £10 into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and increasing </a:t>
            </a:r>
            <a:r>
              <a:rPr lang="en-GB" dirty="0" err="1"/>
              <a:t>bal</a:t>
            </a:r>
            <a:r>
              <a:rPr lang="en-GB" baseline="-25000" dirty="0" err="1"/>
              <a:t>Y</a:t>
            </a:r>
            <a:r>
              <a:rPr lang="en-GB" dirty="0"/>
              <a:t> by £200.</a:t>
            </a:r>
          </a:p>
          <a:p>
            <a:pPr lvl="1"/>
            <a:r>
              <a:rPr lang="en-GB" dirty="0"/>
              <a:t>Transaction T</a:t>
            </a:r>
            <a:r>
              <a:rPr lang="en-GB" baseline="-25000" dirty="0"/>
              <a:t>2</a:t>
            </a:r>
            <a:r>
              <a:rPr lang="en-GB" dirty="0"/>
              <a:t> is doubling the </a:t>
            </a:r>
            <a:r>
              <a:rPr lang="en-GB" b="1" dirty="0"/>
              <a:t>current value</a:t>
            </a:r>
            <a:r>
              <a:rPr lang="en-GB" dirty="0"/>
              <a:t> of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endParaRPr lang="en-GB" dirty="0"/>
          </a:p>
          <a:p>
            <a:r>
              <a:rPr lang="en-GB" dirty="0"/>
              <a:t>If the two transactions are performed serially (one after the other)</a:t>
            </a:r>
          </a:p>
          <a:p>
            <a:pPr lvl="1"/>
            <a:r>
              <a:rPr lang="en-GB" dirty="0"/>
              <a:t>What are the final balances of the two accounts?</a:t>
            </a:r>
          </a:p>
          <a:p>
            <a:pPr lvl="1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355976" y="2348880"/>
            <a:ext cx="386131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err="1">
                <a:solidFill>
                  <a:prstClr val="black"/>
                </a:solidFill>
              </a:rPr>
              <a:t>bal</a:t>
            </a:r>
            <a:r>
              <a:rPr lang="en-GB" sz="2600" baseline="-25000" dirty="0" err="1">
                <a:solidFill>
                  <a:prstClr val="black"/>
                </a:solidFill>
              </a:rPr>
              <a:t>Y</a:t>
            </a:r>
            <a:r>
              <a:rPr lang="en-GB" sz="2600" dirty="0">
                <a:solidFill>
                  <a:prstClr val="black"/>
                </a:solidFill>
              </a:rPr>
              <a:t>: initial value </a:t>
            </a:r>
            <a:r>
              <a:rPr lang="en-GB" sz="2600" b="1" dirty="0">
                <a:solidFill>
                  <a:prstClr val="black"/>
                </a:solidFill>
              </a:rPr>
              <a:t>£50</a:t>
            </a:r>
          </a:p>
        </p:txBody>
      </p:sp>
    </p:spTree>
    <p:extLst>
      <p:ext uri="{BB962C8B-B14F-4D97-AF65-F5344CB8AC3E}">
        <p14:creationId xmlns:p14="http://schemas.microsoft.com/office/powerpoint/2010/main" val="25619176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Transactions T</a:t>
            </a:r>
            <a:r>
              <a:rPr lang="en-GB" baseline="-25000" dirty="0"/>
              <a:t>1</a:t>
            </a:r>
            <a:r>
              <a:rPr lang="en-GB" dirty="0"/>
              <a:t> and T</a:t>
            </a:r>
            <a:r>
              <a:rPr lang="en-GB" baseline="-25000" dirty="0"/>
              <a:t>2</a:t>
            </a:r>
            <a:r>
              <a:rPr lang="en-GB" dirty="0"/>
              <a:t> are operating on two account balances:</a:t>
            </a:r>
          </a:p>
          <a:p>
            <a:pPr lvl="1"/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: initial value </a:t>
            </a:r>
            <a:r>
              <a:rPr lang="en-GB" b="1" dirty="0"/>
              <a:t>£20</a:t>
            </a:r>
            <a:endParaRPr lang="en-GB" dirty="0"/>
          </a:p>
          <a:p>
            <a:r>
              <a:rPr lang="en-GB" dirty="0"/>
              <a:t>Assume the following transactions are to be performed:</a:t>
            </a:r>
          </a:p>
          <a:p>
            <a:pPr lvl="1"/>
            <a:r>
              <a:rPr lang="en-GB" dirty="0"/>
              <a:t>Transaction T</a:t>
            </a:r>
            <a:r>
              <a:rPr lang="en-GB" baseline="-25000" dirty="0"/>
              <a:t>1</a:t>
            </a:r>
            <a:r>
              <a:rPr lang="en-GB" dirty="0"/>
              <a:t> is depositing £10 into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and increasing </a:t>
            </a:r>
            <a:r>
              <a:rPr lang="en-GB" dirty="0" err="1"/>
              <a:t>bal</a:t>
            </a:r>
            <a:r>
              <a:rPr lang="en-GB" baseline="-25000" dirty="0" err="1"/>
              <a:t>Y</a:t>
            </a:r>
            <a:r>
              <a:rPr lang="en-GB" dirty="0"/>
              <a:t> by £200.</a:t>
            </a:r>
          </a:p>
          <a:p>
            <a:pPr lvl="1"/>
            <a:r>
              <a:rPr lang="en-GB" dirty="0"/>
              <a:t>Transaction T</a:t>
            </a:r>
            <a:r>
              <a:rPr lang="en-GB" baseline="-25000" dirty="0"/>
              <a:t>2</a:t>
            </a:r>
            <a:r>
              <a:rPr lang="en-GB" dirty="0"/>
              <a:t> is doubling the </a:t>
            </a:r>
            <a:r>
              <a:rPr lang="en-GB" b="1" dirty="0"/>
              <a:t>current value</a:t>
            </a:r>
            <a:r>
              <a:rPr lang="en-GB" dirty="0"/>
              <a:t> of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endParaRPr lang="en-GB" dirty="0"/>
          </a:p>
          <a:p>
            <a:r>
              <a:rPr lang="en-GB" dirty="0"/>
              <a:t>Using the same initial values, performing the same transactions still serially</a:t>
            </a:r>
          </a:p>
          <a:p>
            <a:pPr lvl="1"/>
            <a:r>
              <a:rPr lang="en-GB" dirty="0"/>
              <a:t>What are the final balances of the two accounts if the order of the transaction is </a:t>
            </a:r>
            <a:r>
              <a:rPr lang="en-GB" b="1" i="1" dirty="0"/>
              <a:t>changed</a:t>
            </a:r>
            <a:r>
              <a:rPr lang="en-GB" dirty="0"/>
              <a:t> to T</a:t>
            </a:r>
            <a:r>
              <a:rPr lang="en-GB" baseline="-25000" dirty="0"/>
              <a:t>2</a:t>
            </a:r>
            <a:r>
              <a:rPr lang="en-GB" dirty="0"/>
              <a:t> first, then T</a:t>
            </a:r>
            <a:r>
              <a:rPr lang="en-GB" baseline="-25000" dirty="0"/>
              <a:t>1</a:t>
            </a:r>
            <a:r>
              <a:rPr lang="en-GB" dirty="0"/>
              <a:t>?</a:t>
            </a:r>
          </a:p>
          <a:p>
            <a:pPr lvl="1"/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4355976" y="2348880"/>
            <a:ext cx="3861313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640080" lvl="1" indent="-274320">
              <a:spcBef>
                <a:spcPts val="550"/>
              </a:spcBef>
              <a:buClr>
                <a:srgbClr val="2DA2BF"/>
              </a:buClr>
              <a:buSzPct val="70000"/>
              <a:buFont typeface="Wingdings 2"/>
              <a:buChar char=""/>
            </a:pPr>
            <a:r>
              <a:rPr lang="en-GB" sz="2600" dirty="0" err="1">
                <a:solidFill>
                  <a:prstClr val="black"/>
                </a:solidFill>
              </a:rPr>
              <a:t>bal</a:t>
            </a:r>
            <a:r>
              <a:rPr lang="en-GB" sz="2600" baseline="-25000" dirty="0" err="1">
                <a:solidFill>
                  <a:prstClr val="black"/>
                </a:solidFill>
              </a:rPr>
              <a:t>Y</a:t>
            </a:r>
            <a:r>
              <a:rPr lang="en-GB" sz="2600" dirty="0">
                <a:solidFill>
                  <a:prstClr val="black"/>
                </a:solidFill>
              </a:rPr>
              <a:t>: initial value </a:t>
            </a:r>
            <a:r>
              <a:rPr lang="en-GB" sz="2600" b="1" dirty="0">
                <a:solidFill>
                  <a:prstClr val="black"/>
                </a:solidFill>
              </a:rPr>
              <a:t>£50</a:t>
            </a:r>
          </a:p>
        </p:txBody>
      </p:sp>
    </p:spTree>
    <p:extLst>
      <p:ext uri="{BB962C8B-B14F-4D97-AF65-F5344CB8AC3E}">
        <p14:creationId xmlns:p14="http://schemas.microsoft.com/office/powerpoint/2010/main" val="16086296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Changing the order has produced different results.</a:t>
            </a:r>
          </a:p>
          <a:p>
            <a:r>
              <a:rPr lang="en-GB" dirty="0"/>
              <a:t>Does this mean that the two transactions have interfered with each other, resulting in the database being in an inconsistent state?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11955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Problems of Concurrency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/>
          </a:bodyPr>
          <a:lstStyle/>
          <a:p>
            <a:r>
              <a:rPr lang="en-GB" dirty="0"/>
              <a:t>Examples of three potential problems that may be caused by concurrency when interleaving is in use:</a:t>
            </a:r>
          </a:p>
          <a:p>
            <a:pPr lvl="1"/>
            <a:r>
              <a:rPr lang="en-GB" dirty="0"/>
              <a:t>The Lost Update Problem</a:t>
            </a:r>
          </a:p>
          <a:p>
            <a:pPr lvl="1"/>
            <a:r>
              <a:rPr lang="en-GB" dirty="0"/>
              <a:t>The Uncommitted Dependency Problem</a:t>
            </a:r>
          </a:p>
          <a:p>
            <a:pPr lvl="1"/>
            <a:r>
              <a:rPr lang="en-GB" dirty="0"/>
              <a:t>The Inconsistent Analysis Problem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92732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Problems of Concurrency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/>
          </a:bodyPr>
          <a:lstStyle/>
          <a:p>
            <a:r>
              <a:rPr lang="en-GB" dirty="0"/>
              <a:t>Recall that a transaction is a sequence of operations consisting of:</a:t>
            </a:r>
          </a:p>
          <a:p>
            <a:pPr lvl="1"/>
            <a:r>
              <a:rPr lang="en-GB" dirty="0"/>
              <a:t>Read/write actions on the database, </a:t>
            </a:r>
          </a:p>
          <a:p>
            <a:pPr lvl="1"/>
            <a:r>
              <a:rPr lang="en-GB" dirty="0"/>
              <a:t>Non-database operations,</a:t>
            </a:r>
          </a:p>
          <a:p>
            <a:pPr lvl="1"/>
            <a:r>
              <a:rPr lang="en-GB" dirty="0"/>
              <a:t>Followed by a commit or abort action.</a:t>
            </a:r>
          </a:p>
          <a:p>
            <a:r>
              <a:rPr lang="en-GB" dirty="0"/>
              <a:t>Let’s have a look at how these problems occur when we have concurrent transactions running and interleaving of operations is in use.</a:t>
            </a:r>
          </a:p>
          <a:p>
            <a:pPr lvl="1"/>
            <a:r>
              <a:rPr lang="en-GB" dirty="0"/>
              <a:t>The examples use pseudocode to illustrate the operations involved in the transactions.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12332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Lost Update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Occurs when a successfully completed update is </a:t>
            </a:r>
            <a:r>
              <a:rPr lang="en-GB" b="1" i="1" dirty="0"/>
              <a:t>overridden by another user</a:t>
            </a:r>
            <a:r>
              <a:rPr lang="en-GB" dirty="0"/>
              <a:t>.</a:t>
            </a:r>
          </a:p>
          <a:p>
            <a:r>
              <a:rPr lang="en-GB" dirty="0"/>
              <a:t>Example</a:t>
            </a:r>
          </a:p>
          <a:p>
            <a:pPr lvl="1"/>
            <a:r>
              <a:rPr lang="en-GB" dirty="0"/>
              <a:t>Jack and Jill have a joint savings account with a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of £100.</a:t>
            </a:r>
          </a:p>
          <a:p>
            <a:pPr lvl="1"/>
            <a:r>
              <a:rPr lang="en-GB" dirty="0"/>
              <a:t>Jack (T</a:t>
            </a:r>
            <a:r>
              <a:rPr lang="en-GB" baseline="-25000" dirty="0"/>
              <a:t>1</a:t>
            </a:r>
            <a:r>
              <a:rPr lang="en-GB" dirty="0"/>
              <a:t>) is withdrawing £10 from the account.</a:t>
            </a:r>
          </a:p>
          <a:p>
            <a:pPr lvl="1"/>
            <a:r>
              <a:rPr lang="en-GB" dirty="0"/>
              <a:t>Jill (T</a:t>
            </a:r>
            <a:r>
              <a:rPr lang="en-GB" baseline="-25000" dirty="0"/>
              <a:t>2</a:t>
            </a:r>
            <a:r>
              <a:rPr lang="en-GB" dirty="0"/>
              <a:t>) is depositing £100 into the same account.</a:t>
            </a:r>
          </a:p>
          <a:p>
            <a:pPr lvl="1"/>
            <a:r>
              <a:rPr lang="en-GB" dirty="0"/>
              <a:t>If these transactions are performed serially (no interleaving), the balance will be £190.</a:t>
            </a:r>
          </a:p>
          <a:p>
            <a:pPr marL="685800" lvl="2" indent="0">
              <a:buNone/>
            </a:pPr>
            <a:r>
              <a:rPr lang="en-GB" i="1" dirty="0"/>
              <a:t>Hopefully, you all agree </a:t>
            </a:r>
            <a:r>
              <a:rPr lang="en-GB" dirty="0">
                <a:sym typeface="Wingdings" panose="05000000000000000000" pitchFamily="2" charset="2"/>
              </a:rPr>
              <a:t></a:t>
            </a:r>
            <a:r>
              <a:rPr lang="en-GB" i="1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5623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Lost Update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 fontScale="85000" lnSpcReduction="20000"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r>
              <a:rPr lang="en-GB" i="1" dirty="0"/>
              <a:t>Jack (T</a:t>
            </a:r>
            <a:r>
              <a:rPr lang="en-GB" i="1" baseline="-25000" dirty="0"/>
              <a:t>1</a:t>
            </a:r>
            <a:r>
              <a:rPr lang="en-GB" i="1" dirty="0"/>
              <a:t>) overwrites Jill’s (T</a:t>
            </a:r>
            <a:r>
              <a:rPr lang="en-GB" i="1" baseline="-25000" dirty="0"/>
              <a:t>2</a:t>
            </a:r>
            <a:r>
              <a:rPr lang="en-GB" i="1" dirty="0"/>
              <a:t>) previous update</a:t>
            </a:r>
            <a:r>
              <a:rPr lang="en-GB" dirty="0"/>
              <a:t>, and thereby “</a:t>
            </a:r>
            <a:r>
              <a:rPr lang="en-GB" b="1" dirty="0"/>
              <a:t>losing</a:t>
            </a:r>
            <a:r>
              <a:rPr lang="en-GB" dirty="0"/>
              <a:t>” the previously added £100 deposit.</a:t>
            </a:r>
          </a:p>
          <a:p>
            <a:r>
              <a:rPr lang="en-GB" dirty="0"/>
              <a:t>Loss of Jill’s (T</a:t>
            </a:r>
            <a:r>
              <a:rPr lang="en-GB" baseline="-25000" dirty="0"/>
              <a:t>2</a:t>
            </a:r>
            <a:r>
              <a:rPr lang="en-GB" dirty="0"/>
              <a:t>) update is avoided by preventing Jack (T</a:t>
            </a:r>
            <a:r>
              <a:rPr lang="en-GB" baseline="-25000" dirty="0"/>
              <a:t>1</a:t>
            </a:r>
            <a:r>
              <a:rPr lang="en-GB" dirty="0"/>
              <a:t>) from reading the balance until after Jill’s update (T</a:t>
            </a:r>
            <a:r>
              <a:rPr lang="en-GB" baseline="-25000" dirty="0"/>
              <a:t>2</a:t>
            </a:r>
            <a:r>
              <a:rPr lang="en-GB" dirty="0"/>
              <a:t>) is complete.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43608" y="1734344"/>
          <a:ext cx="7722440" cy="296672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2088">
                  <a:extLst>
                    <a:ext uri="{9D8B030D-6E8A-4147-A177-3AD203B41FA5}">
                      <a16:colId xmlns="" xmlns:a16="http://schemas.microsoft.com/office/drawing/2014/main" val="468654943"/>
                    </a:ext>
                  </a:extLst>
                </a:gridCol>
                <a:gridCol w="2412268">
                  <a:extLst>
                    <a:ext uri="{9D8B030D-6E8A-4147-A177-3AD203B41FA5}">
                      <a16:colId xmlns="" xmlns:a16="http://schemas.microsoft.com/office/drawing/2014/main" val="897132768"/>
                    </a:ext>
                  </a:extLst>
                </a:gridCol>
                <a:gridCol w="2556284">
                  <a:extLst>
                    <a:ext uri="{9D8B030D-6E8A-4147-A177-3AD203B41FA5}">
                      <a16:colId xmlns="" xmlns:a16="http://schemas.microsoft.com/office/drawing/2014/main" val="2147400388"/>
                    </a:ext>
                  </a:extLst>
                </a:gridCol>
                <a:gridCol w="1961800">
                  <a:extLst>
                    <a:ext uri="{9D8B030D-6E8A-4147-A177-3AD203B41FA5}">
                      <a16:colId xmlns="" xmlns:a16="http://schemas.microsoft.com/office/drawing/2014/main" val="4147207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(Jack)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(Jill)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Balance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7664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dirty="0"/>
                        <a:t> 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6034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baseline="0" dirty="0"/>
                        <a:t> TRANSACTION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46553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+ 100 (200)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8345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- 10 (90)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518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67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1018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1505459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5816" y="1518320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1484784"/>
            <a:ext cx="609600" cy="609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82880" y="1556792"/>
            <a:ext cx="609600" cy="609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971600" y="3933056"/>
            <a:ext cx="7794448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963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Exercise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Uncommitted Dependency Problem</a:t>
            </a:r>
          </a:p>
          <a:p>
            <a:r>
              <a:rPr lang="en-GB" dirty="0"/>
              <a:t>The Inconsistent Analysis Problem</a:t>
            </a:r>
          </a:p>
          <a:p>
            <a:r>
              <a:rPr lang="en-GB" dirty="0"/>
              <a:t>Go to </a:t>
            </a:r>
            <a:r>
              <a:rPr lang="en-GB" dirty="0">
                <a:hlinkClick r:id="rId2"/>
              </a:rPr>
              <a:t>OneNote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42370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Uncommitted Dependency (or Dirty Read)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/>
          </a:bodyPr>
          <a:lstStyle/>
          <a:p>
            <a:r>
              <a:rPr lang="en-GB" dirty="0"/>
              <a:t>Occurs when one transaction </a:t>
            </a:r>
            <a:r>
              <a:rPr lang="en-GB" b="1" i="1" dirty="0"/>
              <a:t>can see the intermediate results</a:t>
            </a:r>
            <a:r>
              <a:rPr lang="en-GB" dirty="0"/>
              <a:t> of another transaction before it has committed.</a:t>
            </a:r>
          </a:p>
          <a:p>
            <a:r>
              <a:rPr lang="en-GB" dirty="0"/>
              <a:t>A bank account has a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of £100.</a:t>
            </a:r>
          </a:p>
          <a:p>
            <a:r>
              <a:rPr lang="en-GB" dirty="0"/>
              <a:t>A transaction 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) is started and credits the account with £100, making balance now £200, but:</a:t>
            </a:r>
          </a:p>
          <a:p>
            <a:pPr lvl="1"/>
            <a:r>
              <a:rPr lang="en-GB" dirty="0"/>
              <a:t>The transaction is aborted for some reason, and</a:t>
            </a:r>
          </a:p>
          <a:p>
            <a:pPr lvl="1"/>
            <a:r>
              <a:rPr lang="en-GB" dirty="0"/>
              <a:t>The balance is set back to the original £100.</a:t>
            </a:r>
          </a:p>
          <a:p>
            <a:r>
              <a:rPr lang="en-GB" dirty="0"/>
              <a:t>Meanwhile, another transaction (</a:t>
            </a:r>
            <a:r>
              <a:rPr lang="en-GB" b="1" dirty="0"/>
              <a:t>T</a:t>
            </a:r>
            <a:r>
              <a:rPr lang="en-GB" b="1" baseline="-25000" dirty="0"/>
              <a:t>2</a:t>
            </a:r>
            <a:r>
              <a:rPr lang="en-GB" dirty="0"/>
              <a:t>) has already read the intermediate £200 balance and used as a basis for withdrawing £10.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83313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The Uncommitted Dependency (or Dirty Read)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5013176"/>
            <a:ext cx="8531352" cy="1844824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</a:t>
            </a:r>
            <a:r>
              <a:rPr lang="en-GB" baseline="-25000" dirty="0"/>
              <a:t>2</a:t>
            </a:r>
            <a:r>
              <a:rPr lang="en-GB" dirty="0"/>
              <a:t> has read </a:t>
            </a:r>
            <a:r>
              <a:rPr lang="en-GB" b="1" i="1" dirty="0"/>
              <a:t>dirty data</a:t>
            </a:r>
            <a:r>
              <a:rPr lang="en-GB" dirty="0"/>
              <a:t>, T</a:t>
            </a:r>
            <a:r>
              <a:rPr lang="en-GB" baseline="-25000" dirty="0"/>
              <a:t>1</a:t>
            </a:r>
            <a:r>
              <a:rPr lang="en-GB" dirty="0"/>
              <a:t>’s </a:t>
            </a:r>
            <a:r>
              <a:rPr lang="en-GB" i="1" dirty="0"/>
              <a:t>intermediate modified</a:t>
            </a:r>
            <a:r>
              <a:rPr lang="en-GB" dirty="0"/>
              <a:t> data before it has been committed. </a:t>
            </a:r>
          </a:p>
          <a:p>
            <a:r>
              <a:rPr lang="en-GB" dirty="0"/>
              <a:t>Problem is avoided by preventing T</a:t>
            </a:r>
            <a:r>
              <a:rPr lang="en-GB" baseline="-25000" dirty="0"/>
              <a:t>2</a:t>
            </a:r>
            <a:r>
              <a:rPr lang="en-GB" dirty="0"/>
              <a:t> from reading the balance (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) until after T</a:t>
            </a:r>
            <a:r>
              <a:rPr lang="en-GB" baseline="-25000" dirty="0"/>
              <a:t>1</a:t>
            </a:r>
            <a:r>
              <a:rPr lang="en-GB" dirty="0"/>
              <a:t> commits or aborts.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1043608" y="1614408"/>
          <a:ext cx="7722440" cy="33375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2088">
                  <a:extLst>
                    <a:ext uri="{9D8B030D-6E8A-4147-A177-3AD203B41FA5}">
                      <a16:colId xmlns="" xmlns:a16="http://schemas.microsoft.com/office/drawing/2014/main" val="468654943"/>
                    </a:ext>
                  </a:extLst>
                </a:gridCol>
                <a:gridCol w="2592288">
                  <a:extLst>
                    <a:ext uri="{9D8B030D-6E8A-4147-A177-3AD203B41FA5}">
                      <a16:colId xmlns="" xmlns:a16="http://schemas.microsoft.com/office/drawing/2014/main" val="897132768"/>
                    </a:ext>
                  </a:extLst>
                </a:gridCol>
                <a:gridCol w="2448272">
                  <a:extLst>
                    <a:ext uri="{9D8B030D-6E8A-4147-A177-3AD203B41FA5}">
                      <a16:colId xmlns="" xmlns:a16="http://schemas.microsoft.com/office/drawing/2014/main" val="2147400388"/>
                    </a:ext>
                  </a:extLst>
                </a:gridCol>
                <a:gridCol w="1889792">
                  <a:extLst>
                    <a:ext uri="{9D8B030D-6E8A-4147-A177-3AD203B41FA5}">
                      <a16:colId xmlns="" xmlns:a16="http://schemas.microsoft.com/office/drawing/2014/main" val="4147207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(Deposit)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(Withdrawal)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Balance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7664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baseline="0" dirty="0"/>
                        <a:t> </a:t>
                      </a:r>
                      <a:r>
                        <a:rPr lang="en-GB" b="1" baseline="0" dirty="0"/>
                        <a:t>TRANSACTION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6034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46553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+ 100 (200)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8345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dirty="0"/>
                        <a:t> </a:t>
                      </a:r>
                      <a:r>
                        <a:rPr lang="en-GB" b="1" dirty="0"/>
                        <a:t>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518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67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ROLLBACK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- 10 (190)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1018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1505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04761200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4888" y="1412776"/>
            <a:ext cx="609600" cy="6096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026024" y="3429000"/>
            <a:ext cx="7794448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916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Inconsistent Analysis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/>
          </a:bodyPr>
          <a:lstStyle/>
          <a:p>
            <a:r>
              <a:rPr lang="en-GB" dirty="0"/>
              <a:t>Occurs when a transaction reads several values but a second transaction updates some of the read values during the execution of the first transaction.</a:t>
            </a:r>
          </a:p>
          <a:p>
            <a:r>
              <a:rPr lang="en-GB" dirty="0"/>
              <a:t>Also referred to as </a:t>
            </a:r>
            <a:r>
              <a:rPr lang="en-GB" b="1" i="1" dirty="0"/>
              <a:t>dirty read</a:t>
            </a:r>
            <a:r>
              <a:rPr lang="en-GB" dirty="0"/>
              <a:t>, or </a:t>
            </a:r>
            <a:r>
              <a:rPr lang="en-GB" b="1" i="1" dirty="0"/>
              <a:t>unrepeatable read</a:t>
            </a:r>
            <a:r>
              <a:rPr lang="en-GB" dirty="0"/>
              <a:t>.</a:t>
            </a:r>
          </a:p>
          <a:p>
            <a:r>
              <a:rPr lang="en-GB" dirty="0"/>
              <a:t>A transaction (</a:t>
            </a:r>
            <a:r>
              <a:rPr lang="en-GB" b="1" dirty="0"/>
              <a:t>T</a:t>
            </a:r>
            <a:r>
              <a:rPr lang="en-GB" b="1" baseline="-25000" dirty="0"/>
              <a:t>1</a:t>
            </a:r>
            <a:r>
              <a:rPr lang="en-GB" dirty="0"/>
              <a:t>) is started to find the </a:t>
            </a:r>
            <a:r>
              <a:rPr lang="en-GB" b="1" dirty="0"/>
              <a:t>total sum </a:t>
            </a:r>
            <a:r>
              <a:rPr lang="en-GB" dirty="0"/>
              <a:t>of the balance of three savings accounts:</a:t>
            </a:r>
          </a:p>
          <a:p>
            <a:pPr marL="365760" lvl="1" indent="0">
              <a:buNone/>
            </a:pPr>
            <a:r>
              <a:rPr lang="en-GB" dirty="0"/>
              <a:t>	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(£100)		</a:t>
            </a:r>
            <a:r>
              <a:rPr lang="en-GB" dirty="0" err="1"/>
              <a:t>bal</a:t>
            </a:r>
            <a:r>
              <a:rPr lang="en-GB" baseline="-25000" dirty="0" err="1"/>
              <a:t>y</a:t>
            </a:r>
            <a:r>
              <a:rPr lang="en-GB" dirty="0"/>
              <a:t> (£50)		</a:t>
            </a:r>
            <a:r>
              <a:rPr lang="en-GB" dirty="0" err="1"/>
              <a:t>bal</a:t>
            </a:r>
            <a:r>
              <a:rPr lang="en-GB" baseline="-25000" dirty="0" err="1"/>
              <a:t>z</a:t>
            </a:r>
            <a:r>
              <a:rPr lang="en-GB" dirty="0"/>
              <a:t>(£25)</a:t>
            </a:r>
          </a:p>
          <a:p>
            <a:r>
              <a:rPr lang="en-GB" dirty="0"/>
              <a:t>At the same time, another transaction, Jack (</a:t>
            </a:r>
            <a:r>
              <a:rPr lang="en-GB" b="1" dirty="0"/>
              <a:t>T</a:t>
            </a:r>
            <a:r>
              <a:rPr lang="en-GB" b="1" baseline="-25000" dirty="0"/>
              <a:t>2</a:t>
            </a:r>
            <a:r>
              <a:rPr lang="en-GB" baseline="-25000" dirty="0"/>
              <a:t>,</a:t>
            </a:r>
            <a:r>
              <a:rPr lang="en-GB" dirty="0"/>
              <a:t>)  transfers £10 from </a:t>
            </a:r>
            <a:r>
              <a:rPr lang="en-GB" dirty="0" err="1"/>
              <a:t>bal</a:t>
            </a:r>
            <a:r>
              <a:rPr lang="en-GB" baseline="-25000" dirty="0" err="1"/>
              <a:t>x</a:t>
            </a:r>
            <a:r>
              <a:rPr lang="en-GB" dirty="0"/>
              <a:t> to the balance, </a:t>
            </a:r>
            <a:r>
              <a:rPr lang="en-GB" dirty="0" err="1"/>
              <a:t>bal</a:t>
            </a:r>
            <a:r>
              <a:rPr lang="en-GB" baseline="-25000" dirty="0" err="1"/>
              <a:t>z</a:t>
            </a:r>
            <a:r>
              <a:rPr lang="en-GB" dirty="0"/>
              <a:t>.</a:t>
            </a:r>
          </a:p>
          <a:p>
            <a:r>
              <a:rPr lang="en-GB" dirty="0"/>
              <a:t>Therefore, T</a:t>
            </a:r>
            <a:r>
              <a:rPr lang="en-GB" baseline="-25000" dirty="0"/>
              <a:t>1</a:t>
            </a:r>
            <a:r>
              <a:rPr lang="en-GB" dirty="0"/>
              <a:t> ends up with the wrong total balance.</a:t>
            </a:r>
          </a:p>
        </p:txBody>
      </p:sp>
    </p:spTree>
    <p:extLst>
      <p:ext uri="{BB962C8B-B14F-4D97-AF65-F5344CB8AC3E}">
        <p14:creationId xmlns:p14="http://schemas.microsoft.com/office/powerpoint/2010/main" val="944284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Inconsistent Analysis Problem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9552" y="6453336"/>
            <a:ext cx="8496944" cy="40466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400" dirty="0"/>
              <a:t>Problem is avoided by preventing T</a:t>
            </a:r>
            <a:r>
              <a:rPr lang="en-GB" sz="1400" baseline="-25000" dirty="0"/>
              <a:t>1</a:t>
            </a:r>
            <a:r>
              <a:rPr lang="en-GB" sz="1400" dirty="0"/>
              <a:t> from reading the balance (</a:t>
            </a:r>
            <a:r>
              <a:rPr lang="en-GB" sz="1400" dirty="0" err="1"/>
              <a:t>bal</a:t>
            </a:r>
            <a:r>
              <a:rPr lang="en-GB" sz="1400" baseline="-25000" dirty="0" err="1"/>
              <a:t>x</a:t>
            </a:r>
            <a:r>
              <a:rPr lang="en-GB" sz="1400" dirty="0"/>
              <a:t>) until after T</a:t>
            </a:r>
            <a:r>
              <a:rPr lang="en-GB" sz="1400" baseline="-25000" dirty="0"/>
              <a:t>2</a:t>
            </a:r>
            <a:r>
              <a:rPr lang="en-GB" sz="1400" dirty="0"/>
              <a:t> completes the updates.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611560" y="1614408"/>
          <a:ext cx="8352928" cy="4766916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677264">
                  <a:extLst>
                    <a:ext uri="{9D8B030D-6E8A-4147-A177-3AD203B41FA5}">
                      <a16:colId xmlns="" xmlns:a16="http://schemas.microsoft.com/office/drawing/2014/main" val="468654943"/>
                    </a:ext>
                  </a:extLst>
                </a:gridCol>
                <a:gridCol w="2445676">
                  <a:extLst>
                    <a:ext uri="{9D8B030D-6E8A-4147-A177-3AD203B41FA5}">
                      <a16:colId xmlns="" xmlns:a16="http://schemas.microsoft.com/office/drawing/2014/main" val="897132768"/>
                    </a:ext>
                  </a:extLst>
                </a:gridCol>
                <a:gridCol w="2445676">
                  <a:extLst>
                    <a:ext uri="{9D8B030D-6E8A-4147-A177-3AD203B41FA5}">
                      <a16:colId xmlns="" xmlns:a16="http://schemas.microsoft.com/office/drawing/2014/main" val="2147400388"/>
                    </a:ext>
                  </a:extLst>
                </a:gridCol>
                <a:gridCol w="696078">
                  <a:extLst>
                    <a:ext uri="{9D8B030D-6E8A-4147-A177-3AD203B41FA5}">
                      <a16:colId xmlns="" xmlns:a16="http://schemas.microsoft.com/office/drawing/2014/main" val="4147207537"/>
                    </a:ext>
                  </a:extLst>
                </a:gridCol>
                <a:gridCol w="696078">
                  <a:extLst>
                    <a:ext uri="{9D8B030D-6E8A-4147-A177-3AD203B41FA5}">
                      <a16:colId xmlns="" xmlns:a16="http://schemas.microsoft.com/office/drawing/2014/main" val="4243008880"/>
                    </a:ext>
                  </a:extLst>
                </a:gridCol>
                <a:gridCol w="696078">
                  <a:extLst>
                    <a:ext uri="{9D8B030D-6E8A-4147-A177-3AD203B41FA5}">
                      <a16:colId xmlns="" xmlns:a16="http://schemas.microsoft.com/office/drawing/2014/main" val="1913287096"/>
                    </a:ext>
                  </a:extLst>
                </a:gridCol>
                <a:gridCol w="696078">
                  <a:extLst>
                    <a:ext uri="{9D8B030D-6E8A-4147-A177-3AD203B41FA5}">
                      <a16:colId xmlns="" xmlns:a16="http://schemas.microsoft.com/office/drawing/2014/main" val="1809290757"/>
                    </a:ext>
                  </a:extLst>
                </a:gridCol>
              </a:tblGrid>
              <a:tr h="397243">
                <a:tc>
                  <a:txBody>
                    <a:bodyPr/>
                    <a:lstStyle/>
                    <a:p>
                      <a:r>
                        <a:rPr lang="en-GB" sz="1400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</a:t>
                      </a:r>
                      <a:r>
                        <a:rPr lang="en-GB" sz="1400" baseline="-25000" dirty="0"/>
                        <a:t>1</a:t>
                      </a:r>
                      <a:r>
                        <a:rPr lang="en-GB" sz="1400" dirty="0"/>
                        <a:t> (Sum</a:t>
                      </a:r>
                      <a:r>
                        <a:rPr lang="en-GB" sz="1400" baseline="0" dirty="0"/>
                        <a:t> Balance</a:t>
                      </a:r>
                      <a:r>
                        <a:rPr lang="en-GB" sz="14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T</a:t>
                      </a:r>
                      <a:r>
                        <a:rPr lang="en-GB" sz="1400" baseline="-25000" dirty="0"/>
                        <a:t>2</a:t>
                      </a:r>
                      <a:r>
                        <a:rPr lang="en-GB" sz="1400" dirty="0"/>
                        <a:t> (Transfer)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x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y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 err="1"/>
                        <a:t>bal</a:t>
                      </a:r>
                      <a:r>
                        <a:rPr lang="en-GB" sz="1400" baseline="-25000" dirty="0" err="1"/>
                        <a:t>z</a:t>
                      </a: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sum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76647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BEGIN</a:t>
                      </a:r>
                      <a:r>
                        <a:rPr lang="en-GB" sz="1600" baseline="0" dirty="0"/>
                        <a:t> TRANSACTION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603432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sum = 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BEGIN</a:t>
                      </a:r>
                      <a:r>
                        <a:rPr lang="en-GB" sz="1600" dirty="0"/>
                        <a:t> 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46553296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83453441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baseline="0" dirty="0"/>
                        <a:t> (100)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 =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baseline="0" dirty="0"/>
                        <a:t> - 10 (90)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5188675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y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write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x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67829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y</a:t>
                      </a:r>
                      <a:r>
                        <a:rPr lang="en-GB" sz="1600" baseline="0" dirty="0"/>
                        <a:t> (150)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1018733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r>
                        <a:rPr lang="en-GB" sz="1600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 =</a:t>
                      </a:r>
                      <a:r>
                        <a:rPr lang="en-GB" sz="1600" baseline="0" dirty="0"/>
                        <a:t>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baseline="0" dirty="0"/>
                        <a:t> + 10 (35)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25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91505459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   write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04761200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read (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670484536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  sum =</a:t>
                      </a:r>
                      <a:r>
                        <a:rPr lang="en-GB" sz="1600" baseline="0" dirty="0"/>
                        <a:t> sum + </a:t>
                      </a:r>
                      <a:r>
                        <a:rPr lang="en-GB" sz="1600" dirty="0" err="1"/>
                        <a:t>bal</a:t>
                      </a:r>
                      <a:r>
                        <a:rPr lang="en-GB" sz="1600" baseline="-25000" dirty="0" err="1"/>
                        <a:t>z</a:t>
                      </a:r>
                      <a:r>
                        <a:rPr lang="en-GB" sz="1600" baseline="0" dirty="0"/>
                        <a:t> (185)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52840130"/>
                  </a:ext>
                </a:extLst>
              </a:tr>
              <a:tr h="3972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/>
                        <a:t>t11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b="1" dirty="0"/>
                        <a:t>COMMIT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90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/>
                        <a:t>185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62136816"/>
                  </a:ext>
                </a:extLst>
              </a:tr>
            </a:tbl>
          </a:graphicData>
        </a:graphic>
      </p:graphicFrame>
      <p:sp>
        <p:nvSpPr>
          <p:cNvPr id="8" name="Rectangle 7"/>
          <p:cNvSpPr/>
          <p:nvPr/>
        </p:nvSpPr>
        <p:spPr>
          <a:xfrm>
            <a:off x="3779912" y="3573016"/>
            <a:ext cx="5256584" cy="43204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06744" y="1139450"/>
            <a:ext cx="609600" cy="6096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2616" y="1139450"/>
            <a:ext cx="609600" cy="609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8488" y="1143118"/>
            <a:ext cx="609600" cy="6096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0032" y="13407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5739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Question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What other real life scenario(s) apart from bank accounts transfers and withdrawals can you also associate the potential problems of concurrency and interleaving of operations with?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400492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Concurrency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Some other concurrency problems include:</a:t>
            </a:r>
          </a:p>
          <a:p>
            <a:pPr lvl="1"/>
            <a:r>
              <a:rPr lang="en-GB" dirty="0" err="1"/>
              <a:t>Nonrepeatable</a:t>
            </a:r>
            <a:r>
              <a:rPr lang="en-GB" dirty="0"/>
              <a:t> (or Fuzzy) read</a:t>
            </a:r>
          </a:p>
          <a:p>
            <a:pPr lvl="1"/>
            <a:r>
              <a:rPr lang="en-GB" dirty="0"/>
              <a:t>Phantom read</a:t>
            </a:r>
          </a:p>
          <a:p>
            <a:r>
              <a:rPr lang="en-GB" dirty="0"/>
              <a:t>The interested reader is referred to the course text.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34919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Scheduling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4020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Concurrency Control Scheduling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To solve these problems, a concurrency control protocol is needed to </a:t>
            </a:r>
            <a:r>
              <a:rPr lang="en-GB" b="1" dirty="0"/>
              <a:t>schedule</a:t>
            </a:r>
            <a:r>
              <a:rPr lang="en-GB" dirty="0"/>
              <a:t> transactions in a way to avoid any interference between them.</a:t>
            </a:r>
          </a:p>
          <a:p>
            <a:r>
              <a:rPr lang="en-GB" dirty="0"/>
              <a:t>Transactions could be run serially, but this limits the degree of concurrency or parallelism in the  system, which a multi-user DBMS aims to maximise.</a:t>
            </a:r>
          </a:p>
          <a:p>
            <a:r>
              <a:rPr lang="en-GB" dirty="0"/>
              <a:t>The DBMS uses something called </a:t>
            </a:r>
            <a:r>
              <a:rPr lang="en-GB" b="1" dirty="0" err="1"/>
              <a:t>Serializability</a:t>
            </a:r>
            <a:r>
              <a:rPr lang="en-GB" dirty="0"/>
              <a:t> to help identify those executions of transactions guaranteed to ensure consistency.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9238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/>
          </a:bodyPr>
          <a:lstStyle/>
          <a:p>
            <a:r>
              <a:rPr lang="en-GB" dirty="0" err="1"/>
              <a:t>Serializability</a:t>
            </a:r>
            <a:r>
              <a:rPr lang="en-GB" dirty="0"/>
              <a:t> is used by the DBMS to </a:t>
            </a:r>
            <a:r>
              <a:rPr lang="en-GB" b="1" dirty="0"/>
              <a:t>schedule</a:t>
            </a:r>
            <a:r>
              <a:rPr lang="en-GB" dirty="0"/>
              <a:t> the ordering of the operations of a transaction.</a:t>
            </a:r>
          </a:p>
          <a:p>
            <a:r>
              <a:rPr lang="en-GB" dirty="0" smtClean="0"/>
              <a:t>A </a:t>
            </a:r>
            <a:r>
              <a:rPr lang="en-GB" b="1" dirty="0"/>
              <a:t>Schedule</a:t>
            </a:r>
            <a:r>
              <a:rPr lang="en-GB" dirty="0"/>
              <a:t> is a sequence of read/write actions by a set of concurrent transactions that </a:t>
            </a:r>
            <a:r>
              <a:rPr lang="en-GB" b="1" i="1" dirty="0"/>
              <a:t>preserves</a:t>
            </a:r>
            <a:r>
              <a:rPr lang="en-GB" dirty="0"/>
              <a:t> the order of the operations in each of the transactions.</a:t>
            </a:r>
          </a:p>
          <a:p>
            <a:r>
              <a:rPr lang="en-GB" dirty="0"/>
              <a:t>Two types:</a:t>
            </a:r>
          </a:p>
          <a:p>
            <a:pPr lvl="1"/>
            <a:r>
              <a:rPr lang="en-GB" dirty="0"/>
              <a:t>In a </a:t>
            </a:r>
            <a:r>
              <a:rPr lang="en-GB" b="1" dirty="0"/>
              <a:t>Serial </a:t>
            </a:r>
            <a:r>
              <a:rPr lang="en-GB" dirty="0"/>
              <a:t>schedule, the  operations of each transaction are executed consecutively without any interleaved operations from other transactions.</a:t>
            </a:r>
          </a:p>
          <a:p>
            <a:pPr lvl="1"/>
            <a:r>
              <a:rPr lang="en-GB" dirty="0"/>
              <a:t>In a </a:t>
            </a:r>
            <a:r>
              <a:rPr lang="en-GB" b="1" dirty="0" err="1"/>
              <a:t>Nonserial</a:t>
            </a:r>
            <a:r>
              <a:rPr lang="en-GB" dirty="0"/>
              <a:t> schedule, the operations from the concurrent transactions are interleaved.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386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objective of </a:t>
            </a:r>
            <a:r>
              <a:rPr lang="en-GB" dirty="0" err="1"/>
              <a:t>serializability</a:t>
            </a:r>
            <a:r>
              <a:rPr lang="en-GB" dirty="0"/>
              <a:t> is to find </a:t>
            </a:r>
            <a:r>
              <a:rPr lang="en-GB" b="1" i="1" dirty="0" err="1"/>
              <a:t>nonserial</a:t>
            </a:r>
            <a:r>
              <a:rPr lang="en-GB" dirty="0"/>
              <a:t> (interleaving) schedules that allow transactions to </a:t>
            </a:r>
            <a:r>
              <a:rPr lang="en-GB" b="1" i="1" dirty="0"/>
              <a:t>execute concurrently</a:t>
            </a:r>
            <a:r>
              <a:rPr lang="en-GB" i="1" dirty="0"/>
              <a:t> </a:t>
            </a:r>
            <a:r>
              <a:rPr lang="en-GB" b="1" i="1" dirty="0"/>
              <a:t>without interfering</a:t>
            </a:r>
            <a:r>
              <a:rPr lang="en-GB" dirty="0"/>
              <a:t> with one another.</a:t>
            </a:r>
          </a:p>
          <a:p>
            <a:r>
              <a:rPr lang="en-GB" dirty="0"/>
              <a:t>In other words, find a </a:t>
            </a:r>
            <a:r>
              <a:rPr lang="en-GB" dirty="0" err="1"/>
              <a:t>nonserial</a:t>
            </a:r>
            <a:r>
              <a:rPr lang="en-GB" dirty="0"/>
              <a:t> schedule that will produce the same results as if it were a serial execution.</a:t>
            </a:r>
          </a:p>
          <a:p>
            <a:pPr lvl="1"/>
            <a:r>
              <a:rPr lang="en-GB" dirty="0"/>
              <a:t>Such a schedule is called </a:t>
            </a:r>
            <a:r>
              <a:rPr lang="en-GB" b="1" dirty="0"/>
              <a:t>serializable</a:t>
            </a:r>
            <a:r>
              <a:rPr lang="en-GB" dirty="0"/>
              <a:t>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3541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In </a:t>
            </a:r>
            <a:r>
              <a:rPr lang="en-GB" dirty="0" err="1"/>
              <a:t>serializability</a:t>
            </a:r>
            <a:r>
              <a:rPr lang="en-GB" dirty="0"/>
              <a:t>, the ordering of read/writes is important:</a:t>
            </a:r>
          </a:p>
          <a:p>
            <a:r>
              <a:rPr lang="en-GB" dirty="0"/>
              <a:t>If two transactions only read a data item, they do not conflict and order is not important.</a:t>
            </a:r>
          </a:p>
          <a:p>
            <a:r>
              <a:rPr lang="en-GB" dirty="0"/>
              <a:t>If two transactions either read or write </a:t>
            </a:r>
            <a:r>
              <a:rPr lang="en-GB" b="1" i="1" dirty="0"/>
              <a:t>separate</a:t>
            </a:r>
            <a:r>
              <a:rPr lang="en-GB" dirty="0"/>
              <a:t> </a:t>
            </a:r>
            <a:r>
              <a:rPr lang="en-GB" b="1" i="1" dirty="0"/>
              <a:t>data items</a:t>
            </a:r>
            <a:r>
              <a:rPr lang="en-GB" dirty="0"/>
              <a:t>, they do not conflict and order is not important.</a:t>
            </a:r>
          </a:p>
          <a:p>
            <a:r>
              <a:rPr lang="en-GB" dirty="0"/>
              <a:t>If one transaction writes a data item and another reads or writes </a:t>
            </a:r>
            <a:r>
              <a:rPr lang="en-GB" b="1" i="1" dirty="0"/>
              <a:t>same data item</a:t>
            </a:r>
            <a:r>
              <a:rPr lang="en-GB" dirty="0"/>
              <a:t>, order of execution is important.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26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/>
              <a:t>Nonserial</a:t>
            </a:r>
            <a:r>
              <a:rPr lang="en-GB" dirty="0"/>
              <a:t> vs. Serial Schedule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Which is/are serial and which is </a:t>
            </a:r>
            <a:r>
              <a:rPr lang="en-GB" dirty="0" err="1"/>
              <a:t>nonserial</a:t>
            </a:r>
            <a:r>
              <a:rPr lang="en-GB" dirty="0"/>
              <a:t>?</a:t>
            </a:r>
          </a:p>
          <a:p>
            <a:r>
              <a:rPr lang="en-GB" dirty="0"/>
              <a:t>Are they equivalent? Are the </a:t>
            </a:r>
            <a:r>
              <a:rPr lang="en-GB" dirty="0" err="1"/>
              <a:t>nonserial</a:t>
            </a:r>
            <a:r>
              <a:rPr lang="en-GB" dirty="0"/>
              <a:t> schedules serializable or will the output be different?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55776"/>
            <a:ext cx="9144000" cy="3657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63470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Conflict </a:t>
            </a:r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The previous schedules are examples of </a:t>
            </a:r>
            <a:r>
              <a:rPr lang="en-GB" b="1" dirty="0"/>
              <a:t>Conflict </a:t>
            </a:r>
            <a:r>
              <a:rPr lang="en-GB" b="1" dirty="0" err="1"/>
              <a:t>Serializability</a:t>
            </a:r>
            <a:r>
              <a:rPr lang="en-GB" dirty="0"/>
              <a:t>.</a:t>
            </a:r>
          </a:p>
          <a:p>
            <a:r>
              <a:rPr lang="en-GB" dirty="0"/>
              <a:t>A Conflict serializable schedule orders any conflicting operations in the same way as some serial execution.</a:t>
            </a:r>
          </a:p>
          <a:p>
            <a:r>
              <a:rPr lang="en-GB" dirty="0"/>
              <a:t>In other words, the operations of the transactions are ordered and executed in a way that they do not conflict (interfere) with each other.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001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Guaranteeing </a:t>
            </a:r>
            <a:r>
              <a:rPr lang="en-GB" dirty="0" err="1"/>
              <a:t>Serializability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Two main concurrency control methods used by the DBMS to guarantee </a:t>
            </a:r>
            <a:r>
              <a:rPr lang="en-GB" dirty="0" err="1"/>
              <a:t>serializability</a:t>
            </a:r>
            <a:r>
              <a:rPr lang="en-GB" dirty="0"/>
              <a:t>:</a:t>
            </a:r>
          </a:p>
          <a:p>
            <a:pPr lvl="1"/>
            <a:r>
              <a:rPr lang="en-GB" b="1" dirty="0"/>
              <a:t>Locking</a:t>
            </a:r>
          </a:p>
          <a:p>
            <a:pPr lvl="1"/>
            <a:r>
              <a:rPr lang="en-GB" b="1" dirty="0"/>
              <a:t>Timestamping</a:t>
            </a:r>
          </a:p>
          <a:p>
            <a:r>
              <a:rPr lang="en-GB" dirty="0"/>
              <a:t>They are both conservative (or </a:t>
            </a:r>
            <a:r>
              <a:rPr lang="en-GB" b="1" dirty="0"/>
              <a:t>pessimistic</a:t>
            </a:r>
            <a:r>
              <a:rPr lang="en-GB" dirty="0"/>
              <a:t>) approaches.</a:t>
            </a:r>
          </a:p>
          <a:p>
            <a:pPr lvl="1"/>
            <a:r>
              <a:rPr lang="en-GB" dirty="0"/>
              <a:t>They cause transactions to be </a:t>
            </a:r>
            <a:r>
              <a:rPr lang="en-GB" b="1" i="1" dirty="0"/>
              <a:t>delayed</a:t>
            </a:r>
            <a:r>
              <a:rPr lang="en-GB" dirty="0"/>
              <a:t> in case they conflict with other transactions at some point.</a:t>
            </a:r>
          </a:p>
          <a:p>
            <a:r>
              <a:rPr lang="en-GB" dirty="0"/>
              <a:t>Optimistic approaches assume conflict is rare and only check for conflicts </a:t>
            </a:r>
            <a:r>
              <a:rPr lang="en-GB" b="1" i="1" dirty="0"/>
              <a:t>at commit</a:t>
            </a:r>
            <a:r>
              <a:rPr lang="en-GB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0517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A transaction accessing the database can ask DBMS to </a:t>
            </a:r>
            <a:r>
              <a:rPr lang="en-GB" b="1" i="1" dirty="0"/>
              <a:t>place locks on data items </a:t>
            </a:r>
            <a:r>
              <a:rPr lang="en-GB" dirty="0"/>
              <a:t>to </a:t>
            </a:r>
            <a:r>
              <a:rPr lang="en-GB" b="1" i="1" dirty="0"/>
              <a:t>deny access to other transactions</a:t>
            </a:r>
            <a:r>
              <a:rPr lang="en-GB" dirty="0"/>
              <a:t> while executing and so prevent incorrect results</a:t>
            </a:r>
          </a:p>
          <a:p>
            <a:r>
              <a:rPr lang="en-GB" dirty="0"/>
              <a:t>Most widely used approach to ensure </a:t>
            </a:r>
            <a:r>
              <a:rPr lang="en-GB" dirty="0" err="1"/>
              <a:t>serialisability</a:t>
            </a:r>
            <a:r>
              <a:rPr lang="en-GB" dirty="0"/>
              <a:t>.</a:t>
            </a:r>
          </a:p>
          <a:p>
            <a:r>
              <a:rPr lang="en-GB" dirty="0"/>
              <a:t>To use locking, a transaction must claim a:</a:t>
            </a:r>
          </a:p>
          <a:p>
            <a:pPr lvl="1"/>
            <a:r>
              <a:rPr lang="en-GB" b="1" dirty="0"/>
              <a:t>Shared Lock</a:t>
            </a:r>
            <a:r>
              <a:rPr lang="en-GB" dirty="0"/>
              <a:t>: can read item but not update it. Other transactions can read item too.</a:t>
            </a:r>
          </a:p>
          <a:p>
            <a:pPr lvl="1"/>
            <a:r>
              <a:rPr lang="en-GB" b="1" dirty="0"/>
              <a:t>Exclusive Lock</a:t>
            </a:r>
            <a:r>
              <a:rPr lang="en-GB" dirty="0"/>
              <a:t>: can both read and update item. Other transactions will not be able to read or update item.</a:t>
            </a:r>
          </a:p>
          <a:p>
            <a:pPr lvl="2"/>
            <a:r>
              <a:rPr lang="en-GB" dirty="0"/>
              <a:t>Only one transaction can hold an exclusive lock at a time.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1351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Transaction Locking Requests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591770628"/>
              </p:ext>
            </p:extLst>
          </p:nvPr>
        </p:nvGraphicFramePr>
        <p:xfrm>
          <a:off x="612775" y="1600199"/>
          <a:ext cx="8153400" cy="4242833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807097">
                  <a:extLst>
                    <a:ext uri="{9D8B030D-6E8A-4147-A177-3AD203B41FA5}">
                      <a16:colId xmlns="" xmlns:a16="http://schemas.microsoft.com/office/drawing/2014/main" val="3254686572"/>
                    </a:ext>
                  </a:extLst>
                </a:gridCol>
                <a:gridCol w="2628503">
                  <a:extLst>
                    <a:ext uri="{9D8B030D-6E8A-4147-A177-3AD203B41FA5}">
                      <a16:colId xmlns="" xmlns:a16="http://schemas.microsoft.com/office/drawing/2014/main" val="4133844064"/>
                    </a:ext>
                  </a:extLst>
                </a:gridCol>
                <a:gridCol w="2717800">
                  <a:extLst>
                    <a:ext uri="{9D8B030D-6E8A-4147-A177-3AD203B41FA5}">
                      <a16:colId xmlns="" xmlns:a16="http://schemas.microsoft.com/office/drawing/2014/main" val="2242135124"/>
                    </a:ext>
                  </a:extLst>
                </a:gridCol>
              </a:tblGrid>
              <a:tr h="676673">
                <a:tc>
                  <a:txBody>
                    <a:bodyPr/>
                    <a:lstStyle/>
                    <a:p>
                      <a:r>
                        <a:rPr lang="en-GB" dirty="0"/>
                        <a:t>Transaction 1</a:t>
                      </a:r>
                    </a:p>
                    <a:p>
                      <a:r>
                        <a:rPr lang="en-GB" b="1" i="1" dirty="0"/>
                        <a:t>Current Locks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Transaction</a:t>
                      </a:r>
                      <a:r>
                        <a:rPr lang="en-GB" b="1" baseline="0" dirty="0"/>
                        <a:t> 2</a:t>
                      </a:r>
                    </a:p>
                    <a:p>
                      <a:r>
                        <a:rPr lang="en-GB" b="1" i="1" baseline="0" dirty="0"/>
                        <a:t>Requests Shared Lock</a:t>
                      </a:r>
                      <a:endParaRPr lang="en-GB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Transaction 2</a:t>
                      </a:r>
                    </a:p>
                    <a:p>
                      <a:r>
                        <a:rPr lang="en-GB" b="1" i="1" dirty="0"/>
                        <a:t>Requests Exclusive Lock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85293684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dirty="0"/>
                        <a:t>Holds </a:t>
                      </a:r>
                      <a:r>
                        <a:rPr lang="en-GB" b="1" dirty="0"/>
                        <a:t>No 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Shared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baseline="0" dirty="0"/>
                        <a:t>g</a:t>
                      </a:r>
                      <a:r>
                        <a:rPr lang="en-GB" b="1" i="1" dirty="0"/>
                        <a:t>ranted</a:t>
                      </a:r>
                      <a:r>
                        <a:rPr lang="en-GB" dirty="0"/>
                        <a:t> to Transaction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baseline="0" dirty="0"/>
                        <a:t>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5694024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b="0" dirty="0"/>
                        <a:t>H</a:t>
                      </a:r>
                      <a:r>
                        <a:rPr lang="en-GB" dirty="0"/>
                        <a:t>olds </a:t>
                      </a:r>
                      <a:r>
                        <a:rPr lang="en-GB" b="1" dirty="0"/>
                        <a:t>Shared Lock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YES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Shared Lock </a:t>
                      </a:r>
                      <a:r>
                        <a:rPr lang="en-GB" b="1" i="1" dirty="0"/>
                        <a:t>granted</a:t>
                      </a:r>
                      <a:r>
                        <a:rPr lang="en-GB" dirty="0"/>
                        <a:t> to Transaction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NO</a:t>
                      </a:r>
                    </a:p>
                    <a:p>
                      <a:endParaRPr lang="en-GB" dirty="0"/>
                    </a:p>
                    <a:p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44868812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GB" b="0" dirty="0"/>
                        <a:t>Holds </a:t>
                      </a:r>
                      <a:r>
                        <a:rPr lang="en-GB" b="1" dirty="0"/>
                        <a:t>Exclusive</a:t>
                      </a:r>
                      <a:r>
                        <a:rPr lang="en-GB" b="1" baseline="0" dirty="0"/>
                        <a:t> Lock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NO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Shared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 </a:t>
                      </a:r>
                      <a:r>
                        <a:rPr lang="en-GB" baseline="0" dirty="0"/>
                        <a:t>to Transaction 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NO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Exclusive</a:t>
                      </a:r>
                      <a:r>
                        <a:rPr lang="en-GB" baseline="0" dirty="0"/>
                        <a:t> lock </a:t>
                      </a:r>
                      <a:r>
                        <a:rPr lang="en-GB" b="1" i="1" u="sng" baseline="0" dirty="0"/>
                        <a:t>not</a:t>
                      </a:r>
                      <a:r>
                        <a:rPr lang="en-GB" b="1" i="1" baseline="0" dirty="0"/>
                        <a:t> granted</a:t>
                      </a:r>
                      <a:r>
                        <a:rPr lang="en-GB" baseline="0" dirty="0"/>
                        <a:t> to Transaction 2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6754971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2572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686" y="4581128"/>
            <a:ext cx="3853323" cy="2211075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b="1" dirty="0"/>
              <a:t>Deadlocks</a:t>
            </a:r>
            <a:r>
              <a:rPr lang="en-GB" dirty="0"/>
              <a:t>: may occur when two or more transactions are waiting to access data the other transaction has locked.</a:t>
            </a:r>
          </a:p>
          <a:p>
            <a:r>
              <a:rPr lang="en-GB" dirty="0"/>
              <a:t>Unfortunately, there is only one way to break deadlock: abort one or more of the transactions.</a:t>
            </a:r>
          </a:p>
          <a:p>
            <a:pPr lvl="1"/>
            <a:r>
              <a:rPr lang="en-GB" dirty="0"/>
              <a:t>In some cases, the choice of which to abort may not be obvious.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7409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 Problems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Another problem is that transactions release locks too soon, resulting in </a:t>
            </a:r>
            <a:r>
              <a:rPr lang="en-GB" b="1" dirty="0"/>
              <a:t>loss of total</a:t>
            </a:r>
            <a:r>
              <a:rPr lang="en-GB" dirty="0"/>
              <a:t> </a:t>
            </a:r>
            <a:r>
              <a:rPr lang="en-GB" b="1" i="1" dirty="0"/>
              <a:t>isolation</a:t>
            </a:r>
            <a:r>
              <a:rPr lang="en-GB" dirty="0"/>
              <a:t> and </a:t>
            </a:r>
            <a:r>
              <a:rPr lang="en-GB" b="1" i="1" dirty="0"/>
              <a:t>atomicity</a:t>
            </a:r>
            <a:r>
              <a:rPr lang="en-GB" dirty="0"/>
              <a:t>. </a:t>
            </a:r>
          </a:p>
          <a:p>
            <a:r>
              <a:rPr lang="en-GB" dirty="0"/>
              <a:t>To guarantee </a:t>
            </a:r>
            <a:r>
              <a:rPr lang="en-GB" dirty="0" err="1"/>
              <a:t>serializability</a:t>
            </a:r>
            <a:r>
              <a:rPr lang="en-GB" dirty="0"/>
              <a:t>, need an additional protocol concerning the positioning of lock and unlock operations in every transaction.</a:t>
            </a:r>
          </a:p>
          <a:p>
            <a:pPr lvl="1"/>
            <a:r>
              <a:rPr lang="en-GB" dirty="0"/>
              <a:t>The </a:t>
            </a:r>
            <a:r>
              <a:rPr lang="en-GB" b="1" dirty="0"/>
              <a:t>Two-phase Locking (2PL) Protocol</a:t>
            </a:r>
            <a:r>
              <a:rPr lang="en-GB" dirty="0"/>
              <a:t> is used.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7865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Two-Phase Locking (2PL) Protocol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In two-phase locking (2PL), a transaction acquires all its locks before releasing any, but not necessarily all at once.</a:t>
            </a:r>
          </a:p>
          <a:p>
            <a:r>
              <a:rPr lang="en-GB" dirty="0"/>
              <a:t>It has two phases:</a:t>
            </a:r>
          </a:p>
          <a:p>
            <a:pPr lvl="1"/>
            <a:r>
              <a:rPr lang="en-GB" b="1" dirty="0"/>
              <a:t>Growing phase</a:t>
            </a:r>
            <a:r>
              <a:rPr lang="en-GB" dirty="0"/>
              <a:t>: transaction obtains locks but cannot release any locks.</a:t>
            </a:r>
          </a:p>
          <a:p>
            <a:pPr lvl="1"/>
            <a:r>
              <a:rPr lang="en-GB" b="1" dirty="0"/>
              <a:t>Shrinking phase</a:t>
            </a:r>
            <a:r>
              <a:rPr lang="en-GB" dirty="0"/>
              <a:t>: transaction releases locks but cannot acquire any new locks.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833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2PL Rules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Transaction must acquire a lock on an item before operating on the item.</a:t>
            </a:r>
          </a:p>
          <a:p>
            <a:r>
              <a:rPr lang="en-GB" dirty="0"/>
              <a:t>For read only access, a shared lock is sufficient. For write access, an exclusive lock is required.</a:t>
            </a:r>
          </a:p>
          <a:p>
            <a:r>
              <a:rPr lang="en-GB" dirty="0"/>
              <a:t>Once the transaction enters its shrinking phase (releases a lock), it cannot acquire any new locks.</a:t>
            </a:r>
          </a:p>
          <a:p>
            <a:r>
              <a:rPr lang="en-GB" dirty="0"/>
              <a:t>Note that deadlocks may still occur with this method.</a:t>
            </a:r>
          </a:p>
        </p:txBody>
      </p:sp>
    </p:spTree>
    <p:extLst>
      <p:ext uri="{BB962C8B-B14F-4D97-AF65-F5344CB8AC3E}">
        <p14:creationId xmlns:p14="http://schemas.microsoft.com/office/powerpoint/2010/main" val="25516855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Preventing the Lost Update Problem with 2PL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/>
          </a:bodyPr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127704"/>
              </p:ext>
            </p:extLst>
          </p:nvPr>
        </p:nvGraphicFramePr>
        <p:xfrm>
          <a:off x="1043608" y="1734344"/>
          <a:ext cx="7722440" cy="40792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792088">
                  <a:extLst>
                    <a:ext uri="{9D8B030D-6E8A-4147-A177-3AD203B41FA5}">
                      <a16:colId xmlns="" xmlns:a16="http://schemas.microsoft.com/office/drawing/2014/main" val="468654943"/>
                    </a:ext>
                  </a:extLst>
                </a:gridCol>
                <a:gridCol w="2520280">
                  <a:extLst>
                    <a:ext uri="{9D8B030D-6E8A-4147-A177-3AD203B41FA5}">
                      <a16:colId xmlns="" xmlns:a16="http://schemas.microsoft.com/office/drawing/2014/main" val="897132768"/>
                    </a:ext>
                  </a:extLst>
                </a:gridCol>
                <a:gridCol w="2664296">
                  <a:extLst>
                    <a:ext uri="{9D8B030D-6E8A-4147-A177-3AD203B41FA5}">
                      <a16:colId xmlns="" xmlns:a16="http://schemas.microsoft.com/office/drawing/2014/main" val="2147400388"/>
                    </a:ext>
                  </a:extLst>
                </a:gridCol>
                <a:gridCol w="1745776">
                  <a:extLst>
                    <a:ext uri="{9D8B030D-6E8A-4147-A177-3AD203B41FA5}">
                      <a16:colId xmlns="" xmlns:a16="http://schemas.microsoft.com/office/drawing/2014/main" val="414720753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Time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1</a:t>
                      </a:r>
                      <a:r>
                        <a:rPr lang="en-GB" dirty="0"/>
                        <a:t> (Jack)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T</a:t>
                      </a:r>
                      <a:r>
                        <a:rPr lang="en-GB" baseline="-25000" dirty="0"/>
                        <a:t>2</a:t>
                      </a:r>
                      <a:r>
                        <a:rPr lang="en-GB" dirty="0"/>
                        <a:t> (Jill)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Balance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2976647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dirty="0"/>
                        <a:t> TRANSACTION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4603432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b="1" dirty="0"/>
                        <a:t>BEGIN</a:t>
                      </a:r>
                      <a:r>
                        <a:rPr lang="en-GB" baseline="0" dirty="0"/>
                        <a:t> TRANSACTION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write_lock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95976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r>
                        <a:rPr lang="en-GB" dirty="0" err="1"/>
                        <a:t>write_lock</a:t>
                      </a:r>
                      <a:r>
                        <a:rPr lang="en-GB" dirty="0"/>
                        <a:t>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46553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  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+ 100 (200)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796824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WAIT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 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83453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WAIT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COMMIT</a:t>
                      </a:r>
                      <a:r>
                        <a:rPr lang="en-GB" b="0" dirty="0"/>
                        <a:t>/unlock</a:t>
                      </a:r>
                      <a:r>
                        <a:rPr lang="en-GB" b="0" baseline="0" dirty="0"/>
                        <a:t> </a:t>
                      </a:r>
                      <a:r>
                        <a:rPr lang="en-GB" dirty="0"/>
                        <a:t>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21518867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read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406291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 =</a:t>
                      </a:r>
                      <a:r>
                        <a:rPr lang="en-GB" baseline="0" dirty="0"/>
                        <a:t> 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baseline="0" dirty="0"/>
                        <a:t> - 10 (190)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0995920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 write 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86782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t10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COMMIT</a:t>
                      </a:r>
                      <a:r>
                        <a:rPr lang="en-GB" b="0" dirty="0"/>
                        <a:t>/unlock</a:t>
                      </a:r>
                      <a:r>
                        <a:rPr lang="en-GB" b="0" baseline="0" dirty="0"/>
                        <a:t> </a:t>
                      </a:r>
                      <a:r>
                        <a:rPr lang="en-GB" dirty="0"/>
                        <a:t>(</a:t>
                      </a:r>
                      <a:r>
                        <a:rPr lang="en-GB" dirty="0" err="1"/>
                        <a:t>bal</a:t>
                      </a:r>
                      <a:r>
                        <a:rPr lang="en-GB" baseline="-25000" dirty="0" err="1"/>
                        <a:t>x</a:t>
                      </a:r>
                      <a:r>
                        <a:rPr lang="en-GB" dirty="0"/>
                        <a:t>)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190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1018733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5816" y="1518320"/>
            <a:ext cx="609600" cy="609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2080" y="1484784"/>
            <a:ext cx="609600" cy="6096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2440" y="155679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2095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Timestamping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An alternative concurrency control method for guaranteeing </a:t>
            </a:r>
            <a:r>
              <a:rPr lang="en-GB" dirty="0" err="1"/>
              <a:t>serialisability</a:t>
            </a:r>
            <a:r>
              <a:rPr lang="en-GB" dirty="0"/>
              <a:t> of schedules.</a:t>
            </a:r>
          </a:p>
          <a:p>
            <a:r>
              <a:rPr lang="en-GB" dirty="0"/>
              <a:t>Each transaction has a </a:t>
            </a:r>
            <a:r>
              <a:rPr lang="en-GB" b="1" dirty="0"/>
              <a:t>timestamp</a:t>
            </a:r>
            <a:r>
              <a:rPr lang="en-GB" dirty="0"/>
              <a:t>, which gives the </a:t>
            </a:r>
            <a:r>
              <a:rPr lang="en-GB" b="1" i="1" dirty="0" smtClean="0"/>
              <a:t>global order execution</a:t>
            </a:r>
            <a:r>
              <a:rPr lang="en-GB" dirty="0" smtClean="0"/>
              <a:t> </a:t>
            </a:r>
            <a:r>
              <a:rPr lang="en-GB" dirty="0"/>
              <a:t>of the transaction.</a:t>
            </a:r>
          </a:p>
          <a:p>
            <a:r>
              <a:rPr lang="en-GB" dirty="0"/>
              <a:t>There are no locks involved, so no deadlocks!</a:t>
            </a:r>
          </a:p>
          <a:p>
            <a:r>
              <a:rPr lang="en-GB" dirty="0"/>
              <a:t>Transactions involved in a conflict are simply rolled back and restarted.</a:t>
            </a:r>
          </a:p>
          <a:p>
            <a:r>
              <a:rPr lang="en-GB" dirty="0"/>
              <a:t>In the Timestamping concurrency protocol, transactions are ordered in such a way that older transactions (have smaller timestamps), get priority in the event of a conflict.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20689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Timestamps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Timestamps are a unique identifier created by the DBMS that indicates the relative starting time of a transaction.</a:t>
            </a:r>
          </a:p>
          <a:p>
            <a:r>
              <a:rPr lang="en-GB" dirty="0"/>
              <a:t>Can be generated by:</a:t>
            </a:r>
          </a:p>
          <a:p>
            <a:pPr lvl="1"/>
            <a:r>
              <a:rPr lang="en-GB" dirty="0"/>
              <a:t>Using the system clock, or by</a:t>
            </a:r>
          </a:p>
          <a:p>
            <a:pPr lvl="1"/>
            <a:r>
              <a:rPr lang="en-GB" dirty="0"/>
              <a:t>Incrementing a logical counter every time a new transaction starts.</a:t>
            </a:r>
          </a:p>
          <a:p>
            <a:r>
              <a:rPr lang="en-GB" dirty="0"/>
              <a:t>Timestamping in MS SQL Server is implemented via the </a:t>
            </a:r>
            <a:r>
              <a:rPr lang="en-GB" b="1" dirty="0" err="1">
                <a:hlinkClick r:id="rId3"/>
              </a:rPr>
              <a:t>rowversion</a:t>
            </a:r>
            <a:r>
              <a:rPr lang="en-GB" dirty="0"/>
              <a:t> data type.</a:t>
            </a:r>
          </a:p>
          <a:p>
            <a:r>
              <a:rPr lang="en-GB" dirty="0"/>
              <a:t>You add a column with this data type to the table(s).</a:t>
            </a:r>
          </a:p>
          <a:p>
            <a:pPr lvl="1"/>
            <a:r>
              <a:rPr lang="en-GB" dirty="0"/>
              <a:t>It is simply a logical counter – an incrementing number.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810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Database Recovery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8911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Database Recovery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/>
              <a:t>Process of restoring database to a correct state in the event of a failure.</a:t>
            </a:r>
          </a:p>
          <a:p>
            <a:r>
              <a:rPr lang="en-GB" dirty="0"/>
              <a:t>Writing to the database is </a:t>
            </a:r>
            <a:r>
              <a:rPr lang="en-GB" b="1" dirty="0"/>
              <a:t>not a single-step action</a:t>
            </a:r>
          </a:p>
          <a:p>
            <a:pPr lvl="1"/>
            <a:r>
              <a:rPr lang="en-GB" dirty="0"/>
              <a:t>Thus </a:t>
            </a:r>
            <a:r>
              <a:rPr lang="en-GB" b="1" i="1" dirty="0"/>
              <a:t>committed transactions may not have been permanently recorded</a:t>
            </a:r>
            <a:r>
              <a:rPr lang="en-GB" dirty="0"/>
              <a:t> in the physical database.</a:t>
            </a:r>
          </a:p>
          <a:p>
            <a:r>
              <a:rPr lang="en-GB" dirty="0"/>
              <a:t>Two types of storage: volatile (main memory) and non-volatile.</a:t>
            </a:r>
          </a:p>
          <a:p>
            <a:pPr lvl="1"/>
            <a:r>
              <a:rPr lang="en-GB" dirty="0"/>
              <a:t>Volatile storage does not survive system crashes. </a:t>
            </a:r>
          </a:p>
          <a:p>
            <a:pPr lvl="1"/>
            <a:r>
              <a:rPr lang="en-GB" dirty="0"/>
              <a:t>Stable storage represents information that has been replicated in several </a:t>
            </a:r>
            <a:r>
              <a:rPr lang="en-GB" dirty="0" smtClean="0"/>
              <a:t>non-volatile </a:t>
            </a:r>
            <a:r>
              <a:rPr lang="en-GB" dirty="0"/>
              <a:t>storage media with independent failure modes.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509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486672"/>
            <a:ext cx="8153400" cy="1836331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en-US" altLang="en-US" sz="3200" dirty="0"/>
              <a:t>DBMS starts at time t</a:t>
            </a:r>
            <a:r>
              <a:rPr lang="en-US" altLang="en-US" sz="3200" baseline="-25000" dirty="0"/>
              <a:t>0</a:t>
            </a:r>
            <a:r>
              <a:rPr lang="en-US" altLang="en-US" sz="3200" dirty="0"/>
              <a:t>, but fails at time </a:t>
            </a:r>
            <a:r>
              <a:rPr lang="en-US" altLang="en-US" sz="3200" dirty="0" err="1"/>
              <a:t>t</a:t>
            </a:r>
            <a:r>
              <a:rPr lang="en-US" altLang="en-US" sz="3200" baseline="-25000" dirty="0" err="1"/>
              <a:t>f</a:t>
            </a:r>
            <a:endParaRPr lang="en-US" altLang="en-US" sz="3200" dirty="0"/>
          </a:p>
          <a:p>
            <a:pPr algn="just"/>
            <a:r>
              <a:rPr lang="en-US" altLang="en-US" sz="3200" dirty="0" smtClean="0"/>
              <a:t>T</a:t>
            </a:r>
            <a:r>
              <a:rPr lang="en-US" altLang="en-US" sz="3200" baseline="-25000" dirty="0" smtClean="0"/>
              <a:t>1</a:t>
            </a:r>
            <a:r>
              <a:rPr lang="en-US" altLang="en-US" sz="3200" dirty="0" smtClean="0"/>
              <a:t> </a:t>
            </a:r>
            <a:r>
              <a:rPr lang="en-US" altLang="en-US" sz="3200" dirty="0"/>
              <a:t>and T</a:t>
            </a:r>
            <a:r>
              <a:rPr lang="en-US" altLang="en-US" sz="3200" baseline="-25000" dirty="0"/>
              <a:t>6</a:t>
            </a:r>
            <a:r>
              <a:rPr lang="en-US" altLang="en-US" sz="3200" dirty="0"/>
              <a:t> have to be undone, as they did not commit. </a:t>
            </a:r>
          </a:p>
          <a:p>
            <a:pPr algn="just"/>
            <a:r>
              <a:rPr lang="en-US" altLang="en-US" sz="3200" b="1" i="1" dirty="0"/>
              <a:t>In </a:t>
            </a:r>
            <a:r>
              <a:rPr lang="en-US" altLang="en-US" sz="3200" b="1" i="1" dirty="0" smtClean="0"/>
              <a:t>the absence </a:t>
            </a:r>
            <a:r>
              <a:rPr lang="en-US" altLang="en-US" sz="3200" b="1" i="1" dirty="0"/>
              <a:t>of any other information</a:t>
            </a:r>
            <a:r>
              <a:rPr lang="en-US" altLang="en-US" sz="3200" dirty="0"/>
              <a:t>, recovery manager has to redo </a:t>
            </a:r>
            <a:r>
              <a:rPr lang="en-US" altLang="en-US" sz="3200" dirty="0" smtClean="0"/>
              <a:t>T</a:t>
            </a:r>
            <a:r>
              <a:rPr lang="en-US" altLang="en-US" sz="3200" baseline="-25000" dirty="0" smtClean="0"/>
              <a:t>2</a:t>
            </a:r>
            <a:r>
              <a:rPr lang="en-US" altLang="en-US" sz="3200" dirty="0" smtClean="0"/>
              <a:t>, T</a:t>
            </a:r>
            <a:r>
              <a:rPr lang="en-US" altLang="en-US" sz="3200" baseline="-25000" dirty="0" smtClean="0"/>
              <a:t>3</a:t>
            </a:r>
            <a:r>
              <a:rPr lang="en-US" altLang="en-US" sz="3200" dirty="0" smtClean="0"/>
              <a:t>, T</a:t>
            </a:r>
            <a:r>
              <a:rPr lang="en-US" altLang="en-US" sz="3200" baseline="-25000" dirty="0" smtClean="0"/>
              <a:t>4</a:t>
            </a:r>
            <a:r>
              <a:rPr lang="en-US" altLang="en-US" sz="3200" dirty="0"/>
              <a:t>, and </a:t>
            </a:r>
            <a:r>
              <a:rPr lang="en-US" altLang="en-US" sz="3200" dirty="0" smtClean="0"/>
              <a:t>T</a:t>
            </a:r>
            <a:r>
              <a:rPr lang="en-US" altLang="en-US" sz="3200" baseline="-25000" dirty="0" smtClean="0"/>
              <a:t>5</a:t>
            </a:r>
            <a:r>
              <a:rPr lang="en-US" altLang="en-US" sz="3200" dirty="0" smtClean="0"/>
              <a:t>.</a:t>
            </a:r>
            <a:endParaRPr lang="en-US" altLang="en-US" sz="3200" dirty="0"/>
          </a:p>
        </p:txBody>
      </p:sp>
      <p:grpSp>
        <p:nvGrpSpPr>
          <p:cNvPr id="28" name="Group 27"/>
          <p:cNvGrpSpPr/>
          <p:nvPr/>
        </p:nvGrpSpPr>
        <p:grpSpPr>
          <a:xfrm>
            <a:off x="251520" y="1484784"/>
            <a:ext cx="8153907" cy="2889612"/>
            <a:chOff x="251520" y="1484784"/>
            <a:chExt cx="8153907" cy="2889612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TextBox 8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251520" y="1484784"/>
              <a:ext cx="391454" cy="25339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12" name="Straight Connector 11"/>
            <p:cNvCxnSpPr>
              <a:stCxn id="9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12101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err="1"/>
              <a:t>Checkpointing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2539589"/>
          </a:xfrm>
        </p:spPr>
        <p:txBody>
          <a:bodyPr>
            <a:normAutofit fontScale="77500" lnSpcReduction="20000"/>
          </a:bodyPr>
          <a:lstStyle/>
          <a:p>
            <a:r>
              <a:rPr lang="en-GB" dirty="0"/>
              <a:t>Checkpoint contains identifiers of all transactions active at time of checkpoint</a:t>
            </a:r>
            <a:r>
              <a:rPr lang="en-GB" dirty="0" smtClean="0"/>
              <a:t>.</a:t>
            </a:r>
          </a:p>
          <a:p>
            <a:r>
              <a:rPr lang="en-GB" dirty="0" smtClean="0"/>
              <a:t>Redo </a:t>
            </a:r>
            <a:r>
              <a:rPr lang="en-GB" dirty="0"/>
              <a:t>all transactions </a:t>
            </a:r>
            <a:r>
              <a:rPr lang="en-GB" dirty="0" smtClean="0"/>
              <a:t>not committed at checkpoint </a:t>
            </a:r>
            <a:r>
              <a:rPr lang="en-GB" dirty="0"/>
              <a:t>and undo all transactions active at time of crash.</a:t>
            </a:r>
          </a:p>
          <a:p>
            <a:r>
              <a:rPr lang="en-GB" dirty="0"/>
              <a:t>In previous example, </a:t>
            </a:r>
            <a:r>
              <a:rPr lang="en-US" altLang="en-US" sz="2800" dirty="0" err="1"/>
              <a:t>t</a:t>
            </a:r>
            <a:r>
              <a:rPr lang="en-US" altLang="en-US" sz="2800" baseline="-25000" dirty="0" err="1"/>
              <a:t>c</a:t>
            </a:r>
            <a:r>
              <a:rPr lang="en-US" altLang="en-US" sz="2800" dirty="0"/>
              <a:t> is a checkpoint, so only need to redo T</a:t>
            </a:r>
            <a:r>
              <a:rPr lang="en-US" altLang="en-US" sz="2800" baseline="-25000" dirty="0"/>
              <a:t>4</a:t>
            </a:r>
            <a:r>
              <a:rPr lang="en-US" altLang="en-US" sz="2800" dirty="0"/>
              <a:t> and T</a:t>
            </a:r>
            <a:r>
              <a:rPr lang="en-US" altLang="en-US" sz="2800" baseline="-25000" dirty="0"/>
              <a:t>5</a:t>
            </a:r>
            <a:r>
              <a:rPr lang="en-US" altLang="en-US" sz="2800" dirty="0"/>
              <a:t> and undo T</a:t>
            </a:r>
            <a:r>
              <a:rPr lang="en-US" altLang="en-US" sz="2800" baseline="-25000" dirty="0"/>
              <a:t>1</a:t>
            </a:r>
            <a:r>
              <a:rPr lang="en-US" altLang="en-US" sz="2800" dirty="0"/>
              <a:t> and T</a:t>
            </a:r>
            <a:r>
              <a:rPr lang="en-US" altLang="en-US" sz="2800" baseline="-25000" dirty="0"/>
              <a:t>6</a:t>
            </a:r>
            <a:r>
              <a:rPr lang="en-US" altLang="en-US" sz="2800" dirty="0" smtClean="0"/>
              <a:t>.</a:t>
            </a:r>
          </a:p>
          <a:p>
            <a:pPr lvl="1"/>
            <a:r>
              <a:rPr lang="en-US" altLang="en-US" dirty="0" smtClean="0"/>
              <a:t>We </a:t>
            </a:r>
            <a:r>
              <a:rPr lang="en-US" altLang="en-US" dirty="0"/>
              <a:t>would now know that T</a:t>
            </a:r>
            <a:r>
              <a:rPr lang="en-US" altLang="en-US" baseline="-25000" dirty="0"/>
              <a:t>2</a:t>
            </a:r>
            <a:r>
              <a:rPr lang="en-US" altLang="en-US" dirty="0"/>
              <a:t> and T</a:t>
            </a:r>
            <a:r>
              <a:rPr lang="en-US" altLang="en-US" baseline="-25000" dirty="0"/>
              <a:t>3</a:t>
            </a:r>
            <a:r>
              <a:rPr lang="en-US" altLang="en-US" dirty="0"/>
              <a:t> have been written to secondary storage at time </a:t>
            </a:r>
            <a:r>
              <a:rPr lang="en-US" altLang="en-US" dirty="0" err="1"/>
              <a:t>t</a:t>
            </a:r>
            <a:r>
              <a:rPr lang="en-US" altLang="en-US" baseline="-25000" dirty="0" err="1"/>
              <a:t>c</a:t>
            </a:r>
            <a:r>
              <a:rPr lang="en-US" altLang="en-US" dirty="0" smtClean="0"/>
              <a:t>. </a:t>
            </a:r>
            <a:endParaRPr lang="en-US" altLang="en-US" dirty="0"/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450541" y="3995772"/>
            <a:ext cx="8153907" cy="2889612"/>
            <a:chOff x="251520" y="1484784"/>
            <a:chExt cx="8153907" cy="2889612"/>
          </a:xfrm>
        </p:grpSpPr>
        <p:cxnSp>
          <p:nvCxnSpPr>
            <p:cNvPr id="5" name="Straight Connector 4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Straight Connector 5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TextBox 6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51520" y="1484784"/>
              <a:ext cx="44916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9" name="Straight Connector 8"/>
            <p:cNvCxnSpPr>
              <a:stCxn id="7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696564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Recovery Techniques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If database has been </a:t>
            </a:r>
            <a:r>
              <a:rPr lang="en-GB" dirty="0" smtClean="0"/>
              <a:t>damaged, </a:t>
            </a:r>
            <a:r>
              <a:rPr lang="en-GB" dirty="0"/>
              <a:t>restore last backup of database and reapply updates of committed transactions using log file.</a:t>
            </a:r>
          </a:p>
          <a:p>
            <a:r>
              <a:rPr lang="en-GB" dirty="0"/>
              <a:t>Three recovery techniques</a:t>
            </a:r>
          </a:p>
          <a:p>
            <a:pPr lvl="1"/>
            <a:r>
              <a:rPr lang="en-GB" b="1" dirty="0"/>
              <a:t>Immediate Update</a:t>
            </a:r>
            <a:r>
              <a:rPr lang="en-GB" dirty="0"/>
              <a:t>: updates are applied to the database as they occur.</a:t>
            </a:r>
          </a:p>
          <a:p>
            <a:pPr lvl="1"/>
            <a:r>
              <a:rPr lang="en-GB" b="1" dirty="0"/>
              <a:t>Deferred Update</a:t>
            </a:r>
            <a:r>
              <a:rPr lang="en-GB" dirty="0"/>
              <a:t>: updates not written to database till it reaches its commit point.</a:t>
            </a:r>
          </a:p>
          <a:p>
            <a:pPr lvl="1"/>
            <a:r>
              <a:rPr lang="en-GB" b="1" dirty="0"/>
              <a:t>Shadow Paging</a:t>
            </a:r>
            <a:r>
              <a:rPr lang="en-GB" dirty="0"/>
              <a:t>: maintains two page tables during the life of a transaction: current and shadow.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319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Immediate Update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437110"/>
            <a:ext cx="8153400" cy="224154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Redo updates of committed transactions following a failure.</a:t>
            </a:r>
          </a:p>
          <a:p>
            <a:r>
              <a:rPr lang="en-GB" dirty="0"/>
              <a:t>May need to undo transactions not committed at failure time as their changes may still be in volatile storage.</a:t>
            </a:r>
          </a:p>
          <a:p>
            <a:r>
              <a:rPr lang="en-GB" dirty="0"/>
              <a:t>What transactions need to be undone, redone?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22549" y="1484784"/>
            <a:ext cx="8153907" cy="2889612"/>
            <a:chOff x="251520" y="1484784"/>
            <a:chExt cx="8153907" cy="2889612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51520" y="1484784"/>
              <a:ext cx="44916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22" name="Straight Connector 21"/>
            <p:cNvCxnSpPr>
              <a:stCxn id="20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26480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Deferred Update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437110"/>
            <a:ext cx="8153400" cy="216953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At failure time, updates not written to database, so no need to undo changes.</a:t>
            </a:r>
          </a:p>
          <a:p>
            <a:r>
              <a:rPr lang="en-GB" dirty="0"/>
              <a:t>May need to redo committed transactions as their changes may still be in volatile storage.</a:t>
            </a:r>
          </a:p>
          <a:p>
            <a:r>
              <a:rPr lang="en-GB" dirty="0"/>
              <a:t>What transactions need to be undone, redone?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22549" y="1484784"/>
            <a:ext cx="8153907" cy="2889612"/>
            <a:chOff x="251520" y="1484784"/>
            <a:chExt cx="8153907" cy="2889612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51520" y="1484784"/>
              <a:ext cx="44916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22" name="Straight Connector 21"/>
            <p:cNvCxnSpPr>
              <a:stCxn id="20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3837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Revision Questions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Given the following schema:</a:t>
            </a:r>
          </a:p>
          <a:p>
            <a:pPr marL="640080" lvl="2" indent="0">
              <a:buNone/>
            </a:pPr>
            <a:r>
              <a:rPr lang="en-GB" b="1" dirty="0"/>
              <a:t>Ticket</a:t>
            </a:r>
            <a:r>
              <a:rPr lang="en-GB" dirty="0"/>
              <a:t> (</a:t>
            </a:r>
            <a:r>
              <a:rPr lang="en-GB" u="sng" dirty="0" err="1"/>
              <a:t>TicketID</a:t>
            </a:r>
            <a:r>
              <a:rPr lang="en-GB" dirty="0"/>
              <a:t>, Name, Quantity, </a:t>
            </a:r>
            <a:r>
              <a:rPr lang="en-GB" dirty="0" err="1"/>
              <a:t>QuantitySold</a:t>
            </a:r>
            <a:r>
              <a:rPr lang="en-GB" dirty="0"/>
              <a:t>)</a:t>
            </a:r>
          </a:p>
          <a:p>
            <a:pPr marL="640080" lvl="2" indent="0">
              <a:buNone/>
            </a:pPr>
            <a:r>
              <a:rPr lang="en-GB" b="1" dirty="0" err="1"/>
              <a:t>TicketOrder</a:t>
            </a:r>
            <a:r>
              <a:rPr lang="en-GB" dirty="0"/>
              <a:t> (</a:t>
            </a:r>
            <a:r>
              <a:rPr lang="en-GB" u="sng" dirty="0" err="1"/>
              <a:t>PurchaseNo</a:t>
            </a:r>
            <a:r>
              <a:rPr lang="en-GB" dirty="0"/>
              <a:t>, </a:t>
            </a:r>
            <a:r>
              <a:rPr lang="en-GB" dirty="0" err="1"/>
              <a:t>PurchaseDateTime</a:t>
            </a:r>
            <a:r>
              <a:rPr lang="en-GB" dirty="0"/>
              <a:t>, </a:t>
            </a:r>
            <a:r>
              <a:rPr lang="en-GB" dirty="0" err="1"/>
              <a:t>PurchasedBy</a:t>
            </a:r>
            <a:r>
              <a:rPr lang="en-GB" dirty="0"/>
              <a:t>)</a:t>
            </a:r>
          </a:p>
          <a:p>
            <a:pPr marL="640080" lvl="2" indent="0">
              <a:buNone/>
            </a:pPr>
            <a:r>
              <a:rPr lang="en-GB" b="1" dirty="0" err="1"/>
              <a:t>TicketPurchase</a:t>
            </a:r>
            <a:r>
              <a:rPr lang="en-GB" dirty="0"/>
              <a:t> (</a:t>
            </a:r>
            <a:r>
              <a:rPr lang="en-GB" u="sng" dirty="0" err="1"/>
              <a:t>PurchaseNo</a:t>
            </a:r>
            <a:r>
              <a:rPr lang="en-GB" dirty="0"/>
              <a:t>, </a:t>
            </a:r>
            <a:r>
              <a:rPr lang="en-GB" u="sng" dirty="0" err="1"/>
              <a:t>TicketID</a:t>
            </a:r>
            <a:r>
              <a:rPr lang="en-GB" dirty="0"/>
              <a:t>, Quantity)</a:t>
            </a:r>
          </a:p>
          <a:p>
            <a:pPr lvl="1"/>
            <a:r>
              <a:rPr lang="en-GB" dirty="0"/>
              <a:t>Write an SQL transaction to execute ALL statements required to order tickets?</a:t>
            </a:r>
          </a:p>
          <a:p>
            <a:r>
              <a:rPr lang="en-GB" dirty="0"/>
              <a:t>Use the schema definition and pseudocode to demonstrate how the following concurrency problems that may occur:</a:t>
            </a:r>
          </a:p>
          <a:p>
            <a:pPr lvl="1"/>
            <a:r>
              <a:rPr lang="en-GB" dirty="0"/>
              <a:t>The Lost Update Problem</a:t>
            </a:r>
          </a:p>
          <a:p>
            <a:pPr lvl="1"/>
            <a:r>
              <a:rPr lang="en-GB" dirty="0"/>
              <a:t>The Uncommitted Dependency Problem</a:t>
            </a:r>
          </a:p>
        </p:txBody>
      </p:sp>
    </p:spTree>
    <p:extLst>
      <p:ext uri="{BB962C8B-B14F-4D97-AF65-F5344CB8AC3E}">
        <p14:creationId xmlns:p14="http://schemas.microsoft.com/office/powerpoint/2010/main" val="42318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Revision Questions: Immediate Update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437110"/>
            <a:ext cx="8153400" cy="2241542"/>
          </a:xfrm>
        </p:spPr>
        <p:txBody>
          <a:bodyPr>
            <a:normAutofit fontScale="85000" lnSpcReduction="10000"/>
          </a:bodyPr>
          <a:lstStyle/>
          <a:p>
            <a:r>
              <a:rPr lang="en-GB" dirty="0"/>
              <a:t>Redo updates of committed transactions following a failure.</a:t>
            </a:r>
          </a:p>
          <a:p>
            <a:r>
              <a:rPr lang="en-GB" dirty="0"/>
              <a:t>May need to undo transactions not committed at failure time as their changes may still be in volatile storage.</a:t>
            </a:r>
          </a:p>
          <a:p>
            <a:r>
              <a:rPr lang="en-GB" dirty="0"/>
              <a:t>What transactions need to be undone, redone?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22549" y="1484784"/>
            <a:ext cx="8153907" cy="2889612"/>
            <a:chOff x="251520" y="1484784"/>
            <a:chExt cx="8153907" cy="2889612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51520" y="1484784"/>
              <a:ext cx="44916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22" name="Straight Connector 21"/>
            <p:cNvCxnSpPr>
              <a:stCxn id="20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098736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Revision Questions: Deferred Update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4437110"/>
            <a:ext cx="8153400" cy="2169533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At failure time, updates not written to database, so no need to undo changes.</a:t>
            </a:r>
          </a:p>
          <a:p>
            <a:r>
              <a:rPr lang="en-GB" dirty="0"/>
              <a:t>May need to redo committed transactions as their changes may still be in volatile storage.</a:t>
            </a:r>
          </a:p>
          <a:p>
            <a:r>
              <a:rPr lang="en-GB" dirty="0"/>
              <a:t>What transactions need to be undone, redone?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522549" y="1484784"/>
            <a:ext cx="8153907" cy="2889612"/>
            <a:chOff x="251520" y="1484784"/>
            <a:chExt cx="8153907" cy="2889612"/>
          </a:xfrm>
        </p:grpSpPr>
        <p:cxnSp>
          <p:nvCxnSpPr>
            <p:cNvPr id="18" name="Straight Connector 17"/>
            <p:cNvCxnSpPr/>
            <p:nvPr/>
          </p:nvCxnSpPr>
          <p:spPr>
            <a:xfrm>
              <a:off x="899592" y="1700808"/>
              <a:ext cx="0" cy="2304256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899592" y="4005064"/>
              <a:ext cx="72728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TextBox 19"/>
            <p:cNvSpPr txBox="1"/>
            <p:nvPr/>
          </p:nvSpPr>
          <p:spPr>
            <a:xfrm>
              <a:off x="755576" y="4005064"/>
              <a:ext cx="76498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dirty="0"/>
                <a:t>t</a:t>
              </a:r>
              <a:r>
                <a:rPr lang="en-GB" baseline="-25000" dirty="0"/>
                <a:t>0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c</a:t>
              </a:r>
              <a:r>
                <a:rPr lang="en-GB" dirty="0"/>
                <a:t>				</a:t>
              </a:r>
              <a:r>
                <a:rPr lang="en-GB" dirty="0" err="1"/>
                <a:t>t</a:t>
              </a:r>
              <a:r>
                <a:rPr lang="en-GB" baseline="-25000" dirty="0" err="1"/>
                <a:t>f</a:t>
              </a:r>
              <a:endParaRPr lang="en-GB" baseline="-25000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51520" y="1484784"/>
              <a:ext cx="44916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GB" dirty="0"/>
                <a:t>T1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T2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T3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T4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T5</a:t>
              </a:r>
            </a:p>
            <a:p>
              <a:pPr>
                <a:lnSpc>
                  <a:spcPct val="150000"/>
                </a:lnSpc>
              </a:pPr>
              <a:r>
                <a:rPr lang="en-GB" dirty="0"/>
                <a:t>T6</a:t>
              </a:r>
            </a:p>
          </p:txBody>
        </p:sp>
        <p:cxnSp>
          <p:nvCxnSpPr>
            <p:cNvPr id="22" name="Straight Connector 21"/>
            <p:cNvCxnSpPr>
              <a:stCxn id="20" idx="0"/>
            </p:cNvCxnSpPr>
            <p:nvPr/>
          </p:nvCxnSpPr>
          <p:spPr>
            <a:xfrm flipH="1" flipV="1">
              <a:off x="4572000" y="1628800"/>
              <a:ext cx="8502" cy="2376264"/>
            </a:xfrm>
            <a:prstGeom prst="line">
              <a:avLst/>
            </a:prstGeom>
            <a:ln>
              <a:prstDash val="lg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8172400" y="1556792"/>
              <a:ext cx="0" cy="244827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1259632" y="1772816"/>
              <a:ext cx="691276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>
              <a:off x="1259632" y="2204864"/>
              <a:ext cx="2304256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>
              <a:off x="1835696" y="2636912"/>
              <a:ext cx="2376264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2915816" y="3068960"/>
              <a:ext cx="295232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788024" y="3429000"/>
              <a:ext cx="2232248" cy="0"/>
            </a:xfrm>
            <a:prstGeom prst="line">
              <a:avLst/>
            </a:prstGeom>
            <a:ln>
              <a:headEnd type="oval" w="med" len="med"/>
              <a:tailEnd type="oval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5580112" y="3789040"/>
              <a:ext cx="2592288" cy="0"/>
            </a:xfrm>
            <a:prstGeom prst="line">
              <a:avLst/>
            </a:prstGeom>
            <a:ln>
              <a:headEnd type="oval" w="med" len="med"/>
              <a:tailEnd type="non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4896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More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For the interested student, more information on how to implement locking and handle deadlocks in MS SQL Server is provided on following slides</a:t>
            </a:r>
          </a:p>
        </p:txBody>
      </p:sp>
    </p:spTree>
    <p:extLst>
      <p:ext uri="{BB962C8B-B14F-4D97-AF65-F5344CB8AC3E}">
        <p14:creationId xmlns:p14="http://schemas.microsoft.com/office/powerpoint/2010/main" val="3067302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Implementing Locking in MS SQL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/>
          </a:bodyPr>
          <a:lstStyle/>
          <a:p>
            <a:r>
              <a:rPr lang="en-GB" dirty="0"/>
              <a:t>In MS SQL Server, to request a lock, you set a </a:t>
            </a:r>
            <a:r>
              <a:rPr lang="en-GB" b="1" i="1" dirty="0"/>
              <a:t>Transaction Isolation Level </a:t>
            </a:r>
            <a:r>
              <a:rPr lang="en-GB" dirty="0"/>
              <a:t>before starting the transaction.</a:t>
            </a:r>
          </a:p>
          <a:p>
            <a:r>
              <a:rPr lang="en-GB" dirty="0"/>
              <a:t>There are five isolation levels and you specify the one to use for the transaction.</a:t>
            </a:r>
          </a:p>
          <a:p>
            <a:r>
              <a:rPr lang="en-GB" dirty="0"/>
              <a:t>The syntax is: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ISOLATION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LEVEL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{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UNCOMMITTED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COMMITTED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REPEATABLE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SNAPSHOT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 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0000FF"/>
                </a:solidFill>
                <a:latin typeface="Consolas" panose="020B0609020204030204" pitchFamily="49" charset="0"/>
              </a:rPr>
              <a:t>SERIALIZABLE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2600" dirty="0">
                <a:solidFill>
                  <a:srgbClr val="808080"/>
                </a:solidFill>
                <a:latin typeface="Consolas" panose="020B0609020204030204" pitchFamily="49" charset="0"/>
              </a:rPr>
              <a:t>}</a:t>
            </a:r>
            <a:r>
              <a:rPr lang="en-GB" sz="2600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32343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MS SQL Server Locking Options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"/>
            <p:extLst/>
          </p:nvPr>
        </p:nvGraphicFramePr>
        <p:xfrm>
          <a:off x="612775" y="1600200"/>
          <a:ext cx="8153400" cy="521716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447057">
                  <a:extLst>
                    <a:ext uri="{9D8B030D-6E8A-4147-A177-3AD203B41FA5}">
                      <a16:colId xmlns="" xmlns:a16="http://schemas.microsoft.com/office/drawing/2014/main" val="3306755794"/>
                    </a:ext>
                  </a:extLst>
                </a:gridCol>
                <a:gridCol w="5706343">
                  <a:extLst>
                    <a:ext uri="{9D8B030D-6E8A-4147-A177-3AD203B41FA5}">
                      <a16:colId xmlns="" xmlns:a16="http://schemas.microsoft.com/office/drawing/2014/main" val="287729392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Isolation Level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Description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481549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READ UNCOMMITED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 read rows that have been modified by other transactions</a:t>
                      </a:r>
                      <a:r>
                        <a:rPr lang="en-GB" baseline="0" dirty="0"/>
                        <a:t> but not yet committed (NO LOCK).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84579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READ COMMITTED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Cannot</a:t>
                      </a:r>
                      <a:r>
                        <a:rPr lang="en-GB" baseline="0" dirty="0"/>
                        <a:t> read data that has been modified </a:t>
                      </a:r>
                      <a:r>
                        <a:rPr lang="en-GB" i="1" baseline="0" dirty="0"/>
                        <a:t>but not yet committed</a:t>
                      </a:r>
                      <a:r>
                        <a:rPr lang="en-GB" baseline="0" dirty="0"/>
                        <a:t> by other transactions.</a:t>
                      </a:r>
                    </a:p>
                    <a:p>
                      <a:r>
                        <a:rPr lang="en-GB" baseline="0" dirty="0"/>
                        <a:t>Depends on another setting: READ_COMMITTED_SNAPSHOT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876254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REPEATABLE READ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READ COMMITTED + and that no other transactions can modify data that has been read by the current transaction until the current transaction completes.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320951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SNAPSHOT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Data modifications made by other transactions after the start of the current transaction are not visible to statements executing in the current transaction.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4457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SERIALIZABLE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REPEATABLE READ + Other transactions cannot insert new rows with key values that would fall in the range of keys read by any statements in the current transaction until the current transaction completes.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36301990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9746209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SET Isolation Level Example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GB" dirty="0"/>
              <a:t>An Example of a transaction requesting shared locks.</a:t>
            </a:r>
            <a:endParaRPr lang="en-GB" sz="3200" dirty="0"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ISOLATION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LEVEL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REPEATABLE</a:t>
            </a:r>
            <a:r>
              <a:rPr lang="en-GB" b="1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b="1" dirty="0">
                <a:solidFill>
                  <a:srgbClr val="0000FF"/>
                </a:solidFill>
                <a:latin typeface="Consolas" panose="020B0609020204030204" pitchFamily="49" charset="0"/>
              </a:rPr>
              <a:t>READ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BEGIN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*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HumanResources</a:t>
            </a:r>
            <a:r>
              <a:rPr lang="en-GB" dirty="0" err="1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EmployeePayHistory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SELECT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*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FROM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HumanResources</a:t>
            </a:r>
            <a:r>
              <a:rPr lang="en-GB" dirty="0" err="1">
                <a:solidFill>
                  <a:srgbClr val="808080"/>
                </a:solidFill>
                <a:latin typeface="Consolas" panose="020B0609020204030204" pitchFamily="49" charset="0"/>
              </a:rPr>
              <a:t>.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Department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COMMIT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TRANSACTION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GO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 </a:t>
            </a:r>
          </a:p>
          <a:p>
            <a:endParaRPr lang="en-GB" sz="32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067094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Locking Problems: Deadlocks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/>
              <a:t>Three solutions for deadlocks:</a:t>
            </a:r>
          </a:p>
          <a:p>
            <a:r>
              <a:rPr lang="en-GB" b="1" dirty="0"/>
              <a:t>Timeouts</a:t>
            </a:r>
            <a:r>
              <a:rPr lang="en-GB" dirty="0"/>
              <a:t>: indicates how long a transaction will wait for a lock. In MS SQL Server use:</a:t>
            </a:r>
          </a:p>
          <a:p>
            <a:pPr marL="68580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LOCK_TIMEOUT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>
                <a:solidFill>
                  <a:prstClr val="black"/>
                </a:solidFill>
                <a:latin typeface="Consolas" panose="020B0609020204030204" pitchFamily="49" charset="0"/>
              </a:rPr>
              <a:t>timeout_period</a:t>
            </a:r>
            <a:endParaRPr lang="en-GB" dirty="0"/>
          </a:p>
          <a:p>
            <a:r>
              <a:rPr lang="en-GB" b="1" dirty="0"/>
              <a:t>Deadlock prevention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DBMS uses timestamps (next slide) to </a:t>
            </a:r>
            <a:r>
              <a:rPr lang="en-GB" b="1" i="1" dirty="0"/>
              <a:t>order transactions</a:t>
            </a:r>
            <a:r>
              <a:rPr lang="en-GB" dirty="0"/>
              <a:t> and look ahead and check if transaction will cause deadlock and never allows deadlock to occur.</a:t>
            </a:r>
          </a:p>
          <a:p>
            <a:r>
              <a:rPr lang="en-GB" b="1" dirty="0"/>
              <a:t>Deadlock detection and recovery</a:t>
            </a:r>
            <a:r>
              <a:rPr lang="en-GB" dirty="0"/>
              <a:t>: </a:t>
            </a:r>
          </a:p>
          <a:p>
            <a:pPr lvl="1"/>
            <a:r>
              <a:rPr lang="en-GB" dirty="0"/>
              <a:t>DBMS allows deadlock to occur but recognizes it and breaks one or more transactions.</a:t>
            </a:r>
          </a:p>
          <a:p>
            <a:pPr lvl="1"/>
            <a:r>
              <a:rPr lang="en-GB" dirty="0"/>
              <a:t>There are several things to be considered by DBMS to determine which transaction(s) to break. </a:t>
            </a:r>
          </a:p>
          <a:p>
            <a:pPr lvl="1"/>
            <a:r>
              <a:rPr lang="en-GB" dirty="0"/>
              <a:t>In MS SQL Server, you can help the DBMS with this decision by setting the DEADLOCK priority of the transaction.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SET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DEADLOCK_PRIORITY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{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LOW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NORMAL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HIGH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|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&lt;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numeric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-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priority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&gt;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808080"/>
                </a:solidFill>
                <a:latin typeface="Consolas" panose="020B0609020204030204" pitchFamily="49" charset="0"/>
              </a:rPr>
              <a:t>}</a:t>
            </a: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64817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2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Props1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12399</TotalTime>
  <Words>3660</Words>
  <Application>Microsoft Office PowerPoint</Application>
  <PresentationFormat>On-screen Show (4:3)</PresentationFormat>
  <Paragraphs>596</Paragraphs>
  <Slides>55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55</vt:i4>
      </vt:variant>
    </vt:vector>
  </HeadingPairs>
  <TitlesOfParts>
    <vt:vector size="62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Transaction Management II</vt:lpstr>
      <vt:lpstr>Today’s Lecture</vt:lpstr>
      <vt:lpstr>Database Architecture Support for Transactions</vt:lpstr>
      <vt:lpstr>Database Architecture Support for Transactions</vt:lpstr>
      <vt:lpstr>Concurrency Control</vt:lpstr>
      <vt:lpstr>Concurrency Control</vt:lpstr>
      <vt:lpstr>Concurrency Control</vt:lpstr>
      <vt:lpstr>Interleaving</vt:lpstr>
      <vt:lpstr>Interleaving</vt:lpstr>
      <vt:lpstr>Exercise</vt:lpstr>
      <vt:lpstr>Exercise</vt:lpstr>
      <vt:lpstr>Question</vt:lpstr>
      <vt:lpstr>Problems of Concurrency</vt:lpstr>
      <vt:lpstr>Problems of Concurrency</vt:lpstr>
      <vt:lpstr>The Lost Update Problem</vt:lpstr>
      <vt:lpstr>The Lost Update Problem</vt:lpstr>
      <vt:lpstr>Exercise</vt:lpstr>
      <vt:lpstr>The Uncommitted Dependency (or Dirty Read) Problem</vt:lpstr>
      <vt:lpstr>The Uncommitted Dependency (or Dirty Read) Problem</vt:lpstr>
      <vt:lpstr>Inconsistent Analysis Problem</vt:lpstr>
      <vt:lpstr>Inconsistent Analysis Problem</vt:lpstr>
      <vt:lpstr>Question</vt:lpstr>
      <vt:lpstr>More Concurrency Problems</vt:lpstr>
      <vt:lpstr>Scheduling</vt:lpstr>
      <vt:lpstr>Concurrency Control Scheduling</vt:lpstr>
      <vt:lpstr>Serializability</vt:lpstr>
      <vt:lpstr>Serializability</vt:lpstr>
      <vt:lpstr>Serializability</vt:lpstr>
      <vt:lpstr>Nonserial vs. Serial Schedule Example</vt:lpstr>
      <vt:lpstr>Conflict Serializability</vt:lpstr>
      <vt:lpstr>Guaranteeing Serializability</vt:lpstr>
      <vt:lpstr>Locking</vt:lpstr>
      <vt:lpstr>Transaction Locking Requests</vt:lpstr>
      <vt:lpstr>Locking Problems</vt:lpstr>
      <vt:lpstr>Locking Problems</vt:lpstr>
      <vt:lpstr>Two-Phase Locking (2PL) Protocol</vt:lpstr>
      <vt:lpstr>2PL Rules</vt:lpstr>
      <vt:lpstr>Preventing the Lost Update Problem with 2PL</vt:lpstr>
      <vt:lpstr>Timestamping</vt:lpstr>
      <vt:lpstr>Timestamps</vt:lpstr>
      <vt:lpstr>Database Recovery</vt:lpstr>
      <vt:lpstr>Database Recovery</vt:lpstr>
      <vt:lpstr>Example</vt:lpstr>
      <vt:lpstr>Checkpointing</vt:lpstr>
      <vt:lpstr>Recovery Techniques</vt:lpstr>
      <vt:lpstr>Immediate Update</vt:lpstr>
      <vt:lpstr>Deferred Update</vt:lpstr>
      <vt:lpstr>Revision Questions</vt:lpstr>
      <vt:lpstr>Revision Questions: Immediate Update</vt:lpstr>
      <vt:lpstr>Revision Questions: Deferred Update</vt:lpstr>
      <vt:lpstr>More Information</vt:lpstr>
      <vt:lpstr>Implementing Locking in MS SQL</vt:lpstr>
      <vt:lpstr>MS SQL Server Locking Options</vt:lpstr>
      <vt:lpstr>SET Isolation Level Example</vt:lpstr>
      <vt:lpstr>Locking Problems: Deadlocks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1616</cp:revision>
  <cp:lastPrinted>2017-10-24T09:14:20Z</cp:lastPrinted>
  <dcterms:created xsi:type="dcterms:W3CDTF">2013-09-18T07:00:31Z</dcterms:created>
  <dcterms:modified xsi:type="dcterms:W3CDTF">2018-03-13T07:51:36Z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