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1"/>
  </p:notesMasterIdLst>
  <p:handoutMasterIdLst>
    <p:handoutMasterId r:id="rId52"/>
  </p:handoutMasterIdLst>
  <p:sldIdLst>
    <p:sldId id="358" r:id="rId3"/>
    <p:sldId id="338" r:id="rId4"/>
    <p:sldId id="354" r:id="rId5"/>
    <p:sldId id="355" r:id="rId6"/>
    <p:sldId id="326" r:id="rId7"/>
    <p:sldId id="348" r:id="rId8"/>
    <p:sldId id="347" r:id="rId9"/>
    <p:sldId id="349" r:id="rId10"/>
    <p:sldId id="350" r:id="rId11"/>
    <p:sldId id="351" r:id="rId12"/>
    <p:sldId id="353" r:id="rId13"/>
    <p:sldId id="352" r:id="rId14"/>
    <p:sldId id="266" r:id="rId15"/>
    <p:sldId id="268" r:id="rId16"/>
    <p:sldId id="288" r:id="rId17"/>
    <p:sldId id="294" r:id="rId18"/>
    <p:sldId id="295" r:id="rId19"/>
    <p:sldId id="296" r:id="rId20"/>
    <p:sldId id="270" r:id="rId21"/>
    <p:sldId id="271" r:id="rId22"/>
    <p:sldId id="289" r:id="rId23"/>
    <p:sldId id="297" r:id="rId24"/>
    <p:sldId id="298" r:id="rId25"/>
    <p:sldId id="299" r:id="rId26"/>
    <p:sldId id="273" r:id="rId27"/>
    <p:sldId id="301" r:id="rId28"/>
    <p:sldId id="302" r:id="rId29"/>
    <p:sldId id="303" r:id="rId30"/>
    <p:sldId id="304" r:id="rId31"/>
    <p:sldId id="276" r:id="rId32"/>
    <p:sldId id="278" r:id="rId33"/>
    <p:sldId id="305" r:id="rId34"/>
    <p:sldId id="306" r:id="rId35"/>
    <p:sldId id="307" r:id="rId36"/>
    <p:sldId id="308" r:id="rId37"/>
    <p:sldId id="309" r:id="rId38"/>
    <p:sldId id="310" r:id="rId39"/>
    <p:sldId id="311" r:id="rId40"/>
    <p:sldId id="312" r:id="rId41"/>
    <p:sldId id="331" r:id="rId42"/>
    <p:sldId id="320" r:id="rId43"/>
    <p:sldId id="284" r:id="rId44"/>
    <p:sldId id="285" r:id="rId45"/>
    <p:sldId id="356" r:id="rId46"/>
    <p:sldId id="357" r:id="rId47"/>
    <p:sldId id="322" r:id="rId48"/>
    <p:sldId id="334" r:id="rId49"/>
    <p:sldId id="359" r:id="rId50"/>
  </p:sldIdLst>
  <p:sldSz cx="9144000" cy="6858000" type="screen4x3"/>
  <p:notesSz cx="6858000" cy="9144000"/>
  <p:custDataLst>
    <p:tags r:id="rId53"/>
  </p:custDataLst>
  <p:defaultTextStyle>
    <a:defPPr>
      <a:defRPr lang="en-US"/>
    </a:defPPr>
    <a:lvl1pPr algn="ctr" rtl="0" fontAlgn="base">
      <a:spcBef>
        <a:spcPct val="0"/>
      </a:spcBef>
      <a:spcAft>
        <a:spcPct val="0"/>
      </a:spcAft>
      <a:defRPr kern="1200">
        <a:solidFill>
          <a:schemeClr val="tx1"/>
        </a:solidFill>
        <a:latin typeface="Arial" charset="0"/>
        <a:ea typeface="+mn-ea"/>
        <a:cs typeface="+mn-cs"/>
      </a:defRPr>
    </a:lvl1pPr>
    <a:lvl2pPr marL="457200" algn="ctr" rtl="0" fontAlgn="base">
      <a:spcBef>
        <a:spcPct val="0"/>
      </a:spcBef>
      <a:spcAft>
        <a:spcPct val="0"/>
      </a:spcAft>
      <a:defRPr kern="1200">
        <a:solidFill>
          <a:schemeClr val="tx1"/>
        </a:solidFill>
        <a:latin typeface="Arial" charset="0"/>
        <a:ea typeface="+mn-ea"/>
        <a:cs typeface="+mn-cs"/>
      </a:defRPr>
    </a:lvl2pPr>
    <a:lvl3pPr marL="914400" algn="ctr" rtl="0" fontAlgn="base">
      <a:spcBef>
        <a:spcPct val="0"/>
      </a:spcBef>
      <a:spcAft>
        <a:spcPct val="0"/>
      </a:spcAft>
      <a:defRPr kern="1200">
        <a:solidFill>
          <a:schemeClr val="tx1"/>
        </a:solidFill>
        <a:latin typeface="Arial" charset="0"/>
        <a:ea typeface="+mn-ea"/>
        <a:cs typeface="+mn-cs"/>
      </a:defRPr>
    </a:lvl3pPr>
    <a:lvl4pPr marL="1371600" algn="ctr" rtl="0" fontAlgn="base">
      <a:spcBef>
        <a:spcPct val="0"/>
      </a:spcBef>
      <a:spcAft>
        <a:spcPct val="0"/>
      </a:spcAft>
      <a:defRPr kern="1200">
        <a:solidFill>
          <a:schemeClr val="tx1"/>
        </a:solidFill>
        <a:latin typeface="Arial" charset="0"/>
        <a:ea typeface="+mn-ea"/>
        <a:cs typeface="+mn-cs"/>
      </a:defRPr>
    </a:lvl4pPr>
    <a:lvl5pPr marL="1828800" algn="ctr"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069">
          <p15:clr>
            <a:srgbClr val="A4A3A4"/>
          </p15:clr>
        </p15:guide>
        <p15:guide id="2" orient="horz" pos="3882">
          <p15:clr>
            <a:srgbClr val="A4A3A4"/>
          </p15:clr>
        </p15:guide>
        <p15:guide id="3" orient="horz" pos="618">
          <p15:clr>
            <a:srgbClr val="A4A3A4"/>
          </p15:clr>
        </p15:guide>
        <p15:guide id="4" orient="horz" pos="260">
          <p15:clr>
            <a:srgbClr val="A4A3A4"/>
          </p15:clr>
        </p15:guide>
        <p15:guide id="5" pos="2880">
          <p15:clr>
            <a:srgbClr val="A4A3A4"/>
          </p15:clr>
        </p15:guide>
        <p15:guide id="6" pos="336">
          <p15:clr>
            <a:srgbClr val="A4A3A4"/>
          </p15:clr>
        </p15:guide>
        <p15:guide id="7" pos="427">
          <p15:clr>
            <a:srgbClr val="A4A3A4"/>
          </p15:clr>
        </p15:guide>
        <p15:guide id="8" pos="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a" lastIdx="14" clrIdx="0"/>
  <p:cmAuthor id="1" name="lw-dlf" initials="Q"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CCECFF"/>
    <a:srgbClr val="CCFFCC"/>
    <a:srgbClr val="FFFFCC"/>
    <a:srgbClr val="FFCCFF"/>
    <a:srgbClr val="FFCC66"/>
    <a:srgbClr val="99CCFF"/>
    <a:srgbClr val="CCFF99"/>
    <a:srgbClr val="66CCFF"/>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47" autoAdjust="0"/>
    <p:restoredTop sz="95017" autoAdjust="0"/>
  </p:normalViewPr>
  <p:slideViewPr>
    <p:cSldViewPr showGuides="1">
      <p:cViewPr varScale="1">
        <p:scale>
          <a:sx n="102" d="100"/>
          <a:sy n="102" d="100"/>
        </p:scale>
        <p:origin x="924" y="68"/>
      </p:cViewPr>
      <p:guideLst>
        <p:guide orient="horz" pos="2069"/>
        <p:guide orient="horz" pos="3882"/>
        <p:guide orient="horz" pos="618"/>
        <p:guide orient="horz" pos="260"/>
        <p:guide pos="2880"/>
        <p:guide pos="336"/>
        <p:guide pos="427"/>
        <p:guide pos="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p:scale>
          <a:sx n="89" d="100"/>
          <a:sy n="89" d="100"/>
        </p:scale>
        <p:origin x="-371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gs" Target="tags/tag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b="1">
                <a:latin typeface="Arial" pitchFamily="34" charset="0"/>
              </a:defRPr>
            </a:lvl1pPr>
          </a:lstStyle>
          <a:p>
            <a:pPr>
              <a:defRPr/>
            </a:pPr>
            <a:endParaRPr lang="en-US"/>
          </a:p>
        </p:txBody>
      </p:sp>
      <p:sp>
        <p:nvSpPr>
          <p:cNvPr id="921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latin typeface="Arial" pitchFamily="34" charset="0"/>
              </a:defRPr>
            </a:lvl1pPr>
          </a:lstStyle>
          <a:p>
            <a:pPr>
              <a:defRPr/>
            </a:pPr>
            <a:endParaRPr lang="en-US"/>
          </a:p>
        </p:txBody>
      </p:sp>
      <p:sp>
        <p:nvSpPr>
          <p:cNvPr id="922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b="1">
                <a:latin typeface="Arial" pitchFamily="34" charset="0"/>
              </a:defRPr>
            </a:lvl1pPr>
          </a:lstStyle>
          <a:p>
            <a:pPr>
              <a:defRPr/>
            </a:pPr>
            <a:endParaRPr lang="en-US"/>
          </a:p>
        </p:txBody>
      </p:sp>
      <p:sp>
        <p:nvSpPr>
          <p:cNvPr id="922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1">
                <a:latin typeface="Arial" pitchFamily="34" charset="0"/>
              </a:defRPr>
            </a:lvl1pPr>
          </a:lstStyle>
          <a:p>
            <a:pPr>
              <a:defRPr/>
            </a:pPr>
            <a:fld id="{C4D89381-E0A5-4E0F-9ABE-1F79AB1BACFD}" type="slidenum">
              <a:rPr lang="en-US"/>
              <a:pPr>
                <a:defRPr/>
              </a:pPr>
              <a:t>‹#›</a:t>
            </a:fld>
            <a:endParaRPr lang="en-US"/>
          </a:p>
        </p:txBody>
      </p:sp>
    </p:spTree>
    <p:extLst>
      <p:ext uri="{BB962C8B-B14F-4D97-AF65-F5344CB8AC3E}">
        <p14:creationId xmlns:p14="http://schemas.microsoft.com/office/powerpoint/2010/main" val="33672326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b="1">
                <a:latin typeface="Arial" pitchFamily="34" charset="0"/>
              </a:defRPr>
            </a:lvl1pPr>
          </a:lstStyle>
          <a:p>
            <a:pPr>
              <a:defRPr/>
            </a:pPr>
            <a:endParaRPr lang="en-US"/>
          </a:p>
        </p:txBody>
      </p:sp>
      <p:sp>
        <p:nvSpPr>
          <p:cNvPr id="3993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latin typeface="Arial" pitchFamily="34" charset="0"/>
              </a:defRPr>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994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994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b="1">
                <a:latin typeface="Arial" pitchFamily="34" charset="0"/>
              </a:defRPr>
            </a:lvl1pPr>
          </a:lstStyle>
          <a:p>
            <a:pPr>
              <a:defRPr/>
            </a:pPr>
            <a:endParaRPr lang="en-US"/>
          </a:p>
        </p:txBody>
      </p:sp>
      <p:sp>
        <p:nvSpPr>
          <p:cNvPr id="3994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1">
                <a:latin typeface="Arial" pitchFamily="34" charset="0"/>
              </a:defRPr>
            </a:lvl1pPr>
          </a:lstStyle>
          <a:p>
            <a:pPr>
              <a:defRPr/>
            </a:pPr>
            <a:fld id="{F9E2EA53-0CA0-41AD-9B44-AAAA4546B437}" type="slidenum">
              <a:rPr lang="en-US"/>
              <a:pPr>
                <a:defRPr/>
              </a:pPr>
              <a:t>‹#›</a:t>
            </a:fld>
            <a:endParaRPr lang="en-US"/>
          </a:p>
        </p:txBody>
      </p:sp>
    </p:spTree>
    <p:extLst>
      <p:ext uri="{BB962C8B-B14F-4D97-AF65-F5344CB8AC3E}">
        <p14:creationId xmlns:p14="http://schemas.microsoft.com/office/powerpoint/2010/main" val="4591081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14597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2D3B0839-D00F-411F-A1B3-D61A90817C4B}" type="slidenum">
              <a:rPr lang="en-GB" smtClean="0"/>
              <a:pPr>
                <a:defRPr/>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1" baseline="0" dirty="0" smtClean="0">
                <a:latin typeface="Arial" pitchFamily="34" charset="0"/>
              </a:rPr>
              <a:t>Figure 2.2  Three levels of operations performance</a:t>
            </a:r>
          </a:p>
          <a:p>
            <a:endParaRPr lang="en-US" dirty="0"/>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3</a:t>
            </a:fld>
            <a:endParaRPr lang="en-US"/>
          </a:p>
        </p:txBody>
      </p:sp>
    </p:spTree>
    <p:extLst>
      <p:ext uri="{BB962C8B-B14F-4D97-AF65-F5344CB8AC3E}">
        <p14:creationId xmlns:p14="http://schemas.microsoft.com/office/powerpoint/2010/main" val="3236132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1" i="0" baseline="0" dirty="0" smtClean="0">
                <a:latin typeface="Arial" pitchFamily="34" charset="0"/>
              </a:rPr>
              <a:t>Figure 2.3  Stakeholder groups with typical operations objectives</a:t>
            </a:r>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4</a:t>
            </a:fld>
            <a:endParaRPr lang="en-US"/>
          </a:p>
        </p:txBody>
      </p:sp>
    </p:spTree>
    <p:extLst>
      <p:ext uri="{BB962C8B-B14F-4D97-AF65-F5344CB8AC3E}">
        <p14:creationId xmlns:p14="http://schemas.microsoft.com/office/powerpoint/2010/main" val="3991115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1200" b="1" i="0" baseline="0" dirty="0" smtClean="0">
                <a:latin typeface="Arial" pitchFamily="34" charset="0"/>
              </a:rPr>
              <a:t>Figure 2.4  Operations can contribute to financial success through low costs, increasing revenue, lowering risk, making efficient use of capital, and building the capabilities for future innovation</a:t>
            </a:r>
          </a:p>
          <a:p>
            <a:pPr eaLnBrk="1" hangingPunct="1">
              <a:spcBef>
                <a:spcPct val="0"/>
              </a:spcBef>
            </a:pPr>
            <a:endParaRPr lang="en-GB" sz="1200" b="1" i="0" baseline="0" dirty="0" smtClean="0">
              <a:latin typeface="Arial" pitchFamily="34" charset="0"/>
            </a:endParaRPr>
          </a:p>
        </p:txBody>
      </p:sp>
      <p:sp>
        <p:nvSpPr>
          <p:cNvPr id="55300" name="Slide Number Placeholder 3"/>
          <p:cNvSpPr>
            <a:spLocks noGrp="1"/>
          </p:cNvSpPr>
          <p:nvPr>
            <p:ph type="sldNum" sz="quarter" idx="5"/>
          </p:nvPr>
        </p:nvSpPr>
        <p:spPr>
          <a:noFill/>
        </p:spPr>
        <p:txBody>
          <a:bodyPr/>
          <a:lstStyle/>
          <a:p>
            <a:fld id="{727E31E5-0BDA-44CF-AE7B-2F9E07DA837E}" type="slidenum">
              <a:rPr lang="en-GB" smtClean="0">
                <a:latin typeface="Arial" charset="0"/>
              </a:rPr>
              <a:pPr/>
              <a:t>5</a:t>
            </a:fld>
            <a:endParaRPr lang="en-GB" smtClean="0">
              <a:latin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p:spPr>
        <p:txBody>
          <a:bodyPr/>
          <a:lstStyle/>
          <a:p>
            <a:pPr eaLnBrk="1" hangingPunct="1"/>
            <a:endParaRPr lang="en-GB" smtClean="0"/>
          </a:p>
        </p:txBody>
      </p:sp>
      <p:sp>
        <p:nvSpPr>
          <p:cNvPr id="56324" name="Slide Number Placeholder 3"/>
          <p:cNvSpPr>
            <a:spLocks noGrp="1"/>
          </p:cNvSpPr>
          <p:nvPr>
            <p:ph type="sldNum" sz="quarter" idx="5"/>
          </p:nvPr>
        </p:nvSpPr>
        <p:spPr>
          <a:noFill/>
        </p:spPr>
        <p:txBody>
          <a:bodyPr/>
          <a:lstStyle/>
          <a:p>
            <a:fld id="{9EC01624-8CAB-4755-B925-97F54B8B0477}" type="slidenum">
              <a:rPr lang="en-US" smtClean="0">
                <a:latin typeface="Arial" charset="0"/>
              </a:rPr>
              <a:pPr/>
              <a:t>13</a:t>
            </a:fld>
            <a:endParaRPr lang="en-US" smtClean="0">
              <a:latin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GB" smtClean="0"/>
          </a:p>
        </p:txBody>
      </p:sp>
      <p:sp>
        <p:nvSpPr>
          <p:cNvPr id="57348" name="Slide Number Placeholder 3"/>
          <p:cNvSpPr>
            <a:spLocks noGrp="1"/>
          </p:cNvSpPr>
          <p:nvPr>
            <p:ph type="sldNum" sz="quarter" idx="5"/>
          </p:nvPr>
        </p:nvSpPr>
        <p:spPr>
          <a:noFill/>
        </p:spPr>
        <p:txBody>
          <a:bodyPr/>
          <a:lstStyle/>
          <a:p>
            <a:fld id="{744EEAC0-1350-4349-8D4E-D72D2C745806}" type="slidenum">
              <a:rPr lang="en-US" smtClean="0">
                <a:latin typeface="Arial" charset="0"/>
              </a:rPr>
              <a:pPr/>
              <a:t>14</a:t>
            </a:fld>
            <a:endParaRPr lang="en-US" smtClean="0">
              <a:latin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79527B51-D1D8-4082-B705-2551913D1B5F}" type="slidenum">
              <a:rPr lang="en-US" smtClean="0">
                <a:latin typeface="Arial" charset="0"/>
              </a:rPr>
              <a:pPr/>
              <a:t>15</a:t>
            </a:fld>
            <a:endParaRPr lang="en-US" smtClean="0">
              <a:latin typeface="Arial" charset="0"/>
            </a:endParaRPr>
          </a:p>
        </p:txBody>
      </p:sp>
      <p:sp>
        <p:nvSpPr>
          <p:cNvPr id="58371"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58372" name="Rectangle 3"/>
          <p:cNvSpPr>
            <a:spLocks noChangeArrowheads="1"/>
          </p:cNvSpPr>
          <p:nvPr/>
        </p:nvSpPr>
        <p:spPr bwMode="auto">
          <a:xfrm>
            <a:off x="3886200" y="8686800"/>
            <a:ext cx="2971800" cy="457200"/>
          </a:xfrm>
          <a:prstGeom prst="rect">
            <a:avLst/>
          </a:prstGeom>
          <a:noFill/>
          <a:ln w="12700">
            <a:noFill/>
            <a:miter lim="800000"/>
            <a:headEnd/>
            <a:tailEnd/>
          </a:ln>
        </p:spPr>
        <p:txBody>
          <a:bodyPr lIns="90488" tIns="44450" rIns="90488" bIns="44450" anchor="b"/>
          <a:lstStyle/>
          <a:p>
            <a:pPr algn="r" eaLnBrk="0" hangingPunct="0"/>
            <a:r>
              <a:rPr lang="en-US" sz="1200">
                <a:latin typeface="Times New Roman" pitchFamily="18" charset="0"/>
              </a:rPr>
              <a:t>3</a:t>
            </a:r>
          </a:p>
        </p:txBody>
      </p:sp>
      <p:sp>
        <p:nvSpPr>
          <p:cNvPr id="58373" name="Rectangle 4"/>
          <p:cNvSpPr>
            <a:spLocks noChangeArrowheads="1"/>
          </p:cNvSpPr>
          <p:nvPr/>
        </p:nvSpPr>
        <p:spPr bwMode="auto">
          <a:xfrm>
            <a:off x="0" y="8686800"/>
            <a:ext cx="2971800" cy="457200"/>
          </a:xfrm>
          <a:prstGeom prst="rect">
            <a:avLst/>
          </a:prstGeom>
          <a:noFill/>
          <a:ln w="12700">
            <a:noFill/>
            <a:miter lim="800000"/>
            <a:headEnd/>
            <a:tailEnd/>
          </a:ln>
        </p:spPr>
        <p:txBody>
          <a:bodyPr wrap="none" anchor="ctr"/>
          <a:lstStyle/>
          <a:p>
            <a:endParaRPr lang="en-GB"/>
          </a:p>
        </p:txBody>
      </p:sp>
      <p:sp>
        <p:nvSpPr>
          <p:cNvPr id="58374" name="Rectangle 5"/>
          <p:cNvSpPr>
            <a:spLocks noChangeArrowheads="1"/>
          </p:cNvSpPr>
          <p:nvPr/>
        </p:nvSpPr>
        <p:spPr bwMode="auto">
          <a:xfrm>
            <a:off x="0" y="0"/>
            <a:ext cx="2971800" cy="457200"/>
          </a:xfrm>
          <a:prstGeom prst="rect">
            <a:avLst/>
          </a:prstGeom>
          <a:noFill/>
          <a:ln w="12700">
            <a:noFill/>
            <a:miter lim="800000"/>
            <a:headEnd/>
            <a:tailEnd/>
          </a:ln>
        </p:spPr>
        <p:txBody>
          <a:bodyPr wrap="none" anchor="ctr"/>
          <a:lstStyle/>
          <a:p>
            <a:endParaRPr lang="en-GB"/>
          </a:p>
        </p:txBody>
      </p:sp>
      <p:sp>
        <p:nvSpPr>
          <p:cNvPr id="58375" name="Rectangle 6"/>
          <p:cNvSpPr>
            <a:spLocks noGrp="1" noRot="1" noChangeAspect="1" noChangeArrowheads="1" noTextEdit="1"/>
          </p:cNvSpPr>
          <p:nvPr>
            <p:ph type="sldImg"/>
          </p:nvPr>
        </p:nvSpPr>
        <p:spPr>
          <a:xfrm>
            <a:off x="1296988" y="800100"/>
            <a:ext cx="4264025" cy="3198813"/>
          </a:xfrm>
          <a:solidFill>
            <a:srgbClr val="FFFFFF"/>
          </a:solidFill>
          <a:ln w="12700" cap="flat"/>
        </p:spPr>
      </p:sp>
      <p:sp>
        <p:nvSpPr>
          <p:cNvPr id="58376" name="Rectangle 7"/>
          <p:cNvSpPr>
            <a:spLocks noGrp="1" noChangeArrowheads="1"/>
          </p:cNvSpPr>
          <p:nvPr>
            <p:ph type="body" idx="1"/>
          </p:nvPr>
        </p:nvSpPr>
        <p:spPr>
          <a:noFill/>
          <a:ln/>
        </p:spPr>
        <p:txBody>
          <a:bodyPr lIns="90488" tIns="44450" rIns="90488" bIns="44450"/>
          <a:lstStyle/>
          <a:p>
            <a:pPr eaLnBrk="1" hangingPunct="1"/>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GB" smtClean="0"/>
          </a:p>
        </p:txBody>
      </p:sp>
      <p:sp>
        <p:nvSpPr>
          <p:cNvPr id="59396" name="Slide Number Placeholder 3"/>
          <p:cNvSpPr>
            <a:spLocks noGrp="1"/>
          </p:cNvSpPr>
          <p:nvPr>
            <p:ph type="sldNum" sz="quarter" idx="5"/>
          </p:nvPr>
        </p:nvSpPr>
        <p:spPr>
          <a:noFill/>
        </p:spPr>
        <p:txBody>
          <a:bodyPr/>
          <a:lstStyle/>
          <a:p>
            <a:fld id="{1B772A18-2C02-488D-872F-017A33E53343}" type="slidenum">
              <a:rPr lang="en-US" smtClean="0">
                <a:latin typeface="Arial" charset="0"/>
              </a:rPr>
              <a:pPr/>
              <a:t>16</a:t>
            </a:fld>
            <a:endParaRPr lang="en-US" smtClean="0">
              <a:latin typeface="Arial"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GB" smtClean="0"/>
          </a:p>
        </p:txBody>
      </p:sp>
      <p:sp>
        <p:nvSpPr>
          <p:cNvPr id="60420" name="Slide Number Placeholder 3"/>
          <p:cNvSpPr>
            <a:spLocks noGrp="1"/>
          </p:cNvSpPr>
          <p:nvPr>
            <p:ph type="sldNum" sz="quarter" idx="5"/>
          </p:nvPr>
        </p:nvSpPr>
        <p:spPr>
          <a:noFill/>
        </p:spPr>
        <p:txBody>
          <a:bodyPr/>
          <a:lstStyle/>
          <a:p>
            <a:fld id="{06B84349-A30A-4875-A63B-40B594DD7924}" type="slidenum">
              <a:rPr lang="en-US" smtClean="0">
                <a:latin typeface="Arial" charset="0"/>
              </a:rPr>
              <a:pPr/>
              <a:t>17</a:t>
            </a:fld>
            <a:endParaRPr lang="en-US" smtClean="0">
              <a:latin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p:spPr>
        <p:txBody>
          <a:bodyPr/>
          <a:lstStyle/>
          <a:p>
            <a:pPr eaLnBrk="1" hangingPunct="1"/>
            <a:endParaRPr lang="en-GB" smtClean="0"/>
          </a:p>
        </p:txBody>
      </p:sp>
      <p:sp>
        <p:nvSpPr>
          <p:cNvPr id="61444" name="Slide Number Placeholder 3"/>
          <p:cNvSpPr>
            <a:spLocks noGrp="1"/>
          </p:cNvSpPr>
          <p:nvPr>
            <p:ph type="sldNum" sz="quarter" idx="5"/>
          </p:nvPr>
        </p:nvSpPr>
        <p:spPr>
          <a:noFill/>
        </p:spPr>
        <p:txBody>
          <a:bodyPr/>
          <a:lstStyle/>
          <a:p>
            <a:fld id="{175FE3A5-CDE4-445D-BB2A-2675ECB76961}" type="slidenum">
              <a:rPr lang="en-US" smtClean="0">
                <a:latin typeface="Arial" charset="0"/>
              </a:rPr>
              <a:pPr/>
              <a:t>18</a:t>
            </a:fld>
            <a:endParaRPr lang="en-US" smtClean="0">
              <a:latin typeface="Arial"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p:spPr>
        <p:txBody>
          <a:bodyPr/>
          <a:lstStyle/>
          <a:p>
            <a:pPr eaLnBrk="1" hangingPunct="1"/>
            <a:endParaRPr lang="en-GB" smtClean="0"/>
          </a:p>
        </p:txBody>
      </p:sp>
      <p:sp>
        <p:nvSpPr>
          <p:cNvPr id="62468" name="Slide Number Placeholder 3"/>
          <p:cNvSpPr>
            <a:spLocks noGrp="1"/>
          </p:cNvSpPr>
          <p:nvPr>
            <p:ph type="sldNum" sz="quarter" idx="5"/>
          </p:nvPr>
        </p:nvSpPr>
        <p:spPr>
          <a:noFill/>
        </p:spPr>
        <p:txBody>
          <a:bodyPr/>
          <a:lstStyle/>
          <a:p>
            <a:fld id="{C9160F35-C820-41ED-A1F4-724710C969C3}" type="slidenum">
              <a:rPr lang="en-US" smtClean="0">
                <a:latin typeface="Arial" charset="0"/>
              </a:rPr>
              <a:pPr/>
              <a:t>19</a:t>
            </a:fld>
            <a:endParaRPr lang="en-US" smtClean="0">
              <a:latin typeface="Arial"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pPr eaLnBrk="1" hangingPunct="1"/>
            <a:endParaRPr lang="en-GB" smtClean="0"/>
          </a:p>
        </p:txBody>
      </p:sp>
      <p:sp>
        <p:nvSpPr>
          <p:cNvPr id="63492" name="Slide Number Placeholder 3"/>
          <p:cNvSpPr>
            <a:spLocks noGrp="1"/>
          </p:cNvSpPr>
          <p:nvPr>
            <p:ph type="sldNum" sz="quarter" idx="5"/>
          </p:nvPr>
        </p:nvSpPr>
        <p:spPr>
          <a:noFill/>
        </p:spPr>
        <p:txBody>
          <a:bodyPr/>
          <a:lstStyle/>
          <a:p>
            <a:fld id="{EDA04576-FA80-419F-AB0B-B14810668BCA}" type="slidenum">
              <a:rPr lang="en-US" smtClean="0">
                <a:latin typeface="Arial" charset="0"/>
              </a:rPr>
              <a:pPr/>
              <a:t>20</a:t>
            </a:fld>
            <a:endParaRPr lang="en-US" smtClean="0">
              <a:latin typeface="Arial"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4D260567-0D9A-4BF8-B8B0-2BF6FE6B9704}" type="slidenum">
              <a:rPr lang="en-US" smtClean="0">
                <a:latin typeface="Arial" charset="0"/>
              </a:rPr>
              <a:pPr/>
              <a:t>21</a:t>
            </a:fld>
            <a:endParaRPr lang="en-US" smtClean="0">
              <a:latin typeface="Arial" charset="0"/>
            </a:endParaRPr>
          </a:p>
        </p:txBody>
      </p:sp>
      <p:sp>
        <p:nvSpPr>
          <p:cNvPr id="65539"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65540" name="Rectangle 3"/>
          <p:cNvSpPr>
            <a:spLocks noChangeArrowheads="1"/>
          </p:cNvSpPr>
          <p:nvPr/>
        </p:nvSpPr>
        <p:spPr bwMode="auto">
          <a:xfrm>
            <a:off x="3886200" y="8686800"/>
            <a:ext cx="2971800" cy="457200"/>
          </a:xfrm>
          <a:prstGeom prst="rect">
            <a:avLst/>
          </a:prstGeom>
          <a:noFill/>
          <a:ln w="12700">
            <a:noFill/>
            <a:miter lim="800000"/>
            <a:headEnd/>
            <a:tailEnd/>
          </a:ln>
        </p:spPr>
        <p:txBody>
          <a:bodyPr lIns="90488" tIns="44450" rIns="90488" bIns="44450" anchor="b"/>
          <a:lstStyle/>
          <a:p>
            <a:pPr algn="r" eaLnBrk="0" hangingPunct="0"/>
            <a:r>
              <a:rPr lang="en-US" sz="1200">
                <a:latin typeface="Times New Roman" pitchFamily="18" charset="0"/>
              </a:rPr>
              <a:t>4</a:t>
            </a:r>
          </a:p>
        </p:txBody>
      </p:sp>
      <p:sp>
        <p:nvSpPr>
          <p:cNvPr id="65541" name="Rectangle 4"/>
          <p:cNvSpPr>
            <a:spLocks noChangeArrowheads="1"/>
          </p:cNvSpPr>
          <p:nvPr/>
        </p:nvSpPr>
        <p:spPr bwMode="auto">
          <a:xfrm>
            <a:off x="0" y="8686800"/>
            <a:ext cx="2971800" cy="457200"/>
          </a:xfrm>
          <a:prstGeom prst="rect">
            <a:avLst/>
          </a:prstGeom>
          <a:noFill/>
          <a:ln w="12700">
            <a:noFill/>
            <a:miter lim="800000"/>
            <a:headEnd/>
            <a:tailEnd/>
          </a:ln>
        </p:spPr>
        <p:txBody>
          <a:bodyPr wrap="none" anchor="ctr"/>
          <a:lstStyle/>
          <a:p>
            <a:endParaRPr lang="en-GB"/>
          </a:p>
        </p:txBody>
      </p:sp>
      <p:sp>
        <p:nvSpPr>
          <p:cNvPr id="65542" name="Rectangle 5"/>
          <p:cNvSpPr>
            <a:spLocks noChangeArrowheads="1"/>
          </p:cNvSpPr>
          <p:nvPr/>
        </p:nvSpPr>
        <p:spPr bwMode="auto">
          <a:xfrm>
            <a:off x="0" y="0"/>
            <a:ext cx="2971800" cy="457200"/>
          </a:xfrm>
          <a:prstGeom prst="rect">
            <a:avLst/>
          </a:prstGeom>
          <a:noFill/>
          <a:ln w="12700">
            <a:noFill/>
            <a:miter lim="800000"/>
            <a:headEnd/>
            <a:tailEnd/>
          </a:ln>
        </p:spPr>
        <p:txBody>
          <a:bodyPr wrap="none" anchor="ctr"/>
          <a:lstStyle/>
          <a:p>
            <a:endParaRPr lang="en-GB"/>
          </a:p>
        </p:txBody>
      </p:sp>
      <p:sp>
        <p:nvSpPr>
          <p:cNvPr id="65543" name="Rectangle 6"/>
          <p:cNvSpPr>
            <a:spLocks noGrp="1" noRot="1" noChangeAspect="1" noChangeArrowheads="1" noTextEdit="1"/>
          </p:cNvSpPr>
          <p:nvPr>
            <p:ph type="sldImg"/>
          </p:nvPr>
        </p:nvSpPr>
        <p:spPr>
          <a:xfrm>
            <a:off x="1296988" y="800100"/>
            <a:ext cx="4264025" cy="3198813"/>
          </a:xfrm>
          <a:solidFill>
            <a:srgbClr val="FFFFFF"/>
          </a:solidFill>
          <a:ln w="12700" cap="flat"/>
        </p:spPr>
      </p:sp>
      <p:sp>
        <p:nvSpPr>
          <p:cNvPr id="65544" name="Rectangle 7"/>
          <p:cNvSpPr>
            <a:spLocks noGrp="1" noChangeArrowheads="1"/>
          </p:cNvSpPr>
          <p:nvPr>
            <p:ph type="body" idx="1"/>
          </p:nvPr>
        </p:nvSpPr>
        <p:spPr>
          <a:noFill/>
          <a:ln/>
        </p:spPr>
        <p:txBody>
          <a:bodyPr lIns="90488" tIns="44450" rIns="90488" bIns="44450"/>
          <a:lstStyle/>
          <a:p>
            <a:pPr eaLnBrk="1" hangingPunct="1"/>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p:spPr>
        <p:txBody>
          <a:bodyPr/>
          <a:lstStyle/>
          <a:p>
            <a:pPr eaLnBrk="1" hangingPunct="1"/>
            <a:endParaRPr lang="en-GB" smtClean="0"/>
          </a:p>
        </p:txBody>
      </p:sp>
      <p:sp>
        <p:nvSpPr>
          <p:cNvPr id="66564" name="Slide Number Placeholder 3"/>
          <p:cNvSpPr>
            <a:spLocks noGrp="1"/>
          </p:cNvSpPr>
          <p:nvPr>
            <p:ph type="sldNum" sz="quarter" idx="5"/>
          </p:nvPr>
        </p:nvSpPr>
        <p:spPr>
          <a:noFill/>
        </p:spPr>
        <p:txBody>
          <a:bodyPr/>
          <a:lstStyle/>
          <a:p>
            <a:fld id="{EB967F61-2EA2-4A6C-9681-4FC4B4E4349F}" type="slidenum">
              <a:rPr lang="en-US" smtClean="0">
                <a:latin typeface="Arial" charset="0"/>
              </a:rPr>
              <a:pPr/>
              <a:t>22</a:t>
            </a:fld>
            <a:endParaRPr lang="en-US" smtClean="0">
              <a:latin typeface="Arial"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p:spPr>
        <p:txBody>
          <a:bodyPr/>
          <a:lstStyle/>
          <a:p>
            <a:pPr eaLnBrk="1" hangingPunct="1"/>
            <a:endParaRPr lang="en-GB" smtClean="0"/>
          </a:p>
        </p:txBody>
      </p:sp>
      <p:sp>
        <p:nvSpPr>
          <p:cNvPr id="67588" name="Slide Number Placeholder 3"/>
          <p:cNvSpPr>
            <a:spLocks noGrp="1"/>
          </p:cNvSpPr>
          <p:nvPr>
            <p:ph type="sldNum" sz="quarter" idx="5"/>
          </p:nvPr>
        </p:nvSpPr>
        <p:spPr>
          <a:noFill/>
        </p:spPr>
        <p:txBody>
          <a:bodyPr/>
          <a:lstStyle/>
          <a:p>
            <a:fld id="{30EC5033-7170-457F-A5CE-8C2CBDB7C913}" type="slidenum">
              <a:rPr lang="en-US" smtClean="0">
                <a:latin typeface="Arial" charset="0"/>
              </a:rPr>
              <a:pPr/>
              <a:t>23</a:t>
            </a:fld>
            <a:endParaRPr lang="en-US" smtClean="0">
              <a:latin typeface="Arial"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p:spPr>
        <p:txBody>
          <a:bodyPr/>
          <a:lstStyle/>
          <a:p>
            <a:pPr eaLnBrk="1" hangingPunct="1"/>
            <a:endParaRPr lang="en-GB" smtClean="0"/>
          </a:p>
        </p:txBody>
      </p:sp>
      <p:sp>
        <p:nvSpPr>
          <p:cNvPr id="68612" name="Slide Number Placeholder 3"/>
          <p:cNvSpPr>
            <a:spLocks noGrp="1"/>
          </p:cNvSpPr>
          <p:nvPr>
            <p:ph type="sldNum" sz="quarter" idx="5"/>
          </p:nvPr>
        </p:nvSpPr>
        <p:spPr>
          <a:noFill/>
        </p:spPr>
        <p:txBody>
          <a:bodyPr/>
          <a:lstStyle/>
          <a:p>
            <a:fld id="{A1E429CE-C540-45C1-9569-744AA5C3FA87}" type="slidenum">
              <a:rPr lang="en-US" smtClean="0">
                <a:latin typeface="Arial" charset="0"/>
              </a:rPr>
              <a:pPr/>
              <a:t>24</a:t>
            </a:fld>
            <a:endParaRPr lang="en-US" smtClean="0">
              <a:latin typeface="Arial"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p:spPr>
        <p:txBody>
          <a:bodyPr/>
          <a:lstStyle/>
          <a:p>
            <a:pPr eaLnBrk="1" hangingPunct="1"/>
            <a:endParaRPr lang="en-GB" smtClean="0"/>
          </a:p>
        </p:txBody>
      </p:sp>
      <p:sp>
        <p:nvSpPr>
          <p:cNvPr id="69636" name="Slide Number Placeholder 3"/>
          <p:cNvSpPr>
            <a:spLocks noGrp="1"/>
          </p:cNvSpPr>
          <p:nvPr>
            <p:ph type="sldNum" sz="quarter" idx="5"/>
          </p:nvPr>
        </p:nvSpPr>
        <p:spPr>
          <a:noFill/>
        </p:spPr>
        <p:txBody>
          <a:bodyPr/>
          <a:lstStyle/>
          <a:p>
            <a:fld id="{686E2B60-EBEF-498B-8228-D9AC562AFC1A}" type="slidenum">
              <a:rPr lang="en-US" smtClean="0">
                <a:latin typeface="Arial" charset="0"/>
              </a:rPr>
              <a:pPr/>
              <a:t>25</a:t>
            </a:fld>
            <a:endParaRPr lang="en-US" smtClean="0">
              <a:latin typeface="Arial"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p:spPr>
        <p:txBody>
          <a:bodyPr/>
          <a:lstStyle/>
          <a:p>
            <a:pPr eaLnBrk="1" hangingPunct="1"/>
            <a:endParaRPr lang="en-GB" smtClean="0"/>
          </a:p>
        </p:txBody>
      </p:sp>
      <p:sp>
        <p:nvSpPr>
          <p:cNvPr id="71684" name="Slide Number Placeholder 3"/>
          <p:cNvSpPr>
            <a:spLocks noGrp="1"/>
          </p:cNvSpPr>
          <p:nvPr>
            <p:ph type="sldNum" sz="quarter" idx="5"/>
          </p:nvPr>
        </p:nvSpPr>
        <p:spPr>
          <a:noFill/>
        </p:spPr>
        <p:txBody>
          <a:bodyPr/>
          <a:lstStyle/>
          <a:p>
            <a:fld id="{5C77FB63-90D8-4270-891C-509E67E2F86D}" type="slidenum">
              <a:rPr lang="en-US" smtClean="0">
                <a:latin typeface="Arial" charset="0"/>
              </a:rPr>
              <a:pPr/>
              <a:t>26</a:t>
            </a:fld>
            <a:endParaRPr lang="en-US" smtClean="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p:spPr>
        <p:txBody>
          <a:bodyPr/>
          <a:lstStyle/>
          <a:p>
            <a:pPr eaLnBrk="1" hangingPunct="1"/>
            <a:endParaRPr lang="en-GB" smtClean="0"/>
          </a:p>
        </p:txBody>
      </p:sp>
      <p:sp>
        <p:nvSpPr>
          <p:cNvPr id="72708" name="Slide Number Placeholder 3"/>
          <p:cNvSpPr>
            <a:spLocks noGrp="1"/>
          </p:cNvSpPr>
          <p:nvPr>
            <p:ph type="sldNum" sz="quarter" idx="5"/>
          </p:nvPr>
        </p:nvSpPr>
        <p:spPr>
          <a:noFill/>
        </p:spPr>
        <p:txBody>
          <a:bodyPr/>
          <a:lstStyle/>
          <a:p>
            <a:fld id="{65DF3E95-BF0D-4F1E-8C4F-44AE49786C01}" type="slidenum">
              <a:rPr lang="en-US" smtClean="0">
                <a:latin typeface="Arial" charset="0"/>
              </a:rPr>
              <a:pPr/>
              <a:t>27</a:t>
            </a:fld>
            <a:endParaRPr lang="en-US" smtClean="0">
              <a:latin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p:spPr>
        <p:txBody>
          <a:bodyPr/>
          <a:lstStyle/>
          <a:p>
            <a:pPr eaLnBrk="1" hangingPunct="1"/>
            <a:endParaRPr lang="en-GB" smtClean="0"/>
          </a:p>
        </p:txBody>
      </p:sp>
      <p:sp>
        <p:nvSpPr>
          <p:cNvPr id="73732" name="Slide Number Placeholder 3"/>
          <p:cNvSpPr>
            <a:spLocks noGrp="1"/>
          </p:cNvSpPr>
          <p:nvPr>
            <p:ph type="sldNum" sz="quarter" idx="5"/>
          </p:nvPr>
        </p:nvSpPr>
        <p:spPr>
          <a:noFill/>
        </p:spPr>
        <p:txBody>
          <a:bodyPr/>
          <a:lstStyle/>
          <a:p>
            <a:fld id="{6847F1AF-9C1E-4E12-8434-913E3EE7C9BA}" type="slidenum">
              <a:rPr lang="en-US" smtClean="0">
                <a:latin typeface="Arial" charset="0"/>
              </a:rPr>
              <a:pPr/>
              <a:t>28</a:t>
            </a:fld>
            <a:endParaRPr lang="en-US" smtClean="0">
              <a:latin typeface="Arial"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p:spPr>
        <p:txBody>
          <a:bodyPr/>
          <a:lstStyle/>
          <a:p>
            <a:pPr eaLnBrk="1" hangingPunct="1"/>
            <a:endParaRPr lang="en-GB" smtClean="0"/>
          </a:p>
        </p:txBody>
      </p:sp>
      <p:sp>
        <p:nvSpPr>
          <p:cNvPr id="74756" name="Slide Number Placeholder 3"/>
          <p:cNvSpPr>
            <a:spLocks noGrp="1"/>
          </p:cNvSpPr>
          <p:nvPr>
            <p:ph type="sldNum" sz="quarter" idx="5"/>
          </p:nvPr>
        </p:nvSpPr>
        <p:spPr>
          <a:noFill/>
        </p:spPr>
        <p:txBody>
          <a:bodyPr/>
          <a:lstStyle/>
          <a:p>
            <a:fld id="{EEF0C860-24EC-4587-B177-68E74196699B}" type="slidenum">
              <a:rPr lang="en-US" smtClean="0">
                <a:latin typeface="Arial" charset="0"/>
              </a:rPr>
              <a:pPr/>
              <a:t>29</a:t>
            </a:fld>
            <a:endParaRPr lang="en-US" smtClean="0">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p:spPr>
        <p:txBody>
          <a:bodyPr/>
          <a:lstStyle/>
          <a:p>
            <a:pPr eaLnBrk="1" hangingPunct="1"/>
            <a:endParaRPr lang="en-GB" smtClean="0"/>
          </a:p>
        </p:txBody>
      </p:sp>
      <p:sp>
        <p:nvSpPr>
          <p:cNvPr id="75780" name="Slide Number Placeholder 3"/>
          <p:cNvSpPr>
            <a:spLocks noGrp="1"/>
          </p:cNvSpPr>
          <p:nvPr>
            <p:ph type="sldNum" sz="quarter" idx="5"/>
          </p:nvPr>
        </p:nvSpPr>
        <p:spPr>
          <a:noFill/>
        </p:spPr>
        <p:txBody>
          <a:bodyPr/>
          <a:lstStyle/>
          <a:p>
            <a:fld id="{77FFF897-3863-4567-A2A2-87EB4C2CA3CE}" type="slidenum">
              <a:rPr lang="en-US" smtClean="0">
                <a:latin typeface="Arial" charset="0"/>
              </a:rPr>
              <a:pPr/>
              <a:t>30</a:t>
            </a:fld>
            <a:endParaRPr lang="en-US" smtClean="0">
              <a:latin typeface="Arial"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p:spPr>
        <p:txBody>
          <a:bodyPr/>
          <a:lstStyle/>
          <a:p>
            <a:pPr eaLnBrk="1" hangingPunct="1"/>
            <a:endParaRPr lang="en-GB" smtClean="0"/>
          </a:p>
        </p:txBody>
      </p:sp>
      <p:sp>
        <p:nvSpPr>
          <p:cNvPr id="77828" name="Slide Number Placeholder 3"/>
          <p:cNvSpPr>
            <a:spLocks noGrp="1"/>
          </p:cNvSpPr>
          <p:nvPr>
            <p:ph type="sldNum" sz="quarter" idx="5"/>
          </p:nvPr>
        </p:nvSpPr>
        <p:spPr>
          <a:noFill/>
        </p:spPr>
        <p:txBody>
          <a:bodyPr/>
          <a:lstStyle/>
          <a:p>
            <a:fld id="{03245D7A-444E-4187-B256-1126D0FF566B}" type="slidenum">
              <a:rPr lang="en-US" smtClean="0">
                <a:latin typeface="Arial" charset="0"/>
              </a:rPr>
              <a:pPr/>
              <a:t>31</a:t>
            </a:fld>
            <a:endParaRPr lang="en-US" smtClean="0">
              <a:latin typeface="Arial"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p:spPr>
        <p:txBody>
          <a:bodyPr/>
          <a:lstStyle/>
          <a:p>
            <a:pPr eaLnBrk="1" hangingPunct="1"/>
            <a:endParaRPr lang="en-GB" smtClean="0"/>
          </a:p>
        </p:txBody>
      </p:sp>
      <p:sp>
        <p:nvSpPr>
          <p:cNvPr id="78852" name="Slide Number Placeholder 3"/>
          <p:cNvSpPr>
            <a:spLocks noGrp="1"/>
          </p:cNvSpPr>
          <p:nvPr>
            <p:ph type="sldNum" sz="quarter" idx="5"/>
          </p:nvPr>
        </p:nvSpPr>
        <p:spPr>
          <a:noFill/>
        </p:spPr>
        <p:txBody>
          <a:bodyPr/>
          <a:lstStyle/>
          <a:p>
            <a:fld id="{48142AF7-E310-4CC5-9058-81F21DA2A1E9}" type="slidenum">
              <a:rPr lang="en-US" smtClean="0">
                <a:latin typeface="Arial" charset="0"/>
              </a:rPr>
              <a:pPr/>
              <a:t>32</a:t>
            </a:fld>
            <a:endParaRPr lang="en-US" smtClean="0">
              <a:latin typeface="Arial"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p:spPr>
        <p:txBody>
          <a:bodyPr/>
          <a:lstStyle/>
          <a:p>
            <a:pPr eaLnBrk="1" hangingPunct="1"/>
            <a:endParaRPr lang="en-GB" smtClean="0"/>
          </a:p>
        </p:txBody>
      </p:sp>
      <p:sp>
        <p:nvSpPr>
          <p:cNvPr id="79876" name="Slide Number Placeholder 3"/>
          <p:cNvSpPr>
            <a:spLocks noGrp="1"/>
          </p:cNvSpPr>
          <p:nvPr>
            <p:ph type="sldNum" sz="quarter" idx="5"/>
          </p:nvPr>
        </p:nvSpPr>
        <p:spPr>
          <a:noFill/>
        </p:spPr>
        <p:txBody>
          <a:bodyPr/>
          <a:lstStyle/>
          <a:p>
            <a:fld id="{B8A84F2B-96DF-4D87-8BD7-C5F5F6D7F4AB}" type="slidenum">
              <a:rPr lang="en-US" smtClean="0">
                <a:latin typeface="Arial" charset="0"/>
              </a:rPr>
              <a:pPr/>
              <a:t>33</a:t>
            </a:fld>
            <a:endParaRPr lang="en-US" smtClean="0">
              <a:latin typeface="Arial"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p:spPr>
        <p:txBody>
          <a:bodyPr/>
          <a:lstStyle/>
          <a:p>
            <a:pPr eaLnBrk="1" hangingPunct="1"/>
            <a:endParaRPr lang="en-GB" smtClean="0"/>
          </a:p>
        </p:txBody>
      </p:sp>
      <p:sp>
        <p:nvSpPr>
          <p:cNvPr id="80900" name="Slide Number Placeholder 3"/>
          <p:cNvSpPr>
            <a:spLocks noGrp="1"/>
          </p:cNvSpPr>
          <p:nvPr>
            <p:ph type="sldNum" sz="quarter" idx="5"/>
          </p:nvPr>
        </p:nvSpPr>
        <p:spPr>
          <a:noFill/>
        </p:spPr>
        <p:txBody>
          <a:bodyPr/>
          <a:lstStyle/>
          <a:p>
            <a:fld id="{F6C74FFC-EE8B-4715-8185-6B45CF98D991}" type="slidenum">
              <a:rPr lang="en-US" smtClean="0">
                <a:latin typeface="Arial" charset="0"/>
              </a:rPr>
              <a:pPr/>
              <a:t>34</a:t>
            </a:fld>
            <a:endParaRPr lang="en-US" smtClean="0">
              <a:latin typeface="Arial"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p:spPr>
        <p:txBody>
          <a:bodyPr/>
          <a:lstStyle/>
          <a:p>
            <a:pPr eaLnBrk="1" hangingPunct="1"/>
            <a:endParaRPr lang="en-GB" smtClean="0"/>
          </a:p>
        </p:txBody>
      </p:sp>
      <p:sp>
        <p:nvSpPr>
          <p:cNvPr id="81924" name="Slide Number Placeholder 3"/>
          <p:cNvSpPr>
            <a:spLocks noGrp="1"/>
          </p:cNvSpPr>
          <p:nvPr>
            <p:ph type="sldNum" sz="quarter" idx="5"/>
          </p:nvPr>
        </p:nvSpPr>
        <p:spPr>
          <a:noFill/>
        </p:spPr>
        <p:txBody>
          <a:bodyPr/>
          <a:lstStyle/>
          <a:p>
            <a:fld id="{5714565E-20B6-485C-828D-944617FF3895}" type="slidenum">
              <a:rPr lang="en-US" smtClean="0">
                <a:latin typeface="Arial" charset="0"/>
              </a:rPr>
              <a:pPr/>
              <a:t>35</a:t>
            </a:fld>
            <a:endParaRPr lang="en-US" smtClean="0">
              <a:latin typeface="Arial"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p:spPr>
        <p:txBody>
          <a:bodyPr/>
          <a:lstStyle/>
          <a:p>
            <a:pPr eaLnBrk="1" hangingPunct="1"/>
            <a:endParaRPr lang="en-GB" smtClean="0"/>
          </a:p>
        </p:txBody>
      </p:sp>
      <p:sp>
        <p:nvSpPr>
          <p:cNvPr id="84996" name="Slide Number Placeholder 3"/>
          <p:cNvSpPr>
            <a:spLocks noGrp="1"/>
          </p:cNvSpPr>
          <p:nvPr>
            <p:ph type="sldNum" sz="quarter" idx="5"/>
          </p:nvPr>
        </p:nvSpPr>
        <p:spPr>
          <a:noFill/>
        </p:spPr>
        <p:txBody>
          <a:bodyPr/>
          <a:lstStyle/>
          <a:p>
            <a:fld id="{A94D42DD-A722-40AB-8B61-72D4DBC4E2ED}" type="slidenum">
              <a:rPr lang="en-US" smtClean="0">
                <a:latin typeface="Arial" charset="0"/>
              </a:rPr>
              <a:pPr/>
              <a:t>36</a:t>
            </a:fld>
            <a:endParaRPr lang="en-US" smtClean="0">
              <a:latin typeface="Arial"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p:spPr>
        <p:txBody>
          <a:bodyPr/>
          <a:lstStyle/>
          <a:p>
            <a:pPr eaLnBrk="1" hangingPunct="1"/>
            <a:endParaRPr lang="en-GB" smtClean="0"/>
          </a:p>
        </p:txBody>
      </p:sp>
      <p:sp>
        <p:nvSpPr>
          <p:cNvPr id="86020" name="Slide Number Placeholder 3"/>
          <p:cNvSpPr>
            <a:spLocks noGrp="1"/>
          </p:cNvSpPr>
          <p:nvPr>
            <p:ph type="sldNum" sz="quarter" idx="5"/>
          </p:nvPr>
        </p:nvSpPr>
        <p:spPr>
          <a:noFill/>
        </p:spPr>
        <p:txBody>
          <a:bodyPr/>
          <a:lstStyle/>
          <a:p>
            <a:fld id="{3EF54901-5343-4413-B05C-AD4FDD1F2949}" type="slidenum">
              <a:rPr lang="en-US" smtClean="0">
                <a:latin typeface="Arial" charset="0"/>
              </a:rPr>
              <a:pPr/>
              <a:t>37</a:t>
            </a:fld>
            <a:endParaRPr lang="en-US" smtClean="0">
              <a:latin typeface="Arial"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p:spPr>
        <p:txBody>
          <a:bodyPr/>
          <a:lstStyle/>
          <a:p>
            <a:pPr eaLnBrk="1" hangingPunct="1"/>
            <a:endParaRPr lang="en-GB" smtClean="0"/>
          </a:p>
        </p:txBody>
      </p:sp>
      <p:sp>
        <p:nvSpPr>
          <p:cNvPr id="87044" name="Slide Number Placeholder 3"/>
          <p:cNvSpPr>
            <a:spLocks noGrp="1"/>
          </p:cNvSpPr>
          <p:nvPr>
            <p:ph type="sldNum" sz="quarter" idx="5"/>
          </p:nvPr>
        </p:nvSpPr>
        <p:spPr>
          <a:noFill/>
        </p:spPr>
        <p:txBody>
          <a:bodyPr/>
          <a:lstStyle/>
          <a:p>
            <a:fld id="{33F0F088-A78A-432F-8B78-78337F7762E2}" type="slidenum">
              <a:rPr lang="en-US" smtClean="0">
                <a:latin typeface="Arial" charset="0"/>
              </a:rPr>
              <a:pPr/>
              <a:t>38</a:t>
            </a:fld>
            <a:endParaRPr lang="en-US" smtClean="0">
              <a:latin typeface="Arial"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p:spPr>
        <p:txBody>
          <a:bodyPr/>
          <a:lstStyle/>
          <a:p>
            <a:pPr eaLnBrk="1" hangingPunct="1"/>
            <a:endParaRPr lang="en-GB" smtClean="0"/>
          </a:p>
        </p:txBody>
      </p:sp>
      <p:sp>
        <p:nvSpPr>
          <p:cNvPr id="88068" name="Slide Number Placeholder 3"/>
          <p:cNvSpPr>
            <a:spLocks noGrp="1"/>
          </p:cNvSpPr>
          <p:nvPr>
            <p:ph type="sldNum" sz="quarter" idx="5"/>
          </p:nvPr>
        </p:nvSpPr>
        <p:spPr>
          <a:noFill/>
        </p:spPr>
        <p:txBody>
          <a:bodyPr/>
          <a:lstStyle/>
          <a:p>
            <a:fld id="{12410314-8929-426F-81EA-6EB6C7D1528E}" type="slidenum">
              <a:rPr lang="en-US" smtClean="0">
                <a:latin typeface="Arial" charset="0"/>
              </a:rPr>
              <a:pPr/>
              <a:t>39</a:t>
            </a:fld>
            <a:endParaRPr lang="en-US" smtClean="0">
              <a:latin typeface="Arial"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b="1" i="0" baseline="0" dirty="0" smtClean="0">
                <a:latin typeface="Arial" pitchFamily="34" charset="0"/>
              </a:rPr>
              <a:t>Figure 2.10  Performance objectives have both external and internal effects. Internally, cost is influenced by the other performance objectives</a:t>
            </a:r>
          </a:p>
        </p:txBody>
      </p:sp>
      <p:sp>
        <p:nvSpPr>
          <p:cNvPr id="90116" name="Slide Number Placeholder 3"/>
          <p:cNvSpPr>
            <a:spLocks noGrp="1"/>
          </p:cNvSpPr>
          <p:nvPr>
            <p:ph type="sldNum" sz="quarter" idx="5"/>
          </p:nvPr>
        </p:nvSpPr>
        <p:spPr>
          <a:noFill/>
        </p:spPr>
        <p:txBody>
          <a:bodyPr/>
          <a:lstStyle/>
          <a:p>
            <a:fld id="{0586D45B-F159-44AB-A884-0A58F3CB0C86}" type="slidenum">
              <a:rPr lang="en-US" smtClean="0">
                <a:latin typeface="Arial" charset="0"/>
              </a:rPr>
              <a:pPr/>
              <a:t>40</a:t>
            </a:fld>
            <a:endParaRPr lang="en-US" smtClean="0">
              <a:latin typeface="Arial"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p:spPr>
        <p:txBody>
          <a:bodyPr/>
          <a:lstStyle/>
          <a:p>
            <a:pPr eaLnBrk="1" hangingPunct="1"/>
            <a:endParaRPr lang="en-GB" smtClean="0"/>
          </a:p>
        </p:txBody>
      </p:sp>
      <p:sp>
        <p:nvSpPr>
          <p:cNvPr id="91140" name="Slide Number Placeholder 3"/>
          <p:cNvSpPr>
            <a:spLocks noGrp="1"/>
          </p:cNvSpPr>
          <p:nvPr>
            <p:ph type="sldNum" sz="quarter" idx="5"/>
          </p:nvPr>
        </p:nvSpPr>
        <p:spPr>
          <a:noFill/>
        </p:spPr>
        <p:txBody>
          <a:bodyPr/>
          <a:lstStyle/>
          <a:p>
            <a:fld id="{4BAC5A51-70A8-4AAB-BC06-A5593B594E0F}" type="slidenum">
              <a:rPr lang="en-US" smtClean="0">
                <a:latin typeface="Arial" charset="0"/>
              </a:rPr>
              <a:pPr/>
              <a:t>41</a:t>
            </a:fld>
            <a:endParaRPr lang="en-US" smtClean="0">
              <a:latin typeface="Arial"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2.11  (a) Polar representations of the relative importance of performance objectives for a taxi service and a bus service</a:t>
            </a:r>
          </a:p>
        </p:txBody>
      </p:sp>
      <p:sp>
        <p:nvSpPr>
          <p:cNvPr id="92164" name="Slide Number Placeholder 3"/>
          <p:cNvSpPr>
            <a:spLocks noGrp="1"/>
          </p:cNvSpPr>
          <p:nvPr>
            <p:ph type="sldNum" sz="quarter" idx="5"/>
          </p:nvPr>
        </p:nvSpPr>
        <p:spPr>
          <a:noFill/>
        </p:spPr>
        <p:txBody>
          <a:bodyPr/>
          <a:lstStyle/>
          <a:p>
            <a:fld id="{05AE7EB6-3A13-49B5-9234-0AA7158803EA}" type="slidenum">
              <a:rPr lang="en-US" smtClean="0">
                <a:latin typeface="Arial" charset="0"/>
              </a:rPr>
              <a:pPr/>
              <a:t>42</a:t>
            </a:fld>
            <a:endParaRPr lang="en-US" smtClean="0">
              <a:latin typeface="Arial"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2.11  (b) Polar representations of a police force’s targets and performance</a:t>
            </a:r>
          </a:p>
        </p:txBody>
      </p:sp>
      <p:sp>
        <p:nvSpPr>
          <p:cNvPr id="93188" name="Slide Number Placeholder 3"/>
          <p:cNvSpPr>
            <a:spLocks noGrp="1"/>
          </p:cNvSpPr>
          <p:nvPr>
            <p:ph type="sldNum" sz="quarter" idx="5"/>
          </p:nvPr>
        </p:nvSpPr>
        <p:spPr>
          <a:noFill/>
        </p:spPr>
        <p:txBody>
          <a:bodyPr/>
          <a:lstStyle/>
          <a:p>
            <a:fld id="{6F1EF97A-6393-45FC-8B42-4E14854A1932}" type="slidenum">
              <a:rPr lang="en-US" smtClean="0">
                <a:latin typeface="Arial" charset="0"/>
              </a:rPr>
              <a:pPr/>
              <a:t>43</a:t>
            </a:fld>
            <a:endParaRPr lang="en-US" smtClean="0">
              <a:latin typeface="Arial"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1" i="0" baseline="0" dirty="0" smtClean="0">
                <a:latin typeface="Arial" pitchFamily="34" charset="0"/>
                <a:cs typeface="Arial" pitchFamily="34" charset="0"/>
              </a:rPr>
              <a:t>Figure 2.12  Performance measures at the three levels</a:t>
            </a:r>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44</a:t>
            </a:fld>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1" i="0" baseline="0" dirty="0" smtClean="0">
                <a:latin typeface="Arial" pitchFamily="34" charset="0"/>
              </a:rPr>
              <a:t>Figure 2.13  The measures used in the balanced scorecard</a:t>
            </a:r>
          </a:p>
        </p:txBody>
      </p:sp>
      <p:sp>
        <p:nvSpPr>
          <p:cNvPr id="4" name="Slide Number Placeholder 3"/>
          <p:cNvSpPr>
            <a:spLocks noGrp="1"/>
          </p:cNvSpPr>
          <p:nvPr>
            <p:ph type="sldNum" sz="quarter" idx="10"/>
          </p:nvPr>
        </p:nvSpPr>
        <p:spPr/>
        <p:txBody>
          <a:bodyPr/>
          <a:lstStyle/>
          <a:p>
            <a:pPr>
              <a:defRPr/>
            </a:pPr>
            <a:fld id="{F9E2EA53-0CA0-41AD-9B44-AAAA4546B437}" type="slidenum">
              <a:rPr lang="en-US" smtClean="0"/>
              <a:pPr>
                <a:defRPr/>
              </a:pPr>
              <a:t>45</a:t>
            </a:fld>
            <a:endParaRPr lang="en-US"/>
          </a:p>
        </p:txBody>
      </p:sp>
    </p:spTree>
    <p:extLst>
      <p:ext uri="{BB962C8B-B14F-4D97-AF65-F5344CB8AC3E}">
        <p14:creationId xmlns:p14="http://schemas.microsoft.com/office/powerpoint/2010/main" val="29455643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p:spPr>
        <p:txBody>
          <a:bodyPr/>
          <a:lstStyle/>
          <a:p>
            <a:pPr eaLnBrk="1" hangingPunct="1"/>
            <a:endParaRPr lang="en-GB" smtClean="0"/>
          </a:p>
        </p:txBody>
      </p:sp>
      <p:sp>
        <p:nvSpPr>
          <p:cNvPr id="95236" name="Slide Number Placeholder 3"/>
          <p:cNvSpPr>
            <a:spLocks noGrp="1"/>
          </p:cNvSpPr>
          <p:nvPr>
            <p:ph type="sldNum" sz="quarter" idx="5"/>
          </p:nvPr>
        </p:nvSpPr>
        <p:spPr>
          <a:noFill/>
        </p:spPr>
        <p:txBody>
          <a:bodyPr/>
          <a:lstStyle/>
          <a:p>
            <a:fld id="{94A29778-B062-4157-A779-34D6BF6F9CEC}" type="slidenum">
              <a:rPr lang="en-US" smtClean="0">
                <a:latin typeface="Arial" charset="0"/>
              </a:rPr>
              <a:pPr/>
              <a:t>46</a:t>
            </a:fld>
            <a:endParaRPr lang="en-US" smtClean="0">
              <a:latin typeface="Arial"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1" i="0" baseline="0" dirty="0" smtClean="0">
                <a:latin typeface="Arial" pitchFamily="34" charset="0"/>
              </a:rPr>
              <a:t>Figure 2.14  The efficient frontier identifies operations with performances that dominate other operations’ performance</a:t>
            </a:r>
          </a:p>
        </p:txBody>
      </p:sp>
      <p:sp>
        <p:nvSpPr>
          <p:cNvPr id="96260" name="Slide Number Placeholder 3"/>
          <p:cNvSpPr>
            <a:spLocks noGrp="1"/>
          </p:cNvSpPr>
          <p:nvPr>
            <p:ph type="sldNum" sz="quarter" idx="5"/>
          </p:nvPr>
        </p:nvSpPr>
        <p:spPr>
          <a:noFill/>
        </p:spPr>
        <p:txBody>
          <a:bodyPr/>
          <a:lstStyle/>
          <a:p>
            <a:fld id="{DCDF7D01-EDB1-49F7-96D4-217156CB0843}" type="slidenum">
              <a:rPr lang="en-GB" smtClean="0">
                <a:latin typeface="Arial" charset="0"/>
              </a:rPr>
              <a:pPr/>
              <a:t>47</a:t>
            </a:fld>
            <a:endParaRPr lang="en-GB"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961719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604061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61309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25636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637102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32936430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8484988"/>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072111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390357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487507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816766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a:prstGeom prst="rect">
            <a:avLst/>
          </a:prstGeo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a:prstGeom prst="rect">
            <a:avLst/>
          </a:prstGeo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a:prstGeom prst="rect">
            <a:avLst/>
          </a:prstGeo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a:prstGeom prst="rect">
            <a:avLst/>
          </a:prstGeo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pPr algn="l"/>
            <a:endParaRPr lang="en-US" dirty="0">
              <a:solidFill>
                <a:srgbClr val="000000"/>
              </a:solidFill>
            </a:endParaRPr>
          </a:p>
        </p:txBody>
      </p:sp>
      <p:sp>
        <p:nvSpPr>
          <p:cNvPr id="4" name="Date Placeholder 3"/>
          <p:cNvSpPr>
            <a:spLocks noGrp="1"/>
          </p:cNvSpPr>
          <p:nvPr>
            <p:ph type="dt" sz="half" idx="11"/>
          </p:nvPr>
        </p:nvSpPr>
        <p:spPr>
          <a:xfrm>
            <a:off x="6335713" y="113072"/>
            <a:ext cx="2133600" cy="182880"/>
          </a:xfrm>
          <a:prstGeom prst="rect">
            <a:avLst/>
          </a:prstGeom>
        </p:spPr>
        <p:txBody>
          <a:bodyPr/>
          <a:lstStyle/>
          <a:p>
            <a:pPr algn="l"/>
            <a:fld id="{A9DF6EFB-3F44-496C-A842-1E0B3D3B975A}" type="datetimeFigureOut">
              <a:rPr lang="en-US" smtClean="0">
                <a:solidFill>
                  <a:srgbClr val="000000"/>
                </a:solidFill>
              </a:rPr>
              <a:pPr algn="l"/>
              <a:t>10/18/2018</a:t>
            </a:fld>
            <a:endParaRPr lang="en-US" dirty="0">
              <a:solidFill>
                <a:srgbClr val="000000"/>
              </a:solidFill>
            </a:endParaRPr>
          </a:p>
        </p:txBody>
      </p:sp>
      <p:sp>
        <p:nvSpPr>
          <p:cNvPr id="5" name="Slide Number Placeholder 4"/>
          <p:cNvSpPr>
            <a:spLocks noGrp="1"/>
          </p:cNvSpPr>
          <p:nvPr>
            <p:ph type="sldNum" sz="quarter" idx="12"/>
          </p:nvPr>
        </p:nvSpPr>
        <p:spPr>
          <a:xfrm>
            <a:off x="8469312" y="113072"/>
            <a:ext cx="551783" cy="182880"/>
          </a:xfrm>
          <a:prstGeom prst="rect">
            <a:avLst/>
          </a:prstGeom>
        </p:spPr>
        <p:txBody>
          <a:bodyPr/>
          <a:lstStyle/>
          <a:p>
            <a:pPr algn="l"/>
            <a:fld id="{200B2350-5261-4F5C-9DF5-EF0D264FC8D2}" type="slidenum">
              <a:rPr lang="en-US" smtClean="0">
                <a:solidFill>
                  <a:srgbClr val="000000"/>
                </a:solidFill>
              </a:rPr>
              <a:pPr algn="l"/>
              <a:t>‹#›</a:t>
            </a:fld>
            <a:endParaRPr lang="en-US" dirty="0">
              <a:solidFill>
                <a:srgbClr val="000000"/>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5358445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i="0" dirty="0" smtClean="0">
                <a:ea typeface="Verdana" panose="020B0604030504040204" pitchFamily="34" charset="0"/>
                <a:cs typeface="Verdana" panose="020B0604030504040204" pitchFamily="34" charset="0"/>
              </a:rPr>
              <a:t>Copyright © 2016, 2013, 2010 Pearson Education, Inc. All Rights Reserved</a:t>
            </a:r>
          </a:p>
        </p:txBody>
      </p:sp>
      <p:pic>
        <p:nvPicPr>
          <p:cNvPr id="4" name="Picture 3" descr="Pearson Logo"/>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algn="r" fontAlgn="auto">
              <a:spcBef>
                <a:spcPts val="0"/>
              </a:spcBef>
              <a:spcAft>
                <a:spcPts val="0"/>
              </a:spcAft>
              <a:defRPr/>
            </a:pPr>
            <a:r>
              <a:rPr lang="en-US" altLang="en-US" sz="700" b="1" dirty="0" smtClean="0">
                <a:solidFill>
                  <a:srgbClr val="000000"/>
                </a:solidFill>
                <a:ea typeface="Verdana" panose="020B0604030504040204" pitchFamily="34" charset="0"/>
                <a:cs typeface="Verdana" panose="020B0604030504040204" pitchFamily="34" charset="0"/>
              </a:rPr>
              <a:t>Copyright © 2016, 2013, 2010 Pearson Education, Inc. All Rights Reserved</a:t>
            </a:r>
          </a:p>
        </p:txBody>
      </p:sp>
    </p:spTree>
    <p:extLst>
      <p:ext uri="{BB962C8B-B14F-4D97-AF65-F5344CB8AC3E}">
        <p14:creationId xmlns:p14="http://schemas.microsoft.com/office/powerpoint/2010/main" val="3331830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7" Type="http://schemas.openxmlformats.org/officeDocument/2006/relationships/image" Target="../media/image9.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oleObject" Target="../embeddings/oleObject1.bin"/></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7" Type="http://schemas.openxmlformats.org/officeDocument/2006/relationships/image" Target="../media/image12.wmf"/><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11.wmf"/><Relationship Id="rId5" Type="http://schemas.openxmlformats.org/officeDocument/2006/relationships/image" Target="../media/image10.wmf"/><Relationship Id="rId4" Type="http://schemas.openxmlformats.org/officeDocument/2006/relationships/oleObject" Target="../embeddings/oleObject2.bin"/></Relationships>
</file>

<file path=ppt/slides/_rels/slide38.xml.rels><?xml version="1.0" encoding="UTF-8" standalone="yes"?>
<Relationships xmlns="http://schemas.openxmlformats.org/package/2006/relationships"><Relationship Id="rId8" Type="http://schemas.openxmlformats.org/officeDocument/2006/relationships/image" Target="../media/image16.wmf"/><Relationship Id="rId3" Type="http://schemas.openxmlformats.org/officeDocument/2006/relationships/notesSlide" Target="../notesSlides/notesSlide38.xml"/><Relationship Id="rId7" Type="http://schemas.openxmlformats.org/officeDocument/2006/relationships/image" Target="../media/image15.wmf"/><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14.wmf"/><Relationship Id="rId5" Type="http://schemas.openxmlformats.org/officeDocument/2006/relationships/image" Target="../media/image13.wmf"/><Relationship Id="rId4" Type="http://schemas.openxmlformats.org/officeDocument/2006/relationships/oleObject" Target="../embeddings/oleObject3.bin"/></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7" Type="http://schemas.openxmlformats.org/officeDocument/2006/relationships/image" Target="../media/image19.wmf"/><Relationship Id="rId2" Type="http://schemas.openxmlformats.org/officeDocument/2006/relationships/slideLayout" Target="../slideLayouts/slideLayout7.xml"/><Relationship Id="rId1" Type="http://schemas.openxmlformats.org/officeDocument/2006/relationships/vmlDrawing" Target="../drawings/vmlDrawing4.vml"/><Relationship Id="rId6" Type="http://schemas.openxmlformats.org/officeDocument/2006/relationships/image" Target="../media/image18.wmf"/><Relationship Id="rId5" Type="http://schemas.openxmlformats.org/officeDocument/2006/relationships/image" Target="../media/image17.wmf"/><Relationship Id="rId4" Type="http://schemas.openxmlformats.org/officeDocument/2006/relationships/oleObject" Target="../embeddings/oleObject4.bin"/></Relationships>
</file>

<file path=ppt/slides/_rels/slide40.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s://www-dawsonera-com.ezproxy.uwtsd.ac.uk/readonline/9780273776284/startPage/66/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41"/>
            <a:ext cx="8229600" cy="622828"/>
          </a:xfrm>
          <a:noFill/>
          <a:ln w="9525">
            <a:noFill/>
            <a:miter lim="800000"/>
            <a:headEnd/>
            <a:tailEnd/>
          </a:ln>
        </p:spPr>
        <p:txBody>
          <a:bodyPr vert="horz" wrap="square" lIns="91440" tIns="45720" rIns="91440" bIns="45720" numCol="1" anchor="t" anchorCtr="0" compatLnSpc="1">
            <a:prstTxWarp prst="textNoShape">
              <a:avLst/>
            </a:prstTxWarp>
            <a:noAutofit/>
          </a:bodyPr>
          <a:lstStyle/>
          <a:p>
            <a:pPr algn="l">
              <a:spcBef>
                <a:spcPts val="0"/>
              </a:spcBef>
            </a:pPr>
            <a:r>
              <a:rPr lang="en-US" sz="3400" b="1" dirty="0" smtClean="0">
                <a:solidFill>
                  <a:srgbClr val="007FA3"/>
                </a:solidFill>
                <a:ea typeface="+mn-ea"/>
                <a:cs typeface="+mn-cs"/>
              </a:rPr>
              <a:t>Operations management</a:t>
            </a:r>
            <a:endParaRPr lang="en-US" sz="3400" b="1" dirty="0">
              <a:solidFill>
                <a:srgbClr val="007FA3"/>
              </a:solidFill>
              <a:ea typeface="+mn-ea"/>
              <a:cs typeface="+mn-cs"/>
            </a:endParaRPr>
          </a:p>
        </p:txBody>
      </p:sp>
      <p:sp>
        <p:nvSpPr>
          <p:cNvPr id="3" name="Text Placeholder 2"/>
          <p:cNvSpPr>
            <a:spLocks noGrp="1"/>
          </p:cNvSpPr>
          <p:nvPr>
            <p:ph type="body" sz="quarter" idx="13"/>
          </p:nvPr>
        </p:nvSpPr>
        <p:spPr>
          <a:xfrm>
            <a:off x="457200" y="968836"/>
            <a:ext cx="8229600" cy="478970"/>
          </a:xfrm>
        </p:spPr>
        <p:txBody>
          <a:bodyPr/>
          <a:lstStyle/>
          <a:p>
            <a:r>
              <a:rPr lang="en-US" sz="2000" dirty="0" smtClean="0">
                <a:latin typeface="+mj-lt"/>
              </a:rPr>
              <a:t>8</a:t>
            </a:r>
            <a:r>
              <a:rPr lang="en-US" sz="2000" baseline="30000" dirty="0" smtClean="0">
                <a:latin typeface="+mj-lt"/>
              </a:rPr>
              <a:t>th</a:t>
            </a:r>
            <a:r>
              <a:rPr lang="en-US" sz="2000" dirty="0" smtClean="0">
                <a:latin typeface="+mj-lt"/>
              </a:rPr>
              <a:t> edition</a:t>
            </a:r>
            <a:endParaRPr lang="en-US" sz="2000" dirty="0">
              <a:latin typeface="+mj-lt"/>
            </a:endParaRPr>
          </a:p>
        </p:txBody>
      </p:sp>
      <p:pic>
        <p:nvPicPr>
          <p:cNvPr id="6" name="Book C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844" y="1486745"/>
            <a:ext cx="3495794" cy="4753187"/>
          </a:xfrm>
          <a:prstGeom prst="rect">
            <a:avLst/>
          </a:prstGeom>
          <a:ln>
            <a:solidFill>
              <a:schemeClr val="tx1">
                <a:lumMod val="50000"/>
                <a:lumOff val="50000"/>
              </a:schemeClr>
            </a:solidFill>
          </a:ln>
          <a:effectLst>
            <a:outerShdw blurRad="50800" dist="76200" dir="2700000" algn="tl" rotWithShape="0">
              <a:srgbClr val="000000">
                <a:alpha val="56000"/>
              </a:srgbClr>
            </a:outerShdw>
          </a:effectLst>
        </p:spPr>
      </p:pic>
      <p:sp>
        <p:nvSpPr>
          <p:cNvPr id="5" name="Text Placeholder 4"/>
          <p:cNvSpPr>
            <a:spLocks noGrp="1"/>
          </p:cNvSpPr>
          <p:nvPr>
            <p:ph type="body" sz="quarter" idx="15"/>
          </p:nvPr>
        </p:nvSpPr>
        <p:spPr>
          <a:xfrm>
            <a:off x="4930140" y="2856183"/>
            <a:ext cx="3657600" cy="1151503"/>
          </a:xfrm>
        </p:spPr>
        <p:txBody>
          <a:bodyPr/>
          <a:lstStyle/>
          <a:p>
            <a:pPr marL="0" marR="0" indent="0" algn="l" defTabSz="914400" rtl="0" eaLnBrk="0" fontAlgn="base" latinLnBrk="0" hangingPunct="0">
              <a:spcBef>
                <a:spcPts val="1200"/>
              </a:spcBef>
              <a:spcAft>
                <a:spcPct val="0"/>
              </a:spcAft>
              <a:buClrTx/>
              <a:buSzTx/>
              <a:buFontTx/>
              <a:buNone/>
              <a:tabLst/>
              <a:defRPr/>
            </a:pPr>
            <a:r>
              <a:rPr lang="en-US" sz="3000" b="0" i="0" baseline="0" dirty="0" smtClean="0">
                <a:solidFill>
                  <a:schemeClr val="tx1"/>
                </a:solidFill>
                <a:latin typeface="+mn-lt"/>
                <a:ea typeface="+mn-ea"/>
                <a:cs typeface="+mn-cs"/>
              </a:rPr>
              <a:t>Chapter 2</a:t>
            </a:r>
          </a:p>
          <a:p>
            <a:pPr>
              <a:spcBef>
                <a:spcPts val="1200"/>
              </a:spcBef>
            </a:pPr>
            <a:r>
              <a:rPr lang="en-US" dirty="0"/>
              <a:t>Operations performance</a:t>
            </a:r>
          </a:p>
        </p:txBody>
      </p:sp>
    </p:spTree>
    <p:extLst>
      <p:ext uri="{BB962C8B-B14F-4D97-AF65-F5344CB8AC3E}">
        <p14:creationId xmlns:p14="http://schemas.microsoft.com/office/powerpoint/2010/main" val="8341837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5957" y="861675"/>
            <a:ext cx="8678198" cy="5632311"/>
          </a:xfrm>
          <a:prstGeom prst="rect">
            <a:avLst/>
          </a:prstGeom>
          <a:noFill/>
        </p:spPr>
        <p:txBody>
          <a:bodyPr wrap="square" rtlCol="0">
            <a:spAutoFit/>
          </a:bodyPr>
          <a:lstStyle/>
          <a:p>
            <a:pPr algn="l"/>
            <a:r>
              <a:rPr lang="en-US" sz="2400" i="1" dirty="0" smtClean="0"/>
              <a:t>In Chapter </a:t>
            </a:r>
            <a:r>
              <a:rPr lang="en-US" sz="2400" i="1" dirty="0"/>
              <a:t>2</a:t>
            </a:r>
            <a:r>
              <a:rPr lang="en-GB" sz="2400" i="1" dirty="0" smtClean="0"/>
              <a:t> – </a:t>
            </a:r>
            <a:r>
              <a:rPr lang="en-US" sz="2400" i="1" dirty="0" smtClean="0"/>
              <a:t>Operations performance – Slack et al. identify the following key questions…</a:t>
            </a:r>
          </a:p>
          <a:p>
            <a:pPr algn="l"/>
            <a:endParaRPr lang="en-US" sz="2400" i="1" dirty="0" smtClean="0"/>
          </a:p>
          <a:p>
            <a:pPr marL="342900" indent="-342900" algn="l">
              <a:lnSpc>
                <a:spcPct val="150000"/>
              </a:lnSpc>
              <a:buClr>
                <a:srgbClr val="FF0000"/>
              </a:buClr>
              <a:buFont typeface="Wingdings" charset="2"/>
              <a:buChar char="q"/>
            </a:pPr>
            <a:r>
              <a:rPr lang="en-US" sz="2400" dirty="0"/>
              <a:t>Why is operations performance vital in any organization?</a:t>
            </a:r>
          </a:p>
          <a:p>
            <a:pPr marL="342900" indent="-342900" algn="l">
              <a:lnSpc>
                <a:spcPct val="150000"/>
              </a:lnSpc>
              <a:buClr>
                <a:srgbClr val="FF0000"/>
              </a:buClr>
              <a:buFont typeface="Wingdings" charset="2"/>
              <a:buChar char="q"/>
            </a:pPr>
            <a:r>
              <a:rPr lang="en-US" sz="2400" dirty="0" smtClean="0"/>
              <a:t>How </a:t>
            </a:r>
            <a:r>
              <a:rPr lang="en-US" sz="2400" dirty="0"/>
              <a:t>is operations performance judged at a societal level? </a:t>
            </a:r>
          </a:p>
          <a:p>
            <a:pPr marL="342900" indent="-342900" algn="l">
              <a:lnSpc>
                <a:spcPct val="150000"/>
              </a:lnSpc>
              <a:buClr>
                <a:srgbClr val="FF0000"/>
              </a:buClr>
              <a:buFont typeface="Wingdings" charset="2"/>
              <a:buChar char="q"/>
            </a:pPr>
            <a:r>
              <a:rPr lang="en-US" sz="2400" dirty="0" smtClean="0"/>
              <a:t>How </a:t>
            </a:r>
            <a:r>
              <a:rPr lang="en-US" sz="2400" dirty="0"/>
              <a:t>is operations performance judged at a strategic level?</a:t>
            </a:r>
          </a:p>
          <a:p>
            <a:pPr marL="342900" indent="-342900" algn="l">
              <a:lnSpc>
                <a:spcPct val="150000"/>
              </a:lnSpc>
              <a:buClr>
                <a:srgbClr val="FF0000"/>
              </a:buClr>
              <a:buFont typeface="Wingdings" charset="2"/>
              <a:buChar char="q"/>
            </a:pPr>
            <a:r>
              <a:rPr lang="en-US" sz="2400" dirty="0" smtClean="0"/>
              <a:t>How </a:t>
            </a:r>
            <a:r>
              <a:rPr lang="en-US" sz="2400" dirty="0"/>
              <a:t>is operations performance judged at an operational level?</a:t>
            </a:r>
          </a:p>
          <a:p>
            <a:pPr marL="342900" indent="-342900" algn="l">
              <a:lnSpc>
                <a:spcPct val="150000"/>
              </a:lnSpc>
              <a:buClr>
                <a:srgbClr val="FF0000"/>
              </a:buClr>
              <a:buFont typeface="Wingdings" charset="2"/>
              <a:buChar char="q"/>
            </a:pPr>
            <a:r>
              <a:rPr lang="en-US" sz="2400" dirty="0" smtClean="0"/>
              <a:t>How </a:t>
            </a:r>
            <a:r>
              <a:rPr lang="en-US" sz="2400" dirty="0"/>
              <a:t>can operations performance be measured?</a:t>
            </a:r>
          </a:p>
          <a:p>
            <a:pPr marL="342900" indent="-342900" algn="l">
              <a:lnSpc>
                <a:spcPct val="150000"/>
              </a:lnSpc>
              <a:buClr>
                <a:srgbClr val="FF0000"/>
              </a:buClr>
              <a:buFont typeface="Wingdings" charset="2"/>
              <a:buChar char="q"/>
            </a:pPr>
            <a:r>
              <a:rPr lang="en-US" sz="2400" dirty="0" smtClean="0"/>
              <a:t>How </a:t>
            </a:r>
            <a:r>
              <a:rPr lang="en-US" sz="2400" dirty="0"/>
              <a:t>do operations performance objectives trade off </a:t>
            </a:r>
            <a:r>
              <a:rPr lang="en-US" sz="2400" dirty="0" smtClean="0"/>
              <a:t>against</a:t>
            </a:r>
            <a:br>
              <a:rPr lang="en-US" sz="2400" dirty="0" smtClean="0"/>
            </a:br>
            <a:r>
              <a:rPr lang="en-US" sz="2400" dirty="0" smtClean="0"/>
              <a:t>each </a:t>
            </a:r>
            <a:r>
              <a:rPr lang="en-US" sz="2400" dirty="0"/>
              <a:t>other</a:t>
            </a:r>
            <a:r>
              <a:rPr lang="en-US" sz="2400" dirty="0" smtClean="0"/>
              <a:t>?</a:t>
            </a:r>
            <a:endParaRPr lang="en-GB" sz="2400" dirty="0"/>
          </a:p>
        </p:txBody>
      </p:sp>
      <p:sp>
        <p:nvSpPr>
          <p:cNvPr id="3" name="TextBox 2"/>
          <p:cNvSpPr txBox="1"/>
          <p:nvPr/>
        </p:nvSpPr>
        <p:spPr>
          <a:xfrm>
            <a:off x="15758" y="31513"/>
            <a:ext cx="4508946" cy="523220"/>
          </a:xfrm>
          <a:prstGeom prst="rect">
            <a:avLst/>
          </a:prstGeom>
          <a:noFill/>
        </p:spPr>
        <p:txBody>
          <a:bodyPr wrap="square" rtlCol="0">
            <a:spAutoFit/>
          </a:bodyPr>
          <a:lstStyle/>
          <a:p>
            <a:pPr algn="l"/>
            <a:r>
              <a:rPr lang="en-US" sz="2800" b="1" dirty="0" smtClean="0">
                <a:solidFill>
                  <a:srgbClr val="007FA3"/>
                </a:solidFill>
              </a:rPr>
              <a:t>Key questions</a:t>
            </a:r>
            <a:endParaRPr lang="en-GB" sz="2800" b="1" dirty="0" smtClean="0">
              <a:solidFill>
                <a:srgbClr val="007FA3"/>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Y:\08VOL4\Graphics\Powerpoint\PE_UK\PE522-SLACK\Final files\GIF\ch02\figure2-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0600" y="705100"/>
            <a:ext cx="7162800" cy="53962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095" y="-188411"/>
            <a:ext cx="8928991" cy="800219"/>
          </a:xfrm>
          <a:prstGeom prst="rect">
            <a:avLst/>
          </a:prstGeom>
          <a:noFill/>
        </p:spPr>
        <p:txBody>
          <a:bodyPr wrap="square" tIns="0" bIns="0" rtlCol="0">
            <a:normAutofit/>
          </a:bodyPr>
          <a:lstStyle/>
          <a:p>
            <a:pPr algn="l">
              <a:lnSpc>
                <a:spcPct val="200000"/>
              </a:lnSpc>
              <a:spcAft>
                <a:spcPts val="0"/>
              </a:spcAft>
              <a:tabLst>
                <a:tab pos="143510" algn="l"/>
              </a:tabLst>
            </a:pPr>
            <a:r>
              <a:rPr lang="en-US" sz="2600" b="1" dirty="0">
                <a:solidFill>
                  <a:srgbClr val="007FA3"/>
                </a:solidFill>
                <a:latin typeface="Arial" pitchFamily="34" charset="0"/>
                <a:cs typeface="Arial" pitchFamily="34" charset="0"/>
              </a:rPr>
              <a:t>Three levels of operations performance</a:t>
            </a:r>
            <a:endParaRPr lang="en-GB" sz="2600" b="1" dirty="0">
              <a:solidFill>
                <a:srgbClr val="007FA3"/>
              </a:solidFill>
              <a:latin typeface="Arial"/>
              <a:ea typeface="Times New Roman"/>
              <a:cs typeface="Times New Roman"/>
            </a:endParaRPr>
          </a:p>
        </p:txBody>
      </p:sp>
    </p:spTree>
    <p:extLst>
      <p:ext uri="{BB962C8B-B14F-4D97-AF65-F5344CB8AC3E}">
        <p14:creationId xmlns:p14="http://schemas.microsoft.com/office/powerpoint/2010/main" val="16646624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10095" y="-188411"/>
            <a:ext cx="8928991" cy="800219"/>
          </a:xfrm>
          <a:prstGeom prst="rect">
            <a:avLst/>
          </a:prstGeom>
          <a:noFill/>
        </p:spPr>
        <p:txBody>
          <a:bodyPr wrap="square" tIns="0" bIns="0" rtlCol="0">
            <a:normAutofit/>
          </a:bodyPr>
          <a:lstStyle/>
          <a:p>
            <a:pPr algn="l">
              <a:lnSpc>
                <a:spcPct val="200000"/>
              </a:lnSpc>
              <a:spcAft>
                <a:spcPts val="0"/>
              </a:spcAft>
              <a:tabLst>
                <a:tab pos="143510" algn="l"/>
              </a:tabLst>
            </a:pPr>
            <a:r>
              <a:rPr lang="en-GB" sz="2600" b="1" dirty="0" smtClean="0">
                <a:solidFill>
                  <a:srgbClr val="007FA3"/>
                </a:solidFill>
                <a:latin typeface="Arial" pitchFamily="34" charset="0"/>
                <a:cs typeface="Arial" pitchFamily="34" charset="0"/>
              </a:rPr>
              <a:t>Stakeholder groups with </a:t>
            </a:r>
            <a:r>
              <a:rPr lang="en-US" sz="2600" b="1" dirty="0" smtClean="0">
                <a:solidFill>
                  <a:srgbClr val="007FA3"/>
                </a:solidFill>
                <a:latin typeface="Arial"/>
                <a:ea typeface="Times New Roman"/>
                <a:cs typeface="Times New Roman"/>
              </a:rPr>
              <a:t>typical operations objectives</a:t>
            </a:r>
            <a:endParaRPr lang="en-GB" sz="2600" b="1" dirty="0">
              <a:solidFill>
                <a:srgbClr val="007FA3"/>
              </a:solidFill>
              <a:latin typeface="Arial"/>
              <a:ea typeface="Times New Roman"/>
              <a:cs typeface="Times New Roman"/>
            </a:endParaRPr>
          </a:p>
        </p:txBody>
      </p:sp>
      <p:pic>
        <p:nvPicPr>
          <p:cNvPr id="7170" name="Picture 2" descr="Y:\08VOL4\Graphics\Powerpoint\PE_UK\PE522-SLACK\Final files\GIF\ch02\figure2-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272" y="772599"/>
            <a:ext cx="7741456" cy="546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194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6" name="Text Box 4"/>
          <p:cNvSpPr txBox="1">
            <a:spLocks noChangeArrowheads="1"/>
          </p:cNvSpPr>
          <p:nvPr/>
        </p:nvSpPr>
        <p:spPr bwMode="auto">
          <a:xfrm>
            <a:off x="0" y="79998"/>
            <a:ext cx="9144000" cy="458587"/>
          </a:xfrm>
          <a:prstGeom prst="rect">
            <a:avLst/>
          </a:prstGeom>
          <a:noFill/>
          <a:ln w="25400">
            <a:noFill/>
            <a:miter lim="800000"/>
            <a:headEnd type="none" w="med" len="lg"/>
            <a:tailEnd type="none" w="sm" len="med"/>
          </a:ln>
        </p:spPr>
        <p:txBody>
          <a:bodyPr>
            <a:spAutoFit/>
          </a:bodyPr>
          <a:lstStyle/>
          <a:p>
            <a:pPr algn="l">
              <a:lnSpc>
                <a:spcPct val="85000"/>
              </a:lnSpc>
              <a:spcBef>
                <a:spcPct val="50000"/>
              </a:spcBef>
            </a:pPr>
            <a:r>
              <a:rPr lang="en-GB" sz="2800" b="1" dirty="0" smtClean="0">
                <a:solidFill>
                  <a:srgbClr val="007FA3"/>
                </a:solidFill>
                <a:cs typeface="Arial" charset="0"/>
              </a:rPr>
              <a:t>OM’s contribution </a:t>
            </a:r>
            <a:r>
              <a:rPr lang="en-GB" sz="2800" b="1" dirty="0">
                <a:solidFill>
                  <a:srgbClr val="007FA3"/>
                </a:solidFill>
                <a:cs typeface="Arial" charset="0"/>
              </a:rPr>
              <a:t>to </a:t>
            </a:r>
            <a:r>
              <a:rPr lang="en-GB" sz="2800" b="1" dirty="0" smtClean="0">
                <a:solidFill>
                  <a:srgbClr val="007FA3"/>
                </a:solidFill>
                <a:cs typeface="Arial" charset="0"/>
              </a:rPr>
              <a:t>the ‘economic bottom line’</a:t>
            </a:r>
            <a:endParaRPr lang="en-GB" sz="2800" b="1" dirty="0">
              <a:solidFill>
                <a:srgbClr val="007FA3"/>
              </a:solidFill>
              <a:cs typeface="Arial" charset="0"/>
            </a:endParaRPr>
          </a:p>
        </p:txBody>
      </p:sp>
      <p:pic>
        <p:nvPicPr>
          <p:cNvPr id="8194" name="Picture 2" descr="Y:\08VOL4\Graphics\Powerpoint\PE_UK\PE522-SLACK\Final files\GIF\ch02\figure2-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621" y="1238250"/>
            <a:ext cx="8502758" cy="44005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23581" y="878832"/>
            <a:ext cx="8460432" cy="4708981"/>
          </a:xfrm>
          <a:prstGeom prst="rect">
            <a:avLst/>
          </a:prstGeom>
          <a:solidFill>
            <a:schemeClr val="bg1"/>
          </a:solidFill>
        </p:spPr>
        <p:txBody>
          <a:bodyPr wrap="square" rtlCol="0">
            <a:spAutoFit/>
          </a:bodyPr>
          <a:lstStyle/>
          <a:p>
            <a:pPr algn="l"/>
            <a:r>
              <a:rPr lang="en-GB" sz="2000" i="1" dirty="0" smtClean="0"/>
              <a:t>Employ skilled, enthusiastic people, and encourage them to contribute ideas for cutting out waste and working more effectively.</a:t>
            </a:r>
          </a:p>
          <a:p>
            <a:pPr algn="l"/>
            <a:r>
              <a:rPr lang="en-GB" sz="2000" i="1" dirty="0" smtClean="0"/>
              <a:t> </a:t>
            </a:r>
          </a:p>
          <a:p>
            <a:pPr algn="l"/>
            <a:r>
              <a:rPr lang="en-GB" sz="2000" i="1" dirty="0" smtClean="0"/>
              <a:t>Carefully monitor their customers’ perception of the quality of service they are receiving and learn from any examples of poor service and always apologise and rectify any failure to give excellent service.</a:t>
            </a:r>
          </a:p>
          <a:p>
            <a:pPr algn="l"/>
            <a:r>
              <a:rPr lang="en-GB" sz="2000" i="1" dirty="0" smtClean="0"/>
              <a:t> </a:t>
            </a:r>
          </a:p>
          <a:p>
            <a:pPr algn="l"/>
            <a:r>
              <a:rPr lang="en-GB" sz="2000" i="1" dirty="0" smtClean="0"/>
              <a:t>Have invested in simply but appropriate systems of their own that allow the business to plan and control its activities effectively.</a:t>
            </a:r>
          </a:p>
          <a:p>
            <a:pPr algn="l"/>
            <a:r>
              <a:rPr lang="en-GB" sz="2000" i="1" dirty="0" smtClean="0"/>
              <a:t> </a:t>
            </a:r>
          </a:p>
          <a:p>
            <a:pPr algn="l"/>
            <a:r>
              <a:rPr lang="en-GB" sz="2000" i="1" dirty="0" smtClean="0"/>
              <a:t>Hold regular meetings where staff share their experiences and think about how they can build their knowledge of customer needs, new technologies and how their services will have to change in the future to add value for their customers and help the business to remain competitive.</a:t>
            </a:r>
          </a:p>
        </p:txBody>
      </p:sp>
      <p:sp>
        <p:nvSpPr>
          <p:cNvPr id="3" name="TextBox 2"/>
          <p:cNvSpPr txBox="1"/>
          <p:nvPr/>
        </p:nvSpPr>
        <p:spPr>
          <a:xfrm>
            <a:off x="0" y="13092"/>
            <a:ext cx="9144000" cy="523220"/>
          </a:xfrm>
          <a:prstGeom prst="rect">
            <a:avLst/>
          </a:prstGeom>
          <a:noFill/>
        </p:spPr>
        <p:txBody>
          <a:bodyPr wrap="square" rtlCol="0">
            <a:spAutoFit/>
          </a:bodyPr>
          <a:lstStyle/>
          <a:p>
            <a:pPr algn="l"/>
            <a:r>
              <a:rPr lang="en-GB" sz="2800" b="1" dirty="0" smtClean="0">
                <a:solidFill>
                  <a:srgbClr val="007FA3"/>
                </a:solidFill>
              </a:rPr>
              <a:t>Company A has operations managers who…</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0" y="16934"/>
            <a:ext cx="9144000" cy="523220"/>
          </a:xfrm>
          <a:prstGeom prst="rect">
            <a:avLst/>
          </a:prstGeom>
          <a:noFill/>
        </p:spPr>
        <p:txBody>
          <a:bodyPr wrap="square" rtlCol="0">
            <a:spAutoFit/>
          </a:bodyPr>
          <a:lstStyle/>
          <a:p>
            <a:pPr algn="l"/>
            <a:r>
              <a:rPr lang="en-GB" sz="2800" b="1" dirty="0" smtClean="0">
                <a:solidFill>
                  <a:srgbClr val="007FA3"/>
                </a:solidFill>
              </a:rPr>
              <a:t>Last year’s financial details for Company A</a:t>
            </a:r>
          </a:p>
        </p:txBody>
      </p:sp>
      <p:grpSp>
        <p:nvGrpSpPr>
          <p:cNvPr id="8" name="Group 7"/>
          <p:cNvGrpSpPr/>
          <p:nvPr/>
        </p:nvGrpSpPr>
        <p:grpSpPr>
          <a:xfrm>
            <a:off x="1569901" y="704930"/>
            <a:ext cx="5897700" cy="5897700"/>
            <a:chOff x="827584" y="595978"/>
            <a:chExt cx="6768752" cy="6768752"/>
          </a:xfrm>
        </p:grpSpPr>
        <p:pic>
          <p:nvPicPr>
            <p:cNvPr id="5" name="Picture 4" descr="untitled.png"/>
            <p:cNvPicPr>
              <a:picLocks noChangeAspect="1"/>
            </p:cNvPicPr>
            <p:nvPr/>
          </p:nvPicPr>
          <p:blipFill>
            <a:blip r:embed="rId3" cstate="print"/>
            <a:stretch>
              <a:fillRect/>
            </a:stretch>
          </p:blipFill>
          <p:spPr>
            <a:xfrm>
              <a:off x="827584" y="595978"/>
              <a:ext cx="6768752" cy="6768752"/>
            </a:xfrm>
            <a:prstGeom prst="rect">
              <a:avLst/>
            </a:prstGeom>
            <a:scene3d>
              <a:camera prst="isometricOffAxis1Right"/>
              <a:lightRig rig="threePt" dir="t"/>
            </a:scene3d>
          </p:spPr>
        </p:pic>
        <p:sp>
          <p:nvSpPr>
            <p:cNvPr id="2" name="TextBox 1"/>
            <p:cNvSpPr txBox="1"/>
            <p:nvPr/>
          </p:nvSpPr>
          <p:spPr>
            <a:xfrm>
              <a:off x="1025860" y="1146224"/>
              <a:ext cx="5994412" cy="4698001"/>
            </a:xfrm>
            <a:prstGeom prst="rect">
              <a:avLst/>
            </a:prstGeom>
            <a:solidFill>
              <a:schemeClr val="tx1">
                <a:lumMod val="50000"/>
                <a:lumOff val="50000"/>
              </a:schemeClr>
            </a:solidFill>
            <a:scene3d>
              <a:camera prst="isometricOffAxis2Left"/>
              <a:lightRig rig="threePt" dir="t"/>
            </a:scene3d>
          </p:spPr>
          <p:txBody>
            <a:bodyPr wrap="square" rtlCol="0">
              <a:spAutoFit/>
            </a:bodyPr>
            <a:lstStyle/>
            <a:p>
              <a:pPr algn="l"/>
              <a:r>
                <a:rPr lang="en-GB" sz="2000" dirty="0" smtClean="0">
                  <a:solidFill>
                    <a:schemeClr val="bg1"/>
                  </a:solidFill>
                  <a:latin typeface="Comic Sans MS" pitchFamily="66" charset="0"/>
                </a:rPr>
                <a:t> </a:t>
              </a:r>
            </a:p>
            <a:p>
              <a:pPr algn="l"/>
              <a:r>
                <a:rPr lang="en-GB" sz="2000" dirty="0" smtClean="0">
                  <a:solidFill>
                    <a:schemeClr val="bg1"/>
                  </a:solidFill>
                  <a:latin typeface="Comic Sans MS" pitchFamily="66" charset="0"/>
                </a:rPr>
                <a:t>Sales revenue 	  =	€10,000,000</a:t>
              </a:r>
            </a:p>
            <a:p>
              <a:pPr algn="l"/>
              <a:r>
                <a:rPr lang="en-GB" sz="2000" dirty="0" smtClean="0">
                  <a:solidFill>
                    <a:schemeClr val="bg1"/>
                  </a:solidFill>
                  <a:latin typeface="Comic Sans MS" pitchFamily="66" charset="0"/>
                </a:rPr>
                <a:t>Wage costs	             =      €2,000,000</a:t>
              </a:r>
            </a:p>
            <a:p>
              <a:pPr algn="l"/>
              <a:r>
                <a:rPr lang="en-GB" sz="2000" dirty="0" smtClean="0">
                  <a:solidFill>
                    <a:schemeClr val="bg1"/>
                  </a:solidFill>
                  <a:latin typeface="Comic Sans MS" pitchFamily="66" charset="0"/>
                </a:rPr>
                <a:t>Supervisor costs	  =	   €300,000</a:t>
              </a:r>
            </a:p>
            <a:p>
              <a:pPr algn="l"/>
              <a:r>
                <a:rPr lang="en-GB" sz="2000" dirty="0" smtClean="0">
                  <a:solidFill>
                    <a:schemeClr val="bg1"/>
                  </a:solidFill>
                  <a:latin typeface="Comic Sans MS" pitchFamily="66" charset="0"/>
                </a:rPr>
                <a:t>General overheads	  =	€1,000,000</a:t>
              </a:r>
            </a:p>
            <a:p>
              <a:pPr algn="l"/>
              <a:r>
                <a:rPr lang="en-GB" sz="2000" dirty="0" smtClean="0">
                  <a:solidFill>
                    <a:schemeClr val="bg1"/>
                  </a:solidFill>
                  <a:latin typeface="Comic Sans MS" pitchFamily="66" charset="0"/>
                </a:rPr>
                <a:t>Bought-in hardware   =	€5,000,000</a:t>
              </a:r>
            </a:p>
            <a:p>
              <a:pPr algn="l"/>
              <a:r>
                <a:rPr lang="en-GB" sz="2000" dirty="0" smtClean="0">
                  <a:solidFill>
                    <a:schemeClr val="bg1"/>
                  </a:solidFill>
                  <a:latin typeface="Comic Sans MS" pitchFamily="66" charset="0"/>
                </a:rPr>
                <a:t> </a:t>
              </a:r>
            </a:p>
            <a:p>
              <a:pPr algn="l"/>
              <a:r>
                <a:rPr lang="en-GB" sz="2000" dirty="0" smtClean="0">
                  <a:solidFill>
                    <a:schemeClr val="bg1"/>
                  </a:solidFill>
                  <a:latin typeface="Comic Sans MS" pitchFamily="66" charset="0"/>
                </a:rPr>
                <a:t>Margin	             =	€1,700,000</a:t>
              </a:r>
            </a:p>
            <a:p>
              <a:pPr algn="l"/>
              <a:r>
                <a:rPr lang="en-GB" sz="2000" dirty="0" smtClean="0">
                  <a:solidFill>
                    <a:schemeClr val="bg1"/>
                  </a:solidFill>
                  <a:latin typeface="Comic Sans MS" pitchFamily="66" charset="0"/>
                </a:rPr>
                <a:t>Capital expenditure    =	   €600,000</a:t>
              </a:r>
            </a:p>
            <a:p>
              <a:pPr algn="l"/>
              <a:r>
                <a:rPr lang="en-GB" sz="2000" dirty="0" smtClean="0">
                  <a:solidFill>
                    <a:schemeClr val="bg1"/>
                  </a:solidFill>
                  <a:latin typeface="Comic Sans MS" pitchFamily="66" charset="0"/>
                </a:rPr>
                <a:t> </a:t>
              </a:r>
            </a:p>
            <a:p>
              <a:pPr algn="l"/>
              <a:endParaRPr lang="en-GB" sz="2000" dirty="0">
                <a:solidFill>
                  <a:schemeClr val="bg1"/>
                </a:solidFill>
                <a:latin typeface="Comic Sans MS" pitchFamily="66" charset="0"/>
              </a:endParaRPr>
            </a:p>
          </p:txBody>
        </p:sp>
        <p:sp>
          <p:nvSpPr>
            <p:cNvPr id="6" name="Freeform 5"/>
            <p:cNvSpPr/>
            <p:nvPr/>
          </p:nvSpPr>
          <p:spPr bwMode="auto">
            <a:xfrm>
              <a:off x="4606159" y="874987"/>
              <a:ext cx="1878724" cy="701565"/>
            </a:xfrm>
            <a:custGeom>
              <a:avLst/>
              <a:gdLst>
                <a:gd name="connsiteX0" fmla="*/ 1668517 w 1878724"/>
                <a:gd name="connsiteY0" fmla="*/ 701565 h 756744"/>
                <a:gd name="connsiteX1" fmla="*/ 233855 w 1878724"/>
                <a:gd name="connsiteY1" fmla="*/ 480848 h 756744"/>
                <a:gd name="connsiteX2" fmla="*/ 265386 w 1878724"/>
                <a:gd name="connsiteY2" fmla="*/ 55179 h 756744"/>
                <a:gd name="connsiteX3" fmla="*/ 1495096 w 1878724"/>
                <a:gd name="connsiteY3" fmla="*/ 149772 h 756744"/>
                <a:gd name="connsiteX4" fmla="*/ 1668517 w 1878724"/>
                <a:gd name="connsiteY4" fmla="*/ 701565 h 756744"/>
                <a:gd name="connsiteX0" fmla="*/ 1668517 w 1878724"/>
                <a:gd name="connsiteY0" fmla="*/ 701565 h 701565"/>
                <a:gd name="connsiteX1" fmla="*/ 233855 w 1878724"/>
                <a:gd name="connsiteY1" fmla="*/ 480848 h 701565"/>
                <a:gd name="connsiteX2" fmla="*/ 265386 w 1878724"/>
                <a:gd name="connsiteY2" fmla="*/ 55179 h 701565"/>
                <a:gd name="connsiteX3" fmla="*/ 1495096 w 1878724"/>
                <a:gd name="connsiteY3" fmla="*/ 149772 h 701565"/>
                <a:gd name="connsiteX4" fmla="*/ 1668517 w 1878724"/>
                <a:gd name="connsiteY4" fmla="*/ 701565 h 7015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8724" h="701565">
                  <a:moveTo>
                    <a:pt x="1668517" y="701565"/>
                  </a:moveTo>
                  <a:lnTo>
                    <a:pt x="233855" y="480848"/>
                  </a:lnTo>
                  <a:cubicBezTo>
                    <a:pt x="0" y="373117"/>
                    <a:pt x="55179" y="110358"/>
                    <a:pt x="265386" y="55179"/>
                  </a:cubicBezTo>
                  <a:cubicBezTo>
                    <a:pt x="475593" y="0"/>
                    <a:pt x="1263869" y="44669"/>
                    <a:pt x="1495096" y="149772"/>
                  </a:cubicBezTo>
                  <a:cubicBezTo>
                    <a:pt x="1726323" y="254875"/>
                    <a:pt x="1878724" y="646386"/>
                    <a:pt x="1668517" y="701565"/>
                  </a:cubicBezTo>
                  <a:close/>
                </a:path>
              </a:pathLst>
            </a:custGeom>
            <a:solidFill>
              <a:schemeClr val="bg1"/>
            </a:solidFill>
            <a:ln w="38100" cap="flat" cmpd="sng" algn="ctr">
              <a:no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chemeClr val="tx1"/>
                </a:solidFill>
                <a:effectLst/>
                <a:latin typeface="Arial" pitchFamily="34" charset="0"/>
              </a:endParaRPr>
            </a:p>
          </p:txBody>
        </p:sp>
      </p:gr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32048" y="884531"/>
            <a:ext cx="8460432" cy="4708981"/>
          </a:xfrm>
          <a:prstGeom prst="rect">
            <a:avLst/>
          </a:prstGeom>
          <a:solidFill>
            <a:schemeClr val="bg1"/>
          </a:solidFill>
        </p:spPr>
        <p:txBody>
          <a:bodyPr wrap="square" rtlCol="0">
            <a:spAutoFit/>
          </a:bodyPr>
          <a:lstStyle/>
          <a:p>
            <a:pPr algn="l"/>
            <a:r>
              <a:rPr lang="en-GB" sz="2000" i="1" dirty="0" smtClean="0"/>
              <a:t>Employ only people who have worked in similar companies before and supervise them closely to make sure that they ‘earn their salaries’.</a:t>
            </a:r>
          </a:p>
          <a:p>
            <a:pPr algn="l"/>
            <a:r>
              <a:rPr lang="en-GB" sz="2000" i="1" dirty="0" smtClean="0"/>
              <a:t> </a:t>
            </a:r>
          </a:p>
          <a:p>
            <a:pPr algn="l"/>
            <a:r>
              <a:rPr lang="en-GB" sz="2000" i="1" dirty="0" smtClean="0"/>
              <a:t>Have rigid ‘completions of service’ sheets that customers sign to say that they have received the service, but they never follow up to check on customers’ views of the service that they have received.</a:t>
            </a:r>
          </a:p>
          <a:p>
            <a:pPr algn="l"/>
            <a:r>
              <a:rPr lang="en-GB" sz="2000" i="1" dirty="0" smtClean="0"/>
              <a:t> </a:t>
            </a:r>
          </a:p>
          <a:p>
            <a:pPr algn="l"/>
            <a:r>
              <a:rPr lang="en-GB" sz="2000" i="1" dirty="0" smtClean="0"/>
              <a:t> </a:t>
            </a:r>
          </a:p>
          <a:p>
            <a:pPr algn="l"/>
            <a:r>
              <a:rPr lang="en-GB" sz="2000" i="1" dirty="0" smtClean="0"/>
              <a:t>Have bought an expensive integrative system with extensive functionality, because ‘you might as well invest in state-of-the art technology’.</a:t>
            </a:r>
          </a:p>
          <a:p>
            <a:pPr algn="l"/>
            <a:r>
              <a:rPr lang="en-GB" sz="2000" i="1" dirty="0" smtClean="0"/>
              <a:t> </a:t>
            </a:r>
          </a:p>
          <a:p>
            <a:pPr algn="l"/>
            <a:r>
              <a:rPr lang="en-GB" sz="2000" i="1" dirty="0" smtClean="0"/>
              <a:t> </a:t>
            </a:r>
          </a:p>
          <a:p>
            <a:pPr algn="l"/>
            <a:r>
              <a:rPr lang="en-GB" sz="2000" i="1" dirty="0" smtClean="0"/>
              <a:t>At the regular senior managers’ meeting always have an agenda item entitled ‘Future business’.</a:t>
            </a:r>
          </a:p>
          <a:p>
            <a:pPr algn="l"/>
            <a:endParaRPr lang="en-GB" sz="2000" i="1" dirty="0" smtClean="0"/>
          </a:p>
        </p:txBody>
      </p:sp>
      <p:sp>
        <p:nvSpPr>
          <p:cNvPr id="3" name="TextBox 2"/>
          <p:cNvSpPr txBox="1"/>
          <p:nvPr/>
        </p:nvSpPr>
        <p:spPr>
          <a:xfrm>
            <a:off x="0" y="13092"/>
            <a:ext cx="9144000" cy="523220"/>
          </a:xfrm>
          <a:prstGeom prst="rect">
            <a:avLst/>
          </a:prstGeom>
          <a:noFill/>
        </p:spPr>
        <p:txBody>
          <a:bodyPr wrap="square" rtlCol="0">
            <a:spAutoFit/>
          </a:bodyPr>
          <a:lstStyle/>
          <a:p>
            <a:pPr algn="l"/>
            <a:r>
              <a:rPr lang="en-GB" sz="2800" b="1" dirty="0" smtClean="0">
                <a:solidFill>
                  <a:srgbClr val="007FA3"/>
                </a:solidFill>
              </a:rPr>
              <a:t>Company B has operations managers who…</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0" y="16934"/>
            <a:ext cx="9144000" cy="523220"/>
          </a:xfrm>
          <a:prstGeom prst="rect">
            <a:avLst/>
          </a:prstGeom>
          <a:noFill/>
        </p:spPr>
        <p:txBody>
          <a:bodyPr wrap="square" rtlCol="0">
            <a:spAutoFit/>
          </a:bodyPr>
          <a:lstStyle/>
          <a:p>
            <a:pPr algn="l"/>
            <a:r>
              <a:rPr lang="en-GB" sz="2800" b="1" dirty="0" smtClean="0">
                <a:solidFill>
                  <a:srgbClr val="007FA3"/>
                </a:solidFill>
              </a:rPr>
              <a:t>Last year’s financial details for Company B</a:t>
            </a:r>
          </a:p>
        </p:txBody>
      </p:sp>
      <p:grpSp>
        <p:nvGrpSpPr>
          <p:cNvPr id="4" name="Group 7"/>
          <p:cNvGrpSpPr/>
          <p:nvPr/>
        </p:nvGrpSpPr>
        <p:grpSpPr>
          <a:xfrm>
            <a:off x="1600200" y="647700"/>
            <a:ext cx="5943600" cy="5943600"/>
            <a:chOff x="827584" y="595978"/>
            <a:chExt cx="6768752" cy="6768752"/>
          </a:xfrm>
        </p:grpSpPr>
        <p:pic>
          <p:nvPicPr>
            <p:cNvPr id="5" name="Picture 4" descr="untitled.png"/>
            <p:cNvPicPr>
              <a:picLocks noChangeAspect="1"/>
            </p:cNvPicPr>
            <p:nvPr/>
          </p:nvPicPr>
          <p:blipFill>
            <a:blip r:embed="rId3" cstate="print"/>
            <a:stretch>
              <a:fillRect/>
            </a:stretch>
          </p:blipFill>
          <p:spPr>
            <a:xfrm>
              <a:off x="827584" y="595978"/>
              <a:ext cx="6768752" cy="6768752"/>
            </a:xfrm>
            <a:prstGeom prst="rect">
              <a:avLst/>
            </a:prstGeom>
            <a:scene3d>
              <a:camera prst="isometricOffAxis1Right"/>
              <a:lightRig rig="threePt" dir="t"/>
            </a:scene3d>
          </p:spPr>
        </p:pic>
        <p:sp>
          <p:nvSpPr>
            <p:cNvPr id="2" name="TextBox 1"/>
            <p:cNvSpPr txBox="1"/>
            <p:nvPr/>
          </p:nvSpPr>
          <p:spPr>
            <a:xfrm>
              <a:off x="1025860" y="1146224"/>
              <a:ext cx="6570476" cy="3610205"/>
            </a:xfrm>
            <a:prstGeom prst="rect">
              <a:avLst/>
            </a:prstGeom>
            <a:solidFill>
              <a:schemeClr val="tx1">
                <a:lumMod val="50000"/>
                <a:lumOff val="50000"/>
              </a:schemeClr>
            </a:solidFill>
            <a:scene3d>
              <a:camera prst="isometricOffAxis2Left"/>
              <a:lightRig rig="threePt" dir="t"/>
            </a:scene3d>
          </p:spPr>
          <p:txBody>
            <a:bodyPr wrap="square" rtlCol="0">
              <a:spAutoFit/>
            </a:bodyPr>
            <a:lstStyle/>
            <a:p>
              <a:pPr algn="l"/>
              <a:r>
                <a:rPr lang="en-GB" sz="2000" dirty="0" smtClean="0">
                  <a:solidFill>
                    <a:schemeClr val="bg1"/>
                  </a:solidFill>
                  <a:latin typeface="Comic Sans MS" pitchFamily="66" charset="0"/>
                </a:rPr>
                <a:t> </a:t>
              </a:r>
            </a:p>
            <a:p>
              <a:pPr algn="l"/>
              <a:r>
                <a:rPr lang="en-GB" sz="2000" dirty="0" smtClean="0">
                  <a:solidFill>
                    <a:schemeClr val="bg1"/>
                  </a:solidFill>
                </a:rPr>
                <a:t>Sales revenue	=	€9,300,000</a:t>
              </a:r>
            </a:p>
            <a:p>
              <a:pPr algn="l"/>
              <a:r>
                <a:rPr lang="en-GB" sz="2000" dirty="0" smtClean="0">
                  <a:solidFill>
                    <a:schemeClr val="bg1"/>
                  </a:solidFill>
                </a:rPr>
                <a:t>Wages costs  	=	€1,700,000</a:t>
              </a:r>
            </a:p>
            <a:p>
              <a:pPr algn="l"/>
              <a:r>
                <a:rPr lang="en-GB" sz="2000" dirty="0" smtClean="0">
                  <a:solidFill>
                    <a:schemeClr val="bg1"/>
                  </a:solidFill>
                </a:rPr>
                <a:t>Supervisor costs	=	€800,000</a:t>
              </a:r>
            </a:p>
            <a:p>
              <a:pPr algn="l"/>
              <a:r>
                <a:rPr lang="en-GB" sz="2000" dirty="0" smtClean="0">
                  <a:solidFill>
                    <a:schemeClr val="bg1"/>
                  </a:solidFill>
                </a:rPr>
                <a:t>General overheads	=	€1,300,000</a:t>
              </a:r>
            </a:p>
            <a:p>
              <a:pPr algn="l"/>
              <a:r>
                <a:rPr lang="en-GB" sz="2000" dirty="0" smtClean="0">
                  <a:solidFill>
                    <a:schemeClr val="bg1"/>
                  </a:solidFill>
                </a:rPr>
                <a:t>Bought-in hardware	=	€6,500,000</a:t>
              </a:r>
            </a:p>
            <a:p>
              <a:pPr algn="l"/>
              <a:endParaRPr lang="en-GB" sz="2000" dirty="0" smtClean="0">
                <a:solidFill>
                  <a:schemeClr val="bg1"/>
                </a:solidFill>
              </a:endParaRPr>
            </a:p>
            <a:p>
              <a:pPr algn="l"/>
              <a:r>
                <a:rPr lang="en-GB" sz="2000" dirty="0" smtClean="0">
                  <a:solidFill>
                    <a:schemeClr val="bg1"/>
                  </a:solidFill>
                </a:rPr>
                <a:t>Margin	                          =	   €700,000</a:t>
              </a:r>
            </a:p>
            <a:p>
              <a:pPr algn="l"/>
              <a:r>
                <a:rPr lang="en-GB" sz="2000" dirty="0" smtClean="0">
                  <a:solidFill>
                    <a:schemeClr val="bg1"/>
                  </a:solidFill>
                </a:rPr>
                <a:t>Capital expenditure	=	€1,500,000</a:t>
              </a:r>
            </a:p>
            <a:p>
              <a:pPr algn="l"/>
              <a:endParaRPr lang="en-GB" sz="2000" dirty="0">
                <a:solidFill>
                  <a:schemeClr val="bg1"/>
                </a:solidFill>
                <a:latin typeface="Comic Sans MS" pitchFamily="66" charset="0"/>
              </a:endParaRPr>
            </a:p>
          </p:txBody>
        </p:sp>
        <p:sp>
          <p:nvSpPr>
            <p:cNvPr id="6" name="Freeform 5"/>
            <p:cNvSpPr/>
            <p:nvPr/>
          </p:nvSpPr>
          <p:spPr bwMode="auto">
            <a:xfrm>
              <a:off x="4606159" y="874987"/>
              <a:ext cx="1878724" cy="701565"/>
            </a:xfrm>
            <a:custGeom>
              <a:avLst/>
              <a:gdLst>
                <a:gd name="connsiteX0" fmla="*/ 1668517 w 1878724"/>
                <a:gd name="connsiteY0" fmla="*/ 701565 h 756744"/>
                <a:gd name="connsiteX1" fmla="*/ 233855 w 1878724"/>
                <a:gd name="connsiteY1" fmla="*/ 480848 h 756744"/>
                <a:gd name="connsiteX2" fmla="*/ 265386 w 1878724"/>
                <a:gd name="connsiteY2" fmla="*/ 55179 h 756744"/>
                <a:gd name="connsiteX3" fmla="*/ 1495096 w 1878724"/>
                <a:gd name="connsiteY3" fmla="*/ 149772 h 756744"/>
                <a:gd name="connsiteX4" fmla="*/ 1668517 w 1878724"/>
                <a:gd name="connsiteY4" fmla="*/ 701565 h 756744"/>
                <a:gd name="connsiteX0" fmla="*/ 1668517 w 1878724"/>
                <a:gd name="connsiteY0" fmla="*/ 701565 h 701565"/>
                <a:gd name="connsiteX1" fmla="*/ 233855 w 1878724"/>
                <a:gd name="connsiteY1" fmla="*/ 480848 h 701565"/>
                <a:gd name="connsiteX2" fmla="*/ 265386 w 1878724"/>
                <a:gd name="connsiteY2" fmla="*/ 55179 h 701565"/>
                <a:gd name="connsiteX3" fmla="*/ 1495096 w 1878724"/>
                <a:gd name="connsiteY3" fmla="*/ 149772 h 701565"/>
                <a:gd name="connsiteX4" fmla="*/ 1668517 w 1878724"/>
                <a:gd name="connsiteY4" fmla="*/ 701565 h 7015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8724" h="701565">
                  <a:moveTo>
                    <a:pt x="1668517" y="701565"/>
                  </a:moveTo>
                  <a:lnTo>
                    <a:pt x="233855" y="480848"/>
                  </a:lnTo>
                  <a:cubicBezTo>
                    <a:pt x="0" y="373117"/>
                    <a:pt x="55179" y="110358"/>
                    <a:pt x="265386" y="55179"/>
                  </a:cubicBezTo>
                  <a:cubicBezTo>
                    <a:pt x="475593" y="0"/>
                    <a:pt x="1263869" y="44669"/>
                    <a:pt x="1495096" y="149772"/>
                  </a:cubicBezTo>
                  <a:cubicBezTo>
                    <a:pt x="1726323" y="254875"/>
                    <a:pt x="1878724" y="646386"/>
                    <a:pt x="1668517" y="701565"/>
                  </a:cubicBezTo>
                  <a:close/>
                </a:path>
              </a:pathLst>
            </a:custGeom>
            <a:solidFill>
              <a:schemeClr val="bg1"/>
            </a:solidFill>
            <a:ln w="38100" cap="flat" cmpd="sng" algn="ctr">
              <a:noFill/>
              <a:prstDash val="solid"/>
              <a:round/>
              <a:headEnd type="none" w="med" len="med"/>
              <a:tailEnd type="triangl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smtClean="0">
                <a:ln>
                  <a:noFill/>
                </a:ln>
                <a:solidFill>
                  <a:schemeClr val="tx1"/>
                </a:solidFill>
                <a:effectLst/>
                <a:latin typeface="Arial" pitchFamily="34" charset="0"/>
              </a:endParaRPr>
            </a:p>
          </p:txBody>
        </p:sp>
      </p:gr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109352450"/>
              </p:ext>
            </p:extLst>
          </p:nvPr>
        </p:nvGraphicFramePr>
        <p:xfrm>
          <a:off x="181224" y="609600"/>
          <a:ext cx="8784975" cy="5688632"/>
        </p:xfrm>
        <a:graphic>
          <a:graphicData uri="http://schemas.openxmlformats.org/drawingml/2006/table">
            <a:tbl>
              <a:tblPr/>
              <a:tblGrid>
                <a:gridCol w="1368152">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gridCol w="1872208">
                  <a:extLst>
                    <a:ext uri="{9D8B030D-6E8A-4147-A177-3AD203B41FA5}">
                      <a16:colId xmlns:a16="http://schemas.microsoft.com/office/drawing/2014/main" val="20002"/>
                    </a:ext>
                  </a:extLst>
                </a:gridCol>
                <a:gridCol w="2160240">
                  <a:extLst>
                    <a:ext uri="{9D8B030D-6E8A-4147-A177-3AD203B41FA5}">
                      <a16:colId xmlns:a16="http://schemas.microsoft.com/office/drawing/2014/main" val="20003"/>
                    </a:ext>
                  </a:extLst>
                </a:gridCol>
                <a:gridCol w="1728191">
                  <a:extLst>
                    <a:ext uri="{9D8B030D-6E8A-4147-A177-3AD203B41FA5}">
                      <a16:colId xmlns:a16="http://schemas.microsoft.com/office/drawing/2014/main" val="20004"/>
                    </a:ext>
                  </a:extLst>
                </a:gridCol>
              </a:tblGrid>
              <a:tr h="2346157">
                <a:tc>
                  <a:txBody>
                    <a:bodyPr/>
                    <a:lstStyle/>
                    <a:p>
                      <a:pPr>
                        <a:lnSpc>
                          <a:spcPct val="100000"/>
                        </a:lnSpc>
                        <a:spcAft>
                          <a:spcPts val="565"/>
                        </a:spcAft>
                        <a:tabLst>
                          <a:tab pos="143510" algn="l"/>
                        </a:tabLst>
                      </a:pPr>
                      <a:endParaRPr lang="en-US"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565"/>
                        </a:spcAft>
                        <a:tabLst>
                          <a:tab pos="143510" algn="l"/>
                        </a:tabLst>
                      </a:pPr>
                      <a:r>
                        <a:rPr lang="en-US" sz="1800" b="1" dirty="0" smtClean="0">
                          <a:latin typeface="Arial"/>
                          <a:ea typeface="Times New Roman"/>
                          <a:cs typeface="Times New Roman"/>
                        </a:rPr>
                        <a:t>Original –</a:t>
                      </a: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(sales volume = 50,000 units</a:t>
                      </a:r>
                      <a:r>
                        <a:rPr lang="en-US" sz="1800" dirty="0" smtClean="0">
                          <a:latin typeface="Arial"/>
                          <a:ea typeface="Times New Roman"/>
                          <a:cs typeface="Times New Roman"/>
                        </a:rPr>
                        <a:t>)</a:t>
                      </a:r>
                    </a:p>
                    <a:p>
                      <a:pPr>
                        <a:lnSpc>
                          <a:spcPct val="100000"/>
                        </a:lnSpc>
                        <a:spcAft>
                          <a:spcPts val="565"/>
                        </a:spcAft>
                        <a:tabLst>
                          <a:tab pos="143510" algn="l"/>
                        </a:tabLst>
                      </a:pPr>
                      <a:endParaRPr lang="en-US" sz="1800" dirty="0" smtClean="0">
                        <a:latin typeface="Arial"/>
                        <a:ea typeface="Times New Roman"/>
                        <a:cs typeface="Times New Roman"/>
                      </a:endParaRPr>
                    </a:p>
                    <a:p>
                      <a:pPr>
                        <a:lnSpc>
                          <a:spcPct val="100000"/>
                        </a:lnSpc>
                        <a:spcAft>
                          <a:spcPts val="565"/>
                        </a:spcAft>
                        <a:tabLst>
                          <a:tab pos="143510" algn="l"/>
                        </a:tabLst>
                      </a:pP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nSpc>
                          <a:spcPct val="100000"/>
                        </a:lnSpc>
                        <a:spcAft>
                          <a:spcPts val="565"/>
                        </a:spcAft>
                        <a:tabLst>
                          <a:tab pos="143510" algn="l"/>
                        </a:tabLst>
                      </a:pPr>
                      <a:r>
                        <a:rPr lang="en-US" sz="1800" b="1" dirty="0">
                          <a:latin typeface="Arial"/>
                          <a:ea typeface="Times New Roman"/>
                          <a:cs typeface="Times New Roman"/>
                        </a:rPr>
                        <a:t>Option 1</a:t>
                      </a:r>
                      <a:r>
                        <a:rPr lang="en-US" sz="1800" dirty="0">
                          <a:latin typeface="Arial"/>
                          <a:ea typeface="Times New Roman"/>
                          <a:cs typeface="Times New Roman"/>
                        </a:rPr>
                        <a:t> – </a:t>
                      </a:r>
                      <a:endParaRPr lang="en-US" sz="1800" dirty="0" smtClean="0">
                        <a:latin typeface="Arial"/>
                        <a:ea typeface="Times New Roman"/>
                        <a:cs typeface="Times New Roman"/>
                      </a:endParaRPr>
                    </a:p>
                    <a:p>
                      <a:pPr>
                        <a:lnSpc>
                          <a:spcPct val="100000"/>
                        </a:lnSpc>
                        <a:spcAft>
                          <a:spcPts val="565"/>
                        </a:spcAft>
                        <a:tabLst>
                          <a:tab pos="143510" algn="l"/>
                        </a:tabLst>
                      </a:pPr>
                      <a:r>
                        <a:rPr lang="en-US" sz="1800" dirty="0" smtClean="0">
                          <a:latin typeface="Arial"/>
                          <a:ea typeface="Times New Roman"/>
                          <a:cs typeface="Times New Roman"/>
                        </a:rPr>
                        <a:t>sales </a:t>
                      </a:r>
                      <a:r>
                        <a:rPr lang="en-US" sz="1800" dirty="0">
                          <a:latin typeface="Arial"/>
                          <a:ea typeface="Times New Roman"/>
                          <a:cs typeface="Times New Roman"/>
                        </a:rPr>
                        <a:t>campaign</a:t>
                      </a: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Increase sales volumes by 30% to 65,000 units</a:t>
                      </a: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95000"/>
                      </a:schemeClr>
                    </a:solidFill>
                  </a:tcPr>
                </a:tc>
                <a:tc>
                  <a:txBody>
                    <a:bodyPr/>
                    <a:lstStyle/>
                    <a:p>
                      <a:pPr>
                        <a:lnSpc>
                          <a:spcPct val="100000"/>
                        </a:lnSpc>
                        <a:spcAft>
                          <a:spcPts val="565"/>
                        </a:spcAft>
                        <a:tabLst>
                          <a:tab pos="143510" algn="l"/>
                        </a:tabLst>
                      </a:pPr>
                      <a:r>
                        <a:rPr lang="en-US" sz="1800" b="1" dirty="0">
                          <a:latin typeface="Arial"/>
                          <a:ea typeface="Times New Roman"/>
                          <a:cs typeface="Times New Roman"/>
                        </a:rPr>
                        <a:t>Option 2 </a:t>
                      </a:r>
                      <a:r>
                        <a:rPr lang="en-US" sz="1800" b="1" dirty="0" smtClean="0">
                          <a:latin typeface="Arial"/>
                          <a:ea typeface="Times New Roman"/>
                          <a:cs typeface="Times New Roman"/>
                        </a:rPr>
                        <a:t>–</a:t>
                      </a:r>
                      <a:r>
                        <a:rPr lang="en-US" sz="1800" dirty="0" smtClean="0">
                          <a:latin typeface="Arial"/>
                          <a:ea typeface="Times New Roman"/>
                          <a:cs typeface="Times New Roman"/>
                        </a:rPr>
                        <a:t> </a:t>
                      </a:r>
                      <a:r>
                        <a:rPr lang="en-US" sz="1800" dirty="0">
                          <a:latin typeface="Arial"/>
                          <a:ea typeface="Times New Roman"/>
                          <a:cs typeface="Times New Roman"/>
                        </a:rPr>
                        <a:t>operations efficiency</a:t>
                      </a: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Reduce operating expenses by 20</a:t>
                      </a:r>
                      <a:r>
                        <a:rPr lang="en-US" sz="1800" dirty="0" smtClean="0">
                          <a:latin typeface="Arial"/>
                          <a:ea typeface="Times New Roman"/>
                          <a:cs typeface="Times New Roman"/>
                        </a:rPr>
                        <a:t>%</a:t>
                      </a:r>
                    </a:p>
                    <a:p>
                      <a:pPr>
                        <a:lnSpc>
                          <a:spcPct val="100000"/>
                        </a:lnSpc>
                        <a:spcAft>
                          <a:spcPts val="565"/>
                        </a:spcAft>
                        <a:tabLst>
                          <a:tab pos="143510" algn="l"/>
                        </a:tabLst>
                      </a:pP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a:lnSpc>
                          <a:spcPct val="100000"/>
                        </a:lnSpc>
                        <a:spcAft>
                          <a:spcPts val="565"/>
                        </a:spcAft>
                        <a:tabLst>
                          <a:tab pos="143510" algn="l"/>
                        </a:tabLst>
                      </a:pPr>
                      <a:r>
                        <a:rPr lang="en-US" sz="1800" b="1" dirty="0">
                          <a:latin typeface="Arial"/>
                          <a:ea typeface="Times New Roman"/>
                          <a:cs typeface="Times New Roman"/>
                        </a:rPr>
                        <a:t>Option 3 –</a:t>
                      </a:r>
                      <a:r>
                        <a:rPr lang="en-US" sz="1800" dirty="0">
                          <a:latin typeface="Arial"/>
                          <a:ea typeface="Times New Roman"/>
                          <a:cs typeface="Times New Roman"/>
                        </a:rPr>
                        <a:t> ‘speedy service’</a:t>
                      </a: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Increase price by 10</a:t>
                      </a:r>
                      <a:r>
                        <a:rPr lang="en-US" sz="1800" dirty="0" smtClean="0">
                          <a:latin typeface="Arial"/>
                          <a:ea typeface="Times New Roman"/>
                          <a:cs typeface="Times New Roman"/>
                        </a:rPr>
                        <a:t>%</a:t>
                      </a:r>
                    </a:p>
                    <a:p>
                      <a:pPr>
                        <a:lnSpc>
                          <a:spcPct val="100000"/>
                        </a:lnSpc>
                        <a:spcAft>
                          <a:spcPts val="565"/>
                        </a:spcAft>
                        <a:tabLst>
                          <a:tab pos="143510" algn="l"/>
                        </a:tabLst>
                      </a:pPr>
                      <a:endParaRPr lang="en-GB" sz="1800" dirty="0">
                        <a:latin typeface="Arial"/>
                        <a:ea typeface="Times New Roman"/>
                        <a:cs typeface="Times New Roman"/>
                      </a:endParaRPr>
                    </a:p>
                    <a:p>
                      <a:pPr>
                        <a:lnSpc>
                          <a:spcPct val="100000"/>
                        </a:lnSpc>
                        <a:spcAft>
                          <a:spcPts val="565"/>
                        </a:spcAft>
                        <a:tabLst>
                          <a:tab pos="143510" algn="l"/>
                        </a:tabLst>
                      </a:pPr>
                      <a:r>
                        <a:rPr lang="en-US" sz="1800" dirty="0">
                          <a:latin typeface="Arial"/>
                          <a:ea typeface="Times New Roman"/>
                          <a:cs typeface="Times New Roman"/>
                        </a:rPr>
                        <a:t>(€,000)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FCC"/>
                    </a:solidFill>
                  </a:tcPr>
                </a:tc>
                <a:extLst>
                  <a:ext uri="{0D108BD9-81ED-4DB2-BD59-A6C34878D82A}">
                    <a16:rowId xmlns:a16="http://schemas.microsoft.com/office/drawing/2014/main" val="10000"/>
                  </a:ext>
                </a:extLst>
              </a:tr>
              <a:tr h="781363">
                <a:tc>
                  <a:txBody>
                    <a:bodyPr/>
                    <a:lstStyle/>
                    <a:p>
                      <a:pPr>
                        <a:lnSpc>
                          <a:spcPct val="100000"/>
                        </a:lnSpc>
                        <a:spcAft>
                          <a:spcPts val="565"/>
                        </a:spcAft>
                        <a:tabLst>
                          <a:tab pos="143510" algn="l"/>
                        </a:tabLst>
                      </a:pPr>
                      <a:r>
                        <a:rPr lang="en-US" sz="1800">
                          <a:latin typeface="Arial"/>
                          <a:ea typeface="Times New Roman"/>
                          <a:cs typeface="Times New Roman"/>
                        </a:rPr>
                        <a:t>Sales revenue</a:t>
                      </a:r>
                      <a:endParaRPr lang="en-GB" sz="180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5,000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6,500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95000"/>
                      </a:schemeClr>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5,000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5,500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FCC"/>
                    </a:solidFill>
                  </a:tcPr>
                </a:tc>
                <a:extLst>
                  <a:ext uri="{0D108BD9-81ED-4DB2-BD59-A6C34878D82A}">
                    <a16:rowId xmlns:a16="http://schemas.microsoft.com/office/drawing/2014/main" val="10001"/>
                  </a:ext>
                </a:extLst>
              </a:tr>
              <a:tr h="1065495">
                <a:tc>
                  <a:txBody>
                    <a:bodyPr/>
                    <a:lstStyle/>
                    <a:p>
                      <a:pPr>
                        <a:lnSpc>
                          <a:spcPct val="100000"/>
                        </a:lnSpc>
                        <a:spcAft>
                          <a:spcPts val="565"/>
                        </a:spcAft>
                        <a:tabLst>
                          <a:tab pos="143510" algn="l"/>
                        </a:tabLst>
                      </a:pPr>
                      <a:r>
                        <a:rPr lang="en-US" sz="1800">
                          <a:latin typeface="Arial"/>
                          <a:ea typeface="Times New Roman"/>
                          <a:cs typeface="Times New Roman"/>
                        </a:rPr>
                        <a:t>Operating expenses</a:t>
                      </a:r>
                      <a:endParaRPr lang="en-GB" sz="180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4,500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5,550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95000"/>
                      </a:schemeClr>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3,800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4,500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FCC"/>
                    </a:solidFill>
                  </a:tcPr>
                </a:tc>
                <a:extLst>
                  <a:ext uri="{0D108BD9-81ED-4DB2-BD59-A6C34878D82A}">
                    <a16:rowId xmlns:a16="http://schemas.microsoft.com/office/drawing/2014/main" val="10002"/>
                  </a:ext>
                </a:extLst>
              </a:tr>
              <a:tr h="501155">
                <a:tc>
                  <a:txBody>
                    <a:bodyPr/>
                    <a:lstStyle/>
                    <a:p>
                      <a:pPr>
                        <a:lnSpc>
                          <a:spcPct val="100000"/>
                        </a:lnSpc>
                        <a:spcAft>
                          <a:spcPts val="565"/>
                        </a:spcAft>
                        <a:tabLst>
                          <a:tab pos="143510" algn="l"/>
                        </a:tabLst>
                      </a:pPr>
                      <a:r>
                        <a:rPr lang="en-US" sz="1800" dirty="0" smtClean="0">
                          <a:latin typeface="Arial"/>
                          <a:ea typeface="Times New Roman"/>
                          <a:cs typeface="Times New Roman"/>
                        </a:rPr>
                        <a:t>EBIT</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500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1,000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95000"/>
                      </a:schemeClr>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1,200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1,000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FCC"/>
                    </a:solidFill>
                  </a:tcPr>
                </a:tc>
                <a:extLst>
                  <a:ext uri="{0D108BD9-81ED-4DB2-BD59-A6C34878D82A}">
                    <a16:rowId xmlns:a16="http://schemas.microsoft.com/office/drawing/2014/main" val="10003"/>
                  </a:ext>
                </a:extLst>
              </a:tr>
              <a:tr h="994462">
                <a:tc>
                  <a:txBody>
                    <a:bodyPr/>
                    <a:lstStyle/>
                    <a:p>
                      <a:pPr>
                        <a:lnSpc>
                          <a:spcPct val="100000"/>
                        </a:lnSpc>
                        <a:spcAft>
                          <a:spcPts val="565"/>
                        </a:spcAft>
                        <a:tabLst>
                          <a:tab pos="143510" algn="l"/>
                        </a:tabLst>
                      </a:pPr>
                      <a:r>
                        <a:rPr lang="en-US" sz="1800">
                          <a:latin typeface="Arial"/>
                          <a:ea typeface="Times New Roman"/>
                          <a:cs typeface="Times New Roman"/>
                        </a:rPr>
                        <a:t>Investment required</a:t>
                      </a:r>
                      <a:endParaRPr lang="en-GB" sz="180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565"/>
                        </a:spcAft>
                        <a:tabLst>
                          <a:tab pos="143510" algn="l"/>
                        </a:tabLst>
                      </a:pPr>
                      <a:endParaRPr lang="en-US"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100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95000"/>
                      </a:schemeClr>
                    </a:solidFill>
                  </a:tcPr>
                </a:tc>
                <a:tc>
                  <a:txBody>
                    <a:bodyPr/>
                    <a:lstStyle/>
                    <a:p>
                      <a:pPr>
                        <a:lnSpc>
                          <a:spcPct val="100000"/>
                        </a:lnSpc>
                        <a:spcAft>
                          <a:spcPts val="565"/>
                        </a:spcAft>
                        <a:tabLst>
                          <a:tab pos="143510" algn="l"/>
                        </a:tabLst>
                      </a:pPr>
                      <a:endParaRPr lang="en-US"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a:lnSpc>
                          <a:spcPct val="100000"/>
                        </a:lnSpc>
                        <a:spcAft>
                          <a:spcPts val="565"/>
                        </a:spcAft>
                        <a:tabLst>
                          <a:tab pos="143510" algn="l"/>
                        </a:tabLst>
                      </a:pPr>
                      <a:r>
                        <a:rPr lang="en-US" sz="1800" dirty="0">
                          <a:latin typeface="Arial"/>
                          <a:ea typeface="Times New Roman"/>
                          <a:cs typeface="Times New Roman"/>
                        </a:rPr>
                        <a:t>	70</a:t>
                      </a:r>
                      <a:endParaRPr lang="en-GB" sz="1800" dirty="0">
                        <a:latin typeface="Arial"/>
                        <a:ea typeface="Times New Roman"/>
                        <a:cs typeface="Times New Roman"/>
                      </a:endParaRPr>
                    </a:p>
                  </a:txBody>
                  <a:tcPr marL="22140" marR="2214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FCC"/>
                    </a:solidFill>
                  </a:tcPr>
                </a:tc>
                <a:extLst>
                  <a:ext uri="{0D108BD9-81ED-4DB2-BD59-A6C34878D82A}">
                    <a16:rowId xmlns:a16="http://schemas.microsoft.com/office/drawing/2014/main" val="10004"/>
                  </a:ext>
                </a:extLst>
              </a:tr>
            </a:tbl>
          </a:graphicData>
        </a:graphic>
      </p:graphicFrame>
      <p:sp>
        <p:nvSpPr>
          <p:cNvPr id="3" name="TextBox 2"/>
          <p:cNvSpPr txBox="1"/>
          <p:nvPr/>
        </p:nvSpPr>
        <p:spPr>
          <a:xfrm>
            <a:off x="0" y="16934"/>
            <a:ext cx="8964488" cy="523220"/>
          </a:xfrm>
          <a:prstGeom prst="rect">
            <a:avLst/>
          </a:prstGeom>
          <a:noFill/>
        </p:spPr>
        <p:txBody>
          <a:bodyPr wrap="square" rtlCol="0">
            <a:spAutoFit/>
          </a:bodyPr>
          <a:lstStyle/>
          <a:p>
            <a:pPr algn="l"/>
            <a:r>
              <a:rPr lang="en-GB" sz="2800" b="1" dirty="0" smtClean="0">
                <a:solidFill>
                  <a:srgbClr val="007FA3"/>
                </a:solidFill>
              </a:rPr>
              <a:t>The effects of three options at Kandy Kitchens</a:t>
            </a:r>
            <a:endParaRPr lang="en-GB" sz="2800" b="1" dirty="0">
              <a:solidFill>
                <a:srgbClr val="007FA3"/>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171480615"/>
              </p:ext>
            </p:extLst>
          </p:nvPr>
        </p:nvGraphicFramePr>
        <p:xfrm>
          <a:off x="304800" y="711201"/>
          <a:ext cx="8534400" cy="5632704"/>
        </p:xfrm>
        <a:graphic>
          <a:graphicData uri="http://schemas.openxmlformats.org/drawingml/2006/table">
            <a:tbl>
              <a:tblPr/>
              <a:tblGrid>
                <a:gridCol w="2133325">
                  <a:extLst>
                    <a:ext uri="{9D8B030D-6E8A-4147-A177-3AD203B41FA5}">
                      <a16:colId xmlns:a16="http://schemas.microsoft.com/office/drawing/2014/main" val="20000"/>
                    </a:ext>
                  </a:extLst>
                </a:gridCol>
                <a:gridCol w="3255211">
                  <a:extLst>
                    <a:ext uri="{9D8B030D-6E8A-4147-A177-3AD203B41FA5}">
                      <a16:colId xmlns:a16="http://schemas.microsoft.com/office/drawing/2014/main" val="20001"/>
                    </a:ext>
                  </a:extLst>
                </a:gridCol>
                <a:gridCol w="3145864">
                  <a:extLst>
                    <a:ext uri="{9D8B030D-6E8A-4147-A177-3AD203B41FA5}">
                      <a16:colId xmlns:a16="http://schemas.microsoft.com/office/drawing/2014/main" val="20002"/>
                    </a:ext>
                  </a:extLst>
                </a:gridCol>
              </a:tblGrid>
              <a:tr h="512064">
                <a:tc>
                  <a:txBody>
                    <a:bodyPr/>
                    <a:lstStyle/>
                    <a:p>
                      <a:pPr algn="ctr">
                        <a:lnSpc>
                          <a:spcPct val="100000"/>
                        </a:lnSpc>
                        <a:spcAft>
                          <a:spcPts val="0"/>
                        </a:spcAft>
                        <a:tabLst>
                          <a:tab pos="143510" algn="l"/>
                        </a:tabLst>
                      </a:pPr>
                      <a:r>
                        <a:rPr lang="en-US" sz="1600" b="1" dirty="0">
                          <a:latin typeface="Arial"/>
                          <a:ea typeface="Times New Roman"/>
                          <a:cs typeface="Times New Roman"/>
                        </a:rPr>
                        <a:t>Stakeholder</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gn="ctr">
                        <a:lnSpc>
                          <a:spcPct val="100000"/>
                        </a:lnSpc>
                        <a:spcAft>
                          <a:spcPts val="0"/>
                        </a:spcAft>
                        <a:tabLst>
                          <a:tab pos="143510" algn="l"/>
                        </a:tabLst>
                      </a:pPr>
                      <a:r>
                        <a:rPr lang="en-US" sz="1600" b="1" dirty="0">
                          <a:latin typeface="Arial"/>
                          <a:ea typeface="Times New Roman"/>
                          <a:cs typeface="Times New Roman"/>
                        </a:rPr>
                        <a:t>What stakeholders want from the operation</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gn="ctr">
                        <a:lnSpc>
                          <a:spcPct val="100000"/>
                        </a:lnSpc>
                        <a:spcAft>
                          <a:spcPts val="0"/>
                        </a:spcAft>
                        <a:tabLst>
                          <a:tab pos="143510" algn="l"/>
                        </a:tabLst>
                      </a:pPr>
                      <a:r>
                        <a:rPr lang="en-US" sz="1600" b="1" dirty="0">
                          <a:latin typeface="Arial"/>
                          <a:ea typeface="Times New Roman"/>
                          <a:cs typeface="Times New Roman"/>
                        </a:rPr>
                        <a:t>What the operation wants from stakeholders</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extLst>
                  <a:ext uri="{0D108BD9-81ED-4DB2-BD59-A6C34878D82A}">
                    <a16:rowId xmlns:a16="http://schemas.microsoft.com/office/drawing/2014/main" val="10000"/>
                  </a:ext>
                </a:extLst>
              </a:tr>
              <a:tr h="768096">
                <a:tc>
                  <a:txBody>
                    <a:bodyPr/>
                    <a:lstStyle/>
                    <a:p>
                      <a:pPr>
                        <a:lnSpc>
                          <a:spcPct val="100000"/>
                        </a:lnSpc>
                        <a:spcAft>
                          <a:spcPts val="0"/>
                        </a:spcAft>
                        <a:tabLst>
                          <a:tab pos="143510" algn="l"/>
                        </a:tabLst>
                      </a:pPr>
                      <a:r>
                        <a:rPr lang="en-US" sz="1600" b="1" dirty="0">
                          <a:latin typeface="Arial"/>
                          <a:ea typeface="Times New Roman"/>
                          <a:cs typeface="Times New Roman"/>
                        </a:rPr>
                        <a:t>Shareholders</a:t>
                      </a:r>
                      <a:endParaRPr lang="en-GB" sz="1600" b="1"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GB" sz="1600" dirty="0">
                          <a:latin typeface="Arial"/>
                          <a:ea typeface="Times New Roman"/>
                          <a:cs typeface="Times New Roman"/>
                        </a:rPr>
                        <a:t>Return on </a:t>
                      </a:r>
                      <a:r>
                        <a:rPr lang="en-GB" sz="1600" dirty="0" smtClean="0">
                          <a:latin typeface="Arial"/>
                          <a:ea typeface="Times New Roman"/>
                          <a:cs typeface="Times New Roman"/>
                        </a:rPr>
                        <a:t>investment</a:t>
                      </a:r>
                      <a:endParaRPr lang="en-GB" sz="1600" dirty="0">
                        <a:latin typeface="Arial"/>
                        <a:ea typeface="Times New Roman"/>
                        <a:cs typeface="Times New Roman"/>
                      </a:endParaRPr>
                    </a:p>
                    <a:p>
                      <a:pPr>
                        <a:lnSpc>
                          <a:spcPct val="100000"/>
                        </a:lnSpc>
                        <a:spcAft>
                          <a:spcPts val="0"/>
                        </a:spcAft>
                        <a:tabLst>
                          <a:tab pos="143510" algn="l"/>
                        </a:tabLst>
                      </a:pPr>
                      <a:r>
                        <a:rPr lang="en-GB" sz="1600" dirty="0">
                          <a:latin typeface="Arial"/>
                          <a:ea typeface="Times New Roman"/>
                          <a:cs typeface="Times New Roman"/>
                        </a:rPr>
                        <a:t>Stability of earnings</a:t>
                      </a:r>
                    </a:p>
                    <a:p>
                      <a:pPr>
                        <a:lnSpc>
                          <a:spcPct val="100000"/>
                        </a:lnSpc>
                        <a:spcAft>
                          <a:spcPts val="0"/>
                        </a:spcAft>
                        <a:tabLst>
                          <a:tab pos="143510" algn="l"/>
                        </a:tabLst>
                      </a:pPr>
                      <a:r>
                        <a:rPr lang="en-GB" sz="1600" dirty="0">
                          <a:latin typeface="Arial"/>
                          <a:ea typeface="Times New Roman"/>
                          <a:cs typeface="Times New Roman"/>
                        </a:rPr>
                        <a:t>Liquidity of </a:t>
                      </a:r>
                      <a:r>
                        <a:rPr lang="en-GB" sz="1600" dirty="0" smtClean="0">
                          <a:latin typeface="Arial"/>
                          <a:ea typeface="Times New Roman"/>
                          <a:cs typeface="Times New Roman"/>
                        </a:rPr>
                        <a:t>investment</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600">
                          <a:latin typeface="Arial"/>
                          <a:ea typeface="Times New Roman"/>
                          <a:cs typeface="Times New Roman"/>
                        </a:rPr>
                        <a:t>Investment capital</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Long-term commitment</a:t>
                      </a:r>
                      <a:endParaRPr lang="en-GB" sz="160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280160">
                <a:tc>
                  <a:txBody>
                    <a:bodyPr/>
                    <a:lstStyle/>
                    <a:p>
                      <a:pPr>
                        <a:lnSpc>
                          <a:spcPct val="100000"/>
                        </a:lnSpc>
                        <a:spcAft>
                          <a:spcPts val="0"/>
                        </a:spcAft>
                        <a:tabLst>
                          <a:tab pos="143510" algn="l"/>
                        </a:tabLst>
                      </a:pPr>
                      <a:r>
                        <a:rPr lang="en-US" sz="1600" b="1" dirty="0" smtClean="0">
                          <a:latin typeface="Arial"/>
                          <a:ea typeface="Times New Roman"/>
                          <a:cs typeface="Times New Roman"/>
                        </a:rPr>
                        <a:t>Directors/top </a:t>
                      </a:r>
                      <a:r>
                        <a:rPr lang="en-US" sz="1600" b="1" dirty="0">
                          <a:latin typeface="Arial"/>
                          <a:ea typeface="Times New Roman"/>
                          <a:cs typeface="Times New Roman"/>
                        </a:rPr>
                        <a:t>management</a:t>
                      </a:r>
                      <a:endParaRPr lang="en-GB" sz="1600" b="1"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600" dirty="0" smtClean="0">
                          <a:latin typeface="Arial"/>
                          <a:ea typeface="Times New Roman"/>
                          <a:cs typeface="Times New Roman"/>
                        </a:rPr>
                        <a:t>Low/acceptable </a:t>
                      </a:r>
                      <a:r>
                        <a:rPr lang="en-US" sz="1600" dirty="0">
                          <a:latin typeface="Arial"/>
                          <a:ea typeface="Times New Roman"/>
                          <a:cs typeface="Times New Roman"/>
                        </a:rPr>
                        <a:t>operating costs</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Secure revenue</a:t>
                      </a:r>
                      <a:endParaRPr lang="en-GB" sz="1600" dirty="0">
                        <a:latin typeface="Arial"/>
                        <a:ea typeface="Times New Roman"/>
                        <a:cs typeface="Times New Roman"/>
                      </a:endParaRPr>
                    </a:p>
                    <a:p>
                      <a:pPr>
                        <a:lnSpc>
                          <a:spcPct val="100000"/>
                        </a:lnSpc>
                        <a:spcAft>
                          <a:spcPts val="0"/>
                        </a:spcAft>
                        <a:tabLst>
                          <a:tab pos="143510" algn="l"/>
                        </a:tabLst>
                      </a:pPr>
                      <a:r>
                        <a:rPr lang="en-US" sz="1600" dirty="0" smtClean="0">
                          <a:latin typeface="Arial"/>
                          <a:ea typeface="Times New Roman"/>
                          <a:cs typeface="Times New Roman"/>
                        </a:rPr>
                        <a:t>Well-targeted </a:t>
                      </a:r>
                      <a:r>
                        <a:rPr lang="en-US" sz="1600" dirty="0">
                          <a:latin typeface="Arial"/>
                          <a:ea typeface="Times New Roman"/>
                          <a:cs typeface="Times New Roman"/>
                        </a:rPr>
                        <a:t>investment</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Low risk of failure</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Future innovation</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600" dirty="0">
                          <a:latin typeface="Arial"/>
                          <a:ea typeface="Times New Roman"/>
                          <a:cs typeface="Times New Roman"/>
                        </a:rPr>
                        <a:t>Coherent, consistent, </a:t>
                      </a:r>
                      <a:r>
                        <a:rPr lang="en-US" sz="1600" dirty="0" smtClean="0">
                          <a:latin typeface="Arial"/>
                          <a:ea typeface="Times New Roman"/>
                          <a:cs typeface="Times New Roman"/>
                        </a:rPr>
                        <a:t>clear </a:t>
                      </a:r>
                      <a:r>
                        <a:rPr lang="en-US" sz="1600" dirty="0">
                          <a:latin typeface="Arial"/>
                          <a:ea typeface="Times New Roman"/>
                          <a:cs typeface="Times New Roman"/>
                        </a:rPr>
                        <a:t>and achievable strategies</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Appropriate investment</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1024128">
                <a:tc>
                  <a:txBody>
                    <a:bodyPr/>
                    <a:lstStyle/>
                    <a:p>
                      <a:pPr>
                        <a:lnSpc>
                          <a:spcPct val="100000"/>
                        </a:lnSpc>
                        <a:spcAft>
                          <a:spcPts val="0"/>
                        </a:spcAft>
                        <a:tabLst>
                          <a:tab pos="143510" algn="l"/>
                        </a:tabLst>
                      </a:pPr>
                      <a:r>
                        <a:rPr lang="en-US" sz="1600" b="1" dirty="0">
                          <a:latin typeface="Arial"/>
                          <a:ea typeface="Times New Roman"/>
                          <a:cs typeface="Times New Roman"/>
                        </a:rPr>
                        <a:t>Staff</a:t>
                      </a:r>
                      <a:endParaRPr lang="en-GB" sz="1600" b="1"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600">
                          <a:latin typeface="Arial"/>
                          <a:ea typeface="Times New Roman"/>
                          <a:cs typeface="Times New Roman"/>
                        </a:rPr>
                        <a:t>Fair wages</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Good working conditions</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Safe work environment</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Personal and career development</a:t>
                      </a:r>
                      <a:endParaRPr lang="en-GB" sz="160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600" dirty="0">
                          <a:latin typeface="Arial"/>
                          <a:ea typeface="Times New Roman"/>
                          <a:cs typeface="Times New Roman"/>
                        </a:rPr>
                        <a:t>Attendance</a:t>
                      </a:r>
                      <a:endParaRPr lang="en-GB" sz="1600" dirty="0">
                        <a:latin typeface="Arial"/>
                        <a:ea typeface="Times New Roman"/>
                        <a:cs typeface="Times New Roman"/>
                      </a:endParaRPr>
                    </a:p>
                    <a:p>
                      <a:pPr>
                        <a:lnSpc>
                          <a:spcPct val="100000"/>
                        </a:lnSpc>
                        <a:spcAft>
                          <a:spcPts val="0"/>
                        </a:spcAft>
                        <a:tabLst>
                          <a:tab pos="143510" algn="l"/>
                        </a:tabLst>
                      </a:pPr>
                      <a:r>
                        <a:rPr lang="en-US" sz="1600" dirty="0" smtClean="0">
                          <a:latin typeface="Arial"/>
                          <a:ea typeface="Times New Roman"/>
                          <a:cs typeface="Times New Roman"/>
                        </a:rPr>
                        <a:t>Diligence/best </a:t>
                      </a:r>
                      <a:r>
                        <a:rPr lang="en-US" sz="1600" dirty="0">
                          <a:latin typeface="Arial"/>
                          <a:ea typeface="Times New Roman"/>
                          <a:cs typeface="Times New Roman"/>
                        </a:rPr>
                        <a:t>efforts</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Honesty</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Engagement</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768096">
                <a:tc>
                  <a:txBody>
                    <a:bodyPr/>
                    <a:lstStyle/>
                    <a:p>
                      <a:pPr>
                        <a:lnSpc>
                          <a:spcPct val="100000"/>
                        </a:lnSpc>
                        <a:spcAft>
                          <a:spcPts val="0"/>
                        </a:spcAft>
                        <a:tabLst>
                          <a:tab pos="143510" algn="l"/>
                        </a:tabLst>
                      </a:pPr>
                      <a:r>
                        <a:rPr lang="en-US" sz="1600" b="1" dirty="0">
                          <a:latin typeface="Arial"/>
                          <a:ea typeface="Times New Roman"/>
                          <a:cs typeface="Times New Roman"/>
                        </a:rPr>
                        <a:t>Staff representative bodies (</a:t>
                      </a:r>
                      <a:r>
                        <a:rPr lang="en-US" sz="1600" b="1" dirty="0" smtClean="0">
                          <a:latin typeface="Arial"/>
                          <a:ea typeface="Times New Roman"/>
                          <a:cs typeface="Times New Roman"/>
                        </a:rPr>
                        <a:t>e.g</a:t>
                      </a:r>
                      <a:r>
                        <a:rPr lang="en-US" sz="1600" b="1" dirty="0">
                          <a:latin typeface="Arial"/>
                          <a:ea typeface="Times New Roman"/>
                          <a:cs typeface="Times New Roman"/>
                        </a:rPr>
                        <a:t>. </a:t>
                      </a:r>
                      <a:r>
                        <a:rPr lang="en-US" sz="1600" b="1" dirty="0" smtClean="0">
                          <a:latin typeface="Arial"/>
                          <a:ea typeface="Times New Roman"/>
                          <a:cs typeface="Times New Roman"/>
                        </a:rPr>
                        <a:t>trade unions</a:t>
                      </a:r>
                      <a:r>
                        <a:rPr lang="en-US" sz="1600" b="1" dirty="0">
                          <a:latin typeface="Arial"/>
                          <a:ea typeface="Times New Roman"/>
                          <a:cs typeface="Times New Roman"/>
                        </a:rPr>
                        <a:t>)</a:t>
                      </a:r>
                      <a:endParaRPr lang="en-GB" sz="1600" b="1"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600">
                          <a:latin typeface="Arial"/>
                          <a:ea typeface="Times New Roman"/>
                          <a:cs typeface="Times New Roman"/>
                        </a:rPr>
                        <a:t>Conformance with national agreements</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Consultation</a:t>
                      </a:r>
                      <a:endParaRPr lang="en-GB" sz="160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600">
                          <a:latin typeface="Arial"/>
                          <a:ea typeface="Times New Roman"/>
                          <a:cs typeface="Times New Roman"/>
                        </a:rPr>
                        <a:t>Understanding</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Fairness</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Assistance in problem solving</a:t>
                      </a:r>
                      <a:endParaRPr lang="en-GB" sz="160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1280160">
                <a:tc>
                  <a:txBody>
                    <a:bodyPr/>
                    <a:lstStyle/>
                    <a:p>
                      <a:pPr>
                        <a:lnSpc>
                          <a:spcPct val="100000"/>
                        </a:lnSpc>
                        <a:spcAft>
                          <a:spcPts val="0"/>
                        </a:spcAft>
                        <a:tabLst>
                          <a:tab pos="143510" algn="l"/>
                        </a:tabLst>
                      </a:pPr>
                      <a:r>
                        <a:rPr lang="en-US" sz="1600" b="1" dirty="0">
                          <a:latin typeface="Arial"/>
                          <a:ea typeface="Times New Roman"/>
                          <a:cs typeface="Times New Roman"/>
                        </a:rPr>
                        <a:t>Suppliers (of materials, services, equipment, etc.)</a:t>
                      </a:r>
                      <a:endParaRPr lang="en-GB" sz="1600" b="1"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600">
                          <a:latin typeface="Arial"/>
                          <a:ea typeface="Times New Roman"/>
                          <a:cs typeface="Times New Roman"/>
                        </a:rPr>
                        <a:t>Early notice of requirements</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Long-term orders</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Fair price</a:t>
                      </a:r>
                      <a:endParaRPr lang="en-GB" sz="1600">
                        <a:latin typeface="Arial"/>
                        <a:ea typeface="Times New Roman"/>
                        <a:cs typeface="Times New Roman"/>
                      </a:endParaRPr>
                    </a:p>
                    <a:p>
                      <a:pPr>
                        <a:lnSpc>
                          <a:spcPct val="100000"/>
                        </a:lnSpc>
                        <a:spcAft>
                          <a:spcPts val="0"/>
                        </a:spcAft>
                        <a:tabLst>
                          <a:tab pos="143510" algn="l"/>
                        </a:tabLst>
                      </a:pPr>
                      <a:r>
                        <a:rPr lang="en-US" sz="1600">
                          <a:latin typeface="Arial"/>
                          <a:ea typeface="Times New Roman"/>
                          <a:cs typeface="Times New Roman"/>
                        </a:rPr>
                        <a:t>On-time payment</a:t>
                      </a:r>
                      <a:endParaRPr lang="en-GB" sz="160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600" dirty="0">
                          <a:latin typeface="Arial"/>
                          <a:ea typeface="Times New Roman"/>
                          <a:cs typeface="Times New Roman"/>
                        </a:rPr>
                        <a:t>Integrity of delivery, quality and volume</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Innovation</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Responsiveness</a:t>
                      </a:r>
                      <a:endParaRPr lang="en-GB" sz="1600" dirty="0">
                        <a:latin typeface="Arial"/>
                        <a:ea typeface="Times New Roman"/>
                        <a:cs typeface="Times New Roman"/>
                      </a:endParaRPr>
                    </a:p>
                    <a:p>
                      <a:pPr>
                        <a:lnSpc>
                          <a:spcPct val="100000"/>
                        </a:lnSpc>
                        <a:spcAft>
                          <a:spcPts val="0"/>
                        </a:spcAft>
                        <a:tabLst>
                          <a:tab pos="143510" algn="l"/>
                        </a:tabLst>
                      </a:pPr>
                      <a:r>
                        <a:rPr lang="en-US" sz="1600" dirty="0">
                          <a:latin typeface="Arial"/>
                          <a:ea typeface="Times New Roman"/>
                          <a:cs typeface="Times New Roman"/>
                        </a:rPr>
                        <a:t>Progressive price reductions</a:t>
                      </a:r>
                      <a:endParaRPr lang="en-GB" sz="1600" dirty="0">
                        <a:latin typeface="Arial"/>
                        <a:ea typeface="Times New Roman"/>
                        <a:cs typeface="Times New Roman"/>
                      </a:endParaRPr>
                    </a:p>
                  </a:txBody>
                  <a:tcPr marL="19847" marR="198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bl>
          </a:graphicData>
        </a:graphic>
      </p:graphicFrame>
      <p:sp>
        <p:nvSpPr>
          <p:cNvPr id="3" name="TextBox 2"/>
          <p:cNvSpPr txBox="1"/>
          <p:nvPr/>
        </p:nvSpPr>
        <p:spPr>
          <a:xfrm>
            <a:off x="0" y="21082"/>
            <a:ext cx="9144000" cy="523220"/>
          </a:xfrm>
          <a:prstGeom prst="rect">
            <a:avLst/>
          </a:prstGeom>
          <a:noFill/>
        </p:spPr>
        <p:txBody>
          <a:bodyPr wrap="square" rtlCol="0">
            <a:spAutoFit/>
          </a:bodyPr>
          <a:lstStyle/>
          <a:p>
            <a:pPr algn="l"/>
            <a:r>
              <a:rPr lang="en-US" sz="2800" b="1" dirty="0" smtClean="0">
                <a:solidFill>
                  <a:srgbClr val="007FA3"/>
                </a:solidFill>
              </a:rPr>
              <a:t>Typical stakeholders’ performance objectives (1 of 2)</a:t>
            </a:r>
            <a:endParaRPr lang="en-GB" sz="2800" b="1" dirty="0">
              <a:solidFill>
                <a:srgbClr val="007FA3"/>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09600" y="822920"/>
          <a:ext cx="8354380" cy="5486400"/>
        </p:xfrm>
        <a:graphic>
          <a:graphicData uri="http://schemas.openxmlformats.org/drawingml/2006/table">
            <a:tbl>
              <a:tblPr/>
              <a:tblGrid>
                <a:gridCol w="1765746">
                  <a:extLst>
                    <a:ext uri="{9D8B030D-6E8A-4147-A177-3AD203B41FA5}">
                      <a16:colId xmlns:a16="http://schemas.microsoft.com/office/drawing/2014/main" val="20000"/>
                    </a:ext>
                  </a:extLst>
                </a:gridCol>
                <a:gridCol w="3350592">
                  <a:extLst>
                    <a:ext uri="{9D8B030D-6E8A-4147-A177-3AD203B41FA5}">
                      <a16:colId xmlns:a16="http://schemas.microsoft.com/office/drawing/2014/main" val="20001"/>
                    </a:ext>
                  </a:extLst>
                </a:gridCol>
                <a:gridCol w="3238042">
                  <a:extLst>
                    <a:ext uri="{9D8B030D-6E8A-4147-A177-3AD203B41FA5}">
                      <a16:colId xmlns:a16="http://schemas.microsoft.com/office/drawing/2014/main" val="20002"/>
                    </a:ext>
                  </a:extLst>
                </a:gridCol>
              </a:tblGrid>
              <a:tr h="189023">
                <a:tc>
                  <a:txBody>
                    <a:bodyPr/>
                    <a:lstStyle/>
                    <a:p>
                      <a:pPr algn="ctr">
                        <a:lnSpc>
                          <a:spcPct val="100000"/>
                        </a:lnSpc>
                        <a:spcAft>
                          <a:spcPts val="0"/>
                        </a:spcAft>
                        <a:tabLst>
                          <a:tab pos="143510" algn="l"/>
                        </a:tabLst>
                      </a:pPr>
                      <a:r>
                        <a:rPr lang="en-US" sz="1800" b="1" dirty="0">
                          <a:latin typeface="Arial"/>
                          <a:ea typeface="Times New Roman"/>
                          <a:cs typeface="Times New Roman"/>
                        </a:rPr>
                        <a:t>Stakeholder</a:t>
                      </a:r>
                      <a:endParaRPr lang="en-GB" sz="1800"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gn="ctr">
                        <a:lnSpc>
                          <a:spcPct val="100000"/>
                        </a:lnSpc>
                        <a:spcAft>
                          <a:spcPts val="0"/>
                        </a:spcAft>
                        <a:tabLst>
                          <a:tab pos="143510" algn="l"/>
                        </a:tabLst>
                      </a:pPr>
                      <a:r>
                        <a:rPr lang="en-US" sz="1800" b="1" dirty="0">
                          <a:latin typeface="Arial"/>
                          <a:ea typeface="Times New Roman"/>
                          <a:cs typeface="Times New Roman"/>
                        </a:rPr>
                        <a:t>What stakeholders want from the operation</a:t>
                      </a:r>
                      <a:endParaRPr lang="en-GB" sz="1800"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tc>
                  <a:txBody>
                    <a:bodyPr/>
                    <a:lstStyle/>
                    <a:p>
                      <a:pPr algn="ctr">
                        <a:lnSpc>
                          <a:spcPct val="100000"/>
                        </a:lnSpc>
                        <a:spcAft>
                          <a:spcPts val="0"/>
                        </a:spcAft>
                        <a:tabLst>
                          <a:tab pos="143510" algn="l"/>
                        </a:tabLst>
                      </a:pPr>
                      <a:r>
                        <a:rPr lang="en-US" sz="1800" b="1" dirty="0">
                          <a:latin typeface="Arial"/>
                          <a:ea typeface="Times New Roman"/>
                          <a:cs typeface="Times New Roman"/>
                        </a:rPr>
                        <a:t>What the operation wants from stakeholders</a:t>
                      </a:r>
                      <a:endParaRPr lang="en-GB" sz="1800"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ECFF"/>
                    </a:solidFill>
                  </a:tcPr>
                </a:tc>
                <a:extLst>
                  <a:ext uri="{0D108BD9-81ED-4DB2-BD59-A6C34878D82A}">
                    <a16:rowId xmlns:a16="http://schemas.microsoft.com/office/drawing/2014/main" val="10000"/>
                  </a:ext>
                </a:extLst>
              </a:tr>
              <a:tr h="472558">
                <a:tc>
                  <a:txBody>
                    <a:bodyPr/>
                    <a:lstStyle/>
                    <a:p>
                      <a:pPr>
                        <a:lnSpc>
                          <a:spcPct val="100000"/>
                        </a:lnSpc>
                        <a:spcAft>
                          <a:spcPts val="0"/>
                        </a:spcAft>
                        <a:tabLst>
                          <a:tab pos="143510" algn="l"/>
                        </a:tabLst>
                      </a:pPr>
                      <a:r>
                        <a:rPr lang="en-US" sz="1800" b="1" dirty="0">
                          <a:latin typeface="Arial"/>
                          <a:ea typeface="Times New Roman"/>
                          <a:cs typeface="Times New Roman"/>
                        </a:rPr>
                        <a:t>Regulators (</a:t>
                      </a:r>
                      <a:r>
                        <a:rPr lang="en-US" sz="1800" b="1" dirty="0" smtClean="0">
                          <a:latin typeface="Arial"/>
                          <a:ea typeface="Times New Roman"/>
                          <a:cs typeface="Times New Roman"/>
                        </a:rPr>
                        <a:t>e.g</a:t>
                      </a:r>
                      <a:r>
                        <a:rPr lang="en-US" sz="1800" b="1" dirty="0">
                          <a:latin typeface="Arial"/>
                          <a:ea typeface="Times New Roman"/>
                          <a:cs typeface="Times New Roman"/>
                        </a:rPr>
                        <a:t>. </a:t>
                      </a:r>
                      <a:r>
                        <a:rPr lang="en-US" sz="1800" b="1" dirty="0" smtClean="0">
                          <a:latin typeface="Arial"/>
                          <a:ea typeface="Times New Roman"/>
                          <a:cs typeface="Times New Roman"/>
                        </a:rPr>
                        <a:t>financial </a:t>
                      </a:r>
                      <a:r>
                        <a:rPr lang="en-US" sz="1800" b="1" dirty="0">
                          <a:latin typeface="Arial"/>
                          <a:ea typeface="Times New Roman"/>
                          <a:cs typeface="Times New Roman"/>
                        </a:rPr>
                        <a:t>regulators)</a:t>
                      </a:r>
                      <a:endParaRPr lang="en-GB" sz="1800" b="1"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800">
                          <a:latin typeface="Arial"/>
                          <a:ea typeface="Times New Roman"/>
                          <a:cs typeface="Times New Roman"/>
                        </a:rPr>
                        <a:t>Conformance to regulations</a:t>
                      </a:r>
                      <a:endParaRPr lang="en-GB" sz="1800">
                        <a:latin typeface="Arial"/>
                        <a:ea typeface="Times New Roman"/>
                        <a:cs typeface="Times New Roman"/>
                      </a:endParaRPr>
                    </a:p>
                    <a:p>
                      <a:pPr>
                        <a:lnSpc>
                          <a:spcPct val="100000"/>
                        </a:lnSpc>
                        <a:spcAft>
                          <a:spcPts val="0"/>
                        </a:spcAft>
                        <a:tabLst>
                          <a:tab pos="143510" algn="l"/>
                        </a:tabLst>
                      </a:pPr>
                      <a:r>
                        <a:rPr lang="en-US" sz="1800">
                          <a:latin typeface="Arial"/>
                          <a:ea typeface="Times New Roman"/>
                          <a:cs typeface="Times New Roman"/>
                        </a:rPr>
                        <a:t>Feedback on effectiveness of regulations</a:t>
                      </a:r>
                      <a:endParaRPr lang="en-GB" sz="180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800">
                          <a:latin typeface="Arial"/>
                          <a:ea typeface="Times New Roman"/>
                          <a:cs typeface="Times New Roman"/>
                        </a:rPr>
                        <a:t>Consistency of regulation</a:t>
                      </a:r>
                      <a:endParaRPr lang="en-GB" sz="1800">
                        <a:latin typeface="Arial"/>
                        <a:ea typeface="Times New Roman"/>
                        <a:cs typeface="Times New Roman"/>
                      </a:endParaRPr>
                    </a:p>
                    <a:p>
                      <a:pPr>
                        <a:lnSpc>
                          <a:spcPct val="100000"/>
                        </a:lnSpc>
                        <a:spcAft>
                          <a:spcPts val="0"/>
                        </a:spcAft>
                        <a:tabLst>
                          <a:tab pos="143510" algn="l"/>
                        </a:tabLst>
                      </a:pPr>
                      <a:r>
                        <a:rPr lang="en-US" sz="1800">
                          <a:latin typeface="Arial"/>
                          <a:ea typeface="Times New Roman"/>
                          <a:cs typeface="Times New Roman"/>
                        </a:rPr>
                        <a:t>Consistency of application of regulations</a:t>
                      </a:r>
                      <a:endParaRPr lang="en-GB" sz="1800">
                        <a:latin typeface="Arial"/>
                        <a:ea typeface="Times New Roman"/>
                        <a:cs typeface="Times New Roman"/>
                      </a:endParaRPr>
                    </a:p>
                    <a:p>
                      <a:pPr>
                        <a:lnSpc>
                          <a:spcPct val="100000"/>
                        </a:lnSpc>
                        <a:spcAft>
                          <a:spcPts val="0"/>
                        </a:spcAft>
                        <a:tabLst>
                          <a:tab pos="143510" algn="l"/>
                        </a:tabLst>
                      </a:pPr>
                      <a:r>
                        <a:rPr lang="en-US" sz="1800">
                          <a:latin typeface="Arial"/>
                          <a:ea typeface="Times New Roman"/>
                          <a:cs typeface="Times New Roman"/>
                        </a:rPr>
                        <a:t>Responsiveness to industry concerns</a:t>
                      </a:r>
                      <a:endParaRPr lang="en-GB" sz="180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72558">
                <a:tc>
                  <a:txBody>
                    <a:bodyPr/>
                    <a:lstStyle/>
                    <a:p>
                      <a:pPr>
                        <a:lnSpc>
                          <a:spcPct val="100000"/>
                        </a:lnSpc>
                        <a:spcAft>
                          <a:spcPts val="0"/>
                        </a:spcAft>
                        <a:tabLst>
                          <a:tab pos="143510" algn="l"/>
                        </a:tabLst>
                      </a:pPr>
                      <a:r>
                        <a:rPr lang="en-US" sz="1800" b="1" dirty="0">
                          <a:latin typeface="Arial"/>
                          <a:ea typeface="Times New Roman"/>
                          <a:cs typeface="Times New Roman"/>
                        </a:rPr>
                        <a:t>Government </a:t>
                      </a:r>
                      <a:r>
                        <a:rPr lang="en-US" sz="1800" b="1" dirty="0" smtClean="0">
                          <a:latin typeface="Arial"/>
                          <a:ea typeface="Times New Roman"/>
                          <a:cs typeface="Times New Roman"/>
                        </a:rPr>
                        <a:t>(local</a:t>
                      </a:r>
                      <a:r>
                        <a:rPr lang="en-US" sz="1800" b="1" dirty="0">
                          <a:latin typeface="Arial"/>
                          <a:ea typeface="Times New Roman"/>
                          <a:cs typeface="Times New Roman"/>
                        </a:rPr>
                        <a:t>, </a:t>
                      </a:r>
                      <a:r>
                        <a:rPr lang="en-US" sz="1800" b="1" dirty="0" smtClean="0">
                          <a:latin typeface="Arial"/>
                          <a:ea typeface="Times New Roman"/>
                          <a:cs typeface="Times New Roman"/>
                        </a:rPr>
                        <a:t>national</a:t>
                      </a:r>
                      <a:r>
                        <a:rPr lang="en-US" sz="1800" b="1" dirty="0">
                          <a:latin typeface="Arial"/>
                          <a:ea typeface="Times New Roman"/>
                          <a:cs typeface="Times New Roman"/>
                        </a:rPr>
                        <a:t>, </a:t>
                      </a:r>
                      <a:r>
                        <a:rPr lang="en-US" sz="1800" b="1" dirty="0" smtClean="0">
                          <a:latin typeface="Arial"/>
                          <a:ea typeface="Times New Roman"/>
                          <a:cs typeface="Times New Roman"/>
                        </a:rPr>
                        <a:t>regional</a:t>
                      </a:r>
                      <a:r>
                        <a:rPr lang="en-US" sz="1800" b="1" dirty="0">
                          <a:latin typeface="Arial"/>
                          <a:ea typeface="Times New Roman"/>
                          <a:cs typeface="Times New Roman"/>
                        </a:rPr>
                        <a:t>)</a:t>
                      </a:r>
                      <a:endParaRPr lang="en-GB" sz="1800" b="1"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800">
                          <a:latin typeface="Arial"/>
                          <a:ea typeface="Times New Roman"/>
                          <a:cs typeface="Times New Roman"/>
                        </a:rPr>
                        <a:t>Conformance to legal requirements</a:t>
                      </a:r>
                      <a:endParaRPr lang="en-GB" sz="1800">
                        <a:latin typeface="Arial"/>
                        <a:ea typeface="Times New Roman"/>
                        <a:cs typeface="Times New Roman"/>
                      </a:endParaRPr>
                    </a:p>
                    <a:p>
                      <a:pPr>
                        <a:lnSpc>
                          <a:spcPct val="100000"/>
                        </a:lnSpc>
                        <a:spcAft>
                          <a:spcPts val="0"/>
                        </a:spcAft>
                        <a:tabLst>
                          <a:tab pos="143510" algn="l"/>
                        </a:tabLst>
                      </a:pPr>
                      <a:r>
                        <a:rPr lang="en-US" sz="1800">
                          <a:latin typeface="Arial"/>
                          <a:ea typeface="Times New Roman"/>
                          <a:cs typeface="Times New Roman"/>
                        </a:rPr>
                        <a:t>Contribution to (local/national/regional) economy</a:t>
                      </a:r>
                      <a:endParaRPr lang="en-GB" sz="180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800" dirty="0" smtClean="0">
                          <a:latin typeface="Arial"/>
                          <a:ea typeface="Times New Roman"/>
                          <a:cs typeface="Times New Roman"/>
                        </a:rPr>
                        <a:t>Low/simple </a:t>
                      </a:r>
                      <a:r>
                        <a:rPr lang="en-US" sz="1800" dirty="0">
                          <a:latin typeface="Arial"/>
                          <a:ea typeface="Times New Roman"/>
                          <a:cs typeface="Times New Roman"/>
                        </a:rPr>
                        <a:t>taxation</a:t>
                      </a:r>
                      <a:endParaRPr lang="en-GB" sz="1800" dirty="0">
                        <a:latin typeface="Arial"/>
                        <a:ea typeface="Times New Roman"/>
                        <a:cs typeface="Times New Roman"/>
                      </a:endParaRPr>
                    </a:p>
                    <a:p>
                      <a:pPr>
                        <a:lnSpc>
                          <a:spcPct val="100000"/>
                        </a:lnSpc>
                        <a:spcAft>
                          <a:spcPts val="0"/>
                        </a:spcAft>
                        <a:tabLst>
                          <a:tab pos="143510" algn="l"/>
                        </a:tabLst>
                      </a:pPr>
                      <a:r>
                        <a:rPr lang="en-US" sz="1800" dirty="0">
                          <a:latin typeface="Arial"/>
                          <a:ea typeface="Times New Roman"/>
                          <a:cs typeface="Times New Roman"/>
                        </a:rPr>
                        <a:t>Representation of local concerns</a:t>
                      </a:r>
                      <a:endParaRPr lang="en-GB" sz="1800" dirty="0">
                        <a:latin typeface="Arial"/>
                        <a:ea typeface="Times New Roman"/>
                        <a:cs typeface="Times New Roman"/>
                      </a:endParaRPr>
                    </a:p>
                    <a:p>
                      <a:pPr>
                        <a:lnSpc>
                          <a:spcPct val="100000"/>
                        </a:lnSpc>
                        <a:spcAft>
                          <a:spcPts val="0"/>
                        </a:spcAft>
                        <a:tabLst>
                          <a:tab pos="143510" algn="l"/>
                        </a:tabLst>
                      </a:pPr>
                      <a:r>
                        <a:rPr lang="en-US" sz="1800" dirty="0">
                          <a:latin typeface="Arial"/>
                          <a:ea typeface="Times New Roman"/>
                          <a:cs typeface="Times New Roman"/>
                        </a:rPr>
                        <a:t>Appropriate infrastructure</a:t>
                      </a:r>
                      <a:endParaRPr lang="en-GB" sz="1800"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378046">
                <a:tc>
                  <a:txBody>
                    <a:bodyPr/>
                    <a:lstStyle/>
                    <a:p>
                      <a:pPr>
                        <a:lnSpc>
                          <a:spcPct val="100000"/>
                        </a:lnSpc>
                        <a:spcAft>
                          <a:spcPts val="0"/>
                        </a:spcAft>
                        <a:tabLst>
                          <a:tab pos="143510" algn="l"/>
                        </a:tabLst>
                      </a:pPr>
                      <a:r>
                        <a:rPr lang="en-US" sz="1800" b="1" dirty="0">
                          <a:latin typeface="Arial"/>
                          <a:ea typeface="Times New Roman"/>
                          <a:cs typeface="Times New Roman"/>
                        </a:rPr>
                        <a:t>Lobby groups (</a:t>
                      </a:r>
                      <a:r>
                        <a:rPr lang="en-US" sz="1800" b="1" dirty="0" smtClean="0">
                          <a:latin typeface="Arial"/>
                          <a:ea typeface="Times New Roman"/>
                          <a:cs typeface="Times New Roman"/>
                        </a:rPr>
                        <a:t>e.g</a:t>
                      </a:r>
                      <a:r>
                        <a:rPr lang="en-US" sz="1800" b="1" dirty="0">
                          <a:latin typeface="Arial"/>
                          <a:ea typeface="Times New Roman"/>
                          <a:cs typeface="Times New Roman"/>
                        </a:rPr>
                        <a:t>. </a:t>
                      </a:r>
                      <a:r>
                        <a:rPr lang="en-US" sz="1800" b="1" dirty="0" smtClean="0">
                          <a:latin typeface="Arial"/>
                          <a:ea typeface="Times New Roman"/>
                          <a:cs typeface="Times New Roman"/>
                        </a:rPr>
                        <a:t>environmental lobby groups</a:t>
                      </a:r>
                      <a:r>
                        <a:rPr lang="en-US" sz="1800" b="1" dirty="0">
                          <a:latin typeface="Arial"/>
                          <a:ea typeface="Times New Roman"/>
                          <a:cs typeface="Times New Roman"/>
                        </a:rPr>
                        <a:t>)</a:t>
                      </a:r>
                      <a:endParaRPr lang="en-GB" sz="1800" b="1"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800" dirty="0">
                          <a:latin typeface="Arial"/>
                          <a:ea typeface="Times New Roman"/>
                          <a:cs typeface="Times New Roman"/>
                        </a:rPr>
                        <a:t>Alignment of the organization’s activities with whatever the group are promoting</a:t>
                      </a:r>
                      <a:endParaRPr lang="en-GB" sz="1800"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800">
                          <a:latin typeface="Arial"/>
                          <a:ea typeface="Times New Roman"/>
                          <a:cs typeface="Times New Roman"/>
                        </a:rPr>
                        <a:t>No unfair targeting</a:t>
                      </a:r>
                      <a:endParaRPr lang="en-GB" sz="1800">
                        <a:latin typeface="Arial"/>
                        <a:ea typeface="Times New Roman"/>
                        <a:cs typeface="Times New Roman"/>
                      </a:endParaRPr>
                    </a:p>
                    <a:p>
                      <a:pPr>
                        <a:lnSpc>
                          <a:spcPct val="100000"/>
                        </a:lnSpc>
                        <a:spcAft>
                          <a:spcPts val="0"/>
                        </a:spcAft>
                        <a:tabLst>
                          <a:tab pos="143510" algn="l"/>
                        </a:tabLst>
                      </a:pPr>
                      <a:r>
                        <a:rPr lang="en-US" sz="1800">
                          <a:latin typeface="Arial"/>
                          <a:ea typeface="Times New Roman"/>
                          <a:cs typeface="Times New Roman"/>
                        </a:rPr>
                        <a:t>Practical help in achieving aims (if the organization wants to achieve them)</a:t>
                      </a:r>
                      <a:endParaRPr lang="en-GB" sz="180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472558">
                <a:tc>
                  <a:txBody>
                    <a:bodyPr/>
                    <a:lstStyle/>
                    <a:p>
                      <a:pPr>
                        <a:lnSpc>
                          <a:spcPct val="100000"/>
                        </a:lnSpc>
                        <a:spcAft>
                          <a:spcPts val="0"/>
                        </a:spcAft>
                        <a:tabLst>
                          <a:tab pos="143510" algn="l"/>
                        </a:tabLst>
                      </a:pPr>
                      <a:r>
                        <a:rPr lang="en-US" sz="1800" b="1" dirty="0">
                          <a:latin typeface="Arial"/>
                          <a:ea typeface="Times New Roman"/>
                          <a:cs typeface="Times New Roman"/>
                        </a:rPr>
                        <a:t>Society</a:t>
                      </a:r>
                      <a:endParaRPr lang="en-GB" sz="1800" b="1"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a:lstStyle/>
                    <a:p>
                      <a:pPr>
                        <a:lnSpc>
                          <a:spcPct val="100000"/>
                        </a:lnSpc>
                        <a:spcAft>
                          <a:spcPts val="0"/>
                        </a:spcAft>
                        <a:tabLst>
                          <a:tab pos="143510" algn="l"/>
                        </a:tabLst>
                      </a:pPr>
                      <a:r>
                        <a:rPr lang="en-US" sz="1800">
                          <a:latin typeface="Arial"/>
                          <a:ea typeface="Times New Roman"/>
                          <a:cs typeface="Times New Roman"/>
                        </a:rPr>
                        <a:t>Minimize negative effects from the operation (noise, traffic, etc. and maximize positive effects (jobs, local sponsorship, etc).</a:t>
                      </a:r>
                      <a:endParaRPr lang="en-GB" sz="180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0000"/>
                        </a:lnSpc>
                        <a:spcAft>
                          <a:spcPts val="0"/>
                        </a:spcAft>
                        <a:tabLst>
                          <a:tab pos="143510" algn="l"/>
                        </a:tabLst>
                      </a:pPr>
                      <a:r>
                        <a:rPr lang="en-US" sz="1800" dirty="0">
                          <a:latin typeface="Arial"/>
                          <a:ea typeface="Times New Roman"/>
                          <a:cs typeface="Times New Roman"/>
                        </a:rPr>
                        <a:t>Support for organization’s plans</a:t>
                      </a:r>
                      <a:endParaRPr lang="en-GB" sz="1800" dirty="0">
                        <a:latin typeface="Arial"/>
                        <a:ea typeface="Times New Roman"/>
                        <a:cs typeface="Times New Roman"/>
                      </a:endParaRPr>
                    </a:p>
                  </a:txBody>
                  <a:tcPr marL="21265" marR="212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p:sp>
        <p:nvSpPr>
          <p:cNvPr id="3" name="TextBox 2"/>
          <p:cNvSpPr txBox="1"/>
          <p:nvPr/>
        </p:nvSpPr>
        <p:spPr>
          <a:xfrm>
            <a:off x="0" y="21082"/>
            <a:ext cx="9144000" cy="523220"/>
          </a:xfrm>
          <a:prstGeom prst="rect">
            <a:avLst/>
          </a:prstGeom>
          <a:noFill/>
        </p:spPr>
        <p:txBody>
          <a:bodyPr wrap="square" rtlCol="0">
            <a:spAutoFit/>
          </a:bodyPr>
          <a:lstStyle/>
          <a:p>
            <a:pPr algn="l"/>
            <a:r>
              <a:rPr lang="en-US" sz="2800" b="1" dirty="0" smtClean="0">
                <a:solidFill>
                  <a:srgbClr val="007FA3"/>
                </a:solidFill>
              </a:rPr>
              <a:t>Typical stakeholders’ performance objectives (2 of 2)</a:t>
            </a:r>
            <a:endParaRPr lang="en-GB" sz="2800" b="1" dirty="0">
              <a:solidFill>
                <a:srgbClr val="007FA3"/>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1"/>
          <p:cNvGrpSpPr>
            <a:grpSpLocks/>
          </p:cNvGrpSpPr>
          <p:nvPr/>
        </p:nvGrpSpPr>
        <p:grpSpPr bwMode="auto">
          <a:xfrm>
            <a:off x="7097713" y="1541463"/>
            <a:ext cx="1689100" cy="3886200"/>
            <a:chOff x="4181" y="845"/>
            <a:chExt cx="1064" cy="2448"/>
          </a:xfrm>
        </p:grpSpPr>
        <p:sp>
          <p:nvSpPr>
            <p:cNvPr id="9245" name="AutoShape 3"/>
            <p:cNvSpPr>
              <a:spLocks noChangeArrowheads="1"/>
            </p:cNvSpPr>
            <p:nvPr/>
          </p:nvSpPr>
          <p:spPr bwMode="auto">
            <a:xfrm rot="5391915">
              <a:off x="3342" y="1684"/>
              <a:ext cx="2448" cy="770"/>
            </a:xfrm>
            <a:prstGeom prst="triangle">
              <a:avLst>
                <a:gd name="adj" fmla="val 50000"/>
              </a:avLst>
            </a:prstGeom>
            <a:solidFill>
              <a:schemeClr val="bg1">
                <a:lumMod val="85000"/>
              </a:schemeClr>
            </a:solidFill>
            <a:ln w="12700">
              <a:noFill/>
              <a:miter lim="800000"/>
              <a:headEnd/>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latin typeface="Arial" pitchFamily="34" charset="0"/>
              </a:endParaRPr>
            </a:p>
          </p:txBody>
        </p:sp>
        <p:sp>
          <p:nvSpPr>
            <p:cNvPr id="11306" name="Text Box 4"/>
            <p:cNvSpPr txBox="1">
              <a:spLocks noChangeArrowheads="1"/>
            </p:cNvSpPr>
            <p:nvPr/>
          </p:nvSpPr>
          <p:spPr bwMode="auto">
            <a:xfrm rot="-5463568">
              <a:off x="4375" y="1942"/>
              <a:ext cx="1488" cy="252"/>
            </a:xfrm>
            <a:prstGeom prst="rect">
              <a:avLst/>
            </a:prstGeom>
            <a:noFill/>
            <a:ln w="12700">
              <a:noFill/>
              <a:miter lim="800000"/>
              <a:headEnd/>
              <a:tailEnd type="none" w="lg" len="lg"/>
            </a:ln>
          </p:spPr>
          <p:txBody>
            <a:bodyPr>
              <a:spAutoFit/>
            </a:bodyPr>
            <a:lstStyle/>
            <a:p>
              <a:pPr eaLnBrk="0" hangingPunct="0">
                <a:spcBef>
                  <a:spcPct val="50000"/>
                </a:spcBef>
              </a:pPr>
              <a:r>
                <a:rPr lang="en-US" sz="2000" i="1"/>
                <a:t>Competitiveness</a:t>
              </a:r>
            </a:p>
          </p:txBody>
        </p:sp>
      </p:grpSp>
      <p:sp>
        <p:nvSpPr>
          <p:cNvPr id="11267" name="Text Box 19"/>
          <p:cNvSpPr txBox="1">
            <a:spLocks noChangeArrowheads="1"/>
          </p:cNvSpPr>
          <p:nvPr/>
        </p:nvSpPr>
        <p:spPr bwMode="auto">
          <a:xfrm>
            <a:off x="0" y="14314"/>
            <a:ext cx="7772400" cy="529114"/>
          </a:xfrm>
          <a:prstGeom prst="rect">
            <a:avLst/>
          </a:prstGeom>
          <a:noFill/>
          <a:ln w="38100">
            <a:noFill/>
            <a:miter lim="800000"/>
            <a:headEnd/>
            <a:tailEnd type="none" w="med" len="lg"/>
          </a:ln>
        </p:spPr>
        <p:txBody>
          <a:bodyPr>
            <a:spAutoFit/>
          </a:bodyPr>
          <a:lstStyle/>
          <a:p>
            <a:pPr algn="l" eaLnBrk="0" hangingPunct="0">
              <a:spcBef>
                <a:spcPct val="50000"/>
              </a:spcBef>
            </a:pPr>
            <a:r>
              <a:rPr lang="en-US" sz="2800" b="1" dirty="0">
                <a:solidFill>
                  <a:srgbClr val="007FA3"/>
                </a:solidFill>
              </a:rPr>
              <a:t>The five </a:t>
            </a:r>
            <a:r>
              <a:rPr lang="en-US" sz="2800" b="1" dirty="0" smtClean="0">
                <a:solidFill>
                  <a:srgbClr val="007FA3"/>
                </a:solidFill>
              </a:rPr>
              <a:t>operations’ performance objectives</a:t>
            </a:r>
            <a:endParaRPr lang="en-US" sz="2800" b="1" dirty="0">
              <a:solidFill>
                <a:srgbClr val="007FA3"/>
              </a:solidFill>
            </a:endParaRPr>
          </a:p>
        </p:txBody>
      </p:sp>
      <p:grpSp>
        <p:nvGrpSpPr>
          <p:cNvPr id="3" name="Group 26"/>
          <p:cNvGrpSpPr>
            <a:grpSpLocks/>
          </p:cNvGrpSpPr>
          <p:nvPr/>
        </p:nvGrpSpPr>
        <p:grpSpPr bwMode="auto">
          <a:xfrm>
            <a:off x="795338" y="1543050"/>
            <a:ext cx="6235700" cy="922338"/>
            <a:chOff x="627" y="846"/>
            <a:chExt cx="3455" cy="581"/>
          </a:xfrm>
        </p:grpSpPr>
        <p:sp>
          <p:nvSpPr>
            <p:cNvPr id="9241" name="Rectangle 2"/>
            <p:cNvSpPr>
              <a:spLocks noChangeArrowheads="1"/>
            </p:cNvSpPr>
            <p:nvPr/>
          </p:nvSpPr>
          <p:spPr bwMode="auto">
            <a:xfrm>
              <a:off x="627" y="846"/>
              <a:ext cx="3455" cy="489"/>
            </a:xfrm>
            <a:prstGeom prst="rect">
              <a:avLst/>
            </a:prstGeom>
            <a:solidFill>
              <a:schemeClr val="accent1">
                <a:lumMod val="20000"/>
                <a:lumOff val="80000"/>
              </a:schemeClr>
            </a:solidFill>
            <a:ln w="12700">
              <a:noFill/>
              <a:miter lim="800000"/>
              <a:headEnd/>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latin typeface="Arial" pitchFamily="34" charset="0"/>
              </a:endParaRPr>
            </a:p>
          </p:txBody>
        </p:sp>
        <p:sp>
          <p:nvSpPr>
            <p:cNvPr id="11300" name="Text Box 17"/>
            <p:cNvSpPr txBox="1">
              <a:spLocks noChangeArrowheads="1"/>
            </p:cNvSpPr>
            <p:nvPr/>
          </p:nvSpPr>
          <p:spPr bwMode="auto">
            <a:xfrm>
              <a:off x="1131" y="981"/>
              <a:ext cx="570" cy="446"/>
            </a:xfrm>
            <a:prstGeom prst="rect">
              <a:avLst/>
            </a:prstGeom>
            <a:noFill/>
            <a:ln w="12700">
              <a:noFill/>
              <a:miter lim="800000"/>
              <a:headEnd/>
              <a:tailEnd type="none" w="lg" len="lg"/>
            </a:ln>
          </p:spPr>
          <p:txBody>
            <a:bodyPr>
              <a:spAutoFit/>
            </a:bodyPr>
            <a:lstStyle/>
            <a:p>
              <a:pPr algn="r" eaLnBrk="0" hangingPunct="0">
                <a:spcBef>
                  <a:spcPct val="50000"/>
                </a:spcBef>
              </a:pPr>
              <a:r>
                <a:rPr lang="en-US" sz="2000" i="1"/>
                <a:t>Quality</a:t>
              </a:r>
            </a:p>
          </p:txBody>
        </p:sp>
        <p:sp>
          <p:nvSpPr>
            <p:cNvPr id="11301" name="Line 18"/>
            <p:cNvSpPr>
              <a:spLocks noChangeShapeType="1"/>
            </p:cNvSpPr>
            <p:nvPr/>
          </p:nvSpPr>
          <p:spPr bwMode="auto">
            <a:xfrm>
              <a:off x="1793" y="1117"/>
              <a:ext cx="478" cy="0"/>
            </a:xfrm>
            <a:prstGeom prst="line">
              <a:avLst/>
            </a:prstGeom>
            <a:noFill/>
            <a:ln w="38100">
              <a:solidFill>
                <a:srgbClr val="FF0000"/>
              </a:solidFill>
              <a:round/>
              <a:headEnd/>
              <a:tailEnd type="triangle" w="med" len="lg"/>
            </a:ln>
          </p:spPr>
          <p:txBody>
            <a:bodyPr wrap="none" anchor="ctr"/>
            <a:lstStyle/>
            <a:p>
              <a:endParaRPr lang="en-GB"/>
            </a:p>
          </p:txBody>
        </p:sp>
        <p:sp>
          <p:nvSpPr>
            <p:cNvPr id="11302" name="Text Box 20"/>
            <p:cNvSpPr txBox="1">
              <a:spLocks noChangeArrowheads="1"/>
            </p:cNvSpPr>
            <p:nvPr/>
          </p:nvSpPr>
          <p:spPr bwMode="auto">
            <a:xfrm>
              <a:off x="2319" y="990"/>
              <a:ext cx="1488" cy="252"/>
            </a:xfrm>
            <a:prstGeom prst="rect">
              <a:avLst/>
            </a:prstGeom>
            <a:noFill/>
            <a:ln w="38100">
              <a:noFill/>
              <a:miter lim="800000"/>
              <a:headEnd/>
              <a:tailEnd type="none" w="med" len="lg"/>
            </a:ln>
          </p:spPr>
          <p:txBody>
            <a:bodyPr>
              <a:spAutoFit/>
            </a:bodyPr>
            <a:lstStyle/>
            <a:p>
              <a:pPr algn="l" eaLnBrk="0" hangingPunct="0">
                <a:spcBef>
                  <a:spcPct val="50000"/>
                </a:spcBef>
              </a:pPr>
              <a:r>
                <a:rPr lang="en-US" sz="2000" i="1"/>
                <a:t>Being RIGHT</a:t>
              </a:r>
            </a:p>
          </p:txBody>
        </p:sp>
      </p:grpSp>
      <p:grpSp>
        <p:nvGrpSpPr>
          <p:cNvPr id="4" name="Group 27"/>
          <p:cNvGrpSpPr>
            <a:grpSpLocks/>
          </p:cNvGrpSpPr>
          <p:nvPr/>
        </p:nvGrpSpPr>
        <p:grpSpPr bwMode="auto">
          <a:xfrm>
            <a:off x="795338" y="2305050"/>
            <a:ext cx="6237287" cy="950913"/>
            <a:chOff x="627" y="1326"/>
            <a:chExt cx="3456" cy="599"/>
          </a:xfrm>
        </p:grpSpPr>
        <p:sp>
          <p:nvSpPr>
            <p:cNvPr id="9237" name="Rectangle 5"/>
            <p:cNvSpPr>
              <a:spLocks noChangeArrowheads="1"/>
            </p:cNvSpPr>
            <p:nvPr/>
          </p:nvSpPr>
          <p:spPr bwMode="auto">
            <a:xfrm>
              <a:off x="627" y="1326"/>
              <a:ext cx="3456" cy="480"/>
            </a:xfrm>
            <a:prstGeom prst="rect">
              <a:avLst/>
            </a:prstGeom>
            <a:solidFill>
              <a:schemeClr val="accent2">
                <a:lumMod val="20000"/>
                <a:lumOff val="80000"/>
              </a:schemeClr>
            </a:solidFill>
            <a:ln w="12700">
              <a:noFill/>
              <a:miter lim="800000"/>
              <a:headEnd/>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latin typeface="Arial" pitchFamily="34" charset="0"/>
              </a:endParaRPr>
            </a:p>
          </p:txBody>
        </p:sp>
        <p:sp>
          <p:nvSpPr>
            <p:cNvPr id="11294" name="Text Box 8"/>
            <p:cNvSpPr txBox="1">
              <a:spLocks noChangeArrowheads="1"/>
            </p:cNvSpPr>
            <p:nvPr/>
          </p:nvSpPr>
          <p:spPr bwMode="auto">
            <a:xfrm>
              <a:off x="1131" y="1479"/>
              <a:ext cx="571" cy="446"/>
            </a:xfrm>
            <a:prstGeom prst="rect">
              <a:avLst/>
            </a:prstGeom>
            <a:noFill/>
            <a:ln w="12700">
              <a:noFill/>
              <a:miter lim="800000"/>
              <a:headEnd/>
              <a:tailEnd type="none" w="lg" len="lg"/>
            </a:ln>
          </p:spPr>
          <p:txBody>
            <a:bodyPr>
              <a:spAutoFit/>
            </a:bodyPr>
            <a:lstStyle/>
            <a:p>
              <a:pPr algn="r" eaLnBrk="0" hangingPunct="0">
                <a:spcBef>
                  <a:spcPct val="50000"/>
                </a:spcBef>
              </a:pPr>
              <a:r>
                <a:rPr lang="en-US" sz="2000" i="1"/>
                <a:t>Speed</a:t>
              </a:r>
            </a:p>
          </p:txBody>
        </p:sp>
        <p:sp>
          <p:nvSpPr>
            <p:cNvPr id="11295" name="Line 16"/>
            <p:cNvSpPr>
              <a:spLocks noChangeShapeType="1"/>
            </p:cNvSpPr>
            <p:nvPr/>
          </p:nvSpPr>
          <p:spPr bwMode="auto">
            <a:xfrm>
              <a:off x="1793" y="1566"/>
              <a:ext cx="478" cy="0"/>
            </a:xfrm>
            <a:prstGeom prst="line">
              <a:avLst/>
            </a:prstGeom>
            <a:noFill/>
            <a:ln w="38100">
              <a:solidFill>
                <a:srgbClr val="FF0000"/>
              </a:solidFill>
              <a:round/>
              <a:headEnd/>
              <a:tailEnd type="triangle" w="med" len="lg"/>
            </a:ln>
          </p:spPr>
          <p:txBody>
            <a:bodyPr wrap="none" anchor="ctr"/>
            <a:lstStyle/>
            <a:p>
              <a:endParaRPr lang="en-GB"/>
            </a:p>
          </p:txBody>
        </p:sp>
        <p:sp>
          <p:nvSpPr>
            <p:cNvPr id="11296" name="Text Box 21"/>
            <p:cNvSpPr txBox="1">
              <a:spLocks noChangeArrowheads="1"/>
            </p:cNvSpPr>
            <p:nvPr/>
          </p:nvSpPr>
          <p:spPr bwMode="auto">
            <a:xfrm>
              <a:off x="2319" y="1450"/>
              <a:ext cx="1488" cy="252"/>
            </a:xfrm>
            <a:prstGeom prst="rect">
              <a:avLst/>
            </a:prstGeom>
            <a:noFill/>
            <a:ln w="38100">
              <a:noFill/>
              <a:miter lim="800000"/>
              <a:headEnd/>
              <a:tailEnd type="none" w="med" len="lg"/>
            </a:ln>
          </p:spPr>
          <p:txBody>
            <a:bodyPr>
              <a:spAutoFit/>
            </a:bodyPr>
            <a:lstStyle/>
            <a:p>
              <a:pPr algn="l" eaLnBrk="0" hangingPunct="0">
                <a:spcBef>
                  <a:spcPct val="50000"/>
                </a:spcBef>
              </a:pPr>
              <a:r>
                <a:rPr lang="en-US" sz="2000" i="1"/>
                <a:t>Being FAST</a:t>
              </a:r>
            </a:p>
          </p:txBody>
        </p:sp>
      </p:grpSp>
      <p:grpSp>
        <p:nvGrpSpPr>
          <p:cNvPr id="5" name="Group 28"/>
          <p:cNvGrpSpPr>
            <a:grpSpLocks/>
          </p:cNvGrpSpPr>
          <p:nvPr/>
        </p:nvGrpSpPr>
        <p:grpSpPr bwMode="auto">
          <a:xfrm>
            <a:off x="795338" y="3067050"/>
            <a:ext cx="6237287" cy="838200"/>
            <a:chOff x="627" y="1806"/>
            <a:chExt cx="3456" cy="528"/>
          </a:xfrm>
        </p:grpSpPr>
        <p:sp>
          <p:nvSpPr>
            <p:cNvPr id="9233" name="Rectangle 6"/>
            <p:cNvSpPr>
              <a:spLocks noChangeArrowheads="1"/>
            </p:cNvSpPr>
            <p:nvPr/>
          </p:nvSpPr>
          <p:spPr bwMode="auto">
            <a:xfrm>
              <a:off x="627" y="1806"/>
              <a:ext cx="3456" cy="528"/>
            </a:xfrm>
            <a:prstGeom prst="rect">
              <a:avLst/>
            </a:prstGeom>
            <a:solidFill>
              <a:srgbClr val="99CCFF"/>
            </a:solidFill>
            <a:ln w="12700">
              <a:noFill/>
              <a:miter lim="800000"/>
              <a:headEnd/>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latin typeface="Arial" pitchFamily="34" charset="0"/>
              </a:endParaRPr>
            </a:p>
          </p:txBody>
        </p:sp>
        <p:sp>
          <p:nvSpPr>
            <p:cNvPr id="11288" name="Text Box 14"/>
            <p:cNvSpPr txBox="1">
              <a:spLocks noChangeArrowheads="1"/>
            </p:cNvSpPr>
            <p:nvPr/>
          </p:nvSpPr>
          <p:spPr bwMode="auto">
            <a:xfrm>
              <a:off x="690" y="1958"/>
              <a:ext cx="1024" cy="252"/>
            </a:xfrm>
            <a:prstGeom prst="rect">
              <a:avLst/>
            </a:prstGeom>
            <a:noFill/>
            <a:ln w="12700">
              <a:noFill/>
              <a:miter lim="800000"/>
              <a:headEnd/>
              <a:tailEnd type="none" w="lg" len="lg"/>
            </a:ln>
          </p:spPr>
          <p:txBody>
            <a:bodyPr>
              <a:spAutoFit/>
            </a:bodyPr>
            <a:lstStyle/>
            <a:p>
              <a:pPr algn="r" eaLnBrk="0" hangingPunct="0">
                <a:spcBef>
                  <a:spcPct val="50000"/>
                </a:spcBef>
              </a:pPr>
              <a:r>
                <a:rPr lang="en-US" sz="2000" i="1"/>
                <a:t>Dependability</a:t>
              </a:r>
            </a:p>
          </p:txBody>
        </p:sp>
        <p:sp>
          <p:nvSpPr>
            <p:cNvPr id="11289" name="Line 15"/>
            <p:cNvSpPr>
              <a:spLocks noChangeShapeType="1"/>
            </p:cNvSpPr>
            <p:nvPr/>
          </p:nvSpPr>
          <p:spPr bwMode="auto">
            <a:xfrm>
              <a:off x="1804" y="2046"/>
              <a:ext cx="478" cy="0"/>
            </a:xfrm>
            <a:prstGeom prst="line">
              <a:avLst/>
            </a:prstGeom>
            <a:noFill/>
            <a:ln w="38100">
              <a:solidFill>
                <a:srgbClr val="FF0000"/>
              </a:solidFill>
              <a:round/>
              <a:headEnd/>
              <a:tailEnd type="triangle" w="med" len="lg"/>
            </a:ln>
          </p:spPr>
          <p:txBody>
            <a:bodyPr wrap="none" anchor="ctr"/>
            <a:lstStyle/>
            <a:p>
              <a:endParaRPr lang="en-GB"/>
            </a:p>
          </p:txBody>
        </p:sp>
        <p:sp>
          <p:nvSpPr>
            <p:cNvPr id="11290" name="Text Box 22"/>
            <p:cNvSpPr txBox="1">
              <a:spLocks noChangeArrowheads="1"/>
            </p:cNvSpPr>
            <p:nvPr/>
          </p:nvSpPr>
          <p:spPr bwMode="auto">
            <a:xfrm>
              <a:off x="2332" y="1954"/>
              <a:ext cx="1488" cy="252"/>
            </a:xfrm>
            <a:prstGeom prst="rect">
              <a:avLst/>
            </a:prstGeom>
            <a:noFill/>
            <a:ln w="38100">
              <a:noFill/>
              <a:miter lim="800000"/>
              <a:headEnd/>
              <a:tailEnd type="none" w="med" len="lg"/>
            </a:ln>
          </p:spPr>
          <p:txBody>
            <a:bodyPr>
              <a:spAutoFit/>
            </a:bodyPr>
            <a:lstStyle/>
            <a:p>
              <a:pPr algn="l" eaLnBrk="0" hangingPunct="0">
                <a:spcBef>
                  <a:spcPct val="50000"/>
                </a:spcBef>
              </a:pPr>
              <a:r>
                <a:rPr lang="en-US" sz="2000" i="1"/>
                <a:t>Being ON TIME</a:t>
              </a:r>
            </a:p>
          </p:txBody>
        </p:sp>
      </p:grpSp>
      <p:grpSp>
        <p:nvGrpSpPr>
          <p:cNvPr id="6" name="Group 30"/>
          <p:cNvGrpSpPr>
            <a:grpSpLocks/>
          </p:cNvGrpSpPr>
          <p:nvPr/>
        </p:nvGrpSpPr>
        <p:grpSpPr bwMode="auto">
          <a:xfrm>
            <a:off x="796925" y="4667250"/>
            <a:ext cx="6237288" cy="762000"/>
            <a:chOff x="627" y="2814"/>
            <a:chExt cx="3456" cy="480"/>
          </a:xfrm>
        </p:grpSpPr>
        <p:sp>
          <p:nvSpPr>
            <p:cNvPr id="9229" name="Rectangle 10"/>
            <p:cNvSpPr>
              <a:spLocks noChangeArrowheads="1"/>
            </p:cNvSpPr>
            <p:nvPr/>
          </p:nvSpPr>
          <p:spPr bwMode="auto">
            <a:xfrm>
              <a:off x="627" y="2814"/>
              <a:ext cx="3456" cy="480"/>
            </a:xfrm>
            <a:prstGeom prst="rect">
              <a:avLst/>
            </a:prstGeom>
            <a:solidFill>
              <a:srgbClr val="66FFFF"/>
            </a:solidFill>
            <a:ln w="12700">
              <a:noFill/>
              <a:miter lim="800000"/>
              <a:headEnd/>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latin typeface="Arial" pitchFamily="34" charset="0"/>
              </a:endParaRPr>
            </a:p>
          </p:txBody>
        </p:sp>
        <p:sp>
          <p:nvSpPr>
            <p:cNvPr id="11282" name="Text Box 11"/>
            <p:cNvSpPr txBox="1">
              <a:spLocks noChangeArrowheads="1"/>
            </p:cNvSpPr>
            <p:nvPr/>
          </p:nvSpPr>
          <p:spPr bwMode="auto">
            <a:xfrm>
              <a:off x="1267" y="2898"/>
              <a:ext cx="435" cy="252"/>
            </a:xfrm>
            <a:prstGeom prst="rect">
              <a:avLst/>
            </a:prstGeom>
            <a:noFill/>
            <a:ln w="12700">
              <a:noFill/>
              <a:miter lim="800000"/>
              <a:headEnd/>
              <a:tailEnd type="none" w="lg" len="lg"/>
            </a:ln>
          </p:spPr>
          <p:txBody>
            <a:bodyPr>
              <a:spAutoFit/>
            </a:bodyPr>
            <a:lstStyle/>
            <a:p>
              <a:pPr algn="r" eaLnBrk="0" hangingPunct="0">
                <a:spcBef>
                  <a:spcPct val="50000"/>
                </a:spcBef>
              </a:pPr>
              <a:r>
                <a:rPr lang="en-US" sz="2000" i="1"/>
                <a:t>Cost</a:t>
              </a:r>
            </a:p>
          </p:txBody>
        </p:sp>
        <p:sp>
          <p:nvSpPr>
            <p:cNvPr id="11283" name="Line 12"/>
            <p:cNvSpPr>
              <a:spLocks noChangeShapeType="1"/>
            </p:cNvSpPr>
            <p:nvPr/>
          </p:nvSpPr>
          <p:spPr bwMode="auto">
            <a:xfrm>
              <a:off x="1793" y="3006"/>
              <a:ext cx="478" cy="0"/>
            </a:xfrm>
            <a:prstGeom prst="line">
              <a:avLst/>
            </a:prstGeom>
            <a:noFill/>
            <a:ln w="38100">
              <a:solidFill>
                <a:srgbClr val="FF0000"/>
              </a:solidFill>
              <a:round/>
              <a:headEnd/>
              <a:tailEnd type="triangle" w="med" len="lg"/>
            </a:ln>
          </p:spPr>
          <p:txBody>
            <a:bodyPr wrap="none" anchor="ctr"/>
            <a:lstStyle/>
            <a:p>
              <a:endParaRPr lang="en-GB"/>
            </a:p>
          </p:txBody>
        </p:sp>
        <p:sp>
          <p:nvSpPr>
            <p:cNvPr id="11284" name="Text Box 24"/>
            <p:cNvSpPr txBox="1">
              <a:spLocks noChangeArrowheads="1"/>
            </p:cNvSpPr>
            <p:nvPr/>
          </p:nvSpPr>
          <p:spPr bwMode="auto">
            <a:xfrm>
              <a:off x="2319" y="2946"/>
              <a:ext cx="1680" cy="252"/>
            </a:xfrm>
            <a:prstGeom prst="rect">
              <a:avLst/>
            </a:prstGeom>
            <a:noFill/>
            <a:ln w="38100">
              <a:noFill/>
              <a:miter lim="800000"/>
              <a:headEnd/>
              <a:tailEnd type="none" w="med" len="lg"/>
            </a:ln>
          </p:spPr>
          <p:txBody>
            <a:bodyPr>
              <a:spAutoFit/>
            </a:bodyPr>
            <a:lstStyle/>
            <a:p>
              <a:pPr algn="l" eaLnBrk="0" hangingPunct="0">
                <a:spcBef>
                  <a:spcPct val="50000"/>
                </a:spcBef>
              </a:pPr>
              <a:r>
                <a:rPr lang="en-US" sz="2000" i="1"/>
                <a:t>Being PRODUCTIVE</a:t>
              </a:r>
            </a:p>
          </p:txBody>
        </p:sp>
      </p:grpSp>
      <p:grpSp>
        <p:nvGrpSpPr>
          <p:cNvPr id="7" name="Group 29"/>
          <p:cNvGrpSpPr>
            <a:grpSpLocks/>
          </p:cNvGrpSpPr>
          <p:nvPr/>
        </p:nvGrpSpPr>
        <p:grpSpPr bwMode="auto">
          <a:xfrm>
            <a:off x="795338" y="3890963"/>
            <a:ext cx="6381750" cy="776287"/>
            <a:chOff x="627" y="2325"/>
            <a:chExt cx="3536" cy="489"/>
          </a:xfrm>
        </p:grpSpPr>
        <p:sp>
          <p:nvSpPr>
            <p:cNvPr id="9225" name="Rectangle 7"/>
            <p:cNvSpPr>
              <a:spLocks noChangeArrowheads="1"/>
            </p:cNvSpPr>
            <p:nvPr/>
          </p:nvSpPr>
          <p:spPr bwMode="auto">
            <a:xfrm>
              <a:off x="627" y="2325"/>
              <a:ext cx="3456" cy="489"/>
            </a:xfrm>
            <a:prstGeom prst="rect">
              <a:avLst/>
            </a:prstGeom>
            <a:solidFill>
              <a:srgbClr val="CCECFF"/>
            </a:solidFill>
            <a:ln w="12700">
              <a:noFill/>
              <a:miter lim="800000"/>
              <a:headEnd/>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latin typeface="Arial" pitchFamily="34" charset="0"/>
              </a:endParaRPr>
            </a:p>
          </p:txBody>
        </p:sp>
        <p:sp>
          <p:nvSpPr>
            <p:cNvPr id="11276" name="Line 13"/>
            <p:cNvSpPr>
              <a:spLocks noChangeShapeType="1"/>
            </p:cNvSpPr>
            <p:nvPr/>
          </p:nvSpPr>
          <p:spPr bwMode="auto">
            <a:xfrm>
              <a:off x="1795" y="2526"/>
              <a:ext cx="478" cy="0"/>
            </a:xfrm>
            <a:prstGeom prst="line">
              <a:avLst/>
            </a:prstGeom>
            <a:noFill/>
            <a:ln w="38100">
              <a:solidFill>
                <a:srgbClr val="FF0000"/>
              </a:solidFill>
              <a:round/>
              <a:headEnd/>
              <a:tailEnd type="triangle" w="med" len="lg"/>
            </a:ln>
          </p:spPr>
          <p:txBody>
            <a:bodyPr wrap="none" anchor="ctr"/>
            <a:lstStyle/>
            <a:p>
              <a:endParaRPr lang="en-GB"/>
            </a:p>
          </p:txBody>
        </p:sp>
        <p:sp>
          <p:nvSpPr>
            <p:cNvPr id="11277" name="Text Box 23"/>
            <p:cNvSpPr txBox="1">
              <a:spLocks noChangeArrowheads="1"/>
            </p:cNvSpPr>
            <p:nvPr/>
          </p:nvSpPr>
          <p:spPr bwMode="auto">
            <a:xfrm>
              <a:off x="2321" y="2458"/>
              <a:ext cx="1842" cy="252"/>
            </a:xfrm>
            <a:prstGeom prst="rect">
              <a:avLst/>
            </a:prstGeom>
            <a:noFill/>
            <a:ln w="38100">
              <a:noFill/>
              <a:miter lim="800000"/>
              <a:headEnd/>
              <a:tailEnd type="none" w="med" len="lg"/>
            </a:ln>
          </p:spPr>
          <p:txBody>
            <a:bodyPr>
              <a:spAutoFit/>
            </a:bodyPr>
            <a:lstStyle/>
            <a:p>
              <a:pPr algn="l" eaLnBrk="0" hangingPunct="0">
                <a:spcBef>
                  <a:spcPct val="50000"/>
                </a:spcBef>
              </a:pPr>
              <a:r>
                <a:rPr lang="en-US" sz="2000" i="1"/>
                <a:t>Being ABLE TO CHANGE</a:t>
              </a:r>
            </a:p>
          </p:txBody>
        </p:sp>
        <p:sp>
          <p:nvSpPr>
            <p:cNvPr id="11278" name="Text Box 25"/>
            <p:cNvSpPr txBox="1">
              <a:spLocks noChangeArrowheads="1"/>
            </p:cNvSpPr>
            <p:nvPr/>
          </p:nvSpPr>
          <p:spPr bwMode="auto">
            <a:xfrm>
              <a:off x="725" y="2423"/>
              <a:ext cx="957" cy="252"/>
            </a:xfrm>
            <a:prstGeom prst="rect">
              <a:avLst/>
            </a:prstGeom>
            <a:noFill/>
            <a:ln w="12700">
              <a:noFill/>
              <a:miter lim="800000"/>
              <a:headEnd/>
              <a:tailEnd type="none" w="lg" len="lg"/>
            </a:ln>
          </p:spPr>
          <p:txBody>
            <a:bodyPr>
              <a:spAutoFit/>
            </a:bodyPr>
            <a:lstStyle/>
            <a:p>
              <a:pPr algn="r" eaLnBrk="0" hangingPunct="0">
                <a:spcBef>
                  <a:spcPct val="50000"/>
                </a:spcBef>
              </a:pPr>
              <a:r>
                <a:rPr lang="en-US" sz="2000" i="1"/>
                <a:t>Flexibility</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0-#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0-#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0-#ppt_w/2"/>
                                          </p:val>
                                        </p:tav>
                                        <p:tav tm="100000">
                                          <p:val>
                                            <p:strVal val="#ppt_x"/>
                                          </p:val>
                                        </p:tav>
                                      </p:tavLst>
                                    </p:anim>
                                    <p:anim calcmode="lin" valueType="num">
                                      <p:cBhvr additive="base">
                                        <p:cTn id="3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dissolve">
                                      <p:cBhvr>
                                        <p:cTn id="3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Oval 5"/>
          <p:cNvSpPr>
            <a:spLocks noChangeArrowheads="1"/>
          </p:cNvSpPr>
          <p:nvPr/>
        </p:nvSpPr>
        <p:spPr bwMode="auto">
          <a:xfrm>
            <a:off x="1187450" y="1412875"/>
            <a:ext cx="6742136" cy="4002088"/>
          </a:xfrm>
          <a:prstGeom prst="ellipse">
            <a:avLst/>
          </a:prstGeom>
          <a:solidFill>
            <a:srgbClr val="FFCC66"/>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latin typeface="Arial" pitchFamily="34" charset="0"/>
            </a:endParaRPr>
          </a:p>
        </p:txBody>
      </p:sp>
      <p:sp>
        <p:nvSpPr>
          <p:cNvPr id="11267" name="Oval 6"/>
          <p:cNvSpPr>
            <a:spLocks noChangeArrowheads="1"/>
          </p:cNvSpPr>
          <p:nvPr/>
        </p:nvSpPr>
        <p:spPr bwMode="auto">
          <a:xfrm>
            <a:off x="2565508" y="2306965"/>
            <a:ext cx="3990989" cy="2260600"/>
          </a:xfrm>
          <a:prstGeom prst="ellipse">
            <a:avLst/>
          </a:prstGeom>
          <a:solidFill>
            <a:schemeClr val="bg1"/>
          </a:solidFill>
          <a:ln w="12700">
            <a:solidFill>
              <a:srgbClr val="000000"/>
            </a:solidFill>
            <a:round/>
            <a:headEnd/>
            <a:tailEnd/>
          </a:ln>
          <a:scene3d>
            <a:camera prst="orthographicFront"/>
            <a:lightRig rig="threePt" dir="t"/>
          </a:scene3d>
          <a:sp3d>
            <a:bevelT w="152400" h="50800" prst="softRound"/>
          </a:sp3d>
        </p:spPr>
        <p:txBody>
          <a:bodyPr wrap="none" anchor="ctr"/>
          <a:lstStyle/>
          <a:p>
            <a:pPr>
              <a:defRPr/>
            </a:pPr>
            <a:endParaRPr lang="en-GB">
              <a:latin typeface="Arial" pitchFamily="34" charset="0"/>
            </a:endParaRPr>
          </a:p>
        </p:txBody>
      </p:sp>
      <p:grpSp>
        <p:nvGrpSpPr>
          <p:cNvPr id="2" name="Group 50"/>
          <p:cNvGrpSpPr>
            <a:grpSpLocks/>
          </p:cNvGrpSpPr>
          <p:nvPr/>
        </p:nvGrpSpPr>
        <p:grpSpPr bwMode="auto">
          <a:xfrm>
            <a:off x="3051175" y="879475"/>
            <a:ext cx="3170238" cy="2185988"/>
            <a:chOff x="1922" y="554"/>
            <a:chExt cx="1997" cy="1377"/>
          </a:xfrm>
        </p:grpSpPr>
        <p:sp>
          <p:nvSpPr>
            <p:cNvPr id="12336" name="Rectangle 7"/>
            <p:cNvSpPr>
              <a:spLocks noChangeArrowheads="1"/>
            </p:cNvSpPr>
            <p:nvPr/>
          </p:nvSpPr>
          <p:spPr bwMode="auto">
            <a:xfrm>
              <a:off x="2290" y="1525"/>
              <a:ext cx="1155"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Minimum cost, maximum value</a:t>
              </a:r>
            </a:p>
          </p:txBody>
        </p:sp>
        <p:sp>
          <p:nvSpPr>
            <p:cNvPr id="12337" name="Rectangle 28"/>
            <p:cNvSpPr>
              <a:spLocks noChangeArrowheads="1"/>
            </p:cNvSpPr>
            <p:nvPr/>
          </p:nvSpPr>
          <p:spPr bwMode="auto">
            <a:xfrm>
              <a:off x="1922" y="554"/>
              <a:ext cx="1997" cy="231"/>
            </a:xfrm>
            <a:prstGeom prst="rect">
              <a:avLst/>
            </a:prstGeom>
            <a:noFill/>
            <a:ln w="12700">
              <a:noFill/>
              <a:miter lim="800000"/>
              <a:headEnd/>
              <a:tailEnd/>
            </a:ln>
          </p:spPr>
          <p:txBody>
            <a:bodyPr wrap="none" lIns="90488" tIns="44450" rIns="90488" bIns="44450">
              <a:spAutoFit/>
            </a:bodyPr>
            <a:lstStyle/>
            <a:p>
              <a:pPr algn="l" defTabSz="762000" eaLnBrk="0" hangingPunct="0"/>
              <a:r>
                <a:rPr lang="en-US">
                  <a:solidFill>
                    <a:srgbClr val="000000"/>
                  </a:solidFill>
                </a:rPr>
                <a:t>Minimum price, highest value</a:t>
              </a:r>
            </a:p>
          </p:txBody>
        </p:sp>
      </p:grpSp>
      <p:grpSp>
        <p:nvGrpSpPr>
          <p:cNvPr id="3" name="Group 47"/>
          <p:cNvGrpSpPr>
            <a:grpSpLocks/>
          </p:cNvGrpSpPr>
          <p:nvPr/>
        </p:nvGrpSpPr>
        <p:grpSpPr bwMode="auto">
          <a:xfrm>
            <a:off x="217488" y="2028825"/>
            <a:ext cx="3663950" cy="1562100"/>
            <a:chOff x="137" y="1278"/>
            <a:chExt cx="2308" cy="984"/>
          </a:xfrm>
        </p:grpSpPr>
        <p:sp>
          <p:nvSpPr>
            <p:cNvPr id="12334" name="Rectangle 15"/>
            <p:cNvSpPr>
              <a:spLocks noChangeArrowheads="1"/>
            </p:cNvSpPr>
            <p:nvPr/>
          </p:nvSpPr>
          <p:spPr bwMode="auto">
            <a:xfrm>
              <a:off x="1610" y="1856"/>
              <a:ext cx="835"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Fast throughput</a:t>
              </a:r>
            </a:p>
          </p:txBody>
        </p:sp>
        <p:sp>
          <p:nvSpPr>
            <p:cNvPr id="12335" name="Rectangle 29"/>
            <p:cNvSpPr>
              <a:spLocks noChangeArrowheads="1"/>
            </p:cNvSpPr>
            <p:nvPr/>
          </p:nvSpPr>
          <p:spPr bwMode="auto">
            <a:xfrm>
              <a:off x="137" y="1278"/>
              <a:ext cx="810"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Quick delivery</a:t>
              </a:r>
            </a:p>
          </p:txBody>
        </p:sp>
      </p:grpSp>
      <p:grpSp>
        <p:nvGrpSpPr>
          <p:cNvPr id="4" name="Group 48"/>
          <p:cNvGrpSpPr>
            <a:grpSpLocks/>
          </p:cNvGrpSpPr>
          <p:nvPr/>
        </p:nvGrpSpPr>
        <p:grpSpPr bwMode="auto">
          <a:xfrm>
            <a:off x="5130800" y="1998663"/>
            <a:ext cx="3910013" cy="1592262"/>
            <a:chOff x="3232" y="1259"/>
            <a:chExt cx="2463" cy="1003"/>
          </a:xfrm>
        </p:grpSpPr>
        <p:sp>
          <p:nvSpPr>
            <p:cNvPr id="12332" name="Rectangle 9"/>
            <p:cNvSpPr>
              <a:spLocks noChangeArrowheads="1"/>
            </p:cNvSpPr>
            <p:nvPr/>
          </p:nvSpPr>
          <p:spPr bwMode="auto">
            <a:xfrm>
              <a:off x="3232" y="1856"/>
              <a:ext cx="818"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Reliable operation</a:t>
              </a:r>
            </a:p>
          </p:txBody>
        </p:sp>
        <p:sp>
          <p:nvSpPr>
            <p:cNvPr id="12333" name="Rectangle 31"/>
            <p:cNvSpPr>
              <a:spLocks noChangeArrowheads="1"/>
            </p:cNvSpPr>
            <p:nvPr/>
          </p:nvSpPr>
          <p:spPr bwMode="auto">
            <a:xfrm>
              <a:off x="4787" y="1259"/>
              <a:ext cx="908"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Dependable delivery </a:t>
              </a:r>
            </a:p>
          </p:txBody>
        </p:sp>
      </p:grpSp>
      <p:grpSp>
        <p:nvGrpSpPr>
          <p:cNvPr id="5" name="Group 46"/>
          <p:cNvGrpSpPr>
            <a:grpSpLocks/>
          </p:cNvGrpSpPr>
          <p:nvPr/>
        </p:nvGrpSpPr>
        <p:grpSpPr bwMode="auto">
          <a:xfrm>
            <a:off x="315913" y="3778250"/>
            <a:ext cx="4341812" cy="2019300"/>
            <a:chOff x="199" y="2380"/>
            <a:chExt cx="2735" cy="1272"/>
          </a:xfrm>
        </p:grpSpPr>
        <p:sp>
          <p:nvSpPr>
            <p:cNvPr id="12330" name="Rectangle 13"/>
            <p:cNvSpPr>
              <a:spLocks noChangeArrowheads="1"/>
            </p:cNvSpPr>
            <p:nvPr/>
          </p:nvSpPr>
          <p:spPr bwMode="auto">
            <a:xfrm>
              <a:off x="2038" y="2380"/>
              <a:ext cx="896"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Error-free processes</a:t>
              </a:r>
            </a:p>
          </p:txBody>
        </p:sp>
        <p:sp>
          <p:nvSpPr>
            <p:cNvPr id="12331" name="Rectangle 33"/>
            <p:cNvSpPr>
              <a:spLocks noChangeArrowheads="1"/>
            </p:cNvSpPr>
            <p:nvPr/>
          </p:nvSpPr>
          <p:spPr bwMode="auto">
            <a:xfrm>
              <a:off x="199" y="2898"/>
              <a:ext cx="1040" cy="754"/>
            </a:xfrm>
            <a:prstGeom prst="rect">
              <a:avLst/>
            </a:prstGeom>
            <a:noFill/>
            <a:ln w="12700">
              <a:noFill/>
              <a:miter lim="800000"/>
              <a:headEnd/>
              <a:tailEnd/>
            </a:ln>
          </p:spPr>
          <p:txBody>
            <a:bodyPr lIns="90488" tIns="44450" rIns="90488" bIns="44450">
              <a:spAutoFit/>
            </a:bodyPr>
            <a:lstStyle/>
            <a:p>
              <a:pPr defTabSz="762000" eaLnBrk="0" hangingPunct="0"/>
              <a:r>
                <a:rPr lang="en-US" dirty="0" smtClean="0">
                  <a:solidFill>
                    <a:srgbClr val="000000"/>
                  </a:solidFill>
                </a:rPr>
                <a:t>On-specification </a:t>
              </a:r>
              <a:r>
                <a:rPr lang="en-US" dirty="0">
                  <a:solidFill>
                    <a:srgbClr val="000000"/>
                  </a:solidFill>
                </a:rPr>
                <a:t>products and services </a:t>
              </a:r>
            </a:p>
          </p:txBody>
        </p:sp>
      </p:grpSp>
      <p:grpSp>
        <p:nvGrpSpPr>
          <p:cNvPr id="6" name="Group 49"/>
          <p:cNvGrpSpPr>
            <a:grpSpLocks/>
          </p:cNvGrpSpPr>
          <p:nvPr/>
        </p:nvGrpSpPr>
        <p:grpSpPr bwMode="auto">
          <a:xfrm>
            <a:off x="4611688" y="3763963"/>
            <a:ext cx="4460875" cy="1808162"/>
            <a:chOff x="2905" y="2371"/>
            <a:chExt cx="2810" cy="1139"/>
          </a:xfrm>
        </p:grpSpPr>
        <p:sp>
          <p:nvSpPr>
            <p:cNvPr id="12328" name="Rectangle 11"/>
            <p:cNvSpPr>
              <a:spLocks noChangeArrowheads="1"/>
            </p:cNvSpPr>
            <p:nvPr/>
          </p:nvSpPr>
          <p:spPr bwMode="auto">
            <a:xfrm>
              <a:off x="2905" y="2371"/>
              <a:ext cx="820" cy="406"/>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Ability to change </a:t>
              </a:r>
            </a:p>
          </p:txBody>
        </p:sp>
        <p:sp>
          <p:nvSpPr>
            <p:cNvPr id="12329" name="Rectangle 36"/>
            <p:cNvSpPr>
              <a:spLocks noChangeArrowheads="1"/>
            </p:cNvSpPr>
            <p:nvPr/>
          </p:nvSpPr>
          <p:spPr bwMode="auto">
            <a:xfrm>
              <a:off x="4297" y="2930"/>
              <a:ext cx="1418" cy="580"/>
            </a:xfrm>
            <a:prstGeom prst="rect">
              <a:avLst/>
            </a:prstGeom>
            <a:noFill/>
            <a:ln w="12700">
              <a:noFill/>
              <a:miter lim="800000"/>
              <a:headEnd/>
              <a:tailEnd/>
            </a:ln>
          </p:spPr>
          <p:txBody>
            <a:bodyPr lIns="90488" tIns="44450" rIns="90488" bIns="44450">
              <a:spAutoFit/>
            </a:bodyPr>
            <a:lstStyle/>
            <a:p>
              <a:pPr defTabSz="762000" eaLnBrk="0" hangingPunct="0"/>
              <a:r>
                <a:rPr lang="en-US">
                  <a:solidFill>
                    <a:srgbClr val="000000"/>
                  </a:solidFill>
                </a:rPr>
                <a:t>Frequent new products, maximum choice</a:t>
              </a:r>
            </a:p>
          </p:txBody>
        </p:sp>
      </p:grpSp>
      <p:sp>
        <p:nvSpPr>
          <p:cNvPr id="11273" name="Oval 41"/>
          <p:cNvSpPr>
            <a:spLocks noChangeArrowheads="1"/>
          </p:cNvSpPr>
          <p:nvPr/>
        </p:nvSpPr>
        <p:spPr bwMode="auto">
          <a:xfrm>
            <a:off x="6244960" y="2481263"/>
            <a:ext cx="1524020" cy="660400"/>
          </a:xfrm>
          <a:prstGeom prst="ellipse">
            <a:avLst/>
          </a:prstGeom>
          <a:solidFill>
            <a:srgbClr val="99CCFF"/>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latin typeface="Arial" pitchFamily="34" charset="0"/>
            </a:endParaRPr>
          </a:p>
        </p:txBody>
      </p:sp>
      <p:sp>
        <p:nvSpPr>
          <p:cNvPr id="12304" name="Text Box 40"/>
          <p:cNvSpPr txBox="1">
            <a:spLocks noChangeArrowheads="1"/>
          </p:cNvSpPr>
          <p:nvPr/>
        </p:nvSpPr>
        <p:spPr bwMode="auto">
          <a:xfrm>
            <a:off x="0" y="13757"/>
            <a:ext cx="8610600" cy="523220"/>
          </a:xfrm>
          <a:prstGeom prst="rect">
            <a:avLst/>
          </a:prstGeom>
          <a:noFill/>
          <a:ln w="19050">
            <a:noFill/>
            <a:miter lim="800000"/>
            <a:headEnd/>
            <a:tailEnd/>
          </a:ln>
        </p:spPr>
        <p:txBody>
          <a:bodyPr wrap="square">
            <a:spAutoFit/>
          </a:bodyPr>
          <a:lstStyle/>
          <a:p>
            <a:pPr algn="l">
              <a:spcBef>
                <a:spcPct val="50000"/>
              </a:spcBef>
            </a:pPr>
            <a:r>
              <a:rPr lang="en-GB" sz="2800" b="1" dirty="0">
                <a:solidFill>
                  <a:srgbClr val="007FA3"/>
                </a:solidFill>
              </a:rPr>
              <a:t>The benefits of excelling at the five objectives</a:t>
            </a:r>
            <a:endParaRPr lang="en-US" sz="2800" b="1" dirty="0">
              <a:solidFill>
                <a:srgbClr val="007FA3"/>
              </a:solidFill>
            </a:endParaRPr>
          </a:p>
        </p:txBody>
      </p:sp>
      <p:sp>
        <p:nvSpPr>
          <p:cNvPr id="12305" name="Rectangle 26"/>
          <p:cNvSpPr>
            <a:spLocks noChangeArrowheads="1"/>
          </p:cNvSpPr>
          <p:nvPr/>
        </p:nvSpPr>
        <p:spPr bwMode="auto">
          <a:xfrm>
            <a:off x="6257925" y="2638425"/>
            <a:ext cx="1582738" cy="366713"/>
          </a:xfrm>
          <a:prstGeom prst="rect">
            <a:avLst/>
          </a:prstGeom>
          <a:noFill/>
          <a:ln w="12700">
            <a:noFill/>
            <a:miter lim="800000"/>
            <a:headEnd/>
            <a:tailEnd/>
          </a:ln>
        </p:spPr>
        <p:txBody>
          <a:bodyPr lIns="90488" tIns="44450" rIns="90488" bIns="44450">
            <a:spAutoFit/>
          </a:bodyPr>
          <a:lstStyle/>
          <a:p>
            <a:pPr algn="l" defTabSz="762000" eaLnBrk="0" hangingPunct="0"/>
            <a:r>
              <a:rPr lang="en-US">
                <a:solidFill>
                  <a:srgbClr val="000000"/>
                </a:solidFill>
              </a:rPr>
              <a:t>Dependability</a:t>
            </a:r>
          </a:p>
        </p:txBody>
      </p:sp>
      <p:sp>
        <p:nvSpPr>
          <p:cNvPr id="11276" name="Oval 42"/>
          <p:cNvSpPr>
            <a:spLocks noChangeArrowheads="1"/>
          </p:cNvSpPr>
          <p:nvPr/>
        </p:nvSpPr>
        <p:spPr bwMode="auto">
          <a:xfrm>
            <a:off x="3840163" y="1577975"/>
            <a:ext cx="1439862" cy="660400"/>
          </a:xfrm>
          <a:prstGeom prst="ellipse">
            <a:avLst/>
          </a:prstGeom>
          <a:solidFill>
            <a:srgbClr val="66FFFF"/>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latin typeface="Arial" pitchFamily="34" charset="0"/>
            </a:endParaRPr>
          </a:p>
        </p:txBody>
      </p:sp>
      <p:sp>
        <p:nvSpPr>
          <p:cNvPr id="12309" name="Rectangle 19"/>
          <p:cNvSpPr>
            <a:spLocks noChangeArrowheads="1"/>
          </p:cNvSpPr>
          <p:nvPr/>
        </p:nvSpPr>
        <p:spPr bwMode="auto">
          <a:xfrm>
            <a:off x="4227513" y="1735138"/>
            <a:ext cx="657225" cy="366712"/>
          </a:xfrm>
          <a:prstGeom prst="rect">
            <a:avLst/>
          </a:prstGeom>
          <a:noFill/>
          <a:ln w="12700">
            <a:noFill/>
            <a:miter lim="800000"/>
            <a:headEnd/>
            <a:tailEnd/>
          </a:ln>
        </p:spPr>
        <p:txBody>
          <a:bodyPr wrap="none" lIns="90488" tIns="44450" rIns="90488" bIns="44450">
            <a:spAutoFit/>
          </a:bodyPr>
          <a:lstStyle/>
          <a:p>
            <a:pPr algn="l" defTabSz="762000" eaLnBrk="0" hangingPunct="0"/>
            <a:r>
              <a:rPr lang="en-US">
                <a:solidFill>
                  <a:srgbClr val="000000"/>
                </a:solidFill>
              </a:rPr>
              <a:t>Cost</a:t>
            </a:r>
          </a:p>
        </p:txBody>
      </p:sp>
      <p:sp>
        <p:nvSpPr>
          <p:cNvPr id="11278" name="Oval 43"/>
          <p:cNvSpPr>
            <a:spLocks noChangeArrowheads="1"/>
          </p:cNvSpPr>
          <p:nvPr/>
        </p:nvSpPr>
        <p:spPr bwMode="auto">
          <a:xfrm>
            <a:off x="1387475" y="2481263"/>
            <a:ext cx="1439863" cy="660400"/>
          </a:xfrm>
          <a:prstGeom prst="ellipse">
            <a:avLst/>
          </a:prstGeom>
          <a:solidFill>
            <a:srgbClr val="66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latin typeface="Arial" pitchFamily="34" charset="0"/>
            </a:endParaRPr>
          </a:p>
        </p:txBody>
      </p:sp>
      <p:sp>
        <p:nvSpPr>
          <p:cNvPr id="12313" name="Rectangle 21"/>
          <p:cNvSpPr>
            <a:spLocks noChangeArrowheads="1"/>
          </p:cNvSpPr>
          <p:nvPr/>
        </p:nvSpPr>
        <p:spPr bwMode="auto">
          <a:xfrm>
            <a:off x="1697038" y="2638425"/>
            <a:ext cx="849312" cy="366713"/>
          </a:xfrm>
          <a:prstGeom prst="rect">
            <a:avLst/>
          </a:prstGeom>
          <a:noFill/>
          <a:ln w="12700">
            <a:noFill/>
            <a:miter lim="800000"/>
            <a:headEnd/>
            <a:tailEnd/>
          </a:ln>
        </p:spPr>
        <p:txBody>
          <a:bodyPr wrap="none" lIns="90488" tIns="44450" rIns="90488" bIns="44450">
            <a:spAutoFit/>
          </a:bodyPr>
          <a:lstStyle/>
          <a:p>
            <a:pPr algn="l" defTabSz="762000" eaLnBrk="0" hangingPunct="0"/>
            <a:r>
              <a:rPr lang="en-US">
                <a:solidFill>
                  <a:srgbClr val="000000"/>
                </a:solidFill>
              </a:rPr>
              <a:t>Speed</a:t>
            </a:r>
          </a:p>
        </p:txBody>
      </p:sp>
      <p:sp>
        <p:nvSpPr>
          <p:cNvPr id="11280" name="Oval 44"/>
          <p:cNvSpPr>
            <a:spLocks noChangeArrowheads="1"/>
          </p:cNvSpPr>
          <p:nvPr/>
        </p:nvSpPr>
        <p:spPr bwMode="auto">
          <a:xfrm>
            <a:off x="1793875" y="4140200"/>
            <a:ext cx="1439863" cy="660400"/>
          </a:xfrm>
          <a:prstGeom prst="ellipse">
            <a:avLst/>
          </a:prstGeom>
          <a:solidFill>
            <a:srgbClr val="CC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latin typeface="Arial" pitchFamily="34" charset="0"/>
            </a:endParaRPr>
          </a:p>
        </p:txBody>
      </p:sp>
      <p:sp>
        <p:nvSpPr>
          <p:cNvPr id="12317" name="Rectangle 23"/>
          <p:cNvSpPr>
            <a:spLocks noChangeArrowheads="1"/>
          </p:cNvSpPr>
          <p:nvPr/>
        </p:nvSpPr>
        <p:spPr bwMode="auto">
          <a:xfrm>
            <a:off x="2051050" y="4302125"/>
            <a:ext cx="901700" cy="366713"/>
          </a:xfrm>
          <a:prstGeom prst="rect">
            <a:avLst/>
          </a:prstGeom>
          <a:noFill/>
          <a:ln w="12700">
            <a:noFill/>
            <a:miter lim="800000"/>
            <a:headEnd/>
            <a:tailEnd/>
          </a:ln>
        </p:spPr>
        <p:txBody>
          <a:bodyPr wrap="none" lIns="90488" tIns="44450" rIns="90488" bIns="44450">
            <a:spAutoFit/>
          </a:bodyPr>
          <a:lstStyle/>
          <a:p>
            <a:pPr algn="l" defTabSz="762000" eaLnBrk="0" hangingPunct="0"/>
            <a:r>
              <a:rPr lang="en-US">
                <a:solidFill>
                  <a:srgbClr val="000000"/>
                </a:solidFill>
              </a:rPr>
              <a:t>Quality</a:t>
            </a:r>
          </a:p>
        </p:txBody>
      </p:sp>
      <p:sp>
        <p:nvSpPr>
          <p:cNvPr id="11282" name="Oval 45"/>
          <p:cNvSpPr>
            <a:spLocks noChangeArrowheads="1"/>
          </p:cNvSpPr>
          <p:nvPr/>
        </p:nvSpPr>
        <p:spPr bwMode="auto">
          <a:xfrm>
            <a:off x="5695296" y="4215855"/>
            <a:ext cx="1439863" cy="660400"/>
          </a:xfrm>
          <a:prstGeom prst="ellipse">
            <a:avLst/>
          </a:prstGeom>
          <a:solidFill>
            <a:srgbClr val="FFFFCC"/>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latin typeface="Arial" pitchFamily="34" charset="0"/>
            </a:endParaRPr>
          </a:p>
        </p:txBody>
      </p:sp>
      <p:sp>
        <p:nvSpPr>
          <p:cNvPr id="12321" name="Rectangle 25"/>
          <p:cNvSpPr>
            <a:spLocks noChangeArrowheads="1"/>
          </p:cNvSpPr>
          <p:nvPr/>
        </p:nvSpPr>
        <p:spPr bwMode="auto">
          <a:xfrm>
            <a:off x="5918200" y="4344988"/>
            <a:ext cx="1193800" cy="366712"/>
          </a:xfrm>
          <a:prstGeom prst="rect">
            <a:avLst/>
          </a:prstGeom>
          <a:noFill/>
          <a:ln w="12700">
            <a:noFill/>
            <a:miter lim="800000"/>
            <a:headEnd/>
            <a:tailEnd/>
          </a:ln>
        </p:spPr>
        <p:txBody>
          <a:bodyPr lIns="90488" tIns="44450" rIns="90488" bIns="44450">
            <a:spAutoFit/>
          </a:bodyPr>
          <a:lstStyle/>
          <a:p>
            <a:pPr algn="l" defTabSz="762000" eaLnBrk="0" hangingPunct="0"/>
            <a:r>
              <a:rPr lang="en-US">
                <a:solidFill>
                  <a:srgbClr val="000000"/>
                </a:solidFill>
              </a:rPr>
              <a:t>Flexibility</a:t>
            </a:r>
          </a:p>
        </p:txBody>
      </p:sp>
      <p:sp>
        <p:nvSpPr>
          <p:cNvPr id="30" name="TextBox 29"/>
          <p:cNvSpPr txBox="1"/>
          <p:nvPr/>
        </p:nvSpPr>
        <p:spPr>
          <a:xfrm>
            <a:off x="3964777" y="3087500"/>
            <a:ext cx="1214446" cy="646331"/>
          </a:xfrm>
          <a:prstGeom prst="rect">
            <a:avLst/>
          </a:prstGeom>
          <a:solidFill>
            <a:schemeClr val="bg1">
              <a:lumMod val="50000"/>
            </a:schemeClr>
          </a:solidFill>
        </p:spPr>
        <p:style>
          <a:lnRef idx="0">
            <a:schemeClr val="accent2"/>
          </a:lnRef>
          <a:fillRef idx="3">
            <a:schemeClr val="accent2"/>
          </a:fillRef>
          <a:effectRef idx="3">
            <a:schemeClr val="accent2"/>
          </a:effectRef>
          <a:fontRef idx="minor">
            <a:schemeClr val="lt1"/>
          </a:fontRef>
        </p:style>
        <p:txBody>
          <a:bodyPr>
            <a:spAutoFit/>
          </a:bodyPr>
          <a:lstStyle/>
          <a:p>
            <a:pPr>
              <a:defRPr/>
            </a:pPr>
            <a:r>
              <a:rPr lang="en-GB" b="1" dirty="0">
                <a:latin typeface="Arial" pitchFamily="34" charset="0"/>
                <a:cs typeface="Arial" pitchFamily="34" charset="0"/>
              </a:rPr>
              <a:t>Internal benefits</a:t>
            </a:r>
          </a:p>
        </p:txBody>
      </p:sp>
      <p:sp>
        <p:nvSpPr>
          <p:cNvPr id="31" name="TextBox 30"/>
          <p:cNvSpPr txBox="1"/>
          <p:nvPr/>
        </p:nvSpPr>
        <p:spPr>
          <a:xfrm>
            <a:off x="5993157" y="5425875"/>
            <a:ext cx="1214446" cy="646331"/>
          </a:xfrm>
          <a:prstGeom prst="rect">
            <a:avLst/>
          </a:prstGeom>
          <a:solidFill>
            <a:schemeClr val="bg1">
              <a:lumMod val="50000"/>
            </a:schemeClr>
          </a:solidFill>
        </p:spPr>
        <p:style>
          <a:lnRef idx="0">
            <a:schemeClr val="accent2"/>
          </a:lnRef>
          <a:fillRef idx="3">
            <a:schemeClr val="accent2"/>
          </a:fillRef>
          <a:effectRef idx="3">
            <a:schemeClr val="accent2"/>
          </a:effectRef>
          <a:fontRef idx="minor">
            <a:schemeClr val="lt1"/>
          </a:fontRef>
        </p:style>
        <p:txBody>
          <a:bodyPr>
            <a:spAutoFit/>
          </a:bodyPr>
          <a:lstStyle/>
          <a:p>
            <a:pPr>
              <a:defRPr/>
            </a:pPr>
            <a:r>
              <a:rPr lang="en-GB" b="1" dirty="0">
                <a:latin typeface="Arial" pitchFamily="34" charset="0"/>
                <a:cs typeface="Arial" pitchFamily="34" charset="0"/>
              </a:rPr>
              <a:t>External benefits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p:cTn id="7" dur="500" fill="hold"/>
                                        <p:tgtEl>
                                          <p:spTgt spid="30"/>
                                        </p:tgtEl>
                                        <p:attrNameLst>
                                          <p:attrName>ppt_w</p:attrName>
                                        </p:attrNameLst>
                                      </p:cBhvr>
                                      <p:tavLst>
                                        <p:tav tm="0">
                                          <p:val>
                                            <p:fltVal val="0"/>
                                          </p:val>
                                        </p:tav>
                                        <p:tav tm="100000">
                                          <p:val>
                                            <p:strVal val="#ppt_w"/>
                                          </p:val>
                                        </p:tav>
                                      </p:tavLst>
                                    </p:anim>
                                    <p:anim calcmode="lin" valueType="num">
                                      <p:cBhvr>
                                        <p:cTn id="8" dur="500" fill="hold"/>
                                        <p:tgtEl>
                                          <p:spTgt spid="30"/>
                                        </p:tgtEl>
                                        <p:attrNameLst>
                                          <p:attrName>ppt_h</p:attrName>
                                        </p:attrNameLst>
                                      </p:cBhvr>
                                      <p:tavLst>
                                        <p:tav tm="0">
                                          <p:val>
                                            <p:fltVal val="0"/>
                                          </p:val>
                                        </p:tav>
                                        <p:tav tm="100000">
                                          <p:val>
                                            <p:strVal val="#ppt_h"/>
                                          </p:val>
                                        </p:tav>
                                      </p:tavLst>
                                    </p:anim>
                                    <p:animEffect transition="in" filter="fade">
                                      <p:cBhvr>
                                        <p:cTn id="9" dur="500"/>
                                        <p:tgtEl>
                                          <p:spTgt spid="30"/>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1"/>
                                        </p:tgtEl>
                                        <p:attrNameLst>
                                          <p:attrName>style.visibility</p:attrName>
                                        </p:attrNameLst>
                                      </p:cBhvr>
                                      <p:to>
                                        <p:strVal val="visible"/>
                                      </p:to>
                                    </p:set>
                                    <p:anim calcmode="lin" valueType="num">
                                      <p:cBhvr>
                                        <p:cTn id="14" dur="500" fill="hold"/>
                                        <p:tgtEl>
                                          <p:spTgt spid="31"/>
                                        </p:tgtEl>
                                        <p:attrNameLst>
                                          <p:attrName>ppt_w</p:attrName>
                                        </p:attrNameLst>
                                      </p:cBhvr>
                                      <p:tavLst>
                                        <p:tav tm="0">
                                          <p:val>
                                            <p:fltVal val="0"/>
                                          </p:val>
                                        </p:tav>
                                        <p:tav tm="100000">
                                          <p:val>
                                            <p:strVal val="#ppt_w"/>
                                          </p:val>
                                        </p:tav>
                                      </p:tavLst>
                                    </p:anim>
                                    <p:anim calcmode="lin" valueType="num">
                                      <p:cBhvr>
                                        <p:cTn id="15" dur="500" fill="hold"/>
                                        <p:tgtEl>
                                          <p:spTgt spid="31"/>
                                        </p:tgtEl>
                                        <p:attrNameLst>
                                          <p:attrName>ppt_h</p:attrName>
                                        </p:attrNameLst>
                                      </p:cBhvr>
                                      <p:tavLst>
                                        <p:tav tm="0">
                                          <p:val>
                                            <p:fltVal val="0"/>
                                          </p:val>
                                        </p:tav>
                                        <p:tav tm="100000">
                                          <p:val>
                                            <p:strVal val="#ppt_h"/>
                                          </p:val>
                                        </p:tav>
                                      </p:tavLst>
                                    </p:anim>
                                    <p:animEffect transition="in" filter="fade">
                                      <p:cBhvr>
                                        <p:cTn id="16" dur="500"/>
                                        <p:tgtEl>
                                          <p:spTgt spid="31"/>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dissolve">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dissolve">
                                      <p:cBhvr>
                                        <p:cTn id="31" dur="500"/>
                                        <p:tgtEl>
                                          <p:spTgt spid="4"/>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dissolve">
                                      <p:cBhvr>
                                        <p:cTn id="36" dur="500"/>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dissolv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Rectangle 4"/>
          <p:cNvSpPr>
            <a:spLocks noChangeArrowheads="1"/>
          </p:cNvSpPr>
          <p:nvPr/>
        </p:nvSpPr>
        <p:spPr bwMode="auto">
          <a:xfrm>
            <a:off x="12169" y="99698"/>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Quality mean </a:t>
            </a:r>
            <a:r>
              <a:rPr lang="en-US" sz="2800" b="1" dirty="0" smtClean="0">
                <a:solidFill>
                  <a:srgbClr val="007FA3"/>
                </a:solidFill>
              </a:rPr>
              <a:t>in… (1 of 4)</a:t>
            </a:r>
            <a:endParaRPr lang="en-US" sz="2800" b="1" dirty="0">
              <a:solidFill>
                <a:srgbClr val="007FA3"/>
              </a:solidFill>
            </a:endParaRPr>
          </a:p>
        </p:txBody>
      </p:sp>
      <p:grpSp>
        <p:nvGrpSpPr>
          <p:cNvPr id="2" name="Group 63"/>
          <p:cNvGrpSpPr>
            <a:grpSpLocks/>
          </p:cNvGrpSpPr>
          <p:nvPr/>
        </p:nvGrpSpPr>
        <p:grpSpPr bwMode="auto">
          <a:xfrm>
            <a:off x="542907" y="3502025"/>
            <a:ext cx="7451725" cy="503238"/>
            <a:chOff x="630" y="2206"/>
            <a:chExt cx="4694" cy="317"/>
          </a:xfrm>
        </p:grpSpPr>
        <p:sp>
          <p:nvSpPr>
            <p:cNvPr id="13330" name="Rectangle 6"/>
            <p:cNvSpPr>
              <a:spLocks noChangeArrowheads="1"/>
            </p:cNvSpPr>
            <p:nvPr/>
          </p:nvSpPr>
          <p:spPr bwMode="auto">
            <a:xfrm>
              <a:off x="788" y="2206"/>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Patients receive the most appropriate </a:t>
              </a:r>
              <a:r>
                <a:rPr lang="en-US" sz="2400" dirty="0" smtClean="0"/>
                <a:t>treatment.</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13331" name="Oval 18"/>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sp>
        <p:nvSpPr>
          <p:cNvPr id="13319" name="Text Box 25"/>
          <p:cNvSpPr txBox="1">
            <a:spLocks noChangeArrowheads="1"/>
          </p:cNvSpPr>
          <p:nvPr/>
        </p:nvSpPr>
        <p:spPr bwMode="auto">
          <a:xfrm>
            <a:off x="900113" y="1557338"/>
            <a:ext cx="277177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a:t>
            </a:r>
            <a:r>
              <a:rPr lang="en-GB" sz="2400" dirty="0" smtClean="0"/>
              <a:t>Hospital?</a:t>
            </a:r>
            <a:endParaRPr lang="en-US" sz="2400" dirty="0"/>
          </a:p>
        </p:txBody>
      </p:sp>
      <p:grpSp>
        <p:nvGrpSpPr>
          <p:cNvPr id="3" name="Group 64"/>
          <p:cNvGrpSpPr>
            <a:grpSpLocks/>
          </p:cNvGrpSpPr>
          <p:nvPr/>
        </p:nvGrpSpPr>
        <p:grpSpPr bwMode="auto">
          <a:xfrm>
            <a:off x="533382" y="4086225"/>
            <a:ext cx="7469188" cy="503238"/>
            <a:chOff x="624" y="2574"/>
            <a:chExt cx="4705" cy="317"/>
          </a:xfrm>
        </p:grpSpPr>
        <p:sp>
          <p:nvSpPr>
            <p:cNvPr id="13328" name="Oval 56"/>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3329" name="Rectangle 59"/>
            <p:cNvSpPr>
              <a:spLocks noChangeArrowheads="1"/>
            </p:cNvSpPr>
            <p:nvPr/>
          </p:nvSpPr>
          <p:spPr bwMode="auto">
            <a:xfrm>
              <a:off x="793" y="2574"/>
              <a:ext cx="4536" cy="317"/>
            </a:xfrm>
            <a:prstGeom prst="rect">
              <a:avLst/>
            </a:prstGeom>
            <a:noFill/>
            <a:ln w="25400">
              <a:noFill/>
              <a:miter lim="800000"/>
              <a:headEnd/>
              <a:tailEnd/>
            </a:ln>
          </p:spPr>
          <p:txBody>
            <a:bodyPr lIns="90488" tIns="44450" rIns="90488" bIns="44450"/>
            <a:lstStyle/>
            <a:p>
              <a:pPr algn="l"/>
              <a:r>
                <a:rPr lang="en-GB" sz="2400" dirty="0"/>
                <a:t>Treatment is carried out in the correct </a:t>
              </a:r>
              <a:r>
                <a:rPr lang="en-GB" sz="2400" dirty="0" smtClean="0"/>
                <a:t>manner.</a:t>
              </a:r>
              <a:endParaRPr lang="en-US" sz="2400" dirty="0"/>
            </a:p>
            <a:p>
              <a:endParaRPr lang="en-US" dirty="0"/>
            </a:p>
            <a:p>
              <a:pPr algn="l" eaLnBrk="0" hangingPunct="0">
                <a:lnSpc>
                  <a:spcPct val="85000"/>
                </a:lnSpc>
              </a:pPr>
              <a:endParaRPr lang="en-US" sz="2400" dirty="0"/>
            </a:p>
          </p:txBody>
        </p:sp>
      </p:grpSp>
      <p:grpSp>
        <p:nvGrpSpPr>
          <p:cNvPr id="4" name="Group 65"/>
          <p:cNvGrpSpPr>
            <a:grpSpLocks/>
          </p:cNvGrpSpPr>
          <p:nvPr/>
        </p:nvGrpSpPr>
        <p:grpSpPr bwMode="auto">
          <a:xfrm>
            <a:off x="523857" y="4713288"/>
            <a:ext cx="7478713" cy="503237"/>
            <a:chOff x="618" y="2969"/>
            <a:chExt cx="4711" cy="317"/>
          </a:xfrm>
        </p:grpSpPr>
        <p:sp>
          <p:nvSpPr>
            <p:cNvPr id="13326" name="Oval 57"/>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3327" name="Rectangle 60"/>
            <p:cNvSpPr>
              <a:spLocks noChangeArrowheads="1"/>
            </p:cNvSpPr>
            <p:nvPr/>
          </p:nvSpPr>
          <p:spPr bwMode="auto">
            <a:xfrm>
              <a:off x="793" y="2969"/>
              <a:ext cx="4536" cy="317"/>
            </a:xfrm>
            <a:prstGeom prst="rect">
              <a:avLst/>
            </a:prstGeom>
            <a:noFill/>
            <a:ln w="25400">
              <a:noFill/>
              <a:miter lim="800000"/>
              <a:headEnd/>
              <a:tailEnd/>
            </a:ln>
          </p:spPr>
          <p:txBody>
            <a:bodyPr lIns="90488" tIns="44450" rIns="90488" bIns="44450"/>
            <a:lstStyle/>
            <a:p>
              <a:pPr algn="l"/>
              <a:r>
                <a:rPr lang="en-GB" sz="2400" dirty="0"/>
                <a:t>Patients are consulted and kept </a:t>
              </a:r>
              <a:r>
                <a:rPr lang="en-GB" sz="2400" dirty="0" smtClean="0"/>
                <a:t>informed.</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sp>
        <p:nvSpPr>
          <p:cNvPr id="13322" name="Rectangle 61"/>
          <p:cNvSpPr>
            <a:spLocks noChangeArrowheads="1"/>
          </p:cNvSpPr>
          <p:nvPr/>
        </p:nvSpPr>
        <p:spPr bwMode="auto">
          <a:xfrm>
            <a:off x="1233488" y="5314950"/>
            <a:ext cx="7200900" cy="503238"/>
          </a:xfrm>
          <a:prstGeom prst="rect">
            <a:avLst/>
          </a:prstGeom>
          <a:noFill/>
          <a:ln w="25400">
            <a:noFill/>
            <a:miter lim="800000"/>
            <a:headEnd/>
            <a:tailEnd/>
          </a:ln>
        </p:spPr>
        <p:txBody>
          <a:bodyPr lIns="90488" tIns="44450" rIns="90488" bIns="44450"/>
          <a:lstStyle/>
          <a:p>
            <a:pPr algn="l"/>
            <a:endParaRPr lang="en-US" sz="2400"/>
          </a:p>
          <a:p>
            <a:endParaRPr lang="en-US"/>
          </a:p>
          <a:p>
            <a:pPr algn="l" eaLnBrk="0" hangingPunct="0">
              <a:lnSpc>
                <a:spcPct val="85000"/>
              </a:lnSpc>
            </a:pPr>
            <a:endParaRPr lang="en-US" sz="2400"/>
          </a:p>
        </p:txBody>
      </p:sp>
      <p:grpSp>
        <p:nvGrpSpPr>
          <p:cNvPr id="5" name="Group 66"/>
          <p:cNvGrpSpPr>
            <a:grpSpLocks/>
          </p:cNvGrpSpPr>
          <p:nvPr/>
        </p:nvGrpSpPr>
        <p:grpSpPr bwMode="auto">
          <a:xfrm>
            <a:off x="514332" y="5302250"/>
            <a:ext cx="7475538" cy="503238"/>
            <a:chOff x="612" y="3340"/>
            <a:chExt cx="4709" cy="317"/>
          </a:xfrm>
        </p:grpSpPr>
        <p:sp>
          <p:nvSpPr>
            <p:cNvPr id="13324" name="Oval 58"/>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3325" name="Rectangle 62"/>
            <p:cNvSpPr>
              <a:spLocks noChangeArrowheads="1"/>
            </p:cNvSpPr>
            <p:nvPr/>
          </p:nvSpPr>
          <p:spPr bwMode="auto">
            <a:xfrm>
              <a:off x="785" y="3340"/>
              <a:ext cx="4536" cy="317"/>
            </a:xfrm>
            <a:prstGeom prst="rect">
              <a:avLst/>
            </a:prstGeom>
            <a:noFill/>
            <a:ln w="25400">
              <a:noFill/>
              <a:miter lim="800000"/>
              <a:headEnd/>
              <a:tailEnd/>
            </a:ln>
          </p:spPr>
          <p:txBody>
            <a:bodyPr lIns="90488" tIns="44450" rIns="90488" bIns="44450"/>
            <a:lstStyle/>
            <a:p>
              <a:pPr algn="l"/>
              <a:r>
                <a:rPr lang="en-GB" sz="2400" dirty="0"/>
                <a:t>Staff are courteous, friendly and </a:t>
              </a:r>
              <a:r>
                <a:rPr lang="en-GB" sz="2400" dirty="0" smtClean="0"/>
                <a:t>helpful.</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ext Box 14"/>
          <p:cNvSpPr txBox="1">
            <a:spLocks noChangeArrowheads="1"/>
          </p:cNvSpPr>
          <p:nvPr/>
        </p:nvSpPr>
        <p:spPr bwMode="auto">
          <a:xfrm>
            <a:off x="571500" y="1557338"/>
            <a:ext cx="37433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an automobile plant?</a:t>
            </a:r>
            <a:endParaRPr lang="en-US" sz="2400" dirty="0"/>
          </a:p>
        </p:txBody>
      </p:sp>
      <p:grpSp>
        <p:nvGrpSpPr>
          <p:cNvPr id="2" name="Group 27"/>
          <p:cNvGrpSpPr>
            <a:grpSpLocks/>
          </p:cNvGrpSpPr>
          <p:nvPr/>
        </p:nvGrpSpPr>
        <p:grpSpPr bwMode="auto">
          <a:xfrm>
            <a:off x="542907" y="3502025"/>
            <a:ext cx="7451725" cy="503238"/>
            <a:chOff x="630" y="2206"/>
            <a:chExt cx="4694" cy="317"/>
          </a:xfrm>
        </p:grpSpPr>
        <p:sp>
          <p:nvSpPr>
            <p:cNvPr id="14351" name="Oval 19"/>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4352" name="Rectangle 23"/>
            <p:cNvSpPr>
              <a:spLocks noChangeArrowheads="1"/>
            </p:cNvSpPr>
            <p:nvPr/>
          </p:nvSpPr>
          <p:spPr bwMode="auto">
            <a:xfrm>
              <a:off x="788" y="2206"/>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All assembly is to </a:t>
              </a:r>
              <a:r>
                <a:rPr lang="en-US" sz="2400" dirty="0" smtClean="0"/>
                <a:t>specification.</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3" name="Group 28"/>
          <p:cNvGrpSpPr>
            <a:grpSpLocks/>
          </p:cNvGrpSpPr>
          <p:nvPr/>
        </p:nvGrpSpPr>
        <p:grpSpPr bwMode="auto">
          <a:xfrm>
            <a:off x="533382" y="4073525"/>
            <a:ext cx="7469188" cy="503238"/>
            <a:chOff x="624" y="2566"/>
            <a:chExt cx="4705" cy="317"/>
          </a:xfrm>
        </p:grpSpPr>
        <p:sp>
          <p:nvSpPr>
            <p:cNvPr id="14349" name="Oval 20"/>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4350" name="Rectangle 24"/>
            <p:cNvSpPr>
              <a:spLocks noChangeArrowheads="1"/>
            </p:cNvSpPr>
            <p:nvPr/>
          </p:nvSpPr>
          <p:spPr bwMode="auto">
            <a:xfrm>
              <a:off x="793" y="2566"/>
              <a:ext cx="4536" cy="317"/>
            </a:xfrm>
            <a:prstGeom prst="rect">
              <a:avLst/>
            </a:prstGeom>
            <a:noFill/>
            <a:ln w="25400">
              <a:noFill/>
              <a:miter lim="800000"/>
              <a:headEnd/>
              <a:tailEnd/>
            </a:ln>
          </p:spPr>
          <p:txBody>
            <a:bodyPr lIns="90488" tIns="44450" rIns="90488" bIns="44450"/>
            <a:lstStyle/>
            <a:p>
              <a:pPr algn="l"/>
              <a:r>
                <a:rPr lang="en-GB" sz="2400" dirty="0"/>
                <a:t>Product is </a:t>
              </a:r>
              <a:r>
                <a:rPr lang="en-GB" sz="2400" dirty="0" smtClean="0"/>
                <a:t>reliable.</a:t>
              </a:r>
              <a:endParaRPr lang="en-US" sz="2400" dirty="0"/>
            </a:p>
            <a:p>
              <a:endParaRPr lang="en-US" dirty="0"/>
            </a:p>
            <a:p>
              <a:pPr algn="l" eaLnBrk="0" hangingPunct="0">
                <a:lnSpc>
                  <a:spcPct val="85000"/>
                </a:lnSpc>
              </a:pPr>
              <a:endParaRPr lang="en-US" sz="2400" dirty="0"/>
            </a:p>
          </p:txBody>
        </p:sp>
      </p:grpSp>
      <p:grpSp>
        <p:nvGrpSpPr>
          <p:cNvPr id="4" name="Group 29"/>
          <p:cNvGrpSpPr>
            <a:grpSpLocks/>
          </p:cNvGrpSpPr>
          <p:nvPr/>
        </p:nvGrpSpPr>
        <p:grpSpPr bwMode="auto">
          <a:xfrm>
            <a:off x="523857" y="4675188"/>
            <a:ext cx="7478713" cy="503237"/>
            <a:chOff x="618" y="2945"/>
            <a:chExt cx="4711" cy="317"/>
          </a:xfrm>
        </p:grpSpPr>
        <p:sp>
          <p:nvSpPr>
            <p:cNvPr id="14347" name="Oval 21"/>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4348" name="Rectangle 25"/>
            <p:cNvSpPr>
              <a:spLocks noChangeArrowheads="1"/>
            </p:cNvSpPr>
            <p:nvPr/>
          </p:nvSpPr>
          <p:spPr bwMode="auto">
            <a:xfrm>
              <a:off x="793" y="2945"/>
              <a:ext cx="4536" cy="317"/>
            </a:xfrm>
            <a:prstGeom prst="rect">
              <a:avLst/>
            </a:prstGeom>
            <a:noFill/>
            <a:ln w="25400">
              <a:noFill/>
              <a:miter lim="800000"/>
              <a:headEnd/>
              <a:tailEnd/>
            </a:ln>
          </p:spPr>
          <p:txBody>
            <a:bodyPr lIns="90488" tIns="44450" rIns="90488" bIns="44450"/>
            <a:lstStyle/>
            <a:p>
              <a:pPr algn="l"/>
              <a:r>
                <a:rPr lang="en-GB" sz="2400" dirty="0"/>
                <a:t>All parts are made to </a:t>
              </a:r>
              <a:r>
                <a:rPr lang="en-GB" sz="2400" dirty="0" smtClean="0"/>
                <a:t>specification.</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grpSp>
        <p:nvGrpSpPr>
          <p:cNvPr id="5" name="Group 30"/>
          <p:cNvGrpSpPr>
            <a:grpSpLocks/>
          </p:cNvGrpSpPr>
          <p:nvPr/>
        </p:nvGrpSpPr>
        <p:grpSpPr bwMode="auto">
          <a:xfrm>
            <a:off x="514332" y="5302250"/>
            <a:ext cx="7475538" cy="503238"/>
            <a:chOff x="612" y="3340"/>
            <a:chExt cx="4709" cy="317"/>
          </a:xfrm>
        </p:grpSpPr>
        <p:sp>
          <p:nvSpPr>
            <p:cNvPr id="14345" name="Oval 22"/>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4346" name="Rectangle 26"/>
            <p:cNvSpPr>
              <a:spLocks noChangeArrowheads="1"/>
            </p:cNvSpPr>
            <p:nvPr/>
          </p:nvSpPr>
          <p:spPr bwMode="auto">
            <a:xfrm>
              <a:off x="785" y="3340"/>
              <a:ext cx="4536" cy="317"/>
            </a:xfrm>
            <a:prstGeom prst="rect">
              <a:avLst/>
            </a:prstGeom>
            <a:noFill/>
            <a:ln w="25400">
              <a:noFill/>
              <a:miter lim="800000"/>
              <a:headEnd/>
              <a:tailEnd/>
            </a:ln>
          </p:spPr>
          <p:txBody>
            <a:bodyPr lIns="90488" tIns="44450" rIns="90488" bIns="44450"/>
            <a:lstStyle/>
            <a:p>
              <a:pPr algn="l"/>
              <a:r>
                <a:rPr lang="en-GB" sz="2400" dirty="0"/>
                <a:t>The product is attractive and </a:t>
              </a:r>
              <a:r>
                <a:rPr lang="en-GB" sz="2400" dirty="0" smtClean="0"/>
                <a:t>blemish-free.</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sp>
        <p:nvSpPr>
          <p:cNvPr id="14344" name="Rectangle 4"/>
          <p:cNvSpPr>
            <a:spLocks noChangeArrowheads="1"/>
          </p:cNvSpPr>
          <p:nvPr/>
        </p:nvSpPr>
        <p:spPr bwMode="auto">
          <a:xfrm>
            <a:off x="12169" y="100540"/>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Quality mean </a:t>
            </a:r>
            <a:r>
              <a:rPr lang="en-US" sz="2800" b="1" dirty="0" smtClean="0">
                <a:solidFill>
                  <a:srgbClr val="007FA3"/>
                </a:solidFill>
              </a:rPr>
              <a:t>in… (2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 Box 5"/>
          <p:cNvSpPr txBox="1">
            <a:spLocks noChangeArrowheads="1"/>
          </p:cNvSpPr>
          <p:nvPr/>
        </p:nvSpPr>
        <p:spPr bwMode="auto">
          <a:xfrm>
            <a:off x="971550"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bus company?</a:t>
            </a:r>
            <a:endParaRPr lang="en-US" sz="2400" dirty="0"/>
          </a:p>
        </p:txBody>
      </p:sp>
      <p:grpSp>
        <p:nvGrpSpPr>
          <p:cNvPr id="2" name="Group 22"/>
          <p:cNvGrpSpPr>
            <a:grpSpLocks/>
          </p:cNvGrpSpPr>
          <p:nvPr/>
        </p:nvGrpSpPr>
        <p:grpSpPr bwMode="auto">
          <a:xfrm>
            <a:off x="542907" y="3502025"/>
            <a:ext cx="7451725" cy="503238"/>
            <a:chOff x="630" y="2206"/>
            <a:chExt cx="4694" cy="317"/>
          </a:xfrm>
        </p:grpSpPr>
        <p:sp>
          <p:nvSpPr>
            <p:cNvPr id="15375" name="Oval 14"/>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5376" name="Rectangle 18"/>
            <p:cNvSpPr>
              <a:spLocks noChangeArrowheads="1"/>
            </p:cNvSpPr>
            <p:nvPr/>
          </p:nvSpPr>
          <p:spPr bwMode="auto">
            <a:xfrm>
              <a:off x="788" y="2206"/>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buses are clean and </a:t>
              </a:r>
              <a:r>
                <a:rPr lang="en-US" sz="2400" dirty="0" smtClean="0"/>
                <a:t>tidy.</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3" name="Group 23"/>
          <p:cNvGrpSpPr>
            <a:grpSpLocks/>
          </p:cNvGrpSpPr>
          <p:nvPr/>
        </p:nvGrpSpPr>
        <p:grpSpPr bwMode="auto">
          <a:xfrm>
            <a:off x="533382" y="4086225"/>
            <a:ext cx="7469188" cy="503238"/>
            <a:chOff x="624" y="2574"/>
            <a:chExt cx="4705" cy="317"/>
          </a:xfrm>
        </p:grpSpPr>
        <p:sp>
          <p:nvSpPr>
            <p:cNvPr id="15373" name="Oval 15"/>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5374" name="Rectangle 19"/>
            <p:cNvSpPr>
              <a:spLocks noChangeArrowheads="1"/>
            </p:cNvSpPr>
            <p:nvPr/>
          </p:nvSpPr>
          <p:spPr bwMode="auto">
            <a:xfrm>
              <a:off x="793" y="2574"/>
              <a:ext cx="4536" cy="317"/>
            </a:xfrm>
            <a:prstGeom prst="rect">
              <a:avLst/>
            </a:prstGeom>
            <a:noFill/>
            <a:ln w="25400">
              <a:noFill/>
              <a:miter lim="800000"/>
              <a:headEnd/>
              <a:tailEnd/>
            </a:ln>
          </p:spPr>
          <p:txBody>
            <a:bodyPr lIns="90488" tIns="44450" rIns="90488" bIns="44450"/>
            <a:lstStyle/>
            <a:p>
              <a:pPr algn="l"/>
              <a:r>
                <a:rPr lang="en-GB" sz="2400" dirty="0"/>
                <a:t>The buses are quiet and </a:t>
              </a:r>
              <a:r>
                <a:rPr lang="en-GB" sz="2400" dirty="0" smtClean="0"/>
                <a:t>fume-free.</a:t>
              </a:r>
              <a:endParaRPr lang="en-US" sz="2400" dirty="0"/>
            </a:p>
            <a:p>
              <a:endParaRPr lang="en-US" dirty="0"/>
            </a:p>
            <a:p>
              <a:pPr algn="l" eaLnBrk="0" hangingPunct="0">
                <a:lnSpc>
                  <a:spcPct val="85000"/>
                </a:lnSpc>
              </a:pPr>
              <a:endParaRPr lang="en-US" sz="2400" dirty="0"/>
            </a:p>
          </p:txBody>
        </p:sp>
      </p:grpSp>
      <p:grpSp>
        <p:nvGrpSpPr>
          <p:cNvPr id="4" name="Group 24"/>
          <p:cNvGrpSpPr>
            <a:grpSpLocks/>
          </p:cNvGrpSpPr>
          <p:nvPr/>
        </p:nvGrpSpPr>
        <p:grpSpPr bwMode="auto">
          <a:xfrm>
            <a:off x="523857" y="4713288"/>
            <a:ext cx="7478713" cy="503237"/>
            <a:chOff x="618" y="2969"/>
            <a:chExt cx="4711" cy="317"/>
          </a:xfrm>
        </p:grpSpPr>
        <p:sp>
          <p:nvSpPr>
            <p:cNvPr id="15371" name="Oval 16"/>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5372" name="Rectangle 20"/>
            <p:cNvSpPr>
              <a:spLocks noChangeArrowheads="1"/>
            </p:cNvSpPr>
            <p:nvPr/>
          </p:nvSpPr>
          <p:spPr bwMode="auto">
            <a:xfrm>
              <a:off x="793" y="2969"/>
              <a:ext cx="4536" cy="317"/>
            </a:xfrm>
            <a:prstGeom prst="rect">
              <a:avLst/>
            </a:prstGeom>
            <a:noFill/>
            <a:ln w="25400">
              <a:noFill/>
              <a:miter lim="800000"/>
              <a:headEnd/>
              <a:tailEnd/>
            </a:ln>
          </p:spPr>
          <p:txBody>
            <a:bodyPr lIns="90488" tIns="44450" rIns="90488" bIns="44450"/>
            <a:lstStyle/>
            <a:p>
              <a:pPr algn="l"/>
              <a:r>
                <a:rPr lang="en-GB" sz="2400" dirty="0"/>
                <a:t>The timetable is accurate and </a:t>
              </a:r>
              <a:r>
                <a:rPr lang="en-GB" sz="2400" dirty="0" smtClean="0"/>
                <a:t>user-friendly.</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grpSp>
        <p:nvGrpSpPr>
          <p:cNvPr id="5" name="Group 25"/>
          <p:cNvGrpSpPr>
            <a:grpSpLocks/>
          </p:cNvGrpSpPr>
          <p:nvPr/>
        </p:nvGrpSpPr>
        <p:grpSpPr bwMode="auto">
          <a:xfrm>
            <a:off x="514332" y="5302250"/>
            <a:ext cx="7475538" cy="503238"/>
            <a:chOff x="612" y="3340"/>
            <a:chExt cx="4709" cy="317"/>
          </a:xfrm>
        </p:grpSpPr>
        <p:sp>
          <p:nvSpPr>
            <p:cNvPr id="15369" name="Oval 17"/>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5370" name="Rectangle 21"/>
            <p:cNvSpPr>
              <a:spLocks noChangeArrowheads="1"/>
            </p:cNvSpPr>
            <p:nvPr/>
          </p:nvSpPr>
          <p:spPr bwMode="auto">
            <a:xfrm>
              <a:off x="785" y="3340"/>
              <a:ext cx="4536" cy="317"/>
            </a:xfrm>
            <a:prstGeom prst="rect">
              <a:avLst/>
            </a:prstGeom>
            <a:noFill/>
            <a:ln w="25400">
              <a:noFill/>
              <a:miter lim="800000"/>
              <a:headEnd/>
              <a:tailEnd/>
            </a:ln>
          </p:spPr>
          <p:txBody>
            <a:bodyPr lIns="90488" tIns="44450" rIns="90488" bIns="44450"/>
            <a:lstStyle/>
            <a:p>
              <a:pPr algn="l"/>
              <a:r>
                <a:rPr lang="en-GB" sz="2400" dirty="0"/>
                <a:t>Staff are courteous, friendly and </a:t>
              </a:r>
              <a:r>
                <a:rPr lang="en-GB" sz="2400" dirty="0" smtClean="0"/>
                <a:t>helpful.</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sp>
        <p:nvSpPr>
          <p:cNvPr id="15368" name="Rectangle 4"/>
          <p:cNvSpPr>
            <a:spLocks noChangeArrowheads="1"/>
          </p:cNvSpPr>
          <p:nvPr/>
        </p:nvSpPr>
        <p:spPr bwMode="auto">
          <a:xfrm>
            <a:off x="17345" y="96180"/>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Quality mean </a:t>
            </a:r>
            <a:r>
              <a:rPr lang="en-US" sz="2800" b="1" dirty="0" smtClean="0">
                <a:solidFill>
                  <a:srgbClr val="007FA3"/>
                </a:solidFill>
              </a:rPr>
              <a:t>in… (3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 Box 11"/>
          <p:cNvSpPr txBox="1">
            <a:spLocks noChangeArrowheads="1"/>
          </p:cNvSpPr>
          <p:nvPr/>
        </p:nvSpPr>
        <p:spPr bwMode="auto">
          <a:xfrm>
            <a:off x="971550"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supermarket?</a:t>
            </a:r>
            <a:endParaRPr lang="en-US" sz="2400" dirty="0"/>
          </a:p>
        </p:txBody>
      </p:sp>
      <p:grpSp>
        <p:nvGrpSpPr>
          <p:cNvPr id="2" name="Group 22"/>
          <p:cNvGrpSpPr>
            <a:grpSpLocks/>
          </p:cNvGrpSpPr>
          <p:nvPr/>
        </p:nvGrpSpPr>
        <p:grpSpPr bwMode="auto">
          <a:xfrm>
            <a:off x="542907" y="3502025"/>
            <a:ext cx="7451725" cy="503238"/>
            <a:chOff x="630" y="2206"/>
            <a:chExt cx="4694" cy="317"/>
          </a:xfrm>
        </p:grpSpPr>
        <p:sp>
          <p:nvSpPr>
            <p:cNvPr id="16399" name="Oval 14"/>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6400" name="Rectangle 18"/>
            <p:cNvSpPr>
              <a:spLocks noChangeArrowheads="1"/>
            </p:cNvSpPr>
            <p:nvPr/>
          </p:nvSpPr>
          <p:spPr bwMode="auto">
            <a:xfrm>
              <a:off x="788" y="2206"/>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store is clean and </a:t>
              </a:r>
              <a:r>
                <a:rPr lang="en-US" sz="2400" dirty="0" smtClean="0"/>
                <a:t>tidy.</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3" name="Group 23"/>
          <p:cNvGrpSpPr>
            <a:grpSpLocks/>
          </p:cNvGrpSpPr>
          <p:nvPr/>
        </p:nvGrpSpPr>
        <p:grpSpPr bwMode="auto">
          <a:xfrm>
            <a:off x="533382" y="4086225"/>
            <a:ext cx="7469188" cy="503238"/>
            <a:chOff x="624" y="2574"/>
            <a:chExt cx="4705" cy="317"/>
          </a:xfrm>
        </p:grpSpPr>
        <p:sp>
          <p:nvSpPr>
            <p:cNvPr id="16397" name="Oval 15"/>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6398" name="Rectangle 19"/>
            <p:cNvSpPr>
              <a:spLocks noChangeArrowheads="1"/>
            </p:cNvSpPr>
            <p:nvPr/>
          </p:nvSpPr>
          <p:spPr bwMode="auto">
            <a:xfrm>
              <a:off x="793" y="2574"/>
              <a:ext cx="4536" cy="317"/>
            </a:xfrm>
            <a:prstGeom prst="rect">
              <a:avLst/>
            </a:prstGeom>
            <a:noFill/>
            <a:ln w="25400">
              <a:noFill/>
              <a:miter lim="800000"/>
              <a:headEnd/>
              <a:tailEnd/>
            </a:ln>
          </p:spPr>
          <p:txBody>
            <a:bodyPr lIns="90488" tIns="44450" rIns="90488" bIns="44450"/>
            <a:lstStyle/>
            <a:p>
              <a:pPr algn="l"/>
              <a:r>
                <a:rPr lang="en-GB" sz="2400" dirty="0"/>
                <a:t>Décor is appropriate and </a:t>
              </a:r>
              <a:r>
                <a:rPr lang="en-GB" sz="2400" dirty="0" smtClean="0"/>
                <a:t>attractive.</a:t>
              </a:r>
              <a:endParaRPr lang="en-US" sz="2400" dirty="0"/>
            </a:p>
            <a:p>
              <a:endParaRPr lang="en-US" dirty="0"/>
            </a:p>
            <a:p>
              <a:pPr algn="l" eaLnBrk="0" hangingPunct="0">
                <a:lnSpc>
                  <a:spcPct val="85000"/>
                </a:lnSpc>
              </a:pPr>
              <a:endParaRPr lang="en-US" sz="2400" dirty="0"/>
            </a:p>
          </p:txBody>
        </p:sp>
      </p:grpSp>
      <p:grpSp>
        <p:nvGrpSpPr>
          <p:cNvPr id="4" name="Group 24"/>
          <p:cNvGrpSpPr>
            <a:grpSpLocks/>
          </p:cNvGrpSpPr>
          <p:nvPr/>
        </p:nvGrpSpPr>
        <p:grpSpPr bwMode="auto">
          <a:xfrm>
            <a:off x="523857" y="4713288"/>
            <a:ext cx="7478713" cy="503237"/>
            <a:chOff x="618" y="2969"/>
            <a:chExt cx="4711" cy="317"/>
          </a:xfrm>
        </p:grpSpPr>
        <p:sp>
          <p:nvSpPr>
            <p:cNvPr id="16395" name="Oval 16"/>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6396" name="Rectangle 20"/>
            <p:cNvSpPr>
              <a:spLocks noChangeArrowheads="1"/>
            </p:cNvSpPr>
            <p:nvPr/>
          </p:nvSpPr>
          <p:spPr bwMode="auto">
            <a:xfrm>
              <a:off x="793" y="2969"/>
              <a:ext cx="4536" cy="317"/>
            </a:xfrm>
            <a:prstGeom prst="rect">
              <a:avLst/>
            </a:prstGeom>
            <a:noFill/>
            <a:ln w="25400">
              <a:noFill/>
              <a:miter lim="800000"/>
              <a:headEnd/>
              <a:tailEnd/>
            </a:ln>
          </p:spPr>
          <p:txBody>
            <a:bodyPr lIns="90488" tIns="44450" rIns="90488" bIns="44450"/>
            <a:lstStyle/>
            <a:p>
              <a:pPr algn="l"/>
              <a:r>
                <a:rPr lang="en-GB" sz="2400" dirty="0"/>
                <a:t>Goods are in good </a:t>
              </a:r>
              <a:r>
                <a:rPr lang="en-GB" sz="2400" dirty="0" smtClean="0"/>
                <a:t>condition.</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grpSp>
        <p:nvGrpSpPr>
          <p:cNvPr id="5" name="Group 25"/>
          <p:cNvGrpSpPr>
            <a:grpSpLocks/>
          </p:cNvGrpSpPr>
          <p:nvPr/>
        </p:nvGrpSpPr>
        <p:grpSpPr bwMode="auto">
          <a:xfrm>
            <a:off x="514332" y="5302250"/>
            <a:ext cx="7475538" cy="503238"/>
            <a:chOff x="612" y="3340"/>
            <a:chExt cx="4709" cy="317"/>
          </a:xfrm>
        </p:grpSpPr>
        <p:sp>
          <p:nvSpPr>
            <p:cNvPr id="16393" name="Oval 17"/>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16394" name="Rectangle 21"/>
            <p:cNvSpPr>
              <a:spLocks noChangeArrowheads="1"/>
            </p:cNvSpPr>
            <p:nvPr/>
          </p:nvSpPr>
          <p:spPr bwMode="auto">
            <a:xfrm>
              <a:off x="785" y="3340"/>
              <a:ext cx="4536" cy="317"/>
            </a:xfrm>
            <a:prstGeom prst="rect">
              <a:avLst/>
            </a:prstGeom>
            <a:noFill/>
            <a:ln w="25400">
              <a:noFill/>
              <a:miter lim="800000"/>
              <a:headEnd/>
              <a:tailEnd/>
            </a:ln>
          </p:spPr>
          <p:txBody>
            <a:bodyPr lIns="90488" tIns="44450" rIns="90488" bIns="44450"/>
            <a:lstStyle/>
            <a:p>
              <a:pPr algn="l"/>
              <a:r>
                <a:rPr lang="en-GB" sz="2400" dirty="0"/>
                <a:t>Staff are courteous, friendly and </a:t>
              </a:r>
              <a:r>
                <a:rPr lang="en-GB" sz="2400" dirty="0" smtClean="0"/>
                <a:t>helpful.</a:t>
              </a:r>
              <a:endParaRPr lang="en-US" sz="2400" dirty="0"/>
            </a:p>
            <a:p>
              <a:endParaRPr lang="en-US" dirty="0"/>
            </a:p>
            <a:p>
              <a:endParaRPr lang="en-US" dirty="0"/>
            </a:p>
            <a:p>
              <a:endParaRPr lang="en-US" dirty="0"/>
            </a:p>
            <a:p>
              <a:pPr algn="l" eaLnBrk="0" hangingPunct="0">
                <a:lnSpc>
                  <a:spcPct val="85000"/>
                </a:lnSpc>
              </a:pPr>
              <a:endParaRPr lang="en-US" sz="2400" dirty="0"/>
            </a:p>
            <a:p>
              <a:endParaRPr lang="en-US" dirty="0"/>
            </a:p>
            <a:p>
              <a:pPr algn="l" eaLnBrk="0" hangingPunct="0">
                <a:lnSpc>
                  <a:spcPct val="85000"/>
                </a:lnSpc>
              </a:pPr>
              <a:endParaRPr lang="en-US" sz="2400" dirty="0"/>
            </a:p>
          </p:txBody>
        </p:sp>
      </p:grpSp>
      <p:sp>
        <p:nvSpPr>
          <p:cNvPr id="16392" name="Rectangle 4"/>
          <p:cNvSpPr>
            <a:spLocks noChangeArrowheads="1"/>
          </p:cNvSpPr>
          <p:nvPr/>
        </p:nvSpPr>
        <p:spPr bwMode="auto">
          <a:xfrm>
            <a:off x="12169" y="97448"/>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Quality mean </a:t>
            </a:r>
            <a:r>
              <a:rPr lang="en-US" sz="2800" b="1" dirty="0" smtClean="0">
                <a:solidFill>
                  <a:srgbClr val="007FA3"/>
                </a:solidFill>
              </a:rPr>
              <a:t>in… (4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 Box 1027"/>
          <p:cNvSpPr txBox="1">
            <a:spLocks noChangeArrowheads="1"/>
          </p:cNvSpPr>
          <p:nvPr/>
        </p:nvSpPr>
        <p:spPr bwMode="auto">
          <a:xfrm>
            <a:off x="15403" y="16934"/>
            <a:ext cx="6500813" cy="523875"/>
          </a:xfrm>
          <a:prstGeom prst="rect">
            <a:avLst/>
          </a:prstGeom>
          <a:noFill/>
          <a:ln w="9525">
            <a:noFill/>
            <a:miter lim="800000"/>
            <a:headEnd/>
            <a:tailEnd/>
          </a:ln>
        </p:spPr>
        <p:txBody>
          <a:bodyPr>
            <a:spAutoFit/>
          </a:bodyPr>
          <a:lstStyle/>
          <a:p>
            <a:pPr algn="l">
              <a:spcBef>
                <a:spcPct val="50000"/>
              </a:spcBef>
            </a:pPr>
            <a:r>
              <a:rPr lang="en-GB" sz="2800" b="1" dirty="0">
                <a:solidFill>
                  <a:srgbClr val="007FA3"/>
                </a:solidFill>
              </a:rPr>
              <a:t>Two common meanings of </a:t>
            </a:r>
            <a:r>
              <a:rPr lang="en-GB" sz="2800" b="1" dirty="0" smtClean="0">
                <a:solidFill>
                  <a:srgbClr val="007FA3"/>
                </a:solidFill>
              </a:rPr>
              <a:t>‘Quality’ </a:t>
            </a:r>
            <a:endParaRPr lang="en-US" sz="2800" b="1" dirty="0">
              <a:solidFill>
                <a:srgbClr val="007FA3"/>
              </a:solidFill>
            </a:endParaRPr>
          </a:p>
        </p:txBody>
      </p:sp>
      <p:sp>
        <p:nvSpPr>
          <p:cNvPr id="18437" name="Text Box 1029"/>
          <p:cNvSpPr txBox="1">
            <a:spLocks noChangeArrowheads="1"/>
          </p:cNvSpPr>
          <p:nvPr/>
        </p:nvSpPr>
        <p:spPr bwMode="auto">
          <a:xfrm>
            <a:off x="420937" y="862344"/>
            <a:ext cx="7495396" cy="461665"/>
          </a:xfrm>
          <a:prstGeom prst="rect">
            <a:avLst/>
          </a:prstGeom>
          <a:noFill/>
          <a:ln w="9525">
            <a:noFill/>
            <a:miter lim="800000"/>
            <a:headEnd/>
            <a:tailEnd/>
          </a:ln>
        </p:spPr>
        <p:txBody>
          <a:bodyPr wrap="square">
            <a:spAutoFit/>
          </a:bodyPr>
          <a:lstStyle/>
          <a:p>
            <a:pPr algn="l">
              <a:spcBef>
                <a:spcPct val="50000"/>
              </a:spcBef>
            </a:pPr>
            <a:r>
              <a:rPr lang="en-GB" sz="2400" dirty="0"/>
              <a:t>Quality as the </a:t>
            </a:r>
            <a:r>
              <a:rPr lang="en-GB" sz="2400" i="1" dirty="0"/>
              <a:t>specification</a:t>
            </a:r>
            <a:r>
              <a:rPr lang="en-GB" sz="2400" dirty="0"/>
              <a:t> of a product or service</a:t>
            </a:r>
            <a:endParaRPr lang="en-US" sz="2400" dirty="0"/>
          </a:p>
        </p:txBody>
      </p:sp>
      <p:sp>
        <p:nvSpPr>
          <p:cNvPr id="17419" name="Text Box 1034"/>
          <p:cNvSpPr txBox="1">
            <a:spLocks noChangeArrowheads="1"/>
          </p:cNvSpPr>
          <p:nvPr/>
        </p:nvSpPr>
        <p:spPr bwMode="auto">
          <a:xfrm>
            <a:off x="584220" y="1523456"/>
            <a:ext cx="8333328" cy="830997"/>
          </a:xfrm>
          <a:prstGeom prst="rect">
            <a:avLst/>
          </a:prstGeom>
          <a:noFill/>
          <a:ln w="9525">
            <a:noFill/>
            <a:miter lim="800000"/>
            <a:headEnd/>
            <a:tailEnd/>
          </a:ln>
        </p:spPr>
        <p:txBody>
          <a:bodyPr wrap="square">
            <a:spAutoFit/>
          </a:bodyPr>
          <a:lstStyle/>
          <a:p>
            <a:pPr algn="l">
              <a:spcBef>
                <a:spcPct val="50000"/>
              </a:spcBef>
            </a:pPr>
            <a:r>
              <a:rPr lang="en-GB" sz="2400" dirty="0"/>
              <a:t>e.g. Lower Hurst Farm produces organic meat raised exclusively on its own farm</a:t>
            </a:r>
            <a:endParaRPr lang="en-US" sz="2400" dirty="0"/>
          </a:p>
        </p:txBody>
      </p:sp>
      <p:sp>
        <p:nvSpPr>
          <p:cNvPr id="18444" name="Text Box 1036"/>
          <p:cNvSpPr txBox="1">
            <a:spLocks noChangeArrowheads="1"/>
          </p:cNvSpPr>
          <p:nvPr/>
        </p:nvSpPr>
        <p:spPr bwMode="auto">
          <a:xfrm>
            <a:off x="421134" y="3080793"/>
            <a:ext cx="8578850" cy="830997"/>
          </a:xfrm>
          <a:prstGeom prst="rect">
            <a:avLst/>
          </a:prstGeom>
          <a:noFill/>
          <a:ln w="9525">
            <a:noFill/>
            <a:miter lim="800000"/>
            <a:headEnd/>
            <a:tailEnd/>
          </a:ln>
        </p:spPr>
        <p:txBody>
          <a:bodyPr wrap="square">
            <a:spAutoFit/>
          </a:bodyPr>
          <a:lstStyle/>
          <a:p>
            <a:pPr algn="l">
              <a:spcBef>
                <a:spcPct val="50000"/>
              </a:spcBef>
            </a:pPr>
            <a:r>
              <a:rPr lang="en-GB" sz="2400" dirty="0"/>
              <a:t>Quality as the </a:t>
            </a:r>
            <a:r>
              <a:rPr lang="en-GB" sz="2400" i="1" dirty="0"/>
              <a:t>conformance </a:t>
            </a:r>
            <a:r>
              <a:rPr lang="en-GB" sz="2400" dirty="0"/>
              <a:t> with which the product or service is produced</a:t>
            </a:r>
            <a:endParaRPr lang="en-US" sz="2400" dirty="0"/>
          </a:p>
        </p:txBody>
      </p:sp>
      <p:sp>
        <p:nvSpPr>
          <p:cNvPr id="17416" name="Text Box 1040"/>
          <p:cNvSpPr txBox="1">
            <a:spLocks noChangeArrowheads="1"/>
          </p:cNvSpPr>
          <p:nvPr/>
        </p:nvSpPr>
        <p:spPr bwMode="auto">
          <a:xfrm>
            <a:off x="577340" y="3954493"/>
            <a:ext cx="8033260" cy="830997"/>
          </a:xfrm>
          <a:prstGeom prst="rect">
            <a:avLst/>
          </a:prstGeom>
          <a:noFill/>
          <a:ln w="9525">
            <a:noFill/>
            <a:miter lim="800000"/>
            <a:headEnd/>
            <a:tailEnd/>
          </a:ln>
        </p:spPr>
        <p:txBody>
          <a:bodyPr wrap="square">
            <a:spAutoFit/>
          </a:bodyPr>
          <a:lstStyle/>
          <a:p>
            <a:pPr algn="l">
              <a:spcBef>
                <a:spcPct val="50000"/>
              </a:spcBef>
            </a:pPr>
            <a:r>
              <a:rPr lang="en-GB" sz="2400" dirty="0"/>
              <a:t>e.g. Quick service restaurants like </a:t>
            </a:r>
            <a:r>
              <a:rPr lang="en-GB" sz="2400" dirty="0" smtClean="0"/>
              <a:t>McDonald’s </a:t>
            </a:r>
            <a:r>
              <a:rPr lang="en-GB" sz="2400" dirty="0"/>
              <a:t>may buy less expensive meat, but its conformance must be high</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8437"/>
                                        </p:tgtEl>
                                        <p:attrNameLst>
                                          <p:attrName>style.visibility</p:attrName>
                                        </p:attrNameLst>
                                      </p:cBhvr>
                                      <p:to>
                                        <p:strVal val="visible"/>
                                      </p:to>
                                    </p:set>
                                    <p:animEffect transition="in" filter="dissolve">
                                      <p:cBhvr>
                                        <p:cTn id="7" dur="500"/>
                                        <p:tgtEl>
                                          <p:spTgt spid="184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8444"/>
                                        </p:tgtEl>
                                        <p:attrNameLst>
                                          <p:attrName>style.visibility</p:attrName>
                                        </p:attrNameLst>
                                      </p:cBhvr>
                                      <p:to>
                                        <p:strVal val="visible"/>
                                      </p:to>
                                    </p:set>
                                    <p:animEffect transition="in" filter="dissolve">
                                      <p:cBhvr>
                                        <p:cTn id="12" dur="500"/>
                                        <p:tgtEl>
                                          <p:spTgt spid="18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7" grpId="0"/>
      <p:bldP spid="1844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423338" y="877881"/>
            <a:ext cx="8534400" cy="701675"/>
          </a:xfrm>
          <a:prstGeom prst="rect">
            <a:avLst/>
          </a:prstGeom>
          <a:noFill/>
          <a:ln w="9525">
            <a:noFill/>
            <a:miter lim="800000"/>
            <a:headEnd/>
            <a:tailEnd/>
          </a:ln>
        </p:spPr>
        <p:txBody>
          <a:bodyPr>
            <a:spAutoFit/>
          </a:bodyPr>
          <a:lstStyle/>
          <a:p>
            <a:pPr algn="l">
              <a:spcBef>
                <a:spcPct val="50000"/>
              </a:spcBef>
            </a:pPr>
            <a:r>
              <a:rPr lang="en-GB" sz="2000" dirty="0"/>
              <a:t>Irrespective of a product or service’s specification quality, producing it so it conforms to its specification consistently brings benefits to any </a:t>
            </a:r>
            <a:r>
              <a:rPr lang="en-GB" sz="2000" dirty="0" smtClean="0"/>
              <a:t>operation.</a:t>
            </a:r>
            <a:endParaRPr lang="en-US" sz="2000" dirty="0"/>
          </a:p>
        </p:txBody>
      </p:sp>
      <p:sp>
        <p:nvSpPr>
          <p:cNvPr id="19460" name="Text Box 4"/>
          <p:cNvSpPr txBox="1">
            <a:spLocks noChangeArrowheads="1"/>
          </p:cNvSpPr>
          <p:nvPr/>
        </p:nvSpPr>
        <p:spPr bwMode="auto">
          <a:xfrm>
            <a:off x="423338" y="1951031"/>
            <a:ext cx="8534400" cy="701675"/>
          </a:xfrm>
          <a:prstGeom prst="rect">
            <a:avLst/>
          </a:prstGeom>
          <a:noFill/>
          <a:ln w="9525">
            <a:noFill/>
            <a:miter lim="800000"/>
            <a:headEnd/>
            <a:tailEnd/>
          </a:ln>
        </p:spPr>
        <p:txBody>
          <a:bodyPr>
            <a:spAutoFit/>
          </a:bodyPr>
          <a:lstStyle/>
          <a:p>
            <a:pPr algn="l">
              <a:spcBef>
                <a:spcPct val="50000"/>
              </a:spcBef>
            </a:pPr>
            <a:r>
              <a:rPr lang="en-GB" sz="2000" dirty="0"/>
              <a:t>Externally </a:t>
            </a:r>
            <a:r>
              <a:rPr lang="en-GB" sz="2000" dirty="0" smtClean="0"/>
              <a:t>– </a:t>
            </a:r>
            <a:r>
              <a:rPr lang="en-GB" sz="2000" dirty="0"/>
              <a:t>it enhances the product or service in the market, or at least avoids customer </a:t>
            </a:r>
            <a:r>
              <a:rPr lang="en-GB" sz="2000" dirty="0" smtClean="0"/>
              <a:t>complaints.</a:t>
            </a:r>
            <a:endParaRPr lang="en-US" sz="2000" dirty="0"/>
          </a:p>
        </p:txBody>
      </p:sp>
      <p:grpSp>
        <p:nvGrpSpPr>
          <p:cNvPr id="2" name="Group 11"/>
          <p:cNvGrpSpPr>
            <a:grpSpLocks/>
          </p:cNvGrpSpPr>
          <p:nvPr/>
        </p:nvGrpSpPr>
        <p:grpSpPr bwMode="auto">
          <a:xfrm>
            <a:off x="423338" y="2747956"/>
            <a:ext cx="8534400" cy="2808287"/>
            <a:chOff x="192" y="1843"/>
            <a:chExt cx="5376" cy="1769"/>
          </a:xfrm>
        </p:grpSpPr>
        <p:sp>
          <p:nvSpPr>
            <p:cNvPr id="18438" name="Text Box 5"/>
            <p:cNvSpPr txBox="1">
              <a:spLocks noChangeArrowheads="1"/>
            </p:cNvSpPr>
            <p:nvPr/>
          </p:nvSpPr>
          <p:spPr bwMode="auto">
            <a:xfrm>
              <a:off x="192" y="1843"/>
              <a:ext cx="5376" cy="250"/>
            </a:xfrm>
            <a:prstGeom prst="rect">
              <a:avLst/>
            </a:prstGeom>
            <a:noFill/>
            <a:ln w="9525">
              <a:noFill/>
              <a:miter lim="800000"/>
              <a:headEnd/>
              <a:tailEnd/>
            </a:ln>
          </p:spPr>
          <p:txBody>
            <a:bodyPr>
              <a:spAutoFit/>
            </a:bodyPr>
            <a:lstStyle/>
            <a:p>
              <a:pPr algn="l">
                <a:spcBef>
                  <a:spcPct val="50000"/>
                </a:spcBef>
              </a:pPr>
              <a:r>
                <a:rPr lang="en-GB" sz="2000" dirty="0"/>
                <a:t>Internally </a:t>
              </a:r>
              <a:r>
                <a:rPr lang="en-GB" sz="2000" dirty="0" smtClean="0"/>
                <a:t>– </a:t>
              </a:r>
              <a:r>
                <a:rPr lang="en-GB" sz="2000" dirty="0"/>
                <a:t>it brings other benefits to the </a:t>
              </a:r>
              <a:r>
                <a:rPr lang="en-GB" sz="2000" dirty="0" smtClean="0"/>
                <a:t>operation.</a:t>
              </a:r>
              <a:endParaRPr lang="en-US" sz="2000" dirty="0"/>
            </a:p>
          </p:txBody>
        </p:sp>
        <p:sp>
          <p:nvSpPr>
            <p:cNvPr id="18439" name="Text Box 6"/>
            <p:cNvSpPr txBox="1">
              <a:spLocks noChangeArrowheads="1"/>
            </p:cNvSpPr>
            <p:nvPr/>
          </p:nvSpPr>
          <p:spPr bwMode="auto">
            <a:xfrm>
              <a:off x="416" y="2210"/>
              <a:ext cx="4820" cy="1402"/>
            </a:xfrm>
            <a:prstGeom prst="rect">
              <a:avLst/>
            </a:prstGeom>
            <a:noFill/>
            <a:ln w="9525">
              <a:noFill/>
              <a:miter lim="800000"/>
              <a:headEnd/>
              <a:tailEnd/>
            </a:ln>
          </p:spPr>
          <p:txBody>
            <a:bodyPr>
              <a:spAutoFit/>
            </a:bodyPr>
            <a:lstStyle/>
            <a:p>
              <a:pPr algn="l"/>
              <a:r>
                <a:rPr lang="en-GB" sz="2000" dirty="0"/>
                <a:t>It prevents errors slowing down throughput </a:t>
              </a:r>
              <a:r>
                <a:rPr lang="en-GB" sz="2000" dirty="0" smtClean="0"/>
                <a:t>speed.</a:t>
              </a:r>
              <a:endParaRPr lang="en-GB" sz="2000" dirty="0"/>
            </a:p>
            <a:p>
              <a:pPr algn="l"/>
              <a:endParaRPr lang="en-GB" sz="2000" dirty="0"/>
            </a:p>
            <a:p>
              <a:pPr algn="l"/>
              <a:r>
                <a:rPr lang="en-GB" sz="2000" dirty="0"/>
                <a:t>It prevents errors causing internal unreliability and low </a:t>
              </a:r>
              <a:r>
                <a:rPr lang="en-GB" sz="2000" dirty="0" smtClean="0"/>
                <a:t>dependability.</a:t>
              </a:r>
              <a:endParaRPr lang="en-GB" sz="2000" dirty="0"/>
            </a:p>
            <a:p>
              <a:pPr algn="l"/>
              <a:endParaRPr lang="en-GB" sz="2000" dirty="0"/>
            </a:p>
            <a:p>
              <a:pPr algn="l"/>
              <a:r>
                <a:rPr lang="en-GB" sz="2000" dirty="0"/>
                <a:t>It prevents errors causing wasted time and effort, therefore saving </a:t>
              </a:r>
              <a:r>
                <a:rPr lang="en-GB" sz="2000" dirty="0" smtClean="0"/>
                <a:t>cost.</a:t>
              </a:r>
              <a:endParaRPr lang="en-US" sz="2000" dirty="0"/>
            </a:p>
          </p:txBody>
        </p:sp>
        <p:sp>
          <p:nvSpPr>
            <p:cNvPr id="18440" name="Oval 7"/>
            <p:cNvSpPr>
              <a:spLocks noChangeArrowheads="1"/>
            </p:cNvSpPr>
            <p:nvPr/>
          </p:nvSpPr>
          <p:spPr bwMode="auto">
            <a:xfrm>
              <a:off x="245" y="2260"/>
              <a:ext cx="139" cy="144"/>
            </a:xfrm>
            <a:prstGeom prst="ellipse">
              <a:avLst/>
            </a:prstGeom>
            <a:solidFill>
              <a:srgbClr val="FF0000"/>
            </a:solidFill>
            <a:ln w="9525">
              <a:solidFill>
                <a:schemeClr val="tx1"/>
              </a:solidFill>
              <a:round/>
              <a:headEnd/>
              <a:tailEnd/>
            </a:ln>
          </p:spPr>
          <p:txBody>
            <a:bodyPr wrap="none" anchor="ctr"/>
            <a:lstStyle/>
            <a:p>
              <a:endParaRPr lang="en-GB"/>
            </a:p>
          </p:txBody>
        </p:sp>
        <p:sp>
          <p:nvSpPr>
            <p:cNvPr id="18441" name="Oval 8"/>
            <p:cNvSpPr>
              <a:spLocks noChangeArrowheads="1"/>
            </p:cNvSpPr>
            <p:nvPr/>
          </p:nvSpPr>
          <p:spPr bwMode="auto">
            <a:xfrm>
              <a:off x="245" y="2659"/>
              <a:ext cx="139" cy="144"/>
            </a:xfrm>
            <a:prstGeom prst="ellipse">
              <a:avLst/>
            </a:prstGeom>
            <a:solidFill>
              <a:srgbClr val="FF0000"/>
            </a:solidFill>
            <a:ln w="9525">
              <a:solidFill>
                <a:schemeClr val="tx1"/>
              </a:solidFill>
              <a:round/>
              <a:headEnd/>
              <a:tailEnd/>
            </a:ln>
          </p:spPr>
          <p:txBody>
            <a:bodyPr wrap="none" anchor="ctr"/>
            <a:lstStyle/>
            <a:p>
              <a:endParaRPr lang="en-GB"/>
            </a:p>
          </p:txBody>
        </p:sp>
        <p:sp>
          <p:nvSpPr>
            <p:cNvPr id="18442" name="Oval 10"/>
            <p:cNvSpPr>
              <a:spLocks noChangeArrowheads="1"/>
            </p:cNvSpPr>
            <p:nvPr/>
          </p:nvSpPr>
          <p:spPr bwMode="auto">
            <a:xfrm>
              <a:off x="241" y="3220"/>
              <a:ext cx="139" cy="144"/>
            </a:xfrm>
            <a:prstGeom prst="ellipse">
              <a:avLst/>
            </a:prstGeom>
            <a:solidFill>
              <a:srgbClr val="FF0000"/>
            </a:solidFill>
            <a:ln w="9525">
              <a:solidFill>
                <a:schemeClr val="tx1"/>
              </a:solidFill>
              <a:round/>
              <a:headEnd/>
              <a:tailEnd/>
            </a:ln>
          </p:spPr>
          <p:txBody>
            <a:bodyPr wrap="none" anchor="ctr"/>
            <a:lstStyle/>
            <a:p>
              <a:endParaRPr lang="en-GB"/>
            </a:p>
          </p:txBody>
        </p:sp>
      </p:grpSp>
      <p:sp>
        <p:nvSpPr>
          <p:cNvPr id="18437" name="Text Box 13"/>
          <p:cNvSpPr txBox="1">
            <a:spLocks noChangeArrowheads="1"/>
          </p:cNvSpPr>
          <p:nvPr/>
        </p:nvSpPr>
        <p:spPr bwMode="auto">
          <a:xfrm>
            <a:off x="7938" y="41739"/>
            <a:ext cx="8786812" cy="492443"/>
          </a:xfrm>
          <a:prstGeom prst="rect">
            <a:avLst/>
          </a:prstGeom>
          <a:noFill/>
          <a:ln w="19050">
            <a:noFill/>
            <a:miter lim="800000"/>
            <a:headEnd/>
            <a:tailEnd/>
          </a:ln>
        </p:spPr>
        <p:txBody>
          <a:bodyPr>
            <a:spAutoFit/>
          </a:bodyPr>
          <a:lstStyle/>
          <a:p>
            <a:pPr algn="l">
              <a:spcBef>
                <a:spcPct val="50000"/>
              </a:spcBef>
            </a:pPr>
            <a:r>
              <a:rPr lang="en-GB" sz="2600" b="1" dirty="0">
                <a:solidFill>
                  <a:srgbClr val="007FA3"/>
                </a:solidFill>
              </a:rPr>
              <a:t>External and internal benefits of conformance quality</a:t>
            </a:r>
            <a:endParaRPr lang="en-US" sz="26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460"/>
                                        </p:tgtEl>
                                        <p:attrNameLst>
                                          <p:attrName>style.visibility</p:attrName>
                                        </p:attrNameLst>
                                      </p:cBhvr>
                                      <p:to>
                                        <p:strVal val="visible"/>
                                      </p:to>
                                    </p:set>
                                    <p:animEffect transition="in" filter="wipe(left)">
                                      <p:cBhvr>
                                        <p:cTn id="7" dur="500"/>
                                        <p:tgtEl>
                                          <p:spTgt spid="1946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ChangeArrowheads="1"/>
          </p:cNvSpPr>
          <p:nvPr/>
        </p:nvSpPr>
        <p:spPr bwMode="auto">
          <a:xfrm>
            <a:off x="3124200" y="5715000"/>
            <a:ext cx="2895600" cy="457200"/>
          </a:xfrm>
          <a:prstGeom prst="rect">
            <a:avLst/>
          </a:prstGeom>
          <a:noFill/>
          <a:ln w="12700">
            <a:noFill/>
            <a:miter lim="800000"/>
            <a:headEnd/>
            <a:tailEnd/>
          </a:ln>
        </p:spPr>
        <p:txBody>
          <a:bodyPr wrap="none" anchor="ctr"/>
          <a:lstStyle/>
          <a:p>
            <a:endParaRPr lang="en-GB"/>
          </a:p>
        </p:txBody>
      </p:sp>
      <p:grpSp>
        <p:nvGrpSpPr>
          <p:cNvPr id="2" name="Group 25"/>
          <p:cNvGrpSpPr>
            <a:grpSpLocks/>
          </p:cNvGrpSpPr>
          <p:nvPr/>
        </p:nvGrpSpPr>
        <p:grpSpPr bwMode="auto">
          <a:xfrm>
            <a:off x="684211" y="3862388"/>
            <a:ext cx="7451725" cy="719137"/>
            <a:chOff x="630" y="2433"/>
            <a:chExt cx="4694" cy="453"/>
          </a:xfrm>
        </p:grpSpPr>
        <p:sp>
          <p:nvSpPr>
            <p:cNvPr id="20491" name="Rectangle 15"/>
            <p:cNvSpPr>
              <a:spLocks noChangeArrowheads="1"/>
            </p:cNvSpPr>
            <p:nvPr/>
          </p:nvSpPr>
          <p:spPr bwMode="auto">
            <a:xfrm>
              <a:off x="788" y="2433"/>
              <a:ext cx="4536" cy="453"/>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time between requiring treatment and receiving treatment is kept to a </a:t>
              </a:r>
              <a:r>
                <a:rPr lang="en-US" sz="2400" dirty="0" smtClean="0"/>
                <a:t>minimum.</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20492" name="Oval 16"/>
            <p:cNvSpPr>
              <a:spLocks noChangeArrowheads="1"/>
            </p:cNvSpPr>
            <p:nvPr/>
          </p:nvSpPr>
          <p:spPr bwMode="auto">
            <a:xfrm>
              <a:off x="630" y="2502"/>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sp>
        <p:nvSpPr>
          <p:cNvPr id="20485" name="Text Box 17"/>
          <p:cNvSpPr txBox="1">
            <a:spLocks noChangeArrowheads="1"/>
          </p:cNvSpPr>
          <p:nvPr/>
        </p:nvSpPr>
        <p:spPr bwMode="auto">
          <a:xfrm>
            <a:off x="584199" y="1557338"/>
            <a:ext cx="277177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a:t>
            </a:r>
            <a:r>
              <a:rPr lang="en-GB" sz="2400" dirty="0" smtClean="0"/>
              <a:t>Hospital?</a:t>
            </a:r>
            <a:endParaRPr lang="en-US" sz="2400" dirty="0"/>
          </a:p>
        </p:txBody>
      </p:sp>
      <p:sp>
        <p:nvSpPr>
          <p:cNvPr id="20486" name="Rectangle 21"/>
          <p:cNvSpPr>
            <a:spLocks noChangeArrowheads="1"/>
          </p:cNvSpPr>
          <p:nvPr/>
        </p:nvSpPr>
        <p:spPr bwMode="auto">
          <a:xfrm>
            <a:off x="528" y="105915"/>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Speed mean </a:t>
            </a:r>
            <a:r>
              <a:rPr lang="en-US" sz="2800" b="1" dirty="0" smtClean="0">
                <a:solidFill>
                  <a:srgbClr val="007FA3"/>
                </a:solidFill>
              </a:rPr>
              <a:t>in… (1 of 4)</a:t>
            </a:r>
            <a:endParaRPr lang="en-US" sz="2800" b="1" dirty="0">
              <a:solidFill>
                <a:srgbClr val="007FA3"/>
              </a:solidFill>
            </a:endParaRPr>
          </a:p>
        </p:txBody>
      </p:sp>
      <p:grpSp>
        <p:nvGrpSpPr>
          <p:cNvPr id="3" name="Group 26"/>
          <p:cNvGrpSpPr>
            <a:grpSpLocks/>
          </p:cNvGrpSpPr>
          <p:nvPr/>
        </p:nvGrpSpPr>
        <p:grpSpPr bwMode="auto">
          <a:xfrm>
            <a:off x="665161" y="4797425"/>
            <a:ext cx="7478713" cy="719138"/>
            <a:chOff x="618" y="3022"/>
            <a:chExt cx="4711" cy="453"/>
          </a:xfrm>
        </p:grpSpPr>
        <p:sp>
          <p:nvSpPr>
            <p:cNvPr id="20489" name="Oval 19"/>
            <p:cNvSpPr>
              <a:spLocks noChangeArrowheads="1"/>
            </p:cNvSpPr>
            <p:nvPr/>
          </p:nvSpPr>
          <p:spPr bwMode="auto">
            <a:xfrm>
              <a:off x="618" y="3113"/>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0490" name="Rectangle 24"/>
            <p:cNvSpPr>
              <a:spLocks noChangeArrowheads="1"/>
            </p:cNvSpPr>
            <p:nvPr/>
          </p:nvSpPr>
          <p:spPr bwMode="auto">
            <a:xfrm>
              <a:off x="793" y="3022"/>
              <a:ext cx="4536" cy="453"/>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time for test results, X-rays, etc. to be returned is kept to a </a:t>
              </a:r>
              <a:r>
                <a:rPr lang="en-US" sz="2400" dirty="0" smtClean="0"/>
                <a:t>minimum.</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ChangeArrowheads="1"/>
          </p:cNvSpPr>
          <p:nvPr/>
        </p:nvSpPr>
        <p:spPr bwMode="auto">
          <a:xfrm>
            <a:off x="0" y="102777"/>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Speed mean </a:t>
            </a:r>
            <a:r>
              <a:rPr lang="en-US" sz="2800" b="1" dirty="0" smtClean="0">
                <a:solidFill>
                  <a:srgbClr val="007FA3"/>
                </a:solidFill>
              </a:rPr>
              <a:t>in… (2 of 4)</a:t>
            </a:r>
            <a:endParaRPr lang="en-US" sz="2800" b="1" dirty="0">
              <a:solidFill>
                <a:srgbClr val="007FA3"/>
              </a:solidFill>
            </a:endParaRPr>
          </a:p>
        </p:txBody>
      </p:sp>
      <p:sp>
        <p:nvSpPr>
          <p:cNvPr id="21507" name="Text Box 5"/>
          <p:cNvSpPr txBox="1">
            <a:spLocks noChangeArrowheads="1"/>
          </p:cNvSpPr>
          <p:nvPr/>
        </p:nvSpPr>
        <p:spPr bwMode="auto">
          <a:xfrm>
            <a:off x="550865" y="1643063"/>
            <a:ext cx="37433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an automobile plant?</a:t>
            </a:r>
            <a:endParaRPr lang="en-US" sz="2400" dirty="0"/>
          </a:p>
        </p:txBody>
      </p:sp>
      <p:grpSp>
        <p:nvGrpSpPr>
          <p:cNvPr id="2" name="Group 13"/>
          <p:cNvGrpSpPr>
            <a:grpSpLocks/>
          </p:cNvGrpSpPr>
          <p:nvPr/>
        </p:nvGrpSpPr>
        <p:grpSpPr bwMode="auto">
          <a:xfrm>
            <a:off x="686846" y="3889375"/>
            <a:ext cx="7451725" cy="763588"/>
            <a:chOff x="630" y="2450"/>
            <a:chExt cx="4694" cy="481"/>
          </a:xfrm>
        </p:grpSpPr>
        <p:sp>
          <p:nvSpPr>
            <p:cNvPr id="21513" name="Rectangle 6"/>
            <p:cNvSpPr>
              <a:spLocks noChangeArrowheads="1"/>
            </p:cNvSpPr>
            <p:nvPr/>
          </p:nvSpPr>
          <p:spPr bwMode="auto">
            <a:xfrm>
              <a:off x="788" y="2450"/>
              <a:ext cx="4536" cy="481"/>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Time between dealers requesting a vehicle of a particular specification and receiving it is </a:t>
              </a:r>
              <a:r>
                <a:rPr lang="en-US" sz="2400" dirty="0" smtClean="0"/>
                <a:t>minimized.</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21514" name="Oval 7"/>
            <p:cNvSpPr>
              <a:spLocks noChangeArrowheads="1"/>
            </p:cNvSpPr>
            <p:nvPr/>
          </p:nvSpPr>
          <p:spPr bwMode="auto">
            <a:xfrm>
              <a:off x="630" y="2519"/>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4"/>
          <p:cNvGrpSpPr>
            <a:grpSpLocks/>
          </p:cNvGrpSpPr>
          <p:nvPr/>
        </p:nvGrpSpPr>
        <p:grpSpPr bwMode="auto">
          <a:xfrm>
            <a:off x="677321" y="4826000"/>
            <a:ext cx="7469188" cy="474663"/>
            <a:chOff x="624" y="3040"/>
            <a:chExt cx="4705" cy="299"/>
          </a:xfrm>
        </p:grpSpPr>
        <p:sp>
          <p:nvSpPr>
            <p:cNvPr id="21511" name="Oval 8"/>
            <p:cNvSpPr>
              <a:spLocks noChangeArrowheads="1"/>
            </p:cNvSpPr>
            <p:nvPr/>
          </p:nvSpPr>
          <p:spPr bwMode="auto">
            <a:xfrm>
              <a:off x="624" y="3108"/>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1512" name="Rectangle 12"/>
            <p:cNvSpPr>
              <a:spLocks noChangeArrowheads="1"/>
            </p:cNvSpPr>
            <p:nvPr/>
          </p:nvSpPr>
          <p:spPr bwMode="auto">
            <a:xfrm>
              <a:off x="793" y="3040"/>
              <a:ext cx="4536" cy="299"/>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Time to deliver spares to service </a:t>
              </a:r>
              <a:r>
                <a:rPr lang="en-US" sz="2400" dirty="0" err="1" smtClean="0"/>
                <a:t>centres</a:t>
              </a:r>
              <a:r>
                <a:rPr lang="en-US" sz="2400" dirty="0" smtClean="0"/>
                <a:t> is minimized.</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ext Box 6"/>
          <p:cNvSpPr txBox="1">
            <a:spLocks noChangeArrowheads="1"/>
          </p:cNvSpPr>
          <p:nvPr/>
        </p:nvSpPr>
        <p:spPr bwMode="auto">
          <a:xfrm>
            <a:off x="550334"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bus company?</a:t>
            </a:r>
            <a:endParaRPr lang="en-US" sz="2400" dirty="0"/>
          </a:p>
        </p:txBody>
      </p:sp>
      <p:grpSp>
        <p:nvGrpSpPr>
          <p:cNvPr id="2" name="Group 12"/>
          <p:cNvGrpSpPr>
            <a:grpSpLocks/>
          </p:cNvGrpSpPr>
          <p:nvPr/>
        </p:nvGrpSpPr>
        <p:grpSpPr bwMode="auto">
          <a:xfrm>
            <a:off x="685803" y="3917950"/>
            <a:ext cx="7451725" cy="863600"/>
            <a:chOff x="630" y="2468"/>
            <a:chExt cx="4694" cy="544"/>
          </a:xfrm>
        </p:grpSpPr>
        <p:sp>
          <p:nvSpPr>
            <p:cNvPr id="22534" name="Rectangle 7"/>
            <p:cNvSpPr>
              <a:spLocks noChangeArrowheads="1"/>
            </p:cNvSpPr>
            <p:nvPr/>
          </p:nvSpPr>
          <p:spPr bwMode="auto">
            <a:xfrm>
              <a:off x="788" y="2468"/>
              <a:ext cx="4536" cy="544"/>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time between customer setting out on the journey and reaching his or her destination is kept to a </a:t>
              </a:r>
              <a:r>
                <a:rPr lang="en-US" sz="2400" dirty="0" smtClean="0"/>
                <a:t>minimum.</a:t>
              </a:r>
              <a:endParaRPr lang="en-US" sz="2400" dirty="0"/>
            </a:p>
          </p:txBody>
        </p:sp>
        <p:sp>
          <p:nvSpPr>
            <p:cNvPr id="22535" name="Oval 8"/>
            <p:cNvSpPr>
              <a:spLocks noChangeArrowheads="1"/>
            </p:cNvSpPr>
            <p:nvPr/>
          </p:nvSpPr>
          <p:spPr bwMode="auto">
            <a:xfrm>
              <a:off x="630" y="2537"/>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sp>
        <p:nvSpPr>
          <p:cNvPr id="22533" name="Rectangle 4"/>
          <p:cNvSpPr>
            <a:spLocks noChangeArrowheads="1"/>
          </p:cNvSpPr>
          <p:nvPr/>
        </p:nvSpPr>
        <p:spPr bwMode="auto">
          <a:xfrm>
            <a:off x="0" y="102777"/>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Speed mean </a:t>
            </a:r>
            <a:r>
              <a:rPr lang="en-US" sz="2800" b="1" dirty="0" smtClean="0">
                <a:solidFill>
                  <a:srgbClr val="007FA3"/>
                </a:solidFill>
              </a:rPr>
              <a:t>in… (3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ext Box 6"/>
          <p:cNvSpPr txBox="1">
            <a:spLocks noChangeArrowheads="1"/>
          </p:cNvSpPr>
          <p:nvPr/>
        </p:nvSpPr>
        <p:spPr bwMode="auto">
          <a:xfrm>
            <a:off x="556667"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supermarket?</a:t>
            </a:r>
            <a:endParaRPr lang="en-US" sz="2400" dirty="0"/>
          </a:p>
        </p:txBody>
      </p:sp>
      <p:grpSp>
        <p:nvGrpSpPr>
          <p:cNvPr id="2" name="Group 13"/>
          <p:cNvGrpSpPr>
            <a:grpSpLocks/>
          </p:cNvGrpSpPr>
          <p:nvPr/>
        </p:nvGrpSpPr>
        <p:grpSpPr bwMode="auto">
          <a:xfrm>
            <a:off x="686846" y="3933825"/>
            <a:ext cx="7459663" cy="1008063"/>
            <a:chOff x="630" y="2478"/>
            <a:chExt cx="4699" cy="635"/>
          </a:xfrm>
        </p:grpSpPr>
        <p:sp>
          <p:nvSpPr>
            <p:cNvPr id="23561" name="Rectangle 7"/>
            <p:cNvSpPr>
              <a:spLocks noChangeArrowheads="1"/>
            </p:cNvSpPr>
            <p:nvPr/>
          </p:nvSpPr>
          <p:spPr bwMode="auto">
            <a:xfrm>
              <a:off x="793" y="2478"/>
              <a:ext cx="4536" cy="635"/>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time for the total transaction of going to the supermarket, making the purchases and </a:t>
              </a:r>
              <a:r>
                <a:rPr lang="en-US" sz="2400" dirty="0" smtClean="0"/>
                <a:t>returning it is minimized.</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23562" name="Oval 8"/>
            <p:cNvSpPr>
              <a:spLocks noChangeArrowheads="1"/>
            </p:cNvSpPr>
            <p:nvPr/>
          </p:nvSpPr>
          <p:spPr bwMode="auto">
            <a:xfrm>
              <a:off x="630" y="2538"/>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4"/>
          <p:cNvGrpSpPr>
            <a:grpSpLocks/>
          </p:cNvGrpSpPr>
          <p:nvPr/>
        </p:nvGrpSpPr>
        <p:grpSpPr bwMode="auto">
          <a:xfrm>
            <a:off x="667796" y="5157788"/>
            <a:ext cx="7478713" cy="503237"/>
            <a:chOff x="618" y="3249"/>
            <a:chExt cx="4711" cy="317"/>
          </a:xfrm>
        </p:grpSpPr>
        <p:sp>
          <p:nvSpPr>
            <p:cNvPr id="23559" name="Oval 10"/>
            <p:cNvSpPr>
              <a:spLocks noChangeArrowheads="1"/>
            </p:cNvSpPr>
            <p:nvPr/>
          </p:nvSpPr>
          <p:spPr bwMode="auto">
            <a:xfrm>
              <a:off x="618" y="330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3560" name="Rectangle 12"/>
            <p:cNvSpPr>
              <a:spLocks noChangeArrowheads="1"/>
            </p:cNvSpPr>
            <p:nvPr/>
          </p:nvSpPr>
          <p:spPr bwMode="auto">
            <a:xfrm>
              <a:off x="793" y="3249"/>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immediate availability of </a:t>
              </a:r>
              <a:r>
                <a:rPr lang="en-US" sz="2400" dirty="0" smtClean="0"/>
                <a:t>goods.</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sp>
        <p:nvSpPr>
          <p:cNvPr id="23558" name="Rectangle 4"/>
          <p:cNvSpPr>
            <a:spLocks noChangeArrowheads="1"/>
          </p:cNvSpPr>
          <p:nvPr/>
        </p:nvSpPr>
        <p:spPr bwMode="auto">
          <a:xfrm>
            <a:off x="0" y="102777"/>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Speed mean </a:t>
            </a:r>
            <a:r>
              <a:rPr lang="en-US" sz="2800" b="1" dirty="0" smtClean="0">
                <a:solidFill>
                  <a:srgbClr val="007FA3"/>
                </a:solidFill>
              </a:rPr>
              <a:t>in… (4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1026"/>
          <p:cNvSpPr txBox="1">
            <a:spLocks noChangeArrowheads="1"/>
          </p:cNvSpPr>
          <p:nvPr/>
        </p:nvSpPr>
        <p:spPr bwMode="auto">
          <a:xfrm>
            <a:off x="423338" y="880523"/>
            <a:ext cx="8382000" cy="396875"/>
          </a:xfrm>
          <a:prstGeom prst="rect">
            <a:avLst/>
          </a:prstGeom>
          <a:noFill/>
          <a:ln w="9525">
            <a:noFill/>
            <a:miter lim="800000"/>
            <a:headEnd/>
            <a:tailEnd/>
          </a:ln>
        </p:spPr>
        <p:txBody>
          <a:bodyPr>
            <a:spAutoFit/>
          </a:bodyPr>
          <a:lstStyle/>
          <a:p>
            <a:pPr algn="l">
              <a:spcBef>
                <a:spcPct val="50000"/>
              </a:spcBef>
            </a:pPr>
            <a:r>
              <a:rPr lang="en-GB" sz="2000" dirty="0"/>
              <a:t>Speed again has different interpretations externally and </a:t>
            </a:r>
            <a:r>
              <a:rPr lang="en-GB" sz="2000" dirty="0" smtClean="0"/>
              <a:t>internally.</a:t>
            </a:r>
            <a:endParaRPr lang="en-US" sz="2000" dirty="0"/>
          </a:p>
        </p:txBody>
      </p:sp>
      <p:sp>
        <p:nvSpPr>
          <p:cNvPr id="21507" name="Text Box 1027"/>
          <p:cNvSpPr txBox="1">
            <a:spLocks noChangeArrowheads="1"/>
          </p:cNvSpPr>
          <p:nvPr/>
        </p:nvSpPr>
        <p:spPr bwMode="auto">
          <a:xfrm>
            <a:off x="431276" y="1510761"/>
            <a:ext cx="8839200" cy="1158875"/>
          </a:xfrm>
          <a:prstGeom prst="rect">
            <a:avLst/>
          </a:prstGeom>
          <a:noFill/>
          <a:ln w="9525">
            <a:noFill/>
            <a:miter lim="800000"/>
            <a:headEnd/>
            <a:tailEnd/>
          </a:ln>
        </p:spPr>
        <p:txBody>
          <a:bodyPr>
            <a:spAutoFit/>
          </a:bodyPr>
          <a:lstStyle/>
          <a:p>
            <a:pPr algn="l">
              <a:spcBef>
                <a:spcPct val="50000"/>
              </a:spcBef>
            </a:pPr>
            <a:r>
              <a:rPr lang="en-GB" sz="2000" dirty="0"/>
              <a:t>Externally – it means the elapsed time between a customer asking for a product or service and getting it (in a satisfactory condition</a:t>
            </a:r>
            <a:r>
              <a:rPr lang="en-GB" sz="2000" dirty="0" smtClean="0"/>
              <a:t>).</a:t>
            </a:r>
            <a:endParaRPr lang="en-GB" sz="2000" dirty="0"/>
          </a:p>
          <a:p>
            <a:pPr algn="l">
              <a:spcBef>
                <a:spcPct val="50000"/>
              </a:spcBef>
            </a:pPr>
            <a:r>
              <a:rPr lang="en-GB" sz="2000" dirty="0"/>
              <a:t>It often enhances the value of the product or service to </a:t>
            </a:r>
            <a:r>
              <a:rPr lang="en-GB" sz="2000" dirty="0" smtClean="0"/>
              <a:t>customers.</a:t>
            </a:r>
            <a:endParaRPr lang="en-US" sz="2000" dirty="0"/>
          </a:p>
        </p:txBody>
      </p:sp>
      <p:grpSp>
        <p:nvGrpSpPr>
          <p:cNvPr id="2" name="Group 1035"/>
          <p:cNvGrpSpPr>
            <a:grpSpLocks/>
          </p:cNvGrpSpPr>
          <p:nvPr/>
        </p:nvGrpSpPr>
        <p:grpSpPr bwMode="auto">
          <a:xfrm>
            <a:off x="431276" y="2907761"/>
            <a:ext cx="8839200" cy="2360612"/>
            <a:chOff x="197" y="1997"/>
            <a:chExt cx="5568" cy="1487"/>
          </a:xfrm>
        </p:grpSpPr>
        <p:sp>
          <p:nvSpPr>
            <p:cNvPr id="24582" name="Text Box 1028"/>
            <p:cNvSpPr txBox="1">
              <a:spLocks noChangeArrowheads="1"/>
            </p:cNvSpPr>
            <p:nvPr/>
          </p:nvSpPr>
          <p:spPr bwMode="auto">
            <a:xfrm>
              <a:off x="197" y="1997"/>
              <a:ext cx="5568" cy="250"/>
            </a:xfrm>
            <a:prstGeom prst="rect">
              <a:avLst/>
            </a:prstGeom>
            <a:noFill/>
            <a:ln w="9525">
              <a:noFill/>
              <a:miter lim="800000"/>
              <a:headEnd/>
              <a:tailEnd/>
            </a:ln>
          </p:spPr>
          <p:txBody>
            <a:bodyPr>
              <a:spAutoFit/>
            </a:bodyPr>
            <a:lstStyle/>
            <a:p>
              <a:pPr algn="l">
                <a:spcBef>
                  <a:spcPct val="50000"/>
                </a:spcBef>
              </a:pPr>
              <a:r>
                <a:rPr lang="en-GB" sz="2000" dirty="0"/>
                <a:t>Internally </a:t>
              </a:r>
              <a:r>
                <a:rPr lang="en-GB" sz="2000" dirty="0" smtClean="0"/>
                <a:t>– </a:t>
              </a:r>
              <a:r>
                <a:rPr lang="en-GB" sz="2000" dirty="0"/>
                <a:t>it brings other benefits to the </a:t>
              </a:r>
              <a:r>
                <a:rPr lang="en-GB" sz="2000" dirty="0" smtClean="0"/>
                <a:t>operation.</a:t>
              </a:r>
              <a:endParaRPr lang="en-US" sz="2000" dirty="0"/>
            </a:p>
          </p:txBody>
        </p:sp>
        <p:sp>
          <p:nvSpPr>
            <p:cNvPr id="24583" name="Text Box 1029"/>
            <p:cNvSpPr txBox="1">
              <a:spLocks noChangeArrowheads="1"/>
            </p:cNvSpPr>
            <p:nvPr/>
          </p:nvSpPr>
          <p:spPr bwMode="auto">
            <a:xfrm>
              <a:off x="512" y="2542"/>
              <a:ext cx="4992" cy="942"/>
            </a:xfrm>
            <a:prstGeom prst="rect">
              <a:avLst/>
            </a:prstGeom>
            <a:noFill/>
            <a:ln w="9525">
              <a:noFill/>
              <a:miter lim="800000"/>
              <a:headEnd/>
              <a:tailEnd/>
            </a:ln>
          </p:spPr>
          <p:txBody>
            <a:bodyPr>
              <a:spAutoFit/>
            </a:bodyPr>
            <a:lstStyle/>
            <a:p>
              <a:pPr algn="l">
                <a:spcBef>
                  <a:spcPct val="30000"/>
                </a:spcBef>
              </a:pPr>
              <a:r>
                <a:rPr lang="en-GB" sz="2000" dirty="0"/>
                <a:t>It helps to overcome internal problems by maintaining </a:t>
              </a:r>
              <a:r>
                <a:rPr lang="en-GB" sz="2000" dirty="0" smtClean="0"/>
                <a:t>dependability.</a:t>
              </a:r>
              <a:endParaRPr lang="en-GB" sz="2000" dirty="0"/>
            </a:p>
            <a:p>
              <a:pPr algn="l">
                <a:spcBef>
                  <a:spcPct val="30000"/>
                </a:spcBef>
              </a:pPr>
              <a:endParaRPr lang="en-GB" sz="2000" dirty="0"/>
            </a:p>
            <a:p>
              <a:pPr algn="l">
                <a:spcBef>
                  <a:spcPct val="30000"/>
                </a:spcBef>
              </a:pPr>
              <a:r>
                <a:rPr lang="en-GB" sz="2000" dirty="0"/>
                <a:t>It reduces the need to manage transformed resources as they pass through the operation, therefore saving </a:t>
              </a:r>
              <a:r>
                <a:rPr lang="en-GB" sz="2000" dirty="0" smtClean="0"/>
                <a:t>cost.</a:t>
              </a:r>
              <a:endParaRPr lang="en-US" sz="2000" dirty="0"/>
            </a:p>
          </p:txBody>
        </p:sp>
        <p:sp>
          <p:nvSpPr>
            <p:cNvPr id="24584" name="Oval 1030"/>
            <p:cNvSpPr>
              <a:spLocks noChangeArrowheads="1"/>
            </p:cNvSpPr>
            <p:nvPr/>
          </p:nvSpPr>
          <p:spPr bwMode="auto">
            <a:xfrm>
              <a:off x="341" y="2612"/>
              <a:ext cx="144" cy="144"/>
            </a:xfrm>
            <a:prstGeom prst="ellipse">
              <a:avLst/>
            </a:prstGeom>
            <a:solidFill>
              <a:srgbClr val="FF0000"/>
            </a:solidFill>
            <a:ln w="9525">
              <a:solidFill>
                <a:schemeClr val="tx1"/>
              </a:solidFill>
              <a:round/>
              <a:headEnd/>
              <a:tailEnd/>
            </a:ln>
          </p:spPr>
          <p:txBody>
            <a:bodyPr wrap="none" anchor="ctr"/>
            <a:lstStyle/>
            <a:p>
              <a:endParaRPr lang="en-GB"/>
            </a:p>
          </p:txBody>
        </p:sp>
        <p:sp>
          <p:nvSpPr>
            <p:cNvPr id="24585" name="Oval 1031"/>
            <p:cNvSpPr>
              <a:spLocks noChangeArrowheads="1"/>
            </p:cNvSpPr>
            <p:nvPr/>
          </p:nvSpPr>
          <p:spPr bwMode="auto">
            <a:xfrm>
              <a:off x="341" y="3105"/>
              <a:ext cx="144" cy="144"/>
            </a:xfrm>
            <a:prstGeom prst="ellipse">
              <a:avLst/>
            </a:prstGeom>
            <a:solidFill>
              <a:srgbClr val="FF0000"/>
            </a:solidFill>
            <a:ln w="9525">
              <a:solidFill>
                <a:schemeClr val="tx1"/>
              </a:solidFill>
              <a:round/>
              <a:headEnd/>
              <a:tailEnd/>
            </a:ln>
          </p:spPr>
          <p:txBody>
            <a:bodyPr wrap="none" anchor="ctr"/>
            <a:lstStyle/>
            <a:p>
              <a:endParaRPr lang="en-GB"/>
            </a:p>
          </p:txBody>
        </p:sp>
      </p:grpSp>
      <p:sp>
        <p:nvSpPr>
          <p:cNvPr id="24581" name="Text Box 13"/>
          <p:cNvSpPr txBox="1">
            <a:spLocks noChangeArrowheads="1"/>
          </p:cNvSpPr>
          <p:nvPr/>
        </p:nvSpPr>
        <p:spPr bwMode="auto">
          <a:xfrm>
            <a:off x="7938" y="12169"/>
            <a:ext cx="8786812" cy="523875"/>
          </a:xfrm>
          <a:prstGeom prst="rect">
            <a:avLst/>
          </a:prstGeom>
          <a:noFill/>
          <a:ln w="19050">
            <a:noFill/>
            <a:miter lim="800000"/>
            <a:headEnd/>
            <a:tailEnd/>
          </a:ln>
        </p:spPr>
        <p:txBody>
          <a:bodyPr>
            <a:spAutoFit/>
          </a:bodyPr>
          <a:lstStyle/>
          <a:p>
            <a:pPr algn="l">
              <a:spcBef>
                <a:spcPct val="50000"/>
              </a:spcBef>
            </a:pPr>
            <a:r>
              <a:rPr lang="en-GB" sz="2800" b="1" dirty="0">
                <a:solidFill>
                  <a:srgbClr val="007FA3"/>
                </a:solidFill>
              </a:rPr>
              <a:t>External and internal benefits of speed</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wipe(left)">
                                      <p:cBhvr>
                                        <p:cTn id="7" dur="500"/>
                                        <p:tgtEl>
                                          <p:spTgt spid="2150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0" y="104775"/>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Dependability mean </a:t>
            </a:r>
            <a:r>
              <a:rPr lang="en-US" sz="2800" b="1" dirty="0" smtClean="0">
                <a:solidFill>
                  <a:srgbClr val="007FA3"/>
                </a:solidFill>
              </a:rPr>
              <a:t>in… (1 of 4)</a:t>
            </a:r>
            <a:endParaRPr lang="en-US" sz="2800" b="1" dirty="0">
              <a:solidFill>
                <a:srgbClr val="007FA3"/>
              </a:solidFill>
            </a:endParaRPr>
          </a:p>
        </p:txBody>
      </p:sp>
      <p:grpSp>
        <p:nvGrpSpPr>
          <p:cNvPr id="2" name="Group 13"/>
          <p:cNvGrpSpPr>
            <a:grpSpLocks/>
          </p:cNvGrpSpPr>
          <p:nvPr/>
        </p:nvGrpSpPr>
        <p:grpSpPr bwMode="auto">
          <a:xfrm>
            <a:off x="686846" y="3862388"/>
            <a:ext cx="7451725" cy="790575"/>
            <a:chOff x="630" y="2433"/>
            <a:chExt cx="4694" cy="498"/>
          </a:xfrm>
        </p:grpSpPr>
        <p:sp>
          <p:nvSpPr>
            <p:cNvPr id="26636" name="Rectangle 5"/>
            <p:cNvSpPr>
              <a:spLocks noChangeArrowheads="1"/>
            </p:cNvSpPr>
            <p:nvPr/>
          </p:nvSpPr>
          <p:spPr bwMode="auto">
            <a:xfrm>
              <a:off x="788" y="2433"/>
              <a:ext cx="4536" cy="498"/>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Proportion of appointments that are cancelled kept to a </a:t>
              </a:r>
              <a:r>
                <a:rPr lang="en-US" sz="2400" dirty="0" smtClean="0"/>
                <a:t>minimum.</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26637" name="Oval 6"/>
            <p:cNvSpPr>
              <a:spLocks noChangeArrowheads="1"/>
            </p:cNvSpPr>
            <p:nvPr/>
          </p:nvSpPr>
          <p:spPr bwMode="auto">
            <a:xfrm>
              <a:off x="630" y="2502"/>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sp>
        <p:nvSpPr>
          <p:cNvPr id="26628" name="Text Box 7"/>
          <p:cNvSpPr txBox="1">
            <a:spLocks noChangeArrowheads="1"/>
          </p:cNvSpPr>
          <p:nvPr/>
        </p:nvSpPr>
        <p:spPr bwMode="auto">
          <a:xfrm>
            <a:off x="561433" y="1557338"/>
            <a:ext cx="277177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a:t>
            </a:r>
            <a:r>
              <a:rPr lang="en-GB" sz="2400" dirty="0" smtClean="0"/>
              <a:t>hospital?</a:t>
            </a:r>
            <a:endParaRPr lang="en-US" sz="2400" dirty="0"/>
          </a:p>
        </p:txBody>
      </p:sp>
      <p:grpSp>
        <p:nvGrpSpPr>
          <p:cNvPr id="3" name="Group 14"/>
          <p:cNvGrpSpPr>
            <a:grpSpLocks/>
          </p:cNvGrpSpPr>
          <p:nvPr/>
        </p:nvGrpSpPr>
        <p:grpSpPr bwMode="auto">
          <a:xfrm>
            <a:off x="667796" y="4725988"/>
            <a:ext cx="7478713" cy="503237"/>
            <a:chOff x="618" y="2977"/>
            <a:chExt cx="4711" cy="317"/>
          </a:xfrm>
        </p:grpSpPr>
        <p:sp>
          <p:nvSpPr>
            <p:cNvPr id="26634" name="Oval 8"/>
            <p:cNvSpPr>
              <a:spLocks noChangeArrowheads="1"/>
            </p:cNvSpPr>
            <p:nvPr/>
          </p:nvSpPr>
          <p:spPr bwMode="auto">
            <a:xfrm>
              <a:off x="618" y="3068"/>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6635" name="Rectangle 11"/>
            <p:cNvSpPr>
              <a:spLocks noChangeArrowheads="1"/>
            </p:cNvSpPr>
            <p:nvPr/>
          </p:nvSpPr>
          <p:spPr bwMode="auto">
            <a:xfrm>
              <a:off x="793" y="2977"/>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Keeping appointment </a:t>
              </a:r>
              <a:r>
                <a:rPr lang="en-US" sz="2400" dirty="0" smtClean="0"/>
                <a:t>times.</a:t>
              </a:r>
              <a:endParaRPr lang="en-US" sz="2400" dirty="0"/>
            </a:p>
            <a:p>
              <a:pPr algn="l" eaLnBrk="0" hangingPunct="0">
                <a:lnSpc>
                  <a:spcPct val="85000"/>
                </a:lnSpc>
              </a:pPr>
              <a:endParaRPr lang="en-US" sz="2400" dirty="0"/>
            </a:p>
          </p:txBody>
        </p:sp>
      </p:grpSp>
      <p:grpSp>
        <p:nvGrpSpPr>
          <p:cNvPr id="4" name="Group 15"/>
          <p:cNvGrpSpPr>
            <a:grpSpLocks/>
          </p:cNvGrpSpPr>
          <p:nvPr/>
        </p:nvGrpSpPr>
        <p:grpSpPr bwMode="auto">
          <a:xfrm>
            <a:off x="672559" y="5373688"/>
            <a:ext cx="7473950" cy="503237"/>
            <a:chOff x="621" y="3385"/>
            <a:chExt cx="4708" cy="317"/>
          </a:xfrm>
        </p:grpSpPr>
        <p:sp>
          <p:nvSpPr>
            <p:cNvPr id="26632" name="Oval 10"/>
            <p:cNvSpPr>
              <a:spLocks noChangeArrowheads="1"/>
            </p:cNvSpPr>
            <p:nvPr/>
          </p:nvSpPr>
          <p:spPr bwMode="auto">
            <a:xfrm>
              <a:off x="621" y="3481"/>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6633" name="Rectangle 12"/>
            <p:cNvSpPr>
              <a:spLocks noChangeArrowheads="1"/>
            </p:cNvSpPr>
            <p:nvPr/>
          </p:nvSpPr>
          <p:spPr bwMode="auto">
            <a:xfrm>
              <a:off x="793" y="3385"/>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Test results, X-rays, etc. returned as </a:t>
              </a:r>
              <a:r>
                <a:rPr lang="en-US" sz="2400" dirty="0" smtClean="0"/>
                <a:t>promised.</a:t>
              </a:r>
              <a:endParaRPr lang="en-US" sz="2400" dirty="0"/>
            </a:p>
            <a:p>
              <a:pPr algn="l" eaLnBrk="0" hangingPunct="0">
                <a:lnSpc>
                  <a:spcPct val="85000"/>
                </a:lnSpc>
              </a:pPr>
              <a:endParaRPr lang="en-US" sz="2400"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5"/>
          <p:cNvSpPr txBox="1">
            <a:spLocks noChangeArrowheads="1"/>
          </p:cNvSpPr>
          <p:nvPr/>
        </p:nvSpPr>
        <p:spPr bwMode="auto">
          <a:xfrm>
            <a:off x="551929" y="1557338"/>
            <a:ext cx="37433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an automobile plant?</a:t>
            </a:r>
            <a:endParaRPr lang="en-US" sz="2400" dirty="0"/>
          </a:p>
        </p:txBody>
      </p:sp>
      <p:grpSp>
        <p:nvGrpSpPr>
          <p:cNvPr id="2" name="Group 11"/>
          <p:cNvGrpSpPr>
            <a:grpSpLocks/>
          </p:cNvGrpSpPr>
          <p:nvPr/>
        </p:nvGrpSpPr>
        <p:grpSpPr bwMode="auto">
          <a:xfrm>
            <a:off x="686861" y="3889375"/>
            <a:ext cx="7451725" cy="476250"/>
            <a:chOff x="630" y="2450"/>
            <a:chExt cx="4694" cy="300"/>
          </a:xfrm>
        </p:grpSpPr>
        <p:sp>
          <p:nvSpPr>
            <p:cNvPr id="27657" name="Rectangle 6"/>
            <p:cNvSpPr>
              <a:spLocks noChangeArrowheads="1"/>
            </p:cNvSpPr>
            <p:nvPr/>
          </p:nvSpPr>
          <p:spPr bwMode="auto">
            <a:xfrm>
              <a:off x="788" y="2450"/>
              <a:ext cx="4536" cy="300"/>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On-time delivery of vehicles to </a:t>
              </a:r>
              <a:r>
                <a:rPr lang="en-US" sz="2400" dirty="0" smtClean="0"/>
                <a:t>dealers.</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27658" name="Oval 7"/>
            <p:cNvSpPr>
              <a:spLocks noChangeArrowheads="1"/>
            </p:cNvSpPr>
            <p:nvPr/>
          </p:nvSpPr>
          <p:spPr bwMode="auto">
            <a:xfrm>
              <a:off x="630" y="2519"/>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2"/>
          <p:cNvGrpSpPr>
            <a:grpSpLocks/>
          </p:cNvGrpSpPr>
          <p:nvPr/>
        </p:nvGrpSpPr>
        <p:grpSpPr bwMode="auto">
          <a:xfrm>
            <a:off x="677336" y="4529138"/>
            <a:ext cx="7469188" cy="476250"/>
            <a:chOff x="624" y="2853"/>
            <a:chExt cx="4705" cy="300"/>
          </a:xfrm>
        </p:grpSpPr>
        <p:sp>
          <p:nvSpPr>
            <p:cNvPr id="27655" name="Oval 8"/>
            <p:cNvSpPr>
              <a:spLocks noChangeArrowheads="1"/>
            </p:cNvSpPr>
            <p:nvPr/>
          </p:nvSpPr>
          <p:spPr bwMode="auto">
            <a:xfrm>
              <a:off x="624" y="2922"/>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7656" name="Rectangle 10"/>
            <p:cNvSpPr>
              <a:spLocks noChangeArrowheads="1"/>
            </p:cNvSpPr>
            <p:nvPr/>
          </p:nvSpPr>
          <p:spPr bwMode="auto">
            <a:xfrm>
              <a:off x="793" y="2853"/>
              <a:ext cx="4536" cy="300"/>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On-time delivery of spares to service </a:t>
              </a:r>
              <a:r>
                <a:rPr lang="en-US" sz="2400" dirty="0" err="1" smtClean="0"/>
                <a:t>centres</a:t>
              </a:r>
              <a:r>
                <a:rPr lang="en-US" sz="2400" dirty="0" smtClean="0"/>
                <a:t>.</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sp>
        <p:nvSpPr>
          <p:cNvPr id="27654" name="Rectangle 4"/>
          <p:cNvSpPr>
            <a:spLocks noChangeArrowheads="1"/>
          </p:cNvSpPr>
          <p:nvPr/>
        </p:nvSpPr>
        <p:spPr bwMode="auto">
          <a:xfrm>
            <a:off x="0" y="104775"/>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Dependability mean </a:t>
            </a:r>
            <a:r>
              <a:rPr lang="en-US" sz="2800" b="1" dirty="0" smtClean="0">
                <a:solidFill>
                  <a:srgbClr val="007FA3"/>
                </a:solidFill>
              </a:rPr>
              <a:t>in… (2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ext Box 6"/>
          <p:cNvSpPr txBox="1">
            <a:spLocks noChangeArrowheads="1"/>
          </p:cNvSpPr>
          <p:nvPr/>
        </p:nvSpPr>
        <p:spPr bwMode="auto">
          <a:xfrm>
            <a:off x="550331"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bus company?</a:t>
            </a:r>
            <a:endParaRPr lang="en-US" sz="2400" dirty="0"/>
          </a:p>
        </p:txBody>
      </p:sp>
      <p:grpSp>
        <p:nvGrpSpPr>
          <p:cNvPr id="2" name="Group 11"/>
          <p:cNvGrpSpPr>
            <a:grpSpLocks/>
          </p:cNvGrpSpPr>
          <p:nvPr/>
        </p:nvGrpSpPr>
        <p:grpSpPr bwMode="auto">
          <a:xfrm>
            <a:off x="685800" y="3917950"/>
            <a:ext cx="7451725" cy="663575"/>
            <a:chOff x="630" y="2468"/>
            <a:chExt cx="4694" cy="418"/>
          </a:xfrm>
        </p:grpSpPr>
        <p:sp>
          <p:nvSpPr>
            <p:cNvPr id="28681" name="Rectangle 7"/>
            <p:cNvSpPr>
              <a:spLocks noChangeArrowheads="1"/>
            </p:cNvSpPr>
            <p:nvPr/>
          </p:nvSpPr>
          <p:spPr bwMode="auto">
            <a:xfrm>
              <a:off x="788" y="2468"/>
              <a:ext cx="4536" cy="418"/>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Keeping to the published timetable at all points on the </a:t>
              </a:r>
              <a:r>
                <a:rPr lang="en-US" sz="2400" dirty="0" smtClean="0"/>
                <a:t>route.</a:t>
              </a:r>
              <a:endParaRPr lang="en-US" sz="2400" dirty="0"/>
            </a:p>
            <a:p>
              <a:pPr algn="l" eaLnBrk="0" hangingPunct="0">
                <a:lnSpc>
                  <a:spcPct val="85000"/>
                </a:lnSpc>
              </a:pPr>
              <a:endParaRPr lang="en-GB" sz="2400" dirty="0"/>
            </a:p>
            <a:p>
              <a:pPr algn="l" eaLnBrk="0" hangingPunct="0">
                <a:lnSpc>
                  <a:spcPct val="85000"/>
                </a:lnSpc>
              </a:pPr>
              <a:endParaRPr lang="en-US" sz="2400" dirty="0"/>
            </a:p>
          </p:txBody>
        </p:sp>
        <p:sp>
          <p:nvSpPr>
            <p:cNvPr id="28682" name="Oval 8"/>
            <p:cNvSpPr>
              <a:spLocks noChangeArrowheads="1"/>
            </p:cNvSpPr>
            <p:nvPr/>
          </p:nvSpPr>
          <p:spPr bwMode="auto">
            <a:xfrm>
              <a:off x="630" y="2537"/>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2"/>
          <p:cNvGrpSpPr>
            <a:grpSpLocks/>
          </p:cNvGrpSpPr>
          <p:nvPr/>
        </p:nvGrpSpPr>
        <p:grpSpPr bwMode="auto">
          <a:xfrm>
            <a:off x="685800" y="4852988"/>
            <a:ext cx="7459663" cy="376237"/>
            <a:chOff x="630" y="3057"/>
            <a:chExt cx="4699" cy="237"/>
          </a:xfrm>
        </p:grpSpPr>
        <p:sp>
          <p:nvSpPr>
            <p:cNvPr id="28679" name="Oval 9"/>
            <p:cNvSpPr>
              <a:spLocks noChangeArrowheads="1"/>
            </p:cNvSpPr>
            <p:nvPr/>
          </p:nvSpPr>
          <p:spPr bwMode="auto">
            <a:xfrm>
              <a:off x="630" y="3127"/>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8680" name="Rectangle 10"/>
            <p:cNvSpPr>
              <a:spLocks noChangeArrowheads="1"/>
            </p:cNvSpPr>
            <p:nvPr/>
          </p:nvSpPr>
          <p:spPr bwMode="auto">
            <a:xfrm>
              <a:off x="793" y="3057"/>
              <a:ext cx="4536" cy="237"/>
            </a:xfrm>
            <a:prstGeom prst="rect">
              <a:avLst/>
            </a:prstGeom>
            <a:noFill/>
            <a:ln w="25400">
              <a:noFill/>
              <a:miter lim="800000"/>
              <a:headEnd/>
              <a:tailEnd/>
            </a:ln>
          </p:spPr>
          <p:txBody>
            <a:bodyPr lIns="90488" tIns="44450" rIns="90488" bIns="44450"/>
            <a:lstStyle/>
            <a:p>
              <a:pPr algn="l" eaLnBrk="0" hangingPunct="0">
                <a:lnSpc>
                  <a:spcPct val="85000"/>
                </a:lnSpc>
              </a:pPr>
              <a:r>
                <a:rPr lang="en-GB" sz="2400" dirty="0"/>
                <a:t>Constant availability of seats for </a:t>
              </a:r>
              <a:r>
                <a:rPr lang="en-GB" sz="2400" dirty="0" smtClean="0"/>
                <a:t>passengers.</a:t>
              </a:r>
              <a:r>
                <a:rPr lang="en-US" b="1" dirty="0" smtClean="0"/>
                <a:t> </a:t>
              </a:r>
              <a:endParaRPr lang="en-US" sz="2400" dirty="0"/>
            </a:p>
            <a:p>
              <a:pPr algn="l" eaLnBrk="0" hangingPunct="0">
                <a:lnSpc>
                  <a:spcPct val="85000"/>
                </a:lnSpc>
              </a:pPr>
              <a:endParaRPr lang="en-GB" sz="2400" dirty="0"/>
            </a:p>
            <a:p>
              <a:pPr algn="l" eaLnBrk="0" hangingPunct="0">
                <a:lnSpc>
                  <a:spcPct val="85000"/>
                </a:lnSpc>
              </a:pPr>
              <a:endParaRPr lang="en-US" sz="2400" dirty="0"/>
            </a:p>
          </p:txBody>
        </p:sp>
      </p:grpSp>
      <p:sp>
        <p:nvSpPr>
          <p:cNvPr id="28678" name="Rectangle 4"/>
          <p:cNvSpPr>
            <a:spLocks noChangeArrowheads="1"/>
          </p:cNvSpPr>
          <p:nvPr/>
        </p:nvSpPr>
        <p:spPr bwMode="auto">
          <a:xfrm>
            <a:off x="0" y="104775"/>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Dependability mean </a:t>
            </a:r>
            <a:r>
              <a:rPr lang="en-US" sz="2800" b="1" dirty="0" smtClean="0">
                <a:solidFill>
                  <a:srgbClr val="007FA3"/>
                </a:solidFill>
              </a:rPr>
              <a:t>in… (3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ext Box 6"/>
          <p:cNvSpPr txBox="1">
            <a:spLocks noChangeArrowheads="1"/>
          </p:cNvSpPr>
          <p:nvPr/>
        </p:nvSpPr>
        <p:spPr bwMode="auto">
          <a:xfrm>
            <a:off x="550328"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supermarket?</a:t>
            </a:r>
            <a:endParaRPr lang="en-US" sz="2400" dirty="0"/>
          </a:p>
        </p:txBody>
      </p:sp>
      <p:grpSp>
        <p:nvGrpSpPr>
          <p:cNvPr id="2" name="Group 17"/>
          <p:cNvGrpSpPr>
            <a:grpSpLocks/>
          </p:cNvGrpSpPr>
          <p:nvPr/>
        </p:nvGrpSpPr>
        <p:grpSpPr bwMode="auto">
          <a:xfrm>
            <a:off x="685800" y="3573463"/>
            <a:ext cx="7459663" cy="431800"/>
            <a:chOff x="630" y="2251"/>
            <a:chExt cx="4699" cy="272"/>
          </a:xfrm>
        </p:grpSpPr>
        <p:sp>
          <p:nvSpPr>
            <p:cNvPr id="29711" name="Rectangle 7"/>
            <p:cNvSpPr>
              <a:spLocks noChangeArrowheads="1"/>
            </p:cNvSpPr>
            <p:nvPr/>
          </p:nvSpPr>
          <p:spPr bwMode="auto">
            <a:xfrm>
              <a:off x="793" y="2251"/>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Predictable opening </a:t>
              </a:r>
              <a:r>
                <a:rPr lang="en-US" sz="2400" dirty="0" smtClean="0"/>
                <a:t>hours.</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29712" name="Oval 8"/>
            <p:cNvSpPr>
              <a:spLocks noChangeArrowheads="1"/>
            </p:cNvSpPr>
            <p:nvPr/>
          </p:nvSpPr>
          <p:spPr bwMode="auto">
            <a:xfrm>
              <a:off x="630" y="2305"/>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8"/>
          <p:cNvGrpSpPr>
            <a:grpSpLocks/>
          </p:cNvGrpSpPr>
          <p:nvPr/>
        </p:nvGrpSpPr>
        <p:grpSpPr bwMode="auto">
          <a:xfrm>
            <a:off x="685800" y="4162425"/>
            <a:ext cx="7459663" cy="431800"/>
            <a:chOff x="630" y="2622"/>
            <a:chExt cx="4699" cy="272"/>
          </a:xfrm>
        </p:grpSpPr>
        <p:sp>
          <p:nvSpPr>
            <p:cNvPr id="29709" name="Oval 10"/>
            <p:cNvSpPr>
              <a:spLocks noChangeArrowheads="1"/>
            </p:cNvSpPr>
            <p:nvPr/>
          </p:nvSpPr>
          <p:spPr bwMode="auto">
            <a:xfrm>
              <a:off x="630" y="2700"/>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9710" name="Rectangle 13"/>
            <p:cNvSpPr>
              <a:spLocks noChangeArrowheads="1"/>
            </p:cNvSpPr>
            <p:nvPr/>
          </p:nvSpPr>
          <p:spPr bwMode="auto">
            <a:xfrm>
              <a:off x="793" y="2622"/>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Proportion of goods out of stock kept to a </a:t>
              </a:r>
              <a:r>
                <a:rPr lang="en-US" sz="2400" dirty="0" smtClean="0"/>
                <a:t>minimum.</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4" name="Group 19"/>
          <p:cNvGrpSpPr>
            <a:grpSpLocks/>
          </p:cNvGrpSpPr>
          <p:nvPr/>
        </p:nvGrpSpPr>
        <p:grpSpPr bwMode="auto">
          <a:xfrm>
            <a:off x="685800" y="4797425"/>
            <a:ext cx="7459663" cy="431800"/>
            <a:chOff x="630" y="3022"/>
            <a:chExt cx="4699" cy="272"/>
          </a:xfrm>
        </p:grpSpPr>
        <p:sp>
          <p:nvSpPr>
            <p:cNvPr id="29707" name="Oval 11"/>
            <p:cNvSpPr>
              <a:spLocks noChangeArrowheads="1"/>
            </p:cNvSpPr>
            <p:nvPr/>
          </p:nvSpPr>
          <p:spPr bwMode="auto">
            <a:xfrm>
              <a:off x="630" y="310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9708" name="Rectangle 14"/>
            <p:cNvSpPr>
              <a:spLocks noChangeArrowheads="1"/>
            </p:cNvSpPr>
            <p:nvPr/>
          </p:nvSpPr>
          <p:spPr bwMode="auto">
            <a:xfrm>
              <a:off x="793" y="3022"/>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Keeping to reasonable queuing </a:t>
              </a:r>
              <a:r>
                <a:rPr lang="en-US" sz="2400" dirty="0" smtClean="0"/>
                <a:t>times.</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5" name="Group 20"/>
          <p:cNvGrpSpPr>
            <a:grpSpLocks/>
          </p:cNvGrpSpPr>
          <p:nvPr/>
        </p:nvGrpSpPr>
        <p:grpSpPr bwMode="auto">
          <a:xfrm>
            <a:off x="685800" y="5432425"/>
            <a:ext cx="7459663" cy="431800"/>
            <a:chOff x="630" y="3422"/>
            <a:chExt cx="4699" cy="272"/>
          </a:xfrm>
        </p:grpSpPr>
        <p:sp>
          <p:nvSpPr>
            <p:cNvPr id="29705" name="Oval 12"/>
            <p:cNvSpPr>
              <a:spLocks noChangeArrowheads="1"/>
            </p:cNvSpPr>
            <p:nvPr/>
          </p:nvSpPr>
          <p:spPr bwMode="auto">
            <a:xfrm>
              <a:off x="630" y="3481"/>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29706" name="Rectangle 15"/>
            <p:cNvSpPr>
              <a:spLocks noChangeArrowheads="1"/>
            </p:cNvSpPr>
            <p:nvPr/>
          </p:nvSpPr>
          <p:spPr bwMode="auto">
            <a:xfrm>
              <a:off x="793" y="3422"/>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Constant availability of </a:t>
              </a:r>
              <a:r>
                <a:rPr lang="en-US" sz="2400" dirty="0" smtClean="0"/>
                <a:t>parking.</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sp>
        <p:nvSpPr>
          <p:cNvPr id="29704" name="Rectangle 4"/>
          <p:cNvSpPr>
            <a:spLocks noChangeArrowheads="1"/>
          </p:cNvSpPr>
          <p:nvPr/>
        </p:nvSpPr>
        <p:spPr bwMode="auto">
          <a:xfrm>
            <a:off x="0" y="104775"/>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Dependability mean </a:t>
            </a:r>
            <a:r>
              <a:rPr lang="en-US" sz="2800" b="1" dirty="0" smtClean="0">
                <a:solidFill>
                  <a:srgbClr val="007FA3"/>
                </a:solidFill>
              </a:rPr>
              <a:t>in… (4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428628" y="876281"/>
            <a:ext cx="8534400" cy="701675"/>
          </a:xfrm>
          <a:prstGeom prst="rect">
            <a:avLst/>
          </a:prstGeom>
          <a:noFill/>
          <a:ln w="9525">
            <a:noFill/>
            <a:miter lim="800000"/>
            <a:headEnd/>
            <a:tailEnd/>
          </a:ln>
        </p:spPr>
        <p:txBody>
          <a:bodyPr>
            <a:spAutoFit/>
          </a:bodyPr>
          <a:lstStyle/>
          <a:p>
            <a:pPr algn="l">
              <a:spcBef>
                <a:spcPct val="50000"/>
              </a:spcBef>
            </a:pPr>
            <a:r>
              <a:rPr lang="en-GB" sz="2000" dirty="0"/>
              <a:t>Externally </a:t>
            </a:r>
            <a:r>
              <a:rPr lang="en-GB" sz="2000" dirty="0" smtClean="0"/>
              <a:t>– </a:t>
            </a:r>
            <a:r>
              <a:rPr lang="en-GB" sz="2000" dirty="0"/>
              <a:t>it enhances the product or service in the market, or at least avoids customer </a:t>
            </a:r>
            <a:r>
              <a:rPr lang="en-GB" sz="2000" dirty="0" smtClean="0"/>
              <a:t>complaints.</a:t>
            </a:r>
            <a:endParaRPr lang="en-US" sz="2000" dirty="0"/>
          </a:p>
        </p:txBody>
      </p:sp>
      <p:grpSp>
        <p:nvGrpSpPr>
          <p:cNvPr id="2" name="Group 10"/>
          <p:cNvGrpSpPr>
            <a:grpSpLocks/>
          </p:cNvGrpSpPr>
          <p:nvPr/>
        </p:nvGrpSpPr>
        <p:grpSpPr bwMode="auto">
          <a:xfrm>
            <a:off x="466728" y="1968481"/>
            <a:ext cx="8120063" cy="2225675"/>
            <a:chOff x="246" y="1544"/>
            <a:chExt cx="5115" cy="1402"/>
          </a:xfrm>
        </p:grpSpPr>
        <p:sp>
          <p:nvSpPr>
            <p:cNvPr id="30725" name="Text Box 3"/>
            <p:cNvSpPr txBox="1">
              <a:spLocks noChangeArrowheads="1"/>
            </p:cNvSpPr>
            <p:nvPr/>
          </p:nvSpPr>
          <p:spPr bwMode="auto">
            <a:xfrm>
              <a:off x="246" y="1544"/>
              <a:ext cx="4086" cy="250"/>
            </a:xfrm>
            <a:prstGeom prst="rect">
              <a:avLst/>
            </a:prstGeom>
            <a:noFill/>
            <a:ln w="9525">
              <a:noFill/>
              <a:miter lim="800000"/>
              <a:headEnd/>
              <a:tailEnd/>
            </a:ln>
          </p:spPr>
          <p:txBody>
            <a:bodyPr>
              <a:spAutoFit/>
            </a:bodyPr>
            <a:lstStyle/>
            <a:p>
              <a:pPr algn="l">
                <a:spcBef>
                  <a:spcPct val="50000"/>
                </a:spcBef>
              </a:pPr>
              <a:r>
                <a:rPr lang="en-GB" sz="2000" dirty="0"/>
                <a:t>Internally </a:t>
              </a:r>
              <a:r>
                <a:rPr lang="en-GB" sz="2000" dirty="0" smtClean="0"/>
                <a:t>– </a:t>
              </a:r>
              <a:r>
                <a:rPr lang="en-GB" sz="2000" dirty="0"/>
                <a:t>it brings other benefits to the </a:t>
              </a:r>
              <a:r>
                <a:rPr lang="en-GB" sz="2000" dirty="0" smtClean="0"/>
                <a:t>operation.</a:t>
              </a:r>
              <a:endParaRPr lang="en-US" sz="2000" dirty="0"/>
            </a:p>
          </p:txBody>
        </p:sp>
        <p:sp>
          <p:nvSpPr>
            <p:cNvPr id="30726" name="Text Box 4"/>
            <p:cNvSpPr txBox="1">
              <a:spLocks noChangeArrowheads="1"/>
            </p:cNvSpPr>
            <p:nvPr/>
          </p:nvSpPr>
          <p:spPr bwMode="auto">
            <a:xfrm>
              <a:off x="541" y="2004"/>
              <a:ext cx="4820" cy="942"/>
            </a:xfrm>
            <a:prstGeom prst="rect">
              <a:avLst/>
            </a:prstGeom>
            <a:noFill/>
            <a:ln w="9525">
              <a:noFill/>
              <a:miter lim="800000"/>
              <a:headEnd/>
              <a:tailEnd/>
            </a:ln>
          </p:spPr>
          <p:txBody>
            <a:bodyPr>
              <a:spAutoFit/>
            </a:bodyPr>
            <a:lstStyle/>
            <a:p>
              <a:pPr algn="l">
                <a:spcBef>
                  <a:spcPct val="30000"/>
                </a:spcBef>
              </a:pPr>
              <a:r>
                <a:rPr lang="en-GB" sz="2000" dirty="0"/>
                <a:t>It prevents late delivery slowing down throughput </a:t>
              </a:r>
              <a:r>
                <a:rPr lang="en-GB" sz="2000" dirty="0" smtClean="0"/>
                <a:t>speed.</a:t>
              </a:r>
              <a:endParaRPr lang="en-GB" sz="2000" dirty="0"/>
            </a:p>
            <a:p>
              <a:pPr algn="l">
                <a:spcBef>
                  <a:spcPct val="30000"/>
                </a:spcBef>
              </a:pPr>
              <a:endParaRPr lang="en-GB" sz="2000" dirty="0"/>
            </a:p>
            <a:p>
              <a:pPr algn="l">
                <a:spcBef>
                  <a:spcPct val="30000"/>
                </a:spcBef>
              </a:pPr>
              <a:r>
                <a:rPr lang="en-GB" sz="2000" dirty="0"/>
                <a:t>It prevents lateness causing disruption and wasted time and effort, therefore saving </a:t>
              </a:r>
              <a:r>
                <a:rPr lang="en-GB" sz="2000" dirty="0" smtClean="0"/>
                <a:t>cost.</a:t>
              </a:r>
              <a:endParaRPr lang="en-US" sz="2000" dirty="0"/>
            </a:p>
          </p:txBody>
        </p:sp>
        <p:sp>
          <p:nvSpPr>
            <p:cNvPr id="30727" name="Oval 5"/>
            <p:cNvSpPr>
              <a:spLocks noChangeArrowheads="1"/>
            </p:cNvSpPr>
            <p:nvPr/>
          </p:nvSpPr>
          <p:spPr bwMode="auto">
            <a:xfrm>
              <a:off x="370" y="2089"/>
              <a:ext cx="139" cy="144"/>
            </a:xfrm>
            <a:prstGeom prst="ellipse">
              <a:avLst/>
            </a:prstGeom>
            <a:solidFill>
              <a:srgbClr val="FF0000"/>
            </a:solidFill>
            <a:ln w="9525">
              <a:solidFill>
                <a:schemeClr val="tx1"/>
              </a:solidFill>
              <a:round/>
              <a:headEnd/>
              <a:tailEnd/>
            </a:ln>
          </p:spPr>
          <p:txBody>
            <a:bodyPr wrap="none" anchor="ctr"/>
            <a:lstStyle/>
            <a:p>
              <a:endParaRPr lang="en-GB"/>
            </a:p>
          </p:txBody>
        </p:sp>
        <p:sp>
          <p:nvSpPr>
            <p:cNvPr id="30728" name="Oval 6"/>
            <p:cNvSpPr>
              <a:spLocks noChangeArrowheads="1"/>
            </p:cNvSpPr>
            <p:nvPr/>
          </p:nvSpPr>
          <p:spPr bwMode="auto">
            <a:xfrm>
              <a:off x="370" y="2576"/>
              <a:ext cx="139" cy="144"/>
            </a:xfrm>
            <a:prstGeom prst="ellipse">
              <a:avLst/>
            </a:prstGeom>
            <a:solidFill>
              <a:srgbClr val="FF0000"/>
            </a:solidFill>
            <a:ln w="9525">
              <a:solidFill>
                <a:schemeClr val="tx1"/>
              </a:solidFill>
              <a:round/>
              <a:headEnd/>
              <a:tailEnd/>
            </a:ln>
          </p:spPr>
          <p:txBody>
            <a:bodyPr wrap="none" anchor="ctr"/>
            <a:lstStyle/>
            <a:p>
              <a:endParaRPr lang="en-GB"/>
            </a:p>
          </p:txBody>
        </p:sp>
      </p:grpSp>
      <p:sp>
        <p:nvSpPr>
          <p:cNvPr id="30724" name="Text Box 7"/>
          <p:cNvSpPr txBox="1">
            <a:spLocks noChangeArrowheads="1"/>
          </p:cNvSpPr>
          <p:nvPr/>
        </p:nvSpPr>
        <p:spPr bwMode="auto">
          <a:xfrm>
            <a:off x="-8467" y="12169"/>
            <a:ext cx="8858250" cy="523875"/>
          </a:xfrm>
          <a:prstGeom prst="rect">
            <a:avLst/>
          </a:prstGeom>
          <a:noFill/>
          <a:ln w="9525">
            <a:noFill/>
            <a:miter lim="800000"/>
            <a:headEnd/>
            <a:tailEnd/>
          </a:ln>
        </p:spPr>
        <p:txBody>
          <a:bodyPr>
            <a:spAutoFit/>
          </a:bodyPr>
          <a:lstStyle/>
          <a:p>
            <a:pPr algn="l">
              <a:spcBef>
                <a:spcPct val="50000"/>
              </a:spcBef>
            </a:pPr>
            <a:r>
              <a:rPr lang="en-GB" sz="2800" b="1" dirty="0">
                <a:solidFill>
                  <a:srgbClr val="007FA3"/>
                </a:solidFill>
              </a:rPr>
              <a:t>External and internal benefits of Dependability</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wipe(left)">
                                      <p:cBhvr>
                                        <p:cTn id="7" dur="500"/>
                                        <p:tgtEl>
                                          <p:spTgt spid="245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418585" y="862016"/>
            <a:ext cx="7634287" cy="830262"/>
          </a:xfrm>
          <a:prstGeom prst="rect">
            <a:avLst/>
          </a:prstGeom>
          <a:noFill/>
          <a:ln w="9525">
            <a:noFill/>
            <a:miter lim="800000"/>
            <a:headEnd/>
            <a:tailEnd/>
          </a:ln>
        </p:spPr>
        <p:txBody>
          <a:bodyPr>
            <a:spAutoFit/>
          </a:bodyPr>
          <a:lstStyle/>
          <a:p>
            <a:pPr algn="l">
              <a:spcBef>
                <a:spcPct val="50000"/>
              </a:spcBef>
            </a:pPr>
            <a:r>
              <a:rPr lang="en-GB" sz="2400" dirty="0"/>
              <a:t>Flexibility has several distinct meanings but is always associated with an operation’s </a:t>
            </a:r>
            <a:r>
              <a:rPr lang="en-GB" sz="2400" i="1" dirty="0"/>
              <a:t>ability it </a:t>
            </a:r>
            <a:r>
              <a:rPr lang="en-GB" sz="2400" i="1" dirty="0" smtClean="0"/>
              <a:t>change.</a:t>
            </a:r>
            <a:endParaRPr lang="en-US" sz="2400" i="1" dirty="0"/>
          </a:p>
        </p:txBody>
      </p:sp>
      <p:sp>
        <p:nvSpPr>
          <p:cNvPr id="26627" name="Text Box 3"/>
          <p:cNvSpPr txBox="1">
            <a:spLocks noChangeArrowheads="1"/>
          </p:cNvSpPr>
          <p:nvPr/>
        </p:nvSpPr>
        <p:spPr bwMode="auto">
          <a:xfrm>
            <a:off x="418585" y="1814516"/>
            <a:ext cx="3240087" cy="461962"/>
          </a:xfrm>
          <a:prstGeom prst="rect">
            <a:avLst/>
          </a:prstGeom>
          <a:noFill/>
          <a:ln w="9525">
            <a:noFill/>
            <a:miter lim="800000"/>
            <a:headEnd/>
            <a:tailEnd/>
          </a:ln>
        </p:spPr>
        <p:txBody>
          <a:bodyPr>
            <a:spAutoFit/>
          </a:bodyPr>
          <a:lstStyle/>
          <a:p>
            <a:pPr algn="l">
              <a:spcBef>
                <a:spcPct val="50000"/>
              </a:spcBef>
            </a:pPr>
            <a:r>
              <a:rPr lang="en-GB" sz="2400" i="1" dirty="0"/>
              <a:t>Change </a:t>
            </a:r>
            <a:r>
              <a:rPr lang="en-GB" sz="2400" i="1" dirty="0" smtClean="0"/>
              <a:t>what?</a:t>
            </a:r>
            <a:endParaRPr lang="en-US" sz="2400" i="1" dirty="0"/>
          </a:p>
        </p:txBody>
      </p:sp>
      <p:sp>
        <p:nvSpPr>
          <p:cNvPr id="26628" name="Text Box 4"/>
          <p:cNvSpPr txBox="1">
            <a:spLocks noChangeArrowheads="1"/>
          </p:cNvSpPr>
          <p:nvPr/>
        </p:nvSpPr>
        <p:spPr bwMode="auto">
          <a:xfrm>
            <a:off x="418585" y="2446341"/>
            <a:ext cx="7848600" cy="830262"/>
          </a:xfrm>
          <a:prstGeom prst="rect">
            <a:avLst/>
          </a:prstGeom>
          <a:noFill/>
          <a:ln w="9525">
            <a:noFill/>
            <a:miter lim="800000"/>
            <a:headEnd/>
            <a:tailEnd/>
          </a:ln>
        </p:spPr>
        <p:txBody>
          <a:bodyPr>
            <a:spAutoFit/>
          </a:bodyPr>
          <a:lstStyle/>
          <a:p>
            <a:pPr marL="381000" indent="-381000" algn="l">
              <a:spcBef>
                <a:spcPct val="50000"/>
              </a:spcBef>
              <a:buClr>
                <a:srgbClr val="FF0000"/>
              </a:buClr>
              <a:buFont typeface="Wingdings" pitchFamily="2" charset="2"/>
              <a:buChar char="Ø"/>
            </a:pPr>
            <a:r>
              <a:rPr lang="en-GB" sz="2400" dirty="0"/>
              <a:t>The products and services it brings to the market –</a:t>
            </a:r>
            <a:r>
              <a:rPr lang="en-GB" sz="2400" i="1" dirty="0"/>
              <a:t>Product/service </a:t>
            </a:r>
            <a:r>
              <a:rPr lang="en-GB" sz="2400" i="1" dirty="0" smtClean="0"/>
              <a:t>flexibility.</a:t>
            </a:r>
            <a:endParaRPr lang="en-US" sz="2400" i="1" dirty="0"/>
          </a:p>
        </p:txBody>
      </p:sp>
      <p:sp>
        <p:nvSpPr>
          <p:cNvPr id="26629" name="Text Box 5"/>
          <p:cNvSpPr txBox="1">
            <a:spLocks noChangeArrowheads="1"/>
          </p:cNvSpPr>
          <p:nvPr/>
        </p:nvSpPr>
        <p:spPr bwMode="auto">
          <a:xfrm>
            <a:off x="418585" y="3382966"/>
            <a:ext cx="8561387" cy="830262"/>
          </a:xfrm>
          <a:prstGeom prst="rect">
            <a:avLst/>
          </a:prstGeom>
          <a:noFill/>
          <a:ln w="9525">
            <a:noFill/>
            <a:miter lim="800000"/>
            <a:headEnd/>
            <a:tailEnd/>
          </a:ln>
        </p:spPr>
        <p:txBody>
          <a:bodyPr>
            <a:spAutoFit/>
          </a:bodyPr>
          <a:lstStyle/>
          <a:p>
            <a:pPr marL="381000" indent="-381000" algn="l">
              <a:spcBef>
                <a:spcPct val="50000"/>
              </a:spcBef>
              <a:buClr>
                <a:srgbClr val="FF0000"/>
              </a:buClr>
              <a:buFont typeface="Wingdings" pitchFamily="2" charset="2"/>
              <a:buChar char="Ø"/>
            </a:pPr>
            <a:r>
              <a:rPr lang="en-GB" sz="2400" dirty="0"/>
              <a:t>The mix of products and services it produces at any one time – </a:t>
            </a:r>
            <a:r>
              <a:rPr lang="en-GB" sz="2400" i="1" dirty="0"/>
              <a:t>Mix  </a:t>
            </a:r>
            <a:r>
              <a:rPr lang="en-GB" sz="2400" i="1" dirty="0" smtClean="0"/>
              <a:t>flexibility.</a:t>
            </a:r>
            <a:endParaRPr lang="en-US" sz="2400" i="1" dirty="0"/>
          </a:p>
        </p:txBody>
      </p:sp>
      <p:sp>
        <p:nvSpPr>
          <p:cNvPr id="26630" name="Text Box 6"/>
          <p:cNvSpPr txBox="1">
            <a:spLocks noChangeArrowheads="1"/>
          </p:cNvSpPr>
          <p:nvPr/>
        </p:nvSpPr>
        <p:spPr bwMode="auto">
          <a:xfrm>
            <a:off x="418585" y="4389441"/>
            <a:ext cx="8561387" cy="830262"/>
          </a:xfrm>
          <a:prstGeom prst="rect">
            <a:avLst/>
          </a:prstGeom>
          <a:noFill/>
          <a:ln w="9525">
            <a:noFill/>
            <a:miter lim="800000"/>
            <a:headEnd/>
            <a:tailEnd/>
          </a:ln>
        </p:spPr>
        <p:txBody>
          <a:bodyPr>
            <a:spAutoFit/>
          </a:bodyPr>
          <a:lstStyle/>
          <a:p>
            <a:pPr marL="381000" indent="-381000" algn="l">
              <a:spcBef>
                <a:spcPct val="50000"/>
              </a:spcBef>
              <a:buClr>
                <a:srgbClr val="FF0000"/>
              </a:buClr>
              <a:buFont typeface="Wingdings" pitchFamily="2" charset="2"/>
              <a:buChar char="Ø"/>
            </a:pPr>
            <a:r>
              <a:rPr lang="en-GB" sz="2400" dirty="0"/>
              <a:t>The volume of products and services it produces –</a:t>
            </a:r>
            <a:r>
              <a:rPr lang="en-GB" sz="2400" i="1" dirty="0"/>
              <a:t> Volume </a:t>
            </a:r>
            <a:r>
              <a:rPr lang="en-GB" sz="2400" i="1" dirty="0" smtClean="0"/>
              <a:t>flexibility.</a:t>
            </a:r>
            <a:endParaRPr lang="en-US" sz="2400" i="1" dirty="0"/>
          </a:p>
        </p:txBody>
      </p:sp>
      <p:sp>
        <p:nvSpPr>
          <p:cNvPr id="26631" name="Text Box 7"/>
          <p:cNvSpPr txBox="1">
            <a:spLocks noChangeArrowheads="1"/>
          </p:cNvSpPr>
          <p:nvPr/>
        </p:nvSpPr>
        <p:spPr bwMode="auto">
          <a:xfrm>
            <a:off x="418585" y="5318128"/>
            <a:ext cx="8561387" cy="830263"/>
          </a:xfrm>
          <a:prstGeom prst="rect">
            <a:avLst/>
          </a:prstGeom>
          <a:noFill/>
          <a:ln w="9525">
            <a:noFill/>
            <a:miter lim="800000"/>
            <a:headEnd/>
            <a:tailEnd/>
          </a:ln>
        </p:spPr>
        <p:txBody>
          <a:bodyPr>
            <a:spAutoFit/>
          </a:bodyPr>
          <a:lstStyle/>
          <a:p>
            <a:pPr marL="381000" indent="-381000" algn="l">
              <a:spcBef>
                <a:spcPct val="50000"/>
              </a:spcBef>
              <a:buClr>
                <a:srgbClr val="FF0000"/>
              </a:buClr>
              <a:buFont typeface="Wingdings" pitchFamily="2" charset="2"/>
              <a:buChar char="Ø"/>
            </a:pPr>
            <a:r>
              <a:rPr lang="en-GB" sz="2400" dirty="0"/>
              <a:t>The delivery time of its products and services  –</a:t>
            </a:r>
            <a:r>
              <a:rPr lang="en-GB" sz="2400" i="1" dirty="0"/>
              <a:t> Delivery </a:t>
            </a:r>
            <a:r>
              <a:rPr lang="en-GB" sz="2400" i="1" dirty="0" smtClean="0"/>
              <a:t>flexibility.</a:t>
            </a:r>
            <a:endParaRPr lang="en-US" sz="2400" i="1" dirty="0"/>
          </a:p>
        </p:txBody>
      </p:sp>
      <p:sp>
        <p:nvSpPr>
          <p:cNvPr id="32776" name="Text Box 8"/>
          <p:cNvSpPr txBox="1">
            <a:spLocks noChangeArrowheads="1"/>
          </p:cNvSpPr>
          <p:nvPr/>
        </p:nvSpPr>
        <p:spPr bwMode="auto">
          <a:xfrm>
            <a:off x="-10586" y="13757"/>
            <a:ext cx="6286500" cy="522288"/>
          </a:xfrm>
          <a:prstGeom prst="rect">
            <a:avLst/>
          </a:prstGeom>
          <a:noFill/>
          <a:ln w="19050">
            <a:noFill/>
            <a:miter lim="800000"/>
            <a:headEnd/>
            <a:tailEnd/>
          </a:ln>
        </p:spPr>
        <p:txBody>
          <a:bodyPr>
            <a:spAutoFit/>
          </a:bodyPr>
          <a:lstStyle/>
          <a:p>
            <a:pPr algn="l">
              <a:spcBef>
                <a:spcPct val="50000"/>
              </a:spcBef>
            </a:pPr>
            <a:r>
              <a:rPr lang="en-GB" sz="2800" b="1" dirty="0">
                <a:solidFill>
                  <a:srgbClr val="007FA3"/>
                </a:solidFill>
              </a:rPr>
              <a:t>Flexibility – </a:t>
            </a:r>
            <a:r>
              <a:rPr lang="en-GB" sz="2800" b="1" dirty="0" smtClean="0">
                <a:solidFill>
                  <a:srgbClr val="007FA3"/>
                </a:solidFill>
              </a:rPr>
              <a:t>what </a:t>
            </a:r>
            <a:r>
              <a:rPr lang="en-GB" sz="2800" b="1" dirty="0">
                <a:solidFill>
                  <a:srgbClr val="007FA3"/>
                </a:solidFill>
              </a:rPr>
              <a:t>does it mean?</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animEffect transition="in" filter="dissolve">
                                      <p:cBhvr>
                                        <p:cTn id="7" dur="500"/>
                                        <p:tgtEl>
                                          <p:spTgt spid="2662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6628"/>
                                        </p:tgtEl>
                                        <p:attrNameLst>
                                          <p:attrName>style.visibility</p:attrName>
                                        </p:attrNameLst>
                                      </p:cBhvr>
                                      <p:to>
                                        <p:strVal val="visible"/>
                                      </p:to>
                                    </p:set>
                                    <p:animEffect transition="in" filter="dissolve">
                                      <p:cBhvr>
                                        <p:cTn id="12" dur="500"/>
                                        <p:tgtEl>
                                          <p:spTgt spid="2662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6629"/>
                                        </p:tgtEl>
                                        <p:attrNameLst>
                                          <p:attrName>style.visibility</p:attrName>
                                        </p:attrNameLst>
                                      </p:cBhvr>
                                      <p:to>
                                        <p:strVal val="visible"/>
                                      </p:to>
                                    </p:set>
                                    <p:animEffect transition="in" filter="dissolve">
                                      <p:cBhvr>
                                        <p:cTn id="17" dur="500"/>
                                        <p:tgtEl>
                                          <p:spTgt spid="2662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6630"/>
                                        </p:tgtEl>
                                        <p:attrNameLst>
                                          <p:attrName>style.visibility</p:attrName>
                                        </p:attrNameLst>
                                      </p:cBhvr>
                                      <p:to>
                                        <p:strVal val="visible"/>
                                      </p:to>
                                    </p:set>
                                    <p:animEffect transition="in" filter="dissolve">
                                      <p:cBhvr>
                                        <p:cTn id="22" dur="500"/>
                                        <p:tgtEl>
                                          <p:spTgt spid="2663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6631"/>
                                        </p:tgtEl>
                                        <p:attrNameLst>
                                          <p:attrName>style.visibility</p:attrName>
                                        </p:attrNameLst>
                                      </p:cBhvr>
                                      <p:to>
                                        <p:strVal val="visible"/>
                                      </p:to>
                                    </p:set>
                                    <p:animEffect transition="in" filter="dissolve">
                                      <p:cBhvr>
                                        <p:cTn id="27" dur="500"/>
                                        <p:tgtEl>
                                          <p:spTgt spid="266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P spid="26628" grpId="0"/>
      <p:bldP spid="26629" grpId="0"/>
      <p:bldP spid="26630" grpId="0"/>
      <p:bldP spid="2663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5"/>
          <p:cNvSpPr>
            <a:spLocks noChangeArrowheads="1"/>
          </p:cNvSpPr>
          <p:nvPr/>
        </p:nvSpPr>
        <p:spPr bwMode="auto">
          <a:xfrm>
            <a:off x="3702" y="95426"/>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Flexibility mean </a:t>
            </a:r>
            <a:r>
              <a:rPr lang="en-US" sz="2800" b="1" dirty="0" smtClean="0">
                <a:solidFill>
                  <a:srgbClr val="007FA3"/>
                </a:solidFill>
              </a:rPr>
              <a:t>in… (1 of 4)</a:t>
            </a:r>
            <a:endParaRPr lang="en-US" sz="2800" b="1" dirty="0">
              <a:solidFill>
                <a:srgbClr val="007FA3"/>
              </a:solidFill>
            </a:endParaRPr>
          </a:p>
        </p:txBody>
      </p:sp>
      <p:grpSp>
        <p:nvGrpSpPr>
          <p:cNvPr id="2" name="Group 16"/>
          <p:cNvGrpSpPr>
            <a:grpSpLocks/>
          </p:cNvGrpSpPr>
          <p:nvPr/>
        </p:nvGrpSpPr>
        <p:grpSpPr bwMode="auto">
          <a:xfrm>
            <a:off x="686846" y="3502025"/>
            <a:ext cx="7451725" cy="503238"/>
            <a:chOff x="630" y="2206"/>
            <a:chExt cx="4694" cy="317"/>
          </a:xfrm>
        </p:grpSpPr>
        <p:sp>
          <p:nvSpPr>
            <p:cNvPr id="33807" name="Rectangle 6"/>
            <p:cNvSpPr>
              <a:spLocks noChangeArrowheads="1"/>
            </p:cNvSpPr>
            <p:nvPr/>
          </p:nvSpPr>
          <p:spPr bwMode="auto">
            <a:xfrm>
              <a:off x="788" y="2206"/>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Introducing new </a:t>
              </a:r>
              <a:r>
                <a:rPr lang="en-US" sz="2400" dirty="0" smtClean="0"/>
                <a:t>treatments.</a:t>
              </a:r>
              <a:endParaRPr lang="en-US" sz="2400" dirty="0"/>
            </a:p>
            <a:p>
              <a:pPr algn="l" eaLnBrk="0" hangingPunct="0">
                <a:lnSpc>
                  <a:spcPct val="85000"/>
                </a:lnSpc>
              </a:pPr>
              <a:endParaRPr lang="en-US" sz="2400" dirty="0"/>
            </a:p>
            <a:p>
              <a:pPr algn="l" eaLnBrk="0" hangingPunct="0">
                <a:lnSpc>
                  <a:spcPct val="85000"/>
                </a:lnSpc>
              </a:pPr>
              <a:endParaRPr lang="en-US" sz="2400" dirty="0"/>
            </a:p>
          </p:txBody>
        </p:sp>
        <p:sp>
          <p:nvSpPr>
            <p:cNvPr id="33808" name="Oval 7"/>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sp>
        <p:nvSpPr>
          <p:cNvPr id="33797" name="Text Box 8"/>
          <p:cNvSpPr txBox="1">
            <a:spLocks noChangeArrowheads="1"/>
          </p:cNvSpPr>
          <p:nvPr/>
        </p:nvSpPr>
        <p:spPr bwMode="auto">
          <a:xfrm>
            <a:off x="552966" y="1557338"/>
            <a:ext cx="277177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a:t>
            </a:r>
            <a:r>
              <a:rPr lang="en-GB" sz="2400" dirty="0" smtClean="0"/>
              <a:t>Hospital?</a:t>
            </a:r>
            <a:endParaRPr lang="en-US" sz="2400" dirty="0"/>
          </a:p>
        </p:txBody>
      </p:sp>
      <p:grpSp>
        <p:nvGrpSpPr>
          <p:cNvPr id="3" name="Group 17"/>
          <p:cNvGrpSpPr>
            <a:grpSpLocks/>
          </p:cNvGrpSpPr>
          <p:nvPr/>
        </p:nvGrpSpPr>
        <p:grpSpPr bwMode="auto">
          <a:xfrm>
            <a:off x="677321" y="4111625"/>
            <a:ext cx="7469188" cy="503238"/>
            <a:chOff x="624" y="2590"/>
            <a:chExt cx="4705" cy="317"/>
          </a:xfrm>
        </p:grpSpPr>
        <p:sp>
          <p:nvSpPr>
            <p:cNvPr id="33805" name="Oval 9"/>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3806" name="Rectangle 12"/>
            <p:cNvSpPr>
              <a:spLocks noChangeArrowheads="1"/>
            </p:cNvSpPr>
            <p:nvPr/>
          </p:nvSpPr>
          <p:spPr bwMode="auto">
            <a:xfrm>
              <a:off x="793" y="2590"/>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A wide range of </a:t>
              </a:r>
              <a:r>
                <a:rPr lang="en-US" sz="2400" dirty="0" smtClean="0"/>
                <a:t>treatments.</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4" name="Group 18"/>
          <p:cNvGrpSpPr>
            <a:grpSpLocks/>
          </p:cNvGrpSpPr>
          <p:nvPr/>
        </p:nvGrpSpPr>
        <p:grpSpPr bwMode="auto">
          <a:xfrm>
            <a:off x="667796" y="4759325"/>
            <a:ext cx="7486650" cy="503238"/>
            <a:chOff x="618" y="2998"/>
            <a:chExt cx="4716" cy="317"/>
          </a:xfrm>
        </p:grpSpPr>
        <p:sp>
          <p:nvSpPr>
            <p:cNvPr id="33803" name="Oval 10"/>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3804" name="Rectangle 13"/>
            <p:cNvSpPr>
              <a:spLocks noChangeArrowheads="1"/>
            </p:cNvSpPr>
            <p:nvPr/>
          </p:nvSpPr>
          <p:spPr bwMode="auto">
            <a:xfrm>
              <a:off x="798" y="2998"/>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ability to adjust the number of patients </a:t>
              </a:r>
              <a:r>
                <a:rPr lang="en-US" sz="2400" dirty="0" smtClean="0"/>
                <a:t>treated.</a:t>
              </a:r>
              <a:endParaRPr lang="en-US" sz="2400" dirty="0"/>
            </a:p>
            <a:p>
              <a:pPr algn="l" eaLnBrk="0" hangingPunct="0">
                <a:lnSpc>
                  <a:spcPct val="85000"/>
                </a:lnSpc>
              </a:pPr>
              <a:endParaRPr lang="en-US" sz="2400" dirty="0"/>
            </a:p>
            <a:p>
              <a:pPr algn="l" eaLnBrk="0" hangingPunct="0">
                <a:lnSpc>
                  <a:spcPct val="85000"/>
                </a:lnSpc>
              </a:pPr>
              <a:endParaRPr lang="en-US" sz="2400" dirty="0"/>
            </a:p>
          </p:txBody>
        </p:sp>
      </p:grpSp>
      <p:grpSp>
        <p:nvGrpSpPr>
          <p:cNvPr id="5" name="Group 19"/>
          <p:cNvGrpSpPr>
            <a:grpSpLocks/>
          </p:cNvGrpSpPr>
          <p:nvPr/>
        </p:nvGrpSpPr>
        <p:grpSpPr bwMode="auto">
          <a:xfrm>
            <a:off x="658271" y="5407025"/>
            <a:ext cx="7504113" cy="503238"/>
            <a:chOff x="612" y="3406"/>
            <a:chExt cx="4727" cy="317"/>
          </a:xfrm>
        </p:grpSpPr>
        <p:sp>
          <p:nvSpPr>
            <p:cNvPr id="33801" name="Oval 11"/>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3802" name="Rectangle 14"/>
            <p:cNvSpPr>
              <a:spLocks noChangeArrowheads="1"/>
            </p:cNvSpPr>
            <p:nvPr/>
          </p:nvSpPr>
          <p:spPr bwMode="auto">
            <a:xfrm>
              <a:off x="803" y="3406"/>
              <a:ext cx="4536" cy="317"/>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ability to reschedule </a:t>
              </a:r>
              <a:r>
                <a:rPr lang="en-US" sz="2400" dirty="0" smtClean="0"/>
                <a:t>appointments.</a:t>
              </a:r>
              <a:endParaRPr lang="en-US" sz="2400" dirty="0"/>
            </a:p>
            <a:p>
              <a:pPr algn="l" eaLnBrk="0" hangingPunct="0">
                <a:lnSpc>
                  <a:spcPct val="85000"/>
                </a:lnSpc>
              </a:pPr>
              <a:endParaRPr lang="en-US" sz="2400"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6"/>
          <p:cNvSpPr txBox="1">
            <a:spLocks noChangeArrowheads="1"/>
          </p:cNvSpPr>
          <p:nvPr/>
        </p:nvSpPr>
        <p:spPr bwMode="auto">
          <a:xfrm>
            <a:off x="552966" y="1557338"/>
            <a:ext cx="37433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an automobile plant?</a:t>
            </a:r>
            <a:endParaRPr lang="en-US" sz="2400" dirty="0"/>
          </a:p>
        </p:txBody>
      </p:sp>
      <p:grpSp>
        <p:nvGrpSpPr>
          <p:cNvPr id="2" name="Group 17"/>
          <p:cNvGrpSpPr>
            <a:grpSpLocks/>
          </p:cNvGrpSpPr>
          <p:nvPr/>
        </p:nvGrpSpPr>
        <p:grpSpPr bwMode="auto">
          <a:xfrm>
            <a:off x="686319" y="3516313"/>
            <a:ext cx="7494587" cy="417512"/>
            <a:chOff x="603" y="2215"/>
            <a:chExt cx="4721" cy="263"/>
          </a:xfrm>
        </p:grpSpPr>
        <p:sp>
          <p:nvSpPr>
            <p:cNvPr id="34831" name="Rectangle 7"/>
            <p:cNvSpPr>
              <a:spLocks noChangeArrowheads="1"/>
            </p:cNvSpPr>
            <p:nvPr/>
          </p:nvSpPr>
          <p:spPr bwMode="auto">
            <a:xfrm>
              <a:off x="788" y="2215"/>
              <a:ext cx="4536" cy="263"/>
            </a:xfrm>
            <a:prstGeom prst="rect">
              <a:avLst/>
            </a:prstGeom>
            <a:noFill/>
            <a:ln w="25400">
              <a:noFill/>
              <a:miter lim="800000"/>
              <a:headEnd/>
              <a:tailEnd/>
            </a:ln>
          </p:spPr>
          <p:txBody>
            <a:bodyPr lIns="90488" tIns="44450" rIns="90488" bIns="44450"/>
            <a:lstStyle/>
            <a:p>
              <a:pPr algn="l" eaLnBrk="0" hangingPunct="0">
                <a:lnSpc>
                  <a:spcPct val="75000"/>
                </a:lnSpc>
              </a:pPr>
              <a:r>
                <a:rPr lang="en-US" sz="2400" dirty="0"/>
                <a:t>The introduction of new </a:t>
              </a:r>
              <a:r>
                <a:rPr lang="en-US" sz="2400" dirty="0" smtClean="0"/>
                <a:t>models.</a:t>
              </a:r>
              <a:endParaRPr lang="en-US" sz="2400" dirty="0"/>
            </a:p>
            <a:p>
              <a:pPr algn="l" eaLnBrk="0" hangingPunct="0">
                <a:lnSpc>
                  <a:spcPct val="75000"/>
                </a:lnSpc>
              </a:pPr>
              <a:endParaRPr lang="en-US" sz="2400" dirty="0"/>
            </a:p>
            <a:p>
              <a:pPr algn="l" eaLnBrk="0" hangingPunct="0">
                <a:lnSpc>
                  <a:spcPct val="75000"/>
                </a:lnSpc>
              </a:pPr>
              <a:endParaRPr lang="en-US" sz="2400" dirty="0"/>
            </a:p>
          </p:txBody>
        </p:sp>
        <p:sp>
          <p:nvSpPr>
            <p:cNvPr id="34832" name="Oval 8"/>
            <p:cNvSpPr>
              <a:spLocks noChangeArrowheads="1"/>
            </p:cNvSpPr>
            <p:nvPr/>
          </p:nvSpPr>
          <p:spPr bwMode="auto">
            <a:xfrm>
              <a:off x="603" y="2242"/>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8"/>
          <p:cNvGrpSpPr>
            <a:grpSpLocks/>
          </p:cNvGrpSpPr>
          <p:nvPr/>
        </p:nvGrpSpPr>
        <p:grpSpPr bwMode="auto">
          <a:xfrm>
            <a:off x="700606" y="4076700"/>
            <a:ext cx="7488238" cy="417513"/>
            <a:chOff x="612" y="2568"/>
            <a:chExt cx="4717" cy="263"/>
          </a:xfrm>
        </p:grpSpPr>
        <p:sp>
          <p:nvSpPr>
            <p:cNvPr id="34829" name="Oval 11"/>
            <p:cNvSpPr>
              <a:spLocks noChangeArrowheads="1"/>
            </p:cNvSpPr>
            <p:nvPr/>
          </p:nvSpPr>
          <p:spPr bwMode="auto">
            <a:xfrm>
              <a:off x="612" y="2605"/>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4830" name="Rectangle 13"/>
            <p:cNvSpPr>
              <a:spLocks noChangeArrowheads="1"/>
            </p:cNvSpPr>
            <p:nvPr/>
          </p:nvSpPr>
          <p:spPr bwMode="auto">
            <a:xfrm>
              <a:off x="793" y="2568"/>
              <a:ext cx="4536" cy="263"/>
            </a:xfrm>
            <a:prstGeom prst="rect">
              <a:avLst/>
            </a:prstGeom>
            <a:noFill/>
            <a:ln w="25400">
              <a:noFill/>
              <a:miter lim="800000"/>
              <a:headEnd/>
              <a:tailEnd/>
            </a:ln>
          </p:spPr>
          <p:txBody>
            <a:bodyPr lIns="90488" tIns="44450" rIns="90488" bIns="44450"/>
            <a:lstStyle/>
            <a:p>
              <a:pPr algn="l" eaLnBrk="0" hangingPunct="0">
                <a:lnSpc>
                  <a:spcPct val="75000"/>
                </a:lnSpc>
              </a:pPr>
              <a:r>
                <a:rPr lang="en-US" sz="2400" dirty="0"/>
                <a:t>A wide range of </a:t>
              </a:r>
              <a:r>
                <a:rPr lang="en-US" sz="2400" dirty="0" smtClean="0"/>
                <a:t>options.</a:t>
              </a:r>
              <a:endParaRPr lang="en-US" sz="2400" dirty="0"/>
            </a:p>
            <a:p>
              <a:pPr algn="l" eaLnBrk="0" hangingPunct="0">
                <a:lnSpc>
                  <a:spcPct val="75000"/>
                </a:lnSpc>
              </a:pPr>
              <a:endParaRPr lang="en-US" sz="2400" dirty="0"/>
            </a:p>
            <a:p>
              <a:pPr algn="l" eaLnBrk="0" hangingPunct="0">
                <a:lnSpc>
                  <a:spcPct val="75000"/>
                </a:lnSpc>
              </a:pPr>
              <a:endParaRPr lang="en-US" sz="2400" dirty="0"/>
            </a:p>
          </p:txBody>
        </p:sp>
      </p:grpSp>
      <p:grpSp>
        <p:nvGrpSpPr>
          <p:cNvPr id="4" name="Group 19"/>
          <p:cNvGrpSpPr>
            <a:grpSpLocks/>
          </p:cNvGrpSpPr>
          <p:nvPr/>
        </p:nvGrpSpPr>
        <p:grpSpPr bwMode="auto">
          <a:xfrm>
            <a:off x="719656" y="4637088"/>
            <a:ext cx="7477125" cy="417512"/>
            <a:chOff x="624" y="2921"/>
            <a:chExt cx="4710" cy="263"/>
          </a:xfrm>
        </p:grpSpPr>
        <p:sp>
          <p:nvSpPr>
            <p:cNvPr id="34827" name="Oval 9"/>
            <p:cNvSpPr>
              <a:spLocks noChangeArrowheads="1"/>
            </p:cNvSpPr>
            <p:nvPr/>
          </p:nvSpPr>
          <p:spPr bwMode="auto">
            <a:xfrm>
              <a:off x="624" y="2949"/>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4828" name="Rectangle 14"/>
            <p:cNvSpPr>
              <a:spLocks noChangeArrowheads="1"/>
            </p:cNvSpPr>
            <p:nvPr/>
          </p:nvSpPr>
          <p:spPr bwMode="auto">
            <a:xfrm>
              <a:off x="798" y="2921"/>
              <a:ext cx="4536" cy="263"/>
            </a:xfrm>
            <a:prstGeom prst="rect">
              <a:avLst/>
            </a:prstGeom>
            <a:noFill/>
            <a:ln w="25400">
              <a:noFill/>
              <a:miter lim="800000"/>
              <a:headEnd/>
              <a:tailEnd/>
            </a:ln>
          </p:spPr>
          <p:txBody>
            <a:bodyPr lIns="90488" tIns="44450" rIns="90488" bIns="44450"/>
            <a:lstStyle/>
            <a:p>
              <a:pPr algn="l" eaLnBrk="0" hangingPunct="0">
                <a:lnSpc>
                  <a:spcPct val="75000"/>
                </a:lnSpc>
              </a:pPr>
              <a:r>
                <a:rPr lang="en-US" sz="2400" dirty="0"/>
                <a:t>The ability to adjust the number of vehicles </a:t>
              </a:r>
              <a:r>
                <a:rPr lang="en-US" sz="2400" dirty="0" smtClean="0"/>
                <a:t>manufactured.</a:t>
              </a:r>
              <a:endParaRPr lang="en-US" sz="2400" dirty="0"/>
            </a:p>
            <a:p>
              <a:pPr algn="l" eaLnBrk="0" hangingPunct="0">
                <a:lnSpc>
                  <a:spcPct val="75000"/>
                </a:lnSpc>
              </a:pPr>
              <a:endParaRPr lang="en-US" sz="2400" dirty="0"/>
            </a:p>
          </p:txBody>
        </p:sp>
      </p:grpSp>
      <p:grpSp>
        <p:nvGrpSpPr>
          <p:cNvPr id="5" name="Group 20"/>
          <p:cNvGrpSpPr>
            <a:grpSpLocks/>
          </p:cNvGrpSpPr>
          <p:nvPr/>
        </p:nvGrpSpPr>
        <p:grpSpPr bwMode="auto">
          <a:xfrm>
            <a:off x="714894" y="5430838"/>
            <a:ext cx="7489825" cy="417512"/>
            <a:chOff x="621" y="3421"/>
            <a:chExt cx="4718" cy="263"/>
          </a:xfrm>
        </p:grpSpPr>
        <p:sp>
          <p:nvSpPr>
            <p:cNvPr id="34825" name="Oval 12"/>
            <p:cNvSpPr>
              <a:spLocks noChangeArrowheads="1"/>
            </p:cNvSpPr>
            <p:nvPr/>
          </p:nvSpPr>
          <p:spPr bwMode="auto">
            <a:xfrm>
              <a:off x="621" y="3472"/>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4826" name="Rectangle 15"/>
            <p:cNvSpPr>
              <a:spLocks noChangeArrowheads="1"/>
            </p:cNvSpPr>
            <p:nvPr/>
          </p:nvSpPr>
          <p:spPr bwMode="auto">
            <a:xfrm>
              <a:off x="803" y="3421"/>
              <a:ext cx="4536" cy="263"/>
            </a:xfrm>
            <a:prstGeom prst="rect">
              <a:avLst/>
            </a:prstGeom>
            <a:noFill/>
            <a:ln w="25400">
              <a:noFill/>
              <a:miter lim="800000"/>
              <a:headEnd/>
              <a:tailEnd/>
            </a:ln>
          </p:spPr>
          <p:txBody>
            <a:bodyPr lIns="90488" tIns="44450" rIns="90488" bIns="44450"/>
            <a:lstStyle/>
            <a:p>
              <a:pPr algn="l" eaLnBrk="0" hangingPunct="0">
                <a:lnSpc>
                  <a:spcPct val="75000"/>
                </a:lnSpc>
              </a:pPr>
              <a:r>
                <a:rPr lang="en-US" sz="2400" dirty="0"/>
                <a:t>The ability to reschedule manufacturing </a:t>
              </a:r>
              <a:r>
                <a:rPr lang="en-US" sz="2400" dirty="0" smtClean="0"/>
                <a:t>priorities.</a:t>
              </a:r>
              <a:endParaRPr lang="en-US" sz="2400" dirty="0"/>
            </a:p>
            <a:p>
              <a:pPr algn="l" eaLnBrk="0" hangingPunct="0">
                <a:lnSpc>
                  <a:spcPct val="75000"/>
                </a:lnSpc>
              </a:pPr>
              <a:endParaRPr lang="en-US" sz="2400" dirty="0"/>
            </a:p>
            <a:p>
              <a:pPr algn="l" eaLnBrk="0" hangingPunct="0">
                <a:lnSpc>
                  <a:spcPct val="75000"/>
                </a:lnSpc>
              </a:pPr>
              <a:endParaRPr lang="en-US" sz="2400" dirty="0"/>
            </a:p>
          </p:txBody>
        </p:sp>
      </p:grpSp>
      <p:sp>
        <p:nvSpPr>
          <p:cNvPr id="34824" name="Rectangle 5"/>
          <p:cNvSpPr>
            <a:spLocks noChangeArrowheads="1"/>
          </p:cNvSpPr>
          <p:nvPr/>
        </p:nvSpPr>
        <p:spPr bwMode="auto">
          <a:xfrm>
            <a:off x="3702" y="96771"/>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Flexibility mean </a:t>
            </a:r>
            <a:r>
              <a:rPr lang="en-US" sz="2800" b="1" dirty="0" smtClean="0">
                <a:solidFill>
                  <a:srgbClr val="007FA3"/>
                </a:solidFill>
              </a:rPr>
              <a:t>in… (2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Text Box 5"/>
          <p:cNvSpPr txBox="1">
            <a:spLocks noChangeArrowheads="1"/>
          </p:cNvSpPr>
          <p:nvPr/>
        </p:nvSpPr>
        <p:spPr bwMode="auto">
          <a:xfrm>
            <a:off x="550331"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bus company?</a:t>
            </a:r>
            <a:endParaRPr lang="en-US" sz="2400" dirty="0"/>
          </a:p>
        </p:txBody>
      </p:sp>
      <p:grpSp>
        <p:nvGrpSpPr>
          <p:cNvPr id="2" name="Group 16"/>
          <p:cNvGrpSpPr>
            <a:grpSpLocks/>
          </p:cNvGrpSpPr>
          <p:nvPr/>
        </p:nvGrpSpPr>
        <p:grpSpPr bwMode="auto">
          <a:xfrm>
            <a:off x="686846" y="3747568"/>
            <a:ext cx="7451725" cy="431800"/>
            <a:chOff x="630" y="2206"/>
            <a:chExt cx="4694" cy="272"/>
          </a:xfrm>
        </p:grpSpPr>
        <p:sp>
          <p:nvSpPr>
            <p:cNvPr id="35855" name="Rectangle 7"/>
            <p:cNvSpPr>
              <a:spLocks noChangeArrowheads="1"/>
            </p:cNvSpPr>
            <p:nvPr/>
          </p:nvSpPr>
          <p:spPr bwMode="auto">
            <a:xfrm>
              <a:off x="788" y="2206"/>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introduction of new routes and </a:t>
              </a:r>
              <a:r>
                <a:rPr lang="en-US" sz="2400" dirty="0" smtClean="0"/>
                <a:t>excursions.</a:t>
              </a:r>
              <a:endParaRPr lang="en-US" sz="2400" dirty="0"/>
            </a:p>
            <a:p>
              <a:pPr algn="l" eaLnBrk="0" hangingPunct="0">
                <a:lnSpc>
                  <a:spcPct val="85000"/>
                </a:lnSpc>
              </a:pPr>
              <a:endParaRPr lang="en-US" sz="2400" dirty="0"/>
            </a:p>
          </p:txBody>
        </p:sp>
        <p:sp>
          <p:nvSpPr>
            <p:cNvPr id="35856" name="Oval 8"/>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7"/>
          <p:cNvGrpSpPr>
            <a:grpSpLocks/>
          </p:cNvGrpSpPr>
          <p:nvPr/>
        </p:nvGrpSpPr>
        <p:grpSpPr bwMode="auto">
          <a:xfrm>
            <a:off x="677321" y="4347643"/>
            <a:ext cx="7469188" cy="431800"/>
            <a:chOff x="624" y="2584"/>
            <a:chExt cx="4705" cy="272"/>
          </a:xfrm>
        </p:grpSpPr>
        <p:sp>
          <p:nvSpPr>
            <p:cNvPr id="35853" name="Oval 9"/>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5854" name="Rectangle 12"/>
            <p:cNvSpPr>
              <a:spLocks noChangeArrowheads="1"/>
            </p:cNvSpPr>
            <p:nvPr/>
          </p:nvSpPr>
          <p:spPr bwMode="auto">
            <a:xfrm>
              <a:off x="793" y="2584"/>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A large number of locations </a:t>
              </a:r>
              <a:r>
                <a:rPr lang="en-US" sz="2400" dirty="0" smtClean="0"/>
                <a:t>served.</a:t>
              </a:r>
              <a:endParaRPr lang="en-US" sz="2400" dirty="0"/>
            </a:p>
            <a:p>
              <a:pPr algn="l" eaLnBrk="0" hangingPunct="0">
                <a:lnSpc>
                  <a:spcPct val="85000"/>
                </a:lnSpc>
              </a:pPr>
              <a:endParaRPr lang="en-US" sz="2400" dirty="0"/>
            </a:p>
          </p:txBody>
        </p:sp>
      </p:grpSp>
      <p:grpSp>
        <p:nvGrpSpPr>
          <p:cNvPr id="4" name="Group 18"/>
          <p:cNvGrpSpPr>
            <a:grpSpLocks/>
          </p:cNvGrpSpPr>
          <p:nvPr/>
        </p:nvGrpSpPr>
        <p:grpSpPr bwMode="auto">
          <a:xfrm>
            <a:off x="667796" y="4960418"/>
            <a:ext cx="7486650" cy="431800"/>
            <a:chOff x="618" y="2970"/>
            <a:chExt cx="4716" cy="272"/>
          </a:xfrm>
        </p:grpSpPr>
        <p:sp>
          <p:nvSpPr>
            <p:cNvPr id="35851" name="Oval 10"/>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5852" name="Rectangle 13"/>
            <p:cNvSpPr>
              <a:spLocks noChangeArrowheads="1"/>
            </p:cNvSpPr>
            <p:nvPr/>
          </p:nvSpPr>
          <p:spPr bwMode="auto">
            <a:xfrm>
              <a:off x="798" y="2970"/>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ability to adjust the frequency of </a:t>
              </a:r>
              <a:r>
                <a:rPr lang="en-US" sz="2400" dirty="0" smtClean="0"/>
                <a:t>services.</a:t>
              </a:r>
              <a:endParaRPr lang="en-US" sz="2400" dirty="0"/>
            </a:p>
          </p:txBody>
        </p:sp>
      </p:grpSp>
      <p:grpSp>
        <p:nvGrpSpPr>
          <p:cNvPr id="5" name="Group 19"/>
          <p:cNvGrpSpPr>
            <a:grpSpLocks/>
          </p:cNvGrpSpPr>
          <p:nvPr/>
        </p:nvGrpSpPr>
        <p:grpSpPr bwMode="auto">
          <a:xfrm>
            <a:off x="658271" y="5573193"/>
            <a:ext cx="7504113" cy="431800"/>
            <a:chOff x="612" y="3356"/>
            <a:chExt cx="4727" cy="272"/>
          </a:xfrm>
        </p:grpSpPr>
        <p:sp>
          <p:nvSpPr>
            <p:cNvPr id="35849" name="Oval 11"/>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5850" name="Rectangle 14"/>
            <p:cNvSpPr>
              <a:spLocks noChangeArrowheads="1"/>
            </p:cNvSpPr>
            <p:nvPr/>
          </p:nvSpPr>
          <p:spPr bwMode="auto">
            <a:xfrm>
              <a:off x="803" y="3356"/>
              <a:ext cx="4536" cy="27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ability to reschedule </a:t>
              </a:r>
              <a:r>
                <a:rPr lang="en-US" sz="2400" dirty="0" smtClean="0"/>
                <a:t>trips.</a:t>
              </a:r>
              <a:endParaRPr lang="en-US" sz="2400" dirty="0"/>
            </a:p>
            <a:p>
              <a:pPr algn="l" eaLnBrk="0" hangingPunct="0">
                <a:lnSpc>
                  <a:spcPct val="85000"/>
                </a:lnSpc>
              </a:pPr>
              <a:endParaRPr lang="en-US" sz="2400" dirty="0"/>
            </a:p>
          </p:txBody>
        </p:sp>
      </p:grpSp>
      <p:sp>
        <p:nvSpPr>
          <p:cNvPr id="20" name="Rectangle 5"/>
          <p:cNvSpPr>
            <a:spLocks noChangeArrowheads="1"/>
          </p:cNvSpPr>
          <p:nvPr/>
        </p:nvSpPr>
        <p:spPr bwMode="auto">
          <a:xfrm>
            <a:off x="3702" y="95426"/>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Flexibility mean </a:t>
            </a:r>
            <a:r>
              <a:rPr lang="en-US" sz="2800" b="1" dirty="0" smtClean="0">
                <a:solidFill>
                  <a:srgbClr val="007FA3"/>
                </a:solidFill>
              </a:rPr>
              <a:t>in… (3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Text Box 5"/>
          <p:cNvSpPr txBox="1">
            <a:spLocks noChangeArrowheads="1"/>
          </p:cNvSpPr>
          <p:nvPr/>
        </p:nvSpPr>
        <p:spPr bwMode="auto">
          <a:xfrm>
            <a:off x="550337"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supermarket?</a:t>
            </a:r>
            <a:endParaRPr lang="en-US" sz="2400" dirty="0"/>
          </a:p>
        </p:txBody>
      </p:sp>
      <p:grpSp>
        <p:nvGrpSpPr>
          <p:cNvPr id="2" name="Group 16"/>
          <p:cNvGrpSpPr>
            <a:grpSpLocks/>
          </p:cNvGrpSpPr>
          <p:nvPr/>
        </p:nvGrpSpPr>
        <p:grpSpPr bwMode="auto">
          <a:xfrm>
            <a:off x="686846" y="3739100"/>
            <a:ext cx="7893050" cy="574675"/>
            <a:chOff x="630" y="2222"/>
            <a:chExt cx="4972" cy="362"/>
          </a:xfrm>
        </p:grpSpPr>
        <p:sp>
          <p:nvSpPr>
            <p:cNvPr id="36879" name="Rectangle 7"/>
            <p:cNvSpPr>
              <a:spLocks noChangeArrowheads="1"/>
            </p:cNvSpPr>
            <p:nvPr/>
          </p:nvSpPr>
          <p:spPr bwMode="auto">
            <a:xfrm>
              <a:off x="788" y="2222"/>
              <a:ext cx="4814" cy="36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introduction of new </a:t>
              </a:r>
              <a:r>
                <a:rPr lang="en-US" sz="2400" dirty="0" smtClean="0"/>
                <a:t>goods.</a:t>
              </a:r>
              <a:endParaRPr lang="en-US" sz="2400" dirty="0"/>
            </a:p>
            <a:p>
              <a:pPr algn="l" eaLnBrk="0" hangingPunct="0">
                <a:lnSpc>
                  <a:spcPct val="85000"/>
                </a:lnSpc>
              </a:pPr>
              <a:endParaRPr lang="en-US" sz="2400" dirty="0"/>
            </a:p>
          </p:txBody>
        </p:sp>
        <p:sp>
          <p:nvSpPr>
            <p:cNvPr id="36880" name="Oval 8"/>
            <p:cNvSpPr>
              <a:spLocks noChangeArrowheads="1"/>
            </p:cNvSpPr>
            <p:nvPr/>
          </p:nvSpPr>
          <p:spPr bwMode="auto">
            <a:xfrm>
              <a:off x="630" y="2275"/>
              <a:ext cx="113" cy="113"/>
            </a:xfrm>
            <a:prstGeom prst="ellipse">
              <a:avLst/>
            </a:prstGeom>
            <a:solidFill>
              <a:srgbClr val="FF0000"/>
            </a:solidFill>
            <a:ln w="19050">
              <a:solidFill>
                <a:schemeClr val="tx1"/>
              </a:solidFill>
              <a:round/>
              <a:headEnd/>
              <a:tailEnd/>
            </a:ln>
          </p:spPr>
          <p:txBody>
            <a:bodyPr wrap="none" anchor="ctr"/>
            <a:lstStyle/>
            <a:p>
              <a:endParaRPr lang="en-GB"/>
            </a:p>
          </p:txBody>
        </p:sp>
      </p:grpSp>
      <p:grpSp>
        <p:nvGrpSpPr>
          <p:cNvPr id="3" name="Group 17"/>
          <p:cNvGrpSpPr>
            <a:grpSpLocks/>
          </p:cNvGrpSpPr>
          <p:nvPr/>
        </p:nvGrpSpPr>
        <p:grpSpPr bwMode="auto">
          <a:xfrm>
            <a:off x="677321" y="4361400"/>
            <a:ext cx="7907338" cy="574675"/>
            <a:chOff x="624" y="2614"/>
            <a:chExt cx="4981" cy="362"/>
          </a:xfrm>
        </p:grpSpPr>
        <p:sp>
          <p:nvSpPr>
            <p:cNvPr id="36877" name="Oval 9"/>
            <p:cNvSpPr>
              <a:spLocks noChangeArrowheads="1"/>
            </p:cNvSpPr>
            <p:nvPr/>
          </p:nvSpPr>
          <p:spPr bwMode="auto">
            <a:xfrm>
              <a:off x="624" y="265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6878" name="Rectangle 12"/>
            <p:cNvSpPr>
              <a:spLocks noChangeArrowheads="1"/>
            </p:cNvSpPr>
            <p:nvPr/>
          </p:nvSpPr>
          <p:spPr bwMode="auto">
            <a:xfrm>
              <a:off x="791" y="2614"/>
              <a:ext cx="4814" cy="36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A wide range of goods </a:t>
              </a:r>
              <a:r>
                <a:rPr lang="en-US" sz="2400" dirty="0" smtClean="0"/>
                <a:t>stocked.</a:t>
              </a:r>
              <a:endParaRPr lang="en-US" sz="2400" dirty="0"/>
            </a:p>
            <a:p>
              <a:pPr algn="l" eaLnBrk="0" hangingPunct="0">
                <a:lnSpc>
                  <a:spcPct val="85000"/>
                </a:lnSpc>
              </a:pPr>
              <a:endParaRPr lang="en-US" sz="2400" dirty="0"/>
            </a:p>
          </p:txBody>
        </p:sp>
      </p:grpSp>
      <p:grpSp>
        <p:nvGrpSpPr>
          <p:cNvPr id="4" name="Group 18"/>
          <p:cNvGrpSpPr>
            <a:grpSpLocks/>
          </p:cNvGrpSpPr>
          <p:nvPr/>
        </p:nvGrpSpPr>
        <p:grpSpPr bwMode="auto">
          <a:xfrm>
            <a:off x="685791" y="5012275"/>
            <a:ext cx="7921625" cy="574675"/>
            <a:chOff x="618" y="3006"/>
            <a:chExt cx="4990" cy="362"/>
          </a:xfrm>
        </p:grpSpPr>
        <p:sp>
          <p:nvSpPr>
            <p:cNvPr id="36875" name="Oval 10"/>
            <p:cNvSpPr>
              <a:spLocks noChangeArrowheads="1"/>
            </p:cNvSpPr>
            <p:nvPr/>
          </p:nvSpPr>
          <p:spPr bwMode="auto">
            <a:xfrm>
              <a:off x="618" y="3054"/>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6876" name="Rectangle 13"/>
            <p:cNvSpPr>
              <a:spLocks noChangeArrowheads="1"/>
            </p:cNvSpPr>
            <p:nvPr/>
          </p:nvSpPr>
          <p:spPr bwMode="auto">
            <a:xfrm>
              <a:off x="794" y="3006"/>
              <a:ext cx="4814" cy="36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ability to adjust the number of customers </a:t>
              </a:r>
              <a:r>
                <a:rPr lang="en-US" sz="2400" dirty="0" smtClean="0"/>
                <a:t>served.</a:t>
              </a:r>
              <a:endParaRPr lang="en-US" sz="2400" dirty="0"/>
            </a:p>
          </p:txBody>
        </p:sp>
      </p:grpSp>
      <p:grpSp>
        <p:nvGrpSpPr>
          <p:cNvPr id="5" name="Group 19"/>
          <p:cNvGrpSpPr>
            <a:grpSpLocks/>
          </p:cNvGrpSpPr>
          <p:nvPr/>
        </p:nvGrpSpPr>
        <p:grpSpPr bwMode="auto">
          <a:xfrm>
            <a:off x="658271" y="5606000"/>
            <a:ext cx="7935913" cy="574675"/>
            <a:chOff x="612" y="3398"/>
            <a:chExt cx="4999" cy="362"/>
          </a:xfrm>
        </p:grpSpPr>
        <p:sp>
          <p:nvSpPr>
            <p:cNvPr id="36873" name="Oval 11"/>
            <p:cNvSpPr>
              <a:spLocks noChangeArrowheads="1"/>
            </p:cNvSpPr>
            <p:nvPr/>
          </p:nvSpPr>
          <p:spPr bwMode="auto">
            <a:xfrm>
              <a:off x="612" y="3436"/>
              <a:ext cx="113" cy="113"/>
            </a:xfrm>
            <a:prstGeom prst="ellipse">
              <a:avLst/>
            </a:prstGeom>
            <a:solidFill>
              <a:srgbClr val="FF0000"/>
            </a:solidFill>
            <a:ln w="19050">
              <a:solidFill>
                <a:schemeClr val="tx1"/>
              </a:solidFill>
              <a:round/>
              <a:headEnd/>
              <a:tailEnd/>
            </a:ln>
          </p:spPr>
          <p:txBody>
            <a:bodyPr wrap="none" anchor="ctr"/>
            <a:lstStyle/>
            <a:p>
              <a:endParaRPr lang="en-GB"/>
            </a:p>
          </p:txBody>
        </p:sp>
        <p:sp>
          <p:nvSpPr>
            <p:cNvPr id="36874" name="Rectangle 14"/>
            <p:cNvSpPr>
              <a:spLocks noChangeArrowheads="1"/>
            </p:cNvSpPr>
            <p:nvPr/>
          </p:nvSpPr>
          <p:spPr bwMode="auto">
            <a:xfrm>
              <a:off x="797" y="3398"/>
              <a:ext cx="4814" cy="362"/>
            </a:xfrm>
            <a:prstGeom prst="rect">
              <a:avLst/>
            </a:prstGeom>
            <a:noFill/>
            <a:ln w="25400">
              <a:noFill/>
              <a:miter lim="800000"/>
              <a:headEnd/>
              <a:tailEnd/>
            </a:ln>
          </p:spPr>
          <p:txBody>
            <a:bodyPr lIns="90488" tIns="44450" rIns="90488" bIns="44450"/>
            <a:lstStyle/>
            <a:p>
              <a:pPr algn="l" eaLnBrk="0" hangingPunct="0">
                <a:lnSpc>
                  <a:spcPct val="85000"/>
                </a:lnSpc>
              </a:pPr>
              <a:r>
                <a:rPr lang="en-US" sz="2400" dirty="0"/>
                <a:t>The ability to get out-of-stock </a:t>
              </a:r>
              <a:r>
                <a:rPr lang="en-US" sz="2400" dirty="0" smtClean="0"/>
                <a:t>items.</a:t>
              </a:r>
              <a:endParaRPr lang="en-US" sz="2400" dirty="0"/>
            </a:p>
            <a:p>
              <a:pPr algn="l" eaLnBrk="0" hangingPunct="0">
                <a:lnSpc>
                  <a:spcPct val="85000"/>
                </a:lnSpc>
              </a:pPr>
              <a:endParaRPr lang="en-US" sz="2400" dirty="0"/>
            </a:p>
          </p:txBody>
        </p:sp>
      </p:grpSp>
      <p:sp>
        <p:nvSpPr>
          <p:cNvPr id="20" name="Rectangle 5"/>
          <p:cNvSpPr>
            <a:spLocks noChangeArrowheads="1"/>
          </p:cNvSpPr>
          <p:nvPr/>
        </p:nvSpPr>
        <p:spPr bwMode="auto">
          <a:xfrm>
            <a:off x="3702" y="95426"/>
            <a:ext cx="8458200"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Flexibility mean </a:t>
            </a:r>
            <a:r>
              <a:rPr lang="en-US" sz="2800" b="1" dirty="0" smtClean="0">
                <a:solidFill>
                  <a:srgbClr val="007FA3"/>
                </a:solidFill>
              </a:rPr>
              <a:t>in… (4 of 4)</a:t>
            </a:r>
            <a:endParaRPr lang="en-US" sz="2800" b="1" dirty="0">
              <a:solidFill>
                <a:srgbClr val="007FA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Text Box 6"/>
          <p:cNvSpPr txBox="1">
            <a:spLocks noChangeArrowheads="1"/>
          </p:cNvSpPr>
          <p:nvPr/>
        </p:nvSpPr>
        <p:spPr bwMode="auto">
          <a:xfrm>
            <a:off x="561433" y="1557338"/>
            <a:ext cx="277177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a:t>
            </a:r>
            <a:r>
              <a:rPr lang="en-GB" sz="2400" dirty="0" smtClean="0"/>
              <a:t>hospital </a:t>
            </a:r>
            <a:r>
              <a:rPr lang="en-GB" sz="2400" dirty="0"/>
              <a:t>?</a:t>
            </a:r>
            <a:endParaRPr lang="en-US" sz="2400" dirty="0"/>
          </a:p>
        </p:txBody>
      </p:sp>
      <p:graphicFrame>
        <p:nvGraphicFramePr>
          <p:cNvPr id="1026" name="Object 16">
            <a:hlinkClick r:id="" action="ppaction://ole?verb=0"/>
          </p:cNvPr>
          <p:cNvGraphicFramePr>
            <a:graphicFrameLocks/>
          </p:cNvGraphicFramePr>
          <p:nvPr>
            <p:extLst>
              <p:ext uri="{D42A27DB-BD31-4B8C-83A1-F6EECF244321}">
                <p14:modId xmlns:p14="http://schemas.microsoft.com/office/powerpoint/2010/main" val="2879557388"/>
              </p:ext>
            </p:extLst>
          </p:nvPr>
        </p:nvGraphicFramePr>
        <p:xfrm>
          <a:off x="1511300" y="3699943"/>
          <a:ext cx="2832100" cy="1892300"/>
        </p:xfrm>
        <a:graphic>
          <a:graphicData uri="http://schemas.openxmlformats.org/presentationml/2006/ole">
            <mc:AlternateContent xmlns:mc="http://schemas.openxmlformats.org/markup-compatibility/2006">
              <mc:Choice xmlns:v="urn:schemas-microsoft-com:vml" Requires="v">
                <p:oleObj spid="_x0000_s1077" r:id="rId4" imgW="1713539" imgH="1144921" progId="">
                  <p:embed/>
                </p:oleObj>
              </mc:Choice>
              <mc:Fallback>
                <p:oleObj r:id="rId4" imgW="1713539" imgH="1144921" progId="">
                  <p:embed/>
                  <p:pic>
                    <p:nvPicPr>
                      <p:cNvPr id="0" name="Picture 39"/>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1300" y="3699943"/>
                        <a:ext cx="2832100" cy="189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8099" dir="2700000" algn="ctr" rotWithShape="0">
                                <a:schemeClr val="bg2">
                                  <a:alpha val="74997"/>
                                </a:schemeClr>
                              </a:outerShdw>
                            </a:effectLst>
                          </a14:hiddenEffects>
                        </a:ext>
                      </a:extLst>
                    </p:spPr>
                  </p:pic>
                </p:oleObj>
              </mc:Fallback>
            </mc:AlternateContent>
          </a:graphicData>
        </a:graphic>
      </p:graphicFrame>
      <p:grpSp>
        <p:nvGrpSpPr>
          <p:cNvPr id="1029" name="Group 17"/>
          <p:cNvGrpSpPr>
            <a:grpSpLocks/>
          </p:cNvGrpSpPr>
          <p:nvPr/>
        </p:nvGrpSpPr>
        <p:grpSpPr bwMode="auto">
          <a:xfrm>
            <a:off x="2832100" y="4893743"/>
            <a:ext cx="1714500" cy="850900"/>
            <a:chOff x="1400" y="1800"/>
            <a:chExt cx="1080" cy="536"/>
          </a:xfrm>
        </p:grpSpPr>
        <p:pic>
          <p:nvPicPr>
            <p:cNvPr id="1037" name="Picture 18"/>
            <p:cNvPicPr>
              <a:picLocks noChangeArrowheads="1"/>
            </p:cNvPicPr>
            <p:nvPr/>
          </p:nvPicPr>
          <p:blipFill>
            <a:blip r:embed="rId6" cstate="print"/>
            <a:srcRect/>
            <a:stretch>
              <a:fillRect/>
            </a:stretch>
          </p:blipFill>
          <p:spPr bwMode="auto">
            <a:xfrm>
              <a:off x="1400" y="1800"/>
              <a:ext cx="1080" cy="536"/>
            </a:xfrm>
            <a:prstGeom prst="rect">
              <a:avLst/>
            </a:prstGeom>
            <a:noFill/>
            <a:ln w="12700">
              <a:noFill/>
              <a:miter lim="800000"/>
              <a:headEnd/>
              <a:tailEnd/>
            </a:ln>
          </p:spPr>
        </p:pic>
        <p:sp>
          <p:nvSpPr>
            <p:cNvPr id="1038" name="Rectangle 19"/>
            <p:cNvSpPr>
              <a:spLocks noChangeArrowheads="1"/>
            </p:cNvSpPr>
            <p:nvPr/>
          </p:nvSpPr>
          <p:spPr bwMode="auto">
            <a:xfrm>
              <a:off x="1928" y="1951"/>
              <a:ext cx="406" cy="268"/>
            </a:xfrm>
            <a:prstGeom prst="rect">
              <a:avLst/>
            </a:prstGeom>
            <a:noFill/>
            <a:ln w="12700">
              <a:noFill/>
              <a:miter lim="800000"/>
              <a:headEnd/>
              <a:tailEnd/>
            </a:ln>
          </p:spPr>
          <p:txBody>
            <a:bodyPr lIns="0" tIns="0" rIns="0" bIns="0"/>
            <a:lstStyle/>
            <a:p>
              <a:pPr algn="l" eaLnBrk="0" hangingPunct="0"/>
              <a:r>
                <a:rPr lang="en-US"/>
                <a:t>Staff costs</a:t>
              </a:r>
            </a:p>
          </p:txBody>
        </p:sp>
      </p:grpSp>
      <p:grpSp>
        <p:nvGrpSpPr>
          <p:cNvPr id="1030" name="Group 20"/>
          <p:cNvGrpSpPr>
            <a:grpSpLocks/>
          </p:cNvGrpSpPr>
          <p:nvPr/>
        </p:nvGrpSpPr>
        <p:grpSpPr bwMode="auto">
          <a:xfrm>
            <a:off x="3228975" y="3458643"/>
            <a:ext cx="2095500" cy="1041400"/>
            <a:chOff x="1608" y="896"/>
            <a:chExt cx="1160" cy="656"/>
          </a:xfrm>
        </p:grpSpPr>
        <p:pic>
          <p:nvPicPr>
            <p:cNvPr id="1035" name="Picture 21"/>
            <p:cNvPicPr>
              <a:picLocks noChangeArrowheads="1"/>
            </p:cNvPicPr>
            <p:nvPr/>
          </p:nvPicPr>
          <p:blipFill>
            <a:blip r:embed="rId7" cstate="print"/>
            <a:srcRect/>
            <a:stretch>
              <a:fillRect/>
            </a:stretch>
          </p:blipFill>
          <p:spPr bwMode="auto">
            <a:xfrm>
              <a:off x="1608" y="896"/>
              <a:ext cx="1160" cy="656"/>
            </a:xfrm>
            <a:prstGeom prst="rect">
              <a:avLst/>
            </a:prstGeom>
            <a:noFill/>
            <a:ln w="12700">
              <a:noFill/>
              <a:miter lim="800000"/>
              <a:headEnd/>
              <a:tailEnd/>
            </a:ln>
          </p:spPr>
        </p:pic>
        <p:sp>
          <p:nvSpPr>
            <p:cNvPr id="1036" name="Rectangle 22"/>
            <p:cNvSpPr>
              <a:spLocks noChangeArrowheads="1"/>
            </p:cNvSpPr>
            <p:nvPr/>
          </p:nvSpPr>
          <p:spPr bwMode="auto">
            <a:xfrm>
              <a:off x="1880" y="968"/>
              <a:ext cx="742" cy="402"/>
            </a:xfrm>
            <a:prstGeom prst="rect">
              <a:avLst/>
            </a:prstGeom>
            <a:noFill/>
            <a:ln w="12700">
              <a:noFill/>
              <a:miter lim="800000"/>
              <a:headEnd/>
              <a:tailEnd/>
            </a:ln>
          </p:spPr>
          <p:txBody>
            <a:bodyPr lIns="0" tIns="0" rIns="0" bIns="0"/>
            <a:lstStyle/>
            <a:p>
              <a:pPr algn="l" eaLnBrk="0" hangingPunct="0"/>
              <a:r>
                <a:rPr lang="en-US"/>
                <a:t>Technology and facilities costs</a:t>
              </a:r>
            </a:p>
          </p:txBody>
        </p:sp>
      </p:grpSp>
      <p:sp>
        <p:nvSpPr>
          <p:cNvPr id="1031" name="Rectangle 25"/>
          <p:cNvSpPr>
            <a:spLocks noChangeArrowheads="1"/>
          </p:cNvSpPr>
          <p:nvPr/>
        </p:nvSpPr>
        <p:spPr bwMode="auto">
          <a:xfrm>
            <a:off x="963613" y="3753918"/>
            <a:ext cx="1141412" cy="1098550"/>
          </a:xfrm>
          <a:prstGeom prst="rect">
            <a:avLst/>
          </a:prstGeom>
          <a:noFill/>
          <a:ln w="12700">
            <a:noFill/>
            <a:miter lim="800000"/>
            <a:headEnd/>
            <a:tailEnd/>
          </a:ln>
        </p:spPr>
        <p:txBody>
          <a:bodyPr lIns="0" tIns="0" rIns="0" bIns="0">
            <a:spAutoFit/>
          </a:bodyPr>
          <a:lstStyle/>
          <a:p>
            <a:pPr algn="l" eaLnBrk="0" hangingPunct="0"/>
            <a:r>
              <a:rPr lang="en-US"/>
              <a:t>Bought-in materials and services</a:t>
            </a:r>
          </a:p>
        </p:txBody>
      </p:sp>
      <p:sp>
        <p:nvSpPr>
          <p:cNvPr id="1032" name="AutoShape 26"/>
          <p:cNvSpPr>
            <a:spLocks noChangeAspect="1" noChangeArrowheads="1" noTextEdit="1"/>
          </p:cNvSpPr>
          <p:nvPr/>
        </p:nvSpPr>
        <p:spPr bwMode="auto">
          <a:xfrm>
            <a:off x="838200" y="3636443"/>
            <a:ext cx="1917700" cy="1104900"/>
          </a:xfrm>
          <a:prstGeom prst="rect">
            <a:avLst/>
          </a:prstGeom>
          <a:noFill/>
          <a:ln w="9525">
            <a:noFill/>
            <a:miter lim="800000"/>
            <a:headEnd/>
            <a:tailEnd/>
          </a:ln>
        </p:spPr>
        <p:txBody>
          <a:bodyPr/>
          <a:lstStyle/>
          <a:p>
            <a:endParaRPr lang="en-GB"/>
          </a:p>
        </p:txBody>
      </p:sp>
      <p:sp>
        <p:nvSpPr>
          <p:cNvPr id="1033" name="Line 28"/>
          <p:cNvSpPr>
            <a:spLocks noChangeShapeType="1"/>
          </p:cNvSpPr>
          <p:nvPr/>
        </p:nvSpPr>
        <p:spPr bwMode="auto">
          <a:xfrm flipH="1" flipV="1">
            <a:off x="1943100" y="4179368"/>
            <a:ext cx="666750" cy="282575"/>
          </a:xfrm>
          <a:prstGeom prst="line">
            <a:avLst/>
          </a:prstGeom>
          <a:noFill/>
          <a:ln w="28575">
            <a:solidFill>
              <a:srgbClr val="000000"/>
            </a:solidFill>
            <a:round/>
            <a:headEnd/>
            <a:tailEnd/>
          </a:ln>
        </p:spPr>
        <p:txBody>
          <a:bodyPr/>
          <a:lstStyle/>
          <a:p>
            <a:endParaRPr lang="en-GB"/>
          </a:p>
        </p:txBody>
      </p:sp>
      <p:sp>
        <p:nvSpPr>
          <p:cNvPr id="1034" name="Rectangle 6"/>
          <p:cNvSpPr>
            <a:spLocks noChangeArrowheads="1"/>
          </p:cNvSpPr>
          <p:nvPr/>
        </p:nvSpPr>
        <p:spPr bwMode="auto">
          <a:xfrm>
            <a:off x="2031" y="99698"/>
            <a:ext cx="6513513"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b="1" dirty="0">
                <a:solidFill>
                  <a:srgbClr val="007FA3"/>
                </a:solidFill>
              </a:rPr>
              <a:t>What does Cost mean </a:t>
            </a:r>
            <a:r>
              <a:rPr lang="en-US" sz="2800" b="1" dirty="0" smtClean="0">
                <a:solidFill>
                  <a:srgbClr val="007FA3"/>
                </a:solidFill>
              </a:rPr>
              <a:t>in… (1 of 4)</a:t>
            </a:r>
            <a:endParaRPr lang="en-US" sz="2800" b="1" dirty="0">
              <a:solidFill>
                <a:srgbClr val="007FA3"/>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 Box 5"/>
          <p:cNvSpPr txBox="1">
            <a:spLocks noChangeArrowheads="1"/>
          </p:cNvSpPr>
          <p:nvPr/>
        </p:nvSpPr>
        <p:spPr bwMode="auto">
          <a:xfrm>
            <a:off x="561433" y="1557338"/>
            <a:ext cx="37433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an automobile plant?</a:t>
            </a:r>
            <a:endParaRPr lang="en-US" sz="2400" dirty="0"/>
          </a:p>
        </p:txBody>
      </p:sp>
      <p:graphicFrame>
        <p:nvGraphicFramePr>
          <p:cNvPr id="2050" name="Object 7">
            <a:hlinkClick r:id="" action="ppaction://ole?verb=0"/>
          </p:cNvPr>
          <p:cNvGraphicFramePr>
            <a:graphicFrameLocks/>
          </p:cNvGraphicFramePr>
          <p:nvPr/>
        </p:nvGraphicFramePr>
        <p:xfrm>
          <a:off x="1536700" y="3449638"/>
          <a:ext cx="2832100" cy="1892300"/>
        </p:xfrm>
        <a:graphic>
          <a:graphicData uri="http://schemas.openxmlformats.org/presentationml/2006/ole">
            <mc:AlternateContent xmlns:mc="http://schemas.openxmlformats.org/markup-compatibility/2006">
              <mc:Choice xmlns:v="urn:schemas-microsoft-com:vml" Requires="v">
                <p:oleObj spid="_x0000_s2101" r:id="rId4" imgW="1713539" imgH="1144921" progId="">
                  <p:embed/>
                </p:oleObj>
              </mc:Choice>
              <mc:Fallback>
                <p:oleObj r:id="rId4" imgW="1713539" imgH="1144921" progId="">
                  <p:embed/>
                  <p:pic>
                    <p:nvPicPr>
                      <p:cNvPr id="0" name="Picture 39"/>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6700" y="3449638"/>
                        <a:ext cx="2832100" cy="189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8099" dir="2700000" algn="ctr" rotWithShape="0">
                                <a:schemeClr val="bg2">
                                  <a:alpha val="74997"/>
                                </a:schemeClr>
                              </a:outerShdw>
                            </a:effectLst>
                          </a14:hiddenEffects>
                        </a:ext>
                      </a:extLst>
                    </p:spPr>
                  </p:pic>
                </p:oleObj>
              </mc:Fallback>
            </mc:AlternateContent>
          </a:graphicData>
        </a:graphic>
      </p:graphicFrame>
      <p:grpSp>
        <p:nvGrpSpPr>
          <p:cNvPr id="2053" name="Group 8"/>
          <p:cNvGrpSpPr>
            <a:grpSpLocks/>
          </p:cNvGrpSpPr>
          <p:nvPr/>
        </p:nvGrpSpPr>
        <p:grpSpPr bwMode="auto">
          <a:xfrm>
            <a:off x="3059113" y="3284538"/>
            <a:ext cx="2311400" cy="939800"/>
            <a:chOff x="4304" y="896"/>
            <a:chExt cx="1296" cy="592"/>
          </a:xfrm>
        </p:grpSpPr>
        <p:pic>
          <p:nvPicPr>
            <p:cNvPr id="2061" name="Picture 9"/>
            <p:cNvPicPr>
              <a:picLocks noChangeArrowheads="1"/>
            </p:cNvPicPr>
            <p:nvPr/>
          </p:nvPicPr>
          <p:blipFill>
            <a:blip r:embed="rId6" cstate="print"/>
            <a:srcRect/>
            <a:stretch>
              <a:fillRect/>
            </a:stretch>
          </p:blipFill>
          <p:spPr bwMode="auto">
            <a:xfrm>
              <a:off x="4304" y="896"/>
              <a:ext cx="1296" cy="592"/>
            </a:xfrm>
            <a:prstGeom prst="rect">
              <a:avLst/>
            </a:prstGeom>
            <a:noFill/>
            <a:ln w="12700">
              <a:noFill/>
              <a:miter lim="800000"/>
              <a:headEnd/>
              <a:tailEnd/>
            </a:ln>
          </p:spPr>
        </p:pic>
        <p:sp>
          <p:nvSpPr>
            <p:cNvPr id="2062" name="Rectangle 10"/>
            <p:cNvSpPr>
              <a:spLocks noChangeArrowheads="1"/>
            </p:cNvSpPr>
            <p:nvPr/>
          </p:nvSpPr>
          <p:spPr bwMode="auto">
            <a:xfrm>
              <a:off x="4712" y="968"/>
              <a:ext cx="742" cy="402"/>
            </a:xfrm>
            <a:prstGeom prst="rect">
              <a:avLst/>
            </a:prstGeom>
            <a:noFill/>
            <a:ln w="12700">
              <a:noFill/>
              <a:miter lim="800000"/>
              <a:headEnd/>
              <a:tailEnd/>
            </a:ln>
          </p:spPr>
          <p:txBody>
            <a:bodyPr lIns="0" tIns="0" rIns="0" bIns="0"/>
            <a:lstStyle/>
            <a:p>
              <a:pPr algn="l" eaLnBrk="0" hangingPunct="0"/>
              <a:r>
                <a:rPr lang="en-US"/>
                <a:t>Technology and facilities costs</a:t>
              </a:r>
            </a:p>
          </p:txBody>
        </p:sp>
      </p:grpSp>
      <p:grpSp>
        <p:nvGrpSpPr>
          <p:cNvPr id="2054" name="Group 11"/>
          <p:cNvGrpSpPr>
            <a:grpSpLocks/>
          </p:cNvGrpSpPr>
          <p:nvPr/>
        </p:nvGrpSpPr>
        <p:grpSpPr bwMode="auto">
          <a:xfrm>
            <a:off x="3263900" y="4402138"/>
            <a:ext cx="1524000" cy="965200"/>
            <a:chOff x="4448" y="1704"/>
            <a:chExt cx="960" cy="608"/>
          </a:xfrm>
        </p:grpSpPr>
        <p:pic>
          <p:nvPicPr>
            <p:cNvPr id="2059" name="Picture 12"/>
            <p:cNvPicPr>
              <a:picLocks noChangeArrowheads="1"/>
            </p:cNvPicPr>
            <p:nvPr/>
          </p:nvPicPr>
          <p:blipFill>
            <a:blip r:embed="rId7" cstate="print"/>
            <a:srcRect/>
            <a:stretch>
              <a:fillRect/>
            </a:stretch>
          </p:blipFill>
          <p:spPr bwMode="auto">
            <a:xfrm>
              <a:off x="4448" y="1704"/>
              <a:ext cx="960" cy="608"/>
            </a:xfrm>
            <a:prstGeom prst="rect">
              <a:avLst/>
            </a:prstGeom>
            <a:noFill/>
            <a:ln w="12700">
              <a:noFill/>
              <a:miter lim="800000"/>
              <a:headEnd/>
              <a:tailEnd/>
            </a:ln>
          </p:spPr>
        </p:pic>
        <p:sp>
          <p:nvSpPr>
            <p:cNvPr id="2060" name="Rectangle 13"/>
            <p:cNvSpPr>
              <a:spLocks noChangeArrowheads="1"/>
            </p:cNvSpPr>
            <p:nvPr/>
          </p:nvSpPr>
          <p:spPr bwMode="auto">
            <a:xfrm>
              <a:off x="4808" y="1928"/>
              <a:ext cx="454" cy="268"/>
            </a:xfrm>
            <a:prstGeom prst="rect">
              <a:avLst/>
            </a:prstGeom>
            <a:noFill/>
            <a:ln w="12700">
              <a:noFill/>
              <a:miter lim="800000"/>
              <a:headEnd/>
              <a:tailEnd/>
            </a:ln>
          </p:spPr>
          <p:txBody>
            <a:bodyPr lIns="0" tIns="0" rIns="0" bIns="0"/>
            <a:lstStyle/>
            <a:p>
              <a:pPr algn="l" eaLnBrk="0" hangingPunct="0"/>
              <a:r>
                <a:rPr lang="en-US"/>
                <a:t>Staff costs</a:t>
              </a:r>
            </a:p>
          </p:txBody>
        </p:sp>
      </p:grpSp>
      <p:sp>
        <p:nvSpPr>
          <p:cNvPr id="2055" name="Rectangle 16"/>
          <p:cNvSpPr>
            <a:spLocks noChangeArrowheads="1"/>
          </p:cNvSpPr>
          <p:nvPr/>
        </p:nvSpPr>
        <p:spPr bwMode="auto">
          <a:xfrm>
            <a:off x="971550" y="3498850"/>
            <a:ext cx="1231900" cy="1098550"/>
          </a:xfrm>
          <a:prstGeom prst="rect">
            <a:avLst/>
          </a:prstGeom>
          <a:noFill/>
          <a:ln w="12700">
            <a:noFill/>
            <a:miter lim="800000"/>
            <a:headEnd/>
            <a:tailEnd/>
          </a:ln>
        </p:spPr>
        <p:txBody>
          <a:bodyPr lIns="0" tIns="0" rIns="0" bIns="0">
            <a:spAutoFit/>
          </a:bodyPr>
          <a:lstStyle/>
          <a:p>
            <a:pPr algn="l" eaLnBrk="0" hangingPunct="0"/>
            <a:r>
              <a:rPr lang="en-US"/>
              <a:t>Bought-in materials and services</a:t>
            </a:r>
          </a:p>
        </p:txBody>
      </p:sp>
      <p:sp>
        <p:nvSpPr>
          <p:cNvPr id="2056" name="AutoShape 17"/>
          <p:cNvSpPr>
            <a:spLocks noChangeAspect="1" noChangeArrowheads="1" noTextEdit="1"/>
          </p:cNvSpPr>
          <p:nvPr/>
        </p:nvSpPr>
        <p:spPr bwMode="auto">
          <a:xfrm>
            <a:off x="825500" y="3386138"/>
            <a:ext cx="2082800" cy="1244600"/>
          </a:xfrm>
          <a:prstGeom prst="rect">
            <a:avLst/>
          </a:prstGeom>
          <a:noFill/>
          <a:ln w="9525">
            <a:noFill/>
            <a:miter lim="800000"/>
            <a:headEnd/>
            <a:tailEnd/>
          </a:ln>
        </p:spPr>
        <p:txBody>
          <a:bodyPr/>
          <a:lstStyle/>
          <a:p>
            <a:endParaRPr lang="en-GB"/>
          </a:p>
        </p:txBody>
      </p:sp>
      <p:sp>
        <p:nvSpPr>
          <p:cNvPr id="2057" name="Line 19"/>
          <p:cNvSpPr>
            <a:spLocks noChangeShapeType="1"/>
          </p:cNvSpPr>
          <p:nvPr/>
        </p:nvSpPr>
        <p:spPr bwMode="auto">
          <a:xfrm flipH="1" flipV="1">
            <a:off x="1908175" y="4005263"/>
            <a:ext cx="792163" cy="287337"/>
          </a:xfrm>
          <a:prstGeom prst="line">
            <a:avLst/>
          </a:prstGeom>
          <a:noFill/>
          <a:ln w="31750">
            <a:solidFill>
              <a:srgbClr val="000000"/>
            </a:solidFill>
            <a:round/>
            <a:headEnd/>
            <a:tailEnd/>
          </a:ln>
        </p:spPr>
        <p:txBody>
          <a:bodyPr/>
          <a:lstStyle/>
          <a:p>
            <a:endParaRPr lang="en-GB"/>
          </a:p>
        </p:txBody>
      </p:sp>
      <p:sp>
        <p:nvSpPr>
          <p:cNvPr id="18" name="TextBox 17"/>
          <p:cNvSpPr txBox="1"/>
          <p:nvPr/>
        </p:nvSpPr>
        <p:spPr>
          <a:xfrm>
            <a:off x="-2375" y="6359"/>
            <a:ext cx="6856931" cy="523220"/>
          </a:xfrm>
          <a:prstGeom prst="rect">
            <a:avLst/>
          </a:prstGeom>
          <a:noFill/>
        </p:spPr>
        <p:txBody>
          <a:bodyPr wrap="square" rtlCol="0">
            <a:spAutoFit/>
          </a:bodyPr>
          <a:lstStyle/>
          <a:p>
            <a:pPr algn="l"/>
            <a:r>
              <a:rPr lang="en-US" sz="2800" b="1" dirty="0" smtClean="0">
                <a:solidFill>
                  <a:srgbClr val="007FA3"/>
                </a:solidFill>
              </a:rPr>
              <a:t>What does Cost mean in… (2 of 4)</a:t>
            </a:r>
            <a:endParaRPr lang="en-US" sz="2800" b="1" dirty="0">
              <a:solidFill>
                <a:srgbClr val="007FA3"/>
              </a:solidFill>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5"/>
          <p:cNvSpPr txBox="1">
            <a:spLocks noChangeArrowheads="1"/>
          </p:cNvSpPr>
          <p:nvPr/>
        </p:nvSpPr>
        <p:spPr bwMode="auto">
          <a:xfrm>
            <a:off x="971550" y="1558925"/>
            <a:ext cx="3095625" cy="457200"/>
          </a:xfrm>
          <a:prstGeom prst="rect">
            <a:avLst/>
          </a:prstGeom>
          <a:noFill/>
          <a:ln w="19050">
            <a:noFill/>
            <a:miter lim="800000"/>
            <a:headEnd/>
            <a:tailEnd/>
          </a:ln>
        </p:spPr>
        <p:txBody>
          <a:bodyPr>
            <a:spAutoFit/>
          </a:bodyPr>
          <a:lstStyle/>
          <a:p>
            <a:pPr algn="l">
              <a:spcBef>
                <a:spcPct val="50000"/>
              </a:spcBef>
            </a:pPr>
            <a:r>
              <a:rPr lang="en-GB" sz="2400" dirty="0" smtClean="0"/>
              <a:t>… </a:t>
            </a:r>
            <a:r>
              <a:rPr lang="en-GB" sz="2400" dirty="0"/>
              <a:t>a bus company?</a:t>
            </a:r>
            <a:endParaRPr lang="en-US" sz="2400" dirty="0"/>
          </a:p>
        </p:txBody>
      </p:sp>
      <p:graphicFrame>
        <p:nvGraphicFramePr>
          <p:cNvPr id="3074" name="Object 7">
            <a:hlinkClick r:id="" action="ppaction://ole?verb=0"/>
          </p:cNvPr>
          <p:cNvGraphicFramePr>
            <a:graphicFrameLocks/>
          </p:cNvGraphicFramePr>
          <p:nvPr/>
        </p:nvGraphicFramePr>
        <p:xfrm>
          <a:off x="1549400" y="3433763"/>
          <a:ext cx="2832100" cy="1892300"/>
        </p:xfrm>
        <a:graphic>
          <a:graphicData uri="http://schemas.openxmlformats.org/presentationml/2006/ole">
            <mc:AlternateContent xmlns:mc="http://schemas.openxmlformats.org/markup-compatibility/2006">
              <mc:Choice xmlns:v="urn:schemas-microsoft-com:vml" Requires="v">
                <p:oleObj spid="_x0000_s3125" r:id="rId4" imgW="1713539" imgH="1144921" progId="">
                  <p:embed/>
                </p:oleObj>
              </mc:Choice>
              <mc:Fallback>
                <p:oleObj r:id="rId4" imgW="1713539" imgH="1144921" progId="">
                  <p:embed/>
                  <p:pic>
                    <p:nvPicPr>
                      <p:cNvPr id="0" name="Picture 39"/>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9400" y="3433763"/>
                        <a:ext cx="2832100" cy="189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8099" dir="2700000" algn="ctr" rotWithShape="0">
                                <a:schemeClr val="bg2">
                                  <a:alpha val="74997"/>
                                </a:schemeClr>
                              </a:outerShdw>
                            </a:effectLst>
                          </a14:hiddenEffects>
                        </a:ext>
                      </a:extLst>
                    </p:spPr>
                  </p:pic>
                </p:oleObj>
              </mc:Fallback>
            </mc:AlternateContent>
          </a:graphicData>
        </a:graphic>
      </p:graphicFrame>
      <p:grpSp>
        <p:nvGrpSpPr>
          <p:cNvPr id="3077" name="Group 8"/>
          <p:cNvGrpSpPr>
            <a:grpSpLocks/>
          </p:cNvGrpSpPr>
          <p:nvPr/>
        </p:nvGrpSpPr>
        <p:grpSpPr bwMode="auto">
          <a:xfrm>
            <a:off x="990600" y="4424363"/>
            <a:ext cx="1765300" cy="952500"/>
            <a:chOff x="440" y="3440"/>
            <a:chExt cx="960" cy="600"/>
          </a:xfrm>
        </p:grpSpPr>
        <p:pic>
          <p:nvPicPr>
            <p:cNvPr id="3085" name="Picture 9"/>
            <p:cNvPicPr>
              <a:picLocks noChangeArrowheads="1"/>
            </p:cNvPicPr>
            <p:nvPr/>
          </p:nvPicPr>
          <p:blipFill>
            <a:blip r:embed="rId6" cstate="print"/>
            <a:srcRect/>
            <a:stretch>
              <a:fillRect/>
            </a:stretch>
          </p:blipFill>
          <p:spPr bwMode="auto">
            <a:xfrm>
              <a:off x="440" y="3440"/>
              <a:ext cx="960" cy="600"/>
            </a:xfrm>
            <a:prstGeom prst="rect">
              <a:avLst/>
            </a:prstGeom>
            <a:noFill/>
            <a:ln w="12700">
              <a:noFill/>
              <a:miter lim="800000"/>
              <a:headEnd/>
              <a:tailEnd/>
            </a:ln>
          </p:spPr>
        </p:pic>
        <p:sp>
          <p:nvSpPr>
            <p:cNvPr id="3086" name="Rectangle 10"/>
            <p:cNvSpPr>
              <a:spLocks noChangeArrowheads="1"/>
            </p:cNvSpPr>
            <p:nvPr/>
          </p:nvSpPr>
          <p:spPr bwMode="auto">
            <a:xfrm>
              <a:off x="515" y="3656"/>
              <a:ext cx="331" cy="268"/>
            </a:xfrm>
            <a:prstGeom prst="rect">
              <a:avLst/>
            </a:prstGeom>
            <a:noFill/>
            <a:ln w="12700">
              <a:noFill/>
              <a:miter lim="800000"/>
              <a:headEnd/>
              <a:tailEnd/>
            </a:ln>
          </p:spPr>
          <p:txBody>
            <a:bodyPr lIns="0" tIns="0" rIns="0" bIns="0"/>
            <a:lstStyle/>
            <a:p>
              <a:pPr algn="l" eaLnBrk="0" hangingPunct="0"/>
              <a:r>
                <a:rPr lang="en-US"/>
                <a:t>Staff costs</a:t>
              </a:r>
            </a:p>
          </p:txBody>
        </p:sp>
      </p:grpSp>
      <p:grpSp>
        <p:nvGrpSpPr>
          <p:cNvPr id="3078" name="Group 11"/>
          <p:cNvGrpSpPr>
            <a:grpSpLocks/>
          </p:cNvGrpSpPr>
          <p:nvPr/>
        </p:nvGrpSpPr>
        <p:grpSpPr bwMode="auto">
          <a:xfrm>
            <a:off x="3124200" y="3408363"/>
            <a:ext cx="2311400" cy="939800"/>
            <a:chOff x="1616" y="2720"/>
            <a:chExt cx="1296" cy="592"/>
          </a:xfrm>
        </p:grpSpPr>
        <p:pic>
          <p:nvPicPr>
            <p:cNvPr id="3083" name="Picture 12"/>
            <p:cNvPicPr>
              <a:picLocks noChangeArrowheads="1"/>
            </p:cNvPicPr>
            <p:nvPr/>
          </p:nvPicPr>
          <p:blipFill>
            <a:blip r:embed="rId7" cstate="print"/>
            <a:srcRect/>
            <a:stretch>
              <a:fillRect/>
            </a:stretch>
          </p:blipFill>
          <p:spPr bwMode="auto">
            <a:xfrm>
              <a:off x="1616" y="2720"/>
              <a:ext cx="1296" cy="592"/>
            </a:xfrm>
            <a:prstGeom prst="rect">
              <a:avLst/>
            </a:prstGeom>
            <a:noFill/>
            <a:ln w="12700">
              <a:noFill/>
              <a:miter lim="800000"/>
              <a:headEnd/>
              <a:tailEnd/>
            </a:ln>
          </p:spPr>
        </p:pic>
        <p:sp>
          <p:nvSpPr>
            <p:cNvPr id="3084" name="Rectangle 13"/>
            <p:cNvSpPr>
              <a:spLocks noChangeArrowheads="1"/>
            </p:cNvSpPr>
            <p:nvPr/>
          </p:nvSpPr>
          <p:spPr bwMode="auto">
            <a:xfrm>
              <a:off x="2024" y="2792"/>
              <a:ext cx="742" cy="402"/>
            </a:xfrm>
            <a:prstGeom prst="rect">
              <a:avLst/>
            </a:prstGeom>
            <a:noFill/>
            <a:ln w="12700">
              <a:noFill/>
              <a:miter lim="800000"/>
              <a:headEnd/>
              <a:tailEnd/>
            </a:ln>
          </p:spPr>
          <p:txBody>
            <a:bodyPr lIns="0" tIns="0" rIns="0" bIns="0"/>
            <a:lstStyle/>
            <a:p>
              <a:pPr algn="l" eaLnBrk="0" hangingPunct="0"/>
              <a:r>
                <a:rPr lang="en-US"/>
                <a:t>Technology and facilities costs</a:t>
              </a:r>
            </a:p>
          </p:txBody>
        </p:sp>
      </p:grpSp>
      <p:grpSp>
        <p:nvGrpSpPr>
          <p:cNvPr id="3079" name="Group 14"/>
          <p:cNvGrpSpPr>
            <a:grpSpLocks/>
          </p:cNvGrpSpPr>
          <p:nvPr/>
        </p:nvGrpSpPr>
        <p:grpSpPr bwMode="auto">
          <a:xfrm>
            <a:off x="749300" y="3357563"/>
            <a:ext cx="2298700" cy="1211262"/>
            <a:chOff x="272" y="2744"/>
            <a:chExt cx="1160" cy="763"/>
          </a:xfrm>
        </p:grpSpPr>
        <p:pic>
          <p:nvPicPr>
            <p:cNvPr id="3081" name="Picture 15"/>
            <p:cNvPicPr>
              <a:picLocks noChangeArrowheads="1"/>
            </p:cNvPicPr>
            <p:nvPr/>
          </p:nvPicPr>
          <p:blipFill>
            <a:blip r:embed="rId8" cstate="print"/>
            <a:srcRect/>
            <a:stretch>
              <a:fillRect/>
            </a:stretch>
          </p:blipFill>
          <p:spPr bwMode="auto">
            <a:xfrm>
              <a:off x="272" y="2744"/>
              <a:ext cx="1160" cy="696"/>
            </a:xfrm>
            <a:prstGeom prst="rect">
              <a:avLst/>
            </a:prstGeom>
            <a:noFill/>
            <a:ln w="12700">
              <a:noFill/>
              <a:miter lim="800000"/>
              <a:headEnd/>
              <a:tailEnd/>
            </a:ln>
          </p:spPr>
        </p:pic>
        <p:sp>
          <p:nvSpPr>
            <p:cNvPr id="3082" name="Rectangle 16"/>
            <p:cNvSpPr>
              <a:spLocks noChangeArrowheads="1"/>
            </p:cNvSpPr>
            <p:nvPr/>
          </p:nvSpPr>
          <p:spPr bwMode="auto">
            <a:xfrm>
              <a:off x="344" y="2815"/>
              <a:ext cx="629" cy="692"/>
            </a:xfrm>
            <a:prstGeom prst="rect">
              <a:avLst/>
            </a:prstGeom>
            <a:noFill/>
            <a:ln w="12700">
              <a:noFill/>
              <a:miter lim="800000"/>
              <a:headEnd/>
              <a:tailEnd/>
            </a:ln>
          </p:spPr>
          <p:txBody>
            <a:bodyPr lIns="0" tIns="0" rIns="0" bIns="0">
              <a:spAutoFit/>
            </a:bodyPr>
            <a:lstStyle/>
            <a:p>
              <a:pPr algn="l" eaLnBrk="0" hangingPunct="0"/>
              <a:r>
                <a:rPr lang="en-US"/>
                <a:t>Bought-in materials and services</a:t>
              </a:r>
            </a:p>
          </p:txBody>
        </p:sp>
      </p:grpSp>
      <p:sp>
        <p:nvSpPr>
          <p:cNvPr id="3080" name="Rectangle 6"/>
          <p:cNvSpPr>
            <a:spLocks noChangeArrowheads="1"/>
          </p:cNvSpPr>
          <p:nvPr/>
        </p:nvSpPr>
        <p:spPr bwMode="auto">
          <a:xfrm>
            <a:off x="2358" y="100584"/>
            <a:ext cx="6870192" cy="434478"/>
          </a:xfrm>
          <a:prstGeom prst="rect">
            <a:avLst/>
          </a:prstGeom>
          <a:noFill/>
          <a:ln w="12700">
            <a:noFill/>
            <a:miter lim="800000"/>
            <a:headEnd/>
            <a:tailEnd/>
          </a:ln>
        </p:spPr>
        <p:txBody>
          <a:bodyPr wrap="square" lIns="90488" tIns="44450" rIns="90488" bIns="44450">
            <a:spAutoFit/>
          </a:bodyPr>
          <a:lstStyle/>
          <a:p>
            <a:pPr algn="l" eaLnBrk="0" hangingPunct="0">
              <a:lnSpc>
                <a:spcPct val="80000"/>
              </a:lnSpc>
              <a:spcBef>
                <a:spcPct val="50000"/>
              </a:spcBef>
            </a:pPr>
            <a:r>
              <a:rPr lang="en-US" sz="2800" b="1" dirty="0" smtClean="0">
                <a:solidFill>
                  <a:srgbClr val="007FA3"/>
                </a:solidFill>
              </a:rPr>
              <a:t>What does Cost mean in… (3 of 4)</a:t>
            </a:r>
            <a:endParaRPr lang="en-US" sz="2800" b="1" dirty="0">
              <a:solidFill>
                <a:srgbClr val="007FA3"/>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Text Box 5"/>
          <p:cNvSpPr txBox="1">
            <a:spLocks noChangeArrowheads="1"/>
          </p:cNvSpPr>
          <p:nvPr/>
        </p:nvSpPr>
        <p:spPr bwMode="auto">
          <a:xfrm>
            <a:off x="550331" y="1558925"/>
            <a:ext cx="3095625" cy="457200"/>
          </a:xfrm>
          <a:prstGeom prst="rect">
            <a:avLst/>
          </a:prstGeom>
          <a:noFill/>
          <a:ln w="19050">
            <a:noFill/>
            <a:miter lim="800000"/>
            <a:headEnd/>
            <a:tailEnd/>
          </a:ln>
        </p:spPr>
        <p:txBody>
          <a:bodyPr>
            <a:spAutoFit/>
          </a:bodyPr>
          <a:lstStyle/>
          <a:p>
            <a:pPr algn="l">
              <a:spcBef>
                <a:spcPct val="50000"/>
              </a:spcBef>
            </a:pPr>
            <a:r>
              <a:rPr lang="en-GB" sz="2400"/>
              <a:t>…. a supermarket?</a:t>
            </a:r>
            <a:endParaRPr lang="en-US" sz="2400"/>
          </a:p>
        </p:txBody>
      </p:sp>
      <p:sp>
        <p:nvSpPr>
          <p:cNvPr id="4101" name="Rectangle 6"/>
          <p:cNvSpPr>
            <a:spLocks noChangeArrowheads="1"/>
          </p:cNvSpPr>
          <p:nvPr/>
        </p:nvSpPr>
        <p:spPr bwMode="auto">
          <a:xfrm>
            <a:off x="0" y="142875"/>
            <a:ext cx="6513513" cy="434975"/>
          </a:xfrm>
          <a:prstGeom prst="rect">
            <a:avLst/>
          </a:prstGeom>
          <a:noFill/>
          <a:ln w="12700">
            <a:noFill/>
            <a:miter lim="800000"/>
            <a:headEnd/>
            <a:tailEnd/>
          </a:ln>
        </p:spPr>
        <p:txBody>
          <a:bodyPr lIns="90488" tIns="44450" rIns="90488" bIns="44450">
            <a:spAutoFit/>
          </a:bodyPr>
          <a:lstStyle/>
          <a:p>
            <a:pPr algn="l" eaLnBrk="0" hangingPunct="0">
              <a:lnSpc>
                <a:spcPct val="80000"/>
              </a:lnSpc>
              <a:spcBef>
                <a:spcPct val="50000"/>
              </a:spcBef>
            </a:pPr>
            <a:r>
              <a:rPr lang="en-US" sz="2800">
                <a:solidFill>
                  <a:schemeClr val="bg1"/>
                </a:solidFill>
              </a:rPr>
              <a:t>What does Cost mean in………</a:t>
            </a:r>
          </a:p>
        </p:txBody>
      </p:sp>
      <p:graphicFrame>
        <p:nvGraphicFramePr>
          <p:cNvPr id="4098" name="Object 7">
            <a:hlinkClick r:id="" action="ppaction://ole?verb=0"/>
          </p:cNvPr>
          <p:cNvGraphicFramePr>
            <a:graphicFrameLocks/>
          </p:cNvGraphicFramePr>
          <p:nvPr>
            <p:extLst>
              <p:ext uri="{D42A27DB-BD31-4B8C-83A1-F6EECF244321}">
                <p14:modId xmlns:p14="http://schemas.microsoft.com/office/powerpoint/2010/main" val="3048152817"/>
              </p:ext>
            </p:extLst>
          </p:nvPr>
        </p:nvGraphicFramePr>
        <p:xfrm>
          <a:off x="1512888" y="3822700"/>
          <a:ext cx="2832100" cy="1892300"/>
        </p:xfrm>
        <a:graphic>
          <a:graphicData uri="http://schemas.openxmlformats.org/presentationml/2006/ole">
            <mc:AlternateContent xmlns:mc="http://schemas.openxmlformats.org/markup-compatibility/2006">
              <mc:Choice xmlns:v="urn:schemas-microsoft-com:vml" Requires="v">
                <p:oleObj spid="_x0000_s4149" r:id="rId4" imgW="1713539" imgH="1144921" progId="">
                  <p:embed/>
                </p:oleObj>
              </mc:Choice>
              <mc:Fallback>
                <p:oleObj r:id="rId4" imgW="1713539" imgH="1144921" progId="">
                  <p:embed/>
                  <p:pic>
                    <p:nvPicPr>
                      <p:cNvPr id="0" name="Picture 39"/>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2888" y="3822700"/>
                        <a:ext cx="2832100" cy="189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8099" dir="2700000" algn="ctr" rotWithShape="0">
                                <a:schemeClr val="bg2">
                                  <a:alpha val="74997"/>
                                </a:schemeClr>
                              </a:outerShdw>
                            </a:effectLst>
                          </a14:hiddenEffects>
                        </a:ext>
                      </a:extLst>
                    </p:spPr>
                  </p:pic>
                </p:oleObj>
              </mc:Fallback>
            </mc:AlternateContent>
          </a:graphicData>
        </a:graphic>
      </p:graphicFrame>
      <p:grpSp>
        <p:nvGrpSpPr>
          <p:cNvPr id="4102" name="Group 8"/>
          <p:cNvGrpSpPr>
            <a:grpSpLocks/>
          </p:cNvGrpSpPr>
          <p:nvPr/>
        </p:nvGrpSpPr>
        <p:grpSpPr bwMode="auto">
          <a:xfrm>
            <a:off x="3354388" y="4737100"/>
            <a:ext cx="2044700" cy="850900"/>
            <a:chOff x="4472" y="3312"/>
            <a:chExt cx="1032" cy="536"/>
          </a:xfrm>
        </p:grpSpPr>
        <p:pic>
          <p:nvPicPr>
            <p:cNvPr id="4109" name="Picture 9"/>
            <p:cNvPicPr>
              <a:picLocks noChangeArrowheads="1"/>
            </p:cNvPicPr>
            <p:nvPr/>
          </p:nvPicPr>
          <p:blipFill>
            <a:blip r:embed="rId6" cstate="print"/>
            <a:srcRect/>
            <a:stretch>
              <a:fillRect/>
            </a:stretch>
          </p:blipFill>
          <p:spPr bwMode="auto">
            <a:xfrm>
              <a:off x="4472" y="3312"/>
              <a:ext cx="1032" cy="536"/>
            </a:xfrm>
            <a:prstGeom prst="rect">
              <a:avLst/>
            </a:prstGeom>
            <a:noFill/>
            <a:ln w="12700">
              <a:noFill/>
              <a:miter lim="800000"/>
              <a:headEnd/>
              <a:tailEnd/>
            </a:ln>
          </p:spPr>
        </p:pic>
        <p:sp>
          <p:nvSpPr>
            <p:cNvPr id="4110" name="Rectangle 10"/>
            <p:cNvSpPr>
              <a:spLocks noChangeArrowheads="1"/>
            </p:cNvSpPr>
            <p:nvPr/>
          </p:nvSpPr>
          <p:spPr bwMode="auto">
            <a:xfrm>
              <a:off x="5000" y="3464"/>
              <a:ext cx="358" cy="268"/>
            </a:xfrm>
            <a:prstGeom prst="rect">
              <a:avLst/>
            </a:prstGeom>
            <a:noFill/>
            <a:ln w="12700">
              <a:noFill/>
              <a:miter lim="800000"/>
              <a:headEnd/>
              <a:tailEnd/>
            </a:ln>
          </p:spPr>
          <p:txBody>
            <a:bodyPr lIns="0" tIns="0" rIns="0" bIns="0"/>
            <a:lstStyle/>
            <a:p>
              <a:pPr algn="l" eaLnBrk="0" hangingPunct="0"/>
              <a:r>
                <a:rPr lang="en-US"/>
                <a:t>Staff costs</a:t>
              </a:r>
            </a:p>
          </p:txBody>
        </p:sp>
      </p:grpSp>
      <p:grpSp>
        <p:nvGrpSpPr>
          <p:cNvPr id="4103" name="Group 11"/>
          <p:cNvGrpSpPr>
            <a:grpSpLocks/>
          </p:cNvGrpSpPr>
          <p:nvPr/>
        </p:nvGrpSpPr>
        <p:grpSpPr bwMode="auto">
          <a:xfrm>
            <a:off x="3087688" y="3644900"/>
            <a:ext cx="2311400" cy="939800"/>
            <a:chOff x="4304" y="2624"/>
            <a:chExt cx="1296" cy="592"/>
          </a:xfrm>
        </p:grpSpPr>
        <p:pic>
          <p:nvPicPr>
            <p:cNvPr id="4107" name="Picture 12"/>
            <p:cNvPicPr>
              <a:picLocks noChangeArrowheads="1"/>
            </p:cNvPicPr>
            <p:nvPr/>
          </p:nvPicPr>
          <p:blipFill>
            <a:blip r:embed="rId7" cstate="print"/>
            <a:srcRect/>
            <a:stretch>
              <a:fillRect/>
            </a:stretch>
          </p:blipFill>
          <p:spPr bwMode="auto">
            <a:xfrm>
              <a:off x="4304" y="2624"/>
              <a:ext cx="1296" cy="592"/>
            </a:xfrm>
            <a:prstGeom prst="rect">
              <a:avLst/>
            </a:prstGeom>
            <a:noFill/>
            <a:ln w="12700">
              <a:noFill/>
              <a:miter lim="800000"/>
              <a:headEnd/>
              <a:tailEnd/>
            </a:ln>
          </p:spPr>
        </p:pic>
        <p:sp>
          <p:nvSpPr>
            <p:cNvPr id="4108" name="Rectangle 13"/>
            <p:cNvSpPr>
              <a:spLocks noChangeArrowheads="1"/>
            </p:cNvSpPr>
            <p:nvPr/>
          </p:nvSpPr>
          <p:spPr bwMode="auto">
            <a:xfrm>
              <a:off x="4712" y="2696"/>
              <a:ext cx="742" cy="402"/>
            </a:xfrm>
            <a:prstGeom prst="rect">
              <a:avLst/>
            </a:prstGeom>
            <a:noFill/>
            <a:ln w="12700">
              <a:noFill/>
              <a:miter lim="800000"/>
              <a:headEnd/>
              <a:tailEnd/>
            </a:ln>
          </p:spPr>
          <p:txBody>
            <a:bodyPr lIns="0" tIns="0" rIns="0" bIns="0"/>
            <a:lstStyle/>
            <a:p>
              <a:pPr algn="l" eaLnBrk="0" hangingPunct="0"/>
              <a:r>
                <a:rPr lang="en-US"/>
                <a:t>Technology and facilities costs</a:t>
              </a:r>
            </a:p>
          </p:txBody>
        </p:sp>
      </p:grpSp>
      <p:sp>
        <p:nvSpPr>
          <p:cNvPr id="4104" name="Rectangle 16"/>
          <p:cNvSpPr>
            <a:spLocks noChangeArrowheads="1"/>
          </p:cNvSpPr>
          <p:nvPr/>
        </p:nvSpPr>
        <p:spPr bwMode="auto">
          <a:xfrm>
            <a:off x="960438" y="4011612"/>
            <a:ext cx="1163637" cy="1098550"/>
          </a:xfrm>
          <a:prstGeom prst="rect">
            <a:avLst/>
          </a:prstGeom>
          <a:noFill/>
          <a:ln w="12700">
            <a:noFill/>
            <a:miter lim="800000"/>
            <a:headEnd/>
            <a:tailEnd/>
          </a:ln>
        </p:spPr>
        <p:txBody>
          <a:bodyPr lIns="0" tIns="0" rIns="0" bIns="0">
            <a:spAutoFit/>
          </a:bodyPr>
          <a:lstStyle/>
          <a:p>
            <a:pPr algn="l" eaLnBrk="0" hangingPunct="0"/>
            <a:r>
              <a:rPr lang="en-US"/>
              <a:t>Bought-in materials and services</a:t>
            </a:r>
          </a:p>
        </p:txBody>
      </p:sp>
      <p:sp>
        <p:nvSpPr>
          <p:cNvPr id="4105" name="AutoShape 17"/>
          <p:cNvSpPr>
            <a:spLocks noChangeAspect="1" noChangeArrowheads="1" noTextEdit="1"/>
          </p:cNvSpPr>
          <p:nvPr/>
        </p:nvSpPr>
        <p:spPr bwMode="auto">
          <a:xfrm>
            <a:off x="827088" y="3898900"/>
            <a:ext cx="1968500" cy="1231900"/>
          </a:xfrm>
          <a:prstGeom prst="rect">
            <a:avLst/>
          </a:prstGeom>
          <a:noFill/>
          <a:ln w="9525">
            <a:noFill/>
            <a:miter lim="800000"/>
            <a:headEnd/>
            <a:tailEnd/>
          </a:ln>
        </p:spPr>
        <p:txBody>
          <a:bodyPr/>
          <a:lstStyle/>
          <a:p>
            <a:endParaRPr lang="en-GB"/>
          </a:p>
        </p:txBody>
      </p:sp>
      <p:sp>
        <p:nvSpPr>
          <p:cNvPr id="4106" name="Line 19"/>
          <p:cNvSpPr>
            <a:spLocks noChangeShapeType="1"/>
          </p:cNvSpPr>
          <p:nvPr/>
        </p:nvSpPr>
        <p:spPr bwMode="auto">
          <a:xfrm flipH="1" flipV="1">
            <a:off x="1765300" y="4581525"/>
            <a:ext cx="719138" cy="215900"/>
          </a:xfrm>
          <a:prstGeom prst="line">
            <a:avLst/>
          </a:prstGeom>
          <a:noFill/>
          <a:ln w="30163">
            <a:solidFill>
              <a:srgbClr val="000000"/>
            </a:solidFill>
            <a:round/>
            <a:headEnd/>
            <a:tailEnd/>
          </a:ln>
        </p:spPr>
        <p:txBody>
          <a:bodyPr/>
          <a:lstStyle/>
          <a:p>
            <a:endParaRPr lang="en-GB"/>
          </a:p>
        </p:txBody>
      </p:sp>
      <p:sp>
        <p:nvSpPr>
          <p:cNvPr id="18" name="Rectangle 6"/>
          <p:cNvSpPr>
            <a:spLocks noChangeArrowheads="1"/>
          </p:cNvSpPr>
          <p:nvPr/>
        </p:nvSpPr>
        <p:spPr bwMode="auto">
          <a:xfrm>
            <a:off x="2358" y="100584"/>
            <a:ext cx="6870192" cy="434478"/>
          </a:xfrm>
          <a:prstGeom prst="rect">
            <a:avLst/>
          </a:prstGeom>
          <a:noFill/>
          <a:ln w="12700">
            <a:noFill/>
            <a:miter lim="800000"/>
            <a:headEnd/>
            <a:tailEnd/>
          </a:ln>
        </p:spPr>
        <p:txBody>
          <a:bodyPr wrap="square" lIns="90488" tIns="44450" rIns="90488" bIns="44450">
            <a:spAutoFit/>
          </a:bodyPr>
          <a:lstStyle/>
          <a:p>
            <a:pPr algn="l" eaLnBrk="0" hangingPunct="0">
              <a:lnSpc>
                <a:spcPct val="80000"/>
              </a:lnSpc>
              <a:spcBef>
                <a:spcPct val="50000"/>
              </a:spcBef>
            </a:pPr>
            <a:r>
              <a:rPr lang="en-US" sz="2800" b="1" dirty="0" smtClean="0">
                <a:solidFill>
                  <a:srgbClr val="007FA3"/>
                </a:solidFill>
              </a:rPr>
              <a:t>What does Cost mean in… (4 of 4)</a:t>
            </a:r>
            <a:endParaRPr lang="en-US" sz="2800" b="1" dirty="0">
              <a:solidFill>
                <a:srgbClr val="007FA3"/>
              </a:solidFil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9" name="Text Box 13"/>
          <p:cNvSpPr txBox="1">
            <a:spLocks noChangeArrowheads="1"/>
          </p:cNvSpPr>
          <p:nvPr/>
        </p:nvSpPr>
        <p:spPr bwMode="auto">
          <a:xfrm>
            <a:off x="7938" y="12169"/>
            <a:ext cx="9136062" cy="954107"/>
          </a:xfrm>
          <a:prstGeom prst="rect">
            <a:avLst/>
          </a:prstGeom>
          <a:noFill/>
          <a:ln w="19050">
            <a:noFill/>
            <a:miter lim="800000"/>
            <a:headEnd/>
            <a:tailEnd/>
          </a:ln>
        </p:spPr>
        <p:txBody>
          <a:bodyPr>
            <a:spAutoFit/>
          </a:bodyPr>
          <a:lstStyle/>
          <a:p>
            <a:pPr algn="l">
              <a:spcBef>
                <a:spcPct val="50000"/>
              </a:spcBef>
            </a:pPr>
            <a:r>
              <a:rPr lang="en-GB" sz="2800" b="1" dirty="0">
                <a:solidFill>
                  <a:srgbClr val="007FA3"/>
                </a:solidFill>
              </a:rPr>
              <a:t>External and internal benefits of performance objectives</a:t>
            </a:r>
            <a:endParaRPr lang="en-US" sz="2800" b="1" dirty="0">
              <a:solidFill>
                <a:srgbClr val="007FA3"/>
              </a:solidFill>
            </a:endParaRPr>
          </a:p>
        </p:txBody>
      </p:sp>
      <p:pic>
        <p:nvPicPr>
          <p:cNvPr id="9218" name="Picture 2" descr="Y:\08VOL4\Graphics\Powerpoint\PE_UK\PE522-SLACK\Final files\GIF\ch02\figure2-10.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1600" y="1041042"/>
            <a:ext cx="6583680" cy="52425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4"/>
          <p:cNvSpPr txBox="1">
            <a:spLocks noChangeArrowheads="1"/>
          </p:cNvSpPr>
          <p:nvPr/>
        </p:nvSpPr>
        <p:spPr bwMode="auto">
          <a:xfrm>
            <a:off x="12169" y="14996"/>
            <a:ext cx="2833687" cy="523875"/>
          </a:xfrm>
          <a:prstGeom prst="rect">
            <a:avLst/>
          </a:prstGeom>
          <a:noFill/>
          <a:ln w="9525">
            <a:noFill/>
            <a:miter lim="800000"/>
            <a:headEnd/>
            <a:tailEnd/>
          </a:ln>
        </p:spPr>
        <p:txBody>
          <a:bodyPr>
            <a:spAutoFit/>
          </a:bodyPr>
          <a:lstStyle/>
          <a:p>
            <a:pPr algn="l" eaLnBrk="0" hangingPunct="0"/>
            <a:r>
              <a:rPr lang="en-GB" sz="2800" b="1" dirty="0">
                <a:solidFill>
                  <a:srgbClr val="007FA3"/>
                </a:solidFill>
              </a:rPr>
              <a:t>Polar diagrams</a:t>
            </a:r>
            <a:endParaRPr lang="en-US" sz="2800" b="1" dirty="0">
              <a:solidFill>
                <a:srgbClr val="007FA3"/>
              </a:solidFill>
            </a:endParaRPr>
          </a:p>
        </p:txBody>
      </p:sp>
      <p:grpSp>
        <p:nvGrpSpPr>
          <p:cNvPr id="2" name="Group 9"/>
          <p:cNvGrpSpPr>
            <a:grpSpLocks/>
          </p:cNvGrpSpPr>
          <p:nvPr/>
        </p:nvGrpSpPr>
        <p:grpSpPr bwMode="auto">
          <a:xfrm>
            <a:off x="544526" y="1214438"/>
            <a:ext cx="8407400" cy="1200150"/>
            <a:chOff x="329" y="1089"/>
            <a:chExt cx="5296" cy="756"/>
          </a:xfrm>
        </p:grpSpPr>
        <p:sp>
          <p:nvSpPr>
            <p:cNvPr id="42010" name="Text Box 5"/>
            <p:cNvSpPr txBox="1">
              <a:spLocks noChangeArrowheads="1"/>
            </p:cNvSpPr>
            <p:nvPr/>
          </p:nvSpPr>
          <p:spPr bwMode="auto">
            <a:xfrm>
              <a:off x="521" y="1089"/>
              <a:ext cx="5104" cy="756"/>
            </a:xfrm>
            <a:prstGeom prst="rect">
              <a:avLst/>
            </a:prstGeom>
            <a:noFill/>
            <a:ln w="38100">
              <a:noFill/>
              <a:miter lim="800000"/>
              <a:headEnd/>
              <a:tailEnd/>
            </a:ln>
          </p:spPr>
          <p:txBody>
            <a:bodyPr>
              <a:spAutoFit/>
            </a:bodyPr>
            <a:lstStyle/>
            <a:p>
              <a:pPr algn="l">
                <a:spcBef>
                  <a:spcPct val="50000"/>
                </a:spcBef>
              </a:pPr>
              <a:r>
                <a:rPr lang="en-GB" sz="2400" dirty="0"/>
                <a:t>Polar diagrams are used to indicate the relative importance of each performance objective to an operation or </a:t>
              </a:r>
              <a:r>
                <a:rPr lang="en-GB" sz="2400" dirty="0" smtClean="0"/>
                <a:t>process.</a:t>
              </a:r>
              <a:endParaRPr lang="en-GB" sz="2400" dirty="0"/>
            </a:p>
          </p:txBody>
        </p:sp>
        <p:sp>
          <p:nvSpPr>
            <p:cNvPr id="42011" name="Oval 7"/>
            <p:cNvSpPr>
              <a:spLocks noChangeArrowheads="1"/>
            </p:cNvSpPr>
            <p:nvPr/>
          </p:nvSpPr>
          <p:spPr bwMode="auto">
            <a:xfrm>
              <a:off x="329" y="1154"/>
              <a:ext cx="136" cy="136"/>
            </a:xfrm>
            <a:prstGeom prst="ellipse">
              <a:avLst/>
            </a:prstGeom>
            <a:solidFill>
              <a:srgbClr val="FF0000"/>
            </a:solidFill>
            <a:ln w="12700">
              <a:solidFill>
                <a:schemeClr val="tx1"/>
              </a:solidFill>
              <a:round/>
              <a:headEnd/>
              <a:tailEnd/>
            </a:ln>
          </p:spPr>
          <p:txBody>
            <a:bodyPr wrap="none" anchor="ctr"/>
            <a:lstStyle/>
            <a:p>
              <a:endParaRPr lang="en-GB"/>
            </a:p>
          </p:txBody>
        </p:sp>
      </p:grpSp>
      <p:grpSp>
        <p:nvGrpSpPr>
          <p:cNvPr id="3" name="Group 10"/>
          <p:cNvGrpSpPr>
            <a:grpSpLocks/>
          </p:cNvGrpSpPr>
          <p:nvPr/>
        </p:nvGrpSpPr>
        <p:grpSpPr bwMode="auto">
          <a:xfrm>
            <a:off x="560401" y="3536950"/>
            <a:ext cx="8391525" cy="1200150"/>
            <a:chOff x="332" y="2228"/>
            <a:chExt cx="5133" cy="756"/>
          </a:xfrm>
        </p:grpSpPr>
        <p:sp>
          <p:nvSpPr>
            <p:cNvPr id="42008" name="Text Box 6"/>
            <p:cNvSpPr txBox="1">
              <a:spLocks noChangeArrowheads="1"/>
            </p:cNvSpPr>
            <p:nvPr/>
          </p:nvSpPr>
          <p:spPr bwMode="auto">
            <a:xfrm>
              <a:off x="521" y="2228"/>
              <a:ext cx="4944" cy="756"/>
            </a:xfrm>
            <a:prstGeom prst="rect">
              <a:avLst/>
            </a:prstGeom>
            <a:noFill/>
            <a:ln w="38100">
              <a:noFill/>
              <a:miter lim="800000"/>
              <a:headEnd/>
              <a:tailEnd/>
            </a:ln>
          </p:spPr>
          <p:txBody>
            <a:bodyPr>
              <a:spAutoFit/>
            </a:bodyPr>
            <a:lstStyle/>
            <a:p>
              <a:pPr algn="l">
                <a:spcBef>
                  <a:spcPct val="50000"/>
                </a:spcBef>
              </a:pPr>
              <a:r>
                <a:rPr lang="en-GB" sz="2400" dirty="0"/>
                <a:t>They can also be used to indicate the difference between different products and services produced by an </a:t>
              </a:r>
              <a:r>
                <a:rPr lang="en-GB" sz="2400" dirty="0" smtClean="0"/>
                <a:t>operation</a:t>
              </a:r>
              <a:br>
                <a:rPr lang="en-GB" sz="2400" dirty="0" smtClean="0"/>
              </a:br>
              <a:r>
                <a:rPr lang="en-GB" sz="2400" dirty="0" smtClean="0"/>
                <a:t>or process.</a:t>
              </a:r>
              <a:endParaRPr lang="en-GB" sz="2400" dirty="0"/>
            </a:p>
          </p:txBody>
        </p:sp>
        <p:sp>
          <p:nvSpPr>
            <p:cNvPr id="42009" name="Oval 8"/>
            <p:cNvSpPr>
              <a:spLocks noChangeArrowheads="1"/>
            </p:cNvSpPr>
            <p:nvPr/>
          </p:nvSpPr>
          <p:spPr bwMode="auto">
            <a:xfrm>
              <a:off x="332" y="2304"/>
              <a:ext cx="136" cy="136"/>
            </a:xfrm>
            <a:prstGeom prst="ellipse">
              <a:avLst/>
            </a:prstGeom>
            <a:solidFill>
              <a:srgbClr val="FF0000"/>
            </a:solidFill>
            <a:ln w="12700">
              <a:solidFill>
                <a:schemeClr val="tx1"/>
              </a:solidFill>
              <a:round/>
              <a:headEnd/>
              <a:tailEnd/>
            </a:ln>
          </p:spPr>
          <p:txBody>
            <a:bodyPr wrap="none" anchor="ctr"/>
            <a:lstStyle/>
            <a:p>
              <a:endParaRPr lang="en-GB"/>
            </a:p>
          </p:txBody>
        </p:sp>
      </p:grpSp>
      <p:grpSp>
        <p:nvGrpSpPr>
          <p:cNvPr id="4" name="Group 3"/>
          <p:cNvGrpSpPr>
            <a:grpSpLocks/>
          </p:cNvGrpSpPr>
          <p:nvPr/>
        </p:nvGrpSpPr>
        <p:grpSpPr bwMode="auto">
          <a:xfrm>
            <a:off x="7008813" y="2217738"/>
            <a:ext cx="1179512" cy="782637"/>
            <a:chOff x="1920" y="1200"/>
            <a:chExt cx="1920" cy="1501"/>
          </a:xfrm>
        </p:grpSpPr>
        <p:sp>
          <p:nvSpPr>
            <p:cNvPr id="42003" name="Line 4"/>
            <p:cNvSpPr>
              <a:spLocks noChangeShapeType="1"/>
            </p:cNvSpPr>
            <p:nvPr/>
          </p:nvSpPr>
          <p:spPr bwMode="auto">
            <a:xfrm flipV="1">
              <a:off x="2880" y="1920"/>
              <a:ext cx="960" cy="240"/>
            </a:xfrm>
            <a:prstGeom prst="line">
              <a:avLst/>
            </a:prstGeom>
            <a:noFill/>
            <a:ln w="38100">
              <a:solidFill>
                <a:srgbClr val="FF0000"/>
              </a:solidFill>
              <a:round/>
              <a:headEnd/>
              <a:tailEnd/>
            </a:ln>
          </p:spPr>
          <p:txBody>
            <a:bodyPr/>
            <a:lstStyle/>
            <a:p>
              <a:endParaRPr lang="en-GB"/>
            </a:p>
          </p:txBody>
        </p:sp>
        <p:sp>
          <p:nvSpPr>
            <p:cNvPr id="42004" name="Line 5"/>
            <p:cNvSpPr>
              <a:spLocks noChangeShapeType="1"/>
            </p:cNvSpPr>
            <p:nvPr/>
          </p:nvSpPr>
          <p:spPr bwMode="auto">
            <a:xfrm flipH="1" flipV="1">
              <a:off x="1920" y="1920"/>
              <a:ext cx="960" cy="240"/>
            </a:xfrm>
            <a:prstGeom prst="line">
              <a:avLst/>
            </a:prstGeom>
            <a:noFill/>
            <a:ln w="38100">
              <a:solidFill>
                <a:srgbClr val="FF0000"/>
              </a:solidFill>
              <a:round/>
              <a:headEnd/>
              <a:tailEnd/>
            </a:ln>
          </p:spPr>
          <p:txBody>
            <a:bodyPr/>
            <a:lstStyle/>
            <a:p>
              <a:endParaRPr lang="en-GB"/>
            </a:p>
          </p:txBody>
        </p:sp>
        <p:sp>
          <p:nvSpPr>
            <p:cNvPr id="42005" name="Line 6"/>
            <p:cNvSpPr>
              <a:spLocks noChangeShapeType="1"/>
            </p:cNvSpPr>
            <p:nvPr/>
          </p:nvSpPr>
          <p:spPr bwMode="auto">
            <a:xfrm rot="2635926" flipH="1" flipV="1">
              <a:off x="2661" y="2457"/>
              <a:ext cx="960" cy="240"/>
            </a:xfrm>
            <a:prstGeom prst="line">
              <a:avLst/>
            </a:prstGeom>
            <a:noFill/>
            <a:ln w="38100">
              <a:solidFill>
                <a:srgbClr val="FF0000"/>
              </a:solidFill>
              <a:round/>
              <a:headEnd/>
              <a:tailEnd/>
            </a:ln>
          </p:spPr>
          <p:txBody>
            <a:bodyPr/>
            <a:lstStyle/>
            <a:p>
              <a:endParaRPr lang="en-GB"/>
            </a:p>
          </p:txBody>
        </p:sp>
        <p:sp>
          <p:nvSpPr>
            <p:cNvPr id="42006" name="Line 7"/>
            <p:cNvSpPr>
              <a:spLocks noChangeShapeType="1"/>
            </p:cNvSpPr>
            <p:nvPr/>
          </p:nvSpPr>
          <p:spPr bwMode="auto">
            <a:xfrm rot="18964074" flipV="1">
              <a:off x="2139" y="2461"/>
              <a:ext cx="960" cy="240"/>
            </a:xfrm>
            <a:prstGeom prst="line">
              <a:avLst/>
            </a:prstGeom>
            <a:noFill/>
            <a:ln w="38100">
              <a:solidFill>
                <a:srgbClr val="FF0000"/>
              </a:solidFill>
              <a:round/>
              <a:headEnd/>
              <a:tailEnd/>
            </a:ln>
          </p:spPr>
          <p:txBody>
            <a:bodyPr/>
            <a:lstStyle/>
            <a:p>
              <a:endParaRPr lang="en-GB"/>
            </a:p>
          </p:txBody>
        </p:sp>
        <p:sp>
          <p:nvSpPr>
            <p:cNvPr id="42007" name="Line 8"/>
            <p:cNvSpPr>
              <a:spLocks noChangeShapeType="1"/>
            </p:cNvSpPr>
            <p:nvPr/>
          </p:nvSpPr>
          <p:spPr bwMode="auto">
            <a:xfrm flipV="1">
              <a:off x="2880" y="1200"/>
              <a:ext cx="0" cy="960"/>
            </a:xfrm>
            <a:prstGeom prst="line">
              <a:avLst/>
            </a:prstGeom>
            <a:noFill/>
            <a:ln w="38100">
              <a:solidFill>
                <a:srgbClr val="FF0000"/>
              </a:solidFill>
              <a:round/>
              <a:headEnd/>
              <a:tailEnd/>
            </a:ln>
          </p:spPr>
          <p:txBody>
            <a:bodyPr/>
            <a:lstStyle/>
            <a:p>
              <a:endParaRPr lang="en-GB"/>
            </a:p>
          </p:txBody>
        </p:sp>
      </p:grpSp>
      <p:grpSp>
        <p:nvGrpSpPr>
          <p:cNvPr id="5" name="Group 26"/>
          <p:cNvGrpSpPr>
            <a:grpSpLocks/>
          </p:cNvGrpSpPr>
          <p:nvPr/>
        </p:nvGrpSpPr>
        <p:grpSpPr bwMode="auto">
          <a:xfrm>
            <a:off x="6465888" y="4532313"/>
            <a:ext cx="2463800" cy="1506537"/>
            <a:chOff x="5880060" y="4532102"/>
            <a:chExt cx="2463370" cy="1506457"/>
          </a:xfrm>
        </p:grpSpPr>
        <p:grpSp>
          <p:nvGrpSpPr>
            <p:cNvPr id="41991" name="Group 19"/>
            <p:cNvGrpSpPr>
              <a:grpSpLocks/>
            </p:cNvGrpSpPr>
            <p:nvPr/>
          </p:nvGrpSpPr>
          <p:grpSpPr bwMode="auto">
            <a:xfrm>
              <a:off x="5880060" y="4532102"/>
              <a:ext cx="2463370" cy="1506457"/>
              <a:chOff x="1894328" y="2232641"/>
              <a:chExt cx="5309645" cy="3604328"/>
            </a:xfrm>
          </p:grpSpPr>
          <p:sp>
            <p:nvSpPr>
              <p:cNvPr id="15" name="Text Box 9"/>
              <p:cNvSpPr txBox="1">
                <a:spLocks noChangeArrowheads="1"/>
              </p:cNvSpPr>
              <p:nvPr/>
            </p:nvSpPr>
            <p:spPr bwMode="auto">
              <a:xfrm>
                <a:off x="3341479" y="2232641"/>
                <a:ext cx="1974012" cy="736818"/>
              </a:xfrm>
              <a:prstGeom prst="rect">
                <a:avLst/>
              </a:prstGeom>
              <a:noFill/>
              <a:ln w="9525">
                <a:noFill/>
                <a:miter lim="800000"/>
                <a:headEnd/>
                <a:tailEnd/>
              </a:ln>
            </p:spPr>
            <p:txBody>
              <a:bodyPr>
                <a:spAutoFit/>
              </a:bodyPr>
              <a:lstStyle/>
              <a:p>
                <a:pPr>
                  <a:spcBef>
                    <a:spcPct val="50000"/>
                  </a:spcBef>
                  <a:defRPr/>
                </a:pPr>
                <a:r>
                  <a:rPr lang="en-GB" sz="1400" dirty="0">
                    <a:solidFill>
                      <a:schemeClr val="accent2">
                        <a:lumMod val="75000"/>
                      </a:schemeClr>
                    </a:solidFill>
                  </a:rPr>
                  <a:t>Cost</a:t>
                </a:r>
                <a:endParaRPr lang="en-US" sz="1400" dirty="0">
                  <a:solidFill>
                    <a:schemeClr val="accent2">
                      <a:lumMod val="75000"/>
                    </a:schemeClr>
                  </a:solidFill>
                </a:endParaRPr>
              </a:p>
            </p:txBody>
          </p:sp>
          <p:sp>
            <p:nvSpPr>
              <p:cNvPr id="16" name="Text Box 10"/>
              <p:cNvSpPr txBox="1">
                <a:spLocks noChangeArrowheads="1"/>
              </p:cNvSpPr>
              <p:nvPr/>
            </p:nvSpPr>
            <p:spPr bwMode="auto">
              <a:xfrm>
                <a:off x="2527242" y="5035586"/>
                <a:ext cx="1782427" cy="736818"/>
              </a:xfrm>
              <a:prstGeom prst="rect">
                <a:avLst/>
              </a:prstGeom>
              <a:noFill/>
              <a:ln w="9525">
                <a:noFill/>
                <a:miter lim="800000"/>
                <a:headEnd/>
                <a:tailEnd/>
              </a:ln>
            </p:spPr>
            <p:txBody>
              <a:bodyPr>
                <a:spAutoFit/>
              </a:bodyPr>
              <a:lstStyle/>
              <a:p>
                <a:pPr>
                  <a:spcBef>
                    <a:spcPct val="50000"/>
                  </a:spcBef>
                  <a:defRPr/>
                </a:pPr>
                <a:r>
                  <a:rPr lang="en-GB" sz="1400" dirty="0">
                    <a:solidFill>
                      <a:schemeClr val="accent2">
                        <a:lumMod val="75000"/>
                      </a:schemeClr>
                    </a:solidFill>
                  </a:rPr>
                  <a:t>Quality</a:t>
                </a:r>
                <a:endParaRPr lang="en-US" sz="1400" dirty="0">
                  <a:solidFill>
                    <a:schemeClr val="accent2">
                      <a:lumMod val="75000"/>
                    </a:schemeClr>
                  </a:solidFill>
                </a:endParaRPr>
              </a:p>
            </p:txBody>
          </p:sp>
          <p:sp>
            <p:nvSpPr>
              <p:cNvPr id="17" name="Text Box 11"/>
              <p:cNvSpPr txBox="1">
                <a:spLocks noChangeArrowheads="1"/>
              </p:cNvSpPr>
              <p:nvPr/>
            </p:nvSpPr>
            <p:spPr bwMode="auto">
              <a:xfrm>
                <a:off x="4241246" y="5100151"/>
                <a:ext cx="2271652" cy="736818"/>
              </a:xfrm>
              <a:prstGeom prst="rect">
                <a:avLst/>
              </a:prstGeom>
              <a:noFill/>
              <a:ln w="9525">
                <a:noFill/>
                <a:miter lim="800000"/>
                <a:headEnd/>
                <a:tailEnd/>
              </a:ln>
            </p:spPr>
            <p:txBody>
              <a:bodyPr>
                <a:spAutoFit/>
              </a:bodyPr>
              <a:lstStyle/>
              <a:p>
                <a:pPr>
                  <a:spcBef>
                    <a:spcPct val="50000"/>
                  </a:spcBef>
                  <a:defRPr/>
                </a:pPr>
                <a:r>
                  <a:rPr lang="en-GB" sz="1400" dirty="0">
                    <a:solidFill>
                      <a:schemeClr val="accent2">
                        <a:lumMod val="75000"/>
                      </a:schemeClr>
                    </a:solidFill>
                  </a:rPr>
                  <a:t>Flexibility</a:t>
                </a:r>
                <a:endParaRPr lang="en-US" sz="1400" dirty="0">
                  <a:solidFill>
                    <a:schemeClr val="accent2">
                      <a:lumMod val="75000"/>
                    </a:schemeClr>
                  </a:solidFill>
                </a:endParaRPr>
              </a:p>
            </p:txBody>
          </p:sp>
          <p:sp>
            <p:nvSpPr>
              <p:cNvPr id="18" name="Text Box 12"/>
              <p:cNvSpPr txBox="1">
                <a:spLocks noChangeArrowheads="1"/>
              </p:cNvSpPr>
              <p:nvPr/>
            </p:nvSpPr>
            <p:spPr bwMode="auto">
              <a:xfrm>
                <a:off x="5219698" y="3090995"/>
                <a:ext cx="1984275" cy="1253349"/>
              </a:xfrm>
              <a:prstGeom prst="rect">
                <a:avLst/>
              </a:prstGeom>
              <a:noFill/>
              <a:ln w="9525">
                <a:noFill/>
                <a:miter lim="800000"/>
                <a:headEnd/>
                <a:tailEnd/>
              </a:ln>
            </p:spPr>
            <p:txBody>
              <a:bodyPr>
                <a:spAutoFit/>
              </a:bodyPr>
              <a:lstStyle/>
              <a:p>
                <a:pPr>
                  <a:spcBef>
                    <a:spcPct val="50000"/>
                  </a:spcBef>
                  <a:defRPr/>
                </a:pPr>
                <a:r>
                  <a:rPr lang="en-GB" sz="1400" dirty="0">
                    <a:solidFill>
                      <a:schemeClr val="accent2">
                        <a:lumMod val="75000"/>
                      </a:schemeClr>
                    </a:solidFill>
                  </a:rPr>
                  <a:t>Dependability</a:t>
                </a:r>
                <a:endParaRPr lang="en-US" sz="1400" dirty="0">
                  <a:solidFill>
                    <a:schemeClr val="accent2">
                      <a:lumMod val="75000"/>
                    </a:schemeClr>
                  </a:solidFill>
                </a:endParaRPr>
              </a:p>
            </p:txBody>
          </p:sp>
          <p:sp>
            <p:nvSpPr>
              <p:cNvPr id="19" name="Text Box 13"/>
              <p:cNvSpPr txBox="1">
                <a:spLocks noChangeArrowheads="1"/>
              </p:cNvSpPr>
              <p:nvPr/>
            </p:nvSpPr>
            <p:spPr bwMode="auto">
              <a:xfrm>
                <a:off x="1894328" y="3128976"/>
                <a:ext cx="1666105" cy="736818"/>
              </a:xfrm>
              <a:prstGeom prst="rect">
                <a:avLst/>
              </a:prstGeom>
              <a:noFill/>
              <a:ln w="9525">
                <a:noFill/>
                <a:miter lim="800000"/>
                <a:headEnd/>
                <a:tailEnd/>
              </a:ln>
            </p:spPr>
            <p:txBody>
              <a:bodyPr>
                <a:spAutoFit/>
              </a:bodyPr>
              <a:lstStyle/>
              <a:p>
                <a:pPr>
                  <a:spcBef>
                    <a:spcPct val="50000"/>
                  </a:spcBef>
                  <a:defRPr/>
                </a:pPr>
                <a:r>
                  <a:rPr lang="en-GB" sz="1400" dirty="0">
                    <a:solidFill>
                      <a:schemeClr val="accent2">
                        <a:lumMod val="75000"/>
                      </a:schemeClr>
                    </a:solidFill>
                  </a:rPr>
                  <a:t>Speed</a:t>
                </a:r>
                <a:endParaRPr lang="en-US" sz="1400" dirty="0">
                  <a:solidFill>
                    <a:schemeClr val="accent2">
                      <a:lumMod val="75000"/>
                    </a:schemeClr>
                  </a:solidFill>
                </a:endParaRPr>
              </a:p>
            </p:txBody>
          </p:sp>
        </p:grpSp>
        <p:grpSp>
          <p:nvGrpSpPr>
            <p:cNvPr id="41992" name="Group 3"/>
            <p:cNvGrpSpPr>
              <a:grpSpLocks/>
            </p:cNvGrpSpPr>
            <p:nvPr/>
          </p:nvGrpSpPr>
          <p:grpSpPr bwMode="auto">
            <a:xfrm>
              <a:off x="6429388" y="4786322"/>
              <a:ext cx="1179506" cy="782633"/>
              <a:chOff x="1920" y="1200"/>
              <a:chExt cx="1920" cy="1501"/>
            </a:xfrm>
          </p:grpSpPr>
          <p:sp>
            <p:nvSpPr>
              <p:cNvPr id="41993" name="Line 4"/>
              <p:cNvSpPr>
                <a:spLocks noChangeShapeType="1"/>
              </p:cNvSpPr>
              <p:nvPr/>
            </p:nvSpPr>
            <p:spPr bwMode="auto">
              <a:xfrm flipV="1">
                <a:off x="2880" y="1920"/>
                <a:ext cx="960" cy="240"/>
              </a:xfrm>
              <a:prstGeom prst="line">
                <a:avLst/>
              </a:prstGeom>
              <a:noFill/>
              <a:ln w="38100">
                <a:solidFill>
                  <a:srgbClr val="FF0000"/>
                </a:solidFill>
                <a:round/>
                <a:headEnd/>
                <a:tailEnd/>
              </a:ln>
            </p:spPr>
            <p:txBody>
              <a:bodyPr/>
              <a:lstStyle/>
              <a:p>
                <a:endParaRPr lang="en-GB"/>
              </a:p>
            </p:txBody>
          </p:sp>
          <p:sp>
            <p:nvSpPr>
              <p:cNvPr id="41994" name="Line 5"/>
              <p:cNvSpPr>
                <a:spLocks noChangeShapeType="1"/>
              </p:cNvSpPr>
              <p:nvPr/>
            </p:nvSpPr>
            <p:spPr bwMode="auto">
              <a:xfrm flipH="1" flipV="1">
                <a:off x="1920" y="1920"/>
                <a:ext cx="960" cy="240"/>
              </a:xfrm>
              <a:prstGeom prst="line">
                <a:avLst/>
              </a:prstGeom>
              <a:noFill/>
              <a:ln w="38100">
                <a:solidFill>
                  <a:srgbClr val="FF0000"/>
                </a:solidFill>
                <a:round/>
                <a:headEnd/>
                <a:tailEnd/>
              </a:ln>
            </p:spPr>
            <p:txBody>
              <a:bodyPr/>
              <a:lstStyle/>
              <a:p>
                <a:endParaRPr lang="en-GB"/>
              </a:p>
            </p:txBody>
          </p:sp>
          <p:sp>
            <p:nvSpPr>
              <p:cNvPr id="41995" name="Line 6"/>
              <p:cNvSpPr>
                <a:spLocks noChangeShapeType="1"/>
              </p:cNvSpPr>
              <p:nvPr/>
            </p:nvSpPr>
            <p:spPr bwMode="auto">
              <a:xfrm rot="2635926" flipH="1" flipV="1">
                <a:off x="2661" y="2457"/>
                <a:ext cx="960" cy="240"/>
              </a:xfrm>
              <a:prstGeom prst="line">
                <a:avLst/>
              </a:prstGeom>
              <a:noFill/>
              <a:ln w="38100">
                <a:solidFill>
                  <a:srgbClr val="FF0000"/>
                </a:solidFill>
                <a:round/>
                <a:headEnd/>
                <a:tailEnd/>
              </a:ln>
            </p:spPr>
            <p:txBody>
              <a:bodyPr/>
              <a:lstStyle/>
              <a:p>
                <a:endParaRPr lang="en-GB"/>
              </a:p>
            </p:txBody>
          </p:sp>
          <p:sp>
            <p:nvSpPr>
              <p:cNvPr id="41996" name="Line 7"/>
              <p:cNvSpPr>
                <a:spLocks noChangeShapeType="1"/>
              </p:cNvSpPr>
              <p:nvPr/>
            </p:nvSpPr>
            <p:spPr bwMode="auto">
              <a:xfrm rot="18964074" flipV="1">
                <a:off x="2139" y="2461"/>
                <a:ext cx="960" cy="240"/>
              </a:xfrm>
              <a:prstGeom prst="line">
                <a:avLst/>
              </a:prstGeom>
              <a:noFill/>
              <a:ln w="38100">
                <a:solidFill>
                  <a:srgbClr val="FF0000"/>
                </a:solidFill>
                <a:round/>
                <a:headEnd/>
                <a:tailEnd/>
              </a:ln>
            </p:spPr>
            <p:txBody>
              <a:bodyPr/>
              <a:lstStyle/>
              <a:p>
                <a:endParaRPr lang="en-GB"/>
              </a:p>
            </p:txBody>
          </p:sp>
          <p:sp>
            <p:nvSpPr>
              <p:cNvPr id="41997" name="Line 8"/>
              <p:cNvSpPr>
                <a:spLocks noChangeShapeType="1"/>
              </p:cNvSpPr>
              <p:nvPr/>
            </p:nvSpPr>
            <p:spPr bwMode="auto">
              <a:xfrm flipV="1">
                <a:off x="2880" y="1200"/>
                <a:ext cx="0" cy="960"/>
              </a:xfrm>
              <a:prstGeom prst="line">
                <a:avLst/>
              </a:prstGeom>
              <a:noFill/>
              <a:ln w="38100">
                <a:solidFill>
                  <a:srgbClr val="FF0000"/>
                </a:solidFill>
                <a:round/>
                <a:headEnd/>
                <a:tailEnd/>
              </a:ln>
            </p:spPr>
            <p:txBody>
              <a:bodyPr/>
              <a:lstStyle/>
              <a:p>
                <a:endParaRPr lang="en-GB"/>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left)">
                                      <p:cBhvr>
                                        <p:cTn id="19" dur="1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12169" y="14996"/>
            <a:ext cx="8763000" cy="954107"/>
          </a:xfrm>
          <a:prstGeom prst="rect">
            <a:avLst/>
          </a:prstGeom>
          <a:noFill/>
          <a:ln w="9525">
            <a:noFill/>
            <a:miter lim="800000"/>
            <a:headEnd/>
            <a:tailEnd/>
          </a:ln>
        </p:spPr>
        <p:txBody>
          <a:bodyPr>
            <a:spAutoFit/>
          </a:bodyPr>
          <a:lstStyle/>
          <a:p>
            <a:pPr algn="l" eaLnBrk="0" hangingPunct="0"/>
            <a:r>
              <a:rPr lang="en-GB" sz="2800" b="1" dirty="0">
                <a:solidFill>
                  <a:srgbClr val="007FA3"/>
                </a:solidFill>
              </a:rPr>
              <a:t>Polar diagrams for a taxi service versus a bus service</a:t>
            </a:r>
            <a:endParaRPr lang="en-US" sz="2800" b="1" dirty="0">
              <a:solidFill>
                <a:srgbClr val="007FA3"/>
              </a:solidFill>
            </a:endParaRPr>
          </a:p>
        </p:txBody>
      </p:sp>
      <p:pic>
        <p:nvPicPr>
          <p:cNvPr id="10242" name="Picture 2" descr="Y:\08VOL4\Graphics\Powerpoint\PE_UK\PE522-SLACK\Final files\GIF\ch02\figure2-11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1355" y="1181101"/>
            <a:ext cx="5601290" cy="49815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42" name="Text Box 21"/>
          <p:cNvSpPr txBox="1">
            <a:spLocks noChangeArrowheads="1"/>
          </p:cNvSpPr>
          <p:nvPr/>
        </p:nvSpPr>
        <p:spPr bwMode="auto">
          <a:xfrm>
            <a:off x="17345" y="10582"/>
            <a:ext cx="9144000" cy="523220"/>
          </a:xfrm>
          <a:prstGeom prst="rect">
            <a:avLst/>
          </a:prstGeom>
          <a:noFill/>
          <a:ln w="9525">
            <a:noFill/>
            <a:miter lim="800000"/>
            <a:headEnd/>
            <a:tailEnd/>
          </a:ln>
        </p:spPr>
        <p:txBody>
          <a:bodyPr>
            <a:spAutoFit/>
          </a:bodyPr>
          <a:lstStyle/>
          <a:p>
            <a:pPr algn="l" eaLnBrk="0" hangingPunct="0"/>
            <a:r>
              <a:rPr lang="en-GB" sz="2800" b="1" dirty="0">
                <a:solidFill>
                  <a:srgbClr val="007FA3"/>
                </a:solidFill>
              </a:rPr>
              <a:t>Polar diagrams </a:t>
            </a:r>
            <a:r>
              <a:rPr lang="en-GB" sz="2800" b="1" dirty="0" smtClean="0">
                <a:solidFill>
                  <a:srgbClr val="007FA3"/>
                </a:solidFill>
              </a:rPr>
              <a:t>for </a:t>
            </a:r>
            <a:r>
              <a:rPr lang="en-GB" sz="2800" b="1" dirty="0">
                <a:solidFill>
                  <a:srgbClr val="007FA3"/>
                </a:solidFill>
              </a:rPr>
              <a:t>police </a:t>
            </a:r>
            <a:r>
              <a:rPr lang="en-GB" sz="2800" b="1" dirty="0" smtClean="0">
                <a:solidFill>
                  <a:srgbClr val="007FA3"/>
                </a:solidFill>
              </a:rPr>
              <a:t>performance</a:t>
            </a:r>
            <a:endParaRPr lang="en-US" sz="2800" b="1" dirty="0">
              <a:solidFill>
                <a:srgbClr val="007FA3"/>
              </a:solidFill>
            </a:endParaRPr>
          </a:p>
        </p:txBody>
      </p:sp>
      <p:pic>
        <p:nvPicPr>
          <p:cNvPr id="11266" name="Picture 2" descr="Y:\08VOL4\Graphics\Powerpoint\PE_UK\PE522-SLACK\Final files\GIF\ch02\figure2-11b.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7661" y="1153792"/>
            <a:ext cx="5943602" cy="49713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290" name="Picture 2" descr="Y:\08VOL4\Graphics\Powerpoint\PE_UK\PE522-SLACK\Final files\GIF\ch02\figure2-1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009" y="1014345"/>
            <a:ext cx="8472956" cy="4945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33561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 name="TextBox 17"/>
          <p:cNvSpPr txBox="1"/>
          <p:nvPr/>
        </p:nvSpPr>
        <p:spPr>
          <a:xfrm>
            <a:off x="10094" y="10756"/>
            <a:ext cx="8566637" cy="523220"/>
          </a:xfrm>
          <a:prstGeom prst="rect">
            <a:avLst/>
          </a:prstGeom>
          <a:noFill/>
        </p:spPr>
        <p:txBody>
          <a:bodyPr wrap="square" rtlCol="0">
            <a:spAutoFit/>
          </a:bodyPr>
          <a:lstStyle/>
          <a:p>
            <a:pPr algn="l"/>
            <a:r>
              <a:rPr lang="en-US" sz="2800" b="1" dirty="0" smtClean="0">
                <a:solidFill>
                  <a:srgbClr val="007FA3"/>
                </a:solidFill>
                <a:latin typeface="Arial"/>
                <a:cs typeface="Arial"/>
              </a:rPr>
              <a:t>The </a:t>
            </a:r>
            <a:r>
              <a:rPr lang="en-US" sz="2800" b="1" dirty="0">
                <a:solidFill>
                  <a:srgbClr val="007FA3"/>
                </a:solidFill>
                <a:latin typeface="Arial"/>
                <a:cs typeface="Arial"/>
              </a:rPr>
              <a:t>measures used in the balanced </a:t>
            </a:r>
            <a:r>
              <a:rPr lang="en-US" sz="2800" b="1" dirty="0" smtClean="0">
                <a:solidFill>
                  <a:srgbClr val="007FA3"/>
                </a:solidFill>
                <a:latin typeface="Arial"/>
                <a:cs typeface="Arial"/>
              </a:rPr>
              <a:t>scorecard</a:t>
            </a:r>
            <a:endParaRPr lang="en-GB" sz="2800" b="1" dirty="0">
              <a:solidFill>
                <a:srgbClr val="007FA3"/>
              </a:solidFill>
              <a:latin typeface="Arial"/>
              <a:cs typeface="Arial"/>
            </a:endParaRPr>
          </a:p>
        </p:txBody>
      </p:sp>
      <p:pic>
        <p:nvPicPr>
          <p:cNvPr id="13314" name="Picture 2" descr="Y:\08VOL4\Graphics\Powerpoint\PE_UK\PE522-SLACK\Final files\GIF\ch02\figure2-1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9188" y="1447800"/>
            <a:ext cx="8172670" cy="409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75369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2" name="Text Box 2"/>
          <p:cNvSpPr txBox="1">
            <a:spLocks noChangeArrowheads="1"/>
          </p:cNvSpPr>
          <p:nvPr/>
        </p:nvSpPr>
        <p:spPr bwMode="auto">
          <a:xfrm>
            <a:off x="7403" y="12169"/>
            <a:ext cx="3000375" cy="519112"/>
          </a:xfrm>
          <a:prstGeom prst="rect">
            <a:avLst/>
          </a:prstGeom>
          <a:noFill/>
          <a:ln w="12700">
            <a:noFill/>
            <a:miter lim="800000"/>
            <a:headEnd/>
            <a:tailEnd type="none" w="med" len="lg"/>
          </a:ln>
        </p:spPr>
        <p:txBody>
          <a:bodyPr>
            <a:spAutoFit/>
          </a:bodyPr>
          <a:lstStyle/>
          <a:p>
            <a:pPr algn="l" eaLnBrk="0" hangingPunct="0">
              <a:spcBef>
                <a:spcPct val="50000"/>
              </a:spcBef>
            </a:pPr>
            <a:r>
              <a:rPr lang="en-US" sz="2800" b="1" dirty="0">
                <a:solidFill>
                  <a:srgbClr val="007FA3"/>
                </a:solidFill>
              </a:rPr>
              <a:t>Trade-offs</a:t>
            </a:r>
          </a:p>
        </p:txBody>
      </p:sp>
      <p:grpSp>
        <p:nvGrpSpPr>
          <p:cNvPr id="2" name="Group 11"/>
          <p:cNvGrpSpPr>
            <a:grpSpLocks/>
          </p:cNvGrpSpPr>
          <p:nvPr/>
        </p:nvGrpSpPr>
        <p:grpSpPr bwMode="auto">
          <a:xfrm>
            <a:off x="543469" y="883174"/>
            <a:ext cx="8229600" cy="457200"/>
            <a:chOff x="113" y="647"/>
            <a:chExt cx="5184" cy="288"/>
          </a:xfrm>
        </p:grpSpPr>
        <p:sp>
          <p:nvSpPr>
            <p:cNvPr id="46093" name="Text Box 3"/>
            <p:cNvSpPr txBox="1">
              <a:spLocks noChangeArrowheads="1"/>
            </p:cNvSpPr>
            <p:nvPr/>
          </p:nvSpPr>
          <p:spPr bwMode="auto">
            <a:xfrm>
              <a:off x="305" y="647"/>
              <a:ext cx="4992" cy="288"/>
            </a:xfrm>
            <a:prstGeom prst="rect">
              <a:avLst/>
            </a:prstGeom>
            <a:noFill/>
            <a:ln w="12700">
              <a:noFill/>
              <a:miter lim="800000"/>
              <a:headEnd/>
              <a:tailEnd type="none" w="med" len="lg"/>
            </a:ln>
          </p:spPr>
          <p:txBody>
            <a:bodyPr>
              <a:spAutoFit/>
            </a:bodyPr>
            <a:lstStyle/>
            <a:p>
              <a:pPr algn="l" eaLnBrk="0" hangingPunct="0">
                <a:spcBef>
                  <a:spcPct val="50000"/>
                </a:spcBef>
              </a:pPr>
              <a:r>
                <a:rPr lang="en-US" sz="2400" i="1" dirty="0" smtClean="0"/>
                <a:t>‛Do </a:t>
              </a:r>
              <a:r>
                <a:rPr lang="en-US" sz="2400" i="1" dirty="0"/>
                <a:t>you want it good, or do you want it </a:t>
              </a:r>
              <a:r>
                <a:rPr lang="en-US" sz="2400" i="1" dirty="0" smtClean="0"/>
                <a:t>Tuesday’?</a:t>
              </a:r>
              <a:endParaRPr lang="en-US" sz="2400" i="1" dirty="0"/>
            </a:p>
          </p:txBody>
        </p:sp>
        <p:sp>
          <p:nvSpPr>
            <p:cNvPr id="46094" name="Oval 7"/>
            <p:cNvSpPr>
              <a:spLocks noChangeArrowheads="1"/>
            </p:cNvSpPr>
            <p:nvPr/>
          </p:nvSpPr>
          <p:spPr bwMode="auto">
            <a:xfrm>
              <a:off x="113" y="715"/>
              <a:ext cx="170" cy="155"/>
            </a:xfrm>
            <a:prstGeom prst="ellipse">
              <a:avLst/>
            </a:prstGeom>
            <a:solidFill>
              <a:srgbClr val="CC99FF"/>
            </a:solidFill>
            <a:ln w="12700">
              <a:solidFill>
                <a:schemeClr val="tx1"/>
              </a:solidFill>
              <a:round/>
              <a:headEnd/>
              <a:tailEnd type="none" w="med" len="lg"/>
            </a:ln>
          </p:spPr>
          <p:txBody>
            <a:bodyPr wrap="none" anchor="ctr"/>
            <a:lstStyle/>
            <a:p>
              <a:endParaRPr lang="en-GB"/>
            </a:p>
          </p:txBody>
        </p:sp>
      </p:grpSp>
      <p:grpSp>
        <p:nvGrpSpPr>
          <p:cNvPr id="3" name="Group 12"/>
          <p:cNvGrpSpPr>
            <a:grpSpLocks/>
          </p:cNvGrpSpPr>
          <p:nvPr/>
        </p:nvGrpSpPr>
        <p:grpSpPr bwMode="auto">
          <a:xfrm>
            <a:off x="543469" y="1675336"/>
            <a:ext cx="6708775" cy="457200"/>
            <a:chOff x="113" y="1146"/>
            <a:chExt cx="4226" cy="288"/>
          </a:xfrm>
        </p:grpSpPr>
        <p:sp>
          <p:nvSpPr>
            <p:cNvPr id="46091" name="Text Box 4"/>
            <p:cNvSpPr txBox="1">
              <a:spLocks noChangeArrowheads="1"/>
            </p:cNvSpPr>
            <p:nvPr/>
          </p:nvSpPr>
          <p:spPr bwMode="auto">
            <a:xfrm>
              <a:off x="305" y="1146"/>
              <a:ext cx="4034" cy="288"/>
            </a:xfrm>
            <a:prstGeom prst="rect">
              <a:avLst/>
            </a:prstGeom>
            <a:noFill/>
            <a:ln w="12700">
              <a:noFill/>
              <a:miter lim="800000"/>
              <a:headEnd/>
              <a:tailEnd type="none" w="med" len="lg"/>
            </a:ln>
          </p:spPr>
          <p:txBody>
            <a:bodyPr>
              <a:spAutoFit/>
            </a:bodyPr>
            <a:lstStyle/>
            <a:p>
              <a:pPr algn="l" eaLnBrk="0" hangingPunct="0">
                <a:spcBef>
                  <a:spcPct val="50000"/>
                </a:spcBef>
              </a:pPr>
              <a:r>
                <a:rPr lang="en-US" sz="2400" i="1" dirty="0" smtClean="0"/>
                <a:t>‘No </a:t>
              </a:r>
              <a:r>
                <a:rPr lang="en-US" sz="2400" i="1" dirty="0"/>
                <a:t>such thing as a free </a:t>
              </a:r>
              <a:r>
                <a:rPr lang="en-US" sz="2400" i="1" dirty="0" smtClean="0"/>
                <a:t>lunch’.</a:t>
              </a:r>
              <a:endParaRPr lang="en-US" sz="2400" i="1" dirty="0"/>
            </a:p>
          </p:txBody>
        </p:sp>
        <p:sp>
          <p:nvSpPr>
            <p:cNvPr id="46092" name="Oval 8"/>
            <p:cNvSpPr>
              <a:spLocks noChangeArrowheads="1"/>
            </p:cNvSpPr>
            <p:nvPr/>
          </p:nvSpPr>
          <p:spPr bwMode="auto">
            <a:xfrm>
              <a:off x="113" y="1210"/>
              <a:ext cx="155" cy="155"/>
            </a:xfrm>
            <a:prstGeom prst="ellipse">
              <a:avLst/>
            </a:prstGeom>
            <a:solidFill>
              <a:srgbClr val="CC99FF"/>
            </a:solidFill>
            <a:ln w="12700">
              <a:solidFill>
                <a:schemeClr val="tx1"/>
              </a:solidFill>
              <a:round/>
              <a:headEnd/>
              <a:tailEnd type="none" w="med" len="lg"/>
            </a:ln>
          </p:spPr>
          <p:txBody>
            <a:bodyPr wrap="none" anchor="ctr"/>
            <a:lstStyle/>
            <a:p>
              <a:endParaRPr lang="en-GB"/>
            </a:p>
          </p:txBody>
        </p:sp>
      </p:grpSp>
      <p:grpSp>
        <p:nvGrpSpPr>
          <p:cNvPr id="4" name="Group 13"/>
          <p:cNvGrpSpPr>
            <a:grpSpLocks/>
          </p:cNvGrpSpPr>
          <p:nvPr/>
        </p:nvGrpSpPr>
        <p:grpSpPr bwMode="auto">
          <a:xfrm>
            <a:off x="543469" y="2392350"/>
            <a:ext cx="8640762" cy="1354137"/>
            <a:chOff x="113" y="1715"/>
            <a:chExt cx="5443" cy="853"/>
          </a:xfrm>
        </p:grpSpPr>
        <p:sp>
          <p:nvSpPr>
            <p:cNvPr id="46089" name="Text Box 5"/>
            <p:cNvSpPr txBox="1">
              <a:spLocks noChangeArrowheads="1"/>
            </p:cNvSpPr>
            <p:nvPr/>
          </p:nvSpPr>
          <p:spPr bwMode="auto">
            <a:xfrm>
              <a:off x="305" y="1715"/>
              <a:ext cx="5251" cy="853"/>
            </a:xfrm>
            <a:prstGeom prst="rect">
              <a:avLst/>
            </a:prstGeom>
            <a:noFill/>
            <a:ln w="12700">
              <a:noFill/>
              <a:miter lim="800000"/>
              <a:headEnd/>
              <a:tailEnd type="none" w="med" len="lg"/>
            </a:ln>
          </p:spPr>
          <p:txBody>
            <a:bodyPr>
              <a:spAutoFit/>
            </a:bodyPr>
            <a:lstStyle/>
            <a:p>
              <a:pPr algn="l" eaLnBrk="0" hangingPunct="0">
                <a:lnSpc>
                  <a:spcPct val="115000"/>
                </a:lnSpc>
                <a:spcBef>
                  <a:spcPct val="50000"/>
                </a:spcBef>
              </a:pPr>
              <a:r>
                <a:rPr lang="en-US" sz="2400" i="1" dirty="0" smtClean="0"/>
                <a:t>‘ You </a:t>
              </a:r>
              <a:r>
                <a:rPr lang="en-US" sz="2400" i="1" dirty="0"/>
                <a:t>can’t have an aircraft which flies at the speed of sound, carries 400 passengers and lands on an aircraft carrier. Operations are just the </a:t>
              </a:r>
              <a:r>
                <a:rPr lang="en-US" sz="2400" i="1" dirty="0" smtClean="0"/>
                <a:t>same’. </a:t>
              </a:r>
              <a:r>
                <a:rPr lang="en-US" sz="2400" i="1" dirty="0"/>
                <a:t>(Skinner)</a:t>
              </a:r>
            </a:p>
          </p:txBody>
        </p:sp>
        <p:sp>
          <p:nvSpPr>
            <p:cNvPr id="46090" name="Oval 9"/>
            <p:cNvSpPr>
              <a:spLocks noChangeArrowheads="1"/>
            </p:cNvSpPr>
            <p:nvPr/>
          </p:nvSpPr>
          <p:spPr bwMode="auto">
            <a:xfrm>
              <a:off x="113" y="1797"/>
              <a:ext cx="162" cy="155"/>
            </a:xfrm>
            <a:prstGeom prst="ellipse">
              <a:avLst/>
            </a:prstGeom>
            <a:solidFill>
              <a:srgbClr val="CC99FF"/>
            </a:solidFill>
            <a:ln w="12700">
              <a:solidFill>
                <a:schemeClr val="tx1"/>
              </a:solidFill>
              <a:round/>
              <a:headEnd/>
              <a:tailEnd type="none" w="med" len="lg"/>
            </a:ln>
          </p:spPr>
          <p:txBody>
            <a:bodyPr wrap="none" anchor="ctr"/>
            <a:lstStyle/>
            <a:p>
              <a:endParaRPr lang="en-GB"/>
            </a:p>
          </p:txBody>
        </p:sp>
      </p:grpSp>
      <p:grpSp>
        <p:nvGrpSpPr>
          <p:cNvPr id="5" name="Group 14"/>
          <p:cNvGrpSpPr>
            <a:grpSpLocks/>
          </p:cNvGrpSpPr>
          <p:nvPr/>
        </p:nvGrpSpPr>
        <p:grpSpPr bwMode="auto">
          <a:xfrm>
            <a:off x="543469" y="3993077"/>
            <a:ext cx="8678862" cy="1354138"/>
            <a:chOff x="113" y="2750"/>
            <a:chExt cx="5467" cy="853"/>
          </a:xfrm>
        </p:grpSpPr>
        <p:sp>
          <p:nvSpPr>
            <p:cNvPr id="46087" name="Text Box 6"/>
            <p:cNvSpPr txBox="1">
              <a:spLocks noChangeArrowheads="1"/>
            </p:cNvSpPr>
            <p:nvPr/>
          </p:nvSpPr>
          <p:spPr bwMode="auto">
            <a:xfrm>
              <a:off x="305" y="2750"/>
              <a:ext cx="5275" cy="853"/>
            </a:xfrm>
            <a:prstGeom prst="rect">
              <a:avLst/>
            </a:prstGeom>
            <a:noFill/>
            <a:ln w="12700">
              <a:noFill/>
              <a:miter lim="800000"/>
              <a:headEnd/>
              <a:tailEnd type="none" w="med" len="lg"/>
            </a:ln>
          </p:spPr>
          <p:txBody>
            <a:bodyPr>
              <a:spAutoFit/>
            </a:bodyPr>
            <a:lstStyle/>
            <a:p>
              <a:pPr algn="l" eaLnBrk="0" hangingPunct="0">
                <a:lnSpc>
                  <a:spcPct val="115000"/>
                </a:lnSpc>
                <a:spcBef>
                  <a:spcPct val="50000"/>
                </a:spcBef>
              </a:pPr>
              <a:r>
                <a:rPr lang="en-US" sz="2400" i="1" dirty="0" smtClean="0"/>
                <a:t>‘Trade-offs </a:t>
              </a:r>
              <a:r>
                <a:rPr lang="en-US" sz="2400" i="1" dirty="0"/>
                <a:t>in operations are the way we are willing to sacrifice one performance objective to achieve excellence in </a:t>
              </a:r>
              <a:r>
                <a:rPr lang="en-US" sz="2400" i="1" dirty="0" smtClean="0"/>
                <a:t>another’.</a:t>
              </a:r>
              <a:endParaRPr lang="en-US" sz="2400" i="1" dirty="0"/>
            </a:p>
          </p:txBody>
        </p:sp>
        <p:sp>
          <p:nvSpPr>
            <p:cNvPr id="46088" name="Oval 10"/>
            <p:cNvSpPr>
              <a:spLocks noChangeArrowheads="1"/>
            </p:cNvSpPr>
            <p:nvPr/>
          </p:nvSpPr>
          <p:spPr bwMode="auto">
            <a:xfrm>
              <a:off x="113" y="2811"/>
              <a:ext cx="155" cy="155"/>
            </a:xfrm>
            <a:prstGeom prst="ellipse">
              <a:avLst/>
            </a:prstGeom>
            <a:solidFill>
              <a:srgbClr val="CC99FF"/>
            </a:solidFill>
            <a:ln w="12700">
              <a:solidFill>
                <a:schemeClr val="tx1"/>
              </a:solidFill>
              <a:round/>
              <a:headEnd/>
              <a:tailEnd type="none" w="med" len="lg"/>
            </a:ln>
          </p:spPr>
          <p:txBody>
            <a:bodyPr wrap="none" anchor="ctr"/>
            <a:lstStyle/>
            <a:p>
              <a:endParaRPr lang="en-GB"/>
            </a:p>
          </p:txBody>
        </p:sp>
      </p:gr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1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4338" name="Picture 2" descr="Y:\08VOL4\Graphics\Powerpoint\PE_UK\PE522-SLACK\Final files\GIF\ch02\figure2-1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9852" y="1447800"/>
            <a:ext cx="8424296" cy="4194794"/>
          </a:xfrm>
          <a:prstGeom prst="rect">
            <a:avLst/>
          </a:prstGeom>
          <a:noFill/>
          <a:extLst>
            <a:ext uri="{909E8E84-426E-40DD-AFC4-6F175D3DCCD1}">
              <a14:hiddenFill xmlns:a14="http://schemas.microsoft.com/office/drawing/2010/main">
                <a:solidFill>
                  <a:srgbClr val="FFFFFF"/>
                </a:solidFill>
              </a14:hiddenFill>
            </a:ext>
          </a:extLst>
        </p:spPr>
      </p:pic>
      <p:sp>
        <p:nvSpPr>
          <p:cNvPr id="47131" name="Text Box 59"/>
          <p:cNvSpPr txBox="1">
            <a:spLocks noChangeArrowheads="1"/>
          </p:cNvSpPr>
          <p:nvPr/>
        </p:nvSpPr>
        <p:spPr bwMode="auto">
          <a:xfrm>
            <a:off x="8467" y="13757"/>
            <a:ext cx="8080375" cy="523875"/>
          </a:xfrm>
          <a:prstGeom prst="rect">
            <a:avLst/>
          </a:prstGeom>
          <a:noFill/>
          <a:ln w="9525">
            <a:noFill/>
            <a:miter lim="800000"/>
            <a:headEnd/>
            <a:tailEnd/>
          </a:ln>
        </p:spPr>
        <p:txBody>
          <a:bodyPr>
            <a:spAutoFit/>
          </a:bodyPr>
          <a:lstStyle/>
          <a:p>
            <a:pPr algn="l">
              <a:spcBef>
                <a:spcPct val="50000"/>
              </a:spcBef>
            </a:pPr>
            <a:r>
              <a:rPr lang="en-GB" sz="2800" b="1" dirty="0">
                <a:solidFill>
                  <a:srgbClr val="007FA3"/>
                </a:solidFill>
              </a:rPr>
              <a:t>The ‘efficient frontier’ view of trade-offs</a:t>
            </a:r>
            <a:endParaRPr lang="en-US" sz="2800" b="1" dirty="0">
              <a:solidFill>
                <a:srgbClr val="007FA3"/>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Reading and Discussion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28600" y="1295400"/>
            <a:ext cx="8458200" cy="4114800"/>
          </a:xfrm>
        </p:spPr>
        <p:txBody>
          <a:bodyPr/>
          <a:lstStyle/>
          <a:p>
            <a:r>
              <a:rPr lang="en-GB" sz="2800" dirty="0" smtClean="0">
                <a:latin typeface="Calibri" panose="020F0502020204030204" pitchFamily="34" charset="0"/>
                <a:cs typeface="Calibri" panose="020F0502020204030204" pitchFamily="34" charset="0"/>
              </a:rPr>
              <a:t>Essential reading: </a:t>
            </a:r>
            <a:r>
              <a:rPr lang="en-GB" sz="2800" dirty="0" smtClean="0">
                <a:latin typeface="Calibri" panose="020F0502020204030204" pitchFamily="34" charset="0"/>
                <a:cs typeface="Calibri" panose="020F0502020204030204" pitchFamily="34" charset="0"/>
                <a:hlinkClick r:id="rId2"/>
              </a:rPr>
              <a:t>Chapter 2</a:t>
            </a:r>
            <a:r>
              <a:rPr lang="en-GB" sz="2800" dirty="0" smtClean="0">
                <a:latin typeface="Calibri" panose="020F0502020204030204" pitchFamily="34" charset="0"/>
                <a:cs typeface="Calibri" panose="020F0502020204030204" pitchFamily="34" charset="0"/>
              </a:rPr>
              <a:t> from the textbook of Slack et al.- Operations Management, Pearson Education</a:t>
            </a:r>
          </a:p>
          <a:p>
            <a:r>
              <a:rPr lang="en-GB" sz="2800" dirty="0" smtClean="0">
                <a:latin typeface="Calibri" panose="020F0502020204030204" pitchFamily="34" charset="0"/>
                <a:cs typeface="Calibri" panose="020F0502020204030204" pitchFamily="34" charset="0"/>
              </a:rPr>
              <a:t>Explore in depth the relation between sustainability, CSR and operations performances using examples</a:t>
            </a:r>
          </a:p>
          <a:p>
            <a:r>
              <a:rPr lang="en-GB" sz="2800" dirty="0" smtClean="0">
                <a:latin typeface="Calibri" panose="020F0502020204030204" pitchFamily="34" charset="0"/>
                <a:cs typeface="Calibri" panose="020F0502020204030204" pitchFamily="34" charset="0"/>
              </a:rPr>
              <a:t>Support your study with other approaches presented in articles.</a:t>
            </a:r>
          </a:p>
          <a:p>
            <a:r>
              <a:rPr lang="en-GB" sz="2800" dirty="0" smtClean="0">
                <a:latin typeface="Calibri" panose="020F0502020204030204" pitchFamily="34" charset="0"/>
                <a:cs typeface="Calibri" panose="020F0502020204030204" pitchFamily="34" charset="0"/>
              </a:rPr>
              <a:t>Discuss in groups the related issues </a:t>
            </a:r>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1309653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4&quot;&gt;&lt;property id=&quot;20148&quot; value=&quot;5&quot;/&gt;&lt;property id=&quot;20300&quot; value=&quot;Slide 1 - &amp;quot;Operations management&amp;quot;&quot;/&gt;&lt;property id=&quot;20307&quot; value=&quot;358&quot;/&gt;&lt;/object&gt;&lt;object type=&quot;3&quot; unique_id=&quot;10006&quot;&gt;&lt;property id=&quot;20148&quot; value=&quot;5&quot;/&gt;&lt;property id=&quot;20300&quot; value=&quot;Slide 2&quot;/&gt;&lt;property id=&quot;20307&quot; value=&quot;321&quot;/&gt;&lt;/object&gt;&lt;object type=&quot;3&quot; unique_id=&quot;10007&quot;&gt;&lt;property id=&quot;20148&quot; value=&quot;5&quot;/&gt;&lt;property id=&quot;20300&quot; value=&quot;Slide 3&quot;/&gt;&lt;property id=&quot;20307&quot; value=&quot;338&quot;/&gt;&lt;/object&gt;&lt;object type=&quot;3&quot; unique_id=&quot;10008&quot;&gt;&lt;property id=&quot;20148&quot; value=&quot;5&quot;/&gt;&lt;property id=&quot;20300&quot; value=&quot;Slide 4&quot;/&gt;&lt;property id=&quot;20307&quot; value=&quot;354&quot;/&gt;&lt;/object&gt;&lt;object type=&quot;3&quot; unique_id=&quot;10009&quot;&gt;&lt;property id=&quot;20148&quot; value=&quot;5&quot;/&gt;&lt;property id=&quot;20300&quot; value=&quot;Slide 5&quot;/&gt;&lt;property id=&quot;20307&quot; value=&quot;355&quot;/&gt;&lt;/object&gt;&lt;object type=&quot;3&quot; unique_id=&quot;10011&quot;&gt;&lt;property id=&quot;20148&quot; value=&quot;5&quot;/&gt;&lt;property id=&quot;20300&quot; value=&quot;Slide 6&quot;/&gt;&lt;property id=&quot;20307&quot; value=&quot;344&quot;/&gt;&lt;/object&gt;&lt;object type=&quot;3&quot; unique_id=&quot;10012&quot;&gt;&lt;property id=&quot;20148&quot; value=&quot;5&quot;/&gt;&lt;property id=&quot;20300&quot; value=&quot;Slide 7&quot;/&gt;&lt;property id=&quot;20307&quot; value=&quot;345&quot;/&gt;&lt;/object&gt;&lt;object type=&quot;3&quot; unique_id=&quot;10013&quot;&gt;&lt;property id=&quot;20148&quot; value=&quot;5&quot;/&gt;&lt;property id=&quot;20300&quot; value=&quot;Slide 8&quot;/&gt;&lt;property id=&quot;20307&quot; value=&quot;346&quot;/&gt;&lt;/object&gt;&lt;object type=&quot;3&quot; unique_id=&quot;10014&quot;&gt;&lt;property id=&quot;20148&quot; value=&quot;5&quot;/&gt;&lt;property id=&quot;20300&quot; value=&quot;Slide 9&quot;/&gt;&lt;property id=&quot;20307&quot; value=&quot;326&quot;/&gt;&lt;/object&gt;&lt;object type=&quot;3&quot; unique_id=&quot;10015&quot;&gt;&lt;property id=&quot;20148&quot; value=&quot;5&quot;/&gt;&lt;property id=&quot;20300&quot; value=&quot;Slide 10&quot;/&gt;&lt;property id=&quot;20307&quot; value=&quot;348&quot;/&gt;&lt;/object&gt;&lt;object type=&quot;3&quot; unique_id=&quot;10016&quot;&gt;&lt;property id=&quot;20148&quot; value=&quot;5&quot;/&gt;&lt;property id=&quot;20300&quot; value=&quot;Slide 11&quot;/&gt;&lt;property id=&quot;20307&quot; value=&quot;347&quot;/&gt;&lt;/object&gt;&lt;object type=&quot;3&quot; unique_id=&quot;10017&quot;&gt;&lt;property id=&quot;20148&quot; value=&quot;5&quot;/&gt;&lt;property id=&quot;20300&quot; value=&quot;Slide 12&quot;/&gt;&lt;property id=&quot;20307&quot; value=&quot;349&quot;/&gt;&lt;/object&gt;&lt;object type=&quot;3&quot; unique_id=&quot;10018&quot;&gt;&lt;property id=&quot;20148&quot; value=&quot;5&quot;/&gt;&lt;property id=&quot;20300&quot; value=&quot;Slide 13&quot;/&gt;&lt;property id=&quot;20307&quot; value=&quot;350&quot;/&gt;&lt;/object&gt;&lt;object type=&quot;3&quot; unique_id=&quot;10019&quot;&gt;&lt;property id=&quot;20148&quot; value=&quot;5&quot;/&gt;&lt;property id=&quot;20300&quot; value=&quot;Slide 14&quot;/&gt;&lt;property id=&quot;20307&quot; value=&quot;351&quot;/&gt;&lt;/object&gt;&lt;object type=&quot;3&quot; unique_id=&quot;10020&quot;&gt;&lt;property id=&quot;20148&quot; value=&quot;5&quot;/&gt;&lt;property id=&quot;20300&quot; value=&quot;Slide 15&quot;/&gt;&lt;property id=&quot;20307&quot; value=&quot;353&quot;/&gt;&lt;/object&gt;&lt;object type=&quot;3&quot; unique_id=&quot;10021&quot;&gt;&lt;property id=&quot;20148&quot; value=&quot;5&quot;/&gt;&lt;property id=&quot;20300&quot; value=&quot;Slide 16&quot;/&gt;&lt;property id=&quot;20307&quot; value=&quot;352&quot;/&gt;&lt;/object&gt;&lt;object type=&quot;3&quot; unique_id=&quot;10022&quot;&gt;&lt;property id=&quot;20148&quot; value=&quot;5&quot;/&gt;&lt;property id=&quot;20300&quot; value=&quot;Slide 17&quot;/&gt;&lt;property id=&quot;20307&quot; value=&quot;266&quot;/&gt;&lt;/object&gt;&lt;object type=&quot;3&quot; unique_id=&quot;10023&quot;&gt;&lt;property id=&quot;20148&quot; value=&quot;5&quot;/&gt;&lt;property id=&quot;20300&quot; value=&quot;Slide 18&quot;/&gt;&lt;property id=&quot;20307&quot; value=&quot;268&quot;/&gt;&lt;/object&gt;&lt;object type=&quot;3&quot; unique_id=&quot;10024&quot;&gt;&lt;property id=&quot;20148&quot; value=&quot;5&quot;/&gt;&lt;property id=&quot;20300&quot; value=&quot;Slide 19&quot;/&gt;&lt;property id=&quot;20307&quot; value=&quot;288&quot;/&gt;&lt;/object&gt;&lt;object type=&quot;3&quot; unique_id=&quot;10025&quot;&gt;&lt;property id=&quot;20148&quot; value=&quot;5&quot;/&gt;&lt;property id=&quot;20300&quot; value=&quot;Slide 20&quot;/&gt;&lt;property id=&quot;20307&quot; value=&quot;294&quot;/&gt;&lt;/object&gt;&lt;object type=&quot;3&quot; unique_id=&quot;10026&quot;&gt;&lt;property id=&quot;20148&quot; value=&quot;5&quot;/&gt;&lt;property id=&quot;20300&quot; value=&quot;Slide 21&quot;/&gt;&lt;property id=&quot;20307&quot; value=&quot;295&quot;/&gt;&lt;/object&gt;&lt;object type=&quot;3&quot; unique_id=&quot;10027&quot;&gt;&lt;property id=&quot;20148&quot; value=&quot;5&quot;/&gt;&lt;property id=&quot;20300&quot; value=&quot;Slide 22&quot;/&gt;&lt;property id=&quot;20307&quot; value=&quot;296&quot;/&gt;&lt;/object&gt;&lt;object type=&quot;3&quot; unique_id=&quot;10028&quot;&gt;&lt;property id=&quot;20148&quot; value=&quot;5&quot;/&gt;&lt;property id=&quot;20300&quot; value=&quot;Slide 23&quot;/&gt;&lt;property id=&quot;20307&quot; value=&quot;270&quot;/&gt;&lt;/object&gt;&lt;object type=&quot;3&quot; unique_id=&quot;10029&quot;&gt;&lt;property id=&quot;20148&quot; value=&quot;5&quot;/&gt;&lt;property id=&quot;20300&quot; value=&quot;Slide 24&quot;/&gt;&lt;property id=&quot;20307&quot; value=&quot;271&quot;/&gt;&lt;/object&gt;&lt;object type=&quot;3&quot; unique_id=&quot;10031&quot;&gt;&lt;property id=&quot;20148&quot; value=&quot;5&quot;/&gt;&lt;property id=&quot;20300&quot; value=&quot;Slide 25&quot;/&gt;&lt;property id=&quot;20307&quot; value=&quot;289&quot;/&gt;&lt;/object&gt;&lt;object type=&quot;3&quot; unique_id=&quot;10032&quot;&gt;&lt;property id=&quot;20148&quot; value=&quot;5&quot;/&gt;&lt;property id=&quot;20300&quot; value=&quot;Slide 26&quot;/&gt;&lt;property id=&quot;20307&quot; value=&quot;297&quot;/&gt;&lt;/object&gt;&lt;object type=&quot;3&quot; unique_id=&quot;10033&quot;&gt;&lt;property id=&quot;20148&quot; value=&quot;5&quot;/&gt;&lt;property id=&quot;20300&quot; value=&quot;Slide 27&quot;/&gt;&lt;property id=&quot;20307&quot; value=&quot;298&quot;/&gt;&lt;/object&gt;&lt;object type=&quot;3&quot; unique_id=&quot;10034&quot;&gt;&lt;property id=&quot;20148&quot; value=&quot;5&quot;/&gt;&lt;property id=&quot;20300&quot; value=&quot;Slide 28&quot;/&gt;&lt;property id=&quot;20307&quot; value=&quot;299&quot;/&gt;&lt;/object&gt;&lt;object type=&quot;3&quot; unique_id=&quot;10035&quot;&gt;&lt;property id=&quot;20148&quot; value=&quot;5&quot;/&gt;&lt;property id=&quot;20300&quot; value=&quot;Slide 29&quot;/&gt;&lt;property id=&quot;20307&quot; value=&quot;273&quot;/&gt;&lt;/object&gt;&lt;object type=&quot;3&quot; unique_id=&quot;10037&quot;&gt;&lt;property id=&quot;20148&quot; value=&quot;5&quot;/&gt;&lt;property id=&quot;20300&quot; value=&quot;Slide 30&quot;/&gt;&lt;property id=&quot;20307&quot; value=&quot;301&quot;/&gt;&lt;/object&gt;&lt;object type=&quot;3&quot; unique_id=&quot;10038&quot;&gt;&lt;property id=&quot;20148&quot; value=&quot;5&quot;/&gt;&lt;property id=&quot;20300&quot; value=&quot;Slide 31&quot;/&gt;&lt;property id=&quot;20307&quot; value=&quot;302&quot;/&gt;&lt;/object&gt;&lt;object type=&quot;3&quot; unique_id=&quot;10039&quot;&gt;&lt;property id=&quot;20148&quot; value=&quot;5&quot;/&gt;&lt;property id=&quot;20300&quot; value=&quot;Slide 32&quot;/&gt;&lt;property id=&quot;20307&quot; value=&quot;303&quot;/&gt;&lt;/object&gt;&lt;object type=&quot;3&quot; unique_id=&quot;10040&quot;&gt;&lt;property id=&quot;20148&quot; value=&quot;5&quot;/&gt;&lt;property id=&quot;20300&quot; value=&quot;Slide 33&quot;/&gt;&lt;property id=&quot;20307&quot; value=&quot;304&quot;/&gt;&lt;/object&gt;&lt;object type=&quot;3&quot; unique_id=&quot;10041&quot;&gt;&lt;property id=&quot;20148&quot; value=&quot;5&quot;/&gt;&lt;property id=&quot;20300&quot; value=&quot;Slide 34&quot;/&gt;&lt;property id=&quot;20307&quot; value=&quot;276&quot;/&gt;&lt;/object&gt;&lt;object type=&quot;3&quot; unique_id=&quot;10043&quot;&gt;&lt;property id=&quot;20148&quot; value=&quot;5&quot;/&gt;&lt;property id=&quot;20300&quot; value=&quot;Slide 35&quot;/&gt;&lt;property id=&quot;20307&quot; value=&quot;278&quot;/&gt;&lt;/object&gt;&lt;object type=&quot;3&quot; unique_id=&quot;10044&quot;&gt;&lt;property id=&quot;20148&quot; value=&quot;5&quot;/&gt;&lt;property id=&quot;20300&quot; value=&quot;Slide 36&quot;/&gt;&lt;property id=&quot;20307&quot; value=&quot;305&quot;/&gt;&lt;/object&gt;&lt;object type=&quot;3&quot; unique_id=&quot;10045&quot;&gt;&lt;property id=&quot;20148&quot; value=&quot;5&quot;/&gt;&lt;property id=&quot;20300&quot; value=&quot;Slide 37&quot;/&gt;&lt;property id=&quot;20307&quot; value=&quot;306&quot;/&gt;&lt;/object&gt;&lt;object type=&quot;3&quot; unique_id=&quot;10046&quot;&gt;&lt;property id=&quot;20148&quot; value=&quot;5&quot;/&gt;&lt;property id=&quot;20300&quot; value=&quot;Slide 38&quot;/&gt;&lt;property id=&quot;20307&quot; value=&quot;307&quot;/&gt;&lt;/object&gt;&lt;object type=&quot;3&quot; unique_id=&quot;10047&quot;&gt;&lt;property id=&quot;20148&quot; value=&quot;5&quot;/&gt;&lt;property id=&quot;20300&quot; value=&quot;Slide 39&quot;/&gt;&lt;property id=&quot;20307&quot; value=&quot;308&quot;/&gt;&lt;/object&gt;&lt;object type=&quot;3&quot; unique_id=&quot;10049&quot;&gt;&lt;property id=&quot;20148&quot; value=&quot;5&quot;/&gt;&lt;property id=&quot;20300&quot; value=&quot;Slide 40&quot;/&gt;&lt;property id=&quot;20307&quot; value=&quot;309&quot;/&gt;&lt;/object&gt;&lt;object type=&quot;3&quot; unique_id=&quot;10050&quot;&gt;&lt;property id=&quot;20148&quot; value=&quot;5&quot;/&gt;&lt;property id=&quot;20300&quot; value=&quot;Slide 41&quot;/&gt;&lt;property id=&quot;20307&quot; value=&quot;310&quot;/&gt;&lt;/object&gt;&lt;object type=&quot;3&quot; unique_id=&quot;10051&quot;&gt;&lt;property id=&quot;20148&quot; value=&quot;5&quot;/&gt;&lt;property id=&quot;20300&quot; value=&quot;Slide 42&quot;/&gt;&lt;property id=&quot;20307&quot; value=&quot;311&quot;/&gt;&lt;/object&gt;&lt;object type=&quot;3&quot; unique_id=&quot;10052&quot;&gt;&lt;property id=&quot;20148&quot; value=&quot;5&quot;/&gt;&lt;property id=&quot;20300&quot; value=&quot;Slide 43&quot;/&gt;&lt;property id=&quot;20307&quot; value=&quot;312&quot;/&gt;&lt;/object&gt;&lt;object type=&quot;3&quot; unique_id=&quot;10053&quot;&gt;&lt;property id=&quot;20148&quot; value=&quot;5&quot;/&gt;&lt;property id=&quot;20300&quot; value=&quot;Slide 44&quot;/&gt;&lt;property id=&quot;20307&quot; value=&quot;331&quot;/&gt;&lt;/object&gt;&lt;object type=&quot;3&quot; unique_id=&quot;10054&quot;&gt;&lt;property id=&quot;20148&quot; value=&quot;5&quot;/&gt;&lt;property id=&quot;20300&quot; value=&quot;Slide 45&quot;/&gt;&lt;property id=&quot;20307&quot; value=&quot;320&quot;/&gt;&lt;/object&gt;&lt;object type=&quot;3&quot; unique_id=&quot;10055&quot;&gt;&lt;property id=&quot;20148&quot; value=&quot;5&quot;/&gt;&lt;property id=&quot;20300&quot; value=&quot;Slide 46&quot;/&gt;&lt;property id=&quot;20307&quot; value=&quot;284&quot;/&gt;&lt;/object&gt;&lt;object type=&quot;3&quot; unique_id=&quot;10056&quot;&gt;&lt;property id=&quot;20148&quot; value=&quot;5&quot;/&gt;&lt;property id=&quot;20300&quot; value=&quot;Slide 47&quot;/&gt;&lt;property id=&quot;20307&quot; value=&quot;285&quot;/&gt;&lt;/object&gt;&lt;object type=&quot;3&quot; unique_id=&quot;10058&quot;&gt;&lt;property id=&quot;20148&quot; value=&quot;5&quot;/&gt;&lt;property id=&quot;20300&quot; value=&quot;Slide 48&quot;/&gt;&lt;property id=&quot;20307&quot; value=&quot;356&quot;/&gt;&lt;/object&gt;&lt;object type=&quot;3&quot; unique_id=&quot;10059&quot;&gt;&lt;property id=&quot;20148&quot; value=&quot;5&quot;/&gt;&lt;property id=&quot;20300&quot; value=&quot;Slide 49&quot;/&gt;&lt;property id=&quot;20307&quot; value=&quot;357&quot;/&gt;&lt;/object&gt;&lt;object type=&quot;3&quot; unique_id=&quot;10060&quot;&gt;&lt;property id=&quot;20148&quot; value=&quot;5&quot;/&gt;&lt;property id=&quot;20300&quot; value=&quot;Slide 50&quot;/&gt;&lt;property id=&quot;20307&quot; value=&quot;322&quot;/&gt;&lt;/object&gt;&lt;object type=&quot;3&quot; unique_id=&quot;10061&quot;&gt;&lt;property id=&quot;20148&quot; value=&quot;5&quot;/&gt;&lt;property id=&quot;20300&quot; value=&quot;Slide 51&quot;/&gt;&lt;property id=&quot;20307&quot; value=&quot;334&quot;/&gt;&lt;/object&gt;&lt;/object&gt;&lt;/object&gt;&lt;/database&gt;"/>
</p:tagLst>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8100" cap="flat" cmpd="sng" algn="ctr">
          <a:solidFill>
            <a:srgbClr val="FF0000"/>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38100" cap="flat" cmpd="sng" algn="ctr">
          <a:solidFill>
            <a:srgbClr val="FF0000"/>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10100</TotalTime>
  <Words>2157</Words>
  <Application>Microsoft Office PowerPoint</Application>
  <PresentationFormat>On-screen Show (4:3)</PresentationFormat>
  <Paragraphs>439</Paragraphs>
  <Slides>48</Slides>
  <Notes>47</Notes>
  <HiddenSlides>11</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0</vt:i4>
      </vt:variant>
      <vt:variant>
        <vt:lpstr>Slide Titles</vt:lpstr>
      </vt:variant>
      <vt:variant>
        <vt:i4>48</vt:i4>
      </vt:variant>
    </vt:vector>
  </HeadingPairs>
  <TitlesOfParts>
    <vt:vector size="56" baseType="lpstr">
      <vt:lpstr>Arial</vt:lpstr>
      <vt:lpstr>Calibri</vt:lpstr>
      <vt:lpstr>Comic Sans MS</vt:lpstr>
      <vt:lpstr>Times New Roman</vt:lpstr>
      <vt:lpstr>Verdana</vt:lpstr>
      <vt:lpstr>Wingdings</vt:lpstr>
      <vt:lpstr>Default Design</vt:lpstr>
      <vt:lpstr>1_Default Design</vt:lpstr>
      <vt:lpstr>Operations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Reading and Discussion</vt:lpstr>
    </vt:vector>
  </TitlesOfParts>
  <Company>wu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slack</dc:creator>
  <cp:lastModifiedBy>Irina Neaga</cp:lastModifiedBy>
  <cp:revision>255</cp:revision>
  <dcterms:created xsi:type="dcterms:W3CDTF">2001-03-03T23:44:53Z</dcterms:created>
  <dcterms:modified xsi:type="dcterms:W3CDTF">2018-10-18T09:11:14Z</dcterms:modified>
</cp:coreProperties>
</file>