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Courier Prime" charset="1" panose="00000509000000000000"/>
      <p:regular r:id="rId12"/>
    </p:embeddedFont>
    <p:embeddedFont>
      <p:font typeface="Courier Prime Bold" charset="1" panose="00000809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jpe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8.jpeg" Type="http://schemas.openxmlformats.org/officeDocument/2006/relationships/image"/><Relationship Id="rId6" Target="../media/image6.png" Type="http://schemas.openxmlformats.org/officeDocument/2006/relationships/image"/><Relationship Id="rId7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.png" Type="http://schemas.openxmlformats.org/officeDocument/2006/relationships/image"/><Relationship Id="rId5" Target="../media/image6.png" Type="http://schemas.openxmlformats.org/officeDocument/2006/relationships/image"/><Relationship Id="rId6" Target="../media/image7.png" Type="http://schemas.openxmlformats.org/officeDocument/2006/relationships/image"/><Relationship Id="rId7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9.png" Type="http://schemas.openxmlformats.org/officeDocument/2006/relationships/image"/><Relationship Id="rId4" Target="../media/image10.svg" Type="http://schemas.openxmlformats.org/officeDocument/2006/relationships/image"/><Relationship Id="rId5" Target="../media/image6.png" Type="http://schemas.openxmlformats.org/officeDocument/2006/relationships/image"/><Relationship Id="rId6" Target="../media/image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doi.org/10.9734/ajrcos/2023/v16i4372" TargetMode="External" Type="http://schemas.openxmlformats.org/officeDocument/2006/relationships/hyperlink"/><Relationship Id="rId11" Target="https://doi.org/10.62051/akga3421" TargetMode="External" Type="http://schemas.openxmlformats.org/officeDocument/2006/relationships/hyperlink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2.png" Type="http://schemas.openxmlformats.org/officeDocument/2006/relationships/image"/><Relationship Id="rId5" Target="../media/image7.png" Type="http://schemas.openxmlformats.org/officeDocument/2006/relationships/image"/><Relationship Id="rId6" Target="../media/image1.png" Type="http://schemas.openxmlformats.org/officeDocument/2006/relationships/image"/><Relationship Id="rId7" Target="https://eng.vt.edu/magazine/stories/fall-2023/ai.html" TargetMode="External" Type="http://schemas.openxmlformats.org/officeDocument/2006/relationships/hyperlink"/><Relationship Id="rId8" Target="https://www.weforum.org/stories/2023/07/robots-ai-help-humans-at-work/" TargetMode="External" Type="http://schemas.openxmlformats.org/officeDocument/2006/relationships/hyperlink"/><Relationship Id="rId9" Target="https://www.independent.co.uk/news/world/americas/tesla-robot-attacks-engineer-texas-b2470252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2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true" rot="8850815">
            <a:off x="6500763" y="1118486"/>
            <a:ext cx="7194384" cy="4181197"/>
          </a:xfrm>
          <a:custGeom>
            <a:avLst/>
            <a:gdLst/>
            <a:ahLst/>
            <a:cxnLst/>
            <a:rect r="r" b="b" t="t" l="l"/>
            <a:pathLst>
              <a:path h="4181197" w="7194384">
                <a:moveTo>
                  <a:pt x="0" y="4181197"/>
                </a:moveTo>
                <a:lnTo>
                  <a:pt x="7194385" y="4181197"/>
                </a:lnTo>
                <a:lnTo>
                  <a:pt x="7194385" y="0"/>
                </a:lnTo>
                <a:lnTo>
                  <a:pt x="0" y="0"/>
                </a:lnTo>
                <a:lnTo>
                  <a:pt x="0" y="4181197"/>
                </a:lnTo>
                <a:close/>
              </a:path>
            </a:pathLst>
          </a:custGeom>
          <a:blipFill>
            <a:blip r:embed="rId2"/>
            <a:stretch>
              <a:fillRect l="-1299" t="0" r="-19759" b="-388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998576">
            <a:off x="2205465" y="4524703"/>
            <a:ext cx="10418913" cy="3993631"/>
          </a:xfrm>
          <a:custGeom>
            <a:avLst/>
            <a:gdLst/>
            <a:ahLst/>
            <a:cxnLst/>
            <a:rect r="r" b="b" t="t" l="l"/>
            <a:pathLst>
              <a:path h="3993631" w="10418913">
                <a:moveTo>
                  <a:pt x="0" y="0"/>
                </a:moveTo>
                <a:lnTo>
                  <a:pt x="10418913" y="0"/>
                </a:lnTo>
                <a:lnTo>
                  <a:pt x="10418913" y="3993630"/>
                </a:lnTo>
                <a:lnTo>
                  <a:pt x="0" y="3993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83000"/>
            </a:blip>
            <a:stretch>
              <a:fillRect l="0" t="-125994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253194">
            <a:off x="2320263" y="2383681"/>
            <a:ext cx="12932788" cy="5334775"/>
          </a:xfrm>
          <a:custGeom>
            <a:avLst/>
            <a:gdLst/>
            <a:ahLst/>
            <a:cxnLst/>
            <a:rect r="r" b="b" t="t" l="l"/>
            <a:pathLst>
              <a:path h="5334775" w="12932788">
                <a:moveTo>
                  <a:pt x="0" y="0"/>
                </a:moveTo>
                <a:lnTo>
                  <a:pt x="12932788" y="0"/>
                </a:lnTo>
                <a:lnTo>
                  <a:pt x="12932788" y="5334775"/>
                </a:lnTo>
                <a:lnTo>
                  <a:pt x="0" y="53347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-304621">
            <a:off x="3845066" y="3608272"/>
            <a:ext cx="9316472" cy="19006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463"/>
              </a:lnSpc>
            </a:pPr>
            <a:r>
              <a:rPr lang="en-US" sz="11045" spc="-607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Dr Hart’s</a:t>
            </a:r>
          </a:p>
        </p:txBody>
      </p:sp>
      <p:sp>
        <p:nvSpPr>
          <p:cNvPr name="TextBox 6" id="6"/>
          <p:cNvSpPr txBox="true"/>
          <p:nvPr/>
        </p:nvSpPr>
        <p:spPr>
          <a:xfrm rot="-316571">
            <a:off x="4819068" y="4964874"/>
            <a:ext cx="7680924" cy="1448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41"/>
              </a:lnSpc>
            </a:pPr>
            <a:r>
              <a:rPr lang="en-US" sz="8387" spc="-461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disappearance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2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4194340">
            <a:off x="12608526" y="1325231"/>
            <a:ext cx="5733336" cy="3359915"/>
          </a:xfrm>
          <a:custGeom>
            <a:avLst/>
            <a:gdLst/>
            <a:ahLst/>
            <a:cxnLst/>
            <a:rect r="r" b="b" t="t" l="l"/>
            <a:pathLst>
              <a:path h="3359915" w="5733336">
                <a:moveTo>
                  <a:pt x="0" y="0"/>
                </a:moveTo>
                <a:lnTo>
                  <a:pt x="5733336" y="0"/>
                </a:lnTo>
                <a:lnTo>
                  <a:pt x="5733336" y="3359916"/>
                </a:lnTo>
                <a:lnTo>
                  <a:pt x="0" y="3359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728" t="0" r="-20342" b="-388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0729388">
            <a:off x="10712492" y="5700944"/>
            <a:ext cx="5733336" cy="3359915"/>
          </a:xfrm>
          <a:custGeom>
            <a:avLst/>
            <a:gdLst/>
            <a:ahLst/>
            <a:cxnLst/>
            <a:rect r="r" b="b" t="t" l="l"/>
            <a:pathLst>
              <a:path h="3359915" w="5733336">
                <a:moveTo>
                  <a:pt x="0" y="0"/>
                </a:moveTo>
                <a:lnTo>
                  <a:pt x="5733336" y="0"/>
                </a:lnTo>
                <a:lnTo>
                  <a:pt x="5733336" y="3359915"/>
                </a:lnTo>
                <a:lnTo>
                  <a:pt x="0" y="33599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728" t="0" r="-20342" b="-3889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0153293" y="1408131"/>
            <a:ext cx="6450779" cy="7512819"/>
            <a:chOff x="0" y="0"/>
            <a:chExt cx="13561060" cy="157937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508000" y="508000"/>
              <a:ext cx="12052300" cy="14707870"/>
            </a:xfrm>
            <a:custGeom>
              <a:avLst/>
              <a:gdLst/>
              <a:ahLst/>
              <a:cxnLst/>
              <a:rect r="r" b="b" t="t" l="l"/>
              <a:pathLst>
                <a:path h="14707870" w="12052300">
                  <a:moveTo>
                    <a:pt x="10295890" y="14707870"/>
                  </a:moveTo>
                  <a:lnTo>
                    <a:pt x="0" y="13376911"/>
                  </a:lnTo>
                  <a:lnTo>
                    <a:pt x="1756410" y="0"/>
                  </a:lnTo>
                  <a:lnTo>
                    <a:pt x="12052300" y="1330960"/>
                  </a:lnTo>
                  <a:lnTo>
                    <a:pt x="10295890" y="14707870"/>
                  </a:lnTo>
                  <a:close/>
                </a:path>
              </a:pathLst>
            </a:custGeom>
            <a:blipFill>
              <a:blip r:embed="rId3"/>
              <a:stretch>
                <a:fillRect l="-12013" t="0" r="-12013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-21590"/>
              <a:ext cx="13561061" cy="15815310"/>
            </a:xfrm>
            <a:custGeom>
              <a:avLst/>
              <a:gdLst/>
              <a:ahLst/>
              <a:cxnLst/>
              <a:rect r="r" b="b" t="t" l="l"/>
              <a:pathLst>
                <a:path h="15815310" w="13561061">
                  <a:moveTo>
                    <a:pt x="13561061" y="15815310"/>
                  </a:moveTo>
                  <a:lnTo>
                    <a:pt x="0" y="15815310"/>
                  </a:lnTo>
                  <a:lnTo>
                    <a:pt x="0" y="0"/>
                  </a:lnTo>
                  <a:lnTo>
                    <a:pt x="13561061" y="0"/>
                  </a:lnTo>
                  <a:lnTo>
                    <a:pt x="13561061" y="15815310"/>
                  </a:lnTo>
                  <a:close/>
                </a:path>
              </a:pathLst>
            </a:custGeom>
            <a:blipFill>
              <a:blip r:embed="rId4"/>
              <a:stretch>
                <a:fillRect l="0" t="-144" r="0" b="-144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-7789262">
            <a:off x="10933189" y="968102"/>
            <a:ext cx="743648" cy="1925303"/>
          </a:xfrm>
          <a:custGeom>
            <a:avLst/>
            <a:gdLst/>
            <a:ahLst/>
            <a:cxnLst/>
            <a:rect r="r" b="b" t="t" l="l"/>
            <a:pathLst>
              <a:path h="1925303" w="743648">
                <a:moveTo>
                  <a:pt x="0" y="0"/>
                </a:moveTo>
                <a:lnTo>
                  <a:pt x="743648" y="0"/>
                </a:lnTo>
                <a:lnTo>
                  <a:pt x="743648" y="1925303"/>
                </a:lnTo>
                <a:lnTo>
                  <a:pt x="0" y="19253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3333094">
            <a:off x="15219020" y="7444492"/>
            <a:ext cx="743648" cy="1925303"/>
          </a:xfrm>
          <a:custGeom>
            <a:avLst/>
            <a:gdLst/>
            <a:ahLst/>
            <a:cxnLst/>
            <a:rect r="r" b="b" t="t" l="l"/>
            <a:pathLst>
              <a:path h="1925303" w="743648">
                <a:moveTo>
                  <a:pt x="0" y="0"/>
                </a:moveTo>
                <a:lnTo>
                  <a:pt x="743648" y="0"/>
                </a:lnTo>
                <a:lnTo>
                  <a:pt x="743648" y="1925303"/>
                </a:lnTo>
                <a:lnTo>
                  <a:pt x="0" y="19253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9206184">
            <a:off x="2819133" y="1896646"/>
            <a:ext cx="3194914" cy="1872320"/>
          </a:xfrm>
          <a:custGeom>
            <a:avLst/>
            <a:gdLst/>
            <a:ahLst/>
            <a:cxnLst/>
            <a:rect r="r" b="b" t="t" l="l"/>
            <a:pathLst>
              <a:path h="1872320" w="3194914">
                <a:moveTo>
                  <a:pt x="3194914" y="0"/>
                </a:moveTo>
                <a:lnTo>
                  <a:pt x="0" y="0"/>
                </a:lnTo>
                <a:lnTo>
                  <a:pt x="0" y="1872320"/>
                </a:lnTo>
                <a:lnTo>
                  <a:pt x="3194914" y="1872320"/>
                </a:lnTo>
                <a:lnTo>
                  <a:pt x="3194914" y="0"/>
                </a:lnTo>
                <a:close/>
              </a:path>
            </a:pathLst>
          </a:custGeom>
          <a:blipFill>
            <a:blip r:embed="rId2"/>
            <a:stretch>
              <a:fillRect l="-1728" t="0" r="-20342" b="-3889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253194">
            <a:off x="2459245" y="630832"/>
            <a:ext cx="6302647" cy="2599842"/>
          </a:xfrm>
          <a:custGeom>
            <a:avLst/>
            <a:gdLst/>
            <a:ahLst/>
            <a:cxnLst/>
            <a:rect r="r" b="b" t="t" l="l"/>
            <a:pathLst>
              <a:path h="2599842" w="6302647">
                <a:moveTo>
                  <a:pt x="0" y="0"/>
                </a:moveTo>
                <a:lnTo>
                  <a:pt x="6302647" y="0"/>
                </a:lnTo>
                <a:lnTo>
                  <a:pt x="6302647" y="2599842"/>
                </a:lnTo>
                <a:lnTo>
                  <a:pt x="0" y="259984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-148515">
            <a:off x="3097467" y="1676382"/>
            <a:ext cx="5030318" cy="603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2"/>
              </a:lnSpc>
            </a:pPr>
            <a:r>
              <a:rPr lang="en-US" b="true" sz="4621" spc="-332">
                <a:solidFill>
                  <a:srgbClr val="000000"/>
                </a:solidFill>
                <a:latin typeface="Courier Prime Bold"/>
                <a:ea typeface="Courier Prime Bold"/>
                <a:cs typeface="Courier Prime Bold"/>
                <a:sym typeface="Courier Prime Bold"/>
              </a:rPr>
              <a:t>INTRODUCTION</a:t>
            </a:r>
          </a:p>
        </p:txBody>
      </p:sp>
      <p:sp>
        <p:nvSpPr>
          <p:cNvPr name="TextBox 12" id="12"/>
          <p:cNvSpPr txBox="true"/>
          <p:nvPr/>
        </p:nvSpPr>
        <p:spPr>
          <a:xfrm rot="-111458">
            <a:off x="1089531" y="4096517"/>
            <a:ext cx="8906574" cy="3897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03369" indent="-351685" lvl="1">
              <a:lnSpc>
                <a:spcPts val="3844"/>
              </a:lnSpc>
              <a:buFont typeface="Arial"/>
              <a:buChar char="•"/>
            </a:pPr>
            <a:r>
              <a:rPr lang="en-US" sz="3257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Dr Dana Hart, 42 years old</a:t>
            </a:r>
          </a:p>
          <a:p>
            <a:pPr algn="l">
              <a:lnSpc>
                <a:spcPts val="3844"/>
              </a:lnSpc>
            </a:pPr>
          </a:p>
          <a:p>
            <a:pPr algn="l" marL="703369" indent="-351685" lvl="1">
              <a:lnSpc>
                <a:spcPts val="3844"/>
              </a:lnSpc>
              <a:buFont typeface="Arial"/>
              <a:buChar char="•"/>
            </a:pPr>
            <a:r>
              <a:rPr lang="en-US" sz="3257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Senior AI and Robotics Engineer at NovaTech Industries</a:t>
            </a:r>
          </a:p>
          <a:p>
            <a:pPr algn="l">
              <a:lnSpc>
                <a:spcPts val="3844"/>
              </a:lnSpc>
            </a:pPr>
          </a:p>
          <a:p>
            <a:pPr algn="l" marL="703369" indent="-351685" lvl="1">
              <a:lnSpc>
                <a:spcPts val="3844"/>
              </a:lnSpc>
              <a:buFont typeface="Arial"/>
              <a:buChar char="•"/>
            </a:pPr>
            <a:r>
              <a:rPr lang="en-US" sz="3257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Disappeared after leaving her workplace between January 5th and January 6th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2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518469">
            <a:off x="4953490" y="511567"/>
            <a:ext cx="1914579" cy="1112706"/>
          </a:xfrm>
          <a:custGeom>
            <a:avLst/>
            <a:gdLst/>
            <a:ahLst/>
            <a:cxnLst/>
            <a:rect r="r" b="b" t="t" l="l"/>
            <a:pathLst>
              <a:path h="1112706" w="1914579">
                <a:moveTo>
                  <a:pt x="0" y="0"/>
                </a:moveTo>
                <a:lnTo>
                  <a:pt x="1914580" y="0"/>
                </a:lnTo>
                <a:lnTo>
                  <a:pt x="1914580" y="1112706"/>
                </a:lnTo>
                <a:lnTo>
                  <a:pt x="0" y="11127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" t="0" r="-19759" b="-388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53194">
            <a:off x="787500" y="905497"/>
            <a:ext cx="6302647" cy="2599842"/>
          </a:xfrm>
          <a:custGeom>
            <a:avLst/>
            <a:gdLst/>
            <a:ahLst/>
            <a:cxnLst/>
            <a:rect r="r" b="b" t="t" l="l"/>
            <a:pathLst>
              <a:path h="2599842" w="6302647">
                <a:moveTo>
                  <a:pt x="0" y="0"/>
                </a:moveTo>
                <a:lnTo>
                  <a:pt x="6302647" y="0"/>
                </a:lnTo>
                <a:lnTo>
                  <a:pt x="6302647" y="2599842"/>
                </a:lnTo>
                <a:lnTo>
                  <a:pt x="0" y="25998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541074">
            <a:off x="12607846" y="7973"/>
            <a:ext cx="5552130" cy="3226760"/>
          </a:xfrm>
          <a:custGeom>
            <a:avLst/>
            <a:gdLst/>
            <a:ahLst/>
            <a:cxnLst/>
            <a:rect r="r" b="b" t="t" l="l"/>
            <a:pathLst>
              <a:path h="3226760" w="5552130">
                <a:moveTo>
                  <a:pt x="0" y="0"/>
                </a:moveTo>
                <a:lnTo>
                  <a:pt x="5552130" y="0"/>
                </a:lnTo>
                <a:lnTo>
                  <a:pt x="5552130" y="3226760"/>
                </a:lnTo>
                <a:lnTo>
                  <a:pt x="0" y="32267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" t="0" r="-19759" b="-3889"/>
            </a:stretch>
          </a:blipFill>
        </p:spPr>
      </p:sp>
      <p:grpSp>
        <p:nvGrpSpPr>
          <p:cNvPr name="Group 5" id="5"/>
          <p:cNvGrpSpPr>
            <a:grpSpLocks noChangeAspect="true"/>
          </p:cNvGrpSpPr>
          <p:nvPr/>
        </p:nvGrpSpPr>
        <p:grpSpPr>
          <a:xfrm rot="0">
            <a:off x="10486801" y="521127"/>
            <a:ext cx="6810250" cy="7931473"/>
            <a:chOff x="0" y="0"/>
            <a:chExt cx="13561060" cy="1579372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508000" y="508000"/>
              <a:ext cx="12052300" cy="14707870"/>
            </a:xfrm>
            <a:custGeom>
              <a:avLst/>
              <a:gdLst/>
              <a:ahLst/>
              <a:cxnLst/>
              <a:rect r="r" b="b" t="t" l="l"/>
              <a:pathLst>
                <a:path h="14707870" w="12052300">
                  <a:moveTo>
                    <a:pt x="10295890" y="14707870"/>
                  </a:moveTo>
                  <a:lnTo>
                    <a:pt x="0" y="13376911"/>
                  </a:lnTo>
                  <a:lnTo>
                    <a:pt x="1756410" y="0"/>
                  </a:lnTo>
                  <a:lnTo>
                    <a:pt x="12052300" y="1330960"/>
                  </a:lnTo>
                  <a:lnTo>
                    <a:pt x="10295890" y="14707870"/>
                  </a:lnTo>
                  <a:close/>
                </a:path>
              </a:pathLst>
            </a:custGeom>
            <a:blipFill>
              <a:blip r:embed="rId5"/>
              <a:stretch>
                <a:fillRect l="0" t="-2285" r="0" b="-2285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-21590"/>
              <a:ext cx="13561061" cy="15815310"/>
            </a:xfrm>
            <a:custGeom>
              <a:avLst/>
              <a:gdLst/>
              <a:ahLst/>
              <a:cxnLst/>
              <a:rect r="r" b="b" t="t" l="l"/>
              <a:pathLst>
                <a:path h="15815310" w="13561061">
                  <a:moveTo>
                    <a:pt x="13561061" y="15815310"/>
                  </a:moveTo>
                  <a:lnTo>
                    <a:pt x="0" y="15815310"/>
                  </a:lnTo>
                  <a:lnTo>
                    <a:pt x="0" y="0"/>
                  </a:lnTo>
                  <a:lnTo>
                    <a:pt x="13561061" y="0"/>
                  </a:lnTo>
                  <a:lnTo>
                    <a:pt x="13561061" y="15815310"/>
                  </a:lnTo>
                  <a:close/>
                </a:path>
              </a:pathLst>
            </a:custGeom>
            <a:blipFill>
              <a:blip r:embed="rId6"/>
              <a:stretch>
                <a:fillRect l="0" t="-144" r="0" b="-144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-7789262">
            <a:off x="11415164" y="-63975"/>
            <a:ext cx="785088" cy="2032591"/>
          </a:xfrm>
          <a:custGeom>
            <a:avLst/>
            <a:gdLst/>
            <a:ahLst/>
            <a:cxnLst/>
            <a:rect r="r" b="b" t="t" l="l"/>
            <a:pathLst>
              <a:path h="2032591" w="785088">
                <a:moveTo>
                  <a:pt x="0" y="0"/>
                </a:moveTo>
                <a:lnTo>
                  <a:pt x="785088" y="0"/>
                </a:lnTo>
                <a:lnTo>
                  <a:pt x="785088" y="2032591"/>
                </a:lnTo>
                <a:lnTo>
                  <a:pt x="0" y="203259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3296160">
            <a:off x="15497901" y="7127446"/>
            <a:ext cx="785088" cy="2032591"/>
          </a:xfrm>
          <a:custGeom>
            <a:avLst/>
            <a:gdLst/>
            <a:ahLst/>
            <a:cxnLst/>
            <a:rect r="r" b="b" t="t" l="l"/>
            <a:pathLst>
              <a:path h="2032591" w="785088">
                <a:moveTo>
                  <a:pt x="0" y="0"/>
                </a:moveTo>
                <a:lnTo>
                  <a:pt x="785088" y="0"/>
                </a:lnTo>
                <a:lnTo>
                  <a:pt x="785088" y="2032591"/>
                </a:lnTo>
                <a:lnTo>
                  <a:pt x="0" y="203259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-148515">
            <a:off x="1470433" y="1443646"/>
            <a:ext cx="5030318" cy="116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2"/>
              </a:lnSpc>
            </a:pPr>
            <a:r>
              <a:rPr lang="en-US" b="true" sz="4621" spc="-332">
                <a:solidFill>
                  <a:srgbClr val="000000"/>
                </a:solidFill>
                <a:latin typeface="Courier Prime Bold"/>
                <a:ea typeface="Courier Prime Bold"/>
                <a:cs typeface="Courier Prime Bold"/>
                <a:sym typeface="Courier Prime Bold"/>
              </a:rPr>
              <a:t>KEY EVIDENCE AND ANALYSIS</a:t>
            </a:r>
          </a:p>
        </p:txBody>
      </p:sp>
      <p:sp>
        <p:nvSpPr>
          <p:cNvPr name="TextBox 11" id="11"/>
          <p:cNvSpPr txBox="true"/>
          <p:nvPr/>
        </p:nvSpPr>
        <p:spPr>
          <a:xfrm rot="-111458">
            <a:off x="433518" y="3665985"/>
            <a:ext cx="9983167" cy="44877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7583" indent="-293791" lvl="1">
              <a:lnSpc>
                <a:spcPts val="3211"/>
              </a:lnSpc>
              <a:buFont typeface="Arial"/>
              <a:buChar char="•"/>
            </a:pPr>
            <a:r>
              <a:rPr lang="en-US" sz="2721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Dr Hart was stressed about meeing with company executives - a lot of pressure.</a:t>
            </a:r>
          </a:p>
          <a:p>
            <a:pPr algn="l">
              <a:lnSpc>
                <a:spcPts val="3211"/>
              </a:lnSpc>
            </a:pPr>
          </a:p>
          <a:p>
            <a:pPr algn="l" marL="587583" indent="-293791" lvl="1">
              <a:lnSpc>
                <a:spcPts val="3211"/>
              </a:lnSpc>
              <a:buFont typeface="Arial"/>
              <a:buChar char="•"/>
            </a:pPr>
            <a:r>
              <a:rPr lang="en-US" sz="2721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Her lab was trashed, but the equipment was untouched - did they know what to look for? </a:t>
            </a:r>
          </a:p>
          <a:p>
            <a:pPr algn="l">
              <a:lnSpc>
                <a:spcPts val="3211"/>
              </a:lnSpc>
            </a:pPr>
          </a:p>
          <a:p>
            <a:pPr algn="l" marL="587583" indent="-293791" lvl="1">
              <a:lnSpc>
                <a:spcPts val="3211"/>
              </a:lnSpc>
              <a:buFont typeface="Arial"/>
              <a:buChar char="•"/>
            </a:pPr>
            <a:r>
              <a:rPr lang="en-US" sz="2721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She had disagreements with other researches -  There are often conflicts between researchers in this field because no one can say for sure where the use of AI will lead us (Gonsalves, 2023).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2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true" rot="-2485484">
            <a:off x="36067" y="7513684"/>
            <a:ext cx="1967209" cy="2357222"/>
          </a:xfrm>
          <a:custGeom>
            <a:avLst/>
            <a:gdLst/>
            <a:ahLst/>
            <a:cxnLst/>
            <a:rect r="r" b="b" t="t" l="l"/>
            <a:pathLst>
              <a:path h="2357222" w="1967209">
                <a:moveTo>
                  <a:pt x="0" y="2357222"/>
                </a:moveTo>
                <a:lnTo>
                  <a:pt x="1967209" y="2357222"/>
                </a:lnTo>
                <a:lnTo>
                  <a:pt x="1967209" y="0"/>
                </a:lnTo>
                <a:lnTo>
                  <a:pt x="0" y="0"/>
                </a:lnTo>
                <a:lnTo>
                  <a:pt x="0" y="2357222"/>
                </a:lnTo>
                <a:close/>
              </a:path>
            </a:pathLst>
          </a:custGeom>
          <a:blipFill>
            <a:blip r:embed="rId2">
              <a:alphaModFix amt="6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-678676" y="-3346965"/>
            <a:ext cx="7803000" cy="5963642"/>
          </a:xfrm>
          <a:custGeom>
            <a:avLst/>
            <a:gdLst/>
            <a:ahLst/>
            <a:cxnLst/>
            <a:rect r="r" b="b" t="t" l="l"/>
            <a:pathLst>
              <a:path h="5963642" w="7803000">
                <a:moveTo>
                  <a:pt x="0" y="0"/>
                </a:moveTo>
                <a:lnTo>
                  <a:pt x="7803000" y="0"/>
                </a:lnTo>
                <a:lnTo>
                  <a:pt x="7803000" y="5963643"/>
                </a:lnTo>
                <a:lnTo>
                  <a:pt x="0" y="59636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461" t="0" r="-41737" b="-3889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5087134">
            <a:off x="3748750" y="1608217"/>
            <a:ext cx="4195646" cy="4886407"/>
            <a:chOff x="0" y="0"/>
            <a:chExt cx="13561060" cy="1579372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508000" y="508000"/>
              <a:ext cx="12052300" cy="14707870"/>
            </a:xfrm>
            <a:custGeom>
              <a:avLst/>
              <a:gdLst/>
              <a:ahLst/>
              <a:cxnLst/>
              <a:rect r="r" b="b" t="t" l="l"/>
              <a:pathLst>
                <a:path h="14707870" w="12052300">
                  <a:moveTo>
                    <a:pt x="10295890" y="14707870"/>
                  </a:moveTo>
                  <a:lnTo>
                    <a:pt x="0" y="13376911"/>
                  </a:lnTo>
                  <a:lnTo>
                    <a:pt x="1756410" y="0"/>
                  </a:lnTo>
                  <a:lnTo>
                    <a:pt x="12052300" y="1330960"/>
                  </a:lnTo>
                  <a:lnTo>
                    <a:pt x="10295890" y="14707870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-21590"/>
              <a:ext cx="13561061" cy="15815310"/>
            </a:xfrm>
            <a:custGeom>
              <a:avLst/>
              <a:gdLst/>
              <a:ahLst/>
              <a:cxnLst/>
              <a:rect r="r" b="b" t="t" l="l"/>
              <a:pathLst>
                <a:path h="15815310" w="13561061">
                  <a:moveTo>
                    <a:pt x="13561061" y="15815310"/>
                  </a:moveTo>
                  <a:lnTo>
                    <a:pt x="0" y="15815310"/>
                  </a:lnTo>
                  <a:lnTo>
                    <a:pt x="0" y="0"/>
                  </a:lnTo>
                  <a:lnTo>
                    <a:pt x="13561061" y="0"/>
                  </a:lnTo>
                  <a:lnTo>
                    <a:pt x="13561061" y="15815310"/>
                  </a:lnTo>
                  <a:close/>
                </a:path>
              </a:pathLst>
            </a:custGeom>
            <a:blipFill>
              <a:blip r:embed="rId5"/>
              <a:stretch>
                <a:fillRect l="0" t="-144" r="0" b="-144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-5518483">
            <a:off x="5611790" y="1375434"/>
            <a:ext cx="613715" cy="1588907"/>
          </a:xfrm>
          <a:custGeom>
            <a:avLst/>
            <a:gdLst/>
            <a:ahLst/>
            <a:cxnLst/>
            <a:rect r="r" b="b" t="t" l="l"/>
            <a:pathLst>
              <a:path h="1588907" w="613715">
                <a:moveTo>
                  <a:pt x="0" y="0"/>
                </a:moveTo>
                <a:lnTo>
                  <a:pt x="613716" y="0"/>
                </a:lnTo>
                <a:lnTo>
                  <a:pt x="613716" y="1588907"/>
                </a:lnTo>
                <a:lnTo>
                  <a:pt x="0" y="15889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226227" y="5098032"/>
            <a:ext cx="4750130" cy="4114800"/>
          </a:xfrm>
          <a:custGeom>
            <a:avLst/>
            <a:gdLst/>
            <a:ahLst/>
            <a:cxnLst/>
            <a:rect r="r" b="b" t="t" l="l"/>
            <a:pathLst>
              <a:path h="4114800" w="4750130">
                <a:moveTo>
                  <a:pt x="0" y="0"/>
                </a:moveTo>
                <a:lnTo>
                  <a:pt x="4750130" y="0"/>
                </a:lnTo>
                <a:lnTo>
                  <a:pt x="47501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83000"/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4865740">
            <a:off x="10457445" y="1242846"/>
            <a:ext cx="4195646" cy="4886407"/>
            <a:chOff x="0" y="0"/>
            <a:chExt cx="13561060" cy="1579372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508000" y="508000"/>
              <a:ext cx="12052300" cy="14707870"/>
            </a:xfrm>
            <a:custGeom>
              <a:avLst/>
              <a:gdLst/>
              <a:ahLst/>
              <a:cxnLst/>
              <a:rect r="r" b="b" t="t" l="l"/>
              <a:pathLst>
                <a:path h="14707870" w="12052300">
                  <a:moveTo>
                    <a:pt x="10295890" y="14707870"/>
                  </a:moveTo>
                  <a:lnTo>
                    <a:pt x="0" y="13376911"/>
                  </a:lnTo>
                  <a:lnTo>
                    <a:pt x="1756410" y="0"/>
                  </a:lnTo>
                  <a:lnTo>
                    <a:pt x="12052300" y="1330960"/>
                  </a:lnTo>
                  <a:lnTo>
                    <a:pt x="10295890" y="14707870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21590"/>
              <a:ext cx="13561061" cy="15815310"/>
            </a:xfrm>
            <a:custGeom>
              <a:avLst/>
              <a:gdLst/>
              <a:ahLst/>
              <a:cxnLst/>
              <a:rect r="r" b="b" t="t" l="l"/>
              <a:pathLst>
                <a:path h="15815310" w="13561061">
                  <a:moveTo>
                    <a:pt x="13561061" y="15815310"/>
                  </a:moveTo>
                  <a:lnTo>
                    <a:pt x="0" y="15815310"/>
                  </a:lnTo>
                  <a:lnTo>
                    <a:pt x="0" y="0"/>
                  </a:lnTo>
                  <a:lnTo>
                    <a:pt x="13561061" y="0"/>
                  </a:lnTo>
                  <a:lnTo>
                    <a:pt x="13561061" y="15815310"/>
                  </a:lnTo>
                  <a:close/>
                </a:path>
              </a:pathLst>
            </a:custGeom>
            <a:blipFill>
              <a:blip r:embed="rId5"/>
              <a:stretch>
                <a:fillRect l="0" t="-144" r="0" b="-144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5068813">
            <a:off x="12152207" y="993581"/>
            <a:ext cx="613715" cy="1588907"/>
          </a:xfrm>
          <a:custGeom>
            <a:avLst/>
            <a:gdLst/>
            <a:ahLst/>
            <a:cxnLst/>
            <a:rect r="r" b="b" t="t" l="l"/>
            <a:pathLst>
              <a:path h="1588907" w="613715">
                <a:moveTo>
                  <a:pt x="0" y="0"/>
                </a:moveTo>
                <a:lnTo>
                  <a:pt x="613716" y="0"/>
                </a:lnTo>
                <a:lnTo>
                  <a:pt x="613716" y="1588907"/>
                </a:lnTo>
                <a:lnTo>
                  <a:pt x="0" y="15889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false" rot="-2132009">
            <a:off x="14244803" y="7879606"/>
            <a:ext cx="7803000" cy="4534909"/>
          </a:xfrm>
          <a:custGeom>
            <a:avLst/>
            <a:gdLst/>
            <a:ahLst/>
            <a:cxnLst/>
            <a:rect r="r" b="b" t="t" l="l"/>
            <a:pathLst>
              <a:path h="4534909" w="7803000">
                <a:moveTo>
                  <a:pt x="7803000" y="0"/>
                </a:moveTo>
                <a:lnTo>
                  <a:pt x="0" y="0"/>
                </a:lnTo>
                <a:lnTo>
                  <a:pt x="0" y="4534909"/>
                </a:lnTo>
                <a:lnTo>
                  <a:pt x="7803000" y="4534909"/>
                </a:lnTo>
                <a:lnTo>
                  <a:pt x="7803000" y="0"/>
                </a:lnTo>
                <a:close/>
              </a:path>
            </a:pathLst>
          </a:custGeom>
          <a:blipFill>
            <a:blip r:embed="rId4"/>
            <a:stretch>
              <a:fillRect l="-1299" t="0" r="-19759" b="-3889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6514827">
            <a:off x="10554055" y="5296955"/>
            <a:ext cx="517344" cy="1339402"/>
          </a:xfrm>
          <a:custGeom>
            <a:avLst/>
            <a:gdLst/>
            <a:ahLst/>
            <a:cxnLst/>
            <a:rect r="r" b="b" t="t" l="l"/>
            <a:pathLst>
              <a:path h="1339402" w="517344">
                <a:moveTo>
                  <a:pt x="0" y="0"/>
                </a:moveTo>
                <a:lnTo>
                  <a:pt x="517344" y="0"/>
                </a:lnTo>
                <a:lnTo>
                  <a:pt x="517344" y="1339402"/>
                </a:lnTo>
                <a:lnTo>
                  <a:pt x="0" y="13394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5098072">
            <a:off x="14345257" y="7821827"/>
            <a:ext cx="517344" cy="1339402"/>
          </a:xfrm>
          <a:custGeom>
            <a:avLst/>
            <a:gdLst/>
            <a:ahLst/>
            <a:cxnLst/>
            <a:rect r="r" b="b" t="t" l="l"/>
            <a:pathLst>
              <a:path h="1339402" w="517344">
                <a:moveTo>
                  <a:pt x="0" y="0"/>
                </a:moveTo>
                <a:lnTo>
                  <a:pt x="517344" y="0"/>
                </a:lnTo>
                <a:lnTo>
                  <a:pt x="517344" y="1339402"/>
                </a:lnTo>
                <a:lnTo>
                  <a:pt x="0" y="13394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72878">
            <a:off x="3783677" y="2584175"/>
            <a:ext cx="4127408" cy="590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41"/>
              </a:lnSpc>
            </a:pPr>
            <a:r>
              <a:rPr lang="en-US" b="true" sz="3386" spc="-186" u="sng">
                <a:solidFill>
                  <a:srgbClr val="000000"/>
                </a:solidFill>
                <a:latin typeface="Courier Prime Bold"/>
                <a:ea typeface="Courier Prime Bold"/>
                <a:cs typeface="Courier Prime Bold"/>
                <a:sym typeface="Courier Prime Bold"/>
              </a:rPr>
              <a:t>Kidnapping</a:t>
            </a:r>
          </a:p>
        </p:txBody>
      </p:sp>
      <p:sp>
        <p:nvSpPr>
          <p:cNvPr name="TextBox 17" id="17"/>
          <p:cNvSpPr txBox="true"/>
          <p:nvPr/>
        </p:nvSpPr>
        <p:spPr>
          <a:xfrm rot="-148515">
            <a:off x="10663613" y="2154109"/>
            <a:ext cx="3405956" cy="589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b="true" sz="3399" spc="-186" u="sng">
                <a:solidFill>
                  <a:srgbClr val="000000"/>
                </a:solidFill>
                <a:latin typeface="Courier Prime Bold"/>
                <a:ea typeface="Courier Prime Bold"/>
                <a:cs typeface="Courier Prime Bold"/>
                <a:sym typeface="Courier Prime Bold"/>
              </a:rPr>
              <a:t>Running</a:t>
            </a:r>
          </a:p>
        </p:txBody>
      </p:sp>
      <p:sp>
        <p:nvSpPr>
          <p:cNvPr name="TextBox 18" id="18"/>
          <p:cNvSpPr txBox="true"/>
          <p:nvPr/>
        </p:nvSpPr>
        <p:spPr>
          <a:xfrm rot="-148515">
            <a:off x="10744534" y="3221551"/>
            <a:ext cx="3839720" cy="871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8"/>
              </a:lnSpc>
            </a:pPr>
            <a:r>
              <a:rPr lang="en-US" sz="3099" spc="-170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She ran away on her own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957010" y="3613396"/>
            <a:ext cx="3993228" cy="1379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8"/>
              </a:lnSpc>
            </a:pPr>
            <a:r>
              <a:rPr lang="en-US" sz="3100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She was kidnapped by someone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846573" y="472632"/>
            <a:ext cx="9278458" cy="603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2"/>
              </a:lnSpc>
            </a:pPr>
            <a:r>
              <a:rPr lang="en-US" b="true" sz="4621" spc="-332">
                <a:solidFill>
                  <a:srgbClr val="000000"/>
                </a:solidFill>
                <a:latin typeface="Courier Prime Bold"/>
                <a:ea typeface="Courier Prime Bold"/>
                <a:cs typeface="Courier Prime Bold"/>
                <a:sym typeface="Courier Prime Bold"/>
              </a:rPr>
              <a:t>THEORIES AND CONCLUSIONS</a:t>
            </a:r>
          </a:p>
        </p:txBody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5276973">
            <a:off x="3855802" y="5128850"/>
            <a:ext cx="4195646" cy="4886407"/>
            <a:chOff x="0" y="0"/>
            <a:chExt cx="13561060" cy="1579372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508000" y="508000"/>
              <a:ext cx="12052300" cy="14707870"/>
            </a:xfrm>
            <a:custGeom>
              <a:avLst/>
              <a:gdLst/>
              <a:ahLst/>
              <a:cxnLst/>
              <a:rect r="r" b="b" t="t" l="l"/>
              <a:pathLst>
                <a:path h="14707870" w="12052300">
                  <a:moveTo>
                    <a:pt x="10295890" y="14707870"/>
                  </a:moveTo>
                  <a:lnTo>
                    <a:pt x="0" y="13376911"/>
                  </a:lnTo>
                  <a:lnTo>
                    <a:pt x="1756410" y="0"/>
                  </a:lnTo>
                  <a:lnTo>
                    <a:pt x="12052300" y="1330960"/>
                  </a:lnTo>
                  <a:lnTo>
                    <a:pt x="10295890" y="14707870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-21590"/>
              <a:ext cx="13561061" cy="15815310"/>
            </a:xfrm>
            <a:custGeom>
              <a:avLst/>
              <a:gdLst/>
              <a:ahLst/>
              <a:cxnLst/>
              <a:rect r="r" b="b" t="t" l="l"/>
              <a:pathLst>
                <a:path h="15815310" w="13561061">
                  <a:moveTo>
                    <a:pt x="13561061" y="15815310"/>
                  </a:moveTo>
                  <a:lnTo>
                    <a:pt x="0" y="15815310"/>
                  </a:lnTo>
                  <a:lnTo>
                    <a:pt x="0" y="0"/>
                  </a:lnTo>
                  <a:lnTo>
                    <a:pt x="13561061" y="0"/>
                  </a:lnTo>
                  <a:lnTo>
                    <a:pt x="13561061" y="15815310"/>
                  </a:lnTo>
                  <a:close/>
                </a:path>
              </a:pathLst>
            </a:custGeom>
            <a:blipFill>
              <a:blip r:embed="rId5"/>
              <a:stretch>
                <a:fillRect l="0" t="-144" r="0" b="-144"/>
              </a:stretch>
            </a:blipFill>
          </p:spPr>
        </p:sp>
      </p:grpSp>
      <p:sp>
        <p:nvSpPr>
          <p:cNvPr name="TextBox 24" id="24"/>
          <p:cNvSpPr txBox="true"/>
          <p:nvPr/>
        </p:nvSpPr>
        <p:spPr>
          <a:xfrm rot="-148515">
            <a:off x="10830999" y="6878457"/>
            <a:ext cx="3839720" cy="8719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8"/>
              </a:lnSpc>
            </a:pPr>
            <a:r>
              <a:rPr lang="en-US" sz="3099" spc="-170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Or someone helped her?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922034" y="6910673"/>
            <a:ext cx="3993228" cy="922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8"/>
              </a:lnSpc>
            </a:pPr>
            <a:r>
              <a:rPr lang="en-US" sz="3100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Her company?</a:t>
            </a:r>
          </a:p>
          <a:p>
            <a:pPr algn="ctr">
              <a:lnSpc>
                <a:spcPts val="3658"/>
              </a:lnSpc>
            </a:pPr>
            <a:r>
              <a:rPr lang="en-US" sz="3100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Competitor?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2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700000">
            <a:off x="5389477" y="633275"/>
            <a:ext cx="8280852" cy="4812625"/>
          </a:xfrm>
          <a:custGeom>
            <a:avLst/>
            <a:gdLst/>
            <a:ahLst/>
            <a:cxnLst/>
            <a:rect r="r" b="b" t="t" l="l"/>
            <a:pathLst>
              <a:path h="4812625" w="8280852">
                <a:moveTo>
                  <a:pt x="0" y="0"/>
                </a:moveTo>
                <a:lnTo>
                  <a:pt x="8280852" y="0"/>
                </a:lnTo>
                <a:lnTo>
                  <a:pt x="8280852" y="4812625"/>
                </a:lnTo>
                <a:lnTo>
                  <a:pt x="0" y="48126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" t="0" r="-19759" b="-388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7121094">
            <a:off x="3210794" y="4176958"/>
            <a:ext cx="7218726" cy="4195344"/>
          </a:xfrm>
          <a:custGeom>
            <a:avLst/>
            <a:gdLst/>
            <a:ahLst/>
            <a:cxnLst/>
            <a:rect r="r" b="b" t="t" l="l"/>
            <a:pathLst>
              <a:path h="4195344" w="7218726">
                <a:moveTo>
                  <a:pt x="0" y="0"/>
                </a:moveTo>
                <a:lnTo>
                  <a:pt x="7218726" y="0"/>
                </a:lnTo>
                <a:lnTo>
                  <a:pt x="7218726" y="4195344"/>
                </a:lnTo>
                <a:lnTo>
                  <a:pt x="0" y="41953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99" t="0" r="-19759" b="-3889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6995498">
            <a:off x="3391956" y="1895437"/>
            <a:ext cx="2191926" cy="2626491"/>
          </a:xfrm>
          <a:custGeom>
            <a:avLst/>
            <a:gdLst/>
            <a:ahLst/>
            <a:cxnLst/>
            <a:rect r="r" b="b" t="t" l="l"/>
            <a:pathLst>
              <a:path h="2626491" w="2191926">
                <a:moveTo>
                  <a:pt x="0" y="0"/>
                </a:moveTo>
                <a:lnTo>
                  <a:pt x="2191926" y="0"/>
                </a:lnTo>
                <a:lnTo>
                  <a:pt x="2191926" y="2626491"/>
                </a:lnTo>
                <a:lnTo>
                  <a:pt x="0" y="262649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-1668330">
            <a:off x="12787021" y="4961385"/>
            <a:ext cx="2191926" cy="2626491"/>
          </a:xfrm>
          <a:custGeom>
            <a:avLst/>
            <a:gdLst/>
            <a:ahLst/>
            <a:cxnLst/>
            <a:rect r="r" b="b" t="t" l="l"/>
            <a:pathLst>
              <a:path h="2626491" w="2191926">
                <a:moveTo>
                  <a:pt x="0" y="2626491"/>
                </a:moveTo>
                <a:lnTo>
                  <a:pt x="2191926" y="2626491"/>
                </a:lnTo>
                <a:lnTo>
                  <a:pt x="2191926" y="0"/>
                </a:lnTo>
                <a:lnTo>
                  <a:pt x="0" y="0"/>
                </a:lnTo>
                <a:lnTo>
                  <a:pt x="0" y="2626491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4703436">
            <a:off x="5451477" y="786799"/>
            <a:ext cx="7687960" cy="8953687"/>
            <a:chOff x="0" y="0"/>
            <a:chExt cx="13561060" cy="1579372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508000" y="508000"/>
              <a:ext cx="12052300" cy="14707870"/>
            </a:xfrm>
            <a:custGeom>
              <a:avLst/>
              <a:gdLst/>
              <a:ahLst/>
              <a:cxnLst/>
              <a:rect r="r" b="b" t="t" l="l"/>
              <a:pathLst>
                <a:path h="14707870" w="12052300">
                  <a:moveTo>
                    <a:pt x="10295890" y="14707870"/>
                  </a:moveTo>
                  <a:lnTo>
                    <a:pt x="0" y="13376911"/>
                  </a:lnTo>
                  <a:lnTo>
                    <a:pt x="1756410" y="0"/>
                  </a:lnTo>
                  <a:lnTo>
                    <a:pt x="12052300" y="1330960"/>
                  </a:lnTo>
                  <a:lnTo>
                    <a:pt x="10295890" y="14707870"/>
                  </a:ln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-21590"/>
              <a:ext cx="13561061" cy="15815310"/>
            </a:xfrm>
            <a:custGeom>
              <a:avLst/>
              <a:gdLst/>
              <a:ahLst/>
              <a:cxnLst/>
              <a:rect r="r" b="b" t="t" l="l"/>
              <a:pathLst>
                <a:path h="15815310" w="13561061">
                  <a:moveTo>
                    <a:pt x="13561061" y="15815310"/>
                  </a:moveTo>
                  <a:lnTo>
                    <a:pt x="0" y="15815310"/>
                  </a:lnTo>
                  <a:lnTo>
                    <a:pt x="0" y="0"/>
                  </a:lnTo>
                  <a:lnTo>
                    <a:pt x="13561061" y="0"/>
                  </a:lnTo>
                  <a:lnTo>
                    <a:pt x="13561061" y="15815310"/>
                  </a:lnTo>
                  <a:close/>
                </a:path>
              </a:pathLst>
            </a:custGeom>
            <a:blipFill>
              <a:blip r:embed="rId5"/>
              <a:stretch>
                <a:fillRect l="0" t="-144" r="0" b="-144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-5518483">
            <a:off x="10527273" y="185074"/>
            <a:ext cx="1124551" cy="2911460"/>
          </a:xfrm>
          <a:custGeom>
            <a:avLst/>
            <a:gdLst/>
            <a:ahLst/>
            <a:cxnLst/>
            <a:rect r="r" b="b" t="t" l="l"/>
            <a:pathLst>
              <a:path h="2911460" w="1124551">
                <a:moveTo>
                  <a:pt x="0" y="0"/>
                </a:moveTo>
                <a:lnTo>
                  <a:pt x="1124552" y="0"/>
                </a:lnTo>
                <a:lnTo>
                  <a:pt x="1124552" y="2911460"/>
                </a:lnTo>
                <a:lnTo>
                  <a:pt x="0" y="29114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-225081">
            <a:off x="5746549" y="3258199"/>
            <a:ext cx="7193259" cy="4865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952"/>
              </a:lnSpc>
            </a:pPr>
            <a:r>
              <a:rPr lang="en-US" sz="9251" spc="-508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Thank you for your attention!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5400000">
            <a:off x="7277451" y="7240294"/>
            <a:ext cx="1124551" cy="2911460"/>
          </a:xfrm>
          <a:custGeom>
            <a:avLst/>
            <a:gdLst/>
            <a:ahLst/>
            <a:cxnLst/>
            <a:rect r="r" b="b" t="t" l="l"/>
            <a:pathLst>
              <a:path h="2911460" w="1124551">
                <a:moveTo>
                  <a:pt x="0" y="0"/>
                </a:moveTo>
                <a:lnTo>
                  <a:pt x="1124551" y="0"/>
                </a:lnTo>
                <a:lnTo>
                  <a:pt x="1124551" y="2911460"/>
                </a:lnTo>
                <a:lnTo>
                  <a:pt x="0" y="29114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2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true" rot="2985973">
            <a:off x="429504" y="-274810"/>
            <a:ext cx="3190616" cy="3823178"/>
          </a:xfrm>
          <a:custGeom>
            <a:avLst/>
            <a:gdLst/>
            <a:ahLst/>
            <a:cxnLst/>
            <a:rect r="r" b="b" t="t" l="l"/>
            <a:pathLst>
              <a:path h="3823178" w="3190616">
                <a:moveTo>
                  <a:pt x="0" y="3823178"/>
                </a:moveTo>
                <a:lnTo>
                  <a:pt x="3190616" y="3823178"/>
                </a:lnTo>
                <a:lnTo>
                  <a:pt x="3190616" y="0"/>
                </a:lnTo>
                <a:lnTo>
                  <a:pt x="0" y="0"/>
                </a:lnTo>
                <a:lnTo>
                  <a:pt x="0" y="3823178"/>
                </a:lnTo>
                <a:close/>
              </a:path>
            </a:pathLst>
          </a:custGeom>
          <a:blipFill>
            <a:blip r:embed="rId2">
              <a:alphaModFix amt="6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13814">
            <a:off x="7424599" y="1728563"/>
            <a:ext cx="7884415" cy="6829874"/>
          </a:xfrm>
          <a:custGeom>
            <a:avLst/>
            <a:gdLst/>
            <a:ahLst/>
            <a:cxnLst/>
            <a:rect r="r" b="b" t="t" l="l"/>
            <a:pathLst>
              <a:path h="6829874" w="7884415">
                <a:moveTo>
                  <a:pt x="0" y="0"/>
                </a:moveTo>
                <a:lnTo>
                  <a:pt x="7884414" y="0"/>
                </a:lnTo>
                <a:lnTo>
                  <a:pt x="7884414" y="6829874"/>
                </a:lnTo>
                <a:lnTo>
                  <a:pt x="0" y="68298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3000"/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4656761">
            <a:off x="9820860" y="1622484"/>
            <a:ext cx="640322" cy="1657793"/>
          </a:xfrm>
          <a:custGeom>
            <a:avLst/>
            <a:gdLst/>
            <a:ahLst/>
            <a:cxnLst/>
            <a:rect r="r" b="b" t="t" l="l"/>
            <a:pathLst>
              <a:path h="1657793" w="640322">
                <a:moveTo>
                  <a:pt x="0" y="0"/>
                </a:moveTo>
                <a:lnTo>
                  <a:pt x="640323" y="0"/>
                </a:lnTo>
                <a:lnTo>
                  <a:pt x="640323" y="1657793"/>
                </a:lnTo>
                <a:lnTo>
                  <a:pt x="0" y="165779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098072">
            <a:off x="14343040" y="7023591"/>
            <a:ext cx="687729" cy="1780529"/>
          </a:xfrm>
          <a:custGeom>
            <a:avLst/>
            <a:gdLst/>
            <a:ahLst/>
            <a:cxnLst/>
            <a:rect r="r" b="b" t="t" l="l"/>
            <a:pathLst>
              <a:path h="1780529" w="687729">
                <a:moveTo>
                  <a:pt x="0" y="0"/>
                </a:moveTo>
                <a:lnTo>
                  <a:pt x="687729" y="0"/>
                </a:lnTo>
                <a:lnTo>
                  <a:pt x="687729" y="1780529"/>
                </a:lnTo>
                <a:lnTo>
                  <a:pt x="0" y="17805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-2132009">
            <a:off x="14244803" y="7879606"/>
            <a:ext cx="7803000" cy="4534909"/>
          </a:xfrm>
          <a:custGeom>
            <a:avLst/>
            <a:gdLst/>
            <a:ahLst/>
            <a:cxnLst/>
            <a:rect r="r" b="b" t="t" l="l"/>
            <a:pathLst>
              <a:path h="4534909" w="7803000">
                <a:moveTo>
                  <a:pt x="7803000" y="0"/>
                </a:moveTo>
                <a:lnTo>
                  <a:pt x="0" y="0"/>
                </a:lnTo>
                <a:lnTo>
                  <a:pt x="0" y="4534909"/>
                </a:lnTo>
                <a:lnTo>
                  <a:pt x="7803000" y="4534909"/>
                </a:lnTo>
                <a:lnTo>
                  <a:pt x="7803000" y="0"/>
                </a:lnTo>
                <a:close/>
              </a:path>
            </a:pathLst>
          </a:custGeom>
          <a:blipFill>
            <a:blip r:embed="rId6"/>
            <a:stretch>
              <a:fillRect l="-1299" t="0" r="-19759" b="-3889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656528" y="294163"/>
            <a:ext cx="8493435" cy="1089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92"/>
              </a:lnSpc>
            </a:pPr>
            <a:r>
              <a:rPr lang="en-US" b="true" sz="6351" spc="-349">
                <a:solidFill>
                  <a:srgbClr val="000000"/>
                </a:solidFill>
                <a:latin typeface="Courier Prime Bold"/>
                <a:ea typeface="Courier Prime Bold"/>
                <a:cs typeface="Courier Prime Bold"/>
                <a:sym typeface="Courier Prime Bold"/>
              </a:rPr>
              <a:t>References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64189" y="1812778"/>
            <a:ext cx="16559622" cy="86527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95141" indent="-297570" lvl="1">
              <a:lnSpc>
                <a:spcPts val="3252"/>
              </a:lnSpc>
              <a:buAutoNum type="arabicPeriod" startAt="1"/>
            </a:pP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</a:t>
            </a: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Gonsalves, F. (2023) AI - The good, the bad, and the Scary, Virginia Tech Engineer. Available at: </a:t>
            </a:r>
            <a:r>
              <a:rPr lang="en-US" sz="2756" u="sng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  <a:hlinkClick r:id="rId7" tooltip="https://eng.vt.edu/magazine/stories/fall-2023/ai.html"/>
              </a:rPr>
              <a:t>https://eng.vt.edu/magazine/stories/fall-2023/ai.html</a:t>
            </a: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(Accessed: 25.02.2025)  </a:t>
            </a:r>
          </a:p>
          <a:p>
            <a:pPr algn="l" marL="595141" indent="-297570" lvl="1">
              <a:lnSpc>
                <a:spcPts val="3252"/>
              </a:lnSpc>
              <a:buAutoNum type="arabicPeriod" startAt="1"/>
            </a:pP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Masterson, V. and Shine, I. (2023) 9 ways robots are helping humans: Robodogs to magnetic slime, World Economic Forum. Available at: </a:t>
            </a:r>
            <a:r>
              <a:rPr lang="en-US" sz="2756" u="sng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  <a:hlinkClick r:id="rId8" tooltip="https://www.weforum.org/stories/2023/07/robots-ai-help-humans-at-work/"/>
              </a:rPr>
              <a:t>https://www.weforum.org/stories/2023/07/robots-ai-help-humans-at-work/</a:t>
            </a: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(Accessed: 27.02.2025).  </a:t>
            </a:r>
          </a:p>
          <a:p>
            <a:pPr algn="l" marL="595141" indent="-297570" lvl="1">
              <a:lnSpc>
                <a:spcPts val="3252"/>
              </a:lnSpc>
              <a:buAutoNum type="arabicPeriod" startAt="1"/>
            </a:pP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Muzaffar, M. (2023) Tesla engineer attacked by robot at company’s Giga Texas factory. Available at: </a:t>
            </a:r>
            <a:r>
              <a:rPr lang="en-US" sz="2756" u="sng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  <a:hlinkClick r:id="rId9" tooltip="https://www.independent.co.uk/news/world/americas/tesla-robot-attacks-engineer-texas-b2470252.html"/>
              </a:rPr>
              <a:t>https://www.independent.co.uk/news/world/americas/tesla-robot-attacks-engineer-texas-b2470252.html</a:t>
            </a: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(Accessed: 26.02.2025)  </a:t>
            </a:r>
          </a:p>
          <a:p>
            <a:pPr algn="l" marL="595141" indent="-297570" lvl="1">
              <a:lnSpc>
                <a:spcPts val="3252"/>
              </a:lnSpc>
              <a:buAutoNum type="arabicPeriod" startAt="1"/>
            </a:pP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Ness, S.R., Shepherd, N. and Teo Rong Xuan (2023) 'Synergy Between AI and Robotics: A Comprehensive Integration', Asian Journal of Research in Computer Science, 16(4), pp. 80–94. Available at: </a:t>
            </a:r>
            <a:r>
              <a:rPr lang="en-US" sz="2756" u="sng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  <a:hlinkClick r:id="rId10" tooltip="https://doi.org/10.9734/ajrcos/2023/v16i4372"/>
              </a:rPr>
              <a:t>https://doi.org/10.9734/ajrcos/2023/v16i4372</a:t>
            </a: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</a:t>
            </a:r>
          </a:p>
          <a:p>
            <a:pPr algn="l" marL="595141" indent="-297570" lvl="1">
              <a:lnSpc>
                <a:spcPts val="3252"/>
              </a:lnSpc>
              <a:buAutoNum type="arabicPeriod" startAt="1"/>
            </a:pP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Yuan, W. (2024) 'Revolutionizing Surgery: The Impact of Machine Learning and Artificial Intelligence on Surgical Robotics', Transactions on Computer Science and Intelligent Systems Research, 5, 1009–1014. Available at: </a:t>
            </a:r>
            <a:r>
              <a:rPr lang="en-US" sz="2756" u="sng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  <a:hlinkClick r:id="rId11" tooltip="https://doi.org/10.62051/akga3421"/>
              </a:rPr>
              <a:t>https://doi.org/10.62051/akga3421</a:t>
            </a: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</a:t>
            </a:r>
          </a:p>
          <a:p>
            <a:pPr algn="ctr">
              <a:lnSpc>
                <a:spcPts val="3252"/>
              </a:lnSpc>
            </a:pPr>
            <a:r>
              <a:rPr lang="en-US" sz="2756">
                <a:solidFill>
                  <a:srgbClr val="000000"/>
                </a:solidFill>
                <a:latin typeface="Courier Prime"/>
                <a:ea typeface="Courier Prime"/>
                <a:cs typeface="Courier Prime"/>
                <a:sym typeface="Courier Prime"/>
              </a:rPr>
              <a:t>  </a:t>
            </a:r>
          </a:p>
          <a:p>
            <a:pPr algn="ctr">
              <a:lnSpc>
                <a:spcPts val="3252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DAGimC5XAw8</dc:identifier>
  <dcterms:modified xsi:type="dcterms:W3CDTF">2011-08-01T06:04:30Z</dcterms:modified>
  <cp:revision>1</cp:revision>
  <dc:title>Dr Hart’s</dc:title>
</cp:coreProperties>
</file>