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59" r:id="rId6"/>
    <p:sldId id="261" r:id="rId7"/>
    <p:sldId id="262" r:id="rId8"/>
    <p:sldId id="263" r:id="rId9"/>
    <p:sldId id="264" r:id="rId10"/>
    <p:sldId id="270" r:id="rId11"/>
    <p:sldId id="269" r:id="rId12"/>
    <p:sldId id="268" r:id="rId13"/>
    <p:sldId id="267" r:id="rId14"/>
    <p:sldId id="266" r:id="rId15"/>
    <p:sldId id="271" r:id="rId16"/>
    <p:sldId id="275" r:id="rId17"/>
    <p:sldId id="274" r:id="rId18"/>
    <p:sldId id="273" r:id="rId19"/>
    <p:sldId id="272" r:id="rId20"/>
    <p:sldId id="276" r:id="rId21"/>
    <p:sldId id="277" r:id="rId22"/>
    <p:sldId id="278" r:id="rId23"/>
    <p:sldId id="286" r:id="rId24"/>
    <p:sldId id="285" r:id="rId25"/>
    <p:sldId id="284" r:id="rId26"/>
    <p:sldId id="28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7A45D1-C0E4-8173-1CE3-17E6062CC4D3}" v="629" dt="2026-07-12T13:10:12.5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FADF88-E12A-4E70-B94F-2D0EC3F33691}" type="doc">
      <dgm:prSet loTypeId="urn:microsoft.com/office/officeart/2005/8/layout/process5" loCatId="process" qsTypeId="urn:microsoft.com/office/officeart/2005/8/quickstyle/simple5" qsCatId="simple" csTypeId="urn:microsoft.com/office/officeart/2005/8/colors/accent1_2" csCatId="accent1"/>
      <dgm:spPr/>
      <dgm:t>
        <a:bodyPr/>
        <a:lstStyle/>
        <a:p>
          <a:endParaRPr lang="en-US"/>
        </a:p>
      </dgm:t>
    </dgm:pt>
    <dgm:pt modelId="{720C0B92-C236-4DCD-A550-906ACE1AB4EF}">
      <dgm:prSet/>
      <dgm:spPr/>
      <dgm:t>
        <a:bodyPr/>
        <a:lstStyle/>
        <a:p>
          <a:r>
            <a:rPr lang="en-US" b="1"/>
            <a:t>Group Members</a:t>
          </a:r>
          <a:r>
            <a:rPr lang="en-US"/>
            <a:t>:</a:t>
          </a:r>
        </a:p>
      </dgm:t>
    </dgm:pt>
    <dgm:pt modelId="{9BB085A1-6B22-4E00-9428-EAB46297F935}" type="parTrans" cxnId="{5B732DB1-4104-472E-8086-07F1DE1E1783}">
      <dgm:prSet/>
      <dgm:spPr/>
      <dgm:t>
        <a:bodyPr/>
        <a:lstStyle/>
        <a:p>
          <a:endParaRPr lang="en-US"/>
        </a:p>
      </dgm:t>
    </dgm:pt>
    <dgm:pt modelId="{1CC828EF-C23C-446A-ADC5-FDE5EB3F3E75}" type="sibTrans" cxnId="{5B732DB1-4104-472E-8086-07F1DE1E1783}">
      <dgm:prSet/>
      <dgm:spPr/>
      <dgm:t>
        <a:bodyPr/>
        <a:lstStyle/>
        <a:p>
          <a:endParaRPr lang="en-US"/>
        </a:p>
      </dgm:t>
    </dgm:pt>
    <dgm:pt modelId="{89594219-E4C4-45B9-8EEF-F699D5AC7B69}">
      <dgm:prSet/>
      <dgm:spPr/>
      <dgm:t>
        <a:bodyPr/>
        <a:lstStyle/>
        <a:p>
          <a:r>
            <a:rPr lang="en-US" i="1"/>
            <a:t>Gabriela Florentina Niculae – 2525169</a:t>
          </a:r>
          <a:endParaRPr lang="en-US"/>
        </a:p>
      </dgm:t>
    </dgm:pt>
    <dgm:pt modelId="{4371EC15-1B1C-41C0-B7DD-8B9D039E4E48}" type="parTrans" cxnId="{ED05F709-ED93-4147-9F43-6DE80F61F296}">
      <dgm:prSet/>
      <dgm:spPr/>
      <dgm:t>
        <a:bodyPr/>
        <a:lstStyle/>
        <a:p>
          <a:endParaRPr lang="en-US"/>
        </a:p>
      </dgm:t>
    </dgm:pt>
    <dgm:pt modelId="{113D9207-D56C-42A6-9E92-A71E354D13EF}" type="sibTrans" cxnId="{ED05F709-ED93-4147-9F43-6DE80F61F296}">
      <dgm:prSet/>
      <dgm:spPr/>
      <dgm:t>
        <a:bodyPr/>
        <a:lstStyle/>
        <a:p>
          <a:endParaRPr lang="en-US"/>
        </a:p>
      </dgm:t>
    </dgm:pt>
    <dgm:pt modelId="{30985FF7-C7F4-4851-9B6F-8DAF7677F7C1}">
      <dgm:prSet/>
      <dgm:spPr/>
      <dgm:t>
        <a:bodyPr/>
        <a:lstStyle/>
        <a:p>
          <a:r>
            <a:rPr lang="en-US" i="1"/>
            <a:t>Neculai Stoenica – 2525222</a:t>
          </a:r>
          <a:endParaRPr lang="en-US"/>
        </a:p>
      </dgm:t>
    </dgm:pt>
    <dgm:pt modelId="{77CC34A8-6FF4-4A9B-8B85-8098595F59E3}" type="parTrans" cxnId="{9424E0A9-E94D-4CF6-A8F3-555C92052D1F}">
      <dgm:prSet/>
      <dgm:spPr/>
      <dgm:t>
        <a:bodyPr/>
        <a:lstStyle/>
        <a:p>
          <a:endParaRPr lang="en-US"/>
        </a:p>
      </dgm:t>
    </dgm:pt>
    <dgm:pt modelId="{1C357D36-B049-4EF8-9622-9D70CC13677D}" type="sibTrans" cxnId="{9424E0A9-E94D-4CF6-A8F3-555C92052D1F}">
      <dgm:prSet/>
      <dgm:spPr/>
      <dgm:t>
        <a:bodyPr/>
        <a:lstStyle/>
        <a:p>
          <a:endParaRPr lang="en-US"/>
        </a:p>
      </dgm:t>
    </dgm:pt>
    <dgm:pt modelId="{60439480-6EC3-4605-9909-034C201CA67B}">
      <dgm:prSet/>
      <dgm:spPr/>
      <dgm:t>
        <a:bodyPr/>
        <a:lstStyle/>
        <a:p>
          <a:r>
            <a:rPr lang="en-US" i="1"/>
            <a:t>Elvira Stoica – 2524774</a:t>
          </a:r>
          <a:endParaRPr lang="en-US"/>
        </a:p>
      </dgm:t>
    </dgm:pt>
    <dgm:pt modelId="{F585A001-274F-4EFA-9E45-5E80BAB67F74}" type="parTrans" cxnId="{DB9F0EA8-70A2-4673-AB18-84483306BF4E}">
      <dgm:prSet/>
      <dgm:spPr/>
      <dgm:t>
        <a:bodyPr/>
        <a:lstStyle/>
        <a:p>
          <a:endParaRPr lang="en-US"/>
        </a:p>
      </dgm:t>
    </dgm:pt>
    <dgm:pt modelId="{033F385A-3CC4-4FBE-8D26-282EC5E6370D}" type="sibTrans" cxnId="{DB9F0EA8-70A2-4673-AB18-84483306BF4E}">
      <dgm:prSet/>
      <dgm:spPr/>
      <dgm:t>
        <a:bodyPr/>
        <a:lstStyle/>
        <a:p>
          <a:endParaRPr lang="en-US"/>
        </a:p>
      </dgm:t>
    </dgm:pt>
    <dgm:pt modelId="{AEF19179-0B8A-496F-A577-F71B3195F8B5}">
      <dgm:prSet/>
      <dgm:spPr/>
      <dgm:t>
        <a:bodyPr/>
        <a:lstStyle/>
        <a:p>
          <a:r>
            <a:rPr lang="en-US" i="1"/>
            <a:t>Ana Constantin- 2520227</a:t>
          </a:r>
          <a:endParaRPr lang="en-US"/>
        </a:p>
      </dgm:t>
    </dgm:pt>
    <dgm:pt modelId="{2640379F-2DA0-4ED2-869B-CD78616B9AD5}" type="parTrans" cxnId="{59A7587D-A7C7-4B86-9108-67D3799B2006}">
      <dgm:prSet/>
      <dgm:spPr/>
      <dgm:t>
        <a:bodyPr/>
        <a:lstStyle/>
        <a:p>
          <a:endParaRPr lang="en-US"/>
        </a:p>
      </dgm:t>
    </dgm:pt>
    <dgm:pt modelId="{B6E9CECF-735E-488A-9A66-A4B7DA2B7BA7}" type="sibTrans" cxnId="{59A7587D-A7C7-4B86-9108-67D3799B2006}">
      <dgm:prSet/>
      <dgm:spPr/>
      <dgm:t>
        <a:bodyPr/>
        <a:lstStyle/>
        <a:p>
          <a:endParaRPr lang="en-US"/>
        </a:p>
      </dgm:t>
    </dgm:pt>
    <dgm:pt modelId="{DFB9EE78-28E1-4515-943A-04F13C1E6B4B}" type="pres">
      <dgm:prSet presAssocID="{84FADF88-E12A-4E70-B94F-2D0EC3F33691}" presName="diagram" presStyleCnt="0">
        <dgm:presLayoutVars>
          <dgm:dir/>
          <dgm:resizeHandles val="exact"/>
        </dgm:presLayoutVars>
      </dgm:prSet>
      <dgm:spPr/>
    </dgm:pt>
    <dgm:pt modelId="{21D7490F-C1EA-4F88-8D43-495931995E93}" type="pres">
      <dgm:prSet presAssocID="{720C0B92-C236-4DCD-A550-906ACE1AB4EF}" presName="node" presStyleLbl="node1" presStyleIdx="0" presStyleCnt="1">
        <dgm:presLayoutVars>
          <dgm:bulletEnabled val="1"/>
        </dgm:presLayoutVars>
      </dgm:prSet>
      <dgm:spPr/>
    </dgm:pt>
  </dgm:ptLst>
  <dgm:cxnLst>
    <dgm:cxn modelId="{ED05F709-ED93-4147-9F43-6DE80F61F296}" srcId="{720C0B92-C236-4DCD-A550-906ACE1AB4EF}" destId="{89594219-E4C4-45B9-8EEF-F699D5AC7B69}" srcOrd="0" destOrd="0" parTransId="{4371EC15-1B1C-41C0-B7DD-8B9D039E4E48}" sibTransId="{113D9207-D56C-42A6-9E92-A71E354D13EF}"/>
    <dgm:cxn modelId="{DB430E1B-545E-4142-BEE3-21887433D1FD}" type="presOf" srcId="{720C0B92-C236-4DCD-A550-906ACE1AB4EF}" destId="{21D7490F-C1EA-4F88-8D43-495931995E93}" srcOrd="0" destOrd="0" presId="urn:microsoft.com/office/officeart/2005/8/layout/process5"/>
    <dgm:cxn modelId="{FF9DCA40-5743-4B57-A410-E68C9F544665}" type="presOf" srcId="{AEF19179-0B8A-496F-A577-F71B3195F8B5}" destId="{21D7490F-C1EA-4F88-8D43-495931995E93}" srcOrd="0" destOrd="4" presId="urn:microsoft.com/office/officeart/2005/8/layout/process5"/>
    <dgm:cxn modelId="{DDBB346C-8C31-4BA8-8B2F-2675EFFCBA4D}" type="presOf" srcId="{60439480-6EC3-4605-9909-034C201CA67B}" destId="{21D7490F-C1EA-4F88-8D43-495931995E93}" srcOrd="0" destOrd="3" presId="urn:microsoft.com/office/officeart/2005/8/layout/process5"/>
    <dgm:cxn modelId="{59A7587D-A7C7-4B86-9108-67D3799B2006}" srcId="{720C0B92-C236-4DCD-A550-906ACE1AB4EF}" destId="{AEF19179-0B8A-496F-A577-F71B3195F8B5}" srcOrd="3" destOrd="0" parTransId="{2640379F-2DA0-4ED2-869B-CD78616B9AD5}" sibTransId="{B6E9CECF-735E-488A-9A66-A4B7DA2B7BA7}"/>
    <dgm:cxn modelId="{431742A6-4D0E-444C-93A8-A6FCDF823A55}" type="presOf" srcId="{84FADF88-E12A-4E70-B94F-2D0EC3F33691}" destId="{DFB9EE78-28E1-4515-943A-04F13C1E6B4B}" srcOrd="0" destOrd="0" presId="urn:microsoft.com/office/officeart/2005/8/layout/process5"/>
    <dgm:cxn modelId="{DB9F0EA8-70A2-4673-AB18-84483306BF4E}" srcId="{720C0B92-C236-4DCD-A550-906ACE1AB4EF}" destId="{60439480-6EC3-4605-9909-034C201CA67B}" srcOrd="2" destOrd="0" parTransId="{F585A001-274F-4EFA-9E45-5E80BAB67F74}" sibTransId="{033F385A-3CC4-4FBE-8D26-282EC5E6370D}"/>
    <dgm:cxn modelId="{9424E0A9-E94D-4CF6-A8F3-555C92052D1F}" srcId="{720C0B92-C236-4DCD-A550-906ACE1AB4EF}" destId="{30985FF7-C7F4-4851-9B6F-8DAF7677F7C1}" srcOrd="1" destOrd="0" parTransId="{77CC34A8-6FF4-4A9B-8B85-8098595F59E3}" sibTransId="{1C357D36-B049-4EF8-9622-9D70CC13677D}"/>
    <dgm:cxn modelId="{D40E74AD-1DBD-49BF-8A14-3C8776A57C34}" type="presOf" srcId="{30985FF7-C7F4-4851-9B6F-8DAF7677F7C1}" destId="{21D7490F-C1EA-4F88-8D43-495931995E93}" srcOrd="0" destOrd="2" presId="urn:microsoft.com/office/officeart/2005/8/layout/process5"/>
    <dgm:cxn modelId="{5B732DB1-4104-472E-8086-07F1DE1E1783}" srcId="{84FADF88-E12A-4E70-B94F-2D0EC3F33691}" destId="{720C0B92-C236-4DCD-A550-906ACE1AB4EF}" srcOrd="0" destOrd="0" parTransId="{9BB085A1-6B22-4E00-9428-EAB46297F935}" sibTransId="{1CC828EF-C23C-446A-ADC5-FDE5EB3F3E75}"/>
    <dgm:cxn modelId="{AD561BD6-47D8-41B1-B731-684B1DA7019A}" type="presOf" srcId="{89594219-E4C4-45B9-8EEF-F699D5AC7B69}" destId="{21D7490F-C1EA-4F88-8D43-495931995E93}" srcOrd="0" destOrd="1" presId="urn:microsoft.com/office/officeart/2005/8/layout/process5"/>
    <dgm:cxn modelId="{EB14E865-EB51-4B53-BFB2-59054CA30AF3}" type="presParOf" srcId="{DFB9EE78-28E1-4515-943A-04F13C1E6B4B}" destId="{21D7490F-C1EA-4F88-8D43-495931995E93}"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8DC0E9-8E68-4ABC-B1C4-52FCC46EDE6B}"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2AE316BF-540F-4149-966C-9A7972D5231E}">
      <dgm:prSet/>
      <dgm:spPr/>
      <dgm:t>
        <a:bodyPr/>
        <a:lstStyle/>
        <a:p>
          <a:r>
            <a:rPr lang="en-GB" b="1" i="0" u="sng" baseline="0"/>
            <a:t>Business Impact</a:t>
          </a:r>
          <a:r>
            <a:rPr lang="en-US" b="0" i="0" baseline="0"/>
            <a:t>​</a:t>
          </a:r>
          <a:r>
            <a:rPr lang="en-US" b="0" i="0"/>
            <a:t>​</a:t>
          </a:r>
          <a:endParaRPr lang="en-US"/>
        </a:p>
      </dgm:t>
    </dgm:pt>
    <dgm:pt modelId="{D7CC59AC-5E90-489D-B237-CE5D0D0A75FE}" type="parTrans" cxnId="{0D4215F0-D366-4DD3-8EB0-191D4401B50D}">
      <dgm:prSet/>
      <dgm:spPr/>
      <dgm:t>
        <a:bodyPr/>
        <a:lstStyle/>
        <a:p>
          <a:endParaRPr lang="en-US"/>
        </a:p>
      </dgm:t>
    </dgm:pt>
    <dgm:pt modelId="{A9849016-3698-4E9A-9640-7E9E1A640F70}" type="sibTrans" cxnId="{0D4215F0-D366-4DD3-8EB0-191D4401B50D}">
      <dgm:prSet/>
      <dgm:spPr/>
      <dgm:t>
        <a:bodyPr/>
        <a:lstStyle/>
        <a:p>
          <a:endParaRPr lang="en-US"/>
        </a:p>
      </dgm:t>
    </dgm:pt>
    <dgm:pt modelId="{1B91823C-66B2-4DB8-BD23-EC43F8965475}">
      <dgm:prSet/>
      <dgm:spPr/>
      <dgm:t>
        <a:bodyPr/>
        <a:lstStyle/>
        <a:p>
          <a:r>
            <a:rPr lang="en-GB" b="0" i="0" baseline="0"/>
            <a:t>Inconsistent workplace practices. </a:t>
          </a:r>
          <a:r>
            <a:rPr lang="en-US" b="0" i="0" baseline="0"/>
            <a:t>​</a:t>
          </a:r>
          <a:r>
            <a:rPr lang="en-US" b="0" i="0"/>
            <a:t>​</a:t>
          </a:r>
          <a:endParaRPr lang="en-US"/>
        </a:p>
      </dgm:t>
    </dgm:pt>
    <dgm:pt modelId="{88B364CE-6561-4245-95F9-C2FB800787C2}" type="parTrans" cxnId="{4DF68800-1CAF-4FAD-AB40-C148F655366E}">
      <dgm:prSet/>
      <dgm:spPr/>
      <dgm:t>
        <a:bodyPr/>
        <a:lstStyle/>
        <a:p>
          <a:endParaRPr lang="en-US"/>
        </a:p>
      </dgm:t>
    </dgm:pt>
    <dgm:pt modelId="{B6714F3E-DB05-4840-A89D-FB9893ECFE6D}" type="sibTrans" cxnId="{4DF68800-1CAF-4FAD-AB40-C148F655366E}">
      <dgm:prSet/>
      <dgm:spPr/>
      <dgm:t>
        <a:bodyPr/>
        <a:lstStyle/>
        <a:p>
          <a:endParaRPr lang="en-US"/>
        </a:p>
      </dgm:t>
    </dgm:pt>
    <dgm:pt modelId="{FD98A4E3-0918-4990-82D2-BF8BAA552577}">
      <dgm:prSet/>
      <dgm:spPr/>
      <dgm:t>
        <a:bodyPr/>
        <a:lstStyle/>
        <a:p>
          <a:r>
            <a:rPr lang="en-GB" b="0" i="0" baseline="0"/>
            <a:t>Reduced teamwork and collaboration. </a:t>
          </a:r>
          <a:r>
            <a:rPr lang="en-US" b="0" i="0" baseline="0"/>
            <a:t>​</a:t>
          </a:r>
          <a:r>
            <a:rPr lang="en-US" b="0" i="0"/>
            <a:t>​</a:t>
          </a:r>
          <a:endParaRPr lang="en-US"/>
        </a:p>
      </dgm:t>
    </dgm:pt>
    <dgm:pt modelId="{92008F01-F004-4AFD-B37C-4329EEF50977}" type="parTrans" cxnId="{A479545A-D4E4-48C6-B905-537899DB7004}">
      <dgm:prSet/>
      <dgm:spPr/>
      <dgm:t>
        <a:bodyPr/>
        <a:lstStyle/>
        <a:p>
          <a:endParaRPr lang="en-US"/>
        </a:p>
      </dgm:t>
    </dgm:pt>
    <dgm:pt modelId="{632C54CF-5F3C-4C26-9C48-6D9D09A77B30}" type="sibTrans" cxnId="{A479545A-D4E4-48C6-B905-537899DB7004}">
      <dgm:prSet/>
      <dgm:spPr/>
      <dgm:t>
        <a:bodyPr/>
        <a:lstStyle/>
        <a:p>
          <a:endParaRPr lang="en-US"/>
        </a:p>
      </dgm:t>
    </dgm:pt>
    <dgm:pt modelId="{140904B6-FB0F-4FB8-A139-41FE378DA5A7}">
      <dgm:prSet/>
      <dgm:spPr/>
      <dgm:t>
        <a:bodyPr/>
        <a:lstStyle/>
        <a:p>
          <a:r>
            <a:rPr lang="en-GB" b="0" i="0" baseline="0"/>
            <a:t>Lower employee confidence. </a:t>
          </a:r>
          <a:r>
            <a:rPr lang="en-US" b="0" i="0" baseline="0"/>
            <a:t>​</a:t>
          </a:r>
          <a:r>
            <a:rPr lang="en-US" b="0" i="0"/>
            <a:t>​</a:t>
          </a:r>
          <a:endParaRPr lang="en-US"/>
        </a:p>
      </dgm:t>
    </dgm:pt>
    <dgm:pt modelId="{DDF39652-0548-4C3D-9C58-B76CBB20A5B3}" type="parTrans" cxnId="{6554BB12-5F36-4D73-BE22-250DCD2B5AFB}">
      <dgm:prSet/>
      <dgm:spPr/>
      <dgm:t>
        <a:bodyPr/>
        <a:lstStyle/>
        <a:p>
          <a:endParaRPr lang="en-US"/>
        </a:p>
      </dgm:t>
    </dgm:pt>
    <dgm:pt modelId="{6AC7FB25-2681-474F-9E29-B5B965B616B5}" type="sibTrans" cxnId="{6554BB12-5F36-4D73-BE22-250DCD2B5AFB}">
      <dgm:prSet/>
      <dgm:spPr/>
      <dgm:t>
        <a:bodyPr/>
        <a:lstStyle/>
        <a:p>
          <a:endParaRPr lang="en-US"/>
        </a:p>
      </dgm:t>
    </dgm:pt>
    <dgm:pt modelId="{8E48161A-1C7D-4074-92D2-E1D919EB5004}">
      <dgm:prSet/>
      <dgm:spPr/>
      <dgm:t>
        <a:bodyPr/>
        <a:lstStyle/>
        <a:p>
          <a:r>
            <a:rPr lang="en-GB" b="0" i="0" baseline="0"/>
            <a:t>Increased operational mistakes and customer complaints. </a:t>
          </a:r>
          <a:r>
            <a:rPr lang="en-US" b="0" i="0" baseline="0"/>
            <a:t>​</a:t>
          </a:r>
          <a:r>
            <a:rPr lang="en-US" b="0" i="0"/>
            <a:t>​</a:t>
          </a:r>
          <a:endParaRPr lang="en-US"/>
        </a:p>
      </dgm:t>
    </dgm:pt>
    <dgm:pt modelId="{5A49DAA2-F229-419C-9DF7-090D62B375E6}" type="parTrans" cxnId="{EF6B552E-1392-49FE-A1BC-932A16A8E0A7}">
      <dgm:prSet/>
      <dgm:spPr/>
      <dgm:t>
        <a:bodyPr/>
        <a:lstStyle/>
        <a:p>
          <a:endParaRPr lang="en-US"/>
        </a:p>
      </dgm:t>
    </dgm:pt>
    <dgm:pt modelId="{D12F4823-67C3-4F8C-969D-F1A79ADCF6D2}" type="sibTrans" cxnId="{EF6B552E-1392-49FE-A1BC-932A16A8E0A7}">
      <dgm:prSet/>
      <dgm:spPr/>
      <dgm:t>
        <a:bodyPr/>
        <a:lstStyle/>
        <a:p>
          <a:endParaRPr lang="en-US"/>
        </a:p>
      </dgm:t>
    </dgm:pt>
    <dgm:pt modelId="{AC65F046-F3BF-4C7F-BB8F-468F83E34CE4}" type="pres">
      <dgm:prSet presAssocID="{B78DC0E9-8E68-4ABC-B1C4-52FCC46EDE6B}" presName="hierChild1" presStyleCnt="0">
        <dgm:presLayoutVars>
          <dgm:chPref val="1"/>
          <dgm:dir/>
          <dgm:animOne val="branch"/>
          <dgm:animLvl val="lvl"/>
          <dgm:resizeHandles/>
        </dgm:presLayoutVars>
      </dgm:prSet>
      <dgm:spPr/>
    </dgm:pt>
    <dgm:pt modelId="{F17D3E47-0FF8-4EB7-9DDF-9CAA0D3443FC}" type="pres">
      <dgm:prSet presAssocID="{2AE316BF-540F-4149-966C-9A7972D5231E}" presName="hierRoot1" presStyleCnt="0"/>
      <dgm:spPr/>
    </dgm:pt>
    <dgm:pt modelId="{BE04A408-1531-446C-8A53-E04832CBE177}" type="pres">
      <dgm:prSet presAssocID="{2AE316BF-540F-4149-966C-9A7972D5231E}" presName="composite" presStyleCnt="0"/>
      <dgm:spPr/>
    </dgm:pt>
    <dgm:pt modelId="{83726A2E-4E04-42FC-93CB-B43196836BFD}" type="pres">
      <dgm:prSet presAssocID="{2AE316BF-540F-4149-966C-9A7972D5231E}" presName="background" presStyleLbl="node0" presStyleIdx="0" presStyleCnt="5"/>
      <dgm:spPr/>
    </dgm:pt>
    <dgm:pt modelId="{220E5F6E-8EF0-42E6-8F35-FC02B1A8B24C}" type="pres">
      <dgm:prSet presAssocID="{2AE316BF-540F-4149-966C-9A7972D5231E}" presName="text" presStyleLbl="fgAcc0" presStyleIdx="0" presStyleCnt="5">
        <dgm:presLayoutVars>
          <dgm:chPref val="3"/>
        </dgm:presLayoutVars>
      </dgm:prSet>
      <dgm:spPr/>
    </dgm:pt>
    <dgm:pt modelId="{6C6767D4-BA29-45C8-9143-EAC8CA4D8998}" type="pres">
      <dgm:prSet presAssocID="{2AE316BF-540F-4149-966C-9A7972D5231E}" presName="hierChild2" presStyleCnt="0"/>
      <dgm:spPr/>
    </dgm:pt>
    <dgm:pt modelId="{A714CB59-29C7-4258-B6EE-36DE415CC62E}" type="pres">
      <dgm:prSet presAssocID="{1B91823C-66B2-4DB8-BD23-EC43F8965475}" presName="hierRoot1" presStyleCnt="0"/>
      <dgm:spPr/>
    </dgm:pt>
    <dgm:pt modelId="{FD9ECF17-2454-476D-991E-34CACAEC2EFF}" type="pres">
      <dgm:prSet presAssocID="{1B91823C-66B2-4DB8-BD23-EC43F8965475}" presName="composite" presStyleCnt="0"/>
      <dgm:spPr/>
    </dgm:pt>
    <dgm:pt modelId="{7AA0A3AC-CD2E-4B16-9723-F0B8AED59EAD}" type="pres">
      <dgm:prSet presAssocID="{1B91823C-66B2-4DB8-BD23-EC43F8965475}" presName="background" presStyleLbl="node0" presStyleIdx="1" presStyleCnt="5"/>
      <dgm:spPr/>
    </dgm:pt>
    <dgm:pt modelId="{A56585D1-3391-4CC9-9A63-50AE1AA81488}" type="pres">
      <dgm:prSet presAssocID="{1B91823C-66B2-4DB8-BD23-EC43F8965475}" presName="text" presStyleLbl="fgAcc0" presStyleIdx="1" presStyleCnt="5">
        <dgm:presLayoutVars>
          <dgm:chPref val="3"/>
        </dgm:presLayoutVars>
      </dgm:prSet>
      <dgm:spPr/>
    </dgm:pt>
    <dgm:pt modelId="{8BCDAF56-F3C5-4A14-B937-4344B18C27DD}" type="pres">
      <dgm:prSet presAssocID="{1B91823C-66B2-4DB8-BD23-EC43F8965475}" presName="hierChild2" presStyleCnt="0"/>
      <dgm:spPr/>
    </dgm:pt>
    <dgm:pt modelId="{10907B89-AA49-4DC5-8847-995B205BFDC9}" type="pres">
      <dgm:prSet presAssocID="{FD98A4E3-0918-4990-82D2-BF8BAA552577}" presName="hierRoot1" presStyleCnt="0"/>
      <dgm:spPr/>
    </dgm:pt>
    <dgm:pt modelId="{332C207E-A114-47E8-AF5E-E2CED5514B6D}" type="pres">
      <dgm:prSet presAssocID="{FD98A4E3-0918-4990-82D2-BF8BAA552577}" presName="composite" presStyleCnt="0"/>
      <dgm:spPr/>
    </dgm:pt>
    <dgm:pt modelId="{30C2685B-522F-4761-BCFE-7608D061B7FB}" type="pres">
      <dgm:prSet presAssocID="{FD98A4E3-0918-4990-82D2-BF8BAA552577}" presName="background" presStyleLbl="node0" presStyleIdx="2" presStyleCnt="5"/>
      <dgm:spPr/>
    </dgm:pt>
    <dgm:pt modelId="{397D1331-8BAC-4673-97B2-B884D46084D4}" type="pres">
      <dgm:prSet presAssocID="{FD98A4E3-0918-4990-82D2-BF8BAA552577}" presName="text" presStyleLbl="fgAcc0" presStyleIdx="2" presStyleCnt="5">
        <dgm:presLayoutVars>
          <dgm:chPref val="3"/>
        </dgm:presLayoutVars>
      </dgm:prSet>
      <dgm:spPr/>
    </dgm:pt>
    <dgm:pt modelId="{2511A580-C7E2-408C-B5A8-F8930B80C44A}" type="pres">
      <dgm:prSet presAssocID="{FD98A4E3-0918-4990-82D2-BF8BAA552577}" presName="hierChild2" presStyleCnt="0"/>
      <dgm:spPr/>
    </dgm:pt>
    <dgm:pt modelId="{24E0AF00-46E6-4E26-A6A0-87D7E64E8800}" type="pres">
      <dgm:prSet presAssocID="{140904B6-FB0F-4FB8-A139-41FE378DA5A7}" presName="hierRoot1" presStyleCnt="0"/>
      <dgm:spPr/>
    </dgm:pt>
    <dgm:pt modelId="{612EFCB3-BBD8-4459-945B-AFB91205360D}" type="pres">
      <dgm:prSet presAssocID="{140904B6-FB0F-4FB8-A139-41FE378DA5A7}" presName="composite" presStyleCnt="0"/>
      <dgm:spPr/>
    </dgm:pt>
    <dgm:pt modelId="{92493BD5-A03F-445F-8D75-9472E48F5F65}" type="pres">
      <dgm:prSet presAssocID="{140904B6-FB0F-4FB8-A139-41FE378DA5A7}" presName="background" presStyleLbl="node0" presStyleIdx="3" presStyleCnt="5"/>
      <dgm:spPr/>
    </dgm:pt>
    <dgm:pt modelId="{C5EDEF9C-D739-4F2B-B32F-91B0C2D5EFC9}" type="pres">
      <dgm:prSet presAssocID="{140904B6-FB0F-4FB8-A139-41FE378DA5A7}" presName="text" presStyleLbl="fgAcc0" presStyleIdx="3" presStyleCnt="5">
        <dgm:presLayoutVars>
          <dgm:chPref val="3"/>
        </dgm:presLayoutVars>
      </dgm:prSet>
      <dgm:spPr/>
    </dgm:pt>
    <dgm:pt modelId="{F3E0A1DD-FF7E-4D2C-8B0B-A0707AF929C6}" type="pres">
      <dgm:prSet presAssocID="{140904B6-FB0F-4FB8-A139-41FE378DA5A7}" presName="hierChild2" presStyleCnt="0"/>
      <dgm:spPr/>
    </dgm:pt>
    <dgm:pt modelId="{C075322C-D596-4636-ADA9-E25EA1F76315}" type="pres">
      <dgm:prSet presAssocID="{8E48161A-1C7D-4074-92D2-E1D919EB5004}" presName="hierRoot1" presStyleCnt="0"/>
      <dgm:spPr/>
    </dgm:pt>
    <dgm:pt modelId="{F119C7A3-9278-4DFC-B361-478589FA8CFE}" type="pres">
      <dgm:prSet presAssocID="{8E48161A-1C7D-4074-92D2-E1D919EB5004}" presName="composite" presStyleCnt="0"/>
      <dgm:spPr/>
    </dgm:pt>
    <dgm:pt modelId="{7D93C448-E6D4-4FCC-B3C1-CF3623D96563}" type="pres">
      <dgm:prSet presAssocID="{8E48161A-1C7D-4074-92D2-E1D919EB5004}" presName="background" presStyleLbl="node0" presStyleIdx="4" presStyleCnt="5"/>
      <dgm:spPr/>
    </dgm:pt>
    <dgm:pt modelId="{A81A7DFC-71C8-4457-BF72-262DF8AD9A47}" type="pres">
      <dgm:prSet presAssocID="{8E48161A-1C7D-4074-92D2-E1D919EB5004}" presName="text" presStyleLbl="fgAcc0" presStyleIdx="4" presStyleCnt="5">
        <dgm:presLayoutVars>
          <dgm:chPref val="3"/>
        </dgm:presLayoutVars>
      </dgm:prSet>
      <dgm:spPr/>
    </dgm:pt>
    <dgm:pt modelId="{B797E76D-38CE-499B-BB37-03DBA116FBD7}" type="pres">
      <dgm:prSet presAssocID="{8E48161A-1C7D-4074-92D2-E1D919EB5004}" presName="hierChild2" presStyleCnt="0"/>
      <dgm:spPr/>
    </dgm:pt>
  </dgm:ptLst>
  <dgm:cxnLst>
    <dgm:cxn modelId="{4DF68800-1CAF-4FAD-AB40-C148F655366E}" srcId="{B78DC0E9-8E68-4ABC-B1C4-52FCC46EDE6B}" destId="{1B91823C-66B2-4DB8-BD23-EC43F8965475}" srcOrd="1" destOrd="0" parTransId="{88B364CE-6561-4245-95F9-C2FB800787C2}" sibTransId="{B6714F3E-DB05-4840-A89D-FB9893ECFE6D}"/>
    <dgm:cxn modelId="{73B56809-E65A-491D-875C-86AEAB2634EA}" type="presOf" srcId="{8E48161A-1C7D-4074-92D2-E1D919EB5004}" destId="{A81A7DFC-71C8-4457-BF72-262DF8AD9A47}" srcOrd="0" destOrd="0" presId="urn:microsoft.com/office/officeart/2005/8/layout/hierarchy1"/>
    <dgm:cxn modelId="{6554BB12-5F36-4D73-BE22-250DCD2B5AFB}" srcId="{B78DC0E9-8E68-4ABC-B1C4-52FCC46EDE6B}" destId="{140904B6-FB0F-4FB8-A139-41FE378DA5A7}" srcOrd="3" destOrd="0" parTransId="{DDF39652-0548-4C3D-9C58-B76CBB20A5B3}" sibTransId="{6AC7FB25-2681-474F-9E29-B5B965B616B5}"/>
    <dgm:cxn modelId="{8821411A-BA8B-4C5F-92AA-C855B50D786A}" type="presOf" srcId="{140904B6-FB0F-4FB8-A139-41FE378DA5A7}" destId="{C5EDEF9C-D739-4F2B-B32F-91B0C2D5EFC9}" srcOrd="0" destOrd="0" presId="urn:microsoft.com/office/officeart/2005/8/layout/hierarchy1"/>
    <dgm:cxn modelId="{EF6B552E-1392-49FE-A1BC-932A16A8E0A7}" srcId="{B78DC0E9-8E68-4ABC-B1C4-52FCC46EDE6B}" destId="{8E48161A-1C7D-4074-92D2-E1D919EB5004}" srcOrd="4" destOrd="0" parTransId="{5A49DAA2-F229-419C-9DF7-090D62B375E6}" sibTransId="{D12F4823-67C3-4F8C-969D-F1A79ADCF6D2}"/>
    <dgm:cxn modelId="{99F98F37-E430-4AC7-85FF-B46200330A09}" type="presOf" srcId="{1B91823C-66B2-4DB8-BD23-EC43F8965475}" destId="{A56585D1-3391-4CC9-9A63-50AE1AA81488}" srcOrd="0" destOrd="0" presId="urn:microsoft.com/office/officeart/2005/8/layout/hierarchy1"/>
    <dgm:cxn modelId="{5D82DC48-6997-4930-8ACA-38707CD245C4}" type="presOf" srcId="{B78DC0E9-8E68-4ABC-B1C4-52FCC46EDE6B}" destId="{AC65F046-F3BF-4C7F-BB8F-468F83E34CE4}" srcOrd="0" destOrd="0" presId="urn:microsoft.com/office/officeart/2005/8/layout/hierarchy1"/>
    <dgm:cxn modelId="{A479545A-D4E4-48C6-B905-537899DB7004}" srcId="{B78DC0E9-8E68-4ABC-B1C4-52FCC46EDE6B}" destId="{FD98A4E3-0918-4990-82D2-BF8BAA552577}" srcOrd="2" destOrd="0" parTransId="{92008F01-F004-4AFD-B37C-4329EEF50977}" sibTransId="{632C54CF-5F3C-4C26-9C48-6D9D09A77B30}"/>
    <dgm:cxn modelId="{FC0F59D7-D7BF-4587-A705-2B752C7D04BC}" type="presOf" srcId="{2AE316BF-540F-4149-966C-9A7972D5231E}" destId="{220E5F6E-8EF0-42E6-8F35-FC02B1A8B24C}" srcOrd="0" destOrd="0" presId="urn:microsoft.com/office/officeart/2005/8/layout/hierarchy1"/>
    <dgm:cxn modelId="{0D4215F0-D366-4DD3-8EB0-191D4401B50D}" srcId="{B78DC0E9-8E68-4ABC-B1C4-52FCC46EDE6B}" destId="{2AE316BF-540F-4149-966C-9A7972D5231E}" srcOrd="0" destOrd="0" parTransId="{D7CC59AC-5E90-489D-B237-CE5D0D0A75FE}" sibTransId="{A9849016-3698-4E9A-9640-7E9E1A640F70}"/>
    <dgm:cxn modelId="{D36811F9-37BA-42A5-8ADA-FFAC55CD9FD9}" type="presOf" srcId="{FD98A4E3-0918-4990-82D2-BF8BAA552577}" destId="{397D1331-8BAC-4673-97B2-B884D46084D4}" srcOrd="0" destOrd="0" presId="urn:microsoft.com/office/officeart/2005/8/layout/hierarchy1"/>
    <dgm:cxn modelId="{AEB9C407-FA11-4DB5-B89A-CAFED10F7572}" type="presParOf" srcId="{AC65F046-F3BF-4C7F-BB8F-468F83E34CE4}" destId="{F17D3E47-0FF8-4EB7-9DDF-9CAA0D3443FC}" srcOrd="0" destOrd="0" presId="urn:microsoft.com/office/officeart/2005/8/layout/hierarchy1"/>
    <dgm:cxn modelId="{AFB2B458-6F65-4A32-8359-F7233299A77F}" type="presParOf" srcId="{F17D3E47-0FF8-4EB7-9DDF-9CAA0D3443FC}" destId="{BE04A408-1531-446C-8A53-E04832CBE177}" srcOrd="0" destOrd="0" presId="urn:microsoft.com/office/officeart/2005/8/layout/hierarchy1"/>
    <dgm:cxn modelId="{126C6FE8-1016-4919-8EE6-458C07648042}" type="presParOf" srcId="{BE04A408-1531-446C-8A53-E04832CBE177}" destId="{83726A2E-4E04-42FC-93CB-B43196836BFD}" srcOrd="0" destOrd="0" presId="urn:microsoft.com/office/officeart/2005/8/layout/hierarchy1"/>
    <dgm:cxn modelId="{6FD6FA82-A359-4AC9-85A7-6E5D9FE37003}" type="presParOf" srcId="{BE04A408-1531-446C-8A53-E04832CBE177}" destId="{220E5F6E-8EF0-42E6-8F35-FC02B1A8B24C}" srcOrd="1" destOrd="0" presId="urn:microsoft.com/office/officeart/2005/8/layout/hierarchy1"/>
    <dgm:cxn modelId="{0E88D2E4-3F39-4175-B338-EDAEBAE39067}" type="presParOf" srcId="{F17D3E47-0FF8-4EB7-9DDF-9CAA0D3443FC}" destId="{6C6767D4-BA29-45C8-9143-EAC8CA4D8998}" srcOrd="1" destOrd="0" presId="urn:microsoft.com/office/officeart/2005/8/layout/hierarchy1"/>
    <dgm:cxn modelId="{03D0C79C-486F-43A4-B3D8-DC02B2A6C424}" type="presParOf" srcId="{AC65F046-F3BF-4C7F-BB8F-468F83E34CE4}" destId="{A714CB59-29C7-4258-B6EE-36DE415CC62E}" srcOrd="1" destOrd="0" presId="urn:microsoft.com/office/officeart/2005/8/layout/hierarchy1"/>
    <dgm:cxn modelId="{1CC4A368-003E-43E3-98A2-7FF00EA0A375}" type="presParOf" srcId="{A714CB59-29C7-4258-B6EE-36DE415CC62E}" destId="{FD9ECF17-2454-476D-991E-34CACAEC2EFF}" srcOrd="0" destOrd="0" presId="urn:microsoft.com/office/officeart/2005/8/layout/hierarchy1"/>
    <dgm:cxn modelId="{DD92B5BC-65AA-44B0-9779-CB2D64F4EA09}" type="presParOf" srcId="{FD9ECF17-2454-476D-991E-34CACAEC2EFF}" destId="{7AA0A3AC-CD2E-4B16-9723-F0B8AED59EAD}" srcOrd="0" destOrd="0" presId="urn:microsoft.com/office/officeart/2005/8/layout/hierarchy1"/>
    <dgm:cxn modelId="{D965C2B4-D56F-4E25-8345-72989AE3EAAF}" type="presParOf" srcId="{FD9ECF17-2454-476D-991E-34CACAEC2EFF}" destId="{A56585D1-3391-4CC9-9A63-50AE1AA81488}" srcOrd="1" destOrd="0" presId="urn:microsoft.com/office/officeart/2005/8/layout/hierarchy1"/>
    <dgm:cxn modelId="{62AFEB84-0B1C-4FEB-B8D7-B823C6D7B8DB}" type="presParOf" srcId="{A714CB59-29C7-4258-B6EE-36DE415CC62E}" destId="{8BCDAF56-F3C5-4A14-B937-4344B18C27DD}" srcOrd="1" destOrd="0" presId="urn:microsoft.com/office/officeart/2005/8/layout/hierarchy1"/>
    <dgm:cxn modelId="{9E9355EB-800A-4A7F-BAE2-2985B6C09B92}" type="presParOf" srcId="{AC65F046-F3BF-4C7F-BB8F-468F83E34CE4}" destId="{10907B89-AA49-4DC5-8847-995B205BFDC9}" srcOrd="2" destOrd="0" presId="urn:microsoft.com/office/officeart/2005/8/layout/hierarchy1"/>
    <dgm:cxn modelId="{01002292-76B2-40C8-9A66-B012DF5F5A5A}" type="presParOf" srcId="{10907B89-AA49-4DC5-8847-995B205BFDC9}" destId="{332C207E-A114-47E8-AF5E-E2CED5514B6D}" srcOrd="0" destOrd="0" presId="urn:microsoft.com/office/officeart/2005/8/layout/hierarchy1"/>
    <dgm:cxn modelId="{336BB7BF-7D89-4677-A3EC-D2285722B67F}" type="presParOf" srcId="{332C207E-A114-47E8-AF5E-E2CED5514B6D}" destId="{30C2685B-522F-4761-BCFE-7608D061B7FB}" srcOrd="0" destOrd="0" presId="urn:microsoft.com/office/officeart/2005/8/layout/hierarchy1"/>
    <dgm:cxn modelId="{8D56C4E1-5E37-4455-ACFD-373188F45E6F}" type="presParOf" srcId="{332C207E-A114-47E8-AF5E-E2CED5514B6D}" destId="{397D1331-8BAC-4673-97B2-B884D46084D4}" srcOrd="1" destOrd="0" presId="urn:microsoft.com/office/officeart/2005/8/layout/hierarchy1"/>
    <dgm:cxn modelId="{4E09B455-7B48-4CE1-A22C-EFCE43D7FF20}" type="presParOf" srcId="{10907B89-AA49-4DC5-8847-995B205BFDC9}" destId="{2511A580-C7E2-408C-B5A8-F8930B80C44A}" srcOrd="1" destOrd="0" presId="urn:microsoft.com/office/officeart/2005/8/layout/hierarchy1"/>
    <dgm:cxn modelId="{9312151E-1D69-4D52-A207-2359840C0756}" type="presParOf" srcId="{AC65F046-F3BF-4C7F-BB8F-468F83E34CE4}" destId="{24E0AF00-46E6-4E26-A6A0-87D7E64E8800}" srcOrd="3" destOrd="0" presId="urn:microsoft.com/office/officeart/2005/8/layout/hierarchy1"/>
    <dgm:cxn modelId="{9757508A-A7FB-407B-A3E3-9950CD5FC744}" type="presParOf" srcId="{24E0AF00-46E6-4E26-A6A0-87D7E64E8800}" destId="{612EFCB3-BBD8-4459-945B-AFB91205360D}" srcOrd="0" destOrd="0" presId="urn:microsoft.com/office/officeart/2005/8/layout/hierarchy1"/>
    <dgm:cxn modelId="{9F98AC5D-4647-40F9-8FB7-F3230AB84628}" type="presParOf" srcId="{612EFCB3-BBD8-4459-945B-AFB91205360D}" destId="{92493BD5-A03F-445F-8D75-9472E48F5F65}" srcOrd="0" destOrd="0" presId="urn:microsoft.com/office/officeart/2005/8/layout/hierarchy1"/>
    <dgm:cxn modelId="{340A0CC3-F39F-4980-AFBD-8F0153D20FE7}" type="presParOf" srcId="{612EFCB3-BBD8-4459-945B-AFB91205360D}" destId="{C5EDEF9C-D739-4F2B-B32F-91B0C2D5EFC9}" srcOrd="1" destOrd="0" presId="urn:microsoft.com/office/officeart/2005/8/layout/hierarchy1"/>
    <dgm:cxn modelId="{028D8FF9-103C-4BE3-8353-987381BBF1BA}" type="presParOf" srcId="{24E0AF00-46E6-4E26-A6A0-87D7E64E8800}" destId="{F3E0A1DD-FF7E-4D2C-8B0B-A0707AF929C6}" srcOrd="1" destOrd="0" presId="urn:microsoft.com/office/officeart/2005/8/layout/hierarchy1"/>
    <dgm:cxn modelId="{4A5C796E-BE7A-4A49-A02B-F919D51E6D24}" type="presParOf" srcId="{AC65F046-F3BF-4C7F-BB8F-468F83E34CE4}" destId="{C075322C-D596-4636-ADA9-E25EA1F76315}" srcOrd="4" destOrd="0" presId="urn:microsoft.com/office/officeart/2005/8/layout/hierarchy1"/>
    <dgm:cxn modelId="{EC1CA7E4-0BF0-4AFA-9AC4-7A88308EC8BD}" type="presParOf" srcId="{C075322C-D596-4636-ADA9-E25EA1F76315}" destId="{F119C7A3-9278-4DFC-B361-478589FA8CFE}" srcOrd="0" destOrd="0" presId="urn:microsoft.com/office/officeart/2005/8/layout/hierarchy1"/>
    <dgm:cxn modelId="{12B564EF-8571-40F1-8732-89B516144EDF}" type="presParOf" srcId="{F119C7A3-9278-4DFC-B361-478589FA8CFE}" destId="{7D93C448-E6D4-4FCC-B3C1-CF3623D96563}" srcOrd="0" destOrd="0" presId="urn:microsoft.com/office/officeart/2005/8/layout/hierarchy1"/>
    <dgm:cxn modelId="{00996180-D3FC-4521-99D4-97A4F4A4FBC5}" type="presParOf" srcId="{F119C7A3-9278-4DFC-B361-478589FA8CFE}" destId="{A81A7DFC-71C8-4457-BF72-262DF8AD9A47}" srcOrd="1" destOrd="0" presId="urn:microsoft.com/office/officeart/2005/8/layout/hierarchy1"/>
    <dgm:cxn modelId="{5C1A28CB-7B0E-44DF-8607-FA21809DA6CF}" type="presParOf" srcId="{C075322C-D596-4636-ADA9-E25EA1F76315}" destId="{B797E76D-38CE-499B-BB37-03DBA116FBD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D0FCD8-E494-402D-8AEC-A409F532205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4EE2189-28AE-4F29-930A-01B132D26D2B}">
      <dgm:prSet/>
      <dgm:spPr/>
      <dgm:t>
        <a:bodyPr/>
        <a:lstStyle/>
        <a:p>
          <a:r>
            <a:rPr lang="en-GB" i="1"/>
            <a:t>Thank you for your time and attention.</a:t>
          </a:r>
          <a:endParaRPr lang="en-US"/>
        </a:p>
      </dgm:t>
    </dgm:pt>
    <dgm:pt modelId="{0C1A72AB-7866-41F3-B9A7-59059B838133}" type="parTrans" cxnId="{82550CEE-E1F6-4278-9B04-906BFAE82C42}">
      <dgm:prSet/>
      <dgm:spPr/>
      <dgm:t>
        <a:bodyPr/>
        <a:lstStyle/>
        <a:p>
          <a:endParaRPr lang="en-US"/>
        </a:p>
      </dgm:t>
    </dgm:pt>
    <dgm:pt modelId="{743C7032-93E0-47FA-863A-5E9537699AB4}" type="sibTrans" cxnId="{82550CEE-E1F6-4278-9B04-906BFAE82C42}">
      <dgm:prSet/>
      <dgm:spPr/>
      <dgm:t>
        <a:bodyPr/>
        <a:lstStyle/>
        <a:p>
          <a:endParaRPr lang="en-US"/>
        </a:p>
      </dgm:t>
    </dgm:pt>
    <dgm:pt modelId="{CA2B0B93-3876-4DBE-B769-51C1A9EE0253}">
      <dgm:prSet/>
      <dgm:spPr/>
      <dgm:t>
        <a:bodyPr/>
        <a:lstStyle/>
        <a:p>
          <a:r>
            <a:rPr lang="en-GB" b="1"/>
            <a:t>We welcome any questions or feedback.</a:t>
          </a:r>
          <a:endParaRPr lang="en-US"/>
        </a:p>
      </dgm:t>
    </dgm:pt>
    <dgm:pt modelId="{1E14F95A-901E-42CD-9604-8DFB220EE9DA}" type="parTrans" cxnId="{4FA586D3-16B4-4107-AB2B-41B2FFB12CBE}">
      <dgm:prSet/>
      <dgm:spPr/>
      <dgm:t>
        <a:bodyPr/>
        <a:lstStyle/>
        <a:p>
          <a:endParaRPr lang="en-US"/>
        </a:p>
      </dgm:t>
    </dgm:pt>
    <dgm:pt modelId="{73EBDEFE-F4BE-4296-AEFA-89168EC78B7D}" type="sibTrans" cxnId="{4FA586D3-16B4-4107-AB2B-41B2FFB12CBE}">
      <dgm:prSet/>
      <dgm:spPr/>
      <dgm:t>
        <a:bodyPr/>
        <a:lstStyle/>
        <a:p>
          <a:endParaRPr lang="en-US"/>
        </a:p>
      </dgm:t>
    </dgm:pt>
    <dgm:pt modelId="{58E04D64-398A-418E-8FE1-8ED414300B45}" type="pres">
      <dgm:prSet presAssocID="{7ED0FCD8-E494-402D-8AEC-A409F532205A}" presName="root" presStyleCnt="0">
        <dgm:presLayoutVars>
          <dgm:dir/>
          <dgm:resizeHandles val="exact"/>
        </dgm:presLayoutVars>
      </dgm:prSet>
      <dgm:spPr/>
    </dgm:pt>
    <dgm:pt modelId="{42747183-CB37-4596-91F5-79D8BE9AE221}" type="pres">
      <dgm:prSet presAssocID="{F4EE2189-28AE-4F29-930A-01B132D26D2B}" presName="compNode" presStyleCnt="0"/>
      <dgm:spPr/>
    </dgm:pt>
    <dgm:pt modelId="{A1D63BDF-5738-4939-A9A5-B7FC66A30C77}" type="pres">
      <dgm:prSet presAssocID="{F4EE2189-28AE-4F29-930A-01B132D26D2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ACA9CF28-36F8-424C-ACC7-6556A9368552}" type="pres">
      <dgm:prSet presAssocID="{F4EE2189-28AE-4F29-930A-01B132D26D2B}" presName="spaceRect" presStyleCnt="0"/>
      <dgm:spPr/>
    </dgm:pt>
    <dgm:pt modelId="{BCF4EF84-2CA3-4F91-AB3B-D8F9F0B480E2}" type="pres">
      <dgm:prSet presAssocID="{F4EE2189-28AE-4F29-930A-01B132D26D2B}" presName="textRect" presStyleLbl="revTx" presStyleIdx="0" presStyleCnt="2">
        <dgm:presLayoutVars>
          <dgm:chMax val="1"/>
          <dgm:chPref val="1"/>
        </dgm:presLayoutVars>
      </dgm:prSet>
      <dgm:spPr/>
    </dgm:pt>
    <dgm:pt modelId="{AA76A4BA-C077-4D6F-8AAE-86A3B5411CFD}" type="pres">
      <dgm:prSet presAssocID="{743C7032-93E0-47FA-863A-5E9537699AB4}" presName="sibTrans" presStyleCnt="0"/>
      <dgm:spPr/>
    </dgm:pt>
    <dgm:pt modelId="{696F2916-4C7B-499C-9A10-86D5F490BB6C}" type="pres">
      <dgm:prSet presAssocID="{CA2B0B93-3876-4DBE-B769-51C1A9EE0253}" presName="compNode" presStyleCnt="0"/>
      <dgm:spPr/>
    </dgm:pt>
    <dgm:pt modelId="{0CCD7969-35B9-4FC3-B605-862DEDDED2EF}" type="pres">
      <dgm:prSet presAssocID="{CA2B0B93-3876-4DBE-B769-51C1A9EE025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5331309-FEA0-462B-92FC-86D1D19471CC}" type="pres">
      <dgm:prSet presAssocID="{CA2B0B93-3876-4DBE-B769-51C1A9EE0253}" presName="spaceRect" presStyleCnt="0"/>
      <dgm:spPr/>
    </dgm:pt>
    <dgm:pt modelId="{51A529AB-F52A-458E-847E-A4E945F0FD64}" type="pres">
      <dgm:prSet presAssocID="{CA2B0B93-3876-4DBE-B769-51C1A9EE0253}" presName="textRect" presStyleLbl="revTx" presStyleIdx="1" presStyleCnt="2">
        <dgm:presLayoutVars>
          <dgm:chMax val="1"/>
          <dgm:chPref val="1"/>
        </dgm:presLayoutVars>
      </dgm:prSet>
      <dgm:spPr/>
    </dgm:pt>
  </dgm:ptLst>
  <dgm:cxnLst>
    <dgm:cxn modelId="{0BC5C50A-BA8D-4F15-800D-091659F1A28F}" type="presOf" srcId="{F4EE2189-28AE-4F29-930A-01B132D26D2B}" destId="{BCF4EF84-2CA3-4F91-AB3B-D8F9F0B480E2}" srcOrd="0" destOrd="0" presId="urn:microsoft.com/office/officeart/2018/2/layout/IconLabelList"/>
    <dgm:cxn modelId="{6B459F4D-B1D7-4955-92B4-2CA6925C73C0}" type="presOf" srcId="{CA2B0B93-3876-4DBE-B769-51C1A9EE0253}" destId="{51A529AB-F52A-458E-847E-A4E945F0FD64}" srcOrd="0" destOrd="0" presId="urn:microsoft.com/office/officeart/2018/2/layout/IconLabelList"/>
    <dgm:cxn modelId="{4FA586D3-16B4-4107-AB2B-41B2FFB12CBE}" srcId="{7ED0FCD8-E494-402D-8AEC-A409F532205A}" destId="{CA2B0B93-3876-4DBE-B769-51C1A9EE0253}" srcOrd="1" destOrd="0" parTransId="{1E14F95A-901E-42CD-9604-8DFB220EE9DA}" sibTransId="{73EBDEFE-F4BE-4296-AEFA-89168EC78B7D}"/>
    <dgm:cxn modelId="{82550CEE-E1F6-4278-9B04-906BFAE82C42}" srcId="{7ED0FCD8-E494-402D-8AEC-A409F532205A}" destId="{F4EE2189-28AE-4F29-930A-01B132D26D2B}" srcOrd="0" destOrd="0" parTransId="{0C1A72AB-7866-41F3-B9A7-59059B838133}" sibTransId="{743C7032-93E0-47FA-863A-5E9537699AB4}"/>
    <dgm:cxn modelId="{F1E9D5F4-103D-474C-AE39-7C54A1B66F46}" type="presOf" srcId="{7ED0FCD8-E494-402D-8AEC-A409F532205A}" destId="{58E04D64-398A-418E-8FE1-8ED414300B45}" srcOrd="0" destOrd="0" presId="urn:microsoft.com/office/officeart/2018/2/layout/IconLabelList"/>
    <dgm:cxn modelId="{93157E54-3BC6-46C3-8176-7FC0B5B08FFA}" type="presParOf" srcId="{58E04D64-398A-418E-8FE1-8ED414300B45}" destId="{42747183-CB37-4596-91F5-79D8BE9AE221}" srcOrd="0" destOrd="0" presId="urn:microsoft.com/office/officeart/2018/2/layout/IconLabelList"/>
    <dgm:cxn modelId="{3DC7E3DF-3B4E-41EB-B6A5-1B4F75F76E3B}" type="presParOf" srcId="{42747183-CB37-4596-91F5-79D8BE9AE221}" destId="{A1D63BDF-5738-4939-A9A5-B7FC66A30C77}" srcOrd="0" destOrd="0" presId="urn:microsoft.com/office/officeart/2018/2/layout/IconLabelList"/>
    <dgm:cxn modelId="{04A82246-BD45-4C61-8096-0CE4DE68FE5B}" type="presParOf" srcId="{42747183-CB37-4596-91F5-79D8BE9AE221}" destId="{ACA9CF28-36F8-424C-ACC7-6556A9368552}" srcOrd="1" destOrd="0" presId="urn:microsoft.com/office/officeart/2018/2/layout/IconLabelList"/>
    <dgm:cxn modelId="{3AA9568C-189F-43C4-B0A2-5B14344C8B0E}" type="presParOf" srcId="{42747183-CB37-4596-91F5-79D8BE9AE221}" destId="{BCF4EF84-2CA3-4F91-AB3B-D8F9F0B480E2}" srcOrd="2" destOrd="0" presId="urn:microsoft.com/office/officeart/2018/2/layout/IconLabelList"/>
    <dgm:cxn modelId="{354DAC2E-9ECC-4596-B115-AC9950FE7771}" type="presParOf" srcId="{58E04D64-398A-418E-8FE1-8ED414300B45}" destId="{AA76A4BA-C077-4D6F-8AAE-86A3B5411CFD}" srcOrd="1" destOrd="0" presId="urn:microsoft.com/office/officeart/2018/2/layout/IconLabelList"/>
    <dgm:cxn modelId="{87F934EA-3AD2-4A49-A428-BE506ABCAF93}" type="presParOf" srcId="{58E04D64-398A-418E-8FE1-8ED414300B45}" destId="{696F2916-4C7B-499C-9A10-86D5F490BB6C}" srcOrd="2" destOrd="0" presId="urn:microsoft.com/office/officeart/2018/2/layout/IconLabelList"/>
    <dgm:cxn modelId="{F8D678CC-527B-471C-BC13-99F9F5DB5DC3}" type="presParOf" srcId="{696F2916-4C7B-499C-9A10-86D5F490BB6C}" destId="{0CCD7969-35B9-4FC3-B605-862DEDDED2EF}" srcOrd="0" destOrd="0" presId="urn:microsoft.com/office/officeart/2018/2/layout/IconLabelList"/>
    <dgm:cxn modelId="{7DC61A19-8EA3-495D-8EF1-CDFEAA698116}" type="presParOf" srcId="{696F2916-4C7B-499C-9A10-86D5F490BB6C}" destId="{C5331309-FEA0-462B-92FC-86D1D19471CC}" srcOrd="1" destOrd="0" presId="urn:microsoft.com/office/officeart/2018/2/layout/IconLabelList"/>
    <dgm:cxn modelId="{F1921B2F-A7A1-406C-AB42-6409C87DD568}" type="presParOf" srcId="{696F2916-4C7B-499C-9A10-86D5F490BB6C}" destId="{51A529AB-F52A-458E-847E-A4E945F0FD6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7490F-C1EA-4F88-8D43-495931995E93}">
      <dsp:nvSpPr>
        <dsp:cNvPr id="0" name=""/>
        <dsp:cNvSpPr/>
      </dsp:nvSpPr>
      <dsp:spPr>
        <a:xfrm>
          <a:off x="3587627" y="1115"/>
          <a:ext cx="4305152" cy="258309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Group Members</a:t>
          </a:r>
          <a:r>
            <a:rPr lang="en-US" sz="2700" kern="1200"/>
            <a:t>:</a:t>
          </a:r>
        </a:p>
        <a:p>
          <a:pPr marL="228600" lvl="1" indent="-228600" algn="l" defTabSz="933450">
            <a:lnSpc>
              <a:spcPct val="90000"/>
            </a:lnSpc>
            <a:spcBef>
              <a:spcPct val="0"/>
            </a:spcBef>
            <a:spcAft>
              <a:spcPct val="15000"/>
            </a:spcAft>
            <a:buChar char="•"/>
          </a:pPr>
          <a:r>
            <a:rPr lang="en-US" sz="2100" i="1" kern="1200"/>
            <a:t>Gabriela Florentina Niculae – 2525169</a:t>
          </a:r>
          <a:endParaRPr lang="en-US" sz="2100" kern="1200"/>
        </a:p>
        <a:p>
          <a:pPr marL="228600" lvl="1" indent="-228600" algn="l" defTabSz="933450">
            <a:lnSpc>
              <a:spcPct val="90000"/>
            </a:lnSpc>
            <a:spcBef>
              <a:spcPct val="0"/>
            </a:spcBef>
            <a:spcAft>
              <a:spcPct val="15000"/>
            </a:spcAft>
            <a:buChar char="•"/>
          </a:pPr>
          <a:r>
            <a:rPr lang="en-US" sz="2100" i="1" kern="1200"/>
            <a:t>Neculai Stoenica – 2525222</a:t>
          </a:r>
          <a:endParaRPr lang="en-US" sz="2100" kern="1200"/>
        </a:p>
        <a:p>
          <a:pPr marL="228600" lvl="1" indent="-228600" algn="l" defTabSz="933450">
            <a:lnSpc>
              <a:spcPct val="90000"/>
            </a:lnSpc>
            <a:spcBef>
              <a:spcPct val="0"/>
            </a:spcBef>
            <a:spcAft>
              <a:spcPct val="15000"/>
            </a:spcAft>
            <a:buChar char="•"/>
          </a:pPr>
          <a:r>
            <a:rPr lang="en-US" sz="2100" i="1" kern="1200"/>
            <a:t>Elvira Stoica – 2524774</a:t>
          </a:r>
          <a:endParaRPr lang="en-US" sz="2100" kern="1200"/>
        </a:p>
        <a:p>
          <a:pPr marL="228600" lvl="1" indent="-228600" algn="l" defTabSz="933450">
            <a:lnSpc>
              <a:spcPct val="90000"/>
            </a:lnSpc>
            <a:spcBef>
              <a:spcPct val="0"/>
            </a:spcBef>
            <a:spcAft>
              <a:spcPct val="15000"/>
            </a:spcAft>
            <a:buChar char="•"/>
          </a:pPr>
          <a:r>
            <a:rPr lang="en-US" sz="2100" i="1" kern="1200"/>
            <a:t>Ana Constantin- 2520227</a:t>
          </a:r>
          <a:endParaRPr lang="en-US" sz="2100" kern="1200"/>
        </a:p>
      </dsp:txBody>
      <dsp:txXfrm>
        <a:off x="3663283" y="76771"/>
        <a:ext cx="4153840" cy="2431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26A2E-4E04-42FC-93CB-B43196836BFD}">
      <dsp:nvSpPr>
        <dsp:cNvPr id="0" name=""/>
        <dsp:cNvSpPr/>
      </dsp:nvSpPr>
      <dsp:spPr>
        <a:xfrm>
          <a:off x="3594"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20E5F6E-8EF0-42E6-8F35-FC02B1A8B24C}">
      <dsp:nvSpPr>
        <dsp:cNvPr id="0" name=""/>
        <dsp:cNvSpPr/>
      </dsp:nvSpPr>
      <dsp:spPr>
        <a:xfrm>
          <a:off x="198194"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0" u="sng" kern="1200" baseline="0"/>
            <a:t>Business Impact</a:t>
          </a:r>
          <a:r>
            <a:rPr lang="en-US" sz="1300" b="0" i="0" kern="1200" baseline="0"/>
            <a:t>​</a:t>
          </a:r>
          <a:r>
            <a:rPr lang="en-US" sz="1300" b="0" i="0" kern="1200"/>
            <a:t>​</a:t>
          </a:r>
          <a:endParaRPr lang="en-US" sz="1300" kern="1200"/>
        </a:p>
      </dsp:txBody>
      <dsp:txXfrm>
        <a:off x="230767" y="1744606"/>
        <a:ext cx="1686255" cy="1046994"/>
      </dsp:txXfrm>
    </dsp:sp>
    <dsp:sp modelId="{7AA0A3AC-CD2E-4B16-9723-F0B8AED59EAD}">
      <dsp:nvSpPr>
        <dsp:cNvPr id="0" name=""/>
        <dsp:cNvSpPr/>
      </dsp:nvSpPr>
      <dsp:spPr>
        <a:xfrm>
          <a:off x="2144196"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56585D1-3391-4CC9-9A63-50AE1AA81488}">
      <dsp:nvSpPr>
        <dsp:cNvPr id="0" name=""/>
        <dsp:cNvSpPr/>
      </dsp:nvSpPr>
      <dsp:spPr>
        <a:xfrm>
          <a:off x="2338796"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baseline="0"/>
            <a:t>Inconsistent workplace practices. </a:t>
          </a:r>
          <a:r>
            <a:rPr lang="en-US" sz="1300" b="0" i="0" kern="1200" baseline="0"/>
            <a:t>​</a:t>
          </a:r>
          <a:r>
            <a:rPr lang="en-US" sz="1300" b="0" i="0" kern="1200"/>
            <a:t>​</a:t>
          </a:r>
          <a:endParaRPr lang="en-US" sz="1300" kern="1200"/>
        </a:p>
      </dsp:txBody>
      <dsp:txXfrm>
        <a:off x="2371369" y="1744606"/>
        <a:ext cx="1686255" cy="1046994"/>
      </dsp:txXfrm>
    </dsp:sp>
    <dsp:sp modelId="{30C2685B-522F-4761-BCFE-7608D061B7FB}">
      <dsp:nvSpPr>
        <dsp:cNvPr id="0" name=""/>
        <dsp:cNvSpPr/>
      </dsp:nvSpPr>
      <dsp:spPr>
        <a:xfrm>
          <a:off x="4284798"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97D1331-8BAC-4673-97B2-B884D46084D4}">
      <dsp:nvSpPr>
        <dsp:cNvPr id="0" name=""/>
        <dsp:cNvSpPr/>
      </dsp:nvSpPr>
      <dsp:spPr>
        <a:xfrm>
          <a:off x="4479399"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baseline="0"/>
            <a:t>Reduced teamwork and collaboration. </a:t>
          </a:r>
          <a:r>
            <a:rPr lang="en-US" sz="1300" b="0" i="0" kern="1200" baseline="0"/>
            <a:t>​</a:t>
          </a:r>
          <a:r>
            <a:rPr lang="en-US" sz="1300" b="0" i="0" kern="1200"/>
            <a:t>​</a:t>
          </a:r>
          <a:endParaRPr lang="en-US" sz="1300" kern="1200"/>
        </a:p>
      </dsp:txBody>
      <dsp:txXfrm>
        <a:off x="4511972" y="1744606"/>
        <a:ext cx="1686255" cy="1046994"/>
      </dsp:txXfrm>
    </dsp:sp>
    <dsp:sp modelId="{92493BD5-A03F-445F-8D75-9472E48F5F65}">
      <dsp:nvSpPr>
        <dsp:cNvPr id="0" name=""/>
        <dsp:cNvSpPr/>
      </dsp:nvSpPr>
      <dsp:spPr>
        <a:xfrm>
          <a:off x="6425401"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EDEF9C-D739-4F2B-B32F-91B0C2D5EFC9}">
      <dsp:nvSpPr>
        <dsp:cNvPr id="0" name=""/>
        <dsp:cNvSpPr/>
      </dsp:nvSpPr>
      <dsp:spPr>
        <a:xfrm>
          <a:off x="6620001"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baseline="0"/>
            <a:t>Lower employee confidence. </a:t>
          </a:r>
          <a:r>
            <a:rPr lang="en-US" sz="1300" b="0" i="0" kern="1200" baseline="0"/>
            <a:t>​</a:t>
          </a:r>
          <a:r>
            <a:rPr lang="en-US" sz="1300" b="0" i="0" kern="1200"/>
            <a:t>​</a:t>
          </a:r>
          <a:endParaRPr lang="en-US" sz="1300" kern="1200"/>
        </a:p>
      </dsp:txBody>
      <dsp:txXfrm>
        <a:off x="6652574" y="1744606"/>
        <a:ext cx="1686255" cy="1046994"/>
      </dsp:txXfrm>
    </dsp:sp>
    <dsp:sp modelId="{7D93C448-E6D4-4FCC-B3C1-CF3623D96563}">
      <dsp:nvSpPr>
        <dsp:cNvPr id="0" name=""/>
        <dsp:cNvSpPr/>
      </dsp:nvSpPr>
      <dsp:spPr>
        <a:xfrm>
          <a:off x="8566003" y="1527163"/>
          <a:ext cx="1751401" cy="11121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81A7DFC-71C8-4457-BF72-262DF8AD9A47}">
      <dsp:nvSpPr>
        <dsp:cNvPr id="0" name=""/>
        <dsp:cNvSpPr/>
      </dsp:nvSpPr>
      <dsp:spPr>
        <a:xfrm>
          <a:off x="8760603" y="1712033"/>
          <a:ext cx="1751401" cy="11121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baseline="0"/>
            <a:t>Increased operational mistakes and customer complaints. </a:t>
          </a:r>
          <a:r>
            <a:rPr lang="en-US" sz="1300" b="0" i="0" kern="1200" baseline="0"/>
            <a:t>​</a:t>
          </a:r>
          <a:r>
            <a:rPr lang="en-US" sz="1300" b="0" i="0" kern="1200"/>
            <a:t>​</a:t>
          </a:r>
          <a:endParaRPr lang="en-US" sz="1300" kern="1200"/>
        </a:p>
      </dsp:txBody>
      <dsp:txXfrm>
        <a:off x="8793176" y="1744606"/>
        <a:ext cx="1686255" cy="10469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63BDF-5738-4939-A9A5-B7FC66A30C77}">
      <dsp:nvSpPr>
        <dsp:cNvPr id="0" name=""/>
        <dsp:cNvSpPr/>
      </dsp:nvSpPr>
      <dsp:spPr>
        <a:xfrm>
          <a:off x="1549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4EF84-2CA3-4F91-AB3B-D8F9F0B480E2}">
      <dsp:nvSpPr>
        <dsp:cNvPr id="0" name=""/>
        <dsp:cNvSpPr/>
      </dsp:nvSpPr>
      <dsp:spPr>
        <a:xfrm>
          <a:off x="361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i="1" kern="1200"/>
            <a:t>Thank you for your time and attention.</a:t>
          </a:r>
          <a:endParaRPr lang="en-US" sz="2500" kern="1200"/>
        </a:p>
      </dsp:txBody>
      <dsp:txXfrm>
        <a:off x="361679" y="2630154"/>
        <a:ext cx="4320000" cy="720000"/>
      </dsp:txXfrm>
    </dsp:sp>
    <dsp:sp modelId="{0CCD7969-35B9-4FC3-B605-862DEDDED2EF}">
      <dsp:nvSpPr>
        <dsp:cNvPr id="0" name=""/>
        <dsp:cNvSpPr/>
      </dsp:nvSpPr>
      <dsp:spPr>
        <a:xfrm>
          <a:off x="6625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A529AB-F52A-458E-847E-A4E945F0FD64}">
      <dsp:nvSpPr>
        <dsp:cNvPr id="0" name=""/>
        <dsp:cNvSpPr/>
      </dsp:nvSpPr>
      <dsp:spPr>
        <a:xfrm>
          <a:off x="5437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a:t>We welcome any questions or feedback.</a:t>
          </a:r>
          <a:endParaRPr lang="en-US" sz="2500" kern="1200"/>
        </a:p>
      </dsp:txBody>
      <dsp:txXfrm>
        <a:off x="5437679" y="2630154"/>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ortaldeinocuidad.com/web/fspb-food-safety-plan-builder/food-safety-plan-builder/"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ommunicationtheory.org/shannon-and-weaver-model-of-communication/" TargetMode="External"/><Relationship Id="rId2" Type="http://schemas.openxmlformats.org/officeDocument/2006/relationships/hyperlink" Target="https://communicationtheory.org/berlos-smcr-model-of-communica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35876" y="10686618"/>
            <a:ext cx="7808026" cy="1694873"/>
          </a:xfrm>
        </p:spPr>
        <p:txBody>
          <a:bodyPr>
            <a:normAutofit/>
          </a:bodyPr>
          <a:lstStyle/>
          <a:p>
            <a:endParaRPr lang="en-US" sz="2400" b="1">
              <a:solidFill>
                <a:srgbClr val="FFFFCC"/>
              </a:solidFill>
              <a:highlight>
                <a:srgbClr val="00FF00"/>
              </a:highlight>
            </a:endParaRPr>
          </a:p>
        </p:txBody>
      </p:sp>
      <p:sp>
        <p:nvSpPr>
          <p:cNvPr id="3" name="Subtitle 2"/>
          <p:cNvSpPr>
            <a:spLocks noGrp="1"/>
          </p:cNvSpPr>
          <p:nvPr>
            <p:ph type="subTitle" idx="1"/>
          </p:nvPr>
        </p:nvSpPr>
        <p:spPr>
          <a:xfrm>
            <a:off x="1265383" y="10689628"/>
            <a:ext cx="9886207" cy="3338099"/>
          </a:xfrm>
        </p:spPr>
        <p:txBody>
          <a:bodyPr vert="horz" lIns="91440" tIns="45720" rIns="91440" bIns="45720" rtlCol="0" anchor="t">
            <a:normAutofit/>
          </a:bodyPr>
          <a:lstStyle/>
          <a:p>
            <a:endParaRPr lang="en-US" u="sng"/>
          </a:p>
        </p:txBody>
      </p:sp>
      <p:sp>
        <p:nvSpPr>
          <p:cNvPr id="4" name="TextBox 3">
            <a:extLst>
              <a:ext uri="{FF2B5EF4-FFF2-40B4-BE49-F238E27FC236}">
                <a16:creationId xmlns:a16="http://schemas.microsoft.com/office/drawing/2014/main" id="{13118938-EDF5-9B1A-1104-FA0F40F32DE1}"/>
              </a:ext>
            </a:extLst>
          </p:cNvPr>
          <p:cNvSpPr txBox="1"/>
          <p:nvPr/>
        </p:nvSpPr>
        <p:spPr>
          <a:xfrm>
            <a:off x="4137" y="-4137"/>
            <a:ext cx="1217988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u="sng">
                <a:ea typeface="+mn-lt"/>
                <a:cs typeface="+mn-lt"/>
              </a:rPr>
              <a:t>Certificate of Higher Education in Skills for the Workplace</a:t>
            </a:r>
            <a:br>
              <a:rPr lang="en-US" sz="4000" b="1">
                <a:ea typeface="+mn-lt"/>
                <a:cs typeface="+mn-lt"/>
              </a:rPr>
            </a:br>
            <a:r>
              <a:rPr lang="en-US" sz="4000" b="1">
                <a:ea typeface="+mn-lt"/>
                <a:cs typeface="+mn-lt"/>
              </a:rPr>
              <a:t> </a:t>
            </a:r>
            <a:r>
              <a:rPr lang="en-US" sz="4000">
                <a:ea typeface="+mn-lt"/>
                <a:cs typeface="+mn-lt"/>
              </a:rPr>
              <a:t> </a:t>
            </a:r>
            <a:r>
              <a:rPr lang="en-US" sz="4000" b="1" u="sng">
                <a:ea typeface="+mn-lt"/>
                <a:cs typeface="+mn-lt"/>
              </a:rPr>
              <a:t>Effective Teamworking &amp; Communications (LCLM4003)</a:t>
            </a:r>
            <a:br>
              <a:rPr lang="en-US" sz="2200" b="1" u="sng">
                <a:ea typeface="+mn-lt"/>
                <a:cs typeface="+mn-lt"/>
              </a:rPr>
            </a:br>
            <a:r>
              <a:rPr lang="en-US" sz="2200" b="1">
                <a:solidFill>
                  <a:srgbClr val="FFFFCC"/>
                </a:solidFill>
                <a:ea typeface="+mn-lt"/>
                <a:cs typeface="+mn-lt"/>
              </a:rPr>
              <a:t> </a:t>
            </a:r>
            <a:endParaRPr lang="en-US"/>
          </a:p>
        </p:txBody>
      </p:sp>
      <p:sp>
        <p:nvSpPr>
          <p:cNvPr id="6" name="TextBox 5">
            <a:extLst>
              <a:ext uri="{FF2B5EF4-FFF2-40B4-BE49-F238E27FC236}">
                <a16:creationId xmlns:a16="http://schemas.microsoft.com/office/drawing/2014/main" id="{91492CA1-D97F-F102-1C1B-C5B80480254A}"/>
              </a:ext>
            </a:extLst>
          </p:cNvPr>
          <p:cNvSpPr txBox="1"/>
          <p:nvPr/>
        </p:nvSpPr>
        <p:spPr>
          <a:xfrm>
            <a:off x="3938728" y="2891474"/>
            <a:ext cx="410570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Lecturer's Name: Fa Wang</a:t>
            </a:r>
          </a:p>
        </p:txBody>
      </p:sp>
      <p:graphicFrame>
        <p:nvGraphicFramePr>
          <p:cNvPr id="8" name="TextBox 4">
            <a:extLst>
              <a:ext uri="{FF2B5EF4-FFF2-40B4-BE49-F238E27FC236}">
                <a16:creationId xmlns:a16="http://schemas.microsoft.com/office/drawing/2014/main" id="{E9BA36EA-6E2E-D229-71BF-9A11B6A5F9F4}"/>
              </a:ext>
            </a:extLst>
          </p:cNvPr>
          <p:cNvGraphicFramePr/>
          <p:nvPr>
            <p:extLst>
              <p:ext uri="{D42A27DB-BD31-4B8C-83A1-F6EECF244321}">
                <p14:modId xmlns:p14="http://schemas.microsoft.com/office/powerpoint/2010/main" val="735770078"/>
              </p:ext>
            </p:extLst>
          </p:nvPr>
        </p:nvGraphicFramePr>
        <p:xfrm>
          <a:off x="253144" y="3567798"/>
          <a:ext cx="11480407"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Slide Number Placeholder 18">
            <a:extLst>
              <a:ext uri="{FF2B5EF4-FFF2-40B4-BE49-F238E27FC236}">
                <a16:creationId xmlns:a16="http://schemas.microsoft.com/office/drawing/2014/main" id="{CB7D060E-AC85-ACED-ABC3-2DC3D59E204C}"/>
              </a:ext>
            </a:extLst>
          </p:cNvPr>
          <p:cNvSpPr>
            <a:spLocks noGrp="1"/>
          </p:cNvSpPr>
          <p:nvPr>
            <p:ph type="sldNum" sz="quarter" idx="12"/>
          </p:nvPr>
        </p:nvSpPr>
        <p:spPr/>
        <p:txBody>
          <a:bodyPr/>
          <a:lstStyle/>
          <a:p>
            <a:fld id="{330EA680-D336-4FF7-8B7A-9848BB0A1C32}" type="slidenum">
              <a:rPr lang="en-US" smtClean="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F9267D9-F8A4-F186-68E3-3C43C7770EC1}"/>
              </a:ext>
            </a:extLst>
          </p:cNvPr>
          <p:cNvSpPr txBox="1"/>
          <p:nvPr/>
        </p:nvSpPr>
        <p:spPr>
          <a:xfrm>
            <a:off x="556532" y="64346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b="1" u="sng">
                <a:solidFill>
                  <a:schemeClr val="bg1"/>
                </a:solidFill>
                <a:latin typeface="+mj-lt"/>
                <a:ea typeface="+mj-ea"/>
                <a:cs typeface="+mj-cs"/>
              </a:rPr>
              <a:t>CONTENTS</a:t>
            </a:r>
            <a:endParaRPr lang="en-US" sz="4400" b="1" u="sng" kern="1200">
              <a:solidFill>
                <a:schemeClr val="bg1"/>
              </a:solidFill>
              <a:latin typeface="+mj-lt"/>
              <a:ea typeface="+mj-ea"/>
              <a:cs typeface="+mj-cs"/>
            </a:endParaRPr>
          </a:p>
        </p:txBody>
      </p:sp>
      <p:sp>
        <p:nvSpPr>
          <p:cNvPr id="3" name="Slide Number Placeholder 2">
            <a:extLst>
              <a:ext uri="{FF2B5EF4-FFF2-40B4-BE49-F238E27FC236}">
                <a16:creationId xmlns:a16="http://schemas.microsoft.com/office/drawing/2014/main" id="{5CDE7727-EEC1-E1D0-E27A-34B049E26CE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2</a:t>
            </a:fld>
            <a:endParaRPr lang="en-US">
              <a:solidFill>
                <a:schemeClr val="tx1">
                  <a:tint val="75000"/>
                </a:schemeClr>
              </a:solidFill>
            </a:endParaRPr>
          </a:p>
        </p:txBody>
      </p:sp>
      <p:graphicFrame>
        <p:nvGraphicFramePr>
          <p:cNvPr id="5" name="Table 4">
            <a:extLst>
              <a:ext uri="{FF2B5EF4-FFF2-40B4-BE49-F238E27FC236}">
                <a16:creationId xmlns:a16="http://schemas.microsoft.com/office/drawing/2014/main" id="{28B1FE96-F7AA-CEFD-EB8D-C18232C4ABE1}"/>
              </a:ext>
            </a:extLst>
          </p:cNvPr>
          <p:cNvGraphicFramePr>
            <a:graphicFrameLocks noGrp="1"/>
          </p:cNvGraphicFramePr>
          <p:nvPr>
            <p:extLst>
              <p:ext uri="{D42A27DB-BD31-4B8C-83A1-F6EECF244321}">
                <p14:modId xmlns:p14="http://schemas.microsoft.com/office/powerpoint/2010/main" val="1954264412"/>
              </p:ext>
            </p:extLst>
          </p:nvPr>
        </p:nvGraphicFramePr>
        <p:xfrm>
          <a:off x="1111676" y="1675227"/>
          <a:ext cx="9968648" cy="4394202"/>
        </p:xfrm>
        <a:graphic>
          <a:graphicData uri="http://schemas.openxmlformats.org/drawingml/2006/table">
            <a:tbl>
              <a:tblPr firstRow="1" bandRow="1">
                <a:solidFill>
                  <a:schemeClr val="bg1">
                    <a:lumMod val="95000"/>
                  </a:schemeClr>
                </a:solidFill>
                <a:tableStyleId>{5C22544A-7EE6-4342-B048-85BDC9FD1C3A}</a:tableStyleId>
              </a:tblPr>
              <a:tblGrid>
                <a:gridCol w="7809078">
                  <a:extLst>
                    <a:ext uri="{9D8B030D-6E8A-4147-A177-3AD203B41FA5}">
                      <a16:colId xmlns:a16="http://schemas.microsoft.com/office/drawing/2014/main" val="3409452485"/>
                    </a:ext>
                  </a:extLst>
                </a:gridCol>
                <a:gridCol w="2159570">
                  <a:extLst>
                    <a:ext uri="{9D8B030D-6E8A-4147-A177-3AD203B41FA5}">
                      <a16:colId xmlns:a16="http://schemas.microsoft.com/office/drawing/2014/main" val="3002371129"/>
                    </a:ext>
                  </a:extLst>
                </a:gridCol>
              </a:tblGrid>
              <a:tr h="505887">
                <a:tc>
                  <a:txBody>
                    <a:bodyPr/>
                    <a:lstStyle/>
                    <a:p>
                      <a:pPr>
                        <a:buNone/>
                      </a:pPr>
                      <a:r>
                        <a:rPr lang="en-GB" sz="1900" b="0" cap="none" spc="0">
                          <a:solidFill>
                            <a:schemeClr val="bg1"/>
                          </a:solidFill>
                        </a:rPr>
                        <a:t>Contents</a:t>
                      </a:r>
                    </a:p>
                  </a:txBody>
                  <a:tcPr marL="110778" marR="110778" marT="110778" marB="55389" anchor="ctr">
                    <a:lnL w="12700" cmpd="sng">
                      <a:noFill/>
                    </a:lnL>
                    <a:lnR w="12700" cmpd="sng">
                      <a:noFill/>
                    </a:lnR>
                    <a:lnT w="19050" cap="flat" cmpd="sng" algn="ctr">
                      <a:noFill/>
                      <a:prstDash val="solid"/>
                    </a:lnT>
                    <a:lnB w="38100" cmpd="sng">
                      <a:noFill/>
                    </a:lnB>
                    <a:solidFill>
                      <a:schemeClr val="tx2">
                        <a:lumMod val="90000"/>
                        <a:lumOff val="10000"/>
                      </a:schemeClr>
                    </a:solidFill>
                  </a:tcPr>
                </a:tc>
                <a:tc>
                  <a:txBody>
                    <a:bodyPr/>
                    <a:lstStyle/>
                    <a:p>
                      <a:pPr algn="ctr">
                        <a:buNone/>
                      </a:pPr>
                      <a:r>
                        <a:rPr lang="en-GB" sz="1900" b="0" cap="none" spc="0">
                          <a:solidFill>
                            <a:schemeClr val="bg1"/>
                          </a:solidFill>
                        </a:rPr>
                        <a:t>Slide</a:t>
                      </a:r>
                    </a:p>
                  </a:txBody>
                  <a:tcPr marL="110778" marR="110778" marT="110778" marB="55389" anchor="ctr">
                    <a:lnL w="12700" cmpd="sng">
                      <a:noFill/>
                    </a:lnL>
                    <a:lnR w="12700" cmpd="sng">
                      <a:noFill/>
                    </a:lnR>
                    <a:lnT w="19050" cap="flat" cmpd="sng" algn="ctr">
                      <a:noFill/>
                      <a:prstDash val="solid"/>
                    </a:lnT>
                    <a:lnB w="38100" cmpd="sng">
                      <a:noFill/>
                    </a:lnB>
                    <a:solidFill>
                      <a:schemeClr val="tx2">
                        <a:lumMod val="90000"/>
                        <a:lumOff val="10000"/>
                      </a:schemeClr>
                    </a:solidFill>
                  </a:tcPr>
                </a:tc>
                <a:extLst>
                  <a:ext uri="{0D108BD9-81ED-4DB2-BD59-A6C34878D82A}">
                    <a16:rowId xmlns:a16="http://schemas.microsoft.com/office/drawing/2014/main" val="1877088800"/>
                  </a:ext>
                </a:extLst>
              </a:tr>
              <a:tr h="432035">
                <a:tc>
                  <a:txBody>
                    <a:bodyPr/>
                    <a:lstStyle/>
                    <a:p>
                      <a:pPr>
                        <a:buNone/>
                      </a:pPr>
                      <a:r>
                        <a:rPr lang="en-GB" sz="1500" cap="none" spc="0">
                          <a:solidFill>
                            <a:schemeClr val="tx1"/>
                          </a:solidFill>
                        </a:rPr>
                        <a:t>Introduction</a:t>
                      </a:r>
                    </a:p>
                  </a:txBody>
                  <a:tcPr marL="110778" marR="110778" marT="110778" marB="55389"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2</a:t>
                      </a:r>
                    </a:p>
                  </a:txBody>
                  <a:tcPr marL="110778" marR="110778" marT="110778" marB="55389"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079651342"/>
                  </a:ext>
                </a:extLst>
              </a:tr>
              <a:tr h="432035">
                <a:tc>
                  <a:txBody>
                    <a:bodyPr/>
                    <a:lstStyle/>
                    <a:p>
                      <a:pPr>
                        <a:buNone/>
                      </a:pPr>
                      <a:r>
                        <a:rPr lang="en-GB" sz="1500" cap="none" spc="0">
                          <a:solidFill>
                            <a:schemeClr val="tx1"/>
                          </a:solidFill>
                        </a:rPr>
                        <a:t>Company Background</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3</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123385746"/>
                  </a:ext>
                </a:extLst>
              </a:tr>
              <a:tr h="432035">
                <a:tc>
                  <a:txBody>
                    <a:bodyPr/>
                    <a:lstStyle/>
                    <a:p>
                      <a:pPr>
                        <a:buNone/>
                      </a:pPr>
                      <a:r>
                        <a:rPr lang="en-GB" sz="1500" cap="none" spc="0">
                          <a:solidFill>
                            <a:schemeClr val="tx1"/>
                          </a:solidFill>
                        </a:rPr>
                        <a:t>Overview of the Case Study</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4</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63133302"/>
                  </a:ext>
                </a:extLst>
              </a:tr>
              <a:tr h="432035">
                <a:tc>
                  <a:txBody>
                    <a:bodyPr/>
                    <a:lstStyle/>
                    <a:p>
                      <a:pPr>
                        <a:buNone/>
                      </a:pPr>
                      <a:r>
                        <a:rPr lang="en-GB" sz="1500" cap="none" spc="0">
                          <a:solidFill>
                            <a:schemeClr val="tx1"/>
                          </a:solidFill>
                        </a:rPr>
                        <a:t>Communication Barriers</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5–10</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153249306"/>
                  </a:ext>
                </a:extLst>
              </a:tr>
              <a:tr h="432035">
                <a:tc>
                  <a:txBody>
                    <a:bodyPr/>
                    <a:lstStyle/>
                    <a:p>
                      <a:pPr>
                        <a:buNone/>
                      </a:pPr>
                      <a:r>
                        <a:rPr lang="en-GB" sz="1500" cap="none" spc="0">
                          <a:solidFill>
                            <a:schemeClr val="tx1"/>
                          </a:solidFill>
                        </a:rPr>
                        <a:t>Communication Models &amp; Applications</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11–16</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27566104"/>
                  </a:ext>
                </a:extLst>
              </a:tr>
              <a:tr h="432035">
                <a:tc>
                  <a:txBody>
                    <a:bodyPr/>
                    <a:lstStyle/>
                    <a:p>
                      <a:pPr>
                        <a:buNone/>
                      </a:pPr>
                      <a:r>
                        <a:rPr lang="en-GB" sz="1500" cap="none" spc="0">
                          <a:solidFill>
                            <a:schemeClr val="tx1"/>
                          </a:solidFill>
                        </a:rPr>
                        <a:t>Recommendations</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17–19</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103257985"/>
                  </a:ext>
                </a:extLst>
              </a:tr>
              <a:tr h="432035">
                <a:tc>
                  <a:txBody>
                    <a:bodyPr/>
                    <a:lstStyle/>
                    <a:p>
                      <a:pPr>
                        <a:buNone/>
                      </a:pPr>
                      <a:r>
                        <a:rPr lang="en-GB" sz="1500" cap="none" spc="0">
                          <a:solidFill>
                            <a:schemeClr val="tx1"/>
                          </a:solidFill>
                        </a:rPr>
                        <a:t>Conclusion</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20</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629895266"/>
                  </a:ext>
                </a:extLst>
              </a:tr>
              <a:tr h="432035">
                <a:tc>
                  <a:txBody>
                    <a:bodyPr/>
                    <a:lstStyle/>
                    <a:p>
                      <a:pPr>
                        <a:buNone/>
                      </a:pPr>
                      <a:r>
                        <a:rPr lang="en-GB" sz="1500" cap="none" spc="0">
                          <a:solidFill>
                            <a:schemeClr val="tx1"/>
                          </a:solidFill>
                        </a:rPr>
                        <a:t>Reference List</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21</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328598739"/>
                  </a:ext>
                </a:extLst>
              </a:tr>
              <a:tr h="432035">
                <a:tc>
                  <a:txBody>
                    <a:bodyPr/>
                    <a:lstStyle/>
                    <a:p>
                      <a:pPr>
                        <a:buNone/>
                      </a:pPr>
                      <a:r>
                        <a:rPr lang="en-GB" sz="1500" cap="none" spc="0">
                          <a:solidFill>
                            <a:schemeClr val="tx1"/>
                          </a:solidFill>
                        </a:rPr>
                        <a:t>Questions &amp; Answers</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ctr">
                        <a:buNone/>
                      </a:pPr>
                      <a:r>
                        <a:rPr lang="en-GB" sz="1500" cap="none" spc="0">
                          <a:solidFill>
                            <a:schemeClr val="tx1"/>
                          </a:solidFill>
                        </a:rPr>
                        <a:t>22</a:t>
                      </a:r>
                    </a:p>
                  </a:txBody>
                  <a:tcPr marL="110778" marR="110778" marT="110778" marB="55389"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880281664"/>
                  </a:ext>
                </a:extLst>
              </a:tr>
            </a:tbl>
          </a:graphicData>
        </a:graphic>
      </p:graphicFrame>
    </p:spTree>
    <p:extLst>
      <p:ext uri="{BB962C8B-B14F-4D97-AF65-F5344CB8AC3E}">
        <p14:creationId xmlns:p14="http://schemas.microsoft.com/office/powerpoint/2010/main" val="1161546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E9E1ED6-FDCF-26EE-C477-3D558355492B}"/>
              </a:ext>
            </a:extLst>
          </p:cNvPr>
          <p:cNvSpPr txBox="1"/>
          <p:nvPr/>
        </p:nvSpPr>
        <p:spPr>
          <a:xfrm>
            <a:off x="7024175" y="-354853"/>
            <a:ext cx="4156512" cy="17082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700" u="sng">
                <a:latin typeface="+mj-lt"/>
                <a:ea typeface="+mj-ea"/>
                <a:cs typeface="+mj-cs"/>
              </a:rPr>
              <a:t>Flight Foods Ltd </a:t>
            </a:r>
            <a:endParaRPr lang="en-US" sz="2800">
              <a:latin typeface="Aptos Display"/>
              <a:ea typeface="+mj-ea"/>
              <a:cs typeface="+mj-cs"/>
            </a:endParaRPr>
          </a:p>
        </p:txBody>
      </p:sp>
      <p:pic>
        <p:nvPicPr>
          <p:cNvPr id="10" name="Picture 9" descr="Plane in red circle">
            <a:extLst>
              <a:ext uri="{FF2B5EF4-FFF2-40B4-BE49-F238E27FC236}">
                <a16:creationId xmlns:a16="http://schemas.microsoft.com/office/drawing/2014/main" id="{F25A3662-93B6-6C5E-A7C4-4802009E946D}"/>
              </a:ext>
            </a:extLst>
          </p:cNvPr>
          <p:cNvPicPr>
            <a:picLocks noChangeAspect="1"/>
          </p:cNvPicPr>
          <p:nvPr/>
        </p:nvPicPr>
        <p:blipFill>
          <a:blip r:embed="rId2"/>
          <a:srcRect l="18267" r="19487" b="-9"/>
          <a:stretch>
            <a:fillRect/>
          </a:stretch>
        </p:blipFill>
        <p:spPr>
          <a:xfrm>
            <a:off x="-1" y="1535"/>
            <a:ext cx="6096001" cy="6851545"/>
          </a:xfrm>
          <a:prstGeom prst="rect">
            <a:avLst/>
          </a:prstGeom>
          <a:ln>
            <a:solidFill>
              <a:srgbClr val="4472C4"/>
            </a:solidFill>
          </a:ln>
        </p:spPr>
      </p:pic>
      <p:sp>
        <p:nvSpPr>
          <p:cNvPr id="3" name="TextBox 2">
            <a:extLst>
              <a:ext uri="{FF2B5EF4-FFF2-40B4-BE49-F238E27FC236}">
                <a16:creationId xmlns:a16="http://schemas.microsoft.com/office/drawing/2014/main" id="{B157AB1A-DC24-B887-671E-51D6D2DF296C}"/>
              </a:ext>
            </a:extLst>
          </p:cNvPr>
          <p:cNvSpPr txBox="1"/>
          <p:nvPr/>
        </p:nvSpPr>
        <p:spPr>
          <a:xfrm>
            <a:off x="6155353" y="1102920"/>
            <a:ext cx="5260343" cy="55288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nSpc>
                <a:spcPct val="90000"/>
              </a:lnSpc>
              <a:spcAft>
                <a:spcPts val="600"/>
              </a:spcAft>
            </a:pPr>
            <a:endParaRPr lang="en-US" sz="1600" b="1" u="sng"/>
          </a:p>
          <a:p>
            <a:pPr>
              <a:lnSpc>
                <a:spcPct val="90000"/>
              </a:lnSpc>
              <a:spcAft>
                <a:spcPts val="600"/>
              </a:spcAft>
            </a:pPr>
            <a:r>
              <a:rPr lang="en-US"/>
              <a:t>Flight Foods Ltd is a </a:t>
            </a:r>
            <a:r>
              <a:rPr lang="en-US" b="1"/>
              <a:t>medium-sized food manufacturing company</a:t>
            </a:r>
            <a:r>
              <a:rPr lang="en-US"/>
              <a:t> that specializes in producing ready meals for commercial airlines. The company has built its reputation by supplying high-quality in-flight meals; however, in recent years it has experienced a significant decline in customer satisfaction and market share. As a result, an independent consultancy was appointed to investigate the underlying causes of these operational problems.</a:t>
            </a:r>
          </a:p>
          <a:p>
            <a:pPr>
              <a:lnSpc>
                <a:spcPct val="90000"/>
              </a:lnSpc>
              <a:spcAft>
                <a:spcPts val="600"/>
              </a:spcAft>
            </a:pPr>
            <a:r>
              <a:rPr lang="en-US"/>
              <a:t>The investigation found that the company's challenges extend beyond food production and are largely linked to </a:t>
            </a:r>
            <a:r>
              <a:rPr lang="en-US" b="1"/>
              <a:t>ineffective workplace communication</a:t>
            </a:r>
            <a:r>
              <a:rPr lang="en-US"/>
              <a:t>, poor staff training, and difficulties in managing a culturally diverse workforce. These communication failures have contributed directly to food safety incidents and a decline in overall organizational performance.</a:t>
            </a:r>
          </a:p>
          <a:p>
            <a:pPr indent="-228600">
              <a:lnSpc>
                <a:spcPct val="90000"/>
              </a:lnSpc>
              <a:spcAft>
                <a:spcPts val="600"/>
              </a:spcAft>
              <a:buFont typeface="Arial" panose="020B0604020202020204" pitchFamily="34" charset="0"/>
              <a:buChar char="•"/>
            </a:pPr>
            <a:endParaRPr lang="en-US" sz="800"/>
          </a:p>
          <a:p>
            <a:pPr>
              <a:lnSpc>
                <a:spcPct val="90000"/>
              </a:lnSpc>
              <a:spcAft>
                <a:spcPts val="600"/>
              </a:spcAft>
            </a:pPr>
            <a:r>
              <a:rPr lang="en-US" sz="1400" b="1"/>
              <a:t>Key Facts</a:t>
            </a:r>
            <a:endParaRPr lang="en-US" sz="1400"/>
          </a:p>
          <a:p>
            <a:pPr marL="285750" indent="-228600">
              <a:lnSpc>
                <a:spcPct val="90000"/>
              </a:lnSpc>
              <a:spcAft>
                <a:spcPts val="600"/>
              </a:spcAft>
              <a:buFont typeface="Arial" panose="020B0604020202020204" pitchFamily="34" charset="0"/>
              <a:buChar char="•"/>
            </a:pPr>
            <a:r>
              <a:rPr lang="en-US" sz="1200"/>
              <a:t>Medium-sized manufacturer of ready meals for airlines. </a:t>
            </a:r>
          </a:p>
          <a:p>
            <a:pPr marL="285750" indent="-228600">
              <a:lnSpc>
                <a:spcPct val="90000"/>
              </a:lnSpc>
              <a:spcAft>
                <a:spcPts val="600"/>
              </a:spcAft>
              <a:buFont typeface="Arial" panose="020B0604020202020204" pitchFamily="34" charset="0"/>
              <a:buChar char="•"/>
            </a:pPr>
            <a:r>
              <a:rPr lang="en-US" sz="1200"/>
              <a:t>Approximately </a:t>
            </a:r>
            <a:r>
              <a:rPr lang="en-US" sz="1200" b="1"/>
              <a:t>40 employees</a:t>
            </a:r>
            <a:r>
              <a:rPr lang="en-US" sz="1200"/>
              <a:t> aged between </a:t>
            </a:r>
            <a:r>
              <a:rPr lang="en-US" sz="1200" b="1"/>
              <a:t>16 and 60 years old</a:t>
            </a:r>
            <a:r>
              <a:rPr lang="en-US" sz="1200"/>
              <a:t>. </a:t>
            </a:r>
          </a:p>
          <a:p>
            <a:pPr marL="285750" indent="-228600">
              <a:lnSpc>
                <a:spcPct val="90000"/>
              </a:lnSpc>
              <a:spcAft>
                <a:spcPts val="600"/>
              </a:spcAft>
              <a:buFont typeface="Arial" panose="020B0604020202020204" pitchFamily="34" charset="0"/>
              <a:buChar char="•"/>
            </a:pPr>
            <a:r>
              <a:rPr lang="en-US" sz="1200"/>
              <a:t>Workforce consists of </a:t>
            </a:r>
            <a:r>
              <a:rPr lang="en-US" sz="1200" b="1"/>
              <a:t>five different cultural groups</a:t>
            </a:r>
            <a:r>
              <a:rPr lang="en-US" sz="1200"/>
              <a:t>. </a:t>
            </a:r>
          </a:p>
          <a:p>
            <a:pPr marL="285750" indent="-228600">
              <a:lnSpc>
                <a:spcPct val="90000"/>
              </a:lnSpc>
              <a:spcAft>
                <a:spcPts val="600"/>
              </a:spcAft>
              <a:buFont typeface="Arial" panose="020B0604020202020204" pitchFamily="34" charset="0"/>
              <a:buChar char="•"/>
            </a:pPr>
            <a:r>
              <a:rPr lang="en-US" sz="1200"/>
              <a:t>Factory equipped with </a:t>
            </a:r>
            <a:r>
              <a:rPr lang="en-US" sz="1200" b="1"/>
              <a:t>old and noisy machinery</a:t>
            </a:r>
            <a:r>
              <a:rPr lang="en-US" sz="1200"/>
              <a:t>. </a:t>
            </a:r>
          </a:p>
          <a:p>
            <a:pPr marL="285750" indent="-228600">
              <a:lnSpc>
                <a:spcPct val="90000"/>
              </a:lnSpc>
              <a:spcAft>
                <a:spcPts val="600"/>
              </a:spcAft>
              <a:buFont typeface="Arial" panose="020B0604020202020204" pitchFamily="34" charset="0"/>
              <a:buChar char="•"/>
            </a:pPr>
            <a:r>
              <a:rPr lang="en-US" sz="1200"/>
              <a:t>Employees receive </a:t>
            </a:r>
            <a:r>
              <a:rPr lang="en-US" sz="1200" b="1"/>
              <a:t>limited food hygiene training</a:t>
            </a:r>
            <a:r>
              <a:rPr lang="en-US" sz="1200"/>
              <a:t> before starting work. </a:t>
            </a:r>
          </a:p>
          <a:p>
            <a:pPr indent="-228600">
              <a:lnSpc>
                <a:spcPct val="90000"/>
              </a:lnSpc>
              <a:spcAft>
                <a:spcPts val="600"/>
              </a:spcAft>
              <a:buFont typeface="Arial" panose="020B0604020202020204" pitchFamily="34" charset="0"/>
              <a:buChar char="•"/>
            </a:pPr>
            <a:endParaRPr lang="en-US" sz="800"/>
          </a:p>
        </p:txBody>
      </p:sp>
      <p:sp>
        <p:nvSpPr>
          <p:cNvPr id="4" name="TextBox 3">
            <a:extLst>
              <a:ext uri="{FF2B5EF4-FFF2-40B4-BE49-F238E27FC236}">
                <a16:creationId xmlns:a16="http://schemas.microsoft.com/office/drawing/2014/main" id="{CF506FAE-D64F-DDEB-BC69-F262DBD25FFE}"/>
              </a:ext>
            </a:extLst>
          </p:cNvPr>
          <p:cNvSpPr txBox="1"/>
          <p:nvPr/>
        </p:nvSpPr>
        <p:spPr>
          <a:xfrm>
            <a:off x="8175476" y="619570"/>
            <a:ext cx="3005271"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ptos Display"/>
              </a:rPr>
              <a:t>Company Overview</a:t>
            </a:r>
            <a:endParaRPr lang="en-GB" sz="2800">
              <a:latin typeface="Aptos Display"/>
            </a:endParaRPr>
          </a:p>
          <a:p>
            <a:pPr algn="l"/>
            <a:endParaRPr lang="en-GB"/>
          </a:p>
        </p:txBody>
      </p:sp>
      <p:sp>
        <p:nvSpPr>
          <p:cNvPr id="5" name="Slide Number Placeholder 4">
            <a:extLst>
              <a:ext uri="{FF2B5EF4-FFF2-40B4-BE49-F238E27FC236}">
                <a16:creationId xmlns:a16="http://schemas.microsoft.com/office/drawing/2014/main" id="{1F412CD8-966D-B61B-C4D2-FE621FB9FAA0}"/>
              </a:ext>
            </a:extLst>
          </p:cNvPr>
          <p:cNvSpPr>
            <a:spLocks noGrp="1"/>
          </p:cNvSpPr>
          <p:nvPr>
            <p:ph type="sldNum" sz="quarter" idx="12"/>
          </p:nvPr>
        </p:nvSpPr>
        <p:spPr/>
        <p:txBody>
          <a:bodyPr/>
          <a:lstStyle/>
          <a:p>
            <a:fld id="{330EA680-D336-4FF7-8B7A-9848BB0A1C32}" type="slidenum">
              <a:rPr lang="en-US" smtClean="0"/>
              <a:t>3</a:t>
            </a:fld>
            <a:endParaRPr lang="en-GB"/>
          </a:p>
        </p:txBody>
      </p:sp>
      <p:sp>
        <p:nvSpPr>
          <p:cNvPr id="12" name="TextBox 11">
            <a:extLst>
              <a:ext uri="{FF2B5EF4-FFF2-40B4-BE49-F238E27FC236}">
                <a16:creationId xmlns:a16="http://schemas.microsoft.com/office/drawing/2014/main" id="{C949DA0F-D915-78BD-A1F3-155818C8ABB2}"/>
              </a:ext>
            </a:extLst>
          </p:cNvPr>
          <p:cNvSpPr txBox="1"/>
          <p:nvPr/>
        </p:nvSpPr>
        <p:spPr>
          <a:xfrm>
            <a:off x="0" y="6580262"/>
            <a:ext cx="34325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ea typeface="+mn-lt"/>
                <a:cs typeface="+mn-lt"/>
              </a:rPr>
              <a:t>(Flight Foods Ltd Case Study, UWTSD,  2026)</a:t>
            </a:r>
            <a:endParaRPr lang="en-US" sz="1200"/>
          </a:p>
        </p:txBody>
      </p:sp>
    </p:spTree>
    <p:extLst>
      <p:ext uri="{BB962C8B-B14F-4D97-AF65-F5344CB8AC3E}">
        <p14:creationId xmlns:p14="http://schemas.microsoft.com/office/powerpoint/2010/main" val="36396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69706F9-A2FA-1FC6-A7AE-90F4A3705D3F}"/>
              </a:ext>
            </a:extLst>
          </p:cNvPr>
          <p:cNvSpPr txBox="1"/>
          <p:nvPr/>
        </p:nvSpPr>
        <p:spPr>
          <a:xfrm>
            <a:off x="5381625" y="609600"/>
            <a:ext cx="5816361" cy="1330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kern="1200">
                <a:solidFill>
                  <a:schemeClr val="tx1"/>
                </a:solidFill>
                <a:latin typeface="+mj-lt"/>
                <a:ea typeface="+mj-ea"/>
                <a:cs typeface="+mj-cs"/>
              </a:rPr>
              <a:t>Overview of the Case Study</a:t>
            </a:r>
          </a:p>
        </p:txBody>
      </p:sp>
      <p:sp>
        <p:nvSpPr>
          <p:cNvPr id="54" name="Freeform: Shape 46">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48">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583DA6F-B521-F82F-B33F-A6310EEBEDF2}"/>
              </a:ext>
            </a:extLst>
          </p:cNvPr>
          <p:cNvSpPr txBox="1"/>
          <p:nvPr/>
        </p:nvSpPr>
        <p:spPr>
          <a:xfrm>
            <a:off x="5381625" y="2194101"/>
            <a:ext cx="5816362" cy="39085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Following an increase in customer complaints, Flight Foods Ltd appointed an independent consultancy to investigate the causes of its declining performance. The investigation revealed that many operational failures were linked to ineffective communication rather than a lack of physical resources.</a:t>
            </a:r>
          </a:p>
          <a:p>
            <a:pPr indent="-228600">
              <a:lnSpc>
                <a:spcPct val="90000"/>
              </a:lnSpc>
              <a:spcAft>
                <a:spcPts val="600"/>
              </a:spcAft>
              <a:buFont typeface="Arial" panose="020B0604020202020204" pitchFamily="34" charset="0"/>
              <a:buChar char="•"/>
            </a:pPr>
            <a:r>
              <a:rPr lang="en-US" sz="1600"/>
              <a:t>Although the factory provides a spacious working environment with good lighting and ventilation, several communication-related issues prevent employees from performing their roles effectively. These include outdated machinery creating excessive noise, language differences among employees, limited food hygiene training and poor management practices.</a:t>
            </a:r>
          </a:p>
          <a:p>
            <a:pPr indent="-228600">
              <a:lnSpc>
                <a:spcPct val="90000"/>
              </a:lnSpc>
              <a:spcAft>
                <a:spcPts val="600"/>
              </a:spcAft>
              <a:buFont typeface="Arial" panose="020B0604020202020204" pitchFamily="34" charset="0"/>
              <a:buChar char="•"/>
            </a:pPr>
            <a:r>
              <a:rPr lang="en-US" sz="1600"/>
              <a:t>The investigation concluded that these communication failures contributed directly to food safety incidents, reduced product quality and declining customer confidence.</a:t>
            </a:r>
          </a:p>
          <a:p>
            <a:pPr indent="-228600">
              <a:lnSpc>
                <a:spcPct val="90000"/>
              </a:lnSpc>
              <a:spcAft>
                <a:spcPts val="600"/>
              </a:spcAft>
              <a:buFont typeface="Arial" panose="020B0604020202020204" pitchFamily="34" charset="0"/>
              <a:buChar char="•"/>
            </a:pPr>
            <a:endParaRPr lang="en-US" sz="1600"/>
          </a:p>
        </p:txBody>
      </p:sp>
      <p:graphicFrame>
        <p:nvGraphicFramePr>
          <p:cNvPr id="31" name="Table 30">
            <a:extLst>
              <a:ext uri="{FF2B5EF4-FFF2-40B4-BE49-F238E27FC236}">
                <a16:creationId xmlns:a16="http://schemas.microsoft.com/office/drawing/2014/main" id="{F7A6757F-359F-50D8-6819-177DC8ADF8AD}"/>
              </a:ext>
            </a:extLst>
          </p:cNvPr>
          <p:cNvGraphicFramePr>
            <a:graphicFrameLocks noGrp="1"/>
          </p:cNvGraphicFramePr>
          <p:nvPr>
            <p:extLst>
              <p:ext uri="{D42A27DB-BD31-4B8C-83A1-F6EECF244321}">
                <p14:modId xmlns:p14="http://schemas.microsoft.com/office/powerpoint/2010/main" val="1700333838"/>
              </p:ext>
            </p:extLst>
          </p:nvPr>
        </p:nvGraphicFramePr>
        <p:xfrm>
          <a:off x="723899" y="1825702"/>
          <a:ext cx="4029076" cy="3631818"/>
        </p:xfrm>
        <a:graphic>
          <a:graphicData uri="http://schemas.openxmlformats.org/drawingml/2006/table">
            <a:tbl>
              <a:tblPr firstRow="1" bandRow="1">
                <a:tableStyleId>{3B4B98B0-60AC-42C2-AFA5-B58CD77FA1E5}</a:tableStyleId>
              </a:tblPr>
              <a:tblGrid>
                <a:gridCol w="1976044">
                  <a:extLst>
                    <a:ext uri="{9D8B030D-6E8A-4147-A177-3AD203B41FA5}">
                      <a16:colId xmlns:a16="http://schemas.microsoft.com/office/drawing/2014/main" val="1980412420"/>
                    </a:ext>
                  </a:extLst>
                </a:gridCol>
                <a:gridCol w="2053032">
                  <a:extLst>
                    <a:ext uri="{9D8B030D-6E8A-4147-A177-3AD203B41FA5}">
                      <a16:colId xmlns:a16="http://schemas.microsoft.com/office/drawing/2014/main" val="1457751421"/>
                    </a:ext>
                  </a:extLst>
                </a:gridCol>
              </a:tblGrid>
              <a:tr h="605303">
                <a:tc>
                  <a:txBody>
                    <a:bodyPr/>
                    <a:lstStyle/>
                    <a:p>
                      <a:pPr>
                        <a:buNone/>
                      </a:pPr>
                      <a:r>
                        <a:rPr lang="en-GB" sz="1600" b="1"/>
                        <a:t>Issue Identified</a:t>
                      </a:r>
                      <a:endParaRPr lang="en-GB" sz="1600"/>
                    </a:p>
                  </a:txBody>
                  <a:tcPr marL="82787" marR="82787" marT="41393" marB="41393" anchor="ctr"/>
                </a:tc>
                <a:tc>
                  <a:txBody>
                    <a:bodyPr/>
                    <a:lstStyle/>
                    <a:p>
                      <a:pPr>
                        <a:buNone/>
                      </a:pPr>
                      <a:r>
                        <a:rPr lang="en-GB" sz="1600" b="1"/>
                        <a:t>Impact on the Business</a:t>
                      </a:r>
                      <a:endParaRPr lang="en-GB" sz="1600"/>
                    </a:p>
                  </a:txBody>
                  <a:tcPr marL="82787" marR="82787" marT="41393" marB="41393" anchor="ctr"/>
                </a:tc>
                <a:extLst>
                  <a:ext uri="{0D108BD9-81ED-4DB2-BD59-A6C34878D82A}">
                    <a16:rowId xmlns:a16="http://schemas.microsoft.com/office/drawing/2014/main" val="946251527"/>
                  </a:ext>
                </a:extLst>
              </a:tr>
              <a:tr h="605303">
                <a:tc>
                  <a:txBody>
                    <a:bodyPr/>
                    <a:lstStyle/>
                    <a:p>
                      <a:pPr>
                        <a:buNone/>
                      </a:pPr>
                      <a:r>
                        <a:rPr lang="en-GB" sz="1600"/>
                        <a:t>Food safety failures</a:t>
                      </a:r>
                    </a:p>
                  </a:txBody>
                  <a:tcPr marL="82787" marR="82787" marT="41393" marB="41393" anchor="ctr"/>
                </a:tc>
                <a:tc>
                  <a:txBody>
                    <a:bodyPr/>
                    <a:lstStyle/>
                    <a:p>
                      <a:pPr>
                        <a:buNone/>
                      </a:pPr>
                      <a:r>
                        <a:rPr lang="en-GB" sz="1600"/>
                        <a:t>Increased customer complaints</a:t>
                      </a:r>
                    </a:p>
                  </a:txBody>
                  <a:tcPr marL="82787" marR="82787" marT="41393" marB="41393" anchor="ctr"/>
                </a:tc>
                <a:extLst>
                  <a:ext uri="{0D108BD9-81ED-4DB2-BD59-A6C34878D82A}">
                    <a16:rowId xmlns:a16="http://schemas.microsoft.com/office/drawing/2014/main" val="1155102339"/>
                  </a:ext>
                </a:extLst>
              </a:tr>
              <a:tr h="605303">
                <a:tc>
                  <a:txBody>
                    <a:bodyPr/>
                    <a:lstStyle/>
                    <a:p>
                      <a:pPr>
                        <a:buNone/>
                      </a:pPr>
                      <a:r>
                        <a:rPr lang="en-GB" sz="1600"/>
                        <a:t>Poor communication</a:t>
                      </a:r>
                    </a:p>
                  </a:txBody>
                  <a:tcPr marL="82787" marR="82787" marT="41393" marB="41393" anchor="ctr"/>
                </a:tc>
                <a:tc>
                  <a:txBody>
                    <a:bodyPr/>
                    <a:lstStyle/>
                    <a:p>
                      <a:pPr>
                        <a:buNone/>
                      </a:pPr>
                      <a:r>
                        <a:rPr lang="en-GB" sz="1600"/>
                        <a:t>Incorrect food handling procedures</a:t>
                      </a:r>
                    </a:p>
                  </a:txBody>
                  <a:tcPr marL="82787" marR="82787" marT="41393" marB="41393" anchor="ctr"/>
                </a:tc>
                <a:extLst>
                  <a:ext uri="{0D108BD9-81ED-4DB2-BD59-A6C34878D82A}">
                    <a16:rowId xmlns:a16="http://schemas.microsoft.com/office/drawing/2014/main" val="3491081764"/>
                  </a:ext>
                </a:extLst>
              </a:tr>
              <a:tr h="605303">
                <a:tc>
                  <a:txBody>
                    <a:bodyPr/>
                    <a:lstStyle/>
                    <a:p>
                      <a:pPr>
                        <a:buNone/>
                      </a:pPr>
                      <a:r>
                        <a:rPr lang="en-GB" sz="1600"/>
                        <a:t>Lack of employee training</a:t>
                      </a:r>
                    </a:p>
                  </a:txBody>
                  <a:tcPr marL="82787" marR="82787" marT="41393" marB="41393" anchor="ctr"/>
                </a:tc>
                <a:tc>
                  <a:txBody>
                    <a:bodyPr/>
                    <a:lstStyle/>
                    <a:p>
                      <a:pPr>
                        <a:buNone/>
                      </a:pPr>
                      <a:r>
                        <a:rPr lang="en-GB" sz="1600"/>
                        <a:t>Inconsistent hygiene standards</a:t>
                      </a:r>
                    </a:p>
                  </a:txBody>
                  <a:tcPr marL="82787" marR="82787" marT="41393" marB="41393" anchor="ctr"/>
                </a:tc>
                <a:extLst>
                  <a:ext uri="{0D108BD9-81ED-4DB2-BD59-A6C34878D82A}">
                    <a16:rowId xmlns:a16="http://schemas.microsoft.com/office/drawing/2014/main" val="2857078192"/>
                  </a:ext>
                </a:extLst>
              </a:tr>
              <a:tr h="605303">
                <a:tc>
                  <a:txBody>
                    <a:bodyPr/>
                    <a:lstStyle/>
                    <a:p>
                      <a:pPr>
                        <a:buNone/>
                      </a:pPr>
                      <a:r>
                        <a:rPr lang="en-GB" sz="1600"/>
                        <a:t>Language and cultural differences</a:t>
                      </a:r>
                    </a:p>
                  </a:txBody>
                  <a:tcPr marL="82787" marR="82787" marT="41393" marB="41393" anchor="ctr"/>
                </a:tc>
                <a:tc>
                  <a:txBody>
                    <a:bodyPr/>
                    <a:lstStyle/>
                    <a:p>
                      <a:pPr>
                        <a:buNone/>
                      </a:pPr>
                      <a:r>
                        <a:rPr lang="en-GB" sz="1600"/>
                        <a:t>Misunderstood instructions</a:t>
                      </a:r>
                    </a:p>
                  </a:txBody>
                  <a:tcPr marL="82787" marR="82787" marT="41393" marB="41393" anchor="ctr"/>
                </a:tc>
                <a:extLst>
                  <a:ext uri="{0D108BD9-81ED-4DB2-BD59-A6C34878D82A}">
                    <a16:rowId xmlns:a16="http://schemas.microsoft.com/office/drawing/2014/main" val="3067488730"/>
                  </a:ext>
                </a:extLst>
              </a:tr>
              <a:tr h="605303">
                <a:tc>
                  <a:txBody>
                    <a:bodyPr/>
                    <a:lstStyle/>
                    <a:p>
                      <a:pPr>
                        <a:buNone/>
                      </a:pPr>
                      <a:r>
                        <a:rPr lang="en-GB" sz="1600"/>
                        <a:t>Outdated machinery</a:t>
                      </a:r>
                    </a:p>
                  </a:txBody>
                  <a:tcPr marL="82787" marR="82787" marT="41393" marB="41393" anchor="ctr"/>
                </a:tc>
                <a:tc>
                  <a:txBody>
                    <a:bodyPr/>
                    <a:lstStyle/>
                    <a:p>
                      <a:pPr>
                        <a:buNone/>
                      </a:pPr>
                      <a:r>
                        <a:rPr lang="en-GB" sz="1600"/>
                        <a:t>Difficult verbal communication</a:t>
                      </a:r>
                    </a:p>
                  </a:txBody>
                  <a:tcPr marL="82787" marR="82787" marT="41393" marB="41393" anchor="ctr"/>
                </a:tc>
                <a:extLst>
                  <a:ext uri="{0D108BD9-81ED-4DB2-BD59-A6C34878D82A}">
                    <a16:rowId xmlns:a16="http://schemas.microsoft.com/office/drawing/2014/main" val="1350910646"/>
                  </a:ext>
                </a:extLst>
              </a:tr>
            </a:tbl>
          </a:graphicData>
        </a:graphic>
      </p:graphicFrame>
      <p:sp>
        <p:nvSpPr>
          <p:cNvPr id="2" name="TextBox 1">
            <a:extLst>
              <a:ext uri="{FF2B5EF4-FFF2-40B4-BE49-F238E27FC236}">
                <a16:creationId xmlns:a16="http://schemas.microsoft.com/office/drawing/2014/main" id="{8AF23FA8-5BCE-9EA6-DEEF-1F83B9CBA908}"/>
              </a:ext>
            </a:extLst>
          </p:cNvPr>
          <p:cNvSpPr txBox="1"/>
          <p:nvPr/>
        </p:nvSpPr>
        <p:spPr>
          <a:xfrm>
            <a:off x="11721981" y="6444953"/>
            <a:ext cx="2919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a:t>4</a:t>
            </a:r>
          </a:p>
        </p:txBody>
      </p:sp>
    </p:spTree>
    <p:extLst>
      <p:ext uri="{BB962C8B-B14F-4D97-AF65-F5344CB8AC3E}">
        <p14:creationId xmlns:p14="http://schemas.microsoft.com/office/powerpoint/2010/main" val="2650810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9162E3-406D-BD9A-1908-3F84C631891C}"/>
              </a:ext>
            </a:extLst>
          </p:cNvPr>
          <p:cNvSpPr>
            <a:spLocks noGrp="1"/>
          </p:cNvSpPr>
          <p:nvPr>
            <p:ph type="title"/>
          </p:nvPr>
        </p:nvSpPr>
        <p:spPr>
          <a:xfrm>
            <a:off x="5894962" y="479493"/>
            <a:ext cx="5458838" cy="1325563"/>
          </a:xfrm>
        </p:spPr>
        <p:txBody>
          <a:bodyPr>
            <a:normAutofit/>
          </a:bodyPr>
          <a:lstStyle/>
          <a:p>
            <a:r>
              <a:rPr lang="en-GB" u="sng">
                <a:ea typeface="+mj-lt"/>
                <a:cs typeface="+mj-lt"/>
              </a:rPr>
              <a:t>Communication Barriers</a:t>
            </a:r>
            <a:endParaRPr lang="en-US" u="sng"/>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67A8DC-676E-A3CC-D31E-03481831F185}"/>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GB" sz="1500" b="1"/>
              <a:t>Communication Barriers at Flight Foods Ltd</a:t>
            </a:r>
            <a:endParaRPr lang="en-GB" sz="1500"/>
          </a:p>
          <a:p>
            <a:pPr marL="0" indent="0">
              <a:buNone/>
            </a:pPr>
            <a:r>
              <a:rPr lang="en-GB" sz="1500">
                <a:ea typeface="+mn-lt"/>
                <a:cs typeface="+mn-lt"/>
              </a:rPr>
              <a:t>Effective communication is essential in maintaining food safety, operational efficiency and teamwork within any manufacturing organisation. However, the investigation at Flight Foods Ltd identified several communication barriers that prevented employees from understanding and following workplace instructions correctly. These barriers disrupted the flow of information between the factory manager and employees, increasing the likelihood of operational errors and food safety incidents.</a:t>
            </a:r>
            <a:endParaRPr lang="en-GB" sz="1500"/>
          </a:p>
          <a:p>
            <a:pPr marL="0" indent="0">
              <a:buNone/>
            </a:pPr>
            <a:r>
              <a:rPr lang="en-GB" sz="1500">
                <a:ea typeface="+mn-lt"/>
                <a:cs typeface="+mn-lt"/>
              </a:rPr>
              <a:t>The case study demonstrates that communication problems were not caused by a single issue but by a combination of environmental, linguistic, cultural and personal factors. These barriers affected employees' ability to receive, interpret and apply important information during food production.</a:t>
            </a:r>
            <a:endParaRPr lang="en-GB" sz="1500"/>
          </a:p>
          <a:p>
            <a:pPr marL="0" indent="0">
              <a:buNone/>
            </a:pPr>
            <a:endParaRPr lang="en-GB" sz="1500"/>
          </a:p>
        </p:txBody>
      </p:sp>
      <p:sp>
        <p:nvSpPr>
          <p:cNvPr id="4" name="Slide Number Placeholder 3">
            <a:extLst>
              <a:ext uri="{FF2B5EF4-FFF2-40B4-BE49-F238E27FC236}">
                <a16:creationId xmlns:a16="http://schemas.microsoft.com/office/drawing/2014/main" id="{6FD3615E-9BF8-CCD9-CFF3-FBDD829AECE4}"/>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smtClean="0"/>
              <a:pPr>
                <a:spcAft>
                  <a:spcPts val="600"/>
                </a:spcAft>
              </a:pPr>
              <a:t>5</a:t>
            </a:fld>
            <a:endParaRPr lang="en-GB"/>
          </a:p>
        </p:txBody>
      </p:sp>
      <p:graphicFrame>
        <p:nvGraphicFramePr>
          <p:cNvPr id="7" name="Table 6">
            <a:extLst>
              <a:ext uri="{FF2B5EF4-FFF2-40B4-BE49-F238E27FC236}">
                <a16:creationId xmlns:a16="http://schemas.microsoft.com/office/drawing/2014/main" id="{46BC25D5-4340-65BA-215C-E7CC505B1EF3}"/>
              </a:ext>
            </a:extLst>
          </p:cNvPr>
          <p:cNvGraphicFramePr>
            <a:graphicFrameLocks noGrp="1"/>
          </p:cNvGraphicFramePr>
          <p:nvPr>
            <p:extLst>
              <p:ext uri="{D42A27DB-BD31-4B8C-83A1-F6EECF244321}">
                <p14:modId xmlns:p14="http://schemas.microsoft.com/office/powerpoint/2010/main" val="3110791959"/>
              </p:ext>
            </p:extLst>
          </p:nvPr>
        </p:nvGraphicFramePr>
        <p:xfrm>
          <a:off x="703182" y="621108"/>
          <a:ext cx="4777382" cy="5446044"/>
        </p:xfrm>
        <a:graphic>
          <a:graphicData uri="http://schemas.openxmlformats.org/drawingml/2006/table">
            <a:tbl>
              <a:tblPr firstRow="1" bandRow="1">
                <a:solidFill>
                  <a:schemeClr val="bg1"/>
                </a:solidFill>
                <a:tableStyleId>{5C22544A-7EE6-4342-B048-85BDC9FD1C3A}</a:tableStyleId>
              </a:tblPr>
              <a:tblGrid>
                <a:gridCol w="2133877">
                  <a:extLst>
                    <a:ext uri="{9D8B030D-6E8A-4147-A177-3AD203B41FA5}">
                      <a16:colId xmlns:a16="http://schemas.microsoft.com/office/drawing/2014/main" val="1422910349"/>
                    </a:ext>
                  </a:extLst>
                </a:gridCol>
                <a:gridCol w="2643505">
                  <a:extLst>
                    <a:ext uri="{9D8B030D-6E8A-4147-A177-3AD203B41FA5}">
                      <a16:colId xmlns:a16="http://schemas.microsoft.com/office/drawing/2014/main" val="3345098871"/>
                    </a:ext>
                  </a:extLst>
                </a:gridCol>
              </a:tblGrid>
              <a:tr h="682365">
                <a:tc>
                  <a:txBody>
                    <a:bodyPr/>
                    <a:lstStyle/>
                    <a:p>
                      <a:pPr>
                        <a:buNone/>
                      </a:pPr>
                      <a:r>
                        <a:rPr lang="en-GB" sz="1500" b="0" cap="none" spc="0">
                          <a:solidFill>
                            <a:schemeClr val="bg1"/>
                          </a:solidFill>
                        </a:rPr>
                        <a:t>Communication Barrier</a:t>
                      </a:r>
                    </a:p>
                  </a:txBody>
                  <a:tcPr marL="125529" marR="105291" marT="96561" marB="9656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buNone/>
                      </a:pPr>
                      <a:r>
                        <a:rPr lang="en-GB" sz="1500" b="0" cap="none" spc="0">
                          <a:solidFill>
                            <a:schemeClr val="bg1"/>
                          </a:solidFill>
                        </a:rPr>
                        <a:t>Example from the Case Study</a:t>
                      </a:r>
                    </a:p>
                  </a:txBody>
                  <a:tcPr marL="125529" marR="105291" marT="96561" marB="96561"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742650901"/>
                  </a:ext>
                </a:extLst>
              </a:tr>
              <a:tr h="682365">
                <a:tc>
                  <a:txBody>
                    <a:bodyPr/>
                    <a:lstStyle/>
                    <a:p>
                      <a:pPr>
                        <a:buNone/>
                      </a:pPr>
                      <a:r>
                        <a:rPr lang="en-GB" sz="1500" b="1" cap="none" spc="0">
                          <a:solidFill>
                            <a:schemeClr val="tx1"/>
                          </a:solidFill>
                        </a:rPr>
                        <a:t>Environmental Noise</a:t>
                      </a:r>
                      <a:endParaRPr lang="en-GB" sz="1500" cap="none" spc="0">
                        <a:solidFill>
                          <a:schemeClr val="tx1"/>
                        </a:solidFill>
                      </a:endParaRPr>
                    </a:p>
                  </a:txBody>
                  <a:tcPr marL="125529" marR="105291" marT="96561" marB="96561"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buNone/>
                      </a:pPr>
                      <a:r>
                        <a:rPr lang="en-GB" sz="1500" cap="none" spc="0">
                          <a:solidFill>
                            <a:schemeClr val="tx1"/>
                          </a:solidFill>
                        </a:rPr>
                        <a:t>Old machinery made verbal communication difficult.</a:t>
                      </a:r>
                    </a:p>
                  </a:txBody>
                  <a:tcPr marL="125529" marR="105291" marT="96561" marB="96561"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60569864"/>
                  </a:ext>
                </a:extLst>
              </a:tr>
              <a:tr h="907674">
                <a:tc>
                  <a:txBody>
                    <a:bodyPr/>
                    <a:lstStyle/>
                    <a:p>
                      <a:pPr>
                        <a:buNone/>
                      </a:pPr>
                      <a:r>
                        <a:rPr lang="en-GB" sz="1500" b="1" cap="none" spc="0">
                          <a:solidFill>
                            <a:schemeClr val="tx1"/>
                          </a:solidFill>
                        </a:rPr>
                        <a:t>Language &amp; Communication</a:t>
                      </a:r>
                      <a:endParaRPr lang="en-GB" sz="1500" cap="none" spc="0">
                        <a:solidFill>
                          <a:schemeClr val="tx1"/>
                        </a:solidFill>
                      </a:endParaRPr>
                    </a:p>
                  </a:txBody>
                  <a:tcPr marL="125529" marR="105291" marT="96561" marB="9656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500" cap="none" spc="0">
                          <a:solidFill>
                            <a:schemeClr val="tx1"/>
                          </a:solidFill>
                        </a:rPr>
                        <a:t>Employees spoke different languages and had limited English proficiency.</a:t>
                      </a:r>
                    </a:p>
                  </a:txBody>
                  <a:tcPr marL="125529" marR="105291" marT="96561" marB="96561"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284436379"/>
                  </a:ext>
                </a:extLst>
              </a:tr>
              <a:tr h="907674">
                <a:tc>
                  <a:txBody>
                    <a:bodyPr/>
                    <a:lstStyle/>
                    <a:p>
                      <a:pPr>
                        <a:buNone/>
                      </a:pPr>
                      <a:r>
                        <a:rPr lang="en-GB" sz="1500" b="1" cap="none" spc="0">
                          <a:solidFill>
                            <a:schemeClr val="tx1"/>
                          </a:solidFill>
                        </a:rPr>
                        <a:t>Age &amp; Generational Differences</a:t>
                      </a:r>
                      <a:endParaRPr lang="en-GB" sz="1500" cap="none" spc="0">
                        <a:solidFill>
                          <a:schemeClr val="tx1"/>
                        </a:solidFill>
                      </a:endParaRPr>
                    </a:p>
                  </a:txBody>
                  <a:tcPr marL="125529" marR="105291" marT="96561" marB="9656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1500" cap="none" spc="0">
                          <a:solidFill>
                            <a:schemeClr val="tx1"/>
                          </a:solidFill>
                        </a:rPr>
                        <a:t>Younger employees struggled to follow workplace instructions.</a:t>
                      </a:r>
                    </a:p>
                  </a:txBody>
                  <a:tcPr marL="125529" marR="105291" marT="96561" marB="9656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418602744"/>
                  </a:ext>
                </a:extLst>
              </a:tr>
              <a:tr h="1132983">
                <a:tc>
                  <a:txBody>
                    <a:bodyPr/>
                    <a:lstStyle/>
                    <a:p>
                      <a:pPr>
                        <a:buNone/>
                      </a:pPr>
                      <a:r>
                        <a:rPr lang="en-GB" sz="1500" b="1" cap="none" spc="0">
                          <a:solidFill>
                            <a:schemeClr val="tx1"/>
                          </a:solidFill>
                        </a:rPr>
                        <a:t>Cultural Differences</a:t>
                      </a:r>
                      <a:endParaRPr lang="en-GB" sz="1500" cap="none" spc="0">
                        <a:solidFill>
                          <a:schemeClr val="tx1"/>
                        </a:solidFill>
                      </a:endParaRPr>
                    </a:p>
                  </a:txBody>
                  <a:tcPr marL="125529" marR="105291" marT="96561" marB="9656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500" cap="none" spc="0">
                          <a:solidFill>
                            <a:schemeClr val="tx1"/>
                          </a:solidFill>
                        </a:rPr>
                        <a:t>Five different cultural groups had different communication styles and workplace practices.</a:t>
                      </a:r>
                    </a:p>
                  </a:txBody>
                  <a:tcPr marL="125529" marR="105291" marT="96561" marB="96561"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1783615"/>
                  </a:ext>
                </a:extLst>
              </a:tr>
              <a:tr h="1132983">
                <a:tc>
                  <a:txBody>
                    <a:bodyPr/>
                    <a:lstStyle/>
                    <a:p>
                      <a:pPr>
                        <a:buNone/>
                      </a:pPr>
                      <a:r>
                        <a:rPr lang="en-GB" sz="1500" b="1" cap="none" spc="0">
                          <a:solidFill>
                            <a:schemeClr val="tx1"/>
                          </a:solidFill>
                        </a:rPr>
                        <a:t>Emotional Barriers</a:t>
                      </a:r>
                      <a:endParaRPr lang="en-GB" sz="1500" cap="none" spc="0">
                        <a:solidFill>
                          <a:schemeClr val="tx1"/>
                        </a:solidFill>
                      </a:endParaRPr>
                    </a:p>
                  </a:txBody>
                  <a:tcPr marL="125529" marR="105291" marT="96561" marB="9656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None/>
                      </a:pPr>
                      <a:r>
                        <a:rPr lang="en-GB" sz="1500" cap="none" spc="0">
                          <a:solidFill>
                            <a:schemeClr val="tx1"/>
                          </a:solidFill>
                        </a:rPr>
                        <a:t>Gary's frustration affected the effectiveness of his communication with employees.</a:t>
                      </a:r>
                    </a:p>
                  </a:txBody>
                  <a:tcPr marL="125529" marR="105291" marT="96561" marB="9656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983081580"/>
                  </a:ext>
                </a:extLst>
              </a:tr>
            </a:tbl>
          </a:graphicData>
        </a:graphic>
      </p:graphicFrame>
      <p:sp>
        <p:nvSpPr>
          <p:cNvPr id="8" name="TextBox 7">
            <a:extLst>
              <a:ext uri="{FF2B5EF4-FFF2-40B4-BE49-F238E27FC236}">
                <a16:creationId xmlns:a16="http://schemas.microsoft.com/office/drawing/2014/main" id="{7E4BB95A-1C5F-B48D-EF78-110AB072BF4C}"/>
              </a:ext>
            </a:extLst>
          </p:cNvPr>
          <p:cNvSpPr txBox="1"/>
          <p:nvPr/>
        </p:nvSpPr>
        <p:spPr>
          <a:xfrm>
            <a:off x="9004489" y="5604733"/>
            <a:ext cx="518298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ea typeface="+mn-lt"/>
                <a:cs typeface="+mn-lt"/>
              </a:rPr>
              <a:t>(Robbins &amp; Coulter, 2017; Rayudu, 2009)</a:t>
            </a:r>
            <a:endParaRPr lang="en-US" sz="1200"/>
          </a:p>
          <a:p>
            <a:pPr algn="l"/>
            <a:endParaRPr lang="en-GB"/>
          </a:p>
        </p:txBody>
      </p:sp>
    </p:spTree>
    <p:extLst>
      <p:ext uri="{BB962C8B-B14F-4D97-AF65-F5344CB8AC3E}">
        <p14:creationId xmlns:p14="http://schemas.microsoft.com/office/powerpoint/2010/main" val="1659636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FFD72-5812-B200-7F2A-10A1C7FFE389}"/>
              </a:ext>
            </a:extLst>
          </p:cNvPr>
          <p:cNvSpPr>
            <a:spLocks noGrp="1"/>
          </p:cNvSpPr>
          <p:nvPr>
            <p:ph type="title"/>
          </p:nvPr>
        </p:nvSpPr>
        <p:spPr>
          <a:xfrm>
            <a:off x="967915" y="149903"/>
            <a:ext cx="5334197" cy="1708242"/>
          </a:xfrm>
        </p:spPr>
        <p:txBody>
          <a:bodyPr anchor="ctr">
            <a:normAutofit/>
          </a:bodyPr>
          <a:lstStyle/>
          <a:p>
            <a:r>
              <a:rPr lang="en-GB" sz="4000" u="sng">
                <a:ea typeface="+mj-lt"/>
                <a:cs typeface="+mj-lt"/>
              </a:rPr>
              <a:t>Environmental and Language Barriers</a:t>
            </a:r>
            <a:endParaRPr lang="en-US" sz="4000" u="sng"/>
          </a:p>
        </p:txBody>
      </p:sp>
      <p:sp>
        <p:nvSpPr>
          <p:cNvPr id="11" name="Content Placeholder 10">
            <a:extLst>
              <a:ext uri="{FF2B5EF4-FFF2-40B4-BE49-F238E27FC236}">
                <a16:creationId xmlns:a16="http://schemas.microsoft.com/office/drawing/2014/main" id="{4EBD7AC4-E2EF-CAC8-34C2-0B18182F6E23}"/>
              </a:ext>
            </a:extLst>
          </p:cNvPr>
          <p:cNvSpPr>
            <a:spLocks noGrp="1"/>
          </p:cNvSpPr>
          <p:nvPr>
            <p:ph idx="1"/>
          </p:nvPr>
        </p:nvSpPr>
        <p:spPr>
          <a:xfrm>
            <a:off x="1202" y="1716768"/>
            <a:ext cx="6858196" cy="4011965"/>
          </a:xfrm>
        </p:spPr>
        <p:txBody>
          <a:bodyPr vert="horz" lIns="91440" tIns="45720" rIns="91440" bIns="45720" rtlCol="0" anchor="ctr">
            <a:normAutofit/>
          </a:bodyPr>
          <a:lstStyle/>
          <a:p>
            <a:pPr marL="0" indent="0">
              <a:buNone/>
            </a:pPr>
            <a:endParaRPr lang="en-GB" sz="1600" b="1" u="sng" dirty="0"/>
          </a:p>
          <a:p>
            <a:pPr marL="0" indent="0">
              <a:buNone/>
            </a:pPr>
            <a:r>
              <a:rPr lang="en-GB" sz="1800">
                <a:ea typeface="+mn-lt"/>
                <a:cs typeface="+mn-lt"/>
              </a:rPr>
              <a:t>Environmental noise is one of the most significant communication barriers identified in the Flight Foods case study. Although the factory provides adequate space, lighting and ventilation, it still relies on outdated machinery that produces constant background noise. This makes verbal communication difficult and reduces employees' ability to hear and understand workplace instructions accurately.</a:t>
            </a:r>
            <a:endParaRPr lang="en-GB" sz="1800"/>
          </a:p>
          <a:p>
            <a:pPr marL="0" indent="0">
              <a:buNone/>
            </a:pPr>
            <a:r>
              <a:rPr lang="en-GB" sz="1800">
                <a:ea typeface="+mn-lt"/>
                <a:cs typeface="+mn-lt"/>
              </a:rPr>
              <a:t>When important information is not communicated clearly, employees are more likely to misunderstand food hygiene procedures, increasing the risk of operational errors and food safety incidents.</a:t>
            </a:r>
            <a:endParaRPr lang="en-GB" sz="1800" dirty="0"/>
          </a:p>
          <a:p>
            <a:pPr marL="0" indent="0">
              <a:buNone/>
            </a:pPr>
            <a:endParaRPr lang="en-GB" sz="1600" dirty="0"/>
          </a:p>
          <a:p>
            <a:pPr marL="0" indent="0">
              <a:buNone/>
            </a:pPr>
            <a:endParaRPr lang="en-GB" sz="1300"/>
          </a:p>
          <a:p>
            <a:pPr>
              <a:buFont typeface="Wingdings" panose="020B0604020202020204" pitchFamily="34" charset="0"/>
              <a:buChar char="Ø"/>
            </a:pPr>
            <a:endParaRPr lang="en-GB" sz="1300"/>
          </a:p>
        </p:txBody>
      </p:sp>
      <p:pic>
        <p:nvPicPr>
          <p:cNvPr id="13" name="Picture 12" descr="Packages on conveyor belt">
            <a:extLst>
              <a:ext uri="{FF2B5EF4-FFF2-40B4-BE49-F238E27FC236}">
                <a16:creationId xmlns:a16="http://schemas.microsoft.com/office/drawing/2014/main" id="{DB246AF0-3597-AA7F-DC95-DDF6AEFC055F}"/>
              </a:ext>
            </a:extLst>
          </p:cNvPr>
          <p:cNvPicPr>
            <a:picLocks noChangeAspect="1"/>
          </p:cNvPicPr>
          <p:nvPr/>
        </p:nvPicPr>
        <p:blipFill>
          <a:blip r:embed="rId2"/>
          <a:srcRect l="7738" r="40502" b="-3"/>
          <a:stretch>
            <a:fillRect/>
          </a:stretch>
        </p:blipFill>
        <p:spPr>
          <a:xfrm>
            <a:off x="6857797" y="1606"/>
            <a:ext cx="5334204" cy="686888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21D35B7D-0829-A8FA-59DC-C5BEC0E435AF}"/>
              </a:ext>
            </a:extLst>
          </p:cNvPr>
          <p:cNvSpPr>
            <a:spLocks noGrp="1"/>
          </p:cNvSpPr>
          <p:nvPr>
            <p:ph type="sldNum" sz="quarter" idx="12"/>
          </p:nvPr>
        </p:nvSpPr>
        <p:spPr>
          <a:xfrm>
            <a:off x="10167869" y="6356350"/>
            <a:ext cx="1768425" cy="365125"/>
          </a:xfrm>
        </p:spPr>
        <p:txBody>
          <a:bodyPr>
            <a:normAutofit/>
          </a:bodyPr>
          <a:lstStyle/>
          <a:p>
            <a:pPr>
              <a:spcAft>
                <a:spcPts val="600"/>
              </a:spcAft>
            </a:pPr>
            <a:fld id="{330EA680-D336-4FF7-8B7A-9848BB0A1C32}" type="slidenum">
              <a:rPr lang="en-US">
                <a:solidFill>
                  <a:srgbClr val="FFFFFF"/>
                </a:solidFill>
              </a:rPr>
              <a:pPr>
                <a:spcAft>
                  <a:spcPts val="600"/>
                </a:spcAft>
              </a:pPr>
              <a:t>6</a:t>
            </a:fld>
            <a:endParaRPr lang="en-US">
              <a:solidFill>
                <a:srgbClr val="FFFFFF"/>
              </a:solidFill>
            </a:endParaRPr>
          </a:p>
        </p:txBody>
      </p:sp>
      <p:sp>
        <p:nvSpPr>
          <p:cNvPr id="14" name="TextBox 13">
            <a:extLst>
              <a:ext uri="{FF2B5EF4-FFF2-40B4-BE49-F238E27FC236}">
                <a16:creationId xmlns:a16="http://schemas.microsoft.com/office/drawing/2014/main" id="{5956044F-308B-5EFA-96C0-BE8B17F2965A}"/>
              </a:ext>
            </a:extLst>
          </p:cNvPr>
          <p:cNvSpPr txBox="1"/>
          <p:nvPr/>
        </p:nvSpPr>
        <p:spPr>
          <a:xfrm>
            <a:off x="6859226" y="6593102"/>
            <a:ext cx="36889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ea typeface="+mn-lt"/>
                <a:cs typeface="+mn-lt"/>
              </a:rPr>
              <a:t>(Shannon &amp; Weaver, 1949)</a:t>
            </a:r>
            <a:endParaRPr lang="en-US" sz="1200" i="1"/>
          </a:p>
        </p:txBody>
      </p:sp>
      <p:sp>
        <p:nvSpPr>
          <p:cNvPr id="3" name="TextBox 2">
            <a:extLst>
              <a:ext uri="{FF2B5EF4-FFF2-40B4-BE49-F238E27FC236}">
                <a16:creationId xmlns:a16="http://schemas.microsoft.com/office/drawing/2014/main" id="{14C33A30-E74E-C91F-575D-D9BB5559018A}"/>
              </a:ext>
            </a:extLst>
          </p:cNvPr>
          <p:cNvSpPr txBox="1"/>
          <p:nvPr/>
        </p:nvSpPr>
        <p:spPr>
          <a:xfrm>
            <a:off x="277739" y="5006411"/>
            <a:ext cx="6850878" cy="18517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400" b="1" u="sng"/>
              <a:t>Business Impact</a:t>
            </a:r>
            <a:endParaRPr lang="en-GB" sz="1400"/>
          </a:p>
          <a:p>
            <a:pPr marL="285750" indent="-285750">
              <a:lnSpc>
                <a:spcPct val="90000"/>
              </a:lnSpc>
              <a:spcBef>
                <a:spcPts val="1000"/>
              </a:spcBef>
              <a:buFont typeface="Wingdings,sans-serif"/>
              <a:buChar char="Ø"/>
            </a:pPr>
            <a:r>
              <a:rPr lang="en-GB" sz="1400"/>
              <a:t>Verbal instructions are difficult to hear. </a:t>
            </a:r>
          </a:p>
          <a:p>
            <a:pPr marL="285750" indent="-285750">
              <a:lnSpc>
                <a:spcPct val="90000"/>
              </a:lnSpc>
              <a:spcBef>
                <a:spcPts val="1000"/>
              </a:spcBef>
              <a:buFont typeface="Wingdings,sans-serif"/>
              <a:buChar char="Ø"/>
            </a:pPr>
            <a:r>
              <a:rPr lang="en-GB" sz="1400"/>
              <a:t>Employees may misunderstand important procedures. </a:t>
            </a:r>
          </a:p>
          <a:p>
            <a:pPr marL="285750" indent="-285750">
              <a:lnSpc>
                <a:spcPct val="90000"/>
              </a:lnSpc>
              <a:spcBef>
                <a:spcPts val="1000"/>
              </a:spcBef>
              <a:buFont typeface="Wingdings,sans-serif"/>
              <a:buChar char="Ø"/>
            </a:pPr>
            <a:r>
              <a:rPr lang="en-GB" sz="1400"/>
              <a:t>Communication becomes slower and less effective. </a:t>
            </a:r>
          </a:p>
          <a:p>
            <a:pPr marL="285750" indent="-285750">
              <a:lnSpc>
                <a:spcPct val="90000"/>
              </a:lnSpc>
              <a:spcBef>
                <a:spcPts val="1000"/>
              </a:spcBef>
              <a:buFont typeface="Wingdings,sans-serif"/>
              <a:buChar char="Ø"/>
            </a:pPr>
            <a:r>
              <a:rPr lang="en-GB" sz="1400"/>
              <a:t>Increased risk of food contamination and production errors.</a:t>
            </a:r>
          </a:p>
          <a:p>
            <a:pPr algn="l"/>
            <a:endParaRPr lang="en-GB" dirty="0"/>
          </a:p>
        </p:txBody>
      </p:sp>
    </p:spTree>
    <p:extLst>
      <p:ext uri="{BB962C8B-B14F-4D97-AF65-F5344CB8AC3E}">
        <p14:creationId xmlns:p14="http://schemas.microsoft.com/office/powerpoint/2010/main" val="3675128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5C28-ADA5-7311-6560-884C9075B2BD}"/>
              </a:ext>
            </a:extLst>
          </p:cNvPr>
          <p:cNvSpPr>
            <a:spLocks noGrp="1"/>
          </p:cNvSpPr>
          <p:nvPr>
            <p:ph type="title"/>
          </p:nvPr>
        </p:nvSpPr>
        <p:spPr>
          <a:xfrm>
            <a:off x="3049249" y="271436"/>
            <a:ext cx="6543207" cy="307482"/>
          </a:xfrm>
        </p:spPr>
        <p:txBody>
          <a:bodyPr>
            <a:normAutofit fontScale="90000"/>
          </a:bodyPr>
          <a:lstStyle/>
          <a:p>
            <a:r>
              <a:rPr lang="en-GB" u="sng">
                <a:ea typeface="+mj-lt"/>
                <a:cs typeface="+mj-lt"/>
              </a:rPr>
              <a:t>Language and Communication</a:t>
            </a:r>
            <a:endParaRPr lang="en-US" u="sng"/>
          </a:p>
        </p:txBody>
      </p:sp>
      <p:sp>
        <p:nvSpPr>
          <p:cNvPr id="3" name="Content Placeholder 2">
            <a:extLst>
              <a:ext uri="{FF2B5EF4-FFF2-40B4-BE49-F238E27FC236}">
                <a16:creationId xmlns:a16="http://schemas.microsoft.com/office/drawing/2014/main" id="{C4B63F70-1252-72AA-BB1E-2A0D2E16E1D1}"/>
              </a:ext>
            </a:extLst>
          </p:cNvPr>
          <p:cNvSpPr>
            <a:spLocks noGrp="1"/>
          </p:cNvSpPr>
          <p:nvPr>
            <p:ph idx="1"/>
          </p:nvPr>
        </p:nvSpPr>
        <p:spPr>
          <a:xfrm>
            <a:off x="363511" y="1032396"/>
            <a:ext cx="6493240" cy="3420698"/>
          </a:xfrm>
        </p:spPr>
        <p:txBody>
          <a:bodyPr vert="horz" lIns="91440" tIns="45720" rIns="91440" bIns="45720" rtlCol="0" anchor="t">
            <a:normAutofit fontScale="77500" lnSpcReduction="20000"/>
          </a:bodyPr>
          <a:lstStyle/>
          <a:p>
            <a:pPr marL="0" indent="0">
              <a:buNone/>
            </a:pPr>
            <a:endParaRPr lang="en-GB" b="1"/>
          </a:p>
          <a:p>
            <a:pPr marL="0" indent="0">
              <a:buNone/>
            </a:pPr>
            <a:r>
              <a:rPr lang="en-GB">
                <a:ea typeface="+mn-lt"/>
                <a:cs typeface="+mn-lt"/>
              </a:rPr>
              <a:t>Language differences create another major communication barrier at Flight Foods Ltd. The workforce includes employees from five different cultural backgrounds, and many workers have limited English language skills. Gary explains that employees often communicate using their native languages, making it difficult to ensure that everyone understands the same instructions.</a:t>
            </a:r>
            <a:endParaRPr lang="en-GB"/>
          </a:p>
          <a:p>
            <a:pPr marL="0" indent="0">
              <a:buNone/>
            </a:pPr>
            <a:r>
              <a:rPr lang="en-GB">
                <a:ea typeface="+mn-lt"/>
                <a:cs typeface="+mn-lt"/>
              </a:rPr>
              <a:t>As a result, important food hygiene procedures may be interpreted differently, leading to inconsistent working practices and avoidable mistakes during food production.</a:t>
            </a:r>
            <a:endParaRPr lang="en-GB"/>
          </a:p>
          <a:p>
            <a:endParaRPr lang="en-GB"/>
          </a:p>
        </p:txBody>
      </p:sp>
      <p:sp>
        <p:nvSpPr>
          <p:cNvPr id="4" name="Slide Number Placeholder 3">
            <a:extLst>
              <a:ext uri="{FF2B5EF4-FFF2-40B4-BE49-F238E27FC236}">
                <a16:creationId xmlns:a16="http://schemas.microsoft.com/office/drawing/2014/main" id="{487CC361-07E2-4FDE-9159-2310089592FE}"/>
              </a:ext>
            </a:extLst>
          </p:cNvPr>
          <p:cNvSpPr>
            <a:spLocks noGrp="1"/>
          </p:cNvSpPr>
          <p:nvPr>
            <p:ph type="sldNum" sz="quarter" idx="12"/>
          </p:nvPr>
        </p:nvSpPr>
        <p:spPr/>
        <p:txBody>
          <a:bodyPr/>
          <a:lstStyle/>
          <a:p>
            <a:fld id="{330EA680-D336-4FF7-8B7A-9848BB0A1C32}" type="slidenum">
              <a:rPr lang="en-US" smtClean="0"/>
              <a:t>7</a:t>
            </a:fld>
            <a:endParaRPr lang="en-US"/>
          </a:p>
        </p:txBody>
      </p:sp>
      <p:sp>
        <p:nvSpPr>
          <p:cNvPr id="5" name="TextBox 4">
            <a:extLst>
              <a:ext uri="{FF2B5EF4-FFF2-40B4-BE49-F238E27FC236}">
                <a16:creationId xmlns:a16="http://schemas.microsoft.com/office/drawing/2014/main" id="{5AA9E701-940E-D1E1-216C-1F15691E3B8C}"/>
              </a:ext>
            </a:extLst>
          </p:cNvPr>
          <p:cNvSpPr txBox="1"/>
          <p:nvPr/>
        </p:nvSpPr>
        <p:spPr>
          <a:xfrm>
            <a:off x="1221919" y="4606964"/>
            <a:ext cx="748480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Business Impact</a:t>
            </a:r>
            <a:endParaRPr lang="en-US"/>
          </a:p>
          <a:p>
            <a:pPr marL="285750" indent="-285750">
              <a:buFont typeface="Arial"/>
              <a:buChar char="•"/>
            </a:pPr>
            <a:r>
              <a:rPr lang="en-GB">
                <a:ea typeface="+mn-lt"/>
                <a:cs typeface="+mn-lt"/>
              </a:rPr>
              <a:t>Instructions may be misunderstood. </a:t>
            </a:r>
            <a:endParaRPr lang="en-GB"/>
          </a:p>
          <a:p>
            <a:pPr marL="285750" indent="-285750">
              <a:buFont typeface="Arial"/>
              <a:buChar char="•"/>
            </a:pPr>
            <a:r>
              <a:rPr lang="en-GB">
                <a:ea typeface="+mn-lt"/>
                <a:cs typeface="+mn-lt"/>
              </a:rPr>
              <a:t>Increased risk of incorrect food handling. </a:t>
            </a:r>
            <a:endParaRPr lang="en-GB"/>
          </a:p>
          <a:p>
            <a:pPr marL="285750" indent="-285750">
              <a:buFont typeface="Arial"/>
              <a:buChar char="•"/>
            </a:pPr>
            <a:r>
              <a:rPr lang="en-GB">
                <a:ea typeface="+mn-lt"/>
                <a:cs typeface="+mn-lt"/>
              </a:rPr>
              <a:t>Lower productivity and teamwork. </a:t>
            </a:r>
            <a:endParaRPr lang="en-GB"/>
          </a:p>
          <a:p>
            <a:pPr marL="285750" indent="-285750">
              <a:buFont typeface="Arial"/>
              <a:buChar char="•"/>
            </a:pPr>
            <a:r>
              <a:rPr lang="en-GB">
                <a:ea typeface="+mn-lt"/>
                <a:cs typeface="+mn-lt"/>
              </a:rPr>
              <a:t>Greater possibility of customer complaints.</a:t>
            </a:r>
            <a:endParaRPr lang="en-GB"/>
          </a:p>
          <a:p>
            <a:pPr algn="l"/>
            <a:endParaRPr lang="en-GB"/>
          </a:p>
        </p:txBody>
      </p:sp>
      <p:pic>
        <p:nvPicPr>
          <p:cNvPr id="6" name="Picture 5" descr="Women in white coats and blue hair on a conveyor belt&#10;&#10;AI-generated content may be incorrect.">
            <a:extLst>
              <a:ext uri="{FF2B5EF4-FFF2-40B4-BE49-F238E27FC236}">
                <a16:creationId xmlns:a16="http://schemas.microsoft.com/office/drawing/2014/main" id="{44C2DF26-2700-2107-1FD6-B2D42C66EE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76672" y="1648917"/>
            <a:ext cx="5215328" cy="4228476"/>
          </a:xfrm>
          <a:prstGeom prst="rect">
            <a:avLst/>
          </a:prstGeom>
          <a:ln>
            <a:noFill/>
          </a:ln>
          <a:effectLst>
            <a:softEdge rad="112500"/>
          </a:effectLst>
        </p:spPr>
      </p:pic>
    </p:spTree>
    <p:extLst>
      <p:ext uri="{BB962C8B-B14F-4D97-AF65-F5344CB8AC3E}">
        <p14:creationId xmlns:p14="http://schemas.microsoft.com/office/powerpoint/2010/main" val="4028573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6AD74FD-12C7-46A6-4EA7-211F31CA7C3F}"/>
              </a:ext>
            </a:extLst>
          </p:cNvPr>
          <p:cNvSpPr txBox="1"/>
          <p:nvPr/>
        </p:nvSpPr>
        <p:spPr>
          <a:xfrm>
            <a:off x="360207" y="1190765"/>
            <a:ext cx="4781488" cy="4715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700" b="1" u="sng" dirty="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a:t>Communication at Flight Foods Ltd is also affected by human factors. Differences in culture, age and emotions influence how employees understand instructions, interact with colleagues and perform daily tasks. If these barriers are not managed effectively, they can reduce teamwork and increase operational errors.</a:t>
            </a:r>
          </a:p>
          <a:p>
            <a:pPr indent="-228600">
              <a:lnSpc>
                <a:spcPct val="90000"/>
              </a:lnSpc>
              <a:spcAft>
                <a:spcPts val="600"/>
              </a:spcAft>
              <a:buFont typeface="Arial" panose="020B0604020202020204" pitchFamily="34" charset="0"/>
              <a:buChar char="•"/>
            </a:pPr>
            <a:endParaRPr lang="en-US" sz="1700"/>
          </a:p>
        </p:txBody>
      </p:sp>
      <p:sp>
        <p:nvSpPr>
          <p:cNvPr id="53" name="Rectangle 5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descr="Board Room">
            <a:extLst>
              <a:ext uri="{FF2B5EF4-FFF2-40B4-BE49-F238E27FC236}">
                <a16:creationId xmlns:a16="http://schemas.microsoft.com/office/drawing/2014/main" id="{55633902-C538-4E0E-7A76-B23945859E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139676" y="650494"/>
            <a:ext cx="5324142" cy="5324142"/>
          </a:xfrm>
          <a:prstGeom prst="rect">
            <a:avLst/>
          </a:prstGeom>
        </p:spPr>
      </p:pic>
      <p:sp>
        <p:nvSpPr>
          <p:cNvPr id="4" name="Slide Number Placeholder 3">
            <a:extLst>
              <a:ext uri="{FF2B5EF4-FFF2-40B4-BE49-F238E27FC236}">
                <a16:creationId xmlns:a16="http://schemas.microsoft.com/office/drawing/2014/main" id="{BC066656-16EF-9FB8-949E-9A64A1A09F9A}"/>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pPr>
            <a:fld id="{330EA680-D336-4FF7-8B7A-9848BB0A1C32}" type="slidenum">
              <a:rPr lang="en-US">
                <a:solidFill>
                  <a:schemeClr val="tx1">
                    <a:tint val="75000"/>
                  </a:schemeClr>
                </a:solidFill>
              </a:rPr>
              <a:pPr>
                <a:spcAft>
                  <a:spcPts val="600"/>
                </a:spcAft>
              </a:pPr>
              <a:t>8</a:t>
            </a:fld>
            <a:endParaRPr lang="en-US">
              <a:solidFill>
                <a:schemeClr val="tx1">
                  <a:tint val="75000"/>
                </a:schemeClr>
              </a:solidFill>
            </a:endParaRPr>
          </a:p>
        </p:txBody>
      </p:sp>
      <p:sp>
        <p:nvSpPr>
          <p:cNvPr id="2" name="TextBox 1">
            <a:extLst>
              <a:ext uri="{FF2B5EF4-FFF2-40B4-BE49-F238E27FC236}">
                <a16:creationId xmlns:a16="http://schemas.microsoft.com/office/drawing/2014/main" id="{67CD8DA8-948F-6A11-10C2-C09CAAD73ED2}"/>
              </a:ext>
            </a:extLst>
          </p:cNvPr>
          <p:cNvSpPr txBox="1"/>
          <p:nvPr/>
        </p:nvSpPr>
        <p:spPr>
          <a:xfrm>
            <a:off x="491383" y="1025495"/>
            <a:ext cx="430850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a:t>Cultural, Generational and Emotional Barriers</a:t>
            </a:r>
            <a:endParaRPr lang="en-US" sz="2800"/>
          </a:p>
        </p:txBody>
      </p:sp>
    </p:spTree>
    <p:extLst>
      <p:ext uri="{BB962C8B-B14F-4D97-AF65-F5344CB8AC3E}">
        <p14:creationId xmlns:p14="http://schemas.microsoft.com/office/powerpoint/2010/main" val="3813791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34CF6A4-81F5-F1F9-FC66-71EC583F002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a:solidFill>
                  <a:schemeClr val="tx1">
                    <a:lumMod val="50000"/>
                    <a:lumOff val="50000"/>
                  </a:schemeClr>
                </a:solidFill>
              </a:rPr>
              <a:pPr>
                <a:spcAft>
                  <a:spcPts val="600"/>
                </a:spcAft>
              </a:pPr>
              <a:t>9</a:t>
            </a:fld>
            <a:endParaRPr lang="en-US">
              <a:solidFill>
                <a:schemeClr val="tx1">
                  <a:lumMod val="50000"/>
                  <a:lumOff val="50000"/>
                </a:schemeClr>
              </a:solidFill>
            </a:endParaRPr>
          </a:p>
        </p:txBody>
      </p:sp>
      <p:grpSp>
        <p:nvGrpSpPr>
          <p:cNvPr id="18" name="Group 17">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9" name="Rectangle 18">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TextBox 10">
            <a:extLst>
              <a:ext uri="{FF2B5EF4-FFF2-40B4-BE49-F238E27FC236}">
                <a16:creationId xmlns:a16="http://schemas.microsoft.com/office/drawing/2014/main" id="{3974D0EF-C313-0D7E-5845-E9EDF594A372}"/>
              </a:ext>
            </a:extLst>
          </p:cNvPr>
          <p:cNvSpPr txBox="1"/>
          <p:nvPr/>
        </p:nvSpPr>
        <p:spPr>
          <a:xfrm>
            <a:off x="8365130" y="6358795"/>
            <a:ext cx="4039755"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100" i="1">
              <a:ea typeface="+mn-lt"/>
              <a:cs typeface="+mn-lt"/>
            </a:endParaRPr>
          </a:p>
          <a:p>
            <a:pPr algn="l">
              <a:spcAft>
                <a:spcPts val="600"/>
              </a:spcAft>
            </a:pPr>
            <a:endParaRPr lang="en-GB"/>
          </a:p>
        </p:txBody>
      </p:sp>
      <p:sp>
        <p:nvSpPr>
          <p:cNvPr id="6" name="TextBox 5">
            <a:extLst>
              <a:ext uri="{FF2B5EF4-FFF2-40B4-BE49-F238E27FC236}">
                <a16:creationId xmlns:a16="http://schemas.microsoft.com/office/drawing/2014/main" id="{9CED3F3D-2BDD-110A-8F16-D80D58C4A1DA}"/>
              </a:ext>
            </a:extLst>
          </p:cNvPr>
          <p:cNvSpPr txBox="1"/>
          <p:nvPr/>
        </p:nvSpPr>
        <p:spPr>
          <a:xfrm>
            <a:off x="6154663" y="202300"/>
            <a:ext cx="5882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ctr" rtl="0"/>
            <a:endParaRPr lang="en-GB"/>
          </a:p>
        </p:txBody>
      </p:sp>
      <p:sp>
        <p:nvSpPr>
          <p:cNvPr id="10" name="TextBox 9">
            <a:extLst>
              <a:ext uri="{FF2B5EF4-FFF2-40B4-BE49-F238E27FC236}">
                <a16:creationId xmlns:a16="http://schemas.microsoft.com/office/drawing/2014/main" id="{3CC17B65-9811-E1F2-119D-DFDAE03BBAE0}"/>
              </a:ext>
            </a:extLst>
          </p:cNvPr>
          <p:cNvSpPr txBox="1"/>
          <p:nvPr/>
        </p:nvSpPr>
        <p:spPr>
          <a:xfrm>
            <a:off x="8524429" y="6398664"/>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0" i="1" u="none" strike="noStrike" baseline="0">
                <a:solidFill>
                  <a:srgbClr val="000000"/>
                </a:solidFill>
                <a:latin typeface="Aptos"/>
              </a:rPr>
              <a:t>(Berlo, 1960; Robbins &amp; Coulter, 2017)</a:t>
            </a:r>
            <a:endParaRPr lang="en-GB" sz="1100"/>
          </a:p>
          <a:p>
            <a:pPr algn="ctr"/>
            <a:endParaRPr lang="en-GB"/>
          </a:p>
        </p:txBody>
      </p:sp>
      <p:graphicFrame>
        <p:nvGraphicFramePr>
          <p:cNvPr id="12" name="TextBox 4">
            <a:extLst>
              <a:ext uri="{FF2B5EF4-FFF2-40B4-BE49-F238E27FC236}">
                <a16:creationId xmlns:a16="http://schemas.microsoft.com/office/drawing/2014/main" id="{DEF049DE-286B-8D21-43F1-65DCC156E183}"/>
              </a:ext>
            </a:extLst>
          </p:cNvPr>
          <p:cNvGraphicFramePr/>
          <p:nvPr>
            <p:extLst>
              <p:ext uri="{D42A27DB-BD31-4B8C-83A1-F6EECF244321}">
                <p14:modId xmlns:p14="http://schemas.microsoft.com/office/powerpoint/2010/main" val="1464956320"/>
              </p:ext>
            </p:extLst>
          </p:nvPr>
        </p:nvGraphicFramePr>
        <p:xfrm>
          <a:off x="676760" y="342711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2" name="Rectangle: Rounded Corners 121">
            <a:extLst>
              <a:ext uri="{FF2B5EF4-FFF2-40B4-BE49-F238E27FC236}">
                <a16:creationId xmlns:a16="http://schemas.microsoft.com/office/drawing/2014/main" id="{67084B7D-EE3A-E593-C5B0-63E1BC136582}"/>
              </a:ext>
            </a:extLst>
          </p:cNvPr>
          <p:cNvSpPr/>
          <p:nvPr/>
        </p:nvSpPr>
        <p:spPr>
          <a:xfrm>
            <a:off x="1509" y="362"/>
            <a:ext cx="12208354" cy="4807915"/>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78" name="TextBox 177">
            <a:extLst>
              <a:ext uri="{FF2B5EF4-FFF2-40B4-BE49-F238E27FC236}">
                <a16:creationId xmlns:a16="http://schemas.microsoft.com/office/drawing/2014/main" id="{4D9F78A3-03DF-2E0B-C5D7-76A478EBB3E5}"/>
              </a:ext>
            </a:extLst>
          </p:cNvPr>
          <p:cNvSpPr txBox="1"/>
          <p:nvPr/>
        </p:nvSpPr>
        <p:spPr>
          <a:xfrm>
            <a:off x="324811" y="108512"/>
            <a:ext cx="4892467"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Wingdings,sans-serif"/>
              <a:buChar char="Ø"/>
            </a:pPr>
            <a:r>
              <a:rPr lang="en-GB" sz="2000" b="1" u="sng"/>
              <a:t>Cultural Barriers</a:t>
            </a:r>
            <a:endParaRPr lang="en-US" sz="2000"/>
          </a:p>
          <a:p>
            <a:pPr>
              <a:spcAft>
                <a:spcPts val="600"/>
              </a:spcAft>
            </a:pPr>
            <a:r>
              <a:rPr lang="en-GB" sz="2000"/>
              <a:t>Employees come from </a:t>
            </a:r>
            <a:r>
              <a:rPr lang="en-GB" sz="2000" b="1"/>
              <a:t>five different cultural backgrounds</a:t>
            </a:r>
            <a:r>
              <a:rPr lang="en-GB" sz="2000"/>
              <a:t>, bringing different communication styles, values and workplace practices. Without clear and inclusive communication, instructions may be interpreted differently, leading to inconsistent food handling procedures.</a:t>
            </a:r>
          </a:p>
        </p:txBody>
      </p:sp>
      <p:sp>
        <p:nvSpPr>
          <p:cNvPr id="179" name="TextBox 178">
            <a:extLst>
              <a:ext uri="{FF2B5EF4-FFF2-40B4-BE49-F238E27FC236}">
                <a16:creationId xmlns:a16="http://schemas.microsoft.com/office/drawing/2014/main" id="{59032316-8AC9-0DD8-D457-7365E232F4C7}"/>
              </a:ext>
            </a:extLst>
          </p:cNvPr>
          <p:cNvSpPr txBox="1"/>
          <p:nvPr/>
        </p:nvSpPr>
        <p:spPr>
          <a:xfrm>
            <a:off x="3539504" y="2845281"/>
            <a:ext cx="583962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Ø"/>
            </a:pPr>
            <a:r>
              <a:rPr lang="en-GB" sz="2000" b="1" u="sng"/>
              <a:t>Age &amp; Generational Barriers</a:t>
            </a:r>
            <a:r>
              <a:rPr lang="en-US" sz="2000" dirty="0"/>
              <a:t> </a:t>
            </a:r>
          </a:p>
          <a:p>
            <a:r>
              <a:rPr lang="en-GB" sz="2000"/>
              <a:t>The workforce ranges from </a:t>
            </a:r>
            <a:r>
              <a:rPr lang="en-GB" sz="2000" b="1"/>
              <a:t>16 to 60 years old</a:t>
            </a:r>
            <a:r>
              <a:rPr lang="en-GB" sz="2000"/>
              <a:t>, meaning employees have different levels of experience and learning styles. Younger workers may require additional guidance and training to fully understand workplace procedures.</a:t>
            </a:r>
            <a:endParaRPr lang="en-US" sz="2000"/>
          </a:p>
          <a:p>
            <a:pPr algn="l"/>
            <a:endParaRPr lang="en-GB" dirty="0"/>
          </a:p>
        </p:txBody>
      </p:sp>
      <p:sp>
        <p:nvSpPr>
          <p:cNvPr id="180" name="TextBox 179">
            <a:extLst>
              <a:ext uri="{FF2B5EF4-FFF2-40B4-BE49-F238E27FC236}">
                <a16:creationId xmlns:a16="http://schemas.microsoft.com/office/drawing/2014/main" id="{92CDC2A5-62EC-D460-E115-294BDE3FDB97}"/>
              </a:ext>
            </a:extLst>
          </p:cNvPr>
          <p:cNvSpPr txBox="1"/>
          <p:nvPr/>
        </p:nvSpPr>
        <p:spPr>
          <a:xfrm>
            <a:off x="6370539" y="204230"/>
            <a:ext cx="5568406" cy="27448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Wingdings,sans-serif"/>
              <a:buChar char="Ø"/>
            </a:pPr>
            <a:r>
              <a:rPr lang="en-US" sz="2000" b="1" u="sng"/>
              <a:t>Emotional Barriers</a:t>
            </a:r>
            <a:endParaRPr lang="en-US" sz="2000"/>
          </a:p>
          <a:p>
            <a:pPr>
              <a:lnSpc>
                <a:spcPct val="90000"/>
              </a:lnSpc>
              <a:spcBef>
                <a:spcPts val="1000"/>
              </a:spcBef>
            </a:pPr>
            <a:r>
              <a:rPr lang="en-US" sz="2000"/>
              <a:t>Gary's frustration when employees make mistakes creates a negative working environment. This discourages employees from asking questions or seeking clarification, increasing the likelihood of communication failures.</a:t>
            </a:r>
          </a:p>
          <a:p>
            <a:pPr>
              <a:lnSpc>
                <a:spcPct val="90000"/>
              </a:lnSpc>
              <a:spcBef>
                <a:spcPts val="1000"/>
              </a:spcBef>
            </a:pPr>
            <a:endParaRPr lang="en-US" sz="1300" dirty="0"/>
          </a:p>
          <a:p>
            <a:pPr algn="l"/>
            <a:endParaRPr lang="en-GB" dirty="0"/>
          </a:p>
        </p:txBody>
      </p:sp>
    </p:spTree>
    <p:extLst>
      <p:ext uri="{BB962C8B-B14F-4D97-AF65-F5344CB8AC3E}">
        <p14:creationId xmlns:p14="http://schemas.microsoft.com/office/powerpoint/2010/main" val="155883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627CF07-E47C-3636-2EFC-5FCD4756259A}"/>
              </a:ext>
            </a:extLst>
          </p:cNvPr>
          <p:cNvSpPr>
            <a:spLocks noGrp="1"/>
          </p:cNvSpPr>
          <p:nvPr>
            <p:ph type="sldNum" sz="quarter" idx="12"/>
          </p:nvPr>
        </p:nvSpPr>
        <p:spPr/>
        <p:txBody>
          <a:bodyPr/>
          <a:lstStyle/>
          <a:p>
            <a:fld id="{330EA680-D336-4FF7-8B7A-9848BB0A1C32}" type="slidenum">
              <a:rPr lang="en-US" smtClean="0"/>
              <a:t>10</a:t>
            </a:fld>
            <a:endParaRPr lang="en-US"/>
          </a:p>
        </p:txBody>
      </p:sp>
      <p:sp>
        <p:nvSpPr>
          <p:cNvPr id="5" name="TextBox 4">
            <a:extLst>
              <a:ext uri="{FF2B5EF4-FFF2-40B4-BE49-F238E27FC236}">
                <a16:creationId xmlns:a16="http://schemas.microsoft.com/office/drawing/2014/main" id="{96ED8E15-893E-9E8B-1C4A-7AA6A67AC997}"/>
              </a:ext>
            </a:extLst>
          </p:cNvPr>
          <p:cNvSpPr txBox="1"/>
          <p:nvPr/>
        </p:nvSpPr>
        <p:spPr>
          <a:xfrm>
            <a:off x="1417176" y="163794"/>
            <a:ext cx="93576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ea typeface="+mn-lt"/>
                <a:cs typeface="+mn-lt"/>
              </a:rPr>
              <a:t>Shannon &amp; Weaver Communication Model</a:t>
            </a:r>
            <a:endParaRPr lang="en-US" sz="3600" b="1" u="sng"/>
          </a:p>
        </p:txBody>
      </p:sp>
      <p:sp>
        <p:nvSpPr>
          <p:cNvPr id="6" name="TextBox 5">
            <a:extLst>
              <a:ext uri="{FF2B5EF4-FFF2-40B4-BE49-F238E27FC236}">
                <a16:creationId xmlns:a16="http://schemas.microsoft.com/office/drawing/2014/main" id="{5B3FCCA2-9AC5-101F-E154-29EFE90CF910}"/>
              </a:ext>
            </a:extLst>
          </p:cNvPr>
          <p:cNvSpPr txBox="1"/>
          <p:nvPr/>
        </p:nvSpPr>
        <p:spPr>
          <a:xfrm>
            <a:off x="750062" y="1193969"/>
            <a:ext cx="955704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ea typeface="+mn-lt"/>
                <a:cs typeface="+mn-lt"/>
              </a:rPr>
              <a:t>The </a:t>
            </a:r>
            <a:r>
              <a:rPr lang="en-GB" b="1">
                <a:ea typeface="+mn-lt"/>
                <a:cs typeface="+mn-lt"/>
              </a:rPr>
              <a:t>Shannon and Weaver Communication Model (1949)</a:t>
            </a:r>
            <a:r>
              <a:rPr lang="en-GB">
                <a:ea typeface="+mn-lt"/>
                <a:cs typeface="+mn-lt"/>
              </a:rPr>
              <a:t> is one of the earliest and most influential communication models. It describes communication as a </a:t>
            </a:r>
            <a:r>
              <a:rPr lang="en-GB" b="1">
                <a:ea typeface="+mn-lt"/>
                <a:cs typeface="+mn-lt"/>
              </a:rPr>
              <a:t>linear process</a:t>
            </a:r>
            <a:r>
              <a:rPr lang="en-GB">
                <a:ea typeface="+mn-lt"/>
                <a:cs typeface="+mn-lt"/>
              </a:rPr>
              <a:t>, where a message is transmitted from a sender to a receiver through a communication channel. The model also introduces the concept of </a:t>
            </a:r>
            <a:r>
              <a:rPr lang="en-GB" b="1">
                <a:ea typeface="+mn-lt"/>
                <a:cs typeface="+mn-lt"/>
              </a:rPr>
              <a:t>noise</a:t>
            </a:r>
            <a:r>
              <a:rPr lang="en-GB">
                <a:ea typeface="+mn-lt"/>
                <a:cs typeface="+mn-lt"/>
              </a:rPr>
              <a:t>, referring to any interference that prevents the message from being received accurately.</a:t>
            </a:r>
            <a:endParaRPr lang="en-US">
              <a:ea typeface="+mn-lt"/>
              <a:cs typeface="+mn-lt"/>
            </a:endParaRPr>
          </a:p>
          <a:p>
            <a:pPr algn="just"/>
            <a:r>
              <a:rPr lang="en-GB">
                <a:ea typeface="+mn-lt"/>
                <a:cs typeface="+mn-lt"/>
              </a:rPr>
              <a:t>Although originally developed for technical communication systems, the model is widely used in business to explain how communication failures occur within organisations.</a:t>
            </a:r>
          </a:p>
          <a:p>
            <a:pPr algn="l"/>
            <a:endParaRPr lang="en-GB"/>
          </a:p>
        </p:txBody>
      </p:sp>
      <p:sp>
        <p:nvSpPr>
          <p:cNvPr id="7" name="TextBox 6">
            <a:extLst>
              <a:ext uri="{FF2B5EF4-FFF2-40B4-BE49-F238E27FC236}">
                <a16:creationId xmlns:a16="http://schemas.microsoft.com/office/drawing/2014/main" id="{7AAF8BB2-7FD9-5345-C938-96C94E859CD6}"/>
              </a:ext>
            </a:extLst>
          </p:cNvPr>
          <p:cNvSpPr txBox="1"/>
          <p:nvPr/>
        </p:nvSpPr>
        <p:spPr>
          <a:xfrm>
            <a:off x="747756" y="3781513"/>
            <a:ext cx="81113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Key Components</a:t>
            </a:r>
            <a:endParaRPr lang="en-US"/>
          </a:p>
          <a:p>
            <a:pPr marL="285750" indent="-285750">
              <a:buFont typeface="Arial"/>
              <a:buChar char="•"/>
            </a:pPr>
            <a:r>
              <a:rPr lang="en-GB" b="1">
                <a:ea typeface="+mn-lt"/>
                <a:cs typeface="+mn-lt"/>
              </a:rPr>
              <a:t>Sender</a:t>
            </a:r>
            <a:r>
              <a:rPr lang="en-GB">
                <a:ea typeface="+mn-lt"/>
                <a:cs typeface="+mn-lt"/>
              </a:rPr>
              <a:t> – The person who creates and sends the message. </a:t>
            </a:r>
          </a:p>
          <a:p>
            <a:pPr marL="285750" indent="-285750">
              <a:buFont typeface="Arial"/>
              <a:buChar char="•"/>
            </a:pPr>
            <a:r>
              <a:rPr lang="en-GB" b="1">
                <a:ea typeface="+mn-lt"/>
                <a:cs typeface="+mn-lt"/>
              </a:rPr>
              <a:t>Encoder</a:t>
            </a:r>
            <a:r>
              <a:rPr lang="en-GB">
                <a:ea typeface="+mn-lt"/>
                <a:cs typeface="+mn-lt"/>
              </a:rPr>
              <a:t> – Converts the message into words, symbols or signals. </a:t>
            </a:r>
          </a:p>
          <a:p>
            <a:pPr marL="285750" indent="-285750">
              <a:buFont typeface="Arial"/>
              <a:buChar char="•"/>
            </a:pPr>
            <a:r>
              <a:rPr lang="en-GB" b="1">
                <a:ea typeface="+mn-lt"/>
                <a:cs typeface="+mn-lt"/>
              </a:rPr>
              <a:t>Channel</a:t>
            </a:r>
            <a:r>
              <a:rPr lang="en-GB">
                <a:ea typeface="+mn-lt"/>
                <a:cs typeface="+mn-lt"/>
              </a:rPr>
              <a:t> – The medium used to transmit the message. </a:t>
            </a:r>
          </a:p>
          <a:p>
            <a:pPr marL="285750" indent="-285750">
              <a:buFont typeface="Arial"/>
              <a:buChar char="•"/>
            </a:pPr>
            <a:r>
              <a:rPr lang="en-GB" b="1">
                <a:ea typeface="+mn-lt"/>
                <a:cs typeface="+mn-lt"/>
              </a:rPr>
              <a:t>Noise</a:t>
            </a:r>
            <a:r>
              <a:rPr lang="en-GB">
                <a:ea typeface="+mn-lt"/>
                <a:cs typeface="+mn-lt"/>
              </a:rPr>
              <a:t> – Any interference that distorts the message. </a:t>
            </a:r>
          </a:p>
          <a:p>
            <a:pPr marL="285750" indent="-285750">
              <a:buFont typeface="Arial"/>
              <a:buChar char="•"/>
            </a:pPr>
            <a:r>
              <a:rPr lang="en-GB" b="1">
                <a:ea typeface="+mn-lt"/>
                <a:cs typeface="+mn-lt"/>
              </a:rPr>
              <a:t>Decoder</a:t>
            </a:r>
            <a:r>
              <a:rPr lang="en-GB">
                <a:ea typeface="+mn-lt"/>
                <a:cs typeface="+mn-lt"/>
              </a:rPr>
              <a:t> – Interprets the received message. </a:t>
            </a:r>
          </a:p>
          <a:p>
            <a:pPr marL="285750" indent="-285750">
              <a:buFont typeface="Arial"/>
              <a:buChar char="•"/>
            </a:pPr>
            <a:r>
              <a:rPr lang="en-GB" b="1">
                <a:ea typeface="+mn-lt"/>
                <a:cs typeface="+mn-lt"/>
              </a:rPr>
              <a:t>Receiver</a:t>
            </a:r>
            <a:r>
              <a:rPr lang="en-GB">
                <a:ea typeface="+mn-lt"/>
                <a:cs typeface="+mn-lt"/>
              </a:rPr>
              <a:t> – The person receiving the information. </a:t>
            </a:r>
          </a:p>
          <a:p>
            <a:pPr algn="l"/>
            <a:endParaRPr lang="en-GB"/>
          </a:p>
        </p:txBody>
      </p:sp>
      <p:sp>
        <p:nvSpPr>
          <p:cNvPr id="8" name="TextBox 7">
            <a:extLst>
              <a:ext uri="{FF2B5EF4-FFF2-40B4-BE49-F238E27FC236}">
                <a16:creationId xmlns:a16="http://schemas.microsoft.com/office/drawing/2014/main" id="{84960B7A-1230-BB9C-487E-4EF3F8F8467D}"/>
              </a:ext>
            </a:extLst>
          </p:cNvPr>
          <p:cNvSpPr txBox="1"/>
          <p:nvPr/>
        </p:nvSpPr>
        <p:spPr>
          <a:xfrm>
            <a:off x="8225327" y="6409346"/>
            <a:ext cx="39097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t>(Shannon &amp; Weaver, 1949; Berlo, 1960)</a:t>
            </a:r>
            <a:endParaRPr lang="en-US"/>
          </a:p>
        </p:txBody>
      </p:sp>
    </p:spTree>
    <p:extLst>
      <p:ext uri="{BB962C8B-B14F-4D97-AF65-F5344CB8AC3E}">
        <p14:creationId xmlns:p14="http://schemas.microsoft.com/office/powerpoint/2010/main" val="961780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419170F-83ED-1251-1F4E-82468939B792}"/>
              </a:ext>
            </a:extLst>
          </p:cNvPr>
          <p:cNvSpPr>
            <a:spLocks noGrp="1"/>
          </p:cNvSpPr>
          <p:nvPr>
            <p:ph type="sldNum" sz="quarter" idx="12"/>
          </p:nvPr>
        </p:nvSpPr>
        <p:spPr/>
        <p:txBody>
          <a:bodyPr/>
          <a:lstStyle/>
          <a:p>
            <a:fld id="{330EA680-D336-4FF7-8B7A-9848BB0A1C32}" type="slidenum">
              <a:rPr lang="en-US" smtClean="0"/>
              <a:t>11</a:t>
            </a:fld>
            <a:endParaRPr lang="en-US"/>
          </a:p>
        </p:txBody>
      </p:sp>
      <p:sp>
        <p:nvSpPr>
          <p:cNvPr id="5" name="TextBox 4">
            <a:extLst>
              <a:ext uri="{FF2B5EF4-FFF2-40B4-BE49-F238E27FC236}">
                <a16:creationId xmlns:a16="http://schemas.microsoft.com/office/drawing/2014/main" id="{3B61D6B0-558D-D1A1-88C3-7C787C04DEE2}"/>
              </a:ext>
            </a:extLst>
          </p:cNvPr>
          <p:cNvSpPr txBox="1"/>
          <p:nvPr/>
        </p:nvSpPr>
        <p:spPr>
          <a:xfrm>
            <a:off x="455775" y="1773251"/>
            <a:ext cx="393818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Strengths</a:t>
            </a:r>
            <a:endParaRPr lang="en-US" u="sng"/>
          </a:p>
          <a:p>
            <a:pPr marL="285750" indent="-285750">
              <a:buFont typeface="Arial"/>
              <a:buChar char="•"/>
            </a:pPr>
            <a:r>
              <a:rPr lang="en-GB">
                <a:ea typeface="+mn-lt"/>
                <a:cs typeface="+mn-lt"/>
              </a:rPr>
              <a:t>Easy to understand and apply.</a:t>
            </a:r>
            <a:endParaRPr lang="en-GB"/>
          </a:p>
          <a:p>
            <a:pPr marL="285750" indent="-285750">
              <a:buFont typeface="Arial"/>
              <a:buChar char="•"/>
            </a:pPr>
            <a:r>
              <a:rPr lang="en-GB">
                <a:ea typeface="+mn-lt"/>
                <a:cs typeface="+mn-lt"/>
              </a:rPr>
              <a:t>Highlights the importance of communication barriers.</a:t>
            </a:r>
            <a:endParaRPr lang="en-GB"/>
          </a:p>
          <a:p>
            <a:pPr marL="285750" indent="-285750">
              <a:buFont typeface="Arial"/>
              <a:buChar char="•"/>
            </a:pPr>
            <a:r>
              <a:rPr lang="en-GB">
                <a:ea typeface="+mn-lt"/>
                <a:cs typeface="+mn-lt"/>
              </a:rPr>
              <a:t>Demonstrates how noise can affect message accuracy.</a:t>
            </a:r>
            <a:endParaRPr lang="en-GB"/>
          </a:p>
          <a:p>
            <a:pPr algn="l"/>
            <a:endParaRPr lang="en-GB"/>
          </a:p>
        </p:txBody>
      </p:sp>
      <p:sp>
        <p:nvSpPr>
          <p:cNvPr id="6" name="TextBox 5">
            <a:extLst>
              <a:ext uri="{FF2B5EF4-FFF2-40B4-BE49-F238E27FC236}">
                <a16:creationId xmlns:a16="http://schemas.microsoft.com/office/drawing/2014/main" id="{2E6270F9-F364-59FE-5BE9-7825F44577BD}"/>
              </a:ext>
            </a:extLst>
          </p:cNvPr>
          <p:cNvSpPr txBox="1"/>
          <p:nvPr/>
        </p:nvSpPr>
        <p:spPr>
          <a:xfrm>
            <a:off x="455776" y="4023644"/>
            <a:ext cx="451502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Limitations</a:t>
            </a:r>
            <a:endParaRPr lang="en-US" u="sng"/>
          </a:p>
          <a:p>
            <a:pPr marL="285750" indent="-285750">
              <a:buFont typeface="Arial"/>
              <a:buChar char="•"/>
            </a:pPr>
            <a:r>
              <a:rPr lang="en-GB">
                <a:ea typeface="+mn-lt"/>
                <a:cs typeface="+mn-lt"/>
              </a:rPr>
              <a:t>Assumes communication is one-way. </a:t>
            </a:r>
            <a:endParaRPr lang="en-GB"/>
          </a:p>
          <a:p>
            <a:pPr marL="285750" indent="-285750">
              <a:buFont typeface="Arial"/>
              <a:buChar char="•"/>
            </a:pPr>
            <a:r>
              <a:rPr lang="en-GB">
                <a:ea typeface="+mn-lt"/>
                <a:cs typeface="+mn-lt"/>
              </a:rPr>
              <a:t>Gives limited attention to feedback and emotions. </a:t>
            </a:r>
            <a:endParaRPr lang="en-GB"/>
          </a:p>
          <a:p>
            <a:pPr marL="285750" indent="-285750">
              <a:buFont typeface="Arial"/>
              <a:buChar char="•"/>
            </a:pPr>
            <a:r>
              <a:rPr lang="en-GB">
                <a:ea typeface="+mn-lt"/>
                <a:cs typeface="+mn-lt"/>
              </a:rPr>
              <a:t>Does not fully explain complex workplace interactions. </a:t>
            </a:r>
            <a:endParaRPr lang="en-GB"/>
          </a:p>
          <a:p>
            <a:pPr algn="l"/>
            <a:endParaRPr lang="en-GB"/>
          </a:p>
        </p:txBody>
      </p:sp>
      <p:sp>
        <p:nvSpPr>
          <p:cNvPr id="7" name="TextBox 6">
            <a:extLst>
              <a:ext uri="{FF2B5EF4-FFF2-40B4-BE49-F238E27FC236}">
                <a16:creationId xmlns:a16="http://schemas.microsoft.com/office/drawing/2014/main" id="{AD300A54-0614-85EA-8BD9-2560EB9BBC09}"/>
              </a:ext>
            </a:extLst>
          </p:cNvPr>
          <p:cNvSpPr txBox="1"/>
          <p:nvPr/>
        </p:nvSpPr>
        <p:spPr>
          <a:xfrm>
            <a:off x="2884205" y="220766"/>
            <a:ext cx="6801028"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t>Shannon &amp; Weaver Communication Model</a:t>
            </a:r>
            <a:endParaRPr lang="en-GB" sz="2800"/>
          </a:p>
          <a:p>
            <a:pPr algn="l"/>
            <a:endParaRPr lang="en-GB"/>
          </a:p>
        </p:txBody>
      </p:sp>
      <p:sp>
        <p:nvSpPr>
          <p:cNvPr id="8" name="TextBox 7">
            <a:extLst>
              <a:ext uri="{FF2B5EF4-FFF2-40B4-BE49-F238E27FC236}">
                <a16:creationId xmlns:a16="http://schemas.microsoft.com/office/drawing/2014/main" id="{7711CF19-F326-4F22-FECB-108F519089FA}"/>
              </a:ext>
            </a:extLst>
          </p:cNvPr>
          <p:cNvSpPr txBox="1"/>
          <p:nvPr/>
        </p:nvSpPr>
        <p:spPr>
          <a:xfrm>
            <a:off x="8410486" y="6452075"/>
            <a:ext cx="451502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i="1">
              <a:ea typeface="+mn-lt"/>
              <a:cs typeface="+mn-lt"/>
            </a:endParaRPr>
          </a:p>
          <a:p>
            <a:pPr algn="l"/>
            <a:endParaRPr lang="en-GB"/>
          </a:p>
        </p:txBody>
      </p:sp>
      <p:pic>
        <p:nvPicPr>
          <p:cNvPr id="9" name="Picture 8" descr="A diagram of a communication system&#10;&#10;AI-generated content may be incorrect.">
            <a:extLst>
              <a:ext uri="{FF2B5EF4-FFF2-40B4-BE49-F238E27FC236}">
                <a16:creationId xmlns:a16="http://schemas.microsoft.com/office/drawing/2014/main" id="{38487588-742E-2B30-C265-078CC1EA8913}"/>
              </a:ext>
            </a:extLst>
          </p:cNvPr>
          <p:cNvPicPr>
            <a:picLocks noChangeAspect="1"/>
          </p:cNvPicPr>
          <p:nvPr/>
        </p:nvPicPr>
        <p:blipFill>
          <a:blip r:embed="rId2"/>
          <a:stretch>
            <a:fillRect/>
          </a:stretch>
        </p:blipFill>
        <p:spPr>
          <a:xfrm>
            <a:off x="5628296" y="2220528"/>
            <a:ext cx="6134100" cy="3171825"/>
          </a:xfrm>
          <a:prstGeom prst="rect">
            <a:avLst/>
          </a:prstGeom>
        </p:spPr>
      </p:pic>
      <p:sp>
        <p:nvSpPr>
          <p:cNvPr id="10" name="TextBox 9">
            <a:extLst>
              <a:ext uri="{FF2B5EF4-FFF2-40B4-BE49-F238E27FC236}">
                <a16:creationId xmlns:a16="http://schemas.microsoft.com/office/drawing/2014/main" id="{B6C8E2F0-5A51-0CD8-7DDD-23E3C3231598}"/>
              </a:ext>
            </a:extLst>
          </p:cNvPr>
          <p:cNvSpPr txBox="1"/>
          <p:nvPr/>
        </p:nvSpPr>
        <p:spPr>
          <a:xfrm>
            <a:off x="9379009" y="5305513"/>
            <a:ext cx="409485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solidFill>
                  <a:schemeClr val="tx1">
                    <a:lumMod val="49000"/>
                    <a:lumOff val="51000"/>
                  </a:schemeClr>
                </a:solidFill>
                <a:ea typeface="+mn-lt"/>
                <a:cs typeface="+mn-lt"/>
              </a:rPr>
              <a:t>Source: Communication Theory (n.d.)</a:t>
            </a:r>
            <a:endParaRPr lang="en-US" sz="1100" i="1">
              <a:solidFill>
                <a:schemeClr val="tx1">
                  <a:lumMod val="49000"/>
                  <a:lumOff val="51000"/>
                </a:schemeClr>
              </a:solidFill>
            </a:endParaRPr>
          </a:p>
        </p:txBody>
      </p:sp>
    </p:spTree>
    <p:extLst>
      <p:ext uri="{BB962C8B-B14F-4D97-AF65-F5344CB8AC3E}">
        <p14:creationId xmlns:p14="http://schemas.microsoft.com/office/powerpoint/2010/main" val="2807804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ABBCFC5-44AF-DD0D-F839-00AFEBA47351}"/>
              </a:ext>
            </a:extLst>
          </p:cNvPr>
          <p:cNvSpPr txBox="1"/>
          <p:nvPr/>
        </p:nvSpPr>
        <p:spPr>
          <a:xfrm>
            <a:off x="3366831" y="16596"/>
            <a:ext cx="5458838"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u="sng" kern="1200">
                <a:solidFill>
                  <a:schemeClr val="tx1"/>
                </a:solidFill>
                <a:latin typeface="+mj-lt"/>
                <a:ea typeface="+mj-ea"/>
                <a:cs typeface="+mj-cs"/>
              </a:rPr>
              <a:t>Applying the Shannon &amp; Weaver Model to Flight Foods Ltd</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0E1CC098-C371-9AD2-7306-51BFD7E11E2C}"/>
              </a:ext>
            </a:extLst>
          </p:cNvPr>
          <p:cNvSpPr txBox="1"/>
          <p:nvPr/>
        </p:nvSpPr>
        <p:spPr>
          <a:xfrm>
            <a:off x="105186" y="1336387"/>
            <a:ext cx="5458838" cy="41925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a:t>The Shannon and Weaver Model helps explain why communication failures occur at Flight Foods Ltd by identifying where the communication process breaks down. The model demonstrates that the message sent by Gary is disrupted by different forms of </a:t>
            </a:r>
            <a:r>
              <a:rPr lang="en-US" b="1"/>
              <a:t>noise</a:t>
            </a:r>
            <a:r>
              <a:rPr lang="en-US"/>
              <a:t>, preventing employees from receiving and interpreting information correctly.</a:t>
            </a:r>
          </a:p>
          <a:p>
            <a:pPr>
              <a:lnSpc>
                <a:spcPct val="90000"/>
              </a:lnSpc>
              <a:spcAft>
                <a:spcPts val="600"/>
              </a:spcAft>
            </a:pPr>
            <a:r>
              <a:rPr lang="en-US"/>
              <a:t>In this case, both </a:t>
            </a:r>
            <a:r>
              <a:rPr lang="en-US" b="1"/>
              <a:t>physical noise</a:t>
            </a:r>
            <a:r>
              <a:rPr lang="en-US"/>
              <a:t> (old machinery) and </a:t>
            </a:r>
            <a:r>
              <a:rPr lang="en-US" b="1"/>
              <a:t>semantic noise</a:t>
            </a:r>
            <a:r>
              <a:rPr lang="en-US"/>
              <a:t> (language differences) interfere with communication. As a result, employees may misunderstand food hygiene procedures, leading to operational errors and food safety incidents.</a:t>
            </a:r>
          </a:p>
          <a:p>
            <a:pPr indent="-228600">
              <a:lnSpc>
                <a:spcPct val="90000"/>
              </a:lnSpc>
              <a:spcAft>
                <a:spcPts val="600"/>
              </a:spcAft>
              <a:buFont typeface="Arial" panose="020B0604020202020204" pitchFamily="34" charset="0"/>
              <a:buChar char="•"/>
            </a:pPr>
            <a:endParaRPr lang="en-US"/>
          </a:p>
        </p:txBody>
      </p:sp>
      <p:sp>
        <p:nvSpPr>
          <p:cNvPr id="4" name="Slide Number Placeholder 3">
            <a:extLst>
              <a:ext uri="{FF2B5EF4-FFF2-40B4-BE49-F238E27FC236}">
                <a16:creationId xmlns:a16="http://schemas.microsoft.com/office/drawing/2014/main" id="{9EC337B7-BD6B-4006-5E4A-D18434952AD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12</a:t>
            </a:fld>
            <a:endParaRPr lang="en-US">
              <a:solidFill>
                <a:schemeClr val="tx1">
                  <a:tint val="75000"/>
                </a:schemeClr>
              </a:solidFill>
            </a:endParaRPr>
          </a:p>
        </p:txBody>
      </p:sp>
      <p:graphicFrame>
        <p:nvGraphicFramePr>
          <p:cNvPr id="9" name="Table 8">
            <a:extLst>
              <a:ext uri="{FF2B5EF4-FFF2-40B4-BE49-F238E27FC236}">
                <a16:creationId xmlns:a16="http://schemas.microsoft.com/office/drawing/2014/main" id="{674EB9C6-8FEC-4B8C-FD98-664283E5C74B}"/>
              </a:ext>
            </a:extLst>
          </p:cNvPr>
          <p:cNvGraphicFramePr>
            <a:graphicFrameLocks noGrp="1"/>
          </p:cNvGraphicFramePr>
          <p:nvPr>
            <p:extLst>
              <p:ext uri="{D42A27DB-BD31-4B8C-83A1-F6EECF244321}">
                <p14:modId xmlns:p14="http://schemas.microsoft.com/office/powerpoint/2010/main" val="4284176370"/>
              </p:ext>
            </p:extLst>
          </p:nvPr>
        </p:nvGraphicFramePr>
        <p:xfrm>
          <a:off x="6371892" y="1344685"/>
          <a:ext cx="4777382" cy="3300984"/>
        </p:xfrm>
        <a:graphic>
          <a:graphicData uri="http://schemas.openxmlformats.org/drawingml/2006/table">
            <a:tbl>
              <a:tblPr bandRow="1">
                <a:solidFill>
                  <a:srgbClr val="F2F2F2">
                    <a:alpha val="45098"/>
                  </a:srgbClr>
                </a:solidFill>
                <a:tableStyleId>{5C22544A-7EE6-4342-B048-85BDC9FD1C3A}</a:tableStyleId>
              </a:tblPr>
              <a:tblGrid>
                <a:gridCol w="1637976">
                  <a:extLst>
                    <a:ext uri="{9D8B030D-6E8A-4147-A177-3AD203B41FA5}">
                      <a16:colId xmlns:a16="http://schemas.microsoft.com/office/drawing/2014/main" val="1978903409"/>
                    </a:ext>
                  </a:extLst>
                </a:gridCol>
                <a:gridCol w="3139406">
                  <a:extLst>
                    <a:ext uri="{9D8B030D-6E8A-4147-A177-3AD203B41FA5}">
                      <a16:colId xmlns:a16="http://schemas.microsoft.com/office/drawing/2014/main" val="3408533249"/>
                    </a:ext>
                  </a:extLst>
                </a:gridCol>
              </a:tblGrid>
              <a:tr h="328414">
                <a:tc>
                  <a:txBody>
                    <a:bodyPr/>
                    <a:lstStyle/>
                    <a:p>
                      <a:pPr>
                        <a:buNone/>
                      </a:pPr>
                      <a:r>
                        <a:rPr lang="en-GB" sz="1100" b="1" cap="none" spc="0">
                          <a:solidFill>
                            <a:schemeClr val="tx1"/>
                          </a:solidFill>
                        </a:rPr>
                        <a:t>Model Component</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1100" b="1" cap="none" spc="0">
                          <a:solidFill>
                            <a:schemeClr val="tx1"/>
                          </a:solidFill>
                        </a:rPr>
                        <a:t>Flight Foods Ltd Example</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98606886"/>
                  </a:ext>
                </a:extLst>
              </a:tr>
              <a:tr h="496832">
                <a:tc>
                  <a:txBody>
                    <a:bodyPr/>
                    <a:lstStyle/>
                    <a:p>
                      <a:pPr>
                        <a:buNone/>
                      </a:pPr>
                      <a:r>
                        <a:rPr lang="en-GB" sz="1100" b="1" cap="none" spc="0">
                          <a:solidFill>
                            <a:schemeClr val="tx1"/>
                          </a:solidFill>
                        </a:rPr>
                        <a:t>Information Source / Sender</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100" cap="none" spc="0">
                          <a:solidFill>
                            <a:schemeClr val="tx1"/>
                          </a:solidFill>
                        </a:rPr>
                        <a:t>Gary (Factory Manager)</a:t>
                      </a: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923600828"/>
                  </a:ext>
                </a:extLst>
              </a:tr>
              <a:tr h="328414">
                <a:tc>
                  <a:txBody>
                    <a:bodyPr/>
                    <a:lstStyle/>
                    <a:p>
                      <a:pPr>
                        <a:buNone/>
                      </a:pPr>
                      <a:r>
                        <a:rPr lang="en-GB" sz="1100" b="1" cap="none" spc="0">
                          <a:solidFill>
                            <a:schemeClr val="tx1"/>
                          </a:solidFill>
                        </a:rPr>
                        <a:t>Encoder</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1100" cap="none" spc="0">
                          <a:solidFill>
                            <a:schemeClr val="tx1"/>
                          </a:solidFill>
                        </a:rPr>
                        <a:t>Verbal instructions and warning signs</a:t>
                      </a: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687202013"/>
                  </a:ext>
                </a:extLst>
              </a:tr>
              <a:tr h="496832">
                <a:tc>
                  <a:txBody>
                    <a:bodyPr/>
                    <a:lstStyle/>
                    <a:p>
                      <a:pPr>
                        <a:buNone/>
                      </a:pPr>
                      <a:r>
                        <a:rPr lang="en-GB" sz="1100" b="1" cap="none" spc="0">
                          <a:solidFill>
                            <a:schemeClr val="tx1"/>
                          </a:solidFill>
                        </a:rPr>
                        <a:t>Channel</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100" cap="none" spc="0">
                          <a:solidFill>
                            <a:schemeClr val="tx1"/>
                          </a:solidFill>
                        </a:rPr>
                        <a:t>Face-to-face communication and workplace signage</a:t>
                      </a: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626609424"/>
                  </a:ext>
                </a:extLst>
              </a:tr>
              <a:tr h="496832">
                <a:tc>
                  <a:txBody>
                    <a:bodyPr/>
                    <a:lstStyle/>
                    <a:p>
                      <a:pPr>
                        <a:buNone/>
                      </a:pPr>
                      <a:r>
                        <a:rPr lang="en-GB" sz="1100" b="1" cap="none" spc="0">
                          <a:solidFill>
                            <a:schemeClr val="tx1"/>
                          </a:solidFill>
                        </a:rPr>
                        <a:t>Noise</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1100" cap="none" spc="0">
                          <a:solidFill>
                            <a:schemeClr val="tx1"/>
                          </a:solidFill>
                        </a:rPr>
                        <a:t>Machinery noise, language differences and distractions</a:t>
                      </a: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794479816"/>
                  </a:ext>
                </a:extLst>
              </a:tr>
              <a:tr h="328414">
                <a:tc>
                  <a:txBody>
                    <a:bodyPr/>
                    <a:lstStyle/>
                    <a:p>
                      <a:pPr>
                        <a:buNone/>
                      </a:pPr>
                      <a:r>
                        <a:rPr lang="en-GB" sz="1100" b="1" cap="none" spc="0">
                          <a:solidFill>
                            <a:schemeClr val="tx1"/>
                          </a:solidFill>
                        </a:rPr>
                        <a:t>Decoder</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100" cap="none" spc="0">
                          <a:solidFill>
                            <a:schemeClr val="tx1"/>
                          </a:solidFill>
                        </a:rPr>
                        <a:t>Employees interpret the information</a:t>
                      </a: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157562496"/>
                  </a:ext>
                </a:extLst>
              </a:tr>
              <a:tr h="328414">
                <a:tc>
                  <a:txBody>
                    <a:bodyPr/>
                    <a:lstStyle/>
                    <a:p>
                      <a:pPr>
                        <a:buNone/>
                      </a:pPr>
                      <a:r>
                        <a:rPr lang="en-GB" sz="1100" b="1" cap="none" spc="0">
                          <a:solidFill>
                            <a:schemeClr val="tx1"/>
                          </a:solidFill>
                        </a:rPr>
                        <a:t>Receiver</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1100" cap="none" spc="0">
                          <a:solidFill>
                            <a:schemeClr val="tx1"/>
                          </a:solidFill>
                        </a:rPr>
                        <a:t>Factory workers</a:t>
                      </a:r>
                    </a:p>
                  </a:txBody>
                  <a:tcPr marL="84209" marR="84209" marT="84209" marB="4210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876133614"/>
                  </a:ext>
                </a:extLst>
              </a:tr>
              <a:tr h="496832">
                <a:tc>
                  <a:txBody>
                    <a:bodyPr/>
                    <a:lstStyle/>
                    <a:p>
                      <a:pPr>
                        <a:buNone/>
                      </a:pPr>
                      <a:r>
                        <a:rPr lang="en-GB" sz="1100" b="1" cap="none" spc="0">
                          <a:solidFill>
                            <a:schemeClr val="tx1"/>
                          </a:solidFill>
                        </a:rPr>
                        <a:t>Feedback</a:t>
                      </a:r>
                      <a:endParaRPr lang="en-GB" sz="1100" cap="none" spc="0">
                        <a:solidFill>
                          <a:schemeClr val="tx1"/>
                        </a:solidFill>
                      </a:endParaRP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1100" cap="none" spc="0">
                          <a:solidFill>
                            <a:schemeClr val="tx1"/>
                          </a:solidFill>
                        </a:rPr>
                        <a:t>Limited feedback results in misunderstandings remaining unresolved</a:t>
                      </a:r>
                    </a:p>
                  </a:txBody>
                  <a:tcPr marL="84209" marR="84209" marT="84209" marB="4210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662215295"/>
                  </a:ext>
                </a:extLst>
              </a:tr>
            </a:tbl>
          </a:graphicData>
        </a:graphic>
      </p:graphicFrame>
      <p:sp>
        <p:nvSpPr>
          <p:cNvPr id="10" name="TextBox 9">
            <a:extLst>
              <a:ext uri="{FF2B5EF4-FFF2-40B4-BE49-F238E27FC236}">
                <a16:creationId xmlns:a16="http://schemas.microsoft.com/office/drawing/2014/main" id="{6812B6B6-A4EB-0270-E34B-A1CC07A4E9FF}"/>
              </a:ext>
            </a:extLst>
          </p:cNvPr>
          <p:cNvSpPr txBox="1"/>
          <p:nvPr/>
        </p:nvSpPr>
        <p:spPr>
          <a:xfrm>
            <a:off x="2670560" y="4785645"/>
            <a:ext cx="76698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Key Business Insight</a:t>
            </a:r>
            <a:endParaRPr lang="en-US"/>
          </a:p>
          <a:p>
            <a:r>
              <a:rPr lang="en-GB">
                <a:ea typeface="+mn-lt"/>
                <a:cs typeface="+mn-lt"/>
              </a:rPr>
              <a:t>The model shows that communication failures are not caused by a single individual. Instead, multiple sources of noise interrupt the communication process, reducing message accuracy and increasing the risk of food safety errors.</a:t>
            </a:r>
          </a:p>
          <a:p>
            <a:pPr algn="l"/>
            <a:endParaRPr lang="en-GB"/>
          </a:p>
        </p:txBody>
      </p:sp>
      <p:sp>
        <p:nvSpPr>
          <p:cNvPr id="11" name="TextBox 10">
            <a:extLst>
              <a:ext uri="{FF2B5EF4-FFF2-40B4-BE49-F238E27FC236}">
                <a16:creationId xmlns:a16="http://schemas.microsoft.com/office/drawing/2014/main" id="{6B0D28D7-EAD1-E4A9-0F46-F184A10ECBC7}"/>
              </a:ext>
            </a:extLst>
          </p:cNvPr>
          <p:cNvSpPr txBox="1"/>
          <p:nvPr/>
        </p:nvSpPr>
        <p:spPr>
          <a:xfrm>
            <a:off x="9001569" y="6402223"/>
            <a:ext cx="43013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ea typeface="+mn-lt"/>
                <a:cs typeface="+mn-lt"/>
              </a:rPr>
              <a:t>(Shannon &amp; Weaver, 1949)</a:t>
            </a:r>
            <a:endParaRPr lang="en-US" sz="1200"/>
          </a:p>
        </p:txBody>
      </p:sp>
    </p:spTree>
    <p:extLst>
      <p:ext uri="{BB962C8B-B14F-4D97-AF65-F5344CB8AC3E}">
        <p14:creationId xmlns:p14="http://schemas.microsoft.com/office/powerpoint/2010/main" val="1428642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845B4-97BE-9160-998B-446F51C6900D}"/>
              </a:ext>
            </a:extLst>
          </p:cNvPr>
          <p:cNvSpPr>
            <a:spLocks noGrp="1"/>
          </p:cNvSpPr>
          <p:nvPr>
            <p:ph type="title"/>
          </p:nvPr>
        </p:nvSpPr>
        <p:spPr>
          <a:xfrm>
            <a:off x="2156085" y="-122055"/>
            <a:ext cx="10515600" cy="1325563"/>
          </a:xfrm>
        </p:spPr>
        <p:txBody>
          <a:bodyPr>
            <a:normAutofit/>
          </a:bodyPr>
          <a:lstStyle/>
          <a:p>
            <a:r>
              <a:rPr lang="en-GB" sz="3600" b="1" u="sng">
                <a:ea typeface="+mj-lt"/>
                <a:cs typeface="+mj-lt"/>
              </a:rPr>
              <a:t>Berlo's SMCR Communication Model</a:t>
            </a:r>
            <a:endParaRPr lang="en-US" sz="3600"/>
          </a:p>
        </p:txBody>
      </p:sp>
      <p:sp>
        <p:nvSpPr>
          <p:cNvPr id="4" name="Slide Number Placeholder 3">
            <a:extLst>
              <a:ext uri="{FF2B5EF4-FFF2-40B4-BE49-F238E27FC236}">
                <a16:creationId xmlns:a16="http://schemas.microsoft.com/office/drawing/2014/main" id="{BE965161-08D9-2A00-7DB3-C3B02BE4457F}"/>
              </a:ext>
            </a:extLst>
          </p:cNvPr>
          <p:cNvSpPr>
            <a:spLocks noGrp="1"/>
          </p:cNvSpPr>
          <p:nvPr>
            <p:ph type="sldNum" sz="quarter" idx="12"/>
          </p:nvPr>
        </p:nvSpPr>
        <p:spPr/>
        <p:txBody>
          <a:bodyPr/>
          <a:lstStyle/>
          <a:p>
            <a:fld id="{330EA680-D336-4FF7-8B7A-9848BB0A1C32}" type="slidenum">
              <a:rPr lang="en-US" smtClean="0"/>
              <a:t>13</a:t>
            </a:fld>
            <a:endParaRPr lang="en-US"/>
          </a:p>
        </p:txBody>
      </p:sp>
      <p:sp>
        <p:nvSpPr>
          <p:cNvPr id="6" name="TextBox 5">
            <a:extLst>
              <a:ext uri="{FF2B5EF4-FFF2-40B4-BE49-F238E27FC236}">
                <a16:creationId xmlns:a16="http://schemas.microsoft.com/office/drawing/2014/main" id="{0B1A3A45-2C8C-1AA9-8349-7E03BBF395D5}"/>
              </a:ext>
            </a:extLst>
          </p:cNvPr>
          <p:cNvSpPr txBox="1"/>
          <p:nvPr/>
        </p:nvSpPr>
        <p:spPr>
          <a:xfrm>
            <a:off x="928479" y="1611325"/>
            <a:ext cx="1012577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a:t>
            </a:r>
            <a:r>
              <a:rPr lang="en-GB" b="1">
                <a:ea typeface="+mn-lt"/>
                <a:cs typeface="+mn-lt"/>
              </a:rPr>
              <a:t>Berlo SMCR Model</a:t>
            </a:r>
            <a:r>
              <a:rPr lang="en-GB">
                <a:ea typeface="+mn-lt"/>
                <a:cs typeface="+mn-lt"/>
              </a:rPr>
              <a:t>, developed by </a:t>
            </a:r>
            <a:r>
              <a:rPr lang="en-GB" b="1">
                <a:ea typeface="+mn-lt"/>
                <a:cs typeface="+mn-lt"/>
              </a:rPr>
              <a:t>David Berlo (1960)</a:t>
            </a:r>
            <a:r>
              <a:rPr lang="en-GB">
                <a:ea typeface="+mn-lt"/>
                <a:cs typeface="+mn-lt"/>
              </a:rPr>
              <a:t>, explains communication as a process involving four key components: </a:t>
            </a:r>
            <a:r>
              <a:rPr lang="en-GB" b="1">
                <a:ea typeface="+mn-lt"/>
                <a:cs typeface="+mn-lt"/>
              </a:rPr>
              <a:t>Sender, Message, Channel and Receiver (SMCR)</a:t>
            </a:r>
            <a:r>
              <a:rPr lang="en-GB">
                <a:ea typeface="+mn-lt"/>
                <a:cs typeface="+mn-lt"/>
              </a:rPr>
              <a:t>. Unlike the Shannon and Weaver Model, Berlo focuses on the characteristics of the sender and receiver, recognising that communication effectiveness depends on factors such as communication skills, attitudes, knowledge, cultural background and social systems.</a:t>
            </a:r>
            <a:endParaRPr lang="en-US"/>
          </a:p>
          <a:p>
            <a:r>
              <a:rPr lang="en-GB">
                <a:ea typeface="+mn-lt"/>
                <a:cs typeface="+mn-lt"/>
              </a:rPr>
              <a:t>The model suggests that successful communication occurs when both the sender and receiver share similar levels of understanding and are able to interpret the message in the same way.</a:t>
            </a:r>
            <a:endParaRPr lang="en-GB"/>
          </a:p>
          <a:p>
            <a:pPr algn="l"/>
            <a:endParaRPr lang="en-GB"/>
          </a:p>
        </p:txBody>
      </p:sp>
      <p:sp>
        <p:nvSpPr>
          <p:cNvPr id="7" name="TextBox 6">
            <a:extLst>
              <a:ext uri="{FF2B5EF4-FFF2-40B4-BE49-F238E27FC236}">
                <a16:creationId xmlns:a16="http://schemas.microsoft.com/office/drawing/2014/main" id="{368C1E9B-1610-994F-DD2B-EFC4C01EF5CC}"/>
              </a:ext>
            </a:extLst>
          </p:cNvPr>
          <p:cNvSpPr txBox="1"/>
          <p:nvPr/>
        </p:nvSpPr>
        <p:spPr>
          <a:xfrm>
            <a:off x="9981126" y="4051138"/>
            <a:ext cx="340407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ea typeface="+mn-lt"/>
                <a:cs typeface="+mn-lt"/>
              </a:rPr>
              <a:t>(Berlo, 1960)</a:t>
            </a:r>
            <a:endParaRPr lang="en-US" i="1"/>
          </a:p>
          <a:p>
            <a:pPr algn="l"/>
            <a:endParaRPr lang="en-GB"/>
          </a:p>
        </p:txBody>
      </p:sp>
      <p:pic>
        <p:nvPicPr>
          <p:cNvPr id="8" name="Picture 7" descr="A diagram of a communication process&#10;&#10;AI-generated content may be incorrect.">
            <a:extLst>
              <a:ext uri="{FF2B5EF4-FFF2-40B4-BE49-F238E27FC236}">
                <a16:creationId xmlns:a16="http://schemas.microsoft.com/office/drawing/2014/main" id="{8BFB8C8C-D7FF-7F3A-A8F0-69D63441EAE5}"/>
              </a:ext>
            </a:extLst>
          </p:cNvPr>
          <p:cNvPicPr>
            <a:picLocks noChangeAspect="1"/>
          </p:cNvPicPr>
          <p:nvPr/>
        </p:nvPicPr>
        <p:blipFill>
          <a:blip r:embed="rId2"/>
          <a:stretch>
            <a:fillRect/>
          </a:stretch>
        </p:blipFill>
        <p:spPr>
          <a:xfrm>
            <a:off x="3189314" y="4053902"/>
            <a:ext cx="5613504" cy="2304115"/>
          </a:xfrm>
          <a:prstGeom prst="rect">
            <a:avLst/>
          </a:prstGeom>
        </p:spPr>
      </p:pic>
      <p:sp>
        <p:nvSpPr>
          <p:cNvPr id="9" name="TextBox 8">
            <a:extLst>
              <a:ext uri="{FF2B5EF4-FFF2-40B4-BE49-F238E27FC236}">
                <a16:creationId xmlns:a16="http://schemas.microsoft.com/office/drawing/2014/main" id="{8612DF65-D38D-295A-46C2-9BB8F0107E57}"/>
              </a:ext>
            </a:extLst>
          </p:cNvPr>
          <p:cNvSpPr txBox="1"/>
          <p:nvPr/>
        </p:nvSpPr>
        <p:spPr>
          <a:xfrm>
            <a:off x="6309877" y="6360021"/>
            <a:ext cx="404804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solidFill>
                  <a:schemeClr val="tx1">
                    <a:lumMod val="49000"/>
                    <a:lumOff val="51000"/>
                  </a:schemeClr>
                </a:solidFill>
                <a:ea typeface="+mn-lt"/>
                <a:cs typeface="+mn-lt"/>
              </a:rPr>
              <a:t>Source: Communication Theory (n.d.)</a:t>
            </a:r>
            <a:endParaRPr lang="en-US" sz="1100" i="1">
              <a:solidFill>
                <a:schemeClr val="tx1">
                  <a:lumMod val="49000"/>
                  <a:lumOff val="51000"/>
                </a:schemeClr>
              </a:solidFill>
            </a:endParaRPr>
          </a:p>
        </p:txBody>
      </p:sp>
    </p:spTree>
    <p:extLst>
      <p:ext uri="{BB962C8B-B14F-4D97-AF65-F5344CB8AC3E}">
        <p14:creationId xmlns:p14="http://schemas.microsoft.com/office/powerpoint/2010/main" val="4211009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4536303-CF47-7A9D-1711-523F2C2A7B4A}"/>
              </a:ext>
            </a:extLst>
          </p:cNvPr>
          <p:cNvSpPr txBox="1"/>
          <p:nvPr/>
        </p:nvSpPr>
        <p:spPr>
          <a:xfrm>
            <a:off x="6584879" y="1264613"/>
            <a:ext cx="4986652" cy="22781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b="1" u="sng" kern="1200">
                <a:latin typeface="+mn-lt"/>
                <a:ea typeface="+mn-ea"/>
                <a:cs typeface="+mn-cs"/>
              </a:rPr>
              <a:t>Strengths</a:t>
            </a:r>
            <a:endParaRPr lang="en-US" u="sng" kern="1200">
              <a:latin typeface="+mn-lt"/>
              <a:ea typeface="+mn-ea"/>
              <a:cs typeface="+mn-cs"/>
            </a:endParaRPr>
          </a:p>
          <a:p>
            <a:pPr marL="285750" indent="-285750">
              <a:lnSpc>
                <a:spcPct val="90000"/>
              </a:lnSpc>
              <a:spcBef>
                <a:spcPts val="1000"/>
              </a:spcBef>
              <a:buFont typeface="Arial"/>
              <a:buChar char="•"/>
            </a:pPr>
            <a:r>
              <a:rPr lang="en-US"/>
              <a:t>Recognizes</a:t>
            </a:r>
            <a:r>
              <a:rPr lang="en-US" dirty="0"/>
              <a:t> the</a:t>
            </a:r>
            <a:r>
              <a:rPr lang="en-US" kern="1200" dirty="0">
                <a:latin typeface="+mn-lt"/>
                <a:ea typeface="+mn-ea"/>
                <a:cs typeface="+mn-cs"/>
              </a:rPr>
              <a:t> importance of communication skills and knowledge.</a:t>
            </a:r>
            <a:endParaRPr lang="en-US" kern="1200" dirty="0">
              <a:latin typeface="+mn-lt"/>
            </a:endParaRPr>
          </a:p>
          <a:p>
            <a:pPr marL="285750" indent="-285750">
              <a:lnSpc>
                <a:spcPct val="90000"/>
              </a:lnSpc>
              <a:spcBef>
                <a:spcPts val="1000"/>
              </a:spcBef>
              <a:buFont typeface="Arial"/>
              <a:buChar char="•"/>
            </a:pPr>
            <a:r>
              <a:rPr lang="en-US" kern="1200">
                <a:latin typeface="+mn-lt"/>
                <a:ea typeface="+mn-ea"/>
                <a:cs typeface="+mn-cs"/>
              </a:rPr>
              <a:t>Considers cultural and social influences on communication.</a:t>
            </a:r>
            <a:endParaRPr lang="en-US" kern="1200">
              <a:latin typeface="+mn-lt"/>
            </a:endParaRPr>
          </a:p>
          <a:p>
            <a:pPr marL="285750" indent="-285750">
              <a:lnSpc>
                <a:spcPct val="90000"/>
              </a:lnSpc>
              <a:spcBef>
                <a:spcPts val="1000"/>
              </a:spcBef>
              <a:buFont typeface="Arial"/>
              <a:buChar char="•"/>
            </a:pPr>
            <a:r>
              <a:rPr lang="en-US" kern="1200" dirty="0">
                <a:latin typeface="+mn-lt"/>
                <a:ea typeface="+mn-ea"/>
                <a:cs typeface="+mn-cs"/>
              </a:rPr>
              <a:t> Suitable for</a:t>
            </a:r>
            <a:r>
              <a:rPr lang="en-US" dirty="0"/>
              <a:t> </a:t>
            </a:r>
            <a:r>
              <a:rPr lang="en-US"/>
              <a:t>analyzing</a:t>
            </a:r>
            <a:r>
              <a:rPr lang="en-US" kern="1200" dirty="0">
                <a:latin typeface="+mn-lt"/>
                <a:ea typeface="+mn-ea"/>
                <a:cs typeface="+mn-cs"/>
              </a:rPr>
              <a:t> workplace communication.</a:t>
            </a:r>
            <a:endParaRPr lang="en-US" kern="1200" dirty="0">
              <a:latin typeface="+mn-lt"/>
            </a:endParaRPr>
          </a:p>
          <a:p>
            <a:pPr>
              <a:lnSpc>
                <a:spcPct val="90000"/>
              </a:lnSpc>
              <a:spcBef>
                <a:spcPts val="1000"/>
              </a:spcBef>
            </a:pPr>
            <a:endParaRPr lang="en-US" sz="1100" kern="1200">
              <a:solidFill>
                <a:schemeClr val="tx1"/>
              </a:solidFill>
              <a:latin typeface="+mn-lt"/>
              <a:ea typeface="+mn-ea"/>
              <a:cs typeface="+mn-cs"/>
            </a:endParaRPr>
          </a:p>
        </p:txBody>
      </p:sp>
      <p:sp>
        <p:nvSpPr>
          <p:cNvPr id="18" name="Rectangle 17">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20" name="Rectangle 19">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1DAC83FB-E6BE-E4D4-5171-A08FDD717AF8}"/>
              </a:ext>
            </a:extLst>
          </p:cNvPr>
          <p:cNvSpPr>
            <a:spLocks noGrp="1"/>
          </p:cNvSpPr>
          <p:nvPr>
            <p:ph type="sldNum" sz="quarter" idx="12"/>
          </p:nvPr>
        </p:nvSpPr>
        <p:spPr>
          <a:xfrm>
            <a:off x="10345032" y="6356350"/>
            <a:ext cx="1408055" cy="365125"/>
          </a:xfrm>
        </p:spPr>
        <p:txBody>
          <a:bodyPr vert="horz" lIns="91440" tIns="45720" rIns="91440" bIns="45720" rtlCol="0" anchor="ctr">
            <a:normAutofit/>
          </a:bodyPr>
          <a:lstStyle/>
          <a:p>
            <a:pPr>
              <a:spcAft>
                <a:spcPts val="600"/>
              </a:spcAft>
            </a:pPr>
            <a:fld id="{330EA680-D336-4FF7-8B7A-9848BB0A1C32}" type="slidenum">
              <a:rPr lang="en-US">
                <a:solidFill>
                  <a:schemeClr val="bg1"/>
                </a:solidFill>
              </a:rPr>
              <a:pPr>
                <a:spcAft>
                  <a:spcPts val="600"/>
                </a:spcAft>
              </a:pPr>
              <a:t>14</a:t>
            </a:fld>
            <a:endParaRPr lang="en-US">
              <a:solidFill>
                <a:schemeClr val="bg1"/>
              </a:solidFill>
            </a:endParaRPr>
          </a:p>
        </p:txBody>
      </p:sp>
      <p:sp>
        <p:nvSpPr>
          <p:cNvPr id="5" name="TextBox 4">
            <a:extLst>
              <a:ext uri="{FF2B5EF4-FFF2-40B4-BE49-F238E27FC236}">
                <a16:creationId xmlns:a16="http://schemas.microsoft.com/office/drawing/2014/main" id="{FE133EDC-878D-A71C-A4ED-71B310AF629C}"/>
              </a:ext>
            </a:extLst>
          </p:cNvPr>
          <p:cNvSpPr txBox="1"/>
          <p:nvPr/>
        </p:nvSpPr>
        <p:spPr>
          <a:xfrm>
            <a:off x="17290432" y="-1067805"/>
            <a:ext cx="5020654" cy="35240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u="sng"/>
              <a:t>Key Components</a:t>
            </a:r>
            <a:endParaRPr lang="en-US" u="sng"/>
          </a:p>
          <a:p>
            <a:pPr marL="285750" indent="-285750">
              <a:spcAft>
                <a:spcPts val="600"/>
              </a:spcAft>
              <a:buFont typeface="Arial"/>
              <a:buChar char="•"/>
            </a:pPr>
            <a:r>
              <a:rPr lang="en-GB" b="1">
                <a:ea typeface="+mn-lt"/>
                <a:cs typeface="+mn-lt"/>
              </a:rPr>
              <a:t>Sender (S)</a:t>
            </a:r>
            <a:r>
              <a:rPr lang="en-GB">
                <a:ea typeface="+mn-lt"/>
                <a:cs typeface="+mn-lt"/>
              </a:rPr>
              <a:t> – Creates and delivers the message. </a:t>
            </a:r>
            <a:endParaRPr lang="en-GB"/>
          </a:p>
          <a:p>
            <a:pPr marL="285750" indent="-285750">
              <a:spcAft>
                <a:spcPts val="600"/>
              </a:spcAft>
              <a:buFont typeface="Arial"/>
              <a:buChar char="•"/>
            </a:pPr>
            <a:r>
              <a:rPr lang="en-GB" b="1">
                <a:ea typeface="+mn-lt"/>
                <a:cs typeface="+mn-lt"/>
              </a:rPr>
              <a:t>Message (M)</a:t>
            </a:r>
            <a:r>
              <a:rPr lang="en-GB">
                <a:ea typeface="+mn-lt"/>
                <a:cs typeface="+mn-lt"/>
              </a:rPr>
              <a:t> – The information being communicated. </a:t>
            </a:r>
            <a:endParaRPr lang="en-GB"/>
          </a:p>
          <a:p>
            <a:pPr marL="285750" indent="-285750">
              <a:spcAft>
                <a:spcPts val="600"/>
              </a:spcAft>
              <a:buFont typeface="Arial"/>
              <a:buChar char="•"/>
            </a:pPr>
            <a:r>
              <a:rPr lang="en-GB" b="1">
                <a:ea typeface="+mn-lt"/>
                <a:cs typeface="+mn-lt"/>
              </a:rPr>
              <a:t>Channel (C)</a:t>
            </a:r>
            <a:r>
              <a:rPr lang="en-GB">
                <a:ea typeface="+mn-lt"/>
                <a:cs typeface="+mn-lt"/>
              </a:rPr>
              <a:t> – The medium through which the message is transmitted (e.g., hearing, seeing, speaking). </a:t>
            </a:r>
            <a:endParaRPr lang="en-GB"/>
          </a:p>
          <a:p>
            <a:pPr marL="285750" indent="-285750">
              <a:spcAft>
                <a:spcPts val="600"/>
              </a:spcAft>
              <a:buFont typeface="Arial"/>
              <a:buChar char="•"/>
            </a:pPr>
            <a:r>
              <a:rPr lang="en-GB" b="1">
                <a:ea typeface="+mn-lt"/>
                <a:cs typeface="+mn-lt"/>
              </a:rPr>
              <a:t>Receiver (R)</a:t>
            </a:r>
            <a:r>
              <a:rPr lang="en-GB">
                <a:ea typeface="+mn-lt"/>
                <a:cs typeface="+mn-lt"/>
              </a:rPr>
              <a:t> – Receives, interprets and responds to the message. </a:t>
            </a:r>
            <a:endParaRPr lang="en-GB"/>
          </a:p>
          <a:p>
            <a:pPr algn="l">
              <a:spcAft>
                <a:spcPts val="600"/>
              </a:spcAft>
            </a:pPr>
            <a:endParaRPr lang="en-GB"/>
          </a:p>
        </p:txBody>
      </p:sp>
      <p:sp>
        <p:nvSpPr>
          <p:cNvPr id="7" name="TextBox 6">
            <a:extLst>
              <a:ext uri="{FF2B5EF4-FFF2-40B4-BE49-F238E27FC236}">
                <a16:creationId xmlns:a16="http://schemas.microsoft.com/office/drawing/2014/main" id="{3CC541DC-898D-52C5-0658-560850190FCC}"/>
              </a:ext>
            </a:extLst>
          </p:cNvPr>
          <p:cNvSpPr txBox="1"/>
          <p:nvPr/>
        </p:nvSpPr>
        <p:spPr>
          <a:xfrm>
            <a:off x="6586799" y="3960484"/>
            <a:ext cx="5604616"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u="sng"/>
              <a:t>Limitations</a:t>
            </a:r>
            <a:endParaRPr lang="en-US" u="sng"/>
          </a:p>
          <a:p>
            <a:pPr marL="285750" indent="-285750">
              <a:spcAft>
                <a:spcPts val="600"/>
              </a:spcAft>
              <a:buFont typeface="Arial"/>
              <a:buChar char="•"/>
            </a:pPr>
            <a:r>
              <a:rPr lang="en-GB">
                <a:ea typeface="+mn-lt"/>
                <a:cs typeface="+mn-lt"/>
              </a:rPr>
              <a:t>Does not clearly illustrate feedback. </a:t>
            </a:r>
            <a:endParaRPr lang="en-GB"/>
          </a:p>
          <a:p>
            <a:pPr marL="285750" indent="-285750">
              <a:spcAft>
                <a:spcPts val="600"/>
              </a:spcAft>
              <a:buFont typeface="Arial"/>
              <a:buChar char="•"/>
            </a:pPr>
            <a:r>
              <a:rPr lang="en-GB">
                <a:ea typeface="+mn-lt"/>
                <a:cs typeface="+mn-lt"/>
              </a:rPr>
              <a:t>Assumes communication is relatively straightforward. </a:t>
            </a:r>
            <a:endParaRPr lang="en-GB"/>
          </a:p>
          <a:p>
            <a:pPr marL="285750" indent="-285750">
              <a:spcAft>
                <a:spcPts val="600"/>
              </a:spcAft>
              <a:buFont typeface="Arial"/>
              <a:buChar char="•"/>
            </a:pPr>
            <a:r>
              <a:rPr lang="en-GB">
                <a:ea typeface="+mn-lt"/>
                <a:cs typeface="+mn-lt"/>
              </a:rPr>
              <a:t>Does not consider external barriers such as physical noise.</a:t>
            </a:r>
            <a:endParaRPr lang="en-GB"/>
          </a:p>
          <a:p>
            <a:pPr algn="l">
              <a:spcAft>
                <a:spcPts val="600"/>
              </a:spcAft>
            </a:pPr>
            <a:endParaRPr lang="en-GB"/>
          </a:p>
        </p:txBody>
      </p:sp>
      <p:sp>
        <p:nvSpPr>
          <p:cNvPr id="8" name="Rectangle: Rounded Corners 7">
            <a:extLst>
              <a:ext uri="{FF2B5EF4-FFF2-40B4-BE49-F238E27FC236}">
                <a16:creationId xmlns:a16="http://schemas.microsoft.com/office/drawing/2014/main" id="{B0EF6CD8-AD09-DF38-6CAF-6DD6FCEA5AA0}"/>
              </a:ext>
            </a:extLst>
          </p:cNvPr>
          <p:cNvSpPr/>
          <p:nvPr/>
        </p:nvSpPr>
        <p:spPr>
          <a:xfrm>
            <a:off x="206523" y="1410055"/>
            <a:ext cx="5583252" cy="34183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413EA55-F8D6-0F2F-9858-AD20E92BDC86}"/>
              </a:ext>
            </a:extLst>
          </p:cNvPr>
          <p:cNvSpPr txBox="1"/>
          <p:nvPr/>
        </p:nvSpPr>
        <p:spPr>
          <a:xfrm>
            <a:off x="413046" y="1595215"/>
            <a:ext cx="51630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chemeClr val="bg1"/>
                </a:solidFill>
              </a:rPr>
              <a:t>Key Components</a:t>
            </a:r>
            <a:endParaRPr lang="en-US">
              <a:solidFill>
                <a:schemeClr val="bg1"/>
              </a:solidFill>
            </a:endParaRPr>
          </a:p>
          <a:p>
            <a:pPr marL="285750" indent="-285750">
              <a:buFont typeface="Wingdings"/>
              <a:buChar char="Ø"/>
            </a:pPr>
            <a:endParaRPr lang="en-US" b="1" u="sng" dirty="0">
              <a:solidFill>
                <a:schemeClr val="bg1"/>
              </a:solidFill>
            </a:endParaRPr>
          </a:p>
          <a:p>
            <a:pPr marL="285750" indent="-285750">
              <a:buFont typeface="Wingdings"/>
              <a:buChar char="Ø"/>
            </a:pPr>
            <a:r>
              <a:rPr lang="en-US" b="1">
                <a:solidFill>
                  <a:schemeClr val="bg1"/>
                </a:solidFill>
              </a:rPr>
              <a:t>Sender (S)</a:t>
            </a:r>
            <a:r>
              <a:rPr lang="en-US">
                <a:solidFill>
                  <a:schemeClr val="bg1"/>
                </a:solidFill>
              </a:rPr>
              <a:t> – Creates and delivers the message. </a:t>
            </a:r>
          </a:p>
          <a:p>
            <a:pPr marL="285750" indent="-285750">
              <a:buFont typeface="Wingdings"/>
              <a:buChar char="Ø"/>
            </a:pPr>
            <a:r>
              <a:rPr lang="en-US" b="1">
                <a:solidFill>
                  <a:schemeClr val="bg1"/>
                </a:solidFill>
              </a:rPr>
              <a:t>Message (M)</a:t>
            </a:r>
            <a:r>
              <a:rPr lang="en-US">
                <a:solidFill>
                  <a:schemeClr val="bg1"/>
                </a:solidFill>
              </a:rPr>
              <a:t> – The information being communicated. </a:t>
            </a:r>
          </a:p>
          <a:p>
            <a:pPr marL="285750" indent="-285750">
              <a:buFont typeface="Wingdings"/>
              <a:buChar char="Ø"/>
            </a:pPr>
            <a:r>
              <a:rPr lang="en-US" b="1">
                <a:solidFill>
                  <a:schemeClr val="bg1"/>
                </a:solidFill>
              </a:rPr>
              <a:t>Channel (C)</a:t>
            </a:r>
            <a:r>
              <a:rPr lang="en-US">
                <a:solidFill>
                  <a:schemeClr val="bg1"/>
                </a:solidFill>
              </a:rPr>
              <a:t> – The medium through which the message is transmitted (e.g., hearing, seeing, speaking). </a:t>
            </a:r>
          </a:p>
          <a:p>
            <a:pPr marL="285750" indent="-285750">
              <a:buFont typeface="Wingdings"/>
              <a:buChar char="Ø"/>
            </a:pPr>
            <a:r>
              <a:rPr lang="en-US" b="1">
                <a:solidFill>
                  <a:schemeClr val="bg1"/>
                </a:solidFill>
              </a:rPr>
              <a:t>Receiver (R)</a:t>
            </a:r>
            <a:r>
              <a:rPr lang="en-US">
                <a:solidFill>
                  <a:schemeClr val="bg1"/>
                </a:solidFill>
              </a:rPr>
              <a:t> – Receives, interprets and responds to the message</a:t>
            </a:r>
            <a:endParaRPr lang="en-GB">
              <a:solidFill>
                <a:schemeClr val="bg1"/>
              </a:solidFill>
            </a:endParaRPr>
          </a:p>
        </p:txBody>
      </p:sp>
      <p:sp>
        <p:nvSpPr>
          <p:cNvPr id="10" name="TextBox 9">
            <a:extLst>
              <a:ext uri="{FF2B5EF4-FFF2-40B4-BE49-F238E27FC236}">
                <a16:creationId xmlns:a16="http://schemas.microsoft.com/office/drawing/2014/main" id="{606E68F7-AAD1-B167-710B-244AF92D86E8}"/>
              </a:ext>
            </a:extLst>
          </p:cNvPr>
          <p:cNvSpPr txBox="1"/>
          <p:nvPr/>
        </p:nvSpPr>
        <p:spPr>
          <a:xfrm>
            <a:off x="363193" y="299103"/>
            <a:ext cx="53767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Key Components, Strengths and Limitations</a:t>
            </a:r>
            <a:endParaRPr lang="en-US" b="1"/>
          </a:p>
          <a:p>
            <a:pPr algn="l"/>
            <a:endParaRPr lang="en-GB" u="sng" dirty="0"/>
          </a:p>
        </p:txBody>
      </p:sp>
    </p:spTree>
    <p:extLst>
      <p:ext uri="{BB962C8B-B14F-4D97-AF65-F5344CB8AC3E}">
        <p14:creationId xmlns:p14="http://schemas.microsoft.com/office/powerpoint/2010/main" val="3774860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EAA1B-C273-5702-10F8-BECBF05B39E1}"/>
              </a:ext>
            </a:extLst>
          </p:cNvPr>
          <p:cNvSpPr>
            <a:spLocks noGrp="1"/>
          </p:cNvSpPr>
          <p:nvPr>
            <p:ph type="title"/>
          </p:nvPr>
        </p:nvSpPr>
        <p:spPr>
          <a:xfrm>
            <a:off x="1242933" y="282388"/>
            <a:ext cx="4855029" cy="3871490"/>
          </a:xfrm>
        </p:spPr>
        <p:txBody>
          <a:bodyPr vert="horz" lIns="91440" tIns="45720" rIns="91440" bIns="45720" rtlCol="0" anchor="t">
            <a:normAutofit/>
          </a:bodyPr>
          <a:lstStyle/>
          <a:p>
            <a:r>
              <a:rPr lang="en-US" sz="4000" b="1" u="sng"/>
              <a:t>Applying Berlo's SMCR Model to Flight Foods Ltd</a:t>
            </a:r>
          </a:p>
        </p:txBody>
      </p:sp>
      <p:sp>
        <p:nvSpPr>
          <p:cNvPr id="6" name="TextBox 5">
            <a:extLst>
              <a:ext uri="{FF2B5EF4-FFF2-40B4-BE49-F238E27FC236}">
                <a16:creationId xmlns:a16="http://schemas.microsoft.com/office/drawing/2014/main" id="{CBF90B73-3CB4-BC7F-8968-C2C92F7241E3}"/>
              </a:ext>
            </a:extLst>
          </p:cNvPr>
          <p:cNvSpPr txBox="1"/>
          <p:nvPr/>
        </p:nvSpPr>
        <p:spPr>
          <a:xfrm>
            <a:off x="762000" y="4647880"/>
            <a:ext cx="5334000" cy="53159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1100" i="1"/>
              <a:t>(Berlo, 1960)</a:t>
            </a:r>
            <a:endParaRPr lang="en-US" sz="1100"/>
          </a:p>
        </p:txBody>
      </p:sp>
      <p:cxnSp>
        <p:nvCxnSpPr>
          <p:cNvPr id="13" name="Straight Connector 12">
            <a:extLst>
              <a:ext uri="{FF2B5EF4-FFF2-40B4-BE49-F238E27FC236}">
                <a16:creationId xmlns:a16="http://schemas.microsoft.com/office/drawing/2014/main" id="{83EBDB16-FE8F-484A-2082-C39221FED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518188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7B58FE0-2223-21F6-FCBB-67970CF0654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15</a:t>
            </a:fld>
            <a:endParaRPr lang="en-US">
              <a:solidFill>
                <a:schemeClr val="tx1">
                  <a:tint val="75000"/>
                </a:schemeClr>
              </a:solidFill>
            </a:endParaRPr>
          </a:p>
        </p:txBody>
      </p:sp>
      <p:sp>
        <p:nvSpPr>
          <p:cNvPr id="5" name="TextBox 4">
            <a:extLst>
              <a:ext uri="{FF2B5EF4-FFF2-40B4-BE49-F238E27FC236}">
                <a16:creationId xmlns:a16="http://schemas.microsoft.com/office/drawing/2014/main" id="{BD6FFF2C-FD3D-50CD-3817-41DBCA337647}"/>
              </a:ext>
            </a:extLst>
          </p:cNvPr>
          <p:cNvSpPr txBox="1"/>
          <p:nvPr/>
        </p:nvSpPr>
        <p:spPr>
          <a:xfrm>
            <a:off x="764510" y="2540272"/>
            <a:ext cx="10513135"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ea typeface="+mn-lt"/>
                <a:cs typeface="+mn-lt"/>
              </a:rPr>
              <a:t>The Berlo SMCR Model </a:t>
            </a:r>
            <a:r>
              <a:rPr lang="en-GB">
                <a:ea typeface="+mn-lt"/>
                <a:cs typeface="+mn-lt"/>
              </a:rPr>
              <a:t>demonstrates that communication effectiveness depends on the characteristics of both the sender and the receiver. At Flight Foods Ltd, communication is affected by differences in communication skills, knowledge, attitudes and cultural backgrounds. These differences reduce employees' ability to understand workplace instructions consistently, increasing the likelihood of operational mistakes.</a:t>
            </a:r>
            <a:endParaRPr lang="en-US"/>
          </a:p>
          <a:p>
            <a:pPr>
              <a:spcAft>
                <a:spcPts val="600"/>
              </a:spcAft>
            </a:pPr>
            <a:r>
              <a:rPr lang="en-GB">
                <a:ea typeface="+mn-lt"/>
                <a:cs typeface="+mn-lt"/>
              </a:rPr>
              <a:t>Unlike the Shannon and Weaver Model, which focuses on communication barriers such as noise, Berlo's model explains how human factors influence the success of communication within the organisation.</a:t>
            </a:r>
            <a:endParaRPr lang="en-GB"/>
          </a:p>
          <a:p>
            <a:pPr algn="l">
              <a:spcAft>
                <a:spcPts val="600"/>
              </a:spcAft>
            </a:pPr>
            <a:endParaRPr lang="en-GB"/>
          </a:p>
        </p:txBody>
      </p:sp>
      <p:pic>
        <p:nvPicPr>
          <p:cNvPr id="10" name="Graphic 9" descr="Subtitles">
            <a:extLst>
              <a:ext uri="{FF2B5EF4-FFF2-40B4-BE49-F238E27FC236}">
                <a16:creationId xmlns:a16="http://schemas.microsoft.com/office/drawing/2014/main" id="{D2A44C4D-FCF2-8B87-A4C3-0EB4170793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914400" cy="914400"/>
          </a:xfrm>
          <a:prstGeom prst="rect">
            <a:avLst/>
          </a:prstGeom>
        </p:spPr>
      </p:pic>
    </p:spTree>
    <p:extLst>
      <p:ext uri="{BB962C8B-B14F-4D97-AF65-F5344CB8AC3E}">
        <p14:creationId xmlns:p14="http://schemas.microsoft.com/office/powerpoint/2010/main" val="3877776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207A666A-0162-5123-D1E4-840B8B4ED939}"/>
              </a:ext>
            </a:extLst>
          </p:cNvPr>
          <p:cNvSpPr txBox="1"/>
          <p:nvPr/>
        </p:nvSpPr>
        <p:spPr>
          <a:xfrm>
            <a:off x="439896" y="1799284"/>
            <a:ext cx="5458838" cy="41925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b="1" u="sng"/>
              <a:t>Business Implications</a:t>
            </a:r>
            <a:endParaRPr lang="en-US" u="sng"/>
          </a:p>
          <a:p>
            <a:pPr>
              <a:lnSpc>
                <a:spcPct val="90000"/>
              </a:lnSpc>
              <a:spcAft>
                <a:spcPts val="600"/>
              </a:spcAft>
            </a:pPr>
            <a:endParaRPr lang="en-US" b="1" u="sng"/>
          </a:p>
          <a:p>
            <a:pPr>
              <a:lnSpc>
                <a:spcPct val="90000"/>
              </a:lnSpc>
              <a:spcAft>
                <a:spcPts val="600"/>
              </a:spcAft>
            </a:pPr>
            <a:r>
              <a:rPr lang="en-US" i="1"/>
              <a:t>The Berlo SMCR Model</a:t>
            </a:r>
            <a:r>
              <a:rPr lang="en-US"/>
              <a:t> highlights that effective communication depends on more than simply delivering a message. Differences in language, experience and cultural background influence how information is interpreted. At Flight Foods Ltd, improving communication skills, training and cultural awareness would help employees understand instructions more accurately and reduce operational errors.</a:t>
            </a:r>
          </a:p>
          <a:p>
            <a:pPr indent="-228600">
              <a:lnSpc>
                <a:spcPct val="90000"/>
              </a:lnSpc>
              <a:spcAft>
                <a:spcPts val="600"/>
              </a:spcAft>
              <a:buFont typeface="Arial" panose="020B0604020202020204" pitchFamily="34" charset="0"/>
              <a:buChar char="•"/>
            </a:pPr>
            <a:endParaRPr lang="en-US"/>
          </a:p>
        </p:txBody>
      </p:sp>
      <p:sp>
        <p:nvSpPr>
          <p:cNvPr id="4" name="Slide Number Placeholder 3">
            <a:extLst>
              <a:ext uri="{FF2B5EF4-FFF2-40B4-BE49-F238E27FC236}">
                <a16:creationId xmlns:a16="http://schemas.microsoft.com/office/drawing/2014/main" id="{480C79DD-E719-9FEF-CAC7-EA5DAA5387C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16</a:t>
            </a:fld>
            <a:endParaRPr lang="en-US">
              <a:solidFill>
                <a:schemeClr val="tx1">
                  <a:tint val="75000"/>
                </a:schemeClr>
              </a:solidFill>
            </a:endParaRPr>
          </a:p>
        </p:txBody>
      </p:sp>
      <p:graphicFrame>
        <p:nvGraphicFramePr>
          <p:cNvPr id="6" name="Content Placeholder 5">
            <a:extLst>
              <a:ext uri="{FF2B5EF4-FFF2-40B4-BE49-F238E27FC236}">
                <a16:creationId xmlns:a16="http://schemas.microsoft.com/office/drawing/2014/main" id="{EE7EA5BE-1380-5893-6502-F0A8BD6C8B6A}"/>
              </a:ext>
            </a:extLst>
          </p:cNvPr>
          <p:cNvGraphicFramePr>
            <a:graphicFrameLocks noGrp="1"/>
          </p:cNvGraphicFramePr>
          <p:nvPr>
            <p:ph idx="1"/>
            <p:extLst>
              <p:ext uri="{D42A27DB-BD31-4B8C-83A1-F6EECF244321}">
                <p14:modId xmlns:p14="http://schemas.microsoft.com/office/powerpoint/2010/main" val="3958720918"/>
              </p:ext>
            </p:extLst>
          </p:nvPr>
        </p:nvGraphicFramePr>
        <p:xfrm>
          <a:off x="6293556" y="1233174"/>
          <a:ext cx="4777381" cy="4891331"/>
        </p:xfrm>
        <a:graphic>
          <a:graphicData uri="http://schemas.openxmlformats.org/drawingml/2006/table">
            <a:tbl>
              <a:tblPr bandRow="1">
                <a:solidFill>
                  <a:schemeClr val="tx1">
                    <a:lumMod val="65000"/>
                    <a:lumOff val="35000"/>
                  </a:schemeClr>
                </a:solidFill>
                <a:tableStyleId>{5C22544A-7EE6-4342-B048-85BDC9FD1C3A}</a:tableStyleId>
              </a:tblPr>
              <a:tblGrid>
                <a:gridCol w="2142887">
                  <a:extLst>
                    <a:ext uri="{9D8B030D-6E8A-4147-A177-3AD203B41FA5}">
                      <a16:colId xmlns:a16="http://schemas.microsoft.com/office/drawing/2014/main" val="983355009"/>
                    </a:ext>
                  </a:extLst>
                </a:gridCol>
                <a:gridCol w="2634494">
                  <a:extLst>
                    <a:ext uri="{9D8B030D-6E8A-4147-A177-3AD203B41FA5}">
                      <a16:colId xmlns:a16="http://schemas.microsoft.com/office/drawing/2014/main" val="1800361536"/>
                    </a:ext>
                  </a:extLst>
                </a:gridCol>
              </a:tblGrid>
              <a:tr h="678223">
                <a:tc>
                  <a:txBody>
                    <a:bodyPr/>
                    <a:lstStyle/>
                    <a:p>
                      <a:pPr>
                        <a:buNone/>
                      </a:pPr>
                      <a:r>
                        <a:rPr lang="en-GB" sz="1600" b="1" cap="none" spc="0">
                          <a:solidFill>
                            <a:schemeClr val="bg1"/>
                          </a:solidFill>
                        </a:rPr>
                        <a:t>SMCR Component</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600" b="1" cap="none" spc="0">
                          <a:solidFill>
                            <a:schemeClr val="bg1"/>
                          </a:solidFill>
                        </a:rPr>
                        <a:t>Flight Foods Ltd Example</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786224688"/>
                  </a:ext>
                </a:extLst>
              </a:tr>
              <a:tr h="928259">
                <a:tc>
                  <a:txBody>
                    <a:bodyPr/>
                    <a:lstStyle/>
                    <a:p>
                      <a:pPr>
                        <a:buNone/>
                      </a:pPr>
                      <a:r>
                        <a:rPr lang="en-GB" sz="1600" b="1" cap="none" spc="0">
                          <a:solidFill>
                            <a:schemeClr val="bg1"/>
                          </a:solidFill>
                        </a:rPr>
                        <a:t>Sender</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buNone/>
                      </a:pPr>
                      <a:r>
                        <a:rPr lang="en-GB" sz="1600" cap="none" spc="0">
                          <a:solidFill>
                            <a:schemeClr val="bg1"/>
                          </a:solidFill>
                        </a:rPr>
                        <a:t>Gary communicates food hygiene procedures to employees.</a:t>
                      </a: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1268411949"/>
                  </a:ext>
                </a:extLst>
              </a:tr>
              <a:tr h="928259">
                <a:tc>
                  <a:txBody>
                    <a:bodyPr/>
                    <a:lstStyle/>
                    <a:p>
                      <a:pPr>
                        <a:buNone/>
                      </a:pPr>
                      <a:r>
                        <a:rPr lang="en-GB" sz="1600" b="1" cap="none" spc="0">
                          <a:solidFill>
                            <a:schemeClr val="bg1"/>
                          </a:solidFill>
                        </a:rPr>
                        <a:t>Message</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600" cap="none" spc="0">
                          <a:solidFill>
                            <a:schemeClr val="bg1"/>
                          </a:solidFill>
                        </a:rPr>
                        <a:t>Instructions regarding food preparation, hygiene and safety standards.</a:t>
                      </a: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013081871"/>
                  </a:ext>
                </a:extLst>
              </a:tr>
              <a:tr h="928259">
                <a:tc>
                  <a:txBody>
                    <a:bodyPr/>
                    <a:lstStyle/>
                    <a:p>
                      <a:pPr>
                        <a:buNone/>
                      </a:pPr>
                      <a:r>
                        <a:rPr lang="en-GB" sz="1600" b="1" cap="none" spc="0">
                          <a:solidFill>
                            <a:schemeClr val="bg1"/>
                          </a:solidFill>
                        </a:rPr>
                        <a:t>Channel</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buNone/>
                      </a:pPr>
                      <a:r>
                        <a:rPr lang="en-GB" sz="1600" cap="none" spc="0">
                          <a:solidFill>
                            <a:schemeClr val="bg1"/>
                          </a:solidFill>
                        </a:rPr>
                        <a:t>Verbal communication, written signs and visual demonstrations.</a:t>
                      </a: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202625289"/>
                  </a:ext>
                </a:extLst>
              </a:tr>
              <a:tr h="1428331">
                <a:tc>
                  <a:txBody>
                    <a:bodyPr/>
                    <a:lstStyle/>
                    <a:p>
                      <a:pPr>
                        <a:buNone/>
                      </a:pPr>
                      <a:r>
                        <a:rPr lang="en-GB" sz="1600" b="1" cap="none" spc="0">
                          <a:solidFill>
                            <a:schemeClr val="bg1"/>
                          </a:solidFill>
                        </a:rPr>
                        <a:t>Receiver</a:t>
                      </a:r>
                      <a:endParaRPr lang="en-GB" sz="1600" cap="none" spc="0">
                        <a:solidFill>
                          <a:schemeClr val="bg1"/>
                        </a:solidFill>
                      </a:endParaRP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600" cap="none" spc="0">
                          <a:solidFill>
                            <a:schemeClr val="bg1"/>
                          </a:solidFill>
                        </a:rPr>
                        <a:t>Employees from different cultural backgrounds with varying levels of English proficiency and work experience.</a:t>
                      </a:r>
                    </a:p>
                  </a:txBody>
                  <a:tcPr marL="93764" marR="93764" marT="46882" marB="93764"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604752052"/>
                  </a:ext>
                </a:extLst>
              </a:tr>
            </a:tbl>
          </a:graphicData>
        </a:graphic>
      </p:graphicFrame>
    </p:spTree>
    <p:extLst>
      <p:ext uri="{BB962C8B-B14F-4D97-AF65-F5344CB8AC3E}">
        <p14:creationId xmlns:p14="http://schemas.microsoft.com/office/powerpoint/2010/main" val="3247102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D42B01-16AF-0EE5-502E-CBBBA2F79A81}"/>
              </a:ext>
            </a:extLst>
          </p:cNvPr>
          <p:cNvSpPr>
            <a:spLocks noGrp="1"/>
          </p:cNvSpPr>
          <p:nvPr>
            <p:ph type="title"/>
          </p:nvPr>
        </p:nvSpPr>
        <p:spPr>
          <a:xfrm>
            <a:off x="1137034" y="609600"/>
            <a:ext cx="4784796" cy="1330840"/>
          </a:xfrm>
        </p:spPr>
        <p:txBody>
          <a:bodyPr>
            <a:normAutofit/>
          </a:bodyPr>
          <a:lstStyle/>
          <a:p>
            <a:r>
              <a:rPr lang="en-GB" sz="3400" b="1" u="sng">
                <a:ea typeface="+mj-lt"/>
                <a:cs typeface="+mj-lt"/>
              </a:rPr>
              <a:t>Comparison of the Communication Models</a:t>
            </a:r>
            <a:endParaRPr lang="en-US" sz="3400" b="1" u="sng"/>
          </a:p>
        </p:txBody>
      </p:sp>
      <p:sp>
        <p:nvSpPr>
          <p:cNvPr id="3" name="Content Placeholder 2">
            <a:extLst>
              <a:ext uri="{FF2B5EF4-FFF2-40B4-BE49-F238E27FC236}">
                <a16:creationId xmlns:a16="http://schemas.microsoft.com/office/drawing/2014/main" id="{191B158D-B932-E797-3D22-DDE2227F087A}"/>
              </a:ext>
            </a:extLst>
          </p:cNvPr>
          <p:cNvSpPr>
            <a:spLocks noGrp="1"/>
          </p:cNvSpPr>
          <p:nvPr>
            <p:ph idx="1"/>
          </p:nvPr>
        </p:nvSpPr>
        <p:spPr>
          <a:xfrm>
            <a:off x="1137034" y="2194102"/>
            <a:ext cx="4438036" cy="3908585"/>
          </a:xfrm>
        </p:spPr>
        <p:txBody>
          <a:bodyPr vert="horz" lIns="91440" tIns="45720" rIns="91440" bIns="45720" rtlCol="0" anchor="t">
            <a:normAutofit/>
          </a:bodyPr>
          <a:lstStyle/>
          <a:p>
            <a:pPr marL="0" indent="0">
              <a:buNone/>
            </a:pPr>
            <a:r>
              <a:rPr lang="en-GB" sz="1700">
                <a:ea typeface="+mn-lt"/>
                <a:cs typeface="+mn-lt"/>
              </a:rPr>
              <a:t>Both communication models help explain the communication failures experienced at Flight Foods Ltd. However, each model focuses on different aspects of the communication process. While the Shannon and Weaver Model explains how communication is disrupted by </a:t>
            </a:r>
            <a:r>
              <a:rPr lang="en-GB" sz="1700" b="1">
                <a:ea typeface="+mn-lt"/>
                <a:cs typeface="+mn-lt"/>
              </a:rPr>
              <a:t>noise</a:t>
            </a:r>
            <a:r>
              <a:rPr lang="en-GB" sz="1700">
                <a:ea typeface="+mn-lt"/>
                <a:cs typeface="+mn-lt"/>
              </a:rPr>
              <a:t>, Berlo's SMCR Model emphasises the influence of </a:t>
            </a:r>
            <a:r>
              <a:rPr lang="en-GB" sz="1700" b="1">
                <a:ea typeface="+mn-lt"/>
                <a:cs typeface="+mn-lt"/>
              </a:rPr>
              <a:t>human factors</a:t>
            </a:r>
            <a:r>
              <a:rPr lang="en-GB" sz="1700">
                <a:ea typeface="+mn-lt"/>
                <a:cs typeface="+mn-lt"/>
              </a:rPr>
              <a:t>, such as communication skills, cultural background and knowledge.</a:t>
            </a:r>
            <a:endParaRPr lang="en-GB" sz="1700"/>
          </a:p>
          <a:p>
            <a:pPr marL="0" indent="0">
              <a:buNone/>
            </a:pPr>
            <a:r>
              <a:rPr lang="en-GB" sz="1700">
                <a:ea typeface="+mn-lt"/>
                <a:cs typeface="+mn-lt"/>
              </a:rPr>
              <a:t>Together, the two models provide a more comprehensive understanding of why communication problems occur within the organisation.</a:t>
            </a:r>
            <a:endParaRPr lang="en-GB" sz="1700"/>
          </a:p>
          <a:p>
            <a:endParaRPr lang="en-GB" sz="1700"/>
          </a:p>
        </p:txBody>
      </p:sp>
      <p:sp>
        <p:nvSpPr>
          <p:cNvPr id="4" name="Slide Number Placeholder 3">
            <a:extLst>
              <a:ext uri="{FF2B5EF4-FFF2-40B4-BE49-F238E27FC236}">
                <a16:creationId xmlns:a16="http://schemas.microsoft.com/office/drawing/2014/main" id="{63C9A237-9659-959F-5A27-E1A7348F78E9}"/>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US" sz="1000"/>
              <a:pPr>
                <a:spcAft>
                  <a:spcPts val="600"/>
                </a:spcAft>
              </a:pPr>
              <a:t>17</a:t>
            </a:fld>
            <a:endParaRPr lang="en-US" sz="1000"/>
          </a:p>
        </p:txBody>
      </p:sp>
      <p:graphicFrame>
        <p:nvGraphicFramePr>
          <p:cNvPr id="7" name="Table 6">
            <a:extLst>
              <a:ext uri="{FF2B5EF4-FFF2-40B4-BE49-F238E27FC236}">
                <a16:creationId xmlns:a16="http://schemas.microsoft.com/office/drawing/2014/main" id="{D23C497B-6FE0-24DD-7B4D-6A70528F18D9}"/>
              </a:ext>
            </a:extLst>
          </p:cNvPr>
          <p:cNvGraphicFramePr>
            <a:graphicFrameLocks noGrp="1"/>
          </p:cNvGraphicFramePr>
          <p:nvPr>
            <p:extLst>
              <p:ext uri="{D42A27DB-BD31-4B8C-83A1-F6EECF244321}">
                <p14:modId xmlns:p14="http://schemas.microsoft.com/office/powerpoint/2010/main" val="2263306339"/>
              </p:ext>
            </p:extLst>
          </p:nvPr>
        </p:nvGraphicFramePr>
        <p:xfrm>
          <a:off x="6893607" y="491382"/>
          <a:ext cx="5157836" cy="3589258"/>
        </p:xfrm>
        <a:graphic>
          <a:graphicData uri="http://schemas.openxmlformats.org/drawingml/2006/table">
            <a:tbl>
              <a:tblPr bandRow="1">
                <a:tableStyleId>{69012ECD-51FC-41F1-AA8D-1B2483CD663E}</a:tableStyleId>
              </a:tblPr>
              <a:tblGrid>
                <a:gridCol w="2821158">
                  <a:extLst>
                    <a:ext uri="{9D8B030D-6E8A-4147-A177-3AD203B41FA5}">
                      <a16:colId xmlns:a16="http://schemas.microsoft.com/office/drawing/2014/main" val="1014313541"/>
                    </a:ext>
                  </a:extLst>
                </a:gridCol>
                <a:gridCol w="2336678">
                  <a:extLst>
                    <a:ext uri="{9D8B030D-6E8A-4147-A177-3AD203B41FA5}">
                      <a16:colId xmlns:a16="http://schemas.microsoft.com/office/drawing/2014/main" val="425039419"/>
                    </a:ext>
                  </a:extLst>
                </a:gridCol>
              </a:tblGrid>
              <a:tr h="397076">
                <a:tc>
                  <a:txBody>
                    <a:bodyPr/>
                    <a:lstStyle/>
                    <a:p>
                      <a:pPr>
                        <a:buNone/>
                      </a:pPr>
                      <a:r>
                        <a:rPr lang="en-GB" sz="1200" b="1"/>
                        <a:t>Shannon &amp; Weaver Model</a:t>
                      </a:r>
                      <a:endParaRPr lang="en-GB" sz="1200"/>
                    </a:p>
                  </a:txBody>
                  <a:tcPr marL="61617" marR="61617" marT="30808" marB="30808" anchor="ctr"/>
                </a:tc>
                <a:tc>
                  <a:txBody>
                    <a:bodyPr/>
                    <a:lstStyle/>
                    <a:p>
                      <a:pPr>
                        <a:buNone/>
                      </a:pPr>
                      <a:r>
                        <a:rPr lang="en-GB" sz="1200" b="1"/>
                        <a:t>Berlo's SMCR Model</a:t>
                      </a:r>
                      <a:endParaRPr lang="en-GB" sz="1200"/>
                    </a:p>
                  </a:txBody>
                  <a:tcPr marL="61617" marR="61617" marT="30808" marB="30808" anchor="ctr"/>
                </a:tc>
                <a:extLst>
                  <a:ext uri="{0D108BD9-81ED-4DB2-BD59-A6C34878D82A}">
                    <a16:rowId xmlns:a16="http://schemas.microsoft.com/office/drawing/2014/main" val="286642765"/>
                  </a:ext>
                </a:extLst>
              </a:tr>
              <a:tr h="661794">
                <a:tc>
                  <a:txBody>
                    <a:bodyPr/>
                    <a:lstStyle/>
                    <a:p>
                      <a:pPr>
                        <a:buNone/>
                      </a:pPr>
                      <a:r>
                        <a:rPr lang="en-GB" sz="1200"/>
                        <a:t>Focuses on the communication process.</a:t>
                      </a:r>
                    </a:p>
                  </a:txBody>
                  <a:tcPr marL="61617" marR="61617" marT="30808" marB="30808" anchor="ctr"/>
                </a:tc>
                <a:tc>
                  <a:txBody>
                    <a:bodyPr/>
                    <a:lstStyle/>
                    <a:p>
                      <a:pPr>
                        <a:buNone/>
                      </a:pPr>
                      <a:r>
                        <a:rPr lang="en-GB" sz="1200"/>
                        <a:t>Focuses on the people involved in communication.</a:t>
                      </a:r>
                    </a:p>
                  </a:txBody>
                  <a:tcPr marL="61617" marR="61617" marT="30808" marB="30808" anchor="ctr"/>
                </a:tc>
                <a:extLst>
                  <a:ext uri="{0D108BD9-81ED-4DB2-BD59-A6C34878D82A}">
                    <a16:rowId xmlns:a16="http://schemas.microsoft.com/office/drawing/2014/main" val="3206296292"/>
                  </a:ext>
                </a:extLst>
              </a:tr>
              <a:tr h="934297">
                <a:tc>
                  <a:txBody>
                    <a:bodyPr/>
                    <a:lstStyle/>
                    <a:p>
                      <a:pPr>
                        <a:buNone/>
                      </a:pPr>
                      <a:r>
                        <a:rPr lang="en-GB" sz="1200"/>
                        <a:t>Explains how </a:t>
                      </a:r>
                      <a:r>
                        <a:rPr lang="en-GB" sz="1200" b="1"/>
                        <a:t>noise</a:t>
                      </a:r>
                      <a:r>
                        <a:rPr lang="en-GB" sz="1200"/>
                        <a:t> disrupts messages.</a:t>
                      </a:r>
                    </a:p>
                  </a:txBody>
                  <a:tcPr marL="61617" marR="61617" marT="30808" marB="30808" anchor="ctr"/>
                </a:tc>
                <a:tc>
                  <a:txBody>
                    <a:bodyPr/>
                    <a:lstStyle/>
                    <a:p>
                      <a:pPr>
                        <a:buNone/>
                      </a:pPr>
                      <a:r>
                        <a:rPr lang="en-GB" sz="1200"/>
                        <a:t>Explains how </a:t>
                      </a:r>
                      <a:r>
                        <a:rPr lang="en-GB" sz="1200" b="1"/>
                        <a:t>skills, attitudes and culture</a:t>
                      </a:r>
                      <a:r>
                        <a:rPr lang="en-GB" sz="1200"/>
                        <a:t> affect communication.</a:t>
                      </a:r>
                    </a:p>
                  </a:txBody>
                  <a:tcPr marL="61617" marR="61617" marT="30808" marB="30808" anchor="ctr"/>
                </a:tc>
                <a:extLst>
                  <a:ext uri="{0D108BD9-81ED-4DB2-BD59-A6C34878D82A}">
                    <a16:rowId xmlns:a16="http://schemas.microsoft.com/office/drawing/2014/main" val="2826364556"/>
                  </a:ext>
                </a:extLst>
              </a:tr>
              <a:tr h="934297">
                <a:tc>
                  <a:txBody>
                    <a:bodyPr/>
                    <a:lstStyle/>
                    <a:p>
                      <a:pPr>
                        <a:buNone/>
                      </a:pPr>
                      <a:r>
                        <a:rPr lang="en-GB" sz="1200"/>
                        <a:t>Best explains machinery noise and language interference.</a:t>
                      </a:r>
                    </a:p>
                  </a:txBody>
                  <a:tcPr marL="61617" marR="61617" marT="30808" marB="30808" anchor="ctr"/>
                </a:tc>
                <a:tc>
                  <a:txBody>
                    <a:bodyPr/>
                    <a:lstStyle/>
                    <a:p>
                      <a:pPr>
                        <a:buNone/>
                      </a:pPr>
                      <a:r>
                        <a:rPr lang="en-GB" sz="1200"/>
                        <a:t>Best explains cultural diversity and employee understanding.</a:t>
                      </a:r>
                    </a:p>
                  </a:txBody>
                  <a:tcPr marL="61617" marR="61617" marT="30808" marB="30808" anchor="ctr"/>
                </a:tc>
                <a:extLst>
                  <a:ext uri="{0D108BD9-81ED-4DB2-BD59-A6C34878D82A}">
                    <a16:rowId xmlns:a16="http://schemas.microsoft.com/office/drawing/2014/main" val="562703942"/>
                  </a:ext>
                </a:extLst>
              </a:tr>
              <a:tr h="661794">
                <a:tc>
                  <a:txBody>
                    <a:bodyPr/>
                    <a:lstStyle/>
                    <a:p>
                      <a:pPr>
                        <a:buNone/>
                      </a:pPr>
                      <a:r>
                        <a:rPr lang="en-GB" sz="1200"/>
                        <a:t>Simple and structured communication model.</a:t>
                      </a:r>
                    </a:p>
                  </a:txBody>
                  <a:tcPr marL="61617" marR="61617" marT="30808" marB="30808" anchor="ctr"/>
                </a:tc>
                <a:tc>
                  <a:txBody>
                    <a:bodyPr/>
                    <a:lstStyle/>
                    <a:p>
                      <a:pPr>
                        <a:buNone/>
                      </a:pPr>
                      <a:r>
                        <a:rPr lang="en-GB" sz="1200"/>
                        <a:t>More suitable for analysing workplace communication.</a:t>
                      </a:r>
                    </a:p>
                  </a:txBody>
                  <a:tcPr marL="61617" marR="61617" marT="30808" marB="30808" anchor="ctr"/>
                </a:tc>
                <a:extLst>
                  <a:ext uri="{0D108BD9-81ED-4DB2-BD59-A6C34878D82A}">
                    <a16:rowId xmlns:a16="http://schemas.microsoft.com/office/drawing/2014/main" val="3026586445"/>
                  </a:ext>
                </a:extLst>
              </a:tr>
            </a:tbl>
          </a:graphicData>
        </a:graphic>
      </p:graphicFrame>
      <p:sp>
        <p:nvSpPr>
          <p:cNvPr id="8" name="TextBox 7">
            <a:extLst>
              <a:ext uri="{FF2B5EF4-FFF2-40B4-BE49-F238E27FC236}">
                <a16:creationId xmlns:a16="http://schemas.microsoft.com/office/drawing/2014/main" id="{A9EF374E-6B88-3D33-6ACA-60494795EFA0}"/>
              </a:ext>
            </a:extLst>
          </p:cNvPr>
          <p:cNvSpPr txBox="1"/>
          <p:nvPr/>
        </p:nvSpPr>
        <p:spPr>
          <a:xfrm>
            <a:off x="8111382" y="6359495"/>
            <a:ext cx="4265775"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ea typeface="+mn-lt"/>
                <a:cs typeface="+mn-lt"/>
              </a:rPr>
              <a:t>(Shannon &amp; Weaver, 1949; Berlo, 1960)</a:t>
            </a:r>
            <a:endParaRPr lang="en-US" sz="1100">
              <a:ea typeface="+mn-lt"/>
              <a:cs typeface="+mn-lt"/>
            </a:endParaRPr>
          </a:p>
          <a:p>
            <a:pPr algn="l"/>
            <a:endParaRPr lang="en-GB"/>
          </a:p>
        </p:txBody>
      </p:sp>
      <p:sp>
        <p:nvSpPr>
          <p:cNvPr id="9" name="TextBox 8">
            <a:extLst>
              <a:ext uri="{FF2B5EF4-FFF2-40B4-BE49-F238E27FC236}">
                <a16:creationId xmlns:a16="http://schemas.microsoft.com/office/drawing/2014/main" id="{EE74AC8C-D304-ED52-B39F-58DB3A1DCC6F}"/>
              </a:ext>
            </a:extLst>
          </p:cNvPr>
          <p:cNvSpPr txBox="1"/>
          <p:nvPr/>
        </p:nvSpPr>
        <p:spPr>
          <a:xfrm>
            <a:off x="6637234" y="4351232"/>
            <a:ext cx="541233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t>Key Evaluation</a:t>
            </a:r>
            <a:endParaRPr lang="en-US" sz="1600" u="sng"/>
          </a:p>
          <a:p>
            <a:r>
              <a:rPr lang="en-GB" sz="1600">
                <a:ea typeface="+mn-lt"/>
                <a:cs typeface="+mn-lt"/>
              </a:rPr>
              <a:t>For the Flight Foods case study, </a:t>
            </a:r>
            <a:r>
              <a:rPr lang="en-GB" sz="1600" b="1">
                <a:ea typeface="+mn-lt"/>
                <a:cs typeface="+mn-lt"/>
              </a:rPr>
              <a:t>both models are relevant</a:t>
            </a:r>
            <a:r>
              <a:rPr lang="en-GB" sz="1600">
                <a:ea typeface="+mn-lt"/>
                <a:cs typeface="+mn-lt"/>
              </a:rPr>
              <a:t> because they explain different causes of communication failure. However, </a:t>
            </a:r>
            <a:r>
              <a:rPr lang="en-GB" sz="1600" b="1">
                <a:ea typeface="+mn-lt"/>
                <a:cs typeface="+mn-lt"/>
              </a:rPr>
              <a:t>Berlo's SMCR Model provides a broader explanation</a:t>
            </a:r>
            <a:r>
              <a:rPr lang="en-GB" sz="1600">
                <a:ea typeface="+mn-lt"/>
                <a:cs typeface="+mn-lt"/>
              </a:rPr>
              <a:t>, as it considers cultural diversity, communication skills and employee knowledge, all of which are significant issues identified in the case study.</a:t>
            </a:r>
            <a:endParaRPr lang="en-GB" sz="1600"/>
          </a:p>
          <a:p>
            <a:endParaRPr lang="en-GB" b="1"/>
          </a:p>
          <a:p>
            <a:pPr algn="l"/>
            <a:endParaRPr lang="en-GB"/>
          </a:p>
        </p:txBody>
      </p:sp>
    </p:spTree>
    <p:extLst>
      <p:ext uri="{BB962C8B-B14F-4D97-AF65-F5344CB8AC3E}">
        <p14:creationId xmlns:p14="http://schemas.microsoft.com/office/powerpoint/2010/main" val="214542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84892-893B-97B2-4ED0-A8502FC52C2B}"/>
              </a:ext>
            </a:extLst>
          </p:cNvPr>
          <p:cNvSpPr>
            <a:spLocks noGrp="1"/>
          </p:cNvSpPr>
          <p:nvPr>
            <p:ph type="title"/>
          </p:nvPr>
        </p:nvSpPr>
        <p:spPr>
          <a:xfrm>
            <a:off x="781987" y="-159531"/>
            <a:ext cx="10515600" cy="1325563"/>
          </a:xfrm>
        </p:spPr>
        <p:txBody>
          <a:bodyPr>
            <a:normAutofit/>
          </a:bodyPr>
          <a:lstStyle/>
          <a:p>
            <a:pPr algn="ctr"/>
            <a:r>
              <a:rPr lang="en-GB" sz="3600" b="1" u="sng">
                <a:ea typeface="+mj-lt"/>
                <a:cs typeface="+mj-lt"/>
              </a:rPr>
              <a:t>Recommendations</a:t>
            </a:r>
            <a:endParaRPr lang="en-US" sz="3600"/>
          </a:p>
        </p:txBody>
      </p:sp>
      <p:sp>
        <p:nvSpPr>
          <p:cNvPr id="3" name="Content Placeholder 2">
            <a:extLst>
              <a:ext uri="{FF2B5EF4-FFF2-40B4-BE49-F238E27FC236}">
                <a16:creationId xmlns:a16="http://schemas.microsoft.com/office/drawing/2014/main" id="{07DCD1BC-D81A-EED2-0887-64EDC2948399}"/>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b="1"/>
              <a:t>Recommendations for Improving Communication at Flight Foods Ltd</a:t>
            </a:r>
            <a:endParaRPr lang="en-GB"/>
          </a:p>
          <a:p>
            <a:pPr marL="0" indent="0">
              <a:buNone/>
            </a:pPr>
            <a:r>
              <a:rPr lang="en-GB">
                <a:ea typeface="+mn-lt"/>
                <a:cs typeface="+mn-lt"/>
              </a:rPr>
              <a:t>Based on the communication barriers and the application of both communication models, several practical recommendations can be implemented to improve communication effectiveness, strengthen food safety standards and increase operational performance. These recommendations focus on improving employee understanding, reducing communication barriers and creating a more supportive working environment.</a:t>
            </a:r>
            <a:endParaRPr lang="en-GB"/>
          </a:p>
          <a:p>
            <a:pPr>
              <a:buFont typeface="Wingdings" panose="020B0604020202020204" pitchFamily="34" charset="0"/>
              <a:buChar char="Ø"/>
            </a:pPr>
            <a:endParaRPr lang="en-GB"/>
          </a:p>
        </p:txBody>
      </p:sp>
      <p:sp>
        <p:nvSpPr>
          <p:cNvPr id="4" name="Slide Number Placeholder 3">
            <a:extLst>
              <a:ext uri="{FF2B5EF4-FFF2-40B4-BE49-F238E27FC236}">
                <a16:creationId xmlns:a16="http://schemas.microsoft.com/office/drawing/2014/main" id="{03F51A07-DB9A-DDDA-23A8-17478F8E627D}"/>
              </a:ext>
            </a:extLst>
          </p:cNvPr>
          <p:cNvSpPr>
            <a:spLocks noGrp="1"/>
          </p:cNvSpPr>
          <p:nvPr>
            <p:ph type="sldNum" sz="quarter" idx="12"/>
          </p:nvPr>
        </p:nvSpPr>
        <p:spPr/>
        <p:txBody>
          <a:bodyPr/>
          <a:lstStyle/>
          <a:p>
            <a:fld id="{330EA680-D336-4FF7-8B7A-9848BB0A1C32}" type="slidenum">
              <a:rPr lang="en-US" smtClean="0"/>
              <a:t>18</a:t>
            </a:fld>
            <a:endParaRPr lang="en-US"/>
          </a:p>
        </p:txBody>
      </p:sp>
      <p:sp>
        <p:nvSpPr>
          <p:cNvPr id="5" name="TextBox 4">
            <a:extLst>
              <a:ext uri="{FF2B5EF4-FFF2-40B4-BE49-F238E27FC236}">
                <a16:creationId xmlns:a16="http://schemas.microsoft.com/office/drawing/2014/main" id="{C48D0578-8C59-5B0E-1679-EF04C6E3354E}"/>
              </a:ext>
            </a:extLst>
          </p:cNvPr>
          <p:cNvSpPr txBox="1"/>
          <p:nvPr/>
        </p:nvSpPr>
        <p:spPr>
          <a:xfrm>
            <a:off x="8261226" y="6404266"/>
            <a:ext cx="402364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ea typeface="+mn-lt"/>
                <a:cs typeface="+mn-lt"/>
              </a:rPr>
              <a:t>(Robbins &amp; Coulter, 2017; Berlo, 1960)</a:t>
            </a:r>
            <a:endParaRPr lang="en-US" sz="1100" i="1"/>
          </a:p>
        </p:txBody>
      </p:sp>
    </p:spTree>
    <p:extLst>
      <p:ext uri="{BB962C8B-B14F-4D97-AF65-F5344CB8AC3E}">
        <p14:creationId xmlns:p14="http://schemas.microsoft.com/office/powerpoint/2010/main" val="967081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A841EF5B-0774-D804-B045-634BCE8CD2D2}"/>
              </a:ext>
            </a:extLst>
          </p:cNvPr>
          <p:cNvSpPr txBox="1"/>
          <p:nvPr/>
        </p:nvSpPr>
        <p:spPr>
          <a:xfrm>
            <a:off x="424884" y="2376399"/>
            <a:ext cx="4958966" cy="3917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114300" indent="-342900">
              <a:lnSpc>
                <a:spcPct val="90000"/>
              </a:lnSpc>
              <a:spcAft>
                <a:spcPts val="600"/>
              </a:spcAft>
              <a:buFont typeface="Wingdings" panose="020B0604020202020204" pitchFamily="34" charset="0"/>
              <a:buChar char="Ø"/>
            </a:pPr>
            <a:r>
              <a:rPr lang="en-US" sz="2000" b="1"/>
              <a:t>Key Recommendation</a:t>
            </a:r>
            <a:endParaRPr lang="en-US" sz="2000"/>
          </a:p>
          <a:p>
            <a:pPr>
              <a:lnSpc>
                <a:spcPct val="90000"/>
              </a:lnSpc>
              <a:spcAft>
                <a:spcPts val="600"/>
              </a:spcAft>
            </a:pPr>
            <a:r>
              <a:rPr lang="en-US" sz="2000" dirty="0"/>
              <a:t>Improving communication should become a continuous business process rather than a one-time solution. </a:t>
            </a:r>
            <a:r>
              <a:rPr lang="en-US" sz="2000"/>
              <a:t>Therefore, regular training, effective leadership and open </a:t>
            </a:r>
            <a:r>
              <a:rPr lang="en-US" sz="2000" dirty="0"/>
              <a:t>communication will help Flight Foods Ltd improve food quality, employee performance and customer satisfaction.</a:t>
            </a:r>
          </a:p>
          <a:p>
            <a:pPr indent="-228600">
              <a:lnSpc>
                <a:spcPct val="90000"/>
              </a:lnSpc>
              <a:spcAft>
                <a:spcPts val="600"/>
              </a:spcAft>
              <a:buFont typeface="Wingdings" panose="020B0604020202020204" pitchFamily="34" charset="0"/>
              <a:buChar char="Ø"/>
            </a:pPr>
            <a:endParaRPr lang="en-US" sz="2000"/>
          </a:p>
        </p:txBody>
      </p:sp>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7CAAFA43-4A09-19BD-230F-9EA429C077D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z="1000">
                <a:solidFill>
                  <a:schemeClr val="tx1">
                    <a:tint val="75000"/>
                  </a:schemeClr>
                </a:solidFill>
              </a:rPr>
              <a:pPr>
                <a:spcAft>
                  <a:spcPts val="600"/>
                </a:spcAft>
              </a:pPr>
              <a:t>19</a:t>
            </a:fld>
            <a:endParaRPr lang="en-US" sz="1000">
              <a:solidFill>
                <a:schemeClr val="tx1">
                  <a:tint val="75000"/>
                </a:schemeClr>
              </a:solidFill>
            </a:endParaRPr>
          </a:p>
        </p:txBody>
      </p:sp>
      <p:graphicFrame>
        <p:nvGraphicFramePr>
          <p:cNvPr id="6" name="Content Placeholder 5">
            <a:extLst>
              <a:ext uri="{FF2B5EF4-FFF2-40B4-BE49-F238E27FC236}">
                <a16:creationId xmlns:a16="http://schemas.microsoft.com/office/drawing/2014/main" id="{1F1374EA-6F40-603F-C24A-163F248A8DB8}"/>
              </a:ext>
            </a:extLst>
          </p:cNvPr>
          <p:cNvGraphicFramePr>
            <a:graphicFrameLocks noGrp="1"/>
          </p:cNvGraphicFramePr>
          <p:nvPr>
            <p:ph idx="1"/>
            <p:extLst>
              <p:ext uri="{D42A27DB-BD31-4B8C-83A1-F6EECF244321}">
                <p14:modId xmlns:p14="http://schemas.microsoft.com/office/powerpoint/2010/main" val="629779050"/>
              </p:ext>
            </p:extLst>
          </p:nvPr>
        </p:nvGraphicFramePr>
        <p:xfrm>
          <a:off x="5761289" y="1716279"/>
          <a:ext cx="6433600" cy="4257877"/>
        </p:xfrm>
        <a:graphic>
          <a:graphicData uri="http://schemas.openxmlformats.org/drawingml/2006/table">
            <a:tbl>
              <a:tblPr bandRow="1">
                <a:solidFill>
                  <a:schemeClr val="bg1"/>
                </a:solidFill>
                <a:tableStyleId>{5C22544A-7EE6-4342-B048-85BDC9FD1C3A}</a:tableStyleId>
              </a:tblPr>
              <a:tblGrid>
                <a:gridCol w="3230339">
                  <a:extLst>
                    <a:ext uri="{9D8B030D-6E8A-4147-A177-3AD203B41FA5}">
                      <a16:colId xmlns:a16="http://schemas.microsoft.com/office/drawing/2014/main" val="1949789411"/>
                    </a:ext>
                  </a:extLst>
                </a:gridCol>
                <a:gridCol w="3203261">
                  <a:extLst>
                    <a:ext uri="{9D8B030D-6E8A-4147-A177-3AD203B41FA5}">
                      <a16:colId xmlns:a16="http://schemas.microsoft.com/office/drawing/2014/main" val="2522112917"/>
                    </a:ext>
                  </a:extLst>
                </a:gridCol>
              </a:tblGrid>
              <a:tr h="398803">
                <a:tc>
                  <a:txBody>
                    <a:bodyPr/>
                    <a:lstStyle/>
                    <a:p>
                      <a:pPr>
                        <a:buNone/>
                      </a:pPr>
                      <a:r>
                        <a:rPr lang="en-GB" sz="900" b="1" cap="none" spc="0">
                          <a:solidFill>
                            <a:schemeClr val="tx1"/>
                          </a:solidFill>
                        </a:rPr>
                        <a:t>Recommendation</a:t>
                      </a:r>
                      <a:endParaRPr lang="en-GB" sz="900" cap="none" spc="0">
                        <a:solidFill>
                          <a:schemeClr val="tx1"/>
                        </a:solidFill>
                      </a:endParaRPr>
                    </a:p>
                  </a:txBody>
                  <a:tcPr marL="79427" marR="61098" marT="61098" marB="61098"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900" b="1" cap="none" spc="0">
                          <a:solidFill>
                            <a:schemeClr val="tx1"/>
                          </a:solidFill>
                        </a:rPr>
                        <a:t>Expected Benefit</a:t>
                      </a:r>
                      <a:endParaRPr lang="en-GB" sz="900" cap="none" spc="0">
                        <a:solidFill>
                          <a:schemeClr val="tx1"/>
                        </a:solidFill>
                      </a:endParaRPr>
                    </a:p>
                  </a:txBody>
                  <a:tcPr marL="79427" marR="61098" marT="61098" marB="61098"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042885369"/>
                  </a:ext>
                </a:extLst>
              </a:tr>
              <a:tr h="681924">
                <a:tc>
                  <a:txBody>
                    <a:bodyPr/>
                    <a:lstStyle/>
                    <a:p>
                      <a:pPr>
                        <a:buNone/>
                      </a:pPr>
                      <a:r>
                        <a:rPr lang="en-GB" sz="900" cap="none" spc="0">
                          <a:solidFill>
                            <a:schemeClr val="tx1"/>
                          </a:solidFill>
                        </a:rPr>
                        <a:t>Introduce mandatory food hygiene training before employees begin work.</a:t>
                      </a:r>
                    </a:p>
                  </a:txBody>
                  <a:tcPr marL="79427" marR="61098" marT="61098" marB="6109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900" cap="none" spc="0">
                          <a:solidFill>
                            <a:schemeClr val="tx1"/>
                          </a:solidFill>
                        </a:rPr>
                        <a:t>Improves employee knowledge and reduces food safety mistakes.</a:t>
                      </a:r>
                    </a:p>
                  </a:txBody>
                  <a:tcPr marL="79427" marR="61098" marT="61098" marB="61098"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857452966"/>
                  </a:ext>
                </a:extLst>
              </a:tr>
              <a:tr h="681924">
                <a:tc>
                  <a:txBody>
                    <a:bodyPr/>
                    <a:lstStyle/>
                    <a:p>
                      <a:pPr>
                        <a:buNone/>
                      </a:pPr>
                      <a:r>
                        <a:rPr lang="en-GB" sz="900" cap="none" spc="0">
                          <a:solidFill>
                            <a:schemeClr val="tx1"/>
                          </a:solidFill>
                        </a:rPr>
                        <a:t>Provide multilingual signs and visual instructions throughout the factory.</a:t>
                      </a:r>
                    </a:p>
                  </a:txBody>
                  <a:tcPr marL="79427" marR="61098" marT="61098" marB="61098"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900" cap="none" spc="0">
                          <a:solidFill>
                            <a:schemeClr val="tx1"/>
                          </a:solidFill>
                        </a:rPr>
                        <a:t>Reduces language barriers and improves understanding.</a:t>
                      </a:r>
                    </a:p>
                  </a:txBody>
                  <a:tcPr marL="79427" marR="61098" marT="61098" marB="61098"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164928497"/>
                  </a:ext>
                </a:extLst>
              </a:tr>
              <a:tr h="681924">
                <a:tc>
                  <a:txBody>
                    <a:bodyPr/>
                    <a:lstStyle/>
                    <a:p>
                      <a:pPr>
                        <a:buNone/>
                      </a:pPr>
                      <a:r>
                        <a:rPr lang="en-GB" sz="900" cap="none" spc="0">
                          <a:solidFill>
                            <a:schemeClr val="tx1"/>
                          </a:solidFill>
                        </a:rPr>
                        <a:t>Replace outdated machinery or create quieter briefing areas.</a:t>
                      </a:r>
                    </a:p>
                  </a:txBody>
                  <a:tcPr marL="79427" marR="61098" marT="61098" marB="6109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900" cap="none" spc="0">
                          <a:solidFill>
                            <a:schemeClr val="tx1"/>
                          </a:solidFill>
                        </a:rPr>
                        <a:t>Minimises environmental noise and improves verbal communication.</a:t>
                      </a:r>
                    </a:p>
                  </a:txBody>
                  <a:tcPr marL="79427" marR="61098" marT="61098" marB="61098"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805509342"/>
                  </a:ext>
                </a:extLst>
              </a:tr>
              <a:tr h="906651">
                <a:tc>
                  <a:txBody>
                    <a:bodyPr/>
                    <a:lstStyle/>
                    <a:p>
                      <a:pPr>
                        <a:buNone/>
                      </a:pPr>
                      <a:r>
                        <a:rPr lang="en-GB" sz="900" cap="none" spc="0">
                          <a:solidFill>
                            <a:schemeClr val="tx1"/>
                          </a:solidFill>
                        </a:rPr>
                        <a:t>Deliver cultural awareness and communication training for supervisors and employees.</a:t>
                      </a:r>
                    </a:p>
                  </a:txBody>
                  <a:tcPr marL="79427" marR="61098" marT="61098" marB="61098"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900" cap="none" spc="0">
                          <a:solidFill>
                            <a:schemeClr val="tx1"/>
                          </a:solidFill>
                        </a:rPr>
                        <a:t>Improves teamwork and reduces cultural misunderstandings.</a:t>
                      </a:r>
                    </a:p>
                  </a:txBody>
                  <a:tcPr marL="79427" marR="61098" marT="61098" marB="61098"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134293023"/>
                  </a:ext>
                </a:extLst>
              </a:tr>
              <a:tr h="906651">
                <a:tc>
                  <a:txBody>
                    <a:bodyPr/>
                    <a:lstStyle/>
                    <a:p>
                      <a:pPr>
                        <a:buNone/>
                      </a:pPr>
                      <a:r>
                        <a:rPr lang="en-GB" sz="900" cap="none" spc="0">
                          <a:solidFill>
                            <a:schemeClr val="tx1"/>
                          </a:solidFill>
                        </a:rPr>
                        <a:t>Encourage regular feedback and two-way communication between Gary and employees.</a:t>
                      </a:r>
                    </a:p>
                  </a:txBody>
                  <a:tcPr marL="79427" marR="61098" marT="61098" marB="61098"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900" cap="none" spc="0">
                          <a:solidFill>
                            <a:schemeClr val="tx1"/>
                          </a:solidFill>
                        </a:rPr>
                        <a:t>Increases employee confidence and ensures instructions are clearly understood.</a:t>
                      </a:r>
                    </a:p>
                  </a:txBody>
                  <a:tcPr marL="79427" marR="61098" marT="61098" marB="61098"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68105802"/>
                  </a:ext>
                </a:extLst>
              </a:tr>
            </a:tbl>
          </a:graphicData>
        </a:graphic>
      </p:graphicFrame>
    </p:spTree>
    <p:extLst>
      <p:ext uri="{BB962C8B-B14F-4D97-AF65-F5344CB8AC3E}">
        <p14:creationId xmlns:p14="http://schemas.microsoft.com/office/powerpoint/2010/main" val="1236818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7D46A-A196-41E3-D3D1-FD45181292EF}"/>
              </a:ext>
            </a:extLst>
          </p:cNvPr>
          <p:cNvSpPr>
            <a:spLocks noGrp="1"/>
          </p:cNvSpPr>
          <p:nvPr>
            <p:ph type="title"/>
          </p:nvPr>
        </p:nvSpPr>
        <p:spPr/>
        <p:txBody>
          <a:bodyPr/>
          <a:lstStyle/>
          <a:p>
            <a:pPr algn="ctr"/>
            <a:r>
              <a:rPr lang="en-GB" b="1" u="sng">
                <a:ea typeface="+mj-lt"/>
                <a:cs typeface="+mj-lt"/>
              </a:rPr>
              <a:t>Implementation Plan</a:t>
            </a:r>
            <a:endParaRPr lang="en-US" u="sng"/>
          </a:p>
        </p:txBody>
      </p:sp>
      <p:sp>
        <p:nvSpPr>
          <p:cNvPr id="3" name="Content Placeholder 2">
            <a:extLst>
              <a:ext uri="{FF2B5EF4-FFF2-40B4-BE49-F238E27FC236}">
                <a16:creationId xmlns:a16="http://schemas.microsoft.com/office/drawing/2014/main" id="{93EA7230-5B21-8850-46B0-32D8DAD420BC}"/>
              </a:ext>
            </a:extLst>
          </p:cNvPr>
          <p:cNvSpPr>
            <a:spLocks noGrp="1"/>
          </p:cNvSpPr>
          <p:nvPr>
            <p:ph idx="1"/>
          </p:nvPr>
        </p:nvSpPr>
        <p:spPr>
          <a:xfrm>
            <a:off x="211810" y="1690015"/>
            <a:ext cx="11987938" cy="4377168"/>
          </a:xfrm>
        </p:spPr>
        <p:txBody>
          <a:bodyPr vert="horz" lIns="91440" tIns="45720" rIns="91440" bIns="45720" rtlCol="0" anchor="t">
            <a:normAutofit/>
          </a:bodyPr>
          <a:lstStyle/>
          <a:p>
            <a:pPr marL="0" indent="0">
              <a:buNone/>
            </a:pPr>
            <a:r>
              <a:rPr lang="en-GB" b="1" u="sng"/>
              <a:t>Implementing the Communication Improvement Strategy</a:t>
            </a:r>
            <a:endParaRPr lang="en-GB" u="sng"/>
          </a:p>
          <a:p>
            <a:pPr marL="0" indent="0">
              <a:buNone/>
            </a:pPr>
            <a:r>
              <a:rPr lang="en-GB">
                <a:ea typeface="+mn-lt"/>
                <a:cs typeface="+mn-lt"/>
              </a:rPr>
              <a:t>To improve communication across the organisation, Flight Foods Ltd should introduce the proposed recommendations through a structured implementation plan. The process should focus on employee training, communication improvements and continuous performance monitoring to ensure long-term success.</a:t>
            </a:r>
            <a:endParaRPr lang="en-GB"/>
          </a:p>
          <a:p>
            <a:pPr marL="0" indent="0">
              <a:buNone/>
            </a:pPr>
            <a:endParaRPr lang="en-GB" dirty="0"/>
          </a:p>
        </p:txBody>
      </p:sp>
      <p:sp>
        <p:nvSpPr>
          <p:cNvPr id="4" name="Slide Number Placeholder 3">
            <a:extLst>
              <a:ext uri="{FF2B5EF4-FFF2-40B4-BE49-F238E27FC236}">
                <a16:creationId xmlns:a16="http://schemas.microsoft.com/office/drawing/2014/main" id="{465E4027-0102-C44C-1563-406B959BAEB2}"/>
              </a:ext>
            </a:extLst>
          </p:cNvPr>
          <p:cNvSpPr>
            <a:spLocks noGrp="1"/>
          </p:cNvSpPr>
          <p:nvPr>
            <p:ph type="sldNum" sz="quarter" idx="12"/>
          </p:nvPr>
        </p:nvSpPr>
        <p:spPr/>
        <p:txBody>
          <a:bodyPr/>
          <a:lstStyle/>
          <a:p>
            <a:fld id="{330EA680-D336-4FF7-8B7A-9848BB0A1C32}" type="slidenum">
              <a:rPr lang="en-US" smtClean="0"/>
              <a:t>20</a:t>
            </a:fld>
            <a:endParaRPr lang="en-US"/>
          </a:p>
        </p:txBody>
      </p:sp>
      <p:sp>
        <p:nvSpPr>
          <p:cNvPr id="5" name="TextBox 4">
            <a:extLst>
              <a:ext uri="{FF2B5EF4-FFF2-40B4-BE49-F238E27FC236}">
                <a16:creationId xmlns:a16="http://schemas.microsoft.com/office/drawing/2014/main" id="{D543E26B-81ED-2655-8E08-C381CFB98107}"/>
              </a:ext>
            </a:extLst>
          </p:cNvPr>
          <p:cNvSpPr txBox="1"/>
          <p:nvPr/>
        </p:nvSpPr>
        <p:spPr>
          <a:xfrm>
            <a:off x="8658713" y="6358469"/>
            <a:ext cx="332573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ea typeface="+mn-lt"/>
                <a:cs typeface="+mn-lt"/>
              </a:rPr>
              <a:t>(Robbins &amp; Coulter, 2017)</a:t>
            </a:r>
            <a:endParaRPr lang="en-US" sz="1200" i="1"/>
          </a:p>
        </p:txBody>
      </p:sp>
      <p:sp>
        <p:nvSpPr>
          <p:cNvPr id="6" name="TextBox 5">
            <a:extLst>
              <a:ext uri="{FF2B5EF4-FFF2-40B4-BE49-F238E27FC236}">
                <a16:creationId xmlns:a16="http://schemas.microsoft.com/office/drawing/2014/main" id="{F6430C43-4521-F457-348A-B6FACC9A3762}"/>
              </a:ext>
            </a:extLst>
          </p:cNvPr>
          <p:cNvSpPr txBox="1"/>
          <p:nvPr/>
        </p:nvSpPr>
        <p:spPr>
          <a:xfrm>
            <a:off x="210988" y="4265836"/>
            <a:ext cx="11984569"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Expected Outcome</a:t>
            </a:r>
            <a:endParaRPr lang="en-US" sz="2400" u="sng"/>
          </a:p>
          <a:p>
            <a:r>
              <a:rPr lang="en-GB" sz="2400">
                <a:ea typeface="+mn-lt"/>
                <a:cs typeface="+mn-lt"/>
              </a:rPr>
              <a:t>By following this implementation plan, Flight Foods Ltd can create a more inclusive communication culture, reduce operational mistakes and improve employee confidence. Continuous monitoring will ensure that communication improvements remain effective over time.</a:t>
            </a:r>
          </a:p>
          <a:p>
            <a:pPr algn="l"/>
            <a:endParaRPr lang="en-GB" dirty="0"/>
          </a:p>
        </p:txBody>
      </p:sp>
    </p:spTree>
    <p:extLst>
      <p:ext uri="{BB962C8B-B14F-4D97-AF65-F5344CB8AC3E}">
        <p14:creationId xmlns:p14="http://schemas.microsoft.com/office/powerpoint/2010/main" val="4221977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C591966F-4668-88DD-2196-B235AE711B4C}"/>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330EA680-D336-4FF7-8B7A-9848BB0A1C32}" type="slidenum">
              <a:rPr lang="en-US">
                <a:solidFill>
                  <a:schemeClr val="tx1">
                    <a:tint val="75000"/>
                  </a:schemeClr>
                </a:solidFill>
              </a:rPr>
              <a:pPr>
                <a:spcAft>
                  <a:spcPts val="600"/>
                </a:spcAft>
              </a:pPr>
              <a:t>21</a:t>
            </a:fld>
            <a:endParaRPr lang="en-US">
              <a:solidFill>
                <a:schemeClr val="tx1">
                  <a:tint val="75000"/>
                </a:schemeClr>
              </a:solidFill>
            </a:endParaRPr>
          </a:p>
        </p:txBody>
      </p:sp>
      <p:sp>
        <p:nvSpPr>
          <p:cNvPr id="32" name="Isosceles Triangle 3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5F93932A-F722-D34F-34CF-7A0FCC079ACC}"/>
              </a:ext>
            </a:extLst>
          </p:cNvPr>
          <p:cNvGraphicFramePr>
            <a:graphicFrameLocks noGrp="1"/>
          </p:cNvGraphicFramePr>
          <p:nvPr>
            <p:ph idx="1"/>
          </p:nvPr>
        </p:nvGraphicFramePr>
        <p:xfrm>
          <a:off x="643467" y="831665"/>
          <a:ext cx="10905067" cy="5194669"/>
        </p:xfrm>
        <a:graphic>
          <a:graphicData uri="http://schemas.openxmlformats.org/drawingml/2006/table">
            <a:tbl>
              <a:tblPr firstRow="1" bandRow="1">
                <a:noFill/>
                <a:tableStyleId>{5C22544A-7EE6-4342-B048-85BDC9FD1C3A}</a:tableStyleId>
              </a:tblPr>
              <a:tblGrid>
                <a:gridCol w="1878594">
                  <a:extLst>
                    <a:ext uri="{9D8B030D-6E8A-4147-A177-3AD203B41FA5}">
                      <a16:colId xmlns:a16="http://schemas.microsoft.com/office/drawing/2014/main" val="990480230"/>
                    </a:ext>
                  </a:extLst>
                </a:gridCol>
                <a:gridCol w="6827842">
                  <a:extLst>
                    <a:ext uri="{9D8B030D-6E8A-4147-A177-3AD203B41FA5}">
                      <a16:colId xmlns:a16="http://schemas.microsoft.com/office/drawing/2014/main" val="434693999"/>
                    </a:ext>
                  </a:extLst>
                </a:gridCol>
                <a:gridCol w="2198631">
                  <a:extLst>
                    <a:ext uri="{9D8B030D-6E8A-4147-A177-3AD203B41FA5}">
                      <a16:colId xmlns:a16="http://schemas.microsoft.com/office/drawing/2014/main" val="2573765122"/>
                    </a:ext>
                  </a:extLst>
                </a:gridCol>
              </a:tblGrid>
              <a:tr h="638665">
                <a:tc>
                  <a:txBody>
                    <a:bodyPr/>
                    <a:lstStyle/>
                    <a:p>
                      <a:pPr>
                        <a:buNone/>
                      </a:pPr>
                      <a:r>
                        <a:rPr lang="en-GB" sz="1900" b="1" cap="all" spc="60">
                          <a:solidFill>
                            <a:schemeClr val="tx1"/>
                          </a:solidFill>
                        </a:rPr>
                        <a:t>Phase</a:t>
                      </a:r>
                    </a:p>
                  </a:txBody>
                  <a:tcPr marL="230929" marR="230929" marT="145151" marB="145151" anchor="b">
                    <a:lnL w="12700" cmpd="sng">
                      <a:noFill/>
                    </a:lnL>
                    <a:lnR w="12700" cmpd="sng">
                      <a:noFill/>
                    </a:lnR>
                    <a:lnT w="12700" cmpd="sng">
                      <a:noFill/>
                    </a:lnT>
                    <a:lnB w="38100" cmpd="sng">
                      <a:noFill/>
                    </a:lnB>
                    <a:noFill/>
                  </a:tcPr>
                </a:tc>
                <a:tc>
                  <a:txBody>
                    <a:bodyPr/>
                    <a:lstStyle/>
                    <a:p>
                      <a:pPr>
                        <a:buNone/>
                      </a:pPr>
                      <a:r>
                        <a:rPr lang="en-GB" sz="1900" b="1" cap="all" spc="60">
                          <a:solidFill>
                            <a:schemeClr val="tx1"/>
                          </a:solidFill>
                        </a:rPr>
                        <a:t>Action</a:t>
                      </a:r>
                    </a:p>
                  </a:txBody>
                  <a:tcPr marL="230929" marR="230929" marT="145151" marB="145151" anchor="b">
                    <a:lnL w="12700" cmpd="sng">
                      <a:noFill/>
                    </a:lnL>
                    <a:lnR w="12700" cmpd="sng">
                      <a:noFill/>
                    </a:lnR>
                    <a:lnT w="12700" cmpd="sng">
                      <a:noFill/>
                    </a:lnT>
                    <a:lnB w="38100" cmpd="sng">
                      <a:noFill/>
                    </a:lnB>
                    <a:noFill/>
                  </a:tcPr>
                </a:tc>
                <a:tc>
                  <a:txBody>
                    <a:bodyPr/>
                    <a:lstStyle/>
                    <a:p>
                      <a:pPr>
                        <a:buNone/>
                      </a:pPr>
                      <a:r>
                        <a:rPr lang="en-GB" sz="1900" b="1" cap="all" spc="60">
                          <a:solidFill>
                            <a:schemeClr val="tx1"/>
                          </a:solidFill>
                        </a:rPr>
                        <a:t>Timeframe</a:t>
                      </a:r>
                    </a:p>
                  </a:txBody>
                  <a:tcPr marL="230929" marR="230929" marT="145151" marB="145151" anchor="b">
                    <a:lnL w="12700" cmpd="sng">
                      <a:noFill/>
                    </a:lnL>
                    <a:lnR w="12700" cmpd="sng">
                      <a:noFill/>
                    </a:lnR>
                    <a:lnT w="12700" cmpd="sng">
                      <a:noFill/>
                    </a:lnT>
                    <a:lnB w="38100" cmpd="sng">
                      <a:noFill/>
                    </a:lnB>
                    <a:noFill/>
                  </a:tcPr>
                </a:tc>
                <a:extLst>
                  <a:ext uri="{0D108BD9-81ED-4DB2-BD59-A6C34878D82A}">
                    <a16:rowId xmlns:a16="http://schemas.microsoft.com/office/drawing/2014/main" val="3729003976"/>
                  </a:ext>
                </a:extLst>
              </a:tr>
              <a:tr h="1139001">
                <a:tc>
                  <a:txBody>
                    <a:bodyPr/>
                    <a:lstStyle/>
                    <a:p>
                      <a:pPr>
                        <a:buNone/>
                      </a:pPr>
                      <a:r>
                        <a:rPr lang="en-GB" sz="2500" b="1" cap="none" spc="0">
                          <a:solidFill>
                            <a:schemeClr val="tx1"/>
                          </a:solidFill>
                        </a:rPr>
                        <a:t>Phase 1</a:t>
                      </a:r>
                      <a:endParaRPr lang="en-GB" sz="2500" cap="none" spc="0">
                        <a:solidFill>
                          <a:schemeClr val="tx1"/>
                        </a:solidFill>
                      </a:endParaRPr>
                    </a:p>
                  </a:txBody>
                  <a:tcPr marL="230929" marR="230929" marT="161650" marB="145151" anchor="ctr">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buNone/>
                      </a:pPr>
                      <a:r>
                        <a:rPr lang="en-GB" sz="2500" cap="none" spc="0">
                          <a:solidFill>
                            <a:schemeClr val="tx1"/>
                          </a:solidFill>
                        </a:rPr>
                        <a:t>Introduce food hygiene and communication training for all employees.</a:t>
                      </a:r>
                    </a:p>
                  </a:txBody>
                  <a:tcPr marL="230929" marR="230929" marT="161650" marB="145151"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GB" sz="2500" cap="none" spc="0">
                          <a:solidFill>
                            <a:schemeClr val="tx1"/>
                          </a:solidFill>
                        </a:rPr>
                        <a:t>Month 1</a:t>
                      </a:r>
                    </a:p>
                  </a:txBody>
                  <a:tcPr marL="230929" marR="230929" marT="161650" marB="145151"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4100766201"/>
                  </a:ext>
                </a:extLst>
              </a:tr>
              <a:tr h="1139001">
                <a:tc>
                  <a:txBody>
                    <a:bodyPr/>
                    <a:lstStyle/>
                    <a:p>
                      <a:pPr>
                        <a:buNone/>
                      </a:pPr>
                      <a:r>
                        <a:rPr lang="en-GB" sz="2500" b="1" cap="none" spc="0">
                          <a:solidFill>
                            <a:schemeClr val="tx1"/>
                          </a:solidFill>
                        </a:rPr>
                        <a:t>Phase 2</a:t>
                      </a:r>
                      <a:endParaRPr lang="en-GB" sz="2500" cap="none" spc="0">
                        <a:solidFill>
                          <a:schemeClr val="tx1"/>
                        </a:solidFill>
                      </a:endParaRP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500" cap="none" spc="0">
                          <a:solidFill>
                            <a:schemeClr val="tx1"/>
                          </a:solidFill>
                        </a:rPr>
                        <a:t>Install multilingual signs and visual workplace instructions.</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500" cap="none" spc="0">
                          <a:solidFill>
                            <a:schemeClr val="tx1"/>
                          </a:solidFill>
                        </a:rPr>
                        <a:t>Month 2</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323124335"/>
                  </a:ext>
                </a:extLst>
              </a:tr>
              <a:tr h="1139001">
                <a:tc>
                  <a:txBody>
                    <a:bodyPr/>
                    <a:lstStyle/>
                    <a:p>
                      <a:pPr>
                        <a:buNone/>
                      </a:pPr>
                      <a:r>
                        <a:rPr lang="en-GB" sz="2500" b="1" cap="none" spc="0">
                          <a:solidFill>
                            <a:schemeClr val="tx1"/>
                          </a:solidFill>
                        </a:rPr>
                        <a:t>Phase 3</a:t>
                      </a:r>
                      <a:endParaRPr lang="en-GB" sz="2500" cap="none" spc="0">
                        <a:solidFill>
                          <a:schemeClr val="tx1"/>
                        </a:solidFill>
                      </a:endParaRPr>
                    </a:p>
                  </a:txBody>
                  <a:tcPr marL="230929" marR="230929" marT="161650" marB="145151"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2500" cap="none" spc="0">
                          <a:solidFill>
                            <a:schemeClr val="tx1"/>
                          </a:solidFill>
                        </a:rPr>
                        <a:t>Deliver cultural awareness workshops and leadership training.</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2500" cap="none" spc="0">
                          <a:solidFill>
                            <a:schemeClr val="tx1"/>
                          </a:solidFill>
                        </a:rPr>
                        <a:t>Month 3</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06781783"/>
                  </a:ext>
                </a:extLst>
              </a:tr>
              <a:tr h="1139001">
                <a:tc>
                  <a:txBody>
                    <a:bodyPr/>
                    <a:lstStyle/>
                    <a:p>
                      <a:pPr>
                        <a:buNone/>
                      </a:pPr>
                      <a:r>
                        <a:rPr lang="en-GB" sz="2500" b="1" cap="none" spc="0">
                          <a:solidFill>
                            <a:schemeClr val="tx1"/>
                          </a:solidFill>
                        </a:rPr>
                        <a:t>Phase 4</a:t>
                      </a:r>
                      <a:endParaRPr lang="en-GB" sz="2500" cap="none" spc="0">
                        <a:solidFill>
                          <a:schemeClr val="tx1"/>
                        </a:solidFill>
                      </a:endParaRP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500" cap="none" spc="0">
                          <a:solidFill>
                            <a:schemeClr val="tx1"/>
                          </a:solidFill>
                        </a:rPr>
                        <a:t>Monitor communication performance and collect employee feedback.</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2500" cap="none" spc="0">
                          <a:solidFill>
                            <a:schemeClr val="tx1"/>
                          </a:solidFill>
                        </a:rPr>
                        <a:t>Ongoing</a:t>
                      </a:r>
                    </a:p>
                  </a:txBody>
                  <a:tcPr marL="230929" marR="230929" marT="161650" marB="1451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38658480"/>
                  </a:ext>
                </a:extLst>
              </a:tr>
            </a:tbl>
          </a:graphicData>
        </a:graphic>
      </p:graphicFrame>
    </p:spTree>
    <p:extLst>
      <p:ext uri="{BB962C8B-B14F-4D97-AF65-F5344CB8AC3E}">
        <p14:creationId xmlns:p14="http://schemas.microsoft.com/office/powerpoint/2010/main" val="35288853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146B-68BC-3624-EF5A-F374C81A5F6C}"/>
              </a:ext>
            </a:extLst>
          </p:cNvPr>
          <p:cNvSpPr>
            <a:spLocks noGrp="1"/>
          </p:cNvSpPr>
          <p:nvPr>
            <p:ph type="title"/>
          </p:nvPr>
        </p:nvSpPr>
        <p:spPr/>
        <p:txBody>
          <a:bodyPr>
            <a:normAutofit/>
          </a:bodyPr>
          <a:lstStyle/>
          <a:p>
            <a:pPr algn="ctr"/>
            <a:r>
              <a:rPr lang="en-GB" sz="3600" u="sng">
                <a:ea typeface="+mj-lt"/>
                <a:cs typeface="+mj-lt"/>
              </a:rPr>
              <a:t>Expected Business Outcomes</a:t>
            </a:r>
            <a:endParaRPr lang="en-US" sz="3600"/>
          </a:p>
        </p:txBody>
      </p:sp>
      <p:sp>
        <p:nvSpPr>
          <p:cNvPr id="3" name="Content Placeholder 2">
            <a:extLst>
              <a:ext uri="{FF2B5EF4-FFF2-40B4-BE49-F238E27FC236}">
                <a16:creationId xmlns:a16="http://schemas.microsoft.com/office/drawing/2014/main" id="{9BDA5DF0-C520-40B3-11BC-DDF50388B9AA}"/>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Implementing the proposed communication improvements is expected to deliver both operational and organisational benefits. By reducing communication barriers and improving employee understanding, Flight Foods Ltd can strengthen food safety standards, increase productivity and create a more positive working environment.</a:t>
            </a:r>
            <a:endParaRPr lang="en-GB"/>
          </a:p>
          <a:p>
            <a:pPr marL="0" indent="0">
              <a:buNone/>
            </a:pPr>
            <a:r>
              <a:rPr lang="en-GB">
                <a:ea typeface="+mn-lt"/>
                <a:cs typeface="+mn-lt"/>
              </a:rPr>
              <a:t>These improvements will also support long-term business performance by reducing costly mistakes, improving customer satisfaction and helping the company maintain compliance with food industry regulations.</a:t>
            </a:r>
            <a:endParaRPr lang="en-GB"/>
          </a:p>
          <a:p>
            <a:endParaRPr lang="en-GB" dirty="0"/>
          </a:p>
        </p:txBody>
      </p:sp>
      <p:sp>
        <p:nvSpPr>
          <p:cNvPr id="4" name="Slide Number Placeholder 3">
            <a:extLst>
              <a:ext uri="{FF2B5EF4-FFF2-40B4-BE49-F238E27FC236}">
                <a16:creationId xmlns:a16="http://schemas.microsoft.com/office/drawing/2014/main" id="{DA69FC27-8F57-2644-73C3-31B5602CF1E3}"/>
              </a:ext>
            </a:extLst>
          </p:cNvPr>
          <p:cNvSpPr>
            <a:spLocks noGrp="1"/>
          </p:cNvSpPr>
          <p:nvPr>
            <p:ph type="sldNum" sz="quarter" idx="12"/>
          </p:nvPr>
        </p:nvSpPr>
        <p:spPr/>
        <p:txBody>
          <a:bodyPr/>
          <a:lstStyle/>
          <a:p>
            <a:fld id="{330EA680-D336-4FF7-8B7A-9848BB0A1C32}" type="slidenum">
              <a:rPr lang="en-US" smtClean="0"/>
              <a:t>22</a:t>
            </a:fld>
            <a:endParaRPr lang="en-US"/>
          </a:p>
        </p:txBody>
      </p:sp>
    </p:spTree>
    <p:extLst>
      <p:ext uri="{BB962C8B-B14F-4D97-AF65-F5344CB8AC3E}">
        <p14:creationId xmlns:p14="http://schemas.microsoft.com/office/powerpoint/2010/main" val="2211242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54CD4368-DABA-BB7C-19D7-417B43EFF0D2}"/>
              </a:ext>
            </a:extLst>
          </p:cNvPr>
          <p:cNvSpPr txBox="1"/>
          <p:nvPr/>
        </p:nvSpPr>
        <p:spPr>
          <a:xfrm>
            <a:off x="5946623" y="2378358"/>
            <a:ext cx="5458838" cy="17515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b="1" u="sng"/>
              <a:t>Key Business Outcome</a:t>
            </a:r>
            <a:endParaRPr lang="en-US" u="sng"/>
          </a:p>
          <a:p>
            <a:pPr marL="57150" indent="-285750">
              <a:lnSpc>
                <a:spcPct val="90000"/>
              </a:lnSpc>
              <a:spcAft>
                <a:spcPts val="600"/>
              </a:spcAft>
              <a:buFont typeface="Wingdings" panose="020B0604020202020204" pitchFamily="34" charset="0"/>
              <a:buChar char="Ø"/>
            </a:pPr>
            <a:r>
              <a:rPr lang="en-US"/>
              <a:t>Effective communication is not only essential for employee performance but also for maintaining food quality, protecting the company's reputation and achieving sustainable business success.</a:t>
            </a:r>
          </a:p>
          <a:p>
            <a:pPr indent="-228600">
              <a:lnSpc>
                <a:spcPct val="90000"/>
              </a:lnSpc>
              <a:spcAft>
                <a:spcPts val="600"/>
              </a:spcAft>
              <a:buFont typeface="Wingdings" panose="020B0604020202020204" pitchFamily="34" charset="0"/>
              <a:buChar char="Ø"/>
            </a:pPr>
            <a:endParaRPr lang="en-US"/>
          </a:p>
        </p:txBody>
      </p:sp>
      <p:sp>
        <p:nvSpPr>
          <p:cNvPr id="4" name="Slide Number Placeholder 3">
            <a:extLst>
              <a:ext uri="{FF2B5EF4-FFF2-40B4-BE49-F238E27FC236}">
                <a16:creationId xmlns:a16="http://schemas.microsoft.com/office/drawing/2014/main" id="{4BAECE14-6DC8-6BFD-36E9-9EE1D71545D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23</a:t>
            </a:fld>
            <a:endParaRPr lang="en-US">
              <a:solidFill>
                <a:schemeClr val="tx1">
                  <a:tint val="75000"/>
                </a:schemeClr>
              </a:solidFill>
            </a:endParaRPr>
          </a:p>
        </p:txBody>
      </p:sp>
      <p:graphicFrame>
        <p:nvGraphicFramePr>
          <p:cNvPr id="6" name="Content Placeholder 5">
            <a:extLst>
              <a:ext uri="{FF2B5EF4-FFF2-40B4-BE49-F238E27FC236}">
                <a16:creationId xmlns:a16="http://schemas.microsoft.com/office/drawing/2014/main" id="{C6EE3F50-27DC-7751-952A-20968081DDD7}"/>
              </a:ext>
            </a:extLst>
          </p:cNvPr>
          <p:cNvGraphicFramePr>
            <a:graphicFrameLocks noGrp="1"/>
          </p:cNvGraphicFramePr>
          <p:nvPr>
            <p:ph idx="1"/>
            <p:extLst>
              <p:ext uri="{D42A27DB-BD31-4B8C-83A1-F6EECF244321}">
                <p14:modId xmlns:p14="http://schemas.microsoft.com/office/powerpoint/2010/main" val="292116217"/>
              </p:ext>
            </p:extLst>
          </p:nvPr>
        </p:nvGraphicFramePr>
        <p:xfrm>
          <a:off x="206644" y="219559"/>
          <a:ext cx="5275906" cy="5335369"/>
        </p:xfrm>
        <a:graphic>
          <a:graphicData uri="http://schemas.openxmlformats.org/drawingml/2006/table">
            <a:tbl>
              <a:tblPr bandRow="1">
                <a:solidFill>
                  <a:srgbClr val="F7F7F7"/>
                </a:solidFill>
                <a:tableStyleId>{5C22544A-7EE6-4342-B048-85BDC9FD1C3A}</a:tableStyleId>
              </a:tblPr>
              <a:tblGrid>
                <a:gridCol w="1916141">
                  <a:extLst>
                    <a:ext uri="{9D8B030D-6E8A-4147-A177-3AD203B41FA5}">
                      <a16:colId xmlns:a16="http://schemas.microsoft.com/office/drawing/2014/main" val="734181355"/>
                    </a:ext>
                  </a:extLst>
                </a:gridCol>
                <a:gridCol w="3359765">
                  <a:extLst>
                    <a:ext uri="{9D8B030D-6E8A-4147-A177-3AD203B41FA5}">
                      <a16:colId xmlns:a16="http://schemas.microsoft.com/office/drawing/2014/main" val="3974002781"/>
                    </a:ext>
                  </a:extLst>
                </a:gridCol>
              </a:tblGrid>
              <a:tr h="471776">
                <a:tc>
                  <a:txBody>
                    <a:bodyPr/>
                    <a:lstStyle/>
                    <a:p>
                      <a:pPr>
                        <a:buNone/>
                      </a:pPr>
                      <a:r>
                        <a:rPr lang="en-GB" sz="1500" b="1" cap="none" spc="0">
                          <a:solidFill>
                            <a:schemeClr val="tx1"/>
                          </a:solidFill>
                        </a:rPr>
                        <a:t>Area</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tc>
                  <a:txBody>
                    <a:bodyPr/>
                    <a:lstStyle/>
                    <a:p>
                      <a:pPr>
                        <a:buNone/>
                      </a:pPr>
                      <a:r>
                        <a:rPr lang="en-GB" sz="1500" b="1" cap="none" spc="0">
                          <a:solidFill>
                            <a:schemeClr val="tx1"/>
                          </a:solidFill>
                        </a:rPr>
                        <a:t>Expected Result</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extLst>
                  <a:ext uri="{0D108BD9-81ED-4DB2-BD59-A6C34878D82A}">
                    <a16:rowId xmlns:a16="http://schemas.microsoft.com/office/drawing/2014/main" val="3680817570"/>
                  </a:ext>
                </a:extLst>
              </a:tr>
              <a:tr h="1029333">
                <a:tc>
                  <a:txBody>
                    <a:bodyPr/>
                    <a:lstStyle/>
                    <a:p>
                      <a:pPr>
                        <a:buNone/>
                      </a:pPr>
                      <a:r>
                        <a:rPr lang="en-GB" sz="1500" b="1" cap="none" spc="0">
                          <a:solidFill>
                            <a:schemeClr val="tx1"/>
                          </a:solidFill>
                        </a:rPr>
                        <a:t>Communication</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buNone/>
                      </a:pPr>
                      <a:r>
                        <a:rPr lang="en-GB" sz="1500" cap="none" spc="0">
                          <a:solidFill>
                            <a:schemeClr val="tx1"/>
                          </a:solidFill>
                        </a:rPr>
                        <a:t>Clearer and more consistent communication across the workforce.</a:t>
                      </a: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2807516329"/>
                  </a:ext>
                </a:extLst>
              </a:tr>
              <a:tr h="1029333">
                <a:tc>
                  <a:txBody>
                    <a:bodyPr/>
                    <a:lstStyle/>
                    <a:p>
                      <a:pPr>
                        <a:buNone/>
                      </a:pPr>
                      <a:r>
                        <a:rPr lang="en-GB" sz="1500" b="1" cap="none" spc="0">
                          <a:solidFill>
                            <a:schemeClr val="tx1"/>
                          </a:solidFill>
                        </a:rPr>
                        <a:t>Food Safety</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buNone/>
                      </a:pPr>
                      <a:r>
                        <a:rPr lang="en-GB" sz="1500" cap="none" spc="0">
                          <a:solidFill>
                            <a:schemeClr val="tx1"/>
                          </a:solidFill>
                        </a:rPr>
                        <a:t>Fewer hygiene errors and improved compliance with food safety standards.</a:t>
                      </a: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849847444"/>
                  </a:ext>
                </a:extLst>
              </a:tr>
              <a:tr h="1029333">
                <a:tc>
                  <a:txBody>
                    <a:bodyPr/>
                    <a:lstStyle/>
                    <a:p>
                      <a:pPr>
                        <a:buNone/>
                      </a:pPr>
                      <a:r>
                        <a:rPr lang="en-GB" sz="1500" b="1" cap="none" spc="0">
                          <a:solidFill>
                            <a:schemeClr val="tx1"/>
                          </a:solidFill>
                        </a:rPr>
                        <a:t>Employee Performance</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buNone/>
                      </a:pPr>
                      <a:r>
                        <a:rPr lang="en-GB" sz="1500" cap="none" spc="0">
                          <a:solidFill>
                            <a:schemeClr val="tx1"/>
                          </a:solidFill>
                        </a:rPr>
                        <a:t>Better teamwork, higher confidence and improved productivity.</a:t>
                      </a: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173660381"/>
                  </a:ext>
                </a:extLst>
              </a:tr>
              <a:tr h="746261">
                <a:tc>
                  <a:txBody>
                    <a:bodyPr/>
                    <a:lstStyle/>
                    <a:p>
                      <a:pPr>
                        <a:buNone/>
                      </a:pPr>
                      <a:r>
                        <a:rPr lang="en-GB" sz="1500" b="1" cap="none" spc="0">
                          <a:solidFill>
                            <a:schemeClr val="tx1"/>
                          </a:solidFill>
                        </a:rPr>
                        <a:t>Customer Satisfaction</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buNone/>
                      </a:pPr>
                      <a:r>
                        <a:rPr lang="en-GB" sz="1500" cap="none" spc="0">
                          <a:solidFill>
                            <a:schemeClr val="tx1"/>
                          </a:solidFill>
                        </a:rPr>
                        <a:t>Higher product quality and fewer customer complaints.</a:t>
                      </a: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150833162"/>
                  </a:ext>
                </a:extLst>
              </a:tr>
              <a:tr h="1029333">
                <a:tc>
                  <a:txBody>
                    <a:bodyPr/>
                    <a:lstStyle/>
                    <a:p>
                      <a:pPr>
                        <a:buNone/>
                      </a:pPr>
                      <a:r>
                        <a:rPr lang="en-GB" sz="1500" b="1" cap="none" spc="0">
                          <a:solidFill>
                            <a:schemeClr val="tx1"/>
                          </a:solidFill>
                        </a:rPr>
                        <a:t>Business Performance</a:t>
                      </a:r>
                      <a:endParaRPr lang="en-GB" sz="1500" cap="none" spc="0">
                        <a:solidFill>
                          <a:schemeClr val="tx1"/>
                        </a:solidFill>
                      </a:endParaRP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buNone/>
                      </a:pPr>
                      <a:r>
                        <a:rPr lang="en-GB" sz="1500" cap="none" spc="0">
                          <a:solidFill>
                            <a:schemeClr val="tx1"/>
                          </a:solidFill>
                        </a:rPr>
                        <a:t>Increased operational efficiency and stronger organisational performance.</a:t>
                      </a:r>
                    </a:p>
                  </a:txBody>
                  <a:tcPr marL="86052" marR="86052" marT="43026" marB="86052"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802307012"/>
                  </a:ext>
                </a:extLst>
              </a:tr>
            </a:tbl>
          </a:graphicData>
        </a:graphic>
      </p:graphicFrame>
      <p:sp>
        <p:nvSpPr>
          <p:cNvPr id="8" name="TextBox 7">
            <a:extLst>
              <a:ext uri="{FF2B5EF4-FFF2-40B4-BE49-F238E27FC236}">
                <a16:creationId xmlns:a16="http://schemas.microsoft.com/office/drawing/2014/main" id="{2483302C-8EDD-E277-6A06-CB29157DD097}"/>
              </a:ext>
            </a:extLst>
          </p:cNvPr>
          <p:cNvSpPr txBox="1"/>
          <p:nvPr/>
        </p:nvSpPr>
        <p:spPr>
          <a:xfrm>
            <a:off x="9317269" y="4005600"/>
            <a:ext cx="408248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ea typeface="+mn-lt"/>
                <a:cs typeface="+mn-lt"/>
              </a:rPr>
              <a:t>(Robbins &amp; Coulter, 2017; Berlo, 1960)</a:t>
            </a:r>
            <a:endParaRPr lang="en-US" sz="1100">
              <a:ea typeface="+mn-lt"/>
              <a:cs typeface="+mn-lt"/>
            </a:endParaRPr>
          </a:p>
        </p:txBody>
      </p:sp>
    </p:spTree>
    <p:extLst>
      <p:ext uri="{BB962C8B-B14F-4D97-AF65-F5344CB8AC3E}">
        <p14:creationId xmlns:p14="http://schemas.microsoft.com/office/powerpoint/2010/main" val="2488097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12D4F-1C04-025D-BCA8-319157EB1E80}"/>
              </a:ext>
            </a:extLst>
          </p:cNvPr>
          <p:cNvSpPr>
            <a:spLocks noGrp="1"/>
          </p:cNvSpPr>
          <p:nvPr>
            <p:ph type="title"/>
          </p:nvPr>
        </p:nvSpPr>
        <p:spPr>
          <a:xfrm>
            <a:off x="660162" y="-119136"/>
            <a:ext cx="10515600" cy="1325563"/>
          </a:xfrm>
        </p:spPr>
        <p:txBody>
          <a:bodyPr>
            <a:normAutofit/>
          </a:bodyPr>
          <a:lstStyle/>
          <a:p>
            <a:pPr algn="ctr"/>
            <a:r>
              <a:rPr lang="en-GB" sz="3600" b="1" u="sng">
                <a:ea typeface="+mj-lt"/>
                <a:cs typeface="+mj-lt"/>
              </a:rPr>
              <a:t>Conclusion</a:t>
            </a:r>
            <a:endParaRPr lang="en-US" sz="3600"/>
          </a:p>
        </p:txBody>
      </p:sp>
      <p:sp>
        <p:nvSpPr>
          <p:cNvPr id="3" name="Content Placeholder 2">
            <a:extLst>
              <a:ext uri="{FF2B5EF4-FFF2-40B4-BE49-F238E27FC236}">
                <a16:creationId xmlns:a16="http://schemas.microsoft.com/office/drawing/2014/main" id="{4004571C-7CB4-E2F4-5D6B-62E43AD38A89}"/>
              </a:ext>
            </a:extLst>
          </p:cNvPr>
          <p:cNvSpPr>
            <a:spLocks noGrp="1"/>
          </p:cNvSpPr>
          <p:nvPr>
            <p:ph idx="1"/>
          </p:nvPr>
        </p:nvSpPr>
        <p:spPr>
          <a:xfrm>
            <a:off x="-2136" y="1206055"/>
            <a:ext cx="12253244" cy="5654571"/>
          </a:xfrm>
        </p:spPr>
        <p:txBody>
          <a:bodyPr vert="horz" lIns="91440" tIns="45720" rIns="91440" bIns="45720" rtlCol="0" anchor="t">
            <a:normAutofit lnSpcReduction="10000"/>
          </a:bodyPr>
          <a:lstStyle/>
          <a:p>
            <a:pPr>
              <a:buFont typeface="Wingdings" panose="020B0604020202020204" pitchFamily="34" charset="0"/>
              <a:buChar char="Ø"/>
            </a:pPr>
            <a:r>
              <a:rPr lang="en-GB">
                <a:ea typeface="+mn-lt"/>
                <a:cs typeface="+mn-lt"/>
              </a:rPr>
              <a:t>The analysis of Flight Foods Ltd demonstrates that ineffective communication can have a significant impact on organisational performance, food safety and employee productivity. The case study identified five major communication barriers: environmental noise, language differences, cultural diversity, generational differences and emotional behaviour.</a:t>
            </a:r>
            <a:endParaRPr lang="en-GB"/>
          </a:p>
          <a:p>
            <a:pPr>
              <a:buFont typeface="Wingdings" panose="020B0604020202020204" pitchFamily="34" charset="0"/>
              <a:buChar char="Ø"/>
            </a:pPr>
            <a:r>
              <a:rPr lang="en-GB">
                <a:ea typeface="+mn-lt"/>
                <a:cs typeface="+mn-lt"/>
              </a:rPr>
              <a:t>By applying the </a:t>
            </a:r>
            <a:r>
              <a:rPr lang="en-GB" b="1">
                <a:ea typeface="+mn-lt"/>
                <a:cs typeface="+mn-lt"/>
              </a:rPr>
              <a:t>Shannon &amp; Weaver Model</a:t>
            </a:r>
            <a:r>
              <a:rPr lang="en-GB">
                <a:ea typeface="+mn-lt"/>
                <a:cs typeface="+mn-lt"/>
              </a:rPr>
              <a:t> and </a:t>
            </a:r>
            <a:r>
              <a:rPr lang="en-GB" b="1">
                <a:ea typeface="+mn-lt"/>
                <a:cs typeface="+mn-lt"/>
              </a:rPr>
              <a:t>Berlo's SMCR Model</a:t>
            </a:r>
            <a:r>
              <a:rPr lang="en-GB">
                <a:ea typeface="+mn-lt"/>
                <a:cs typeface="+mn-lt"/>
              </a:rPr>
              <a:t>, it became clear that communication failures result from both environmental interference and human factors. While Shannon &amp; Weaver explains how </a:t>
            </a:r>
            <a:r>
              <a:rPr lang="en-GB" b="1">
                <a:ea typeface="+mn-lt"/>
                <a:cs typeface="+mn-lt"/>
              </a:rPr>
              <a:t>noise</a:t>
            </a:r>
            <a:r>
              <a:rPr lang="en-GB">
                <a:ea typeface="+mn-lt"/>
                <a:cs typeface="+mn-lt"/>
              </a:rPr>
              <a:t> disrupts communication, Berlo's model highlights the importance of communication skills, cultural awareness and employee understanding.</a:t>
            </a:r>
            <a:endParaRPr lang="en-GB"/>
          </a:p>
          <a:p>
            <a:pPr>
              <a:buFont typeface="Wingdings" panose="020B0604020202020204" pitchFamily="34" charset="0"/>
              <a:buChar char="Ø"/>
            </a:pPr>
            <a:r>
              <a:rPr lang="en-GB">
                <a:ea typeface="+mn-lt"/>
                <a:cs typeface="+mn-lt"/>
              </a:rPr>
              <a:t>Implementing structured training, multilingual communication, supportive leadership and continuous feedback will help Flight Foods Ltd improve communication effectiveness, reduce operational errors and achieve stronger long-term business performance.</a:t>
            </a:r>
            <a:endParaRPr lang="en-GB"/>
          </a:p>
          <a:p>
            <a:pPr>
              <a:buFont typeface="Wingdings" panose="020B0604020202020204" pitchFamily="34" charset="0"/>
              <a:buChar char="Ø"/>
            </a:pPr>
            <a:endParaRPr lang="en-GB" dirty="0"/>
          </a:p>
        </p:txBody>
      </p:sp>
      <p:sp>
        <p:nvSpPr>
          <p:cNvPr id="4" name="Slide Number Placeholder 3">
            <a:extLst>
              <a:ext uri="{FF2B5EF4-FFF2-40B4-BE49-F238E27FC236}">
                <a16:creationId xmlns:a16="http://schemas.microsoft.com/office/drawing/2014/main" id="{D30F013A-42FD-87BB-285E-8AC974D1C51A}"/>
              </a:ext>
            </a:extLst>
          </p:cNvPr>
          <p:cNvSpPr>
            <a:spLocks noGrp="1"/>
          </p:cNvSpPr>
          <p:nvPr>
            <p:ph type="sldNum" sz="quarter" idx="12"/>
          </p:nvPr>
        </p:nvSpPr>
        <p:spPr/>
        <p:txBody>
          <a:bodyPr/>
          <a:lstStyle/>
          <a:p>
            <a:fld id="{330EA680-D336-4FF7-8B7A-9848BB0A1C32}" type="slidenum">
              <a:rPr lang="en-US" smtClean="0"/>
              <a:t>24</a:t>
            </a:fld>
            <a:endParaRPr lang="en-US"/>
          </a:p>
        </p:txBody>
      </p:sp>
      <p:sp>
        <p:nvSpPr>
          <p:cNvPr id="5" name="TextBox 4">
            <a:extLst>
              <a:ext uri="{FF2B5EF4-FFF2-40B4-BE49-F238E27FC236}">
                <a16:creationId xmlns:a16="http://schemas.microsoft.com/office/drawing/2014/main" id="{D907A9FA-AFFA-260C-74EA-B594F8C96F8E}"/>
              </a:ext>
            </a:extLst>
          </p:cNvPr>
          <p:cNvSpPr txBox="1"/>
          <p:nvPr/>
        </p:nvSpPr>
        <p:spPr>
          <a:xfrm>
            <a:off x="6644355" y="6452074"/>
            <a:ext cx="535536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ea typeface="+mn-lt"/>
                <a:cs typeface="+mn-lt"/>
              </a:rPr>
              <a:t>(Shannon &amp; Weaver, 1949; Berlo, 1960; Robbins &amp; Coulter, 2017)</a:t>
            </a:r>
            <a:endParaRPr lang="en-US" sz="1100"/>
          </a:p>
          <a:p>
            <a:pPr algn="l"/>
            <a:endParaRPr lang="en-GB" dirty="0"/>
          </a:p>
        </p:txBody>
      </p:sp>
    </p:spTree>
    <p:extLst>
      <p:ext uri="{BB962C8B-B14F-4D97-AF65-F5344CB8AC3E}">
        <p14:creationId xmlns:p14="http://schemas.microsoft.com/office/powerpoint/2010/main" val="2320460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8B67-5397-DB0A-D1A6-28C012428540}"/>
              </a:ext>
            </a:extLst>
          </p:cNvPr>
          <p:cNvSpPr>
            <a:spLocks noGrp="1"/>
          </p:cNvSpPr>
          <p:nvPr>
            <p:ph type="title"/>
          </p:nvPr>
        </p:nvSpPr>
        <p:spPr>
          <a:xfrm>
            <a:off x="346817" y="-161866"/>
            <a:ext cx="10515600" cy="1325563"/>
          </a:xfrm>
        </p:spPr>
        <p:txBody>
          <a:bodyPr>
            <a:normAutofit/>
          </a:bodyPr>
          <a:lstStyle/>
          <a:p>
            <a:pPr algn="ctr"/>
            <a:r>
              <a:rPr lang="en-GB" sz="3200" b="1" u="sng">
                <a:latin typeface="Aptos"/>
              </a:rPr>
              <a:t>Reference List </a:t>
            </a:r>
            <a:endParaRPr lang="en-US" sz="3200" u="sng"/>
          </a:p>
        </p:txBody>
      </p:sp>
      <p:sp>
        <p:nvSpPr>
          <p:cNvPr id="3" name="Content Placeholder 2">
            <a:extLst>
              <a:ext uri="{FF2B5EF4-FFF2-40B4-BE49-F238E27FC236}">
                <a16:creationId xmlns:a16="http://schemas.microsoft.com/office/drawing/2014/main" id="{BE2C3D6F-661F-C296-DC6E-548494F0E8A7}"/>
              </a:ext>
            </a:extLst>
          </p:cNvPr>
          <p:cNvSpPr>
            <a:spLocks noGrp="1"/>
          </p:cNvSpPr>
          <p:nvPr>
            <p:ph idx="1"/>
          </p:nvPr>
        </p:nvSpPr>
        <p:spPr>
          <a:xfrm>
            <a:off x="-2136" y="1163326"/>
            <a:ext cx="12196272" cy="5376833"/>
          </a:xfrm>
        </p:spPr>
        <p:txBody>
          <a:bodyPr vert="horz" lIns="91440" tIns="45720" rIns="91440" bIns="45720" rtlCol="0" anchor="t">
            <a:normAutofit fontScale="77500" lnSpcReduction="20000"/>
          </a:bodyPr>
          <a:lstStyle/>
          <a:p>
            <a:pPr>
              <a:buAutoNum type="arabicPeriod"/>
            </a:pPr>
            <a:endParaRPr lang="en-GB" b="1" dirty="0"/>
          </a:p>
          <a:p>
            <a:pPr marL="514350" indent="-514350">
              <a:buAutoNum type="arabicPeriod"/>
            </a:pPr>
            <a:r>
              <a:rPr lang="en-GB" b="1">
                <a:ea typeface="+mn-lt"/>
                <a:cs typeface="+mn-lt"/>
              </a:rPr>
              <a:t>Berlo, D.K. (1960)</a:t>
            </a:r>
            <a:r>
              <a:rPr lang="en-GB" dirty="0">
                <a:ea typeface="+mn-lt"/>
                <a:cs typeface="+mn-lt"/>
              </a:rPr>
              <a:t> </a:t>
            </a:r>
            <a:r>
              <a:rPr lang="en-GB" i="1">
                <a:ea typeface="+mn-lt"/>
                <a:cs typeface="+mn-lt"/>
              </a:rPr>
              <a:t>The Process of Communication</a:t>
            </a:r>
            <a:r>
              <a:rPr lang="en-GB">
                <a:ea typeface="+mn-lt"/>
                <a:cs typeface="+mn-lt"/>
              </a:rPr>
              <a:t>. New York: Holt, Rinehart and Winston. </a:t>
            </a:r>
            <a:endParaRPr lang="en-GB"/>
          </a:p>
          <a:p>
            <a:pPr marL="514350" indent="-514350">
              <a:buAutoNum type="arabicPeriod"/>
            </a:pPr>
            <a:r>
              <a:rPr lang="en-GB" b="1">
                <a:ea typeface="+mn-lt"/>
                <a:cs typeface="+mn-lt"/>
              </a:rPr>
              <a:t>Communication Theory (n.d.)</a:t>
            </a:r>
            <a:r>
              <a:rPr lang="en-GB" dirty="0">
                <a:ea typeface="+mn-lt"/>
                <a:cs typeface="+mn-lt"/>
              </a:rPr>
              <a:t> </a:t>
            </a:r>
            <a:r>
              <a:rPr lang="en-GB" i="1">
                <a:ea typeface="+mn-lt"/>
                <a:cs typeface="+mn-lt"/>
              </a:rPr>
              <a:t>Berlo's SMCR Model of Communication</a:t>
            </a:r>
            <a:r>
              <a:rPr lang="en-GB">
                <a:ea typeface="+mn-lt"/>
                <a:cs typeface="+mn-lt"/>
              </a:rPr>
              <a:t>. Available at: </a:t>
            </a:r>
            <a:r>
              <a:rPr lang="en-GB" dirty="0">
                <a:ea typeface="+mn-lt"/>
                <a:cs typeface="+mn-lt"/>
                <a:hlinkClick r:id="rId2"/>
              </a:rPr>
              <a:t>https://communicationtheory.org/berlos-smcr-model-of-communication/</a:t>
            </a:r>
            <a:r>
              <a:rPr lang="en-GB">
                <a:ea typeface="+mn-lt"/>
                <a:cs typeface="+mn-lt"/>
              </a:rPr>
              <a:t> (Accessed: 12 July 2026). </a:t>
            </a:r>
            <a:endParaRPr lang="en-GB"/>
          </a:p>
          <a:p>
            <a:pPr marL="514350" indent="-514350">
              <a:buAutoNum type="arabicPeriod"/>
            </a:pPr>
            <a:r>
              <a:rPr lang="en-GB" b="1">
                <a:ea typeface="+mn-lt"/>
                <a:cs typeface="+mn-lt"/>
              </a:rPr>
              <a:t>Communication Theory (n.d.)</a:t>
            </a:r>
            <a:r>
              <a:rPr lang="en-GB" dirty="0">
                <a:ea typeface="+mn-lt"/>
                <a:cs typeface="+mn-lt"/>
              </a:rPr>
              <a:t> </a:t>
            </a:r>
            <a:r>
              <a:rPr lang="en-GB" i="1">
                <a:ea typeface="+mn-lt"/>
                <a:cs typeface="+mn-lt"/>
              </a:rPr>
              <a:t>Shannon and Weaver Model of Communication</a:t>
            </a:r>
            <a:r>
              <a:rPr lang="en-GB">
                <a:ea typeface="+mn-lt"/>
                <a:cs typeface="+mn-lt"/>
              </a:rPr>
              <a:t>. Available at: </a:t>
            </a:r>
            <a:r>
              <a:rPr lang="en-GB" dirty="0">
                <a:ea typeface="+mn-lt"/>
                <a:cs typeface="+mn-lt"/>
                <a:hlinkClick r:id="rId3"/>
              </a:rPr>
              <a:t>https://communicationtheory.org/shannon-and-weaver-model-of-communication/</a:t>
            </a:r>
            <a:r>
              <a:rPr lang="en-GB">
                <a:ea typeface="+mn-lt"/>
                <a:cs typeface="+mn-lt"/>
              </a:rPr>
              <a:t> (Accessed: 12 July 2026). </a:t>
            </a:r>
            <a:endParaRPr lang="en-GB"/>
          </a:p>
          <a:p>
            <a:pPr marL="514350" indent="-514350">
              <a:buAutoNum type="arabicPeriod"/>
            </a:pPr>
            <a:r>
              <a:rPr lang="en-GB" b="1" dirty="0">
                <a:ea typeface="+mn-lt"/>
                <a:cs typeface="+mn-lt"/>
              </a:rPr>
              <a:t>Robbins, S.P. and Coulter, M. (2017)</a:t>
            </a:r>
            <a:r>
              <a:rPr lang="en-GB" dirty="0">
                <a:ea typeface="+mn-lt"/>
                <a:cs typeface="+mn-lt"/>
              </a:rPr>
              <a:t> </a:t>
            </a:r>
            <a:r>
              <a:rPr lang="en-GB" i="1" dirty="0">
                <a:ea typeface="+mn-lt"/>
                <a:cs typeface="+mn-lt"/>
              </a:rPr>
              <a:t>Management</a:t>
            </a:r>
            <a:r>
              <a:rPr lang="en-GB" dirty="0">
                <a:ea typeface="+mn-lt"/>
                <a:cs typeface="+mn-lt"/>
              </a:rPr>
              <a:t>. 13th </a:t>
            </a:r>
            <a:r>
              <a:rPr lang="en-GB" dirty="0" err="1">
                <a:ea typeface="+mn-lt"/>
                <a:cs typeface="+mn-lt"/>
              </a:rPr>
              <a:t>edn</a:t>
            </a:r>
            <a:r>
              <a:rPr lang="en-GB" dirty="0">
                <a:ea typeface="+mn-lt"/>
                <a:cs typeface="+mn-lt"/>
              </a:rPr>
              <a:t>. Harlow: Pearson. </a:t>
            </a:r>
            <a:endParaRPr lang="en-GB" dirty="0"/>
          </a:p>
          <a:p>
            <a:pPr marL="514350" indent="-514350">
              <a:buAutoNum type="arabicPeriod"/>
            </a:pPr>
            <a:r>
              <a:rPr lang="en-GB" b="1">
                <a:ea typeface="+mn-lt"/>
                <a:cs typeface="+mn-lt"/>
              </a:rPr>
              <a:t>Shannon, C.E. and Weaver, W. (1949)</a:t>
            </a:r>
            <a:r>
              <a:rPr lang="en-GB" dirty="0">
                <a:ea typeface="+mn-lt"/>
                <a:cs typeface="+mn-lt"/>
              </a:rPr>
              <a:t> </a:t>
            </a:r>
            <a:r>
              <a:rPr lang="en-GB" i="1">
                <a:ea typeface="+mn-lt"/>
                <a:cs typeface="+mn-lt"/>
              </a:rPr>
              <a:t>The Mathematical Theory of Communication</a:t>
            </a:r>
            <a:r>
              <a:rPr lang="en-GB">
                <a:ea typeface="+mn-lt"/>
                <a:cs typeface="+mn-lt"/>
              </a:rPr>
              <a:t>. Urbana: University of Illinois Press. </a:t>
            </a:r>
            <a:endParaRPr lang="en-GB"/>
          </a:p>
          <a:p>
            <a:pPr marL="514350" indent="-514350">
              <a:buAutoNum type="arabicPeriod"/>
            </a:pPr>
            <a:r>
              <a:rPr lang="en-GB" b="1" dirty="0">
                <a:ea typeface="+mn-lt"/>
                <a:cs typeface="+mn-lt"/>
              </a:rPr>
              <a:t>Adler, R.B., Elmhorst, J.M. and Lucas, K. (2019)</a:t>
            </a:r>
            <a:r>
              <a:rPr lang="en-GB" dirty="0">
                <a:ea typeface="+mn-lt"/>
                <a:cs typeface="+mn-lt"/>
              </a:rPr>
              <a:t> </a:t>
            </a:r>
            <a:r>
              <a:rPr lang="en-GB" i="1" dirty="0">
                <a:ea typeface="+mn-lt"/>
                <a:cs typeface="+mn-lt"/>
              </a:rPr>
              <a:t>Communicating at Work: Principles and Practices for Business and the Professions</a:t>
            </a:r>
            <a:r>
              <a:rPr lang="en-GB" dirty="0">
                <a:ea typeface="+mn-lt"/>
                <a:cs typeface="+mn-lt"/>
              </a:rPr>
              <a:t>. 12th </a:t>
            </a:r>
            <a:r>
              <a:rPr lang="en-GB" dirty="0" err="1">
                <a:ea typeface="+mn-lt"/>
                <a:cs typeface="+mn-lt"/>
              </a:rPr>
              <a:t>edn</a:t>
            </a:r>
            <a:r>
              <a:rPr lang="en-GB" dirty="0">
                <a:ea typeface="+mn-lt"/>
                <a:cs typeface="+mn-lt"/>
              </a:rPr>
              <a:t>. New York: McGraw-Hill. </a:t>
            </a:r>
            <a:endParaRPr lang="en-GB" dirty="0"/>
          </a:p>
          <a:p>
            <a:pPr marL="514350" indent="-514350">
              <a:buAutoNum type="arabicPeriod"/>
            </a:pPr>
            <a:r>
              <a:rPr lang="en-GB" b="1">
                <a:ea typeface="+mn-lt"/>
                <a:cs typeface="+mn-lt"/>
              </a:rPr>
              <a:t>Rayudu, C.S. (2010)</a:t>
            </a:r>
            <a:r>
              <a:rPr lang="en-GB" dirty="0">
                <a:ea typeface="+mn-lt"/>
                <a:cs typeface="+mn-lt"/>
              </a:rPr>
              <a:t> </a:t>
            </a:r>
            <a:r>
              <a:rPr lang="en-GB" i="1">
                <a:ea typeface="+mn-lt"/>
                <a:cs typeface="+mn-lt"/>
              </a:rPr>
              <a:t>Communication</a:t>
            </a:r>
            <a:r>
              <a:rPr lang="en-GB">
                <a:ea typeface="+mn-lt"/>
                <a:cs typeface="+mn-lt"/>
              </a:rPr>
              <a:t>. Mumbai: Himalaya Publishing House. </a:t>
            </a:r>
            <a:endParaRPr lang="en-GB"/>
          </a:p>
          <a:p>
            <a:pPr marL="514350" indent="-514350">
              <a:buAutoNum type="arabicPeriod"/>
            </a:pPr>
            <a:r>
              <a:rPr lang="en-GB" b="1">
                <a:ea typeface="+mn-lt"/>
                <a:cs typeface="+mn-lt"/>
              </a:rPr>
              <a:t>University of Wales Trinity Saint David (UWTSD) (2026)</a:t>
            </a:r>
            <a:r>
              <a:rPr lang="en-GB" dirty="0">
                <a:ea typeface="+mn-lt"/>
                <a:cs typeface="+mn-lt"/>
              </a:rPr>
              <a:t> </a:t>
            </a:r>
            <a:r>
              <a:rPr lang="en-GB" i="1">
                <a:ea typeface="+mn-lt"/>
                <a:cs typeface="+mn-lt"/>
              </a:rPr>
              <a:t>Flight Foods Ltd Case Study – Effective Teamworking &amp; Communications (LCLM4003).</a:t>
            </a:r>
            <a:r>
              <a:rPr lang="en-GB">
                <a:ea typeface="+mn-lt"/>
                <a:cs typeface="+mn-lt"/>
              </a:rPr>
              <a:t> Internal assessment brief. </a:t>
            </a:r>
            <a:endParaRPr lang="en-GB"/>
          </a:p>
          <a:p>
            <a:pPr>
              <a:buAutoNum type="arabicPeriod"/>
            </a:pPr>
            <a:endParaRPr lang="en-GB" dirty="0"/>
          </a:p>
        </p:txBody>
      </p:sp>
      <p:sp>
        <p:nvSpPr>
          <p:cNvPr id="4" name="Slide Number Placeholder 3">
            <a:extLst>
              <a:ext uri="{FF2B5EF4-FFF2-40B4-BE49-F238E27FC236}">
                <a16:creationId xmlns:a16="http://schemas.microsoft.com/office/drawing/2014/main" id="{C1930AB5-698E-2DC9-4A03-CF7A1AEE91C1}"/>
              </a:ext>
            </a:extLst>
          </p:cNvPr>
          <p:cNvSpPr>
            <a:spLocks noGrp="1"/>
          </p:cNvSpPr>
          <p:nvPr>
            <p:ph type="sldNum" sz="quarter" idx="12"/>
          </p:nvPr>
        </p:nvSpPr>
        <p:spPr/>
        <p:txBody>
          <a:bodyPr/>
          <a:lstStyle/>
          <a:p>
            <a:fld id="{330EA680-D336-4FF7-8B7A-9848BB0A1C32}" type="slidenum">
              <a:rPr lang="en-US" smtClean="0"/>
              <a:t>25</a:t>
            </a:fld>
            <a:endParaRPr lang="en-US"/>
          </a:p>
        </p:txBody>
      </p:sp>
    </p:spTree>
    <p:extLst>
      <p:ext uri="{BB962C8B-B14F-4D97-AF65-F5344CB8AC3E}">
        <p14:creationId xmlns:p14="http://schemas.microsoft.com/office/powerpoint/2010/main" val="736804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9859B48-4324-BB98-DDE8-4DF32A995D35}"/>
              </a:ext>
            </a:extLst>
          </p:cNvPr>
          <p:cNvPicPr>
            <a:picLocks noChangeAspect="1"/>
          </p:cNvPicPr>
          <p:nvPr/>
        </p:nvPicPr>
        <p:blipFill>
          <a:blip r:embed="rId2">
            <a:duotone>
              <a:schemeClr val="bg2">
                <a:shade val="45000"/>
                <a:satMod val="135000"/>
              </a:schemeClr>
              <a:prstClr val="white"/>
            </a:duotone>
          </a:blip>
          <a:srcRect t="2611" r="5054" b="2443"/>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CC9A83F-AA18-D3C5-AE01-A78D3383C78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smtClean="0">
                <a:solidFill>
                  <a:prstClr val="black">
                    <a:tint val="75000"/>
                  </a:prstClr>
                </a:solidFill>
                <a:latin typeface="Calibri" panose="020F0502020204030204"/>
              </a:rPr>
              <a:pPr>
                <a:spcAft>
                  <a:spcPts val="600"/>
                </a:spcAft>
                <a:defRPr/>
              </a:pPr>
              <a:t>26</a:t>
            </a:fld>
            <a:endParaRPr lang="en-US">
              <a:solidFill>
                <a:prstClr val="black">
                  <a:tint val="75000"/>
                </a:prstClr>
              </a:solidFill>
              <a:latin typeface="Calibri" panose="020F0502020204030204"/>
            </a:endParaRPr>
          </a:p>
        </p:txBody>
      </p:sp>
      <p:graphicFrame>
        <p:nvGraphicFramePr>
          <p:cNvPr id="31" name="Content Placeholder 2">
            <a:extLst>
              <a:ext uri="{FF2B5EF4-FFF2-40B4-BE49-F238E27FC236}">
                <a16:creationId xmlns:a16="http://schemas.microsoft.com/office/drawing/2014/main" id="{0262CDF2-550B-B860-D0BD-FEAC0D48CC2C}"/>
              </a:ext>
            </a:extLst>
          </p:cNvPr>
          <p:cNvGraphicFramePr>
            <a:graphicFrameLocks noGrp="1"/>
          </p:cNvGraphicFramePr>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17D71966-70CE-8E58-FEB9-F31FBBE52A3A}"/>
              </a:ext>
            </a:extLst>
          </p:cNvPr>
          <p:cNvSpPr txBox="1"/>
          <p:nvPr/>
        </p:nvSpPr>
        <p:spPr>
          <a:xfrm>
            <a:off x="3674390" y="226017"/>
            <a:ext cx="6470543"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i="0" u="sng" baseline="0">
                <a:solidFill>
                  <a:srgbClr val="0E2841"/>
                </a:solidFill>
                <a:latin typeface="Aptos Display"/>
              </a:rPr>
              <a:t>Questions &amp; Answers</a:t>
            </a:r>
            <a:endParaRPr lang="en-GB" sz="4400"/>
          </a:p>
          <a:p>
            <a:pPr algn="ctr"/>
            <a:endParaRPr lang="en-GB"/>
          </a:p>
        </p:txBody>
      </p:sp>
    </p:spTree>
    <p:extLst>
      <p:ext uri="{BB962C8B-B14F-4D97-AF65-F5344CB8AC3E}">
        <p14:creationId xmlns:p14="http://schemas.microsoft.com/office/powerpoint/2010/main" val="1420104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PowerPoint Presentation</vt:lpstr>
      <vt:lpstr>PowerPoint Presentation</vt:lpstr>
      <vt:lpstr>PowerPoint Presentation</vt:lpstr>
      <vt:lpstr>Communication Barriers</vt:lpstr>
      <vt:lpstr>Environmental and Language Barriers</vt:lpstr>
      <vt:lpstr>Language and Communication</vt:lpstr>
      <vt:lpstr>PowerPoint Presentation</vt:lpstr>
      <vt:lpstr>PowerPoint Presentation</vt:lpstr>
      <vt:lpstr>PowerPoint Presentation</vt:lpstr>
      <vt:lpstr>PowerPoint Presentation</vt:lpstr>
      <vt:lpstr>PowerPoint Presentation</vt:lpstr>
      <vt:lpstr>Berlo's SMCR Communication Model</vt:lpstr>
      <vt:lpstr>PowerPoint Presentation</vt:lpstr>
      <vt:lpstr>Applying Berlo's SMCR Model to Flight Foods Ltd</vt:lpstr>
      <vt:lpstr>PowerPoint Presentation</vt:lpstr>
      <vt:lpstr>Comparison of the Communication Models</vt:lpstr>
      <vt:lpstr>Recommendations</vt:lpstr>
      <vt:lpstr>PowerPoint Presentation</vt:lpstr>
      <vt:lpstr>Implementation Plan</vt:lpstr>
      <vt:lpstr>PowerPoint Presentation</vt:lpstr>
      <vt:lpstr>Expected Business Outcomes</vt:lpstr>
      <vt:lpstr>PowerPoint Presentation</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317</cp:revision>
  <dcterms:created xsi:type="dcterms:W3CDTF">2026-06-17T16:01:38Z</dcterms:created>
  <dcterms:modified xsi:type="dcterms:W3CDTF">2026-07-12T13:11:55Z</dcterms:modified>
</cp:coreProperties>
</file>