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047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09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091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498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044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455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954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033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492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775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77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CE601-ACA7-49A4-84B6-18793072B5C3}" type="datetimeFigureOut">
              <a:rPr lang="en-GB" smtClean="0"/>
              <a:t>02/03/2015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043F9-3083-42E8-9144-13BE12F11A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163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Dijkstra’s</a:t>
            </a:r>
            <a:r>
              <a:rPr lang="en-GB" dirty="0" smtClean="0"/>
              <a:t> Algorithm – Step 1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122" name="Group 117"/>
          <p:cNvGrpSpPr>
            <a:grpSpLocks/>
          </p:cNvGrpSpPr>
          <p:nvPr/>
        </p:nvGrpSpPr>
        <p:grpSpPr bwMode="auto">
          <a:xfrm>
            <a:off x="1916906" y="1944688"/>
            <a:ext cx="5607422" cy="3572543"/>
            <a:chOff x="340" y="781"/>
            <a:chExt cx="2413" cy="1524"/>
          </a:xfrm>
        </p:grpSpPr>
        <p:sp>
          <p:nvSpPr>
            <p:cNvPr id="123" name="Oval 4"/>
            <p:cNvSpPr>
              <a:spLocks noChangeArrowheads="1"/>
            </p:cNvSpPr>
            <p:nvPr/>
          </p:nvSpPr>
          <p:spPr bwMode="auto">
            <a:xfrm>
              <a:off x="340" y="1405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124" name="Oval 5"/>
            <p:cNvSpPr>
              <a:spLocks noChangeArrowheads="1"/>
            </p:cNvSpPr>
            <p:nvPr/>
          </p:nvSpPr>
          <p:spPr bwMode="auto">
            <a:xfrm>
              <a:off x="883" y="182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125" name="Oval 6"/>
            <p:cNvSpPr>
              <a:spLocks noChangeArrowheads="1"/>
            </p:cNvSpPr>
            <p:nvPr/>
          </p:nvSpPr>
          <p:spPr bwMode="auto">
            <a:xfrm>
              <a:off x="943" y="1035"/>
              <a:ext cx="181" cy="15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126" name="Oval 7"/>
            <p:cNvSpPr>
              <a:spLocks noChangeArrowheads="1"/>
            </p:cNvSpPr>
            <p:nvPr/>
          </p:nvSpPr>
          <p:spPr bwMode="auto">
            <a:xfrm>
              <a:off x="1426" y="145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127" name="Oval 8"/>
            <p:cNvSpPr>
              <a:spLocks noChangeArrowheads="1"/>
            </p:cNvSpPr>
            <p:nvPr/>
          </p:nvSpPr>
          <p:spPr bwMode="auto">
            <a:xfrm>
              <a:off x="1969" y="182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28" name="Oval 9"/>
            <p:cNvSpPr>
              <a:spLocks noChangeArrowheads="1"/>
            </p:cNvSpPr>
            <p:nvPr/>
          </p:nvSpPr>
          <p:spPr bwMode="auto">
            <a:xfrm>
              <a:off x="1969" y="1035"/>
              <a:ext cx="181" cy="15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29" name="Oval 10"/>
            <p:cNvSpPr>
              <a:spLocks noChangeArrowheads="1"/>
            </p:cNvSpPr>
            <p:nvPr/>
          </p:nvSpPr>
          <p:spPr bwMode="auto">
            <a:xfrm>
              <a:off x="1486" y="2146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30" name="Oval 11"/>
            <p:cNvSpPr>
              <a:spLocks noChangeArrowheads="1"/>
            </p:cNvSpPr>
            <p:nvPr/>
          </p:nvSpPr>
          <p:spPr bwMode="auto">
            <a:xfrm>
              <a:off x="2572" y="1405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H</a:t>
              </a:r>
              <a:endParaRPr lang="en-GB" dirty="0"/>
            </a:p>
          </p:txBody>
        </p:sp>
        <p:sp>
          <p:nvSpPr>
            <p:cNvPr id="131" name="Line 12"/>
            <p:cNvSpPr>
              <a:spLocks noChangeShapeType="1"/>
            </p:cNvSpPr>
            <p:nvPr/>
          </p:nvSpPr>
          <p:spPr bwMode="auto">
            <a:xfrm flipV="1">
              <a:off x="521" y="1140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2" name="Line 13"/>
            <p:cNvSpPr>
              <a:spLocks noChangeShapeType="1"/>
            </p:cNvSpPr>
            <p:nvPr/>
          </p:nvSpPr>
          <p:spPr bwMode="auto">
            <a:xfrm>
              <a:off x="486" y="1556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3" name="Line 14"/>
            <p:cNvSpPr>
              <a:spLocks noChangeShapeType="1"/>
            </p:cNvSpPr>
            <p:nvPr/>
          </p:nvSpPr>
          <p:spPr bwMode="auto">
            <a:xfrm>
              <a:off x="1094" y="1149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4" name="Line 15"/>
            <p:cNvSpPr>
              <a:spLocks noChangeShapeType="1"/>
            </p:cNvSpPr>
            <p:nvPr/>
          </p:nvSpPr>
          <p:spPr bwMode="auto">
            <a:xfrm>
              <a:off x="1034" y="1934"/>
              <a:ext cx="452" cy="26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5" name="Line 16"/>
            <p:cNvSpPr>
              <a:spLocks noChangeShapeType="1"/>
            </p:cNvSpPr>
            <p:nvPr/>
          </p:nvSpPr>
          <p:spPr bwMode="auto">
            <a:xfrm flipV="1">
              <a:off x="1054" y="1590"/>
              <a:ext cx="402" cy="26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6" name="Line 17"/>
            <p:cNvSpPr>
              <a:spLocks noChangeShapeType="1"/>
            </p:cNvSpPr>
            <p:nvPr/>
          </p:nvSpPr>
          <p:spPr bwMode="auto">
            <a:xfrm>
              <a:off x="1577" y="1599"/>
              <a:ext cx="412" cy="2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7" name="Line 18"/>
            <p:cNvSpPr>
              <a:spLocks noChangeShapeType="1"/>
            </p:cNvSpPr>
            <p:nvPr/>
          </p:nvSpPr>
          <p:spPr bwMode="auto">
            <a:xfrm flipV="1">
              <a:off x="1637" y="1961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8" name="Line 19"/>
            <p:cNvSpPr>
              <a:spLocks noChangeShapeType="1"/>
            </p:cNvSpPr>
            <p:nvPr/>
          </p:nvSpPr>
          <p:spPr bwMode="auto">
            <a:xfrm flipV="1">
              <a:off x="1607" y="1484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9" name="Line 20"/>
            <p:cNvSpPr>
              <a:spLocks noChangeShapeType="1"/>
            </p:cNvSpPr>
            <p:nvPr/>
          </p:nvSpPr>
          <p:spPr bwMode="auto">
            <a:xfrm>
              <a:off x="1104" y="1105"/>
              <a:ext cx="865" cy="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0" name="Line 21"/>
            <p:cNvSpPr>
              <a:spLocks noChangeShapeType="1"/>
            </p:cNvSpPr>
            <p:nvPr/>
          </p:nvSpPr>
          <p:spPr bwMode="auto">
            <a:xfrm>
              <a:off x="2140" y="1167"/>
              <a:ext cx="483" cy="2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1" name="Text Box 22"/>
            <p:cNvSpPr txBox="1">
              <a:spLocks noChangeArrowheads="1"/>
            </p:cNvSpPr>
            <p:nvPr/>
          </p:nvSpPr>
          <p:spPr bwMode="auto">
            <a:xfrm>
              <a:off x="548" y="100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42" name="Text Box 23"/>
            <p:cNvSpPr txBox="1">
              <a:spLocks noChangeArrowheads="1"/>
            </p:cNvSpPr>
            <p:nvPr/>
          </p:nvSpPr>
          <p:spPr bwMode="auto">
            <a:xfrm>
              <a:off x="1403" y="781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43" name="Text Box 24"/>
            <p:cNvSpPr txBox="1">
              <a:spLocks noChangeArrowheads="1"/>
            </p:cNvSpPr>
            <p:nvPr/>
          </p:nvSpPr>
          <p:spPr bwMode="auto">
            <a:xfrm>
              <a:off x="619" y="142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144" name="Text Box 25"/>
            <p:cNvSpPr txBox="1">
              <a:spLocks noChangeArrowheads="1"/>
            </p:cNvSpPr>
            <p:nvPr/>
          </p:nvSpPr>
          <p:spPr bwMode="auto">
            <a:xfrm>
              <a:off x="1252" y="106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45" name="Text Box 26"/>
            <p:cNvSpPr txBox="1">
              <a:spLocks noChangeArrowheads="1"/>
            </p:cNvSpPr>
            <p:nvPr/>
          </p:nvSpPr>
          <p:spPr bwMode="auto">
            <a:xfrm>
              <a:off x="1061" y="1469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46" name="Text Box 27"/>
            <p:cNvSpPr txBox="1">
              <a:spLocks noChangeArrowheads="1"/>
            </p:cNvSpPr>
            <p:nvPr/>
          </p:nvSpPr>
          <p:spPr bwMode="auto">
            <a:xfrm>
              <a:off x="1866" y="121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147" name="Text Box 28"/>
            <p:cNvSpPr txBox="1">
              <a:spLocks noChangeArrowheads="1"/>
            </p:cNvSpPr>
            <p:nvPr/>
          </p:nvSpPr>
          <p:spPr bwMode="auto">
            <a:xfrm>
              <a:off x="2308" y="95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48" name="Text Box 29"/>
            <p:cNvSpPr txBox="1">
              <a:spLocks noChangeArrowheads="1"/>
            </p:cNvSpPr>
            <p:nvPr/>
          </p:nvSpPr>
          <p:spPr bwMode="auto">
            <a:xfrm>
              <a:off x="1031" y="1981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149" name="Text Box 30"/>
            <p:cNvSpPr txBox="1">
              <a:spLocks noChangeArrowheads="1"/>
            </p:cNvSpPr>
            <p:nvPr/>
          </p:nvSpPr>
          <p:spPr bwMode="auto">
            <a:xfrm>
              <a:off x="1566" y="164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150" name="Text Box 31"/>
            <p:cNvSpPr txBox="1">
              <a:spLocks noChangeArrowheads="1"/>
            </p:cNvSpPr>
            <p:nvPr/>
          </p:nvSpPr>
          <p:spPr bwMode="auto">
            <a:xfrm>
              <a:off x="1816" y="199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076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118"/>
          <p:cNvGrpSpPr>
            <a:grpSpLocks/>
          </p:cNvGrpSpPr>
          <p:nvPr/>
        </p:nvGrpSpPr>
        <p:grpSpPr bwMode="auto">
          <a:xfrm>
            <a:off x="1661568" y="2427615"/>
            <a:ext cx="5870997" cy="3520793"/>
            <a:chOff x="3122" y="903"/>
            <a:chExt cx="2413" cy="1422"/>
          </a:xfrm>
        </p:grpSpPr>
        <p:sp>
          <p:nvSpPr>
            <p:cNvPr id="5" name="Oval 32"/>
            <p:cNvSpPr>
              <a:spLocks noChangeArrowheads="1"/>
            </p:cNvSpPr>
            <p:nvPr/>
          </p:nvSpPr>
          <p:spPr bwMode="auto">
            <a:xfrm>
              <a:off x="3122" y="1405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6" name="Oval 33"/>
            <p:cNvSpPr>
              <a:spLocks noChangeArrowheads="1"/>
            </p:cNvSpPr>
            <p:nvPr/>
          </p:nvSpPr>
          <p:spPr bwMode="auto">
            <a:xfrm>
              <a:off x="3665" y="1828"/>
              <a:ext cx="181" cy="159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34"/>
            <p:cNvSpPr>
              <a:spLocks noChangeArrowheads="1"/>
            </p:cNvSpPr>
            <p:nvPr/>
          </p:nvSpPr>
          <p:spPr bwMode="auto">
            <a:xfrm>
              <a:off x="3725" y="1035"/>
              <a:ext cx="181" cy="15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auto">
            <a:xfrm>
              <a:off x="4208" y="145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auto">
            <a:xfrm>
              <a:off x="4751" y="182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auto">
            <a:xfrm>
              <a:off x="4751" y="1035"/>
              <a:ext cx="181" cy="15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auto">
            <a:xfrm>
              <a:off x="4268" y="2146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39"/>
            <p:cNvSpPr>
              <a:spLocks noChangeArrowheads="1"/>
            </p:cNvSpPr>
            <p:nvPr/>
          </p:nvSpPr>
          <p:spPr bwMode="auto">
            <a:xfrm>
              <a:off x="5354" y="1405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3" name="Line 40"/>
            <p:cNvSpPr>
              <a:spLocks noChangeShapeType="1"/>
            </p:cNvSpPr>
            <p:nvPr/>
          </p:nvSpPr>
          <p:spPr bwMode="auto">
            <a:xfrm flipV="1">
              <a:off x="3303" y="1140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41"/>
            <p:cNvSpPr>
              <a:spLocks noChangeShapeType="1"/>
            </p:cNvSpPr>
            <p:nvPr/>
          </p:nvSpPr>
          <p:spPr bwMode="auto">
            <a:xfrm>
              <a:off x="3268" y="1556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42"/>
            <p:cNvSpPr>
              <a:spLocks noChangeShapeType="1"/>
            </p:cNvSpPr>
            <p:nvPr/>
          </p:nvSpPr>
          <p:spPr bwMode="auto">
            <a:xfrm>
              <a:off x="3876" y="1149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43"/>
            <p:cNvSpPr>
              <a:spLocks noChangeShapeType="1"/>
            </p:cNvSpPr>
            <p:nvPr/>
          </p:nvSpPr>
          <p:spPr bwMode="auto">
            <a:xfrm>
              <a:off x="3824" y="1942"/>
              <a:ext cx="444" cy="257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44"/>
            <p:cNvSpPr>
              <a:spLocks noChangeShapeType="1"/>
            </p:cNvSpPr>
            <p:nvPr/>
          </p:nvSpPr>
          <p:spPr bwMode="auto">
            <a:xfrm flipV="1">
              <a:off x="3836" y="1590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45"/>
            <p:cNvSpPr>
              <a:spLocks noChangeShapeType="1"/>
            </p:cNvSpPr>
            <p:nvPr/>
          </p:nvSpPr>
          <p:spPr bwMode="auto">
            <a:xfrm>
              <a:off x="4359" y="1599"/>
              <a:ext cx="412" cy="2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46"/>
            <p:cNvSpPr>
              <a:spLocks noChangeShapeType="1"/>
            </p:cNvSpPr>
            <p:nvPr/>
          </p:nvSpPr>
          <p:spPr bwMode="auto">
            <a:xfrm flipV="1">
              <a:off x="4419" y="1961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47"/>
            <p:cNvSpPr>
              <a:spLocks noChangeShapeType="1"/>
            </p:cNvSpPr>
            <p:nvPr/>
          </p:nvSpPr>
          <p:spPr bwMode="auto">
            <a:xfrm flipV="1">
              <a:off x="4389" y="1484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48"/>
            <p:cNvSpPr>
              <a:spLocks noChangeShapeType="1"/>
            </p:cNvSpPr>
            <p:nvPr/>
          </p:nvSpPr>
          <p:spPr bwMode="auto">
            <a:xfrm>
              <a:off x="3886" y="1105"/>
              <a:ext cx="865" cy="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49"/>
            <p:cNvSpPr>
              <a:spLocks noChangeShapeType="1"/>
            </p:cNvSpPr>
            <p:nvPr/>
          </p:nvSpPr>
          <p:spPr bwMode="auto">
            <a:xfrm>
              <a:off x="4922" y="1167"/>
              <a:ext cx="483" cy="2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50"/>
            <p:cNvSpPr txBox="1">
              <a:spLocks noChangeArrowheads="1"/>
            </p:cNvSpPr>
            <p:nvPr/>
          </p:nvSpPr>
          <p:spPr bwMode="auto">
            <a:xfrm>
              <a:off x="3330" y="116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51"/>
            <p:cNvSpPr txBox="1">
              <a:spLocks noChangeArrowheads="1"/>
            </p:cNvSpPr>
            <p:nvPr/>
          </p:nvSpPr>
          <p:spPr bwMode="auto">
            <a:xfrm>
              <a:off x="4185" y="903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52"/>
            <p:cNvSpPr txBox="1">
              <a:spLocks noChangeArrowheads="1"/>
            </p:cNvSpPr>
            <p:nvPr/>
          </p:nvSpPr>
          <p:spPr bwMode="auto">
            <a:xfrm>
              <a:off x="3401" y="151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53"/>
            <p:cNvSpPr txBox="1">
              <a:spLocks noChangeArrowheads="1"/>
            </p:cNvSpPr>
            <p:nvPr/>
          </p:nvSpPr>
          <p:spPr bwMode="auto">
            <a:xfrm>
              <a:off x="4034" y="116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54"/>
            <p:cNvSpPr txBox="1">
              <a:spLocks noChangeArrowheads="1"/>
            </p:cNvSpPr>
            <p:nvPr/>
          </p:nvSpPr>
          <p:spPr bwMode="auto">
            <a:xfrm>
              <a:off x="3843" y="1601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55"/>
            <p:cNvSpPr txBox="1">
              <a:spLocks noChangeArrowheads="1"/>
            </p:cNvSpPr>
            <p:nvPr/>
          </p:nvSpPr>
          <p:spPr bwMode="auto">
            <a:xfrm>
              <a:off x="4648" y="133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56"/>
            <p:cNvSpPr txBox="1">
              <a:spLocks noChangeArrowheads="1"/>
            </p:cNvSpPr>
            <p:nvPr/>
          </p:nvSpPr>
          <p:spPr bwMode="auto">
            <a:xfrm>
              <a:off x="5090" y="110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57"/>
            <p:cNvSpPr txBox="1">
              <a:spLocks noChangeArrowheads="1"/>
            </p:cNvSpPr>
            <p:nvPr/>
          </p:nvSpPr>
          <p:spPr bwMode="auto">
            <a:xfrm>
              <a:off x="3813" y="1981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58"/>
            <p:cNvSpPr txBox="1">
              <a:spLocks noChangeArrowheads="1"/>
            </p:cNvSpPr>
            <p:nvPr/>
          </p:nvSpPr>
          <p:spPr bwMode="auto">
            <a:xfrm>
              <a:off x="4348" y="164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59"/>
            <p:cNvSpPr txBox="1">
              <a:spLocks noChangeArrowheads="1"/>
            </p:cNvSpPr>
            <p:nvPr/>
          </p:nvSpPr>
          <p:spPr bwMode="auto">
            <a:xfrm>
              <a:off x="4598" y="203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471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119"/>
          <p:cNvGrpSpPr>
            <a:grpSpLocks/>
          </p:cNvGrpSpPr>
          <p:nvPr/>
        </p:nvGrpSpPr>
        <p:grpSpPr bwMode="auto">
          <a:xfrm>
            <a:off x="1500128" y="2359785"/>
            <a:ext cx="5462885" cy="3661469"/>
            <a:chOff x="346" y="2729"/>
            <a:chExt cx="2413" cy="1442"/>
          </a:xfrm>
        </p:grpSpPr>
        <p:sp>
          <p:nvSpPr>
            <p:cNvPr id="5" name="Oval 60"/>
            <p:cNvSpPr>
              <a:spLocks noChangeArrowheads="1"/>
            </p:cNvSpPr>
            <p:nvPr/>
          </p:nvSpPr>
          <p:spPr bwMode="auto">
            <a:xfrm>
              <a:off x="346" y="3244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6" name="Oval 61"/>
            <p:cNvSpPr>
              <a:spLocks noChangeArrowheads="1"/>
            </p:cNvSpPr>
            <p:nvPr/>
          </p:nvSpPr>
          <p:spPr bwMode="auto">
            <a:xfrm>
              <a:off x="889" y="3667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62"/>
            <p:cNvSpPr>
              <a:spLocks noChangeArrowheads="1"/>
            </p:cNvSpPr>
            <p:nvPr/>
          </p:nvSpPr>
          <p:spPr bwMode="auto">
            <a:xfrm>
              <a:off x="949" y="2874"/>
              <a:ext cx="181" cy="15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63"/>
            <p:cNvSpPr>
              <a:spLocks noChangeArrowheads="1"/>
            </p:cNvSpPr>
            <p:nvPr/>
          </p:nvSpPr>
          <p:spPr bwMode="auto">
            <a:xfrm>
              <a:off x="1432" y="3297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64"/>
            <p:cNvSpPr>
              <a:spLocks noChangeArrowheads="1"/>
            </p:cNvSpPr>
            <p:nvPr/>
          </p:nvSpPr>
          <p:spPr bwMode="auto">
            <a:xfrm>
              <a:off x="1975" y="3667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0" name="Oval 65"/>
            <p:cNvSpPr>
              <a:spLocks noChangeArrowheads="1"/>
            </p:cNvSpPr>
            <p:nvPr/>
          </p:nvSpPr>
          <p:spPr bwMode="auto">
            <a:xfrm>
              <a:off x="1975" y="2874"/>
              <a:ext cx="181" cy="15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66"/>
            <p:cNvSpPr>
              <a:spLocks noChangeArrowheads="1"/>
            </p:cNvSpPr>
            <p:nvPr/>
          </p:nvSpPr>
          <p:spPr bwMode="auto">
            <a:xfrm>
              <a:off x="1492" y="3985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67"/>
            <p:cNvSpPr>
              <a:spLocks noChangeArrowheads="1"/>
            </p:cNvSpPr>
            <p:nvPr/>
          </p:nvSpPr>
          <p:spPr bwMode="auto">
            <a:xfrm>
              <a:off x="2578" y="3244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H</a:t>
              </a:r>
              <a:endParaRPr lang="en-GB" dirty="0"/>
            </a:p>
          </p:txBody>
        </p:sp>
        <p:sp>
          <p:nvSpPr>
            <p:cNvPr id="13" name="Line 68"/>
            <p:cNvSpPr>
              <a:spLocks noChangeShapeType="1"/>
            </p:cNvSpPr>
            <p:nvPr/>
          </p:nvSpPr>
          <p:spPr bwMode="auto">
            <a:xfrm flipV="1">
              <a:off x="527" y="2979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69"/>
            <p:cNvSpPr>
              <a:spLocks noChangeShapeType="1"/>
            </p:cNvSpPr>
            <p:nvPr/>
          </p:nvSpPr>
          <p:spPr bwMode="auto">
            <a:xfrm>
              <a:off x="492" y="3395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70"/>
            <p:cNvSpPr>
              <a:spLocks noChangeShapeType="1"/>
            </p:cNvSpPr>
            <p:nvPr/>
          </p:nvSpPr>
          <p:spPr bwMode="auto">
            <a:xfrm>
              <a:off x="1100" y="2988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71"/>
            <p:cNvSpPr>
              <a:spLocks noChangeShapeType="1"/>
            </p:cNvSpPr>
            <p:nvPr/>
          </p:nvSpPr>
          <p:spPr bwMode="auto">
            <a:xfrm>
              <a:off x="1040" y="3773"/>
              <a:ext cx="45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72"/>
            <p:cNvSpPr>
              <a:spLocks noChangeShapeType="1"/>
            </p:cNvSpPr>
            <p:nvPr/>
          </p:nvSpPr>
          <p:spPr bwMode="auto">
            <a:xfrm flipV="1">
              <a:off x="1060" y="3429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73"/>
            <p:cNvSpPr>
              <a:spLocks noChangeShapeType="1"/>
            </p:cNvSpPr>
            <p:nvPr/>
          </p:nvSpPr>
          <p:spPr bwMode="auto">
            <a:xfrm>
              <a:off x="1583" y="3438"/>
              <a:ext cx="412" cy="24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74"/>
            <p:cNvSpPr>
              <a:spLocks noChangeShapeType="1"/>
            </p:cNvSpPr>
            <p:nvPr/>
          </p:nvSpPr>
          <p:spPr bwMode="auto">
            <a:xfrm flipV="1">
              <a:off x="1643" y="3800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75"/>
            <p:cNvSpPr>
              <a:spLocks noChangeShapeType="1"/>
            </p:cNvSpPr>
            <p:nvPr/>
          </p:nvSpPr>
          <p:spPr bwMode="auto">
            <a:xfrm flipV="1">
              <a:off x="1613" y="3323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76"/>
            <p:cNvSpPr>
              <a:spLocks noChangeShapeType="1"/>
            </p:cNvSpPr>
            <p:nvPr/>
          </p:nvSpPr>
          <p:spPr bwMode="auto">
            <a:xfrm>
              <a:off x="1138" y="2934"/>
              <a:ext cx="837" cy="19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77"/>
            <p:cNvSpPr>
              <a:spLocks noChangeShapeType="1"/>
            </p:cNvSpPr>
            <p:nvPr/>
          </p:nvSpPr>
          <p:spPr bwMode="auto">
            <a:xfrm>
              <a:off x="2146" y="3006"/>
              <a:ext cx="483" cy="2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78"/>
            <p:cNvSpPr txBox="1">
              <a:spLocks noChangeArrowheads="1"/>
            </p:cNvSpPr>
            <p:nvPr/>
          </p:nvSpPr>
          <p:spPr bwMode="auto">
            <a:xfrm>
              <a:off x="554" y="284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79"/>
            <p:cNvSpPr txBox="1">
              <a:spLocks noChangeArrowheads="1"/>
            </p:cNvSpPr>
            <p:nvPr/>
          </p:nvSpPr>
          <p:spPr bwMode="auto">
            <a:xfrm>
              <a:off x="1409" y="2729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80"/>
            <p:cNvSpPr txBox="1">
              <a:spLocks noChangeArrowheads="1"/>
            </p:cNvSpPr>
            <p:nvPr/>
          </p:nvSpPr>
          <p:spPr bwMode="auto">
            <a:xfrm>
              <a:off x="625" y="326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81"/>
            <p:cNvSpPr txBox="1">
              <a:spLocks noChangeArrowheads="1"/>
            </p:cNvSpPr>
            <p:nvPr/>
          </p:nvSpPr>
          <p:spPr bwMode="auto">
            <a:xfrm>
              <a:off x="1258" y="303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82"/>
            <p:cNvSpPr txBox="1">
              <a:spLocks noChangeArrowheads="1"/>
            </p:cNvSpPr>
            <p:nvPr/>
          </p:nvSpPr>
          <p:spPr bwMode="auto">
            <a:xfrm>
              <a:off x="1067" y="3373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83"/>
            <p:cNvSpPr txBox="1">
              <a:spLocks noChangeArrowheads="1"/>
            </p:cNvSpPr>
            <p:nvPr/>
          </p:nvSpPr>
          <p:spPr bwMode="auto">
            <a:xfrm>
              <a:off x="1872" y="318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84"/>
            <p:cNvSpPr txBox="1">
              <a:spLocks noChangeArrowheads="1"/>
            </p:cNvSpPr>
            <p:nvPr/>
          </p:nvSpPr>
          <p:spPr bwMode="auto">
            <a:xfrm>
              <a:off x="2314" y="292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85"/>
            <p:cNvSpPr txBox="1">
              <a:spLocks noChangeArrowheads="1"/>
            </p:cNvSpPr>
            <p:nvPr/>
          </p:nvSpPr>
          <p:spPr bwMode="auto">
            <a:xfrm>
              <a:off x="1037" y="3820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86"/>
            <p:cNvSpPr txBox="1">
              <a:spLocks noChangeArrowheads="1"/>
            </p:cNvSpPr>
            <p:nvPr/>
          </p:nvSpPr>
          <p:spPr bwMode="auto">
            <a:xfrm>
              <a:off x="1572" y="348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87"/>
            <p:cNvSpPr txBox="1">
              <a:spLocks noChangeArrowheads="1"/>
            </p:cNvSpPr>
            <p:nvPr/>
          </p:nvSpPr>
          <p:spPr bwMode="auto">
            <a:xfrm>
              <a:off x="1822" y="388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282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120"/>
          <p:cNvGrpSpPr>
            <a:grpSpLocks/>
          </p:cNvGrpSpPr>
          <p:nvPr/>
        </p:nvGrpSpPr>
        <p:grpSpPr bwMode="auto">
          <a:xfrm>
            <a:off x="1504467" y="2437345"/>
            <a:ext cx="6202462" cy="3349186"/>
            <a:chOff x="3104" y="2774"/>
            <a:chExt cx="2413" cy="1370"/>
          </a:xfrm>
        </p:grpSpPr>
        <p:sp>
          <p:nvSpPr>
            <p:cNvPr id="5" name="Oval 88"/>
            <p:cNvSpPr>
              <a:spLocks noChangeArrowheads="1"/>
            </p:cNvSpPr>
            <p:nvPr/>
          </p:nvSpPr>
          <p:spPr bwMode="auto">
            <a:xfrm>
              <a:off x="3104" y="3244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6" name="Oval 89"/>
            <p:cNvSpPr>
              <a:spLocks noChangeArrowheads="1"/>
            </p:cNvSpPr>
            <p:nvPr/>
          </p:nvSpPr>
          <p:spPr bwMode="auto">
            <a:xfrm>
              <a:off x="3647" y="3667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90"/>
            <p:cNvSpPr>
              <a:spLocks noChangeArrowheads="1"/>
            </p:cNvSpPr>
            <p:nvPr/>
          </p:nvSpPr>
          <p:spPr bwMode="auto">
            <a:xfrm>
              <a:off x="3707" y="2874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91"/>
            <p:cNvSpPr>
              <a:spLocks noChangeArrowheads="1"/>
            </p:cNvSpPr>
            <p:nvPr/>
          </p:nvSpPr>
          <p:spPr bwMode="auto">
            <a:xfrm>
              <a:off x="4190" y="3297"/>
              <a:ext cx="181" cy="159"/>
            </a:xfrm>
            <a:prstGeom prst="ellipse">
              <a:avLst/>
            </a:prstGeom>
            <a:solidFill>
              <a:schemeClr val="accent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92"/>
            <p:cNvSpPr>
              <a:spLocks noChangeArrowheads="1"/>
            </p:cNvSpPr>
            <p:nvPr/>
          </p:nvSpPr>
          <p:spPr bwMode="auto">
            <a:xfrm>
              <a:off x="4733" y="3667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0" name="Oval 93"/>
            <p:cNvSpPr>
              <a:spLocks noChangeArrowheads="1"/>
            </p:cNvSpPr>
            <p:nvPr/>
          </p:nvSpPr>
          <p:spPr bwMode="auto">
            <a:xfrm>
              <a:off x="4733" y="2874"/>
              <a:ext cx="181" cy="15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94"/>
            <p:cNvSpPr>
              <a:spLocks noChangeArrowheads="1"/>
            </p:cNvSpPr>
            <p:nvPr/>
          </p:nvSpPr>
          <p:spPr bwMode="auto">
            <a:xfrm>
              <a:off x="4250" y="3985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95"/>
            <p:cNvSpPr>
              <a:spLocks noChangeArrowheads="1"/>
            </p:cNvSpPr>
            <p:nvPr/>
          </p:nvSpPr>
          <p:spPr bwMode="auto">
            <a:xfrm>
              <a:off x="5336" y="3244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H</a:t>
              </a:r>
              <a:endParaRPr lang="en-GB" dirty="0"/>
            </a:p>
          </p:txBody>
        </p:sp>
        <p:sp>
          <p:nvSpPr>
            <p:cNvPr id="13" name="Line 96"/>
            <p:cNvSpPr>
              <a:spLocks noChangeShapeType="1"/>
            </p:cNvSpPr>
            <p:nvPr/>
          </p:nvSpPr>
          <p:spPr bwMode="auto">
            <a:xfrm flipV="1">
              <a:off x="3285" y="2979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97"/>
            <p:cNvSpPr>
              <a:spLocks noChangeShapeType="1"/>
            </p:cNvSpPr>
            <p:nvPr/>
          </p:nvSpPr>
          <p:spPr bwMode="auto">
            <a:xfrm>
              <a:off x="3250" y="3395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98"/>
            <p:cNvSpPr>
              <a:spLocks noChangeShapeType="1"/>
            </p:cNvSpPr>
            <p:nvPr/>
          </p:nvSpPr>
          <p:spPr bwMode="auto">
            <a:xfrm>
              <a:off x="3858" y="2988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99"/>
            <p:cNvSpPr>
              <a:spLocks noChangeShapeType="1"/>
            </p:cNvSpPr>
            <p:nvPr/>
          </p:nvSpPr>
          <p:spPr bwMode="auto">
            <a:xfrm>
              <a:off x="3798" y="3773"/>
              <a:ext cx="45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100"/>
            <p:cNvSpPr>
              <a:spLocks noChangeShapeType="1"/>
            </p:cNvSpPr>
            <p:nvPr/>
          </p:nvSpPr>
          <p:spPr bwMode="auto">
            <a:xfrm flipV="1">
              <a:off x="3818" y="3429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101"/>
            <p:cNvSpPr>
              <a:spLocks noChangeShapeType="1"/>
            </p:cNvSpPr>
            <p:nvPr/>
          </p:nvSpPr>
          <p:spPr bwMode="auto">
            <a:xfrm>
              <a:off x="4341" y="3438"/>
              <a:ext cx="412" cy="247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102"/>
            <p:cNvSpPr>
              <a:spLocks noChangeShapeType="1"/>
            </p:cNvSpPr>
            <p:nvPr/>
          </p:nvSpPr>
          <p:spPr bwMode="auto">
            <a:xfrm flipV="1">
              <a:off x="4401" y="3800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103"/>
            <p:cNvSpPr>
              <a:spLocks noChangeShapeType="1"/>
            </p:cNvSpPr>
            <p:nvPr/>
          </p:nvSpPr>
          <p:spPr bwMode="auto">
            <a:xfrm flipV="1">
              <a:off x="4371" y="3323"/>
              <a:ext cx="965" cy="62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104"/>
            <p:cNvSpPr>
              <a:spLocks noChangeShapeType="1"/>
            </p:cNvSpPr>
            <p:nvPr/>
          </p:nvSpPr>
          <p:spPr bwMode="auto">
            <a:xfrm>
              <a:off x="3868" y="2944"/>
              <a:ext cx="865" cy="9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105"/>
            <p:cNvSpPr>
              <a:spLocks noChangeShapeType="1"/>
            </p:cNvSpPr>
            <p:nvPr/>
          </p:nvSpPr>
          <p:spPr bwMode="auto">
            <a:xfrm>
              <a:off x="4904" y="3006"/>
              <a:ext cx="483" cy="2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106"/>
            <p:cNvSpPr txBox="1">
              <a:spLocks noChangeArrowheads="1"/>
            </p:cNvSpPr>
            <p:nvPr/>
          </p:nvSpPr>
          <p:spPr bwMode="auto">
            <a:xfrm>
              <a:off x="3312" y="284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107"/>
            <p:cNvSpPr txBox="1">
              <a:spLocks noChangeArrowheads="1"/>
            </p:cNvSpPr>
            <p:nvPr/>
          </p:nvSpPr>
          <p:spPr bwMode="auto">
            <a:xfrm>
              <a:off x="4167" y="2774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108"/>
            <p:cNvSpPr txBox="1">
              <a:spLocks noChangeArrowheads="1"/>
            </p:cNvSpPr>
            <p:nvPr/>
          </p:nvSpPr>
          <p:spPr bwMode="auto">
            <a:xfrm>
              <a:off x="3383" y="326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109"/>
            <p:cNvSpPr txBox="1">
              <a:spLocks noChangeArrowheads="1"/>
            </p:cNvSpPr>
            <p:nvPr/>
          </p:nvSpPr>
          <p:spPr bwMode="auto">
            <a:xfrm>
              <a:off x="4016" y="298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110"/>
            <p:cNvSpPr txBox="1">
              <a:spLocks noChangeArrowheads="1"/>
            </p:cNvSpPr>
            <p:nvPr/>
          </p:nvSpPr>
          <p:spPr bwMode="auto">
            <a:xfrm>
              <a:off x="3825" y="3308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111"/>
            <p:cNvSpPr txBox="1">
              <a:spLocks noChangeArrowheads="1"/>
            </p:cNvSpPr>
            <p:nvPr/>
          </p:nvSpPr>
          <p:spPr bwMode="auto">
            <a:xfrm>
              <a:off x="4630" y="318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112"/>
            <p:cNvSpPr txBox="1">
              <a:spLocks noChangeArrowheads="1"/>
            </p:cNvSpPr>
            <p:nvPr/>
          </p:nvSpPr>
          <p:spPr bwMode="auto">
            <a:xfrm>
              <a:off x="5072" y="292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113"/>
            <p:cNvSpPr txBox="1">
              <a:spLocks noChangeArrowheads="1"/>
            </p:cNvSpPr>
            <p:nvPr/>
          </p:nvSpPr>
          <p:spPr bwMode="auto">
            <a:xfrm>
              <a:off x="3795" y="3820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114"/>
            <p:cNvSpPr txBox="1">
              <a:spLocks noChangeArrowheads="1"/>
            </p:cNvSpPr>
            <p:nvPr/>
          </p:nvSpPr>
          <p:spPr bwMode="auto">
            <a:xfrm>
              <a:off x="4330" y="348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115"/>
            <p:cNvSpPr txBox="1">
              <a:spLocks noChangeArrowheads="1"/>
            </p:cNvSpPr>
            <p:nvPr/>
          </p:nvSpPr>
          <p:spPr bwMode="auto">
            <a:xfrm>
              <a:off x="4580" y="383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775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5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201"/>
          <p:cNvGrpSpPr>
            <a:grpSpLocks/>
          </p:cNvGrpSpPr>
          <p:nvPr/>
        </p:nvGrpSpPr>
        <p:grpSpPr bwMode="auto">
          <a:xfrm>
            <a:off x="1926430" y="2473215"/>
            <a:ext cx="5669905" cy="3260037"/>
            <a:chOff x="346" y="900"/>
            <a:chExt cx="2413" cy="1405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346" y="1405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/>
                <a:t>A</a:t>
              </a:r>
            </a:p>
          </p:txBody>
        </p:sp>
        <p:sp>
          <p:nvSpPr>
            <p:cNvPr id="6" name="Oval 5"/>
            <p:cNvSpPr>
              <a:spLocks noChangeArrowheads="1"/>
            </p:cNvSpPr>
            <p:nvPr/>
          </p:nvSpPr>
          <p:spPr bwMode="auto">
            <a:xfrm>
              <a:off x="889" y="1828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6"/>
            <p:cNvSpPr>
              <a:spLocks noChangeArrowheads="1"/>
            </p:cNvSpPr>
            <p:nvPr/>
          </p:nvSpPr>
          <p:spPr bwMode="auto">
            <a:xfrm>
              <a:off x="949" y="1035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1432" y="1458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1975" y="182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0" name="Oval 9"/>
            <p:cNvSpPr>
              <a:spLocks noChangeArrowheads="1"/>
            </p:cNvSpPr>
            <p:nvPr/>
          </p:nvSpPr>
          <p:spPr bwMode="auto">
            <a:xfrm>
              <a:off x="1975" y="1035"/>
              <a:ext cx="181" cy="158"/>
            </a:xfrm>
            <a:prstGeom prst="ellipse">
              <a:avLst/>
            </a:prstGeom>
            <a:solidFill>
              <a:schemeClr val="accent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1492" y="2146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2578" y="1405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H</a:t>
              </a:r>
              <a:endParaRPr lang="en-GB" dirty="0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 flipV="1">
              <a:off x="527" y="1140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492" y="1556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1100" y="1149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1040" y="1934"/>
              <a:ext cx="45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 flipV="1">
              <a:off x="1060" y="1590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1583" y="1599"/>
              <a:ext cx="412" cy="247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 flipV="1">
              <a:off x="1643" y="1961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 flipV="1">
              <a:off x="1613" y="1484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1110" y="1105"/>
              <a:ext cx="865" cy="9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2146" y="1167"/>
              <a:ext cx="483" cy="264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22"/>
            <p:cNvSpPr txBox="1">
              <a:spLocks noChangeArrowheads="1"/>
            </p:cNvSpPr>
            <p:nvPr/>
          </p:nvSpPr>
          <p:spPr bwMode="auto">
            <a:xfrm>
              <a:off x="554" y="114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23"/>
            <p:cNvSpPr txBox="1">
              <a:spLocks noChangeArrowheads="1"/>
            </p:cNvSpPr>
            <p:nvPr/>
          </p:nvSpPr>
          <p:spPr bwMode="auto">
            <a:xfrm>
              <a:off x="1409" y="900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24"/>
            <p:cNvSpPr txBox="1">
              <a:spLocks noChangeArrowheads="1"/>
            </p:cNvSpPr>
            <p:nvPr/>
          </p:nvSpPr>
          <p:spPr bwMode="auto">
            <a:xfrm>
              <a:off x="625" y="142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25"/>
            <p:cNvSpPr txBox="1">
              <a:spLocks noChangeArrowheads="1"/>
            </p:cNvSpPr>
            <p:nvPr/>
          </p:nvSpPr>
          <p:spPr bwMode="auto">
            <a:xfrm>
              <a:off x="1258" y="106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26"/>
            <p:cNvSpPr txBox="1">
              <a:spLocks noChangeArrowheads="1"/>
            </p:cNvSpPr>
            <p:nvPr/>
          </p:nvSpPr>
          <p:spPr bwMode="auto">
            <a:xfrm>
              <a:off x="1067" y="1583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27"/>
            <p:cNvSpPr txBox="1">
              <a:spLocks noChangeArrowheads="1"/>
            </p:cNvSpPr>
            <p:nvPr/>
          </p:nvSpPr>
          <p:spPr bwMode="auto">
            <a:xfrm>
              <a:off x="1872" y="133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28"/>
            <p:cNvSpPr txBox="1">
              <a:spLocks noChangeArrowheads="1"/>
            </p:cNvSpPr>
            <p:nvPr/>
          </p:nvSpPr>
          <p:spPr bwMode="auto">
            <a:xfrm>
              <a:off x="2314" y="111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29"/>
            <p:cNvSpPr txBox="1">
              <a:spLocks noChangeArrowheads="1"/>
            </p:cNvSpPr>
            <p:nvPr/>
          </p:nvSpPr>
          <p:spPr bwMode="auto">
            <a:xfrm>
              <a:off x="1037" y="1981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30"/>
            <p:cNvSpPr txBox="1">
              <a:spLocks noChangeArrowheads="1"/>
            </p:cNvSpPr>
            <p:nvPr/>
          </p:nvSpPr>
          <p:spPr bwMode="auto">
            <a:xfrm>
              <a:off x="1572" y="164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31"/>
            <p:cNvSpPr txBox="1">
              <a:spLocks noChangeArrowheads="1"/>
            </p:cNvSpPr>
            <p:nvPr/>
          </p:nvSpPr>
          <p:spPr bwMode="auto">
            <a:xfrm>
              <a:off x="1822" y="199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3517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202"/>
          <p:cNvGrpSpPr>
            <a:grpSpLocks/>
          </p:cNvGrpSpPr>
          <p:nvPr/>
        </p:nvGrpSpPr>
        <p:grpSpPr bwMode="auto">
          <a:xfrm>
            <a:off x="1328967" y="2311490"/>
            <a:ext cx="6418486" cy="3279250"/>
            <a:chOff x="3104" y="928"/>
            <a:chExt cx="2413" cy="1377"/>
          </a:xfrm>
        </p:grpSpPr>
        <p:sp>
          <p:nvSpPr>
            <p:cNvPr id="5" name="Oval 32"/>
            <p:cNvSpPr>
              <a:spLocks noChangeArrowheads="1"/>
            </p:cNvSpPr>
            <p:nvPr/>
          </p:nvSpPr>
          <p:spPr bwMode="auto">
            <a:xfrm>
              <a:off x="3104" y="1405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6" name="Oval 33"/>
            <p:cNvSpPr>
              <a:spLocks noChangeArrowheads="1"/>
            </p:cNvSpPr>
            <p:nvPr/>
          </p:nvSpPr>
          <p:spPr bwMode="auto">
            <a:xfrm>
              <a:off x="3647" y="1828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34"/>
            <p:cNvSpPr>
              <a:spLocks noChangeArrowheads="1"/>
            </p:cNvSpPr>
            <p:nvPr/>
          </p:nvSpPr>
          <p:spPr bwMode="auto">
            <a:xfrm>
              <a:off x="3707" y="1035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auto">
            <a:xfrm>
              <a:off x="4190" y="1458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auto">
            <a:xfrm>
              <a:off x="4733" y="1828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auto">
            <a:xfrm>
              <a:off x="4733" y="1035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auto">
            <a:xfrm>
              <a:off x="4250" y="2146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39"/>
            <p:cNvSpPr>
              <a:spLocks noChangeArrowheads="1"/>
            </p:cNvSpPr>
            <p:nvPr/>
          </p:nvSpPr>
          <p:spPr bwMode="auto">
            <a:xfrm>
              <a:off x="5336" y="1405"/>
              <a:ext cx="181" cy="159"/>
            </a:xfrm>
            <a:prstGeom prst="ellipse">
              <a:avLst/>
            </a:prstGeom>
            <a:solidFill>
              <a:schemeClr val="accent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H</a:t>
              </a:r>
              <a:endParaRPr lang="en-GB" dirty="0"/>
            </a:p>
          </p:txBody>
        </p:sp>
        <p:sp>
          <p:nvSpPr>
            <p:cNvPr id="13" name="Line 40"/>
            <p:cNvSpPr>
              <a:spLocks noChangeShapeType="1"/>
            </p:cNvSpPr>
            <p:nvPr/>
          </p:nvSpPr>
          <p:spPr bwMode="auto">
            <a:xfrm flipV="1">
              <a:off x="3285" y="1140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41"/>
            <p:cNvSpPr>
              <a:spLocks noChangeShapeType="1"/>
            </p:cNvSpPr>
            <p:nvPr/>
          </p:nvSpPr>
          <p:spPr bwMode="auto">
            <a:xfrm>
              <a:off x="3250" y="1556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42"/>
            <p:cNvSpPr>
              <a:spLocks noChangeShapeType="1"/>
            </p:cNvSpPr>
            <p:nvPr/>
          </p:nvSpPr>
          <p:spPr bwMode="auto">
            <a:xfrm>
              <a:off x="3858" y="1149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43"/>
            <p:cNvSpPr>
              <a:spLocks noChangeShapeType="1"/>
            </p:cNvSpPr>
            <p:nvPr/>
          </p:nvSpPr>
          <p:spPr bwMode="auto">
            <a:xfrm>
              <a:off x="3798" y="1934"/>
              <a:ext cx="45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44"/>
            <p:cNvSpPr>
              <a:spLocks noChangeShapeType="1"/>
            </p:cNvSpPr>
            <p:nvPr/>
          </p:nvSpPr>
          <p:spPr bwMode="auto">
            <a:xfrm flipV="1">
              <a:off x="3818" y="1590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45"/>
            <p:cNvSpPr>
              <a:spLocks noChangeShapeType="1"/>
            </p:cNvSpPr>
            <p:nvPr/>
          </p:nvSpPr>
          <p:spPr bwMode="auto">
            <a:xfrm>
              <a:off x="4341" y="1599"/>
              <a:ext cx="412" cy="247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46"/>
            <p:cNvSpPr>
              <a:spLocks noChangeShapeType="1"/>
            </p:cNvSpPr>
            <p:nvPr/>
          </p:nvSpPr>
          <p:spPr bwMode="auto">
            <a:xfrm flipV="1">
              <a:off x="4401" y="1961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47"/>
            <p:cNvSpPr>
              <a:spLocks noChangeShapeType="1"/>
            </p:cNvSpPr>
            <p:nvPr/>
          </p:nvSpPr>
          <p:spPr bwMode="auto">
            <a:xfrm flipV="1">
              <a:off x="4371" y="1484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48"/>
            <p:cNvSpPr>
              <a:spLocks noChangeShapeType="1"/>
            </p:cNvSpPr>
            <p:nvPr/>
          </p:nvSpPr>
          <p:spPr bwMode="auto">
            <a:xfrm>
              <a:off x="3868" y="1105"/>
              <a:ext cx="865" cy="9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49"/>
            <p:cNvSpPr>
              <a:spLocks noChangeShapeType="1"/>
            </p:cNvSpPr>
            <p:nvPr/>
          </p:nvSpPr>
          <p:spPr bwMode="auto">
            <a:xfrm>
              <a:off x="4904" y="1167"/>
              <a:ext cx="483" cy="264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50"/>
            <p:cNvSpPr txBox="1">
              <a:spLocks noChangeArrowheads="1"/>
            </p:cNvSpPr>
            <p:nvPr/>
          </p:nvSpPr>
          <p:spPr bwMode="auto">
            <a:xfrm>
              <a:off x="3312" y="117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51"/>
            <p:cNvSpPr txBox="1">
              <a:spLocks noChangeArrowheads="1"/>
            </p:cNvSpPr>
            <p:nvPr/>
          </p:nvSpPr>
          <p:spPr bwMode="auto">
            <a:xfrm>
              <a:off x="4167" y="928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52"/>
            <p:cNvSpPr txBox="1">
              <a:spLocks noChangeArrowheads="1"/>
            </p:cNvSpPr>
            <p:nvPr/>
          </p:nvSpPr>
          <p:spPr bwMode="auto">
            <a:xfrm>
              <a:off x="3383" y="153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53"/>
            <p:cNvSpPr txBox="1">
              <a:spLocks noChangeArrowheads="1"/>
            </p:cNvSpPr>
            <p:nvPr/>
          </p:nvSpPr>
          <p:spPr bwMode="auto">
            <a:xfrm>
              <a:off x="4016" y="117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54"/>
            <p:cNvSpPr txBox="1">
              <a:spLocks noChangeArrowheads="1"/>
            </p:cNvSpPr>
            <p:nvPr/>
          </p:nvSpPr>
          <p:spPr bwMode="auto">
            <a:xfrm>
              <a:off x="3825" y="1593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55"/>
            <p:cNvSpPr txBox="1">
              <a:spLocks noChangeArrowheads="1"/>
            </p:cNvSpPr>
            <p:nvPr/>
          </p:nvSpPr>
          <p:spPr bwMode="auto">
            <a:xfrm>
              <a:off x="4630" y="135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56"/>
            <p:cNvSpPr txBox="1">
              <a:spLocks noChangeArrowheads="1"/>
            </p:cNvSpPr>
            <p:nvPr/>
          </p:nvSpPr>
          <p:spPr bwMode="auto">
            <a:xfrm>
              <a:off x="5072" y="110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57"/>
            <p:cNvSpPr txBox="1">
              <a:spLocks noChangeArrowheads="1"/>
            </p:cNvSpPr>
            <p:nvPr/>
          </p:nvSpPr>
          <p:spPr bwMode="auto">
            <a:xfrm>
              <a:off x="3795" y="1981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58"/>
            <p:cNvSpPr txBox="1">
              <a:spLocks noChangeArrowheads="1"/>
            </p:cNvSpPr>
            <p:nvPr/>
          </p:nvSpPr>
          <p:spPr bwMode="auto">
            <a:xfrm>
              <a:off x="4330" y="164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59"/>
            <p:cNvSpPr txBox="1">
              <a:spLocks noChangeArrowheads="1"/>
            </p:cNvSpPr>
            <p:nvPr/>
          </p:nvSpPr>
          <p:spPr bwMode="auto">
            <a:xfrm>
              <a:off x="4580" y="199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227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207"/>
          <p:cNvGrpSpPr>
            <a:grpSpLocks/>
          </p:cNvGrpSpPr>
          <p:nvPr/>
        </p:nvGrpSpPr>
        <p:grpSpPr bwMode="auto">
          <a:xfrm>
            <a:off x="1438579" y="2176412"/>
            <a:ext cx="6336506" cy="3911743"/>
            <a:chOff x="340" y="2745"/>
            <a:chExt cx="2413" cy="1375"/>
          </a:xfrm>
        </p:grpSpPr>
        <p:sp>
          <p:nvSpPr>
            <p:cNvPr id="5" name="Oval 145"/>
            <p:cNvSpPr>
              <a:spLocks noChangeArrowheads="1"/>
            </p:cNvSpPr>
            <p:nvPr/>
          </p:nvSpPr>
          <p:spPr bwMode="auto">
            <a:xfrm>
              <a:off x="340" y="3220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6" name="Oval 146"/>
            <p:cNvSpPr>
              <a:spLocks noChangeArrowheads="1"/>
            </p:cNvSpPr>
            <p:nvPr/>
          </p:nvSpPr>
          <p:spPr bwMode="auto">
            <a:xfrm>
              <a:off x="883" y="3643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147"/>
            <p:cNvSpPr>
              <a:spLocks noChangeArrowheads="1"/>
            </p:cNvSpPr>
            <p:nvPr/>
          </p:nvSpPr>
          <p:spPr bwMode="auto">
            <a:xfrm>
              <a:off x="943" y="2850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148"/>
            <p:cNvSpPr>
              <a:spLocks noChangeArrowheads="1"/>
            </p:cNvSpPr>
            <p:nvPr/>
          </p:nvSpPr>
          <p:spPr bwMode="auto">
            <a:xfrm>
              <a:off x="1426" y="3273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149"/>
            <p:cNvSpPr>
              <a:spLocks noChangeArrowheads="1"/>
            </p:cNvSpPr>
            <p:nvPr/>
          </p:nvSpPr>
          <p:spPr bwMode="auto">
            <a:xfrm>
              <a:off x="1969" y="3643"/>
              <a:ext cx="181" cy="15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G</a:t>
              </a:r>
              <a:endParaRPr lang="en-GB" dirty="0"/>
            </a:p>
          </p:txBody>
        </p:sp>
        <p:sp>
          <p:nvSpPr>
            <p:cNvPr id="10" name="Oval 150"/>
            <p:cNvSpPr>
              <a:spLocks noChangeArrowheads="1"/>
            </p:cNvSpPr>
            <p:nvPr/>
          </p:nvSpPr>
          <p:spPr bwMode="auto">
            <a:xfrm>
              <a:off x="1969" y="2850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151"/>
            <p:cNvSpPr>
              <a:spLocks noChangeArrowheads="1"/>
            </p:cNvSpPr>
            <p:nvPr/>
          </p:nvSpPr>
          <p:spPr bwMode="auto">
            <a:xfrm>
              <a:off x="1486" y="3961"/>
              <a:ext cx="181" cy="159"/>
            </a:xfrm>
            <a:prstGeom prst="ellipse">
              <a:avLst/>
            </a:prstGeom>
            <a:solidFill>
              <a:schemeClr val="accent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152"/>
            <p:cNvSpPr>
              <a:spLocks noChangeArrowheads="1"/>
            </p:cNvSpPr>
            <p:nvPr/>
          </p:nvSpPr>
          <p:spPr bwMode="auto">
            <a:xfrm>
              <a:off x="2572" y="3220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H</a:t>
              </a:r>
              <a:endParaRPr lang="en-GB" dirty="0"/>
            </a:p>
          </p:txBody>
        </p:sp>
        <p:sp>
          <p:nvSpPr>
            <p:cNvPr id="13" name="Line 153"/>
            <p:cNvSpPr>
              <a:spLocks noChangeShapeType="1"/>
            </p:cNvSpPr>
            <p:nvPr/>
          </p:nvSpPr>
          <p:spPr bwMode="auto">
            <a:xfrm flipV="1">
              <a:off x="521" y="2955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154"/>
            <p:cNvSpPr>
              <a:spLocks noChangeShapeType="1"/>
            </p:cNvSpPr>
            <p:nvPr/>
          </p:nvSpPr>
          <p:spPr bwMode="auto">
            <a:xfrm>
              <a:off x="486" y="3371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155"/>
            <p:cNvSpPr>
              <a:spLocks noChangeShapeType="1"/>
            </p:cNvSpPr>
            <p:nvPr/>
          </p:nvSpPr>
          <p:spPr bwMode="auto">
            <a:xfrm>
              <a:off x="1094" y="2964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156"/>
            <p:cNvSpPr>
              <a:spLocks noChangeShapeType="1"/>
            </p:cNvSpPr>
            <p:nvPr/>
          </p:nvSpPr>
          <p:spPr bwMode="auto">
            <a:xfrm>
              <a:off x="1034" y="3749"/>
              <a:ext cx="45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157"/>
            <p:cNvSpPr>
              <a:spLocks noChangeShapeType="1"/>
            </p:cNvSpPr>
            <p:nvPr/>
          </p:nvSpPr>
          <p:spPr bwMode="auto">
            <a:xfrm flipV="1">
              <a:off x="1054" y="3405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158"/>
            <p:cNvSpPr>
              <a:spLocks noChangeShapeType="1"/>
            </p:cNvSpPr>
            <p:nvPr/>
          </p:nvSpPr>
          <p:spPr bwMode="auto">
            <a:xfrm>
              <a:off x="1577" y="3414"/>
              <a:ext cx="412" cy="247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159"/>
            <p:cNvSpPr>
              <a:spLocks noChangeShapeType="1"/>
            </p:cNvSpPr>
            <p:nvPr/>
          </p:nvSpPr>
          <p:spPr bwMode="auto">
            <a:xfrm flipV="1">
              <a:off x="1637" y="3776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160"/>
            <p:cNvSpPr>
              <a:spLocks noChangeShapeType="1"/>
            </p:cNvSpPr>
            <p:nvPr/>
          </p:nvSpPr>
          <p:spPr bwMode="auto">
            <a:xfrm flipV="1">
              <a:off x="1607" y="3299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161"/>
            <p:cNvSpPr>
              <a:spLocks noChangeShapeType="1"/>
            </p:cNvSpPr>
            <p:nvPr/>
          </p:nvSpPr>
          <p:spPr bwMode="auto">
            <a:xfrm>
              <a:off x="1104" y="2920"/>
              <a:ext cx="865" cy="9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162"/>
            <p:cNvSpPr>
              <a:spLocks noChangeShapeType="1"/>
            </p:cNvSpPr>
            <p:nvPr/>
          </p:nvSpPr>
          <p:spPr bwMode="auto">
            <a:xfrm>
              <a:off x="2140" y="2982"/>
              <a:ext cx="483" cy="264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163"/>
            <p:cNvSpPr txBox="1">
              <a:spLocks noChangeArrowheads="1"/>
            </p:cNvSpPr>
            <p:nvPr/>
          </p:nvSpPr>
          <p:spPr bwMode="auto">
            <a:xfrm>
              <a:off x="548" y="299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164"/>
            <p:cNvSpPr txBox="1">
              <a:spLocks noChangeArrowheads="1"/>
            </p:cNvSpPr>
            <p:nvPr/>
          </p:nvSpPr>
          <p:spPr bwMode="auto">
            <a:xfrm>
              <a:off x="1403" y="2745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165"/>
            <p:cNvSpPr txBox="1">
              <a:spLocks noChangeArrowheads="1"/>
            </p:cNvSpPr>
            <p:nvPr/>
          </p:nvSpPr>
          <p:spPr bwMode="auto">
            <a:xfrm>
              <a:off x="619" y="335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166"/>
            <p:cNvSpPr txBox="1">
              <a:spLocks noChangeArrowheads="1"/>
            </p:cNvSpPr>
            <p:nvPr/>
          </p:nvSpPr>
          <p:spPr bwMode="auto">
            <a:xfrm>
              <a:off x="1252" y="299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167"/>
            <p:cNvSpPr txBox="1">
              <a:spLocks noChangeArrowheads="1"/>
            </p:cNvSpPr>
            <p:nvPr/>
          </p:nvSpPr>
          <p:spPr bwMode="auto">
            <a:xfrm>
              <a:off x="1061" y="3429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168"/>
            <p:cNvSpPr txBox="1">
              <a:spLocks noChangeArrowheads="1"/>
            </p:cNvSpPr>
            <p:nvPr/>
          </p:nvSpPr>
          <p:spPr bwMode="auto">
            <a:xfrm>
              <a:off x="1866" y="317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169"/>
            <p:cNvSpPr txBox="1">
              <a:spLocks noChangeArrowheads="1"/>
            </p:cNvSpPr>
            <p:nvPr/>
          </p:nvSpPr>
          <p:spPr bwMode="auto">
            <a:xfrm>
              <a:off x="2308" y="293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170"/>
            <p:cNvSpPr txBox="1">
              <a:spLocks noChangeArrowheads="1"/>
            </p:cNvSpPr>
            <p:nvPr/>
          </p:nvSpPr>
          <p:spPr bwMode="auto">
            <a:xfrm>
              <a:off x="1031" y="3796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171"/>
            <p:cNvSpPr txBox="1">
              <a:spLocks noChangeArrowheads="1"/>
            </p:cNvSpPr>
            <p:nvPr/>
          </p:nvSpPr>
          <p:spPr bwMode="auto">
            <a:xfrm>
              <a:off x="1566" y="345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172"/>
            <p:cNvSpPr txBox="1">
              <a:spLocks noChangeArrowheads="1"/>
            </p:cNvSpPr>
            <p:nvPr/>
          </p:nvSpPr>
          <p:spPr bwMode="auto">
            <a:xfrm>
              <a:off x="1816" y="381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150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208"/>
          <p:cNvGrpSpPr>
            <a:grpSpLocks/>
          </p:cNvGrpSpPr>
          <p:nvPr/>
        </p:nvGrpSpPr>
        <p:grpSpPr bwMode="auto">
          <a:xfrm>
            <a:off x="1053104" y="2303074"/>
            <a:ext cx="7426598" cy="3719470"/>
            <a:chOff x="3104" y="2750"/>
            <a:chExt cx="2413" cy="1401"/>
          </a:xfrm>
        </p:grpSpPr>
        <p:sp>
          <p:nvSpPr>
            <p:cNvPr id="5" name="Oval 173"/>
            <p:cNvSpPr>
              <a:spLocks noChangeArrowheads="1"/>
            </p:cNvSpPr>
            <p:nvPr/>
          </p:nvSpPr>
          <p:spPr bwMode="auto">
            <a:xfrm>
              <a:off x="3104" y="3219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A</a:t>
              </a:r>
              <a:endParaRPr lang="en-GB" dirty="0"/>
            </a:p>
          </p:txBody>
        </p:sp>
        <p:sp>
          <p:nvSpPr>
            <p:cNvPr id="6" name="Oval 174"/>
            <p:cNvSpPr>
              <a:spLocks noChangeArrowheads="1"/>
            </p:cNvSpPr>
            <p:nvPr/>
          </p:nvSpPr>
          <p:spPr bwMode="auto">
            <a:xfrm>
              <a:off x="3647" y="3642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C</a:t>
              </a:r>
              <a:endParaRPr lang="en-GB" dirty="0"/>
            </a:p>
          </p:txBody>
        </p:sp>
        <p:sp>
          <p:nvSpPr>
            <p:cNvPr id="7" name="Oval 175"/>
            <p:cNvSpPr>
              <a:spLocks noChangeArrowheads="1"/>
            </p:cNvSpPr>
            <p:nvPr/>
          </p:nvSpPr>
          <p:spPr bwMode="auto">
            <a:xfrm>
              <a:off x="3707" y="2849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FF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B</a:t>
              </a:r>
              <a:endParaRPr lang="en-GB" dirty="0"/>
            </a:p>
          </p:txBody>
        </p:sp>
        <p:sp>
          <p:nvSpPr>
            <p:cNvPr id="8" name="Oval 176"/>
            <p:cNvSpPr>
              <a:spLocks noChangeArrowheads="1"/>
            </p:cNvSpPr>
            <p:nvPr/>
          </p:nvSpPr>
          <p:spPr bwMode="auto">
            <a:xfrm>
              <a:off x="4190" y="3272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D</a:t>
              </a:r>
              <a:endParaRPr lang="en-GB" dirty="0"/>
            </a:p>
          </p:txBody>
        </p:sp>
        <p:sp>
          <p:nvSpPr>
            <p:cNvPr id="9" name="Oval 177"/>
            <p:cNvSpPr>
              <a:spLocks noChangeArrowheads="1"/>
            </p:cNvSpPr>
            <p:nvPr/>
          </p:nvSpPr>
          <p:spPr bwMode="auto">
            <a:xfrm>
              <a:off x="4733" y="3642"/>
              <a:ext cx="181" cy="159"/>
            </a:xfrm>
            <a:prstGeom prst="ellipse">
              <a:avLst/>
            </a:prstGeom>
            <a:solidFill>
              <a:schemeClr val="accent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/>
                <a:t>G</a:t>
              </a:r>
              <a:endParaRPr lang="en-GB" dirty="0"/>
            </a:p>
          </p:txBody>
        </p:sp>
        <p:sp>
          <p:nvSpPr>
            <p:cNvPr id="10" name="Oval 178"/>
            <p:cNvSpPr>
              <a:spLocks noChangeArrowheads="1"/>
            </p:cNvSpPr>
            <p:nvPr/>
          </p:nvSpPr>
          <p:spPr bwMode="auto">
            <a:xfrm>
              <a:off x="4733" y="2849"/>
              <a:ext cx="181" cy="15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F</a:t>
              </a:r>
              <a:endParaRPr lang="en-GB" dirty="0"/>
            </a:p>
          </p:txBody>
        </p:sp>
        <p:sp>
          <p:nvSpPr>
            <p:cNvPr id="11" name="Oval 179"/>
            <p:cNvSpPr>
              <a:spLocks noChangeArrowheads="1"/>
            </p:cNvSpPr>
            <p:nvPr/>
          </p:nvSpPr>
          <p:spPr bwMode="auto">
            <a:xfrm>
              <a:off x="4250" y="3960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dirty="0" smtClean="0"/>
                <a:t>E</a:t>
              </a:r>
              <a:endParaRPr lang="en-GB" dirty="0"/>
            </a:p>
          </p:txBody>
        </p:sp>
        <p:sp>
          <p:nvSpPr>
            <p:cNvPr id="12" name="Oval 180"/>
            <p:cNvSpPr>
              <a:spLocks noChangeArrowheads="1"/>
            </p:cNvSpPr>
            <p:nvPr/>
          </p:nvSpPr>
          <p:spPr bwMode="auto">
            <a:xfrm>
              <a:off x="5336" y="3219"/>
              <a:ext cx="181" cy="15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GB" smtClean="0"/>
                <a:t>H</a:t>
              </a:r>
              <a:endParaRPr lang="en-GB"/>
            </a:p>
          </p:txBody>
        </p:sp>
        <p:sp>
          <p:nvSpPr>
            <p:cNvPr id="13" name="Line 181"/>
            <p:cNvSpPr>
              <a:spLocks noChangeShapeType="1"/>
            </p:cNvSpPr>
            <p:nvPr/>
          </p:nvSpPr>
          <p:spPr bwMode="auto">
            <a:xfrm flipV="1">
              <a:off x="3285" y="2954"/>
              <a:ext cx="422" cy="318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182"/>
            <p:cNvSpPr>
              <a:spLocks noChangeShapeType="1"/>
            </p:cNvSpPr>
            <p:nvPr/>
          </p:nvSpPr>
          <p:spPr bwMode="auto">
            <a:xfrm>
              <a:off x="3250" y="3370"/>
              <a:ext cx="393" cy="33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183"/>
            <p:cNvSpPr>
              <a:spLocks noChangeShapeType="1"/>
            </p:cNvSpPr>
            <p:nvPr/>
          </p:nvSpPr>
          <p:spPr bwMode="auto">
            <a:xfrm>
              <a:off x="3858" y="2963"/>
              <a:ext cx="362" cy="33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184"/>
            <p:cNvSpPr>
              <a:spLocks noChangeShapeType="1"/>
            </p:cNvSpPr>
            <p:nvPr/>
          </p:nvSpPr>
          <p:spPr bwMode="auto">
            <a:xfrm>
              <a:off x="3798" y="3748"/>
              <a:ext cx="45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185"/>
            <p:cNvSpPr>
              <a:spLocks noChangeShapeType="1"/>
            </p:cNvSpPr>
            <p:nvPr/>
          </p:nvSpPr>
          <p:spPr bwMode="auto">
            <a:xfrm flipV="1">
              <a:off x="3818" y="3404"/>
              <a:ext cx="402" cy="265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8" name="Line 186"/>
            <p:cNvSpPr>
              <a:spLocks noChangeShapeType="1"/>
            </p:cNvSpPr>
            <p:nvPr/>
          </p:nvSpPr>
          <p:spPr bwMode="auto">
            <a:xfrm>
              <a:off x="4341" y="3413"/>
              <a:ext cx="412" cy="247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Line 187"/>
            <p:cNvSpPr>
              <a:spLocks noChangeShapeType="1"/>
            </p:cNvSpPr>
            <p:nvPr/>
          </p:nvSpPr>
          <p:spPr bwMode="auto">
            <a:xfrm flipV="1">
              <a:off x="4401" y="3775"/>
              <a:ext cx="372" cy="21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Line 188"/>
            <p:cNvSpPr>
              <a:spLocks noChangeShapeType="1"/>
            </p:cNvSpPr>
            <p:nvPr/>
          </p:nvSpPr>
          <p:spPr bwMode="auto">
            <a:xfrm flipV="1">
              <a:off x="4371" y="3298"/>
              <a:ext cx="965" cy="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Line 189"/>
            <p:cNvSpPr>
              <a:spLocks noChangeShapeType="1"/>
            </p:cNvSpPr>
            <p:nvPr/>
          </p:nvSpPr>
          <p:spPr bwMode="auto">
            <a:xfrm>
              <a:off x="3868" y="2919"/>
              <a:ext cx="865" cy="9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2" name="Line 190"/>
            <p:cNvSpPr>
              <a:spLocks noChangeShapeType="1"/>
            </p:cNvSpPr>
            <p:nvPr/>
          </p:nvSpPr>
          <p:spPr bwMode="auto">
            <a:xfrm>
              <a:off x="4904" y="2981"/>
              <a:ext cx="483" cy="264"/>
            </a:xfrm>
            <a:prstGeom prst="line">
              <a:avLst/>
            </a:prstGeom>
            <a:noFill/>
            <a:ln w="44450">
              <a:solidFill>
                <a:schemeClr val="accent1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3" name="Text Box 191"/>
            <p:cNvSpPr txBox="1">
              <a:spLocks noChangeArrowheads="1"/>
            </p:cNvSpPr>
            <p:nvPr/>
          </p:nvSpPr>
          <p:spPr bwMode="auto">
            <a:xfrm>
              <a:off x="3312" y="299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4" name="Text Box 192"/>
            <p:cNvSpPr txBox="1">
              <a:spLocks noChangeArrowheads="1"/>
            </p:cNvSpPr>
            <p:nvPr/>
          </p:nvSpPr>
          <p:spPr bwMode="auto">
            <a:xfrm>
              <a:off x="4167" y="2750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" name="Text Box 193"/>
            <p:cNvSpPr txBox="1">
              <a:spLocks noChangeArrowheads="1"/>
            </p:cNvSpPr>
            <p:nvPr/>
          </p:nvSpPr>
          <p:spPr bwMode="auto">
            <a:xfrm>
              <a:off x="3383" y="332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6" name="Text Box 194"/>
            <p:cNvSpPr txBox="1">
              <a:spLocks noChangeArrowheads="1"/>
            </p:cNvSpPr>
            <p:nvPr/>
          </p:nvSpPr>
          <p:spPr bwMode="auto">
            <a:xfrm>
              <a:off x="4016" y="287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7" name="Text Box 195"/>
            <p:cNvSpPr txBox="1">
              <a:spLocks noChangeArrowheads="1"/>
            </p:cNvSpPr>
            <p:nvPr/>
          </p:nvSpPr>
          <p:spPr bwMode="auto">
            <a:xfrm>
              <a:off x="3825" y="3429"/>
              <a:ext cx="21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8" name="Text Box 196"/>
            <p:cNvSpPr txBox="1">
              <a:spLocks noChangeArrowheads="1"/>
            </p:cNvSpPr>
            <p:nvPr/>
          </p:nvSpPr>
          <p:spPr bwMode="auto">
            <a:xfrm>
              <a:off x="4630" y="315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9" name="Text Box 197"/>
            <p:cNvSpPr txBox="1">
              <a:spLocks noChangeArrowheads="1"/>
            </p:cNvSpPr>
            <p:nvPr/>
          </p:nvSpPr>
          <p:spPr bwMode="auto">
            <a:xfrm>
              <a:off x="5072" y="291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30" name="Text Box 198"/>
            <p:cNvSpPr txBox="1">
              <a:spLocks noChangeArrowheads="1"/>
            </p:cNvSpPr>
            <p:nvPr/>
          </p:nvSpPr>
          <p:spPr bwMode="auto">
            <a:xfrm>
              <a:off x="3795" y="3795"/>
              <a:ext cx="2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31" name="Text Box 199"/>
            <p:cNvSpPr txBox="1">
              <a:spLocks noChangeArrowheads="1"/>
            </p:cNvSpPr>
            <p:nvPr/>
          </p:nvSpPr>
          <p:spPr bwMode="auto">
            <a:xfrm>
              <a:off x="4330" y="345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32" name="Text Box 200"/>
            <p:cNvSpPr txBox="1">
              <a:spLocks noChangeArrowheads="1"/>
            </p:cNvSpPr>
            <p:nvPr/>
          </p:nvSpPr>
          <p:spPr bwMode="auto">
            <a:xfrm>
              <a:off x="4580" y="386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0" hangingPunct="0"/>
              <a:r>
                <a:rPr lang="en-US" altLang="en-US" sz="2400" b="0" dirty="0">
                  <a:latin typeface="Times New Roman" pitchFamily="18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2737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163</Words>
  <Application>Microsoft Office PowerPoint</Application>
  <PresentationFormat>On-screen Show (4:3)</PresentationFormat>
  <Paragraphs>152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Dijkstra’s Algorithm – Step 1</vt:lpstr>
      <vt:lpstr>Step 2</vt:lpstr>
      <vt:lpstr>Step 3</vt:lpstr>
      <vt:lpstr>Step 4</vt:lpstr>
      <vt:lpstr>Step 5</vt:lpstr>
      <vt:lpstr>Step 6</vt:lpstr>
      <vt:lpstr>Step 7</vt:lpstr>
      <vt:lpstr>Step 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Palmer, Kevin</dc:creator>
  <cp:lastModifiedBy>Palmer, Kevin</cp:lastModifiedBy>
  <cp:revision>4</cp:revision>
  <dcterms:created xsi:type="dcterms:W3CDTF">2015-03-02T12:23:39Z</dcterms:created>
  <dcterms:modified xsi:type="dcterms:W3CDTF">2015-03-02T12:52:01Z</dcterms:modified>
</cp:coreProperties>
</file>