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67" r:id="rId2"/>
    <p:sldId id="262" r:id="rId3"/>
    <p:sldId id="263" r:id="rId4"/>
    <p:sldId id="264" r:id="rId5"/>
    <p:sldId id="265" r:id="rId6"/>
    <p:sldId id="268" r:id="rId7"/>
    <p:sldId id="269" r:id="rId8"/>
    <p:sldId id="270" r:id="rId9"/>
    <p:sldId id="271" r:id="rId10"/>
    <p:sldId id="272" r:id="rId11"/>
    <p:sldId id="257" r:id="rId12"/>
    <p:sldId id="258" r:id="rId13"/>
    <p:sldId id="259" r:id="rId14"/>
    <p:sldId id="260" r:id="rId15"/>
    <p:sldId id="261"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07" autoAdjust="0"/>
    <p:restoredTop sz="94660"/>
  </p:normalViewPr>
  <p:slideViewPr>
    <p:cSldViewPr snapToGrid="0">
      <p:cViewPr>
        <p:scale>
          <a:sx n="67" d="100"/>
          <a:sy n="67" d="100"/>
        </p:scale>
        <p:origin x="676" y="1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FF7E06-9F87-4A26-BC23-0A73BD4A2B81}"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9A252B-E80D-4253-84FC-2E95B6DB1BCC}" type="slidenum">
              <a:rPr lang="en-GB" smtClean="0"/>
              <a:t>‹#›</a:t>
            </a:fld>
            <a:endParaRPr lang="en-GB"/>
          </a:p>
        </p:txBody>
      </p:sp>
    </p:spTree>
    <p:extLst>
      <p:ext uri="{BB962C8B-B14F-4D97-AF65-F5344CB8AC3E}">
        <p14:creationId xmlns:p14="http://schemas.microsoft.com/office/powerpoint/2010/main" val="79115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Greenfield Home Care Agency offers care services to the elderly in the community who live independently. The organisation has care coordinators, visiting carers, nurses and administrators. Since employees operate in various locations, it is extremely significant to manage schedules and care records.</a:t>
            </a:r>
          </a:p>
          <a:p>
            <a:r>
              <a:rPr lang="en-GB" sz="1200" kern="1200" dirty="0">
                <a:solidFill>
                  <a:schemeClr val="tx1"/>
                </a:solidFill>
                <a:effectLst/>
                <a:latin typeface="+mn-lt"/>
                <a:ea typeface="+mn-ea"/>
                <a:cs typeface="+mn-cs"/>
              </a:rPr>
              <a:t>At this point, the care coordinators can make schedules via emails, telephone, or on paper. Manual storage of medication records and visit reports can also be done. At times these techniques create communication difficulties or time faults.</a:t>
            </a:r>
          </a:p>
          <a:p>
            <a:r>
              <a:rPr lang="en-GB" sz="1200" kern="1200" dirty="0">
                <a:solidFill>
                  <a:schemeClr val="tx1"/>
                </a:solidFill>
                <a:effectLst/>
                <a:latin typeface="+mn-lt"/>
                <a:ea typeface="+mn-ea"/>
                <a:cs typeface="+mn-cs"/>
              </a:rPr>
              <a:t>This can be enhanced using Microsoft Excel where coordinators would design standard spreadsheets of schedules, visit records, and medication records. This can assist in arranging information at a single location and providing more convenient access of the personnel to the records and update processes. (Microsoft, 2023)</a:t>
            </a:r>
          </a:p>
          <a:p>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t>2</a:t>
            </a:fld>
            <a:endParaRPr lang="en-GB"/>
          </a:p>
        </p:txBody>
      </p:sp>
    </p:spTree>
    <p:extLst>
      <p:ext uri="{BB962C8B-B14F-4D97-AF65-F5344CB8AC3E}">
        <p14:creationId xmlns:p14="http://schemas.microsoft.com/office/powerpoint/2010/main" val="3606199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excel can play a great role in enhancing efficiency in the day to day running of Greenfield.</a:t>
            </a:r>
          </a:p>
          <a:p>
            <a:r>
              <a:rPr lang="en-GB" sz="1200" kern="1200" dirty="0">
                <a:solidFill>
                  <a:schemeClr val="tx1"/>
                </a:solidFill>
                <a:effectLst/>
                <a:latin typeface="+mn-lt"/>
                <a:ea typeface="+mn-ea"/>
                <a:cs typeface="+mn-cs"/>
              </a:rPr>
              <a:t>Indicatively, care coordinators can design weekly schedules with the names of patients, the times they are to be attended to, and the carers assigned to the patients. This is to simplify the processes of determining who in the staff is attending to all visits.</a:t>
            </a:r>
          </a:p>
          <a:p>
            <a:r>
              <a:rPr lang="en-GB" sz="1200" kern="1200" dirty="0">
                <a:solidFill>
                  <a:schemeClr val="tx1"/>
                </a:solidFill>
                <a:effectLst/>
                <a:latin typeface="+mn-lt"/>
                <a:ea typeface="+mn-ea"/>
                <a:cs typeface="+mn-cs"/>
              </a:rPr>
              <a:t>Medication logs and patient care activity can also be registered on Excel. This information can be easily reviewed by placing it in tables and this way, the managers can quickly see the tasks that had been completed and the problems noticed.</a:t>
            </a:r>
          </a:p>
          <a:p>
            <a:r>
              <a:rPr lang="en-GB" sz="1200" kern="1200" dirty="0">
                <a:solidFill>
                  <a:schemeClr val="tx1"/>
                </a:solidFill>
                <a:effectLst/>
                <a:latin typeface="+mn-lt"/>
                <a:ea typeface="+mn-ea"/>
                <a:cs typeface="+mn-cs"/>
              </a:rPr>
              <a:t>Another benefit is that the staff working hours can be automatically calculated by using Excel formulas, or the gaps in the schedules can be identified. This saves on administration and enhances efficiency. </a:t>
            </a:r>
            <a:r>
              <a:rPr lang="en-US" sz="1200" b="0" i="0" kern="1200" dirty="0">
                <a:solidFill>
                  <a:schemeClr val="tx1"/>
                </a:solidFill>
                <a:effectLst/>
                <a:latin typeface="+mn-lt"/>
                <a:ea typeface="+mn-ea"/>
                <a:cs typeface="+mn-cs"/>
              </a:rPr>
              <a:t>(Laudon, Laudon and Traver, 2025)</a:t>
            </a:r>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t>3</a:t>
            </a:fld>
            <a:endParaRPr lang="en-GB"/>
          </a:p>
        </p:txBody>
      </p:sp>
    </p:spTree>
    <p:extLst>
      <p:ext uri="{BB962C8B-B14F-4D97-AF65-F5344CB8AC3E}">
        <p14:creationId xmlns:p14="http://schemas.microsoft.com/office/powerpoint/2010/main" val="1342461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Excel has some advantages of its use in Greenfield Home Care Agency.</a:t>
            </a:r>
          </a:p>
          <a:p>
            <a:r>
              <a:rPr lang="en-GB" sz="1200" kern="1200" dirty="0">
                <a:solidFill>
                  <a:schemeClr val="tx1"/>
                </a:solidFill>
                <a:effectLst/>
                <a:latin typeface="+mn-lt"/>
                <a:ea typeface="+mn-ea"/>
                <a:cs typeface="+mn-cs"/>
              </a:rPr>
              <a:t>To begin with, Excel assists in planning a lot of information, including schedules, patient records, and staff information. This simplifies the day-to-day running of operations by the coordinators.</a:t>
            </a:r>
          </a:p>
          <a:p>
            <a:r>
              <a:rPr lang="en-GB" sz="1200" kern="1200" dirty="0">
                <a:solidFill>
                  <a:schemeClr val="tx1"/>
                </a:solidFill>
                <a:effectLst/>
                <a:latin typeface="+mn-lt"/>
                <a:ea typeface="+mn-ea"/>
                <a:cs typeface="+mn-cs"/>
              </a:rPr>
              <a:t>Secondly, in Excel, managers can develop charts and reports which can be used to analyse performance and detect trends.</a:t>
            </a:r>
          </a:p>
          <a:p>
            <a:r>
              <a:rPr lang="en-GB" sz="1200" kern="1200" dirty="0">
                <a:solidFill>
                  <a:schemeClr val="tx1"/>
                </a:solidFill>
                <a:effectLst/>
                <a:latin typeface="+mn-lt"/>
                <a:ea typeface="+mn-ea"/>
                <a:cs typeface="+mn-cs"/>
              </a:rPr>
              <a:t>Thirdly, paperwork and record storage and updating are minimized with the use of digital spreadsheets.</a:t>
            </a:r>
          </a:p>
          <a:p>
            <a:r>
              <a:rPr lang="en-GB" sz="1200" kern="1200" dirty="0">
                <a:solidFill>
                  <a:schemeClr val="tx1"/>
                </a:solidFill>
                <a:effectLst/>
                <a:latin typeface="+mn-lt"/>
                <a:ea typeface="+mn-ea"/>
                <a:cs typeface="+mn-cs"/>
              </a:rPr>
              <a:t>Lastly, it is possible to integrate Excel with Microsoft 365 cloud services that enable the staff to access the information remotely. </a:t>
            </a:r>
            <a:r>
              <a:rPr lang="en-US" sz="1200" b="0" i="0" kern="1200" dirty="0">
                <a:solidFill>
                  <a:schemeClr val="tx1"/>
                </a:solidFill>
                <a:effectLst/>
                <a:latin typeface="+mn-lt"/>
                <a:ea typeface="+mn-ea"/>
                <a:cs typeface="+mn-cs"/>
              </a:rPr>
              <a:t>(Turban, Pollard and Wood, 2025)</a:t>
            </a:r>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t>4</a:t>
            </a:fld>
            <a:endParaRPr lang="en-GB"/>
          </a:p>
        </p:txBody>
      </p:sp>
    </p:spTree>
    <p:extLst>
      <p:ext uri="{BB962C8B-B14F-4D97-AF65-F5344CB8AC3E}">
        <p14:creationId xmlns:p14="http://schemas.microsoft.com/office/powerpoint/2010/main" val="1746778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Even though Excel can be useful, it has certain limitations.</a:t>
            </a:r>
          </a:p>
          <a:p>
            <a:r>
              <a:rPr lang="en-GB" sz="1200" kern="1200" dirty="0">
                <a:solidFill>
                  <a:schemeClr val="tx1"/>
                </a:solidFill>
                <a:effectLst/>
                <a:latin typeface="+mn-lt"/>
                <a:ea typeface="+mn-ea"/>
                <a:cs typeface="+mn-cs"/>
              </a:rPr>
              <a:t>The first is that errors can be brought about by manual data entry. In case of incorrect entry of the information, it can have an impact on schedules or the patient records.</a:t>
            </a:r>
          </a:p>
          <a:p>
            <a:r>
              <a:rPr lang="en-GB" sz="1200" kern="1200" dirty="0">
                <a:solidFill>
                  <a:schemeClr val="tx1"/>
                </a:solidFill>
                <a:effectLst/>
                <a:latin typeface="+mn-lt"/>
                <a:ea typeface="+mn-ea"/>
                <a:cs typeface="+mn-cs"/>
              </a:rPr>
              <a:t>The next issue is that very huge data sets may complicate the use of spreadsheets.</a:t>
            </a:r>
          </a:p>
          <a:p>
            <a:r>
              <a:rPr lang="en-GB" sz="1200" kern="1200" dirty="0">
                <a:solidFill>
                  <a:schemeClr val="tx1"/>
                </a:solidFill>
                <a:effectLst/>
                <a:latin typeface="+mn-lt"/>
                <a:ea typeface="+mn-ea"/>
                <a:cs typeface="+mn-cs"/>
              </a:rPr>
              <a:t>Moreover, not all the staff might be proficient with Excel and would require training to use it effectively.</a:t>
            </a:r>
          </a:p>
          <a:p>
            <a:r>
              <a:rPr lang="en-GB" sz="1200" kern="1200" dirty="0">
                <a:solidFill>
                  <a:schemeClr val="tx1"/>
                </a:solidFill>
                <a:effectLst/>
                <a:latin typeface="+mn-lt"/>
                <a:ea typeface="+mn-ea"/>
                <a:cs typeface="+mn-cs"/>
              </a:rPr>
              <a:t>This is the reason why secure data management practices and training should be offered by organisations when using excel. </a:t>
            </a:r>
            <a:r>
              <a:rPr lang="en-GB" sz="1200" b="0" i="0" kern="1200" dirty="0">
                <a:solidFill>
                  <a:schemeClr val="tx1"/>
                </a:solidFill>
                <a:effectLst/>
                <a:latin typeface="+mn-lt"/>
                <a:ea typeface="+mn-ea"/>
                <a:cs typeface="+mn-cs"/>
              </a:rPr>
              <a:t>(Stair and Reynolds, 2018)</a:t>
            </a:r>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t>5</a:t>
            </a:fld>
            <a:endParaRPr lang="en-GB"/>
          </a:p>
        </p:txBody>
      </p:sp>
    </p:spTree>
    <p:extLst>
      <p:ext uri="{BB962C8B-B14F-4D97-AF65-F5344CB8AC3E}">
        <p14:creationId xmlns:p14="http://schemas.microsoft.com/office/powerpoint/2010/main" val="4186046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Greenfield Home Care Agency has confidential information such as patient health record information, medication history, and personal information of the staff.</a:t>
            </a:r>
          </a:p>
          <a:p>
            <a:r>
              <a:rPr lang="en-GB" sz="1200" kern="1200" dirty="0">
                <a:solidFill>
                  <a:schemeClr val="tx1"/>
                </a:solidFill>
                <a:effectLst/>
                <a:latin typeface="+mn-lt"/>
                <a:ea typeface="+mn-ea"/>
                <a:cs typeface="+mn-cs"/>
              </a:rPr>
              <a:t>The organisation has opted to use Microsoft 365 tools; therefore, it is vital to observe good practices in digital safety in order to ensure the security of the information.</a:t>
            </a:r>
          </a:p>
          <a:p>
            <a:r>
              <a:rPr lang="en-GB" sz="1200" kern="1200" dirty="0">
                <a:solidFill>
                  <a:schemeClr val="tx1"/>
                </a:solidFill>
                <a:effectLst/>
                <a:latin typeface="+mn-lt"/>
                <a:ea typeface="+mn-ea"/>
                <a:cs typeface="+mn-cs"/>
              </a:rPr>
              <a:t>The domains targeted by the digital safety action plan are characterized by four aspects, namely, secure access, email awareness, data management, and confidentiality.</a:t>
            </a:r>
          </a:p>
          <a:p>
            <a:r>
              <a:rPr lang="en-GB" sz="1200" kern="1200" dirty="0">
                <a:solidFill>
                  <a:schemeClr val="tx1"/>
                </a:solidFill>
                <a:effectLst/>
                <a:latin typeface="+mn-lt"/>
                <a:ea typeface="+mn-ea"/>
                <a:cs typeface="+mn-cs"/>
              </a:rPr>
              <a:t>These domains are very important in order to avoid cyber threats and ensure the privacy and security of the patients and the staff at the organisation so that they can use digital technology in a safe and responsible manner. (Whitman and </a:t>
            </a:r>
            <a:r>
              <a:rPr lang="en-GB" sz="1200" kern="1200" dirty="0" err="1">
                <a:solidFill>
                  <a:schemeClr val="tx1"/>
                </a:solidFill>
                <a:effectLst/>
                <a:latin typeface="+mn-lt"/>
                <a:ea typeface="+mn-ea"/>
                <a:cs typeface="+mn-cs"/>
              </a:rPr>
              <a:t>Mattord</a:t>
            </a:r>
            <a:r>
              <a:rPr lang="en-GB" sz="1200" kern="1200" dirty="0">
                <a:solidFill>
                  <a:schemeClr val="tx1"/>
                </a:solidFill>
                <a:effectLst/>
                <a:latin typeface="+mn-lt"/>
                <a:ea typeface="+mn-ea"/>
                <a:cs typeface="+mn-cs"/>
              </a:rPr>
              <a:t>, 2021)</a:t>
            </a:r>
          </a:p>
        </p:txBody>
      </p:sp>
      <p:sp>
        <p:nvSpPr>
          <p:cNvPr id="4" name="Slide Number Placeholder 3"/>
          <p:cNvSpPr>
            <a:spLocks noGrp="1"/>
          </p:cNvSpPr>
          <p:nvPr>
            <p:ph type="sldNum" sz="quarter" idx="5"/>
          </p:nvPr>
        </p:nvSpPr>
        <p:spPr/>
        <p:txBody>
          <a:bodyPr/>
          <a:lstStyle/>
          <a:p>
            <a:fld id="{2D9A252B-E80D-4253-84FC-2E95B6DB1BCC}" type="slidenum">
              <a:rPr lang="en-GB" smtClean="0"/>
              <a:t>11</a:t>
            </a:fld>
            <a:endParaRPr lang="en-GB"/>
          </a:p>
        </p:txBody>
      </p:sp>
    </p:spTree>
    <p:extLst>
      <p:ext uri="{BB962C8B-B14F-4D97-AF65-F5344CB8AC3E}">
        <p14:creationId xmlns:p14="http://schemas.microsoft.com/office/powerpoint/2010/main" val="2466388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objective in the digital safety plan is the secure access. This is done by ensuring that the systems and the information are accessed by the approved members of the staff.</a:t>
            </a:r>
          </a:p>
          <a:p>
            <a:r>
              <a:rPr lang="en-GB" sz="1200" kern="1200" dirty="0">
                <a:solidFill>
                  <a:schemeClr val="tx1"/>
                </a:solidFill>
                <a:effectLst/>
                <a:latin typeface="+mn-lt"/>
                <a:ea typeface="+mn-ea"/>
                <a:cs typeface="+mn-cs"/>
              </a:rPr>
              <a:t>Strong passwords for all Microsoft 365 accounts are very vital in the digital safety plan.</a:t>
            </a:r>
          </a:p>
          <a:p>
            <a:r>
              <a:rPr lang="en-GB" sz="1200" kern="1200" dirty="0">
                <a:solidFill>
                  <a:schemeClr val="tx1"/>
                </a:solidFill>
                <a:effectLst/>
                <a:latin typeface="+mn-lt"/>
                <a:ea typeface="+mn-ea"/>
                <a:cs typeface="+mn-cs"/>
              </a:rPr>
              <a:t>Another measure is the multi-factor authentication, in which, a second form of verification is required during the process of logging in.</a:t>
            </a:r>
          </a:p>
          <a:p>
            <a:r>
              <a:rPr lang="en-GB" sz="1200" kern="1200" dirty="0">
                <a:solidFill>
                  <a:schemeClr val="tx1"/>
                </a:solidFill>
                <a:effectLst/>
                <a:latin typeface="+mn-lt"/>
                <a:ea typeface="+mn-ea"/>
                <a:cs typeface="+mn-cs"/>
              </a:rPr>
              <a:t>Role-based access control should be put in place in the organisation so that employees cannot access information not related to their roles.</a:t>
            </a:r>
          </a:p>
          <a:p>
            <a:r>
              <a:rPr lang="en-GB" sz="1200" kern="1200" dirty="0">
                <a:solidFill>
                  <a:schemeClr val="tx1"/>
                </a:solidFill>
                <a:effectLst/>
                <a:latin typeface="+mn-lt"/>
                <a:ea typeface="+mn-ea"/>
                <a:cs typeface="+mn-cs"/>
              </a:rPr>
              <a:t>These security controls would ensure that there is no access that is not authorised, and the information relating to the patients is not compromised. (National Cyber Security Centre, 2023)</a:t>
            </a:r>
          </a:p>
        </p:txBody>
      </p:sp>
      <p:sp>
        <p:nvSpPr>
          <p:cNvPr id="4" name="Slide Number Placeholder 3"/>
          <p:cNvSpPr>
            <a:spLocks noGrp="1"/>
          </p:cNvSpPr>
          <p:nvPr>
            <p:ph type="sldNum" sz="quarter" idx="5"/>
          </p:nvPr>
        </p:nvSpPr>
        <p:spPr/>
        <p:txBody>
          <a:bodyPr/>
          <a:lstStyle/>
          <a:p>
            <a:fld id="{2D9A252B-E80D-4253-84FC-2E95B6DB1BCC}" type="slidenum">
              <a:rPr lang="en-GB" smtClean="0"/>
              <a:t>12</a:t>
            </a:fld>
            <a:endParaRPr lang="en-GB"/>
          </a:p>
        </p:txBody>
      </p:sp>
    </p:spTree>
    <p:extLst>
      <p:ext uri="{BB962C8B-B14F-4D97-AF65-F5344CB8AC3E}">
        <p14:creationId xmlns:p14="http://schemas.microsoft.com/office/powerpoint/2010/main" val="3344170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significant element of digital safety is email awareness. Phishing emails often start many cyber attacks that seek to lure employees into disclosing sensitive information.</a:t>
            </a:r>
          </a:p>
          <a:p>
            <a:r>
              <a:rPr lang="en-GB" sz="1200" kern="1200" dirty="0">
                <a:solidFill>
                  <a:schemeClr val="tx1"/>
                </a:solidFill>
                <a:effectLst/>
                <a:latin typeface="+mn-lt"/>
                <a:ea typeface="+mn-ea"/>
                <a:cs typeface="+mn-cs"/>
              </a:rPr>
              <a:t>To avoid such, Greenfield ought to educate personnel to identify suspicious emails and forward them to the authorities as soon as possible.</a:t>
            </a:r>
          </a:p>
          <a:p>
            <a:r>
              <a:rPr lang="en-GB" sz="1200" kern="1200" dirty="0">
                <a:solidFill>
                  <a:schemeClr val="tx1"/>
                </a:solidFill>
                <a:effectLst/>
                <a:latin typeface="+mn-lt"/>
                <a:ea typeface="+mn-ea"/>
                <a:cs typeface="+mn-cs"/>
              </a:rPr>
              <a:t>Email security tools are also availed through Microsoft 365 and they are useful in filtering of the malicious messages.</a:t>
            </a:r>
          </a:p>
          <a:p>
            <a:r>
              <a:rPr lang="en-GB" sz="1200" kern="1200" dirty="0">
                <a:solidFill>
                  <a:schemeClr val="tx1"/>
                </a:solidFill>
                <a:effectLst/>
                <a:latin typeface="+mn-lt"/>
                <a:ea typeface="+mn-ea"/>
                <a:cs typeface="+mn-cs"/>
              </a:rPr>
              <a:t>Employees must not respond to unknown links or attachments by strange senders.</a:t>
            </a:r>
          </a:p>
          <a:p>
            <a:r>
              <a:rPr lang="en-GB" sz="1200" kern="1200" dirty="0">
                <a:solidFill>
                  <a:schemeClr val="tx1"/>
                </a:solidFill>
                <a:effectLst/>
                <a:latin typeface="+mn-lt"/>
                <a:ea typeface="+mn-ea"/>
                <a:cs typeface="+mn-cs"/>
              </a:rPr>
              <a:t>Increased awareness of emails would lessen the chances of cyber security hazards.</a:t>
            </a:r>
          </a:p>
          <a:p>
            <a:r>
              <a:rPr lang="en-GB" sz="1200" kern="1200" dirty="0">
                <a:solidFill>
                  <a:schemeClr val="tx1"/>
                </a:solidFill>
                <a:effectLst/>
                <a:latin typeface="+mn-lt"/>
                <a:ea typeface="+mn-ea"/>
                <a:cs typeface="+mn-cs"/>
              </a:rPr>
              <a:t>(Pfleeger, Pfleeger and Coles-Kemp, 2023)</a:t>
            </a:r>
          </a:p>
          <a:p>
            <a:endParaRPr lang="en-GB" dirty="0"/>
          </a:p>
        </p:txBody>
      </p:sp>
      <p:sp>
        <p:nvSpPr>
          <p:cNvPr id="4" name="Slide Number Placeholder 3"/>
          <p:cNvSpPr>
            <a:spLocks noGrp="1"/>
          </p:cNvSpPr>
          <p:nvPr>
            <p:ph type="sldNum" sz="quarter" idx="5"/>
          </p:nvPr>
        </p:nvSpPr>
        <p:spPr/>
        <p:txBody>
          <a:bodyPr/>
          <a:lstStyle/>
          <a:p>
            <a:fld id="{2D9A252B-E80D-4253-84FC-2E95B6DB1BCC}" type="slidenum">
              <a:rPr lang="en-GB" smtClean="0"/>
              <a:t>13</a:t>
            </a:fld>
            <a:endParaRPr lang="en-GB"/>
          </a:p>
        </p:txBody>
      </p:sp>
    </p:spTree>
    <p:extLst>
      <p:ext uri="{BB962C8B-B14F-4D97-AF65-F5344CB8AC3E}">
        <p14:creationId xmlns:p14="http://schemas.microsoft.com/office/powerpoint/2010/main" val="2439301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final area focuses on data management and confidentiality.</a:t>
            </a:r>
          </a:p>
          <a:p>
            <a:r>
              <a:rPr lang="en-GB" sz="1200" kern="1200" dirty="0">
                <a:solidFill>
                  <a:schemeClr val="tx1"/>
                </a:solidFill>
                <a:effectLst/>
                <a:latin typeface="+mn-lt"/>
                <a:ea typeface="+mn-ea"/>
                <a:cs typeface="+mn-cs"/>
              </a:rPr>
              <a:t>Greenfield should save the critical documents in the safe cloud storage programs like Microsoft one drive. These systems enable administrators to regulate the access of certain files.</a:t>
            </a:r>
          </a:p>
          <a:p>
            <a:r>
              <a:rPr lang="en-GB" sz="1200" kern="1200" dirty="0">
                <a:solidFill>
                  <a:schemeClr val="tx1"/>
                </a:solidFill>
                <a:effectLst/>
                <a:latin typeface="+mn-lt"/>
                <a:ea typeface="+mn-ea"/>
                <a:cs typeface="+mn-cs"/>
              </a:rPr>
              <a:t>Back-ups of data should also be turned on to avoid loss of data.</a:t>
            </a:r>
          </a:p>
          <a:p>
            <a:r>
              <a:rPr lang="en-GB" sz="1200" kern="1200" dirty="0">
                <a:solidFill>
                  <a:schemeClr val="tx1"/>
                </a:solidFill>
                <a:effectLst/>
                <a:latin typeface="+mn-lt"/>
                <a:ea typeface="+mn-ea"/>
                <a:cs typeface="+mn-cs"/>
              </a:rPr>
              <a:t>Lastly, employees should adhere to confidentiality laws and not distribute patient data using insecure systems.</a:t>
            </a:r>
          </a:p>
          <a:p>
            <a:r>
              <a:rPr lang="en-GB" sz="1200" kern="1200" dirty="0">
                <a:solidFill>
                  <a:schemeClr val="tx1"/>
                </a:solidFill>
                <a:effectLst/>
                <a:latin typeface="+mn-lt"/>
                <a:ea typeface="+mn-ea"/>
                <a:cs typeface="+mn-cs"/>
              </a:rPr>
              <a:t>The protection of patient privacy and assurance of responsible management of digital information can be achieved by adopting these practices.</a:t>
            </a:r>
          </a:p>
          <a:p>
            <a:r>
              <a:rPr lang="en-GB" sz="1200" kern="1200" dirty="0">
                <a:solidFill>
                  <a:schemeClr val="tx1"/>
                </a:solidFill>
                <a:effectLst/>
                <a:latin typeface="+mn-lt"/>
                <a:ea typeface="+mn-ea"/>
                <a:cs typeface="+mn-cs"/>
              </a:rPr>
              <a:t>(Behl, 2020)</a:t>
            </a:r>
          </a:p>
          <a:p>
            <a:endParaRPr lang="en-GB" dirty="0"/>
          </a:p>
        </p:txBody>
      </p:sp>
      <p:sp>
        <p:nvSpPr>
          <p:cNvPr id="4" name="Slide Number Placeholder 3"/>
          <p:cNvSpPr>
            <a:spLocks noGrp="1"/>
          </p:cNvSpPr>
          <p:nvPr>
            <p:ph type="sldNum" sz="quarter" idx="5"/>
          </p:nvPr>
        </p:nvSpPr>
        <p:spPr/>
        <p:txBody>
          <a:bodyPr/>
          <a:lstStyle/>
          <a:p>
            <a:fld id="{2D9A252B-E80D-4253-84FC-2E95B6DB1BCC}" type="slidenum">
              <a:rPr lang="en-GB" smtClean="0"/>
              <a:t>14</a:t>
            </a:fld>
            <a:endParaRPr lang="en-GB"/>
          </a:p>
        </p:txBody>
      </p:sp>
    </p:spTree>
    <p:extLst>
      <p:ext uri="{BB962C8B-B14F-4D97-AF65-F5344CB8AC3E}">
        <p14:creationId xmlns:p14="http://schemas.microsoft.com/office/powerpoint/2010/main" val="3149663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academic and professional sources used to support our analysis of Microsoft 365 tools and digital safety practices in the Greenfield Home Care Agency case study.</a:t>
            </a:r>
            <a:endParaRPr lang="en-GB" dirty="0"/>
          </a:p>
        </p:txBody>
      </p:sp>
      <p:sp>
        <p:nvSpPr>
          <p:cNvPr id="4" name="Slide Number Placeholder 3"/>
          <p:cNvSpPr>
            <a:spLocks noGrp="1"/>
          </p:cNvSpPr>
          <p:nvPr>
            <p:ph type="sldNum" sz="quarter" idx="5"/>
          </p:nvPr>
        </p:nvSpPr>
        <p:spPr/>
        <p:txBody>
          <a:bodyPr/>
          <a:lstStyle/>
          <a:p>
            <a:fld id="{2D9A252B-E80D-4253-84FC-2E95B6DB1BCC}" type="slidenum">
              <a:rPr lang="en-GB" smtClean="0"/>
              <a:t>15</a:t>
            </a:fld>
            <a:endParaRPr lang="en-GB"/>
          </a:p>
        </p:txBody>
      </p:sp>
    </p:spTree>
    <p:extLst>
      <p:ext uri="{BB962C8B-B14F-4D97-AF65-F5344CB8AC3E}">
        <p14:creationId xmlns:p14="http://schemas.microsoft.com/office/powerpoint/2010/main" val="1748469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327D4-C50F-BEC1-9D53-AF16D96747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1725FC4-4EBC-22D5-50ED-7EC154F154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7D997F6-3DE8-B9F8-4D8F-591CA1A23E85}"/>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5" name="Footer Placeholder 4">
            <a:extLst>
              <a:ext uri="{FF2B5EF4-FFF2-40B4-BE49-F238E27FC236}">
                <a16:creationId xmlns:a16="http://schemas.microsoft.com/office/drawing/2014/main" id="{F23E530C-199F-4A6B-AE59-6210B5EEA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2AB7BB-2AD7-0E32-F8E9-625069467C18}"/>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1075237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C5E6E-3A3A-7105-69EC-AFC5B486B5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6D7F07-FEE9-61DC-8B74-5489B6955AD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A2CFAA-2E01-14A8-7052-160E85BC6F2D}"/>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5" name="Footer Placeholder 4">
            <a:extLst>
              <a:ext uri="{FF2B5EF4-FFF2-40B4-BE49-F238E27FC236}">
                <a16:creationId xmlns:a16="http://schemas.microsoft.com/office/drawing/2014/main" id="{474300E4-7DE5-D7C3-7518-F03FE8EEB5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2C7454-D4DD-EEA3-5EE1-0EB895DBB4FE}"/>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209538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4ABC3-57D9-C7F3-BEC8-A6CD388A53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2D8F095-61EB-7A9F-68F1-42C132A383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C048F6-E97C-0EDF-1A8F-96D189AD1A9B}"/>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5" name="Footer Placeholder 4">
            <a:extLst>
              <a:ext uri="{FF2B5EF4-FFF2-40B4-BE49-F238E27FC236}">
                <a16:creationId xmlns:a16="http://schemas.microsoft.com/office/drawing/2014/main" id="{F4A5E798-8307-798B-BDEF-3891ABD35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9D54E-E71C-945A-6D5D-910C4BC98B50}"/>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1550386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A928-04B9-D60C-3C30-846072DFC1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E95AB65-9C62-01D6-821E-8F6F711BEC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0E863CA-6AB4-E35F-8542-3EC173C74C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D531920-0850-76D4-9861-18D8912EBAFE}"/>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6" name="Footer Placeholder 5">
            <a:extLst>
              <a:ext uri="{FF2B5EF4-FFF2-40B4-BE49-F238E27FC236}">
                <a16:creationId xmlns:a16="http://schemas.microsoft.com/office/drawing/2014/main" id="{A663A81C-789A-5CA1-BCEC-1BC6FFAE59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A0030C-F71E-FE14-D332-4CD89D9F6CFF}"/>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4286088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64D3A-422C-5B92-968B-D07B32F94DA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96B7D5E-2917-7AA4-A488-8BF5A41E25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4A2DD2-CFEF-A925-1217-6D25DA8F3B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CCE2AE1-4B88-3E2C-0F1F-073487CDF9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43B52C-3E38-3DAD-CB74-B8C05266332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0DB503D-DD5C-E402-1EFD-F2BE6F852015}"/>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8" name="Footer Placeholder 7">
            <a:extLst>
              <a:ext uri="{FF2B5EF4-FFF2-40B4-BE49-F238E27FC236}">
                <a16:creationId xmlns:a16="http://schemas.microsoft.com/office/drawing/2014/main" id="{2DCF80A2-B316-D800-266E-5DAC7C9E5E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467F0B-D135-216E-7BE9-585EF724A110}"/>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2273906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12E63-816F-6D4A-37FD-7F5B515BC54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EDE687E-80F3-65EB-C474-1C6EACA6AC71}"/>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4" name="Footer Placeholder 3">
            <a:extLst>
              <a:ext uri="{FF2B5EF4-FFF2-40B4-BE49-F238E27FC236}">
                <a16:creationId xmlns:a16="http://schemas.microsoft.com/office/drawing/2014/main" id="{E0F4ACA9-7CA2-92CC-247A-E295A83AA9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7CC23C-1ACF-1B1D-39E6-D883A48CAADB}"/>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251166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474D79-632F-BCB5-1402-E0D434327D2F}"/>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3" name="Footer Placeholder 2">
            <a:extLst>
              <a:ext uri="{FF2B5EF4-FFF2-40B4-BE49-F238E27FC236}">
                <a16:creationId xmlns:a16="http://schemas.microsoft.com/office/drawing/2014/main" id="{03EE644B-3779-8F4B-7B5A-DF745B47E2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324ABC-8EC2-752A-D7A1-810175DB3376}"/>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3141004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7DFE1-70AB-69E0-C2F6-B3B4204490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111C412-22F9-3FD1-E460-6CEDDF6C0D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5A93BDA-6122-F1EC-54AC-33E1A139A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3CD0AD-6C1A-9F49-CB6E-806B00B0E237}"/>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6" name="Footer Placeholder 5">
            <a:extLst>
              <a:ext uri="{FF2B5EF4-FFF2-40B4-BE49-F238E27FC236}">
                <a16:creationId xmlns:a16="http://schemas.microsoft.com/office/drawing/2014/main" id="{D72DAE29-ABF8-29E1-ECB1-058DD8863C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26A2E1-B0CF-7F05-BA1B-8E76164889FC}"/>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208592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978C6-B4EE-0C74-8116-7E33AA102F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84876C8-CA06-5827-E42E-518E34AD93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CEBDF3-BDD5-9C4E-1AD9-E3484EE61A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9540053-C4E8-C200-62CC-347AE5D33D1D}"/>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6" name="Footer Placeholder 5">
            <a:extLst>
              <a:ext uri="{FF2B5EF4-FFF2-40B4-BE49-F238E27FC236}">
                <a16:creationId xmlns:a16="http://schemas.microsoft.com/office/drawing/2014/main" id="{B1F97633-826B-FB9C-5708-8BAF78D871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CEA517-1DAE-C54B-467A-D41D4F4E3379}"/>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4246997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E09A9-1694-E8F6-A97A-5BFDF8AF654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840781B-3F1A-F326-3ADD-E8D993264C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88BA9D-713C-6C35-6399-6926F3DC0F13}"/>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5" name="Footer Placeholder 4">
            <a:extLst>
              <a:ext uri="{FF2B5EF4-FFF2-40B4-BE49-F238E27FC236}">
                <a16:creationId xmlns:a16="http://schemas.microsoft.com/office/drawing/2014/main" id="{41D69C95-1AA5-9671-BE71-43BAB7A045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3C366-B438-619E-CF88-194DEA66CE62}"/>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3213583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69C84-58B9-416C-0C6C-528A3084B40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AA3F444-172C-77DD-A5A8-84D5746E66F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9E1B48-33BC-10F4-FA0C-745CF6D46EBE}"/>
              </a:ext>
            </a:extLst>
          </p:cNvPr>
          <p:cNvSpPr>
            <a:spLocks noGrp="1"/>
          </p:cNvSpPr>
          <p:nvPr>
            <p:ph type="dt" sz="half" idx="10"/>
          </p:nvPr>
        </p:nvSpPr>
        <p:spPr/>
        <p:txBody>
          <a:bodyPr/>
          <a:lstStyle/>
          <a:p>
            <a:fld id="{3AB37655-E14D-4A90-AD50-D5FD357C80C1}" type="datetimeFigureOut">
              <a:rPr lang="en-GB" smtClean="0"/>
              <a:t>13/03/2026</a:t>
            </a:fld>
            <a:endParaRPr lang="en-GB"/>
          </a:p>
        </p:txBody>
      </p:sp>
      <p:sp>
        <p:nvSpPr>
          <p:cNvPr id="5" name="Footer Placeholder 4">
            <a:extLst>
              <a:ext uri="{FF2B5EF4-FFF2-40B4-BE49-F238E27FC236}">
                <a16:creationId xmlns:a16="http://schemas.microsoft.com/office/drawing/2014/main" id="{59D03628-DF15-E938-95DF-7AA1897B0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1E1335-4D43-EE05-F022-EFE7D2A7A495}"/>
              </a:ext>
            </a:extLst>
          </p:cNvPr>
          <p:cNvSpPr>
            <a:spLocks noGrp="1"/>
          </p:cNvSpPr>
          <p:nvPr>
            <p:ph type="sldNum" sz="quarter" idx="12"/>
          </p:nvPr>
        </p:nvSpPr>
        <p:spPr/>
        <p:txBody>
          <a:bodyPr/>
          <a:lstStyle/>
          <a:p>
            <a:fld id="{249115C8-01C5-45B9-8E7C-66F56B4BB886}" type="slidenum">
              <a:rPr lang="en-GB" smtClean="0"/>
              <a:t>‹#›</a:t>
            </a:fld>
            <a:endParaRPr lang="en-GB"/>
          </a:p>
        </p:txBody>
      </p:sp>
    </p:spTree>
    <p:extLst>
      <p:ext uri="{BB962C8B-B14F-4D97-AF65-F5344CB8AC3E}">
        <p14:creationId xmlns:p14="http://schemas.microsoft.com/office/powerpoint/2010/main" val="333292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8008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63A197-511D-24D0-DDF4-5A50F7224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6358539-67A0-1994-D510-53AD91811D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344D09-A12D-96FC-7C72-94E4054AB2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B37655-E14D-4A90-AD50-D5FD357C80C1}" type="datetimeFigureOut">
              <a:rPr lang="en-GB" smtClean="0"/>
              <a:t>13/03/2026</a:t>
            </a:fld>
            <a:endParaRPr lang="en-GB"/>
          </a:p>
        </p:txBody>
      </p:sp>
      <p:sp>
        <p:nvSpPr>
          <p:cNvPr id="5" name="Footer Placeholder 4">
            <a:extLst>
              <a:ext uri="{FF2B5EF4-FFF2-40B4-BE49-F238E27FC236}">
                <a16:creationId xmlns:a16="http://schemas.microsoft.com/office/drawing/2014/main" id="{F8791C2B-81AB-277F-443F-FC8CFE8635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753EE7A-8456-34C7-2789-2A89BDD09F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9115C8-01C5-45B9-8E7C-66F56B4BB886}" type="slidenum">
              <a:rPr lang="en-GB" smtClean="0"/>
              <a:t>‹#›</a:t>
            </a:fld>
            <a:endParaRPr lang="en-GB"/>
          </a:p>
        </p:txBody>
      </p:sp>
    </p:spTree>
    <p:extLst>
      <p:ext uri="{BB962C8B-B14F-4D97-AF65-F5344CB8AC3E}">
        <p14:creationId xmlns:p14="http://schemas.microsoft.com/office/powerpoint/2010/main" val="132656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arn.microsoft.com/en-us/microsoft-365/?view=o365-worldwid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ncsc.gov.uk/section/advice-guidance/all-topic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cqc.org.uk/guidance-providers/regulations/regulation-17-good-governance"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hyperlink" Target="https://www.microsoft.com/en-gb/microsoft-365/onedrive/onedrive-for-busi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368E5F2B-4192-B63E-F75D-268270875288}"/>
              </a:ext>
            </a:extLst>
          </p:cNvPr>
          <p:cNvGraphicFramePr>
            <a:graphicFrameLocks noGrp="1"/>
          </p:cNvGraphicFramePr>
          <p:nvPr>
            <p:ph idx="1"/>
            <p:extLst>
              <p:ext uri="{D42A27DB-BD31-4B8C-83A1-F6EECF244321}">
                <p14:modId xmlns:p14="http://schemas.microsoft.com/office/powerpoint/2010/main" val="744400797"/>
              </p:ext>
            </p:extLst>
          </p:nvPr>
        </p:nvGraphicFramePr>
        <p:xfrm>
          <a:off x="2349545" y="2018847"/>
          <a:ext cx="6642055" cy="2011680"/>
        </p:xfrm>
        <a:graphic>
          <a:graphicData uri="http://schemas.openxmlformats.org/drawingml/2006/table">
            <a:tbl>
              <a:tblPr firstRow="1" bandRow="1">
                <a:tableStyleId>{93296810-A885-4BE3-A3E7-6D5BEEA58F35}</a:tableStyleId>
              </a:tblPr>
              <a:tblGrid>
                <a:gridCol w="6642055">
                  <a:extLst>
                    <a:ext uri="{9D8B030D-6E8A-4147-A177-3AD203B41FA5}">
                      <a16:colId xmlns:a16="http://schemas.microsoft.com/office/drawing/2014/main" val="3161707777"/>
                    </a:ext>
                  </a:extLst>
                </a:gridCol>
              </a:tblGrid>
              <a:tr h="370840">
                <a:tc>
                  <a:txBody>
                    <a:bodyPr/>
                    <a:lstStyle/>
                    <a:p>
                      <a:r>
                        <a:rPr lang="en-US" sz="2400" dirty="0"/>
                        <a:t>Digital Skills And Research Methods</a:t>
                      </a:r>
                      <a:endParaRPr lang="en-GB" sz="2400" dirty="0"/>
                    </a:p>
                  </a:txBody>
                  <a:tcPr/>
                </a:tc>
                <a:extLst>
                  <a:ext uri="{0D108BD9-81ED-4DB2-BD59-A6C34878D82A}">
                    <a16:rowId xmlns:a16="http://schemas.microsoft.com/office/drawing/2014/main" val="3256432388"/>
                  </a:ext>
                </a:extLst>
              </a:tr>
              <a:tr h="370840">
                <a:tc>
                  <a:txBody>
                    <a:bodyPr/>
                    <a:lstStyle/>
                    <a:p>
                      <a:r>
                        <a:rPr lang="en-US" sz="2800" b="1" dirty="0">
                          <a:solidFill>
                            <a:srgbClr val="00CC00"/>
                          </a:solidFill>
                        </a:rPr>
                        <a:t>Module : LCHS4007</a:t>
                      </a:r>
                      <a:endParaRPr lang="en-GB" sz="2800" b="1" dirty="0">
                        <a:solidFill>
                          <a:srgbClr val="00CC00"/>
                        </a:solidFill>
                      </a:endParaRPr>
                    </a:p>
                  </a:txBody>
                  <a:tcPr/>
                </a:tc>
                <a:extLst>
                  <a:ext uri="{0D108BD9-81ED-4DB2-BD59-A6C34878D82A}">
                    <a16:rowId xmlns:a16="http://schemas.microsoft.com/office/drawing/2014/main" val="2448027964"/>
                  </a:ext>
                </a:extLst>
              </a:tr>
              <a:tr h="370840">
                <a:tc>
                  <a:txBody>
                    <a:bodyPr/>
                    <a:lstStyle/>
                    <a:p>
                      <a:r>
                        <a:rPr lang="en-US" sz="2800" b="1" dirty="0">
                          <a:solidFill>
                            <a:srgbClr val="00CC00"/>
                          </a:solidFill>
                        </a:rPr>
                        <a:t>Topic : Digital Safety</a:t>
                      </a:r>
                      <a:endParaRPr lang="en-GB" sz="2800" b="1" dirty="0">
                        <a:solidFill>
                          <a:srgbClr val="00CC00"/>
                        </a:solidFill>
                      </a:endParaRPr>
                    </a:p>
                  </a:txBody>
                  <a:tcPr/>
                </a:tc>
                <a:extLst>
                  <a:ext uri="{0D108BD9-81ED-4DB2-BD59-A6C34878D82A}">
                    <a16:rowId xmlns:a16="http://schemas.microsoft.com/office/drawing/2014/main" val="924473170"/>
                  </a:ext>
                </a:extLst>
              </a:tr>
              <a:tr h="370840">
                <a:tc>
                  <a:txBody>
                    <a:bodyPr/>
                    <a:lstStyle/>
                    <a:p>
                      <a:r>
                        <a:rPr lang="en-US" sz="2800" b="1" dirty="0">
                          <a:solidFill>
                            <a:srgbClr val="00CC00"/>
                          </a:solidFill>
                        </a:rPr>
                        <a:t>Lecturer : Kwame Assa-Agyei</a:t>
                      </a:r>
                      <a:endParaRPr lang="en-GB" sz="2800" b="1" dirty="0">
                        <a:solidFill>
                          <a:srgbClr val="00CC00"/>
                        </a:solidFill>
                      </a:endParaRPr>
                    </a:p>
                  </a:txBody>
                  <a:tcPr/>
                </a:tc>
                <a:extLst>
                  <a:ext uri="{0D108BD9-81ED-4DB2-BD59-A6C34878D82A}">
                    <a16:rowId xmlns:a16="http://schemas.microsoft.com/office/drawing/2014/main" val="4101294448"/>
                  </a:ext>
                </a:extLst>
              </a:tr>
            </a:tbl>
          </a:graphicData>
        </a:graphic>
      </p:graphicFrame>
      <p:graphicFrame>
        <p:nvGraphicFramePr>
          <p:cNvPr id="5" name="Table 4">
            <a:extLst>
              <a:ext uri="{FF2B5EF4-FFF2-40B4-BE49-F238E27FC236}">
                <a16:creationId xmlns:a16="http://schemas.microsoft.com/office/drawing/2014/main" id="{805CB4B3-B6F0-285E-96A1-FD62311D3194}"/>
              </a:ext>
            </a:extLst>
          </p:cNvPr>
          <p:cNvGraphicFramePr>
            <a:graphicFrameLocks noGrp="1"/>
          </p:cNvGraphicFramePr>
          <p:nvPr>
            <p:extLst>
              <p:ext uri="{D42A27DB-BD31-4B8C-83A1-F6EECF244321}">
                <p14:modId xmlns:p14="http://schemas.microsoft.com/office/powerpoint/2010/main" val="1473546684"/>
              </p:ext>
            </p:extLst>
          </p:nvPr>
        </p:nvGraphicFramePr>
        <p:xfrm>
          <a:off x="2209799" y="4305300"/>
          <a:ext cx="6943724" cy="1836150"/>
        </p:xfrm>
        <a:graphic>
          <a:graphicData uri="http://schemas.openxmlformats.org/drawingml/2006/table">
            <a:tbl>
              <a:tblPr firstRow="1" bandRow="1">
                <a:tableStyleId>{5C22544A-7EE6-4342-B048-85BDC9FD1C3A}</a:tableStyleId>
              </a:tblPr>
              <a:tblGrid>
                <a:gridCol w="3471862">
                  <a:extLst>
                    <a:ext uri="{9D8B030D-6E8A-4147-A177-3AD203B41FA5}">
                      <a16:colId xmlns:a16="http://schemas.microsoft.com/office/drawing/2014/main" val="2644271185"/>
                    </a:ext>
                  </a:extLst>
                </a:gridCol>
                <a:gridCol w="3471862">
                  <a:extLst>
                    <a:ext uri="{9D8B030D-6E8A-4147-A177-3AD203B41FA5}">
                      <a16:colId xmlns:a16="http://schemas.microsoft.com/office/drawing/2014/main" val="2651677157"/>
                    </a:ext>
                  </a:extLst>
                </a:gridCol>
              </a:tblGrid>
              <a:tr h="367230">
                <a:tc>
                  <a:txBody>
                    <a:bodyPr/>
                    <a:lstStyle/>
                    <a:p>
                      <a:r>
                        <a:rPr lang="en-US" dirty="0"/>
                        <a:t>NAME</a:t>
                      </a:r>
                      <a:endParaRPr lang="en-GB" dirty="0"/>
                    </a:p>
                  </a:txBody>
                  <a:tcPr/>
                </a:tc>
                <a:tc>
                  <a:txBody>
                    <a:bodyPr/>
                    <a:lstStyle/>
                    <a:p>
                      <a:r>
                        <a:rPr lang="en-US" dirty="0"/>
                        <a:t>ID</a:t>
                      </a:r>
                      <a:endParaRPr lang="en-GB" dirty="0"/>
                    </a:p>
                  </a:txBody>
                  <a:tcPr/>
                </a:tc>
                <a:extLst>
                  <a:ext uri="{0D108BD9-81ED-4DB2-BD59-A6C34878D82A}">
                    <a16:rowId xmlns:a16="http://schemas.microsoft.com/office/drawing/2014/main" val="616938498"/>
                  </a:ext>
                </a:extLst>
              </a:tr>
              <a:tr h="367230">
                <a:tc>
                  <a:txBody>
                    <a:bodyPr/>
                    <a:lstStyle/>
                    <a:p>
                      <a:r>
                        <a:rPr lang="en-US" b="1" dirty="0">
                          <a:solidFill>
                            <a:srgbClr val="00B0F0"/>
                          </a:solidFill>
                        </a:rPr>
                        <a:t>ROBIUS SANY</a:t>
                      </a:r>
                      <a:endParaRPr lang="en-GB" b="1" dirty="0">
                        <a:solidFill>
                          <a:srgbClr val="00B0F0"/>
                        </a:solidFill>
                      </a:endParaRPr>
                    </a:p>
                  </a:txBody>
                  <a:tcPr/>
                </a:tc>
                <a:tc>
                  <a:txBody>
                    <a:bodyPr/>
                    <a:lstStyle/>
                    <a:p>
                      <a:r>
                        <a:rPr lang="en-US" b="1" dirty="0"/>
                        <a:t>2523192</a:t>
                      </a:r>
                      <a:endParaRPr lang="en-GB" b="1" dirty="0"/>
                    </a:p>
                  </a:txBody>
                  <a:tcPr/>
                </a:tc>
                <a:extLst>
                  <a:ext uri="{0D108BD9-81ED-4DB2-BD59-A6C34878D82A}">
                    <a16:rowId xmlns:a16="http://schemas.microsoft.com/office/drawing/2014/main" val="2435534235"/>
                  </a:ext>
                </a:extLst>
              </a:tr>
              <a:tr h="367230">
                <a:tc>
                  <a:txBody>
                    <a:bodyPr/>
                    <a:lstStyle/>
                    <a:p>
                      <a:r>
                        <a:rPr lang="en-US" b="1" dirty="0">
                          <a:solidFill>
                            <a:srgbClr val="00B0F0"/>
                          </a:solidFill>
                        </a:rPr>
                        <a:t>OLADIMEJI MAJOLAGBE</a:t>
                      </a:r>
                      <a:endParaRPr lang="en-GB" b="1" dirty="0">
                        <a:solidFill>
                          <a:srgbClr val="00B0F0"/>
                        </a:solidFill>
                      </a:endParaRPr>
                    </a:p>
                  </a:txBody>
                  <a:tcPr/>
                </a:tc>
                <a:tc>
                  <a:txBody>
                    <a:bodyPr/>
                    <a:lstStyle/>
                    <a:p>
                      <a:r>
                        <a:rPr lang="en-US" b="1" dirty="0"/>
                        <a:t>20533086</a:t>
                      </a:r>
                      <a:endParaRPr lang="en-GB" b="1" dirty="0"/>
                    </a:p>
                  </a:txBody>
                  <a:tcPr/>
                </a:tc>
                <a:extLst>
                  <a:ext uri="{0D108BD9-81ED-4DB2-BD59-A6C34878D82A}">
                    <a16:rowId xmlns:a16="http://schemas.microsoft.com/office/drawing/2014/main" val="1276530369"/>
                  </a:ext>
                </a:extLst>
              </a:tr>
              <a:tr h="367230">
                <a:tc>
                  <a:txBody>
                    <a:bodyPr/>
                    <a:lstStyle/>
                    <a:p>
                      <a:r>
                        <a:rPr lang="en-US" b="1" dirty="0">
                          <a:solidFill>
                            <a:srgbClr val="00B0F0"/>
                          </a:solidFill>
                        </a:rPr>
                        <a:t>BRUNO CRUZ PERIRA</a:t>
                      </a:r>
                      <a:endParaRPr lang="en-GB" b="1" dirty="0">
                        <a:solidFill>
                          <a:srgbClr val="00B0F0"/>
                        </a:solidFill>
                      </a:endParaRPr>
                    </a:p>
                  </a:txBody>
                  <a:tcPr/>
                </a:tc>
                <a:tc>
                  <a:txBody>
                    <a:bodyPr/>
                    <a:lstStyle/>
                    <a:p>
                      <a:r>
                        <a:rPr lang="en-US" b="1" dirty="0"/>
                        <a:t>2210506</a:t>
                      </a:r>
                      <a:endParaRPr lang="en-GB" b="1" dirty="0"/>
                    </a:p>
                  </a:txBody>
                  <a:tcPr/>
                </a:tc>
                <a:extLst>
                  <a:ext uri="{0D108BD9-81ED-4DB2-BD59-A6C34878D82A}">
                    <a16:rowId xmlns:a16="http://schemas.microsoft.com/office/drawing/2014/main" val="1748956338"/>
                  </a:ext>
                </a:extLst>
              </a:tr>
              <a:tr h="367230">
                <a:tc>
                  <a:txBody>
                    <a:bodyPr/>
                    <a:lstStyle/>
                    <a:p>
                      <a:r>
                        <a:rPr lang="en-US" b="1" dirty="0">
                          <a:solidFill>
                            <a:srgbClr val="00B0F0"/>
                          </a:solidFill>
                        </a:rPr>
                        <a:t>IRINA ANOSOVA</a:t>
                      </a:r>
                      <a:endParaRPr lang="en-GB" b="1" dirty="0">
                        <a:solidFill>
                          <a:srgbClr val="00B0F0"/>
                        </a:solidFill>
                      </a:endParaRPr>
                    </a:p>
                  </a:txBody>
                  <a:tcPr/>
                </a:tc>
                <a:tc>
                  <a:txBody>
                    <a:bodyPr/>
                    <a:lstStyle/>
                    <a:p>
                      <a:r>
                        <a:rPr lang="en-US" b="1" dirty="0"/>
                        <a:t>2530668</a:t>
                      </a:r>
                      <a:endParaRPr lang="en-GB" b="1" dirty="0"/>
                    </a:p>
                  </a:txBody>
                  <a:tcPr/>
                </a:tc>
                <a:extLst>
                  <a:ext uri="{0D108BD9-81ED-4DB2-BD59-A6C34878D82A}">
                    <a16:rowId xmlns:a16="http://schemas.microsoft.com/office/drawing/2014/main" val="10682899"/>
                  </a:ext>
                </a:extLst>
              </a:tr>
            </a:tbl>
          </a:graphicData>
        </a:graphic>
      </p:graphicFrame>
      <p:graphicFrame>
        <p:nvGraphicFramePr>
          <p:cNvPr id="10" name="Table 9">
            <a:extLst>
              <a:ext uri="{FF2B5EF4-FFF2-40B4-BE49-F238E27FC236}">
                <a16:creationId xmlns:a16="http://schemas.microsoft.com/office/drawing/2014/main" id="{722CC6E3-A020-F80D-D10C-A1CBF8FC30A3}"/>
              </a:ext>
            </a:extLst>
          </p:cNvPr>
          <p:cNvGraphicFramePr>
            <a:graphicFrameLocks noGrp="1"/>
          </p:cNvGraphicFramePr>
          <p:nvPr>
            <p:extLst>
              <p:ext uri="{D42A27DB-BD31-4B8C-83A1-F6EECF244321}">
                <p14:modId xmlns:p14="http://schemas.microsoft.com/office/powerpoint/2010/main" val="3521048349"/>
              </p:ext>
            </p:extLst>
          </p:nvPr>
        </p:nvGraphicFramePr>
        <p:xfrm>
          <a:off x="1746250" y="309246"/>
          <a:ext cx="8128000" cy="1341120"/>
        </p:xfrm>
        <a:graphic>
          <a:graphicData uri="http://schemas.openxmlformats.org/drawingml/2006/table">
            <a:tbl>
              <a:tblPr firstRow="1" bandRow="1">
                <a:tableStyleId>{00A15C55-8517-42AA-B614-E9B94910E393}</a:tableStyleId>
              </a:tblPr>
              <a:tblGrid>
                <a:gridCol w="8128000">
                  <a:extLst>
                    <a:ext uri="{9D8B030D-6E8A-4147-A177-3AD203B41FA5}">
                      <a16:colId xmlns:a16="http://schemas.microsoft.com/office/drawing/2014/main" val="204075487"/>
                    </a:ext>
                  </a:extLst>
                </a:gridCol>
              </a:tblGrid>
              <a:tr h="86232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0" dirty="0">
                          <a:solidFill>
                            <a:schemeClr val="tx1"/>
                          </a:solidFill>
                        </a:rPr>
                        <a:t>Digital Safety Action Plan Greenfield Home Care Agency</a:t>
                      </a:r>
                      <a:endParaRPr lang="en-GB" sz="3200" b="0" dirty="0">
                        <a:solidFill>
                          <a:schemeClr val="tx1"/>
                        </a:solidFill>
                      </a:endParaRPr>
                    </a:p>
                    <a:p>
                      <a:endParaRPr lang="en-GB" dirty="0">
                        <a:solidFill>
                          <a:schemeClr val="tx2">
                            <a:lumMod val="25000"/>
                            <a:lumOff val="75000"/>
                          </a:schemeClr>
                        </a:solidFill>
                      </a:endParaRPr>
                    </a:p>
                  </a:txBody>
                  <a:tcPr/>
                </a:tc>
                <a:extLst>
                  <a:ext uri="{0D108BD9-81ED-4DB2-BD59-A6C34878D82A}">
                    <a16:rowId xmlns:a16="http://schemas.microsoft.com/office/drawing/2014/main" val="3510060829"/>
                  </a:ext>
                </a:extLst>
              </a:tr>
            </a:tbl>
          </a:graphicData>
        </a:graphic>
      </p:graphicFrame>
    </p:spTree>
    <p:extLst>
      <p:ext uri="{BB962C8B-B14F-4D97-AF65-F5344CB8AC3E}">
        <p14:creationId xmlns:p14="http://schemas.microsoft.com/office/powerpoint/2010/main" val="3909625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3C7F6-B979-95D0-1157-4A29799B01E4}"/>
              </a:ext>
            </a:extLst>
          </p:cNvPr>
          <p:cNvSpPr>
            <a:spLocks noGrp="1"/>
          </p:cNvSpPr>
          <p:nvPr>
            <p:ph type="title"/>
          </p:nvPr>
        </p:nvSpPr>
        <p:spPr>
          <a:xfrm>
            <a:off x="1137034" y="609600"/>
            <a:ext cx="6112220" cy="1330839"/>
          </a:xfrm>
        </p:spPr>
        <p:txBody>
          <a:bodyPr>
            <a:normAutofit/>
          </a:bodyPr>
          <a:lstStyle/>
          <a:p>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Scheduling and Care Records at Greenfield</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CBBFB1D-E393-66CC-B2D4-3CEBFAF3D25B}"/>
              </a:ext>
            </a:extLst>
          </p:cNvPr>
          <p:cNvSpPr>
            <a:spLocks noGrp="1"/>
          </p:cNvSpPr>
          <p:nvPr>
            <p:ph idx="1"/>
          </p:nvPr>
        </p:nvSpPr>
        <p:spPr>
          <a:xfrm>
            <a:off x="1137033" y="2194101"/>
            <a:ext cx="6338588" cy="4054298"/>
          </a:xfrm>
        </p:spPr>
        <p:txBody>
          <a:bodyPr numCol="2" spcCol="365760">
            <a:normAutofit/>
          </a:bodyPr>
          <a:lstStyle/>
          <a:p>
            <a:pPr marL="0" indent="0" algn="just">
              <a:lnSpc>
                <a:spcPct val="100000"/>
              </a:lnSpc>
              <a:buNone/>
            </a:pPr>
            <a:r>
              <a:rPr lang="en-US" sz="16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Current practice at Greenfield</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Care coordinators often create schedules manually or through emails.</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Visiting carers receive instructions via phone or written notes.</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Medication logs and visit records may be stored on paper or separate files.</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This can lead to errors, duplicated information, or missed updates.</a:t>
            </a:r>
          </a:p>
          <a:p>
            <a:pPr marL="0" indent="0" algn="just">
              <a:lnSpc>
                <a:spcPct val="100000"/>
              </a:lnSpc>
              <a:buNone/>
            </a:pPr>
            <a:r>
              <a:rPr lang="en-US" sz="16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Using Microsoft Excel</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Staff schedules can be </a:t>
            </a:r>
            <a:r>
              <a:rPr lang="en-US" sz="16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organised</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in structured spreadsheets.</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Medication administration records can be logged digitally.</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Managers can easily update and share information with the care team.</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Data becomes easier to track and manage.</a:t>
            </a:r>
            <a:endPar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034" name="Picture 10" descr="A vibrant illustration showcasing digital health technology with icons of  medical devices health data management tools and symbols representing health  care | Premium AI-generated vector">
            <a:extLst>
              <a:ext uri="{FF2B5EF4-FFF2-40B4-BE49-F238E27FC236}">
                <a16:creationId xmlns:a16="http://schemas.microsoft.com/office/drawing/2014/main" id="{588B4079-2597-6F06-E1E3-9EA941AD9E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753" r="9110"/>
          <a:stretch>
            <a:fillRect/>
          </a:stretch>
        </p:blipFill>
        <p:spPr bwMode="auto">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14" descr="Microsoft 365 Copilot in Excel now allows you to clean data with just one  click - Neowin">
            <a:extLst>
              <a:ext uri="{FF2B5EF4-FFF2-40B4-BE49-F238E27FC236}">
                <a16:creationId xmlns:a16="http://schemas.microsoft.com/office/drawing/2014/main" id="{4CBB1EBA-263C-406C-BAF5-7BAA355FC0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537" r="4190" b="1"/>
          <a:stretch>
            <a:fillRect/>
          </a:stretch>
        </p:blipFill>
        <p:spPr bwMode="auto">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2E65E69-2BC4-78DC-52CB-9669D665B814}"/>
              </a:ext>
            </a:extLst>
          </p:cNvPr>
          <p:cNvSpPr txBox="1"/>
          <p:nvPr/>
        </p:nvSpPr>
        <p:spPr>
          <a:xfrm>
            <a:off x="1137031" y="6045367"/>
            <a:ext cx="6338587" cy="338554"/>
          </a:xfrm>
          <a:prstGeom prst="rect">
            <a:avLst/>
          </a:prstGeom>
          <a:noFill/>
        </p:spPr>
        <p:txBody>
          <a:bodyPr wrap="square">
            <a:spAutoFit/>
          </a:bodyPr>
          <a:lstStyle/>
          <a:p>
            <a:pPr algn="r"/>
            <a:r>
              <a:rPr lang="en-GB" sz="1600" dirty="0">
                <a:latin typeface="Calibri" panose="020F0502020204030204" pitchFamily="34" charset="0"/>
                <a:ea typeface="Calibri" panose="020F0502020204030204" pitchFamily="34" charset="0"/>
                <a:cs typeface="Calibri" panose="020F0502020204030204" pitchFamily="34" charset="0"/>
              </a:rPr>
              <a:t>(Microsoft, 2023)</a:t>
            </a:r>
          </a:p>
        </p:txBody>
      </p:sp>
    </p:spTree>
    <p:extLst>
      <p:ext uri="{BB962C8B-B14F-4D97-AF65-F5344CB8AC3E}">
        <p14:creationId xmlns:p14="http://schemas.microsoft.com/office/powerpoint/2010/main" val="396718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E095F-65D3-570E-FD54-C6AFAD6B8615}"/>
              </a:ext>
            </a:extLst>
          </p:cNvPr>
          <p:cNvSpPr>
            <a:spLocks noGrp="1"/>
          </p:cNvSpPr>
          <p:nvPr>
            <p:ph type="title"/>
          </p:nvPr>
        </p:nvSpPr>
        <p:spPr>
          <a:xfrm>
            <a:off x="203200" y="3682085"/>
            <a:ext cx="4003969" cy="2094640"/>
          </a:xfrm>
        </p:spPr>
        <p:txBody>
          <a:bodyPr>
            <a:normAutofit/>
          </a:bodyPr>
          <a:lstStyle/>
          <a:p>
            <a:pPr algn="ctr"/>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Improving Work Efficiency with Excel</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a:extLst>
              <a:ext uri="{FF2B5EF4-FFF2-40B4-BE49-F238E27FC236}">
                <a16:creationId xmlns:a16="http://schemas.microsoft.com/office/drawing/2014/main" id="{FF10C679-6ED9-7231-07B8-14E3B378B8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535"/>
          <a:stretch>
            <a:fillRect/>
          </a:stretch>
        </p:blipFill>
        <p:spPr bwMode="auto">
          <a:xfrm>
            <a:off x="20" y="10"/>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lanning and scheduling Images - Free Download on Freepik">
            <a:extLst>
              <a:ext uri="{FF2B5EF4-FFF2-40B4-BE49-F238E27FC236}">
                <a16:creationId xmlns:a16="http://schemas.microsoft.com/office/drawing/2014/main" id="{03593C44-6A06-2B8F-2E48-845D744533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9937" b="27860"/>
          <a:stretch>
            <a:fillRect/>
          </a:stretch>
        </p:blipFill>
        <p:spPr bwMode="auto">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1B709C-D263-EACC-FEF8-88BA47BA3C33}"/>
              </a:ext>
            </a:extLst>
          </p:cNvPr>
          <p:cNvSpPr>
            <a:spLocks noGrp="1"/>
          </p:cNvSpPr>
          <p:nvPr>
            <p:ph idx="1"/>
          </p:nvPr>
        </p:nvSpPr>
        <p:spPr>
          <a:xfrm>
            <a:off x="4598126" y="3493827"/>
            <a:ext cx="6961529" cy="2856166"/>
          </a:xfrm>
        </p:spPr>
        <p:txBody>
          <a:bodyPr anchor="ctr">
            <a:noAutofit/>
          </a:bodyPr>
          <a:lstStyle/>
          <a:p>
            <a:pPr marL="0" indent="0">
              <a:lnSpc>
                <a:spcPct val="100000"/>
              </a:lnSpc>
              <a:buNone/>
            </a:pPr>
            <a:r>
              <a:rPr lang="en-US" sz="18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Excel improves efficiency at Greenfield by:</a:t>
            </a:r>
          </a:p>
          <a:p>
            <a:pPr>
              <a:lnSpc>
                <a:spcPct val="100000"/>
              </a:lnSpc>
            </a:pP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Creating weekly staff schedules for carers visiting patients.</a:t>
            </a:r>
          </a:p>
          <a:p>
            <a:pPr>
              <a:lnSpc>
                <a:spcPct val="100000"/>
              </a:lnSpc>
            </a:pP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Tracking patient visit times and completed care tasks.</a:t>
            </a:r>
          </a:p>
          <a:p>
            <a:pPr>
              <a:lnSpc>
                <a:spcPct val="100000"/>
              </a:lnSpc>
            </a:pP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Recording medication logs and treatment details.</a:t>
            </a:r>
          </a:p>
          <a:p>
            <a:pPr>
              <a:lnSpc>
                <a:spcPct val="100000"/>
              </a:lnSpc>
            </a:pP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Using formulas to automatically calculate staff working hours.</a:t>
            </a:r>
          </a:p>
          <a:p>
            <a:pPr marL="0" indent="0">
              <a:lnSpc>
                <a:spcPct val="100000"/>
              </a:lnSpc>
              <a:buNone/>
            </a:pPr>
            <a:r>
              <a:rPr lang="en-US" sz="18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Application to the case study</a:t>
            </a:r>
          </a:p>
          <a:p>
            <a:pPr marL="0" indent="0">
              <a:lnSpc>
                <a:spcPct val="100000"/>
              </a:lnSpc>
              <a:buNone/>
            </a:pP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Because carers work across different locations, Excel helps coordinators manage schedules and patient information more efficiently.</a:t>
            </a:r>
            <a:endParaRPr lang="en-GB"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52010C3F-3F77-42AA-A27A-AE07E85E57ED}"/>
              </a:ext>
            </a:extLst>
          </p:cNvPr>
          <p:cNvSpPr txBox="1"/>
          <p:nvPr/>
        </p:nvSpPr>
        <p:spPr>
          <a:xfrm>
            <a:off x="7892716" y="6426579"/>
            <a:ext cx="6096000" cy="369332"/>
          </a:xfrm>
          <a:prstGeom prst="rect">
            <a:avLst/>
          </a:prstGeom>
          <a:noFill/>
        </p:spPr>
        <p:txBody>
          <a:bodyPr wrap="square">
            <a:spAutoFit/>
          </a:bodyPr>
          <a:lstStyle/>
          <a:p>
            <a:r>
              <a:rPr lang="en-US" dirty="0">
                <a:latin typeface="Calibri" panose="020F0502020204030204" pitchFamily="34" charset="0"/>
                <a:ea typeface="Calibri" panose="020F0502020204030204" pitchFamily="34" charset="0"/>
                <a:cs typeface="Calibri" panose="020F0502020204030204" pitchFamily="34" charset="0"/>
              </a:rPr>
              <a:t>(Laudon, Laudon and Traver, 2025)</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5316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6D36A-7934-D48B-1C02-28DE156F0371}"/>
              </a:ext>
            </a:extLst>
          </p:cNvPr>
          <p:cNvSpPr>
            <a:spLocks noGrp="1"/>
          </p:cNvSpPr>
          <p:nvPr>
            <p:ph type="title"/>
          </p:nvPr>
        </p:nvSpPr>
        <p:spPr>
          <a:xfrm>
            <a:off x="1137034" y="609600"/>
            <a:ext cx="6112220" cy="1330839"/>
          </a:xfrm>
        </p:spPr>
        <p:txBody>
          <a:bodyPr>
            <a:normAutofit/>
          </a:bodyPr>
          <a:lstStyle/>
          <a:p>
            <a:pPr algn="ctr"/>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Benefits of Using Excel</a:t>
            </a:r>
          </a:p>
        </p:txBody>
      </p:sp>
      <p:sp>
        <p:nvSpPr>
          <p:cNvPr id="3" name="Content Placeholder 2">
            <a:extLst>
              <a:ext uri="{FF2B5EF4-FFF2-40B4-BE49-F238E27FC236}">
                <a16:creationId xmlns:a16="http://schemas.microsoft.com/office/drawing/2014/main" id="{C7049C4A-1626-D77A-29EE-12ABE72538F5}"/>
              </a:ext>
            </a:extLst>
          </p:cNvPr>
          <p:cNvSpPr>
            <a:spLocks noGrp="1"/>
          </p:cNvSpPr>
          <p:nvPr>
            <p:ph idx="1"/>
          </p:nvPr>
        </p:nvSpPr>
        <p:spPr>
          <a:xfrm>
            <a:off x="1137033" y="2194101"/>
            <a:ext cx="5903847" cy="4054298"/>
          </a:xfrm>
        </p:spPr>
        <p:txBody>
          <a:bodyPr>
            <a:normAutofit/>
          </a:bodyPr>
          <a:lstStyle/>
          <a:p>
            <a:pPr marL="0" indent="0">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Advantages of Excel for Greenfield include:</a:t>
            </a:r>
          </a:p>
          <a:p>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Better </a:t>
            </a:r>
            <a:r>
              <a:rPr lang="en-US" sz="20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organisation</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of scheduling and patient data.</a:t>
            </a:r>
          </a:p>
          <a:p>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Faster reporting using tables and charts.</a:t>
            </a:r>
          </a:p>
          <a:p>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Reduced paperwork and administrative workload.</a:t>
            </a:r>
          </a:p>
          <a:p>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Easy updates and sharing through Microsoft 365 cloud services.</a:t>
            </a:r>
          </a:p>
          <a:p>
            <a:pPr marL="0" indent="0">
              <a:buNone/>
            </a:pP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These benefits help care coordinators manage daily operations more efficiently and ensure carers receive accurate scheduling information.</a:t>
            </a:r>
            <a:endParaRPr lang="en-GB"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3078" name="Picture 6" descr="Team Collaboration - Illustration by Andrew McKay on Dribbble">
            <a:extLst>
              <a:ext uri="{FF2B5EF4-FFF2-40B4-BE49-F238E27FC236}">
                <a16:creationId xmlns:a16="http://schemas.microsoft.com/office/drawing/2014/main" id="{8BD27AF7-C177-A8D5-4B59-E30922C416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980"/>
          <a:stretch>
            <a:fillRect/>
          </a:stretch>
        </p:blipFill>
        <p:spPr bwMode="auto">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Data analysis concept illustration | Premium Vector">
            <a:extLst>
              <a:ext uri="{FF2B5EF4-FFF2-40B4-BE49-F238E27FC236}">
                <a16:creationId xmlns:a16="http://schemas.microsoft.com/office/drawing/2014/main" id="{4F975E12-EE04-3E82-CD38-2543AAD323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739" r="3" b="3"/>
          <a:stretch>
            <a:fillRect/>
          </a:stretch>
        </p:blipFill>
        <p:spPr bwMode="auto">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5C592E9-A3B8-4046-F3BE-44D93B6E66C2}"/>
              </a:ext>
            </a:extLst>
          </p:cNvPr>
          <p:cNvSpPr txBox="1"/>
          <p:nvPr/>
        </p:nvSpPr>
        <p:spPr>
          <a:xfrm>
            <a:off x="1137032" y="5648235"/>
            <a:ext cx="6096000" cy="400110"/>
          </a:xfrm>
          <a:prstGeom prst="rect">
            <a:avLst/>
          </a:prstGeom>
          <a:noFill/>
        </p:spPr>
        <p:txBody>
          <a:bodyPr wrap="square">
            <a:sp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(Turban, Pollard and Wood, 2025)</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67798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9A99C-5926-029E-B5B7-84DBBB03FBED}"/>
              </a:ext>
            </a:extLst>
          </p:cNvPr>
          <p:cNvSpPr>
            <a:spLocks noGrp="1"/>
          </p:cNvSpPr>
          <p:nvPr>
            <p:ph type="title"/>
          </p:nvPr>
        </p:nvSpPr>
        <p:spPr>
          <a:xfrm>
            <a:off x="1179576" y="498782"/>
            <a:ext cx="7134415" cy="920665"/>
          </a:xfrm>
        </p:spPr>
        <p:txBody>
          <a:bodyPr anchor="b">
            <a:normAutofit/>
          </a:bodyPr>
          <a:lstStyle/>
          <a:p>
            <a:pPr algn="ctr"/>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Limitations of Excel</a:t>
            </a:r>
          </a:p>
        </p:txBody>
      </p:sp>
      <p:pic>
        <p:nvPicPr>
          <p:cNvPr id="4098" name="Picture 2" descr="Error Warning Stock Illustrations – 48,995 Error Warning Stock Illustrations,  Vectors &amp; Clipart - Dreamstime">
            <a:extLst>
              <a:ext uri="{FF2B5EF4-FFF2-40B4-BE49-F238E27FC236}">
                <a16:creationId xmlns:a16="http://schemas.microsoft.com/office/drawing/2014/main" id="{76F30E98-AD4E-493E-505D-53AD30933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217" r="-2" b="3287"/>
          <a:stretch>
            <a:fillRect/>
          </a:stretch>
        </p:blipFill>
        <p:spPr bwMode="auto">
          <a:xfrm>
            <a:off x="6232303" y="3297831"/>
            <a:ext cx="5959692" cy="3560169"/>
          </a:xfrm>
          <a:custGeom>
            <a:avLst/>
            <a:gdLst/>
            <a:ahLst/>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4BAE15D-FA21-B771-08E3-A8689B414951}"/>
              </a:ext>
            </a:extLst>
          </p:cNvPr>
          <p:cNvSpPr>
            <a:spLocks noGrp="1"/>
          </p:cNvSpPr>
          <p:nvPr>
            <p:ph idx="1"/>
          </p:nvPr>
        </p:nvSpPr>
        <p:spPr>
          <a:xfrm>
            <a:off x="1179576" y="1966431"/>
            <a:ext cx="6007287" cy="3997807"/>
          </a:xfrm>
        </p:spPr>
        <p:txBody>
          <a:bodyPr>
            <a:normAutofit/>
          </a:bodyPr>
          <a:lstStyle/>
          <a:p>
            <a:pPr marL="0" indent="0">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Although Excel is useful, there are some limitations:</a:t>
            </a:r>
          </a:p>
          <a:p>
            <a:pPr>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Manual data entry can lead to mistakes.</a:t>
            </a:r>
          </a:p>
          <a:p>
            <a:pPr>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Large datasets may become difficult to manage.</a:t>
            </a:r>
          </a:p>
          <a:p>
            <a:pPr>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Staff may require training to use Excel effectively.</a:t>
            </a:r>
          </a:p>
          <a:p>
            <a:pPr>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Sensitive healthcare data must be protected using secure access controls.</a:t>
            </a:r>
          </a:p>
          <a:p>
            <a:pPr marL="0" indent="0">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For this reason, Excel should be used alongside other Microsoft 365 tools and strong data security policies.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4100" name="Picture 4" descr="Warning symbol Images - Free Download on Freepik">
            <a:extLst>
              <a:ext uri="{FF2B5EF4-FFF2-40B4-BE49-F238E27FC236}">
                <a16:creationId xmlns:a16="http://schemas.microsoft.com/office/drawing/2014/main" id="{399257D9-EE15-F7F5-E8B6-B155304E42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5759" r="4" b="962"/>
          <a:stretch>
            <a:fillRect/>
          </a:stretch>
        </p:blipFill>
        <p:spPr bwMode="auto">
          <a:xfrm>
            <a:off x="8898128" y="10"/>
            <a:ext cx="3293877" cy="2743202"/>
          </a:xfrm>
          <a:custGeom>
            <a:avLst/>
            <a:gdLst/>
            <a:ahLst/>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CA8DA61-E300-4D56-23B9-F56BA55B241D}"/>
              </a:ext>
            </a:extLst>
          </p:cNvPr>
          <p:cNvSpPr txBox="1"/>
          <p:nvPr/>
        </p:nvSpPr>
        <p:spPr>
          <a:xfrm>
            <a:off x="1179576" y="5356642"/>
            <a:ext cx="6112042" cy="400110"/>
          </a:xfrm>
          <a:prstGeom prst="rect">
            <a:avLst/>
          </a:prstGeom>
          <a:noFill/>
        </p:spPr>
        <p:txBody>
          <a:bodyPr wrap="square">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(Stair and Reynolds, 2018)</a:t>
            </a:r>
          </a:p>
        </p:txBody>
      </p:sp>
    </p:spTree>
    <p:extLst>
      <p:ext uri="{BB962C8B-B14F-4D97-AF65-F5344CB8AC3E}">
        <p14:creationId xmlns:p14="http://schemas.microsoft.com/office/powerpoint/2010/main" val="2564060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28090"/>
          </a:solidFill>
          <a:ln w="12700">
            <a:solidFill>
              <a:srgbClr val="028090"/>
            </a:solidFill>
            <a:prstDash val="solid"/>
          </a:ln>
        </p:spPr>
        <p:txBody>
          <a:bodyPr/>
          <a:lstStyle/>
          <a:p>
            <a:endParaRPr lang="en-GB" sz="2400"/>
          </a:p>
        </p:txBody>
      </p:sp>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What is Microsoft OneDrive?</a:t>
            </a:r>
            <a:endParaRPr lang="en-US" sz="3467" dirty="0"/>
          </a:p>
        </p:txBody>
      </p:sp>
      <p:sp>
        <p:nvSpPr>
          <p:cNvPr id="5" name="Text 3"/>
          <p:cNvSpPr/>
          <p:nvPr/>
        </p:nvSpPr>
        <p:spPr>
          <a:xfrm>
            <a:off x="365760" y="97536"/>
            <a:ext cx="9144000" cy="975360"/>
          </a:xfrm>
          <a:prstGeom prst="rect">
            <a:avLst/>
          </a:prstGeom>
          <a:noFill/>
          <a:ln/>
        </p:spPr>
        <p:txBody>
          <a:bodyPr wrap="square" lIns="0" tIns="0" rIns="0" bIns="0" rtlCol="0" anchor="b"/>
          <a:lstStyle/>
          <a:p>
            <a:r>
              <a:rPr lang="en-US" sz="1600" i="1" dirty="0">
                <a:solidFill>
                  <a:srgbClr val="A8D8E3"/>
                </a:solidFill>
                <a:latin typeface="Calibri" pitchFamily="34" charset="0"/>
                <a:ea typeface="Calibri" pitchFamily="34" charset="-122"/>
                <a:cs typeface="Calibri" pitchFamily="34" charset="-120"/>
              </a:rPr>
              <a:t>Cloud storage and file sharing — part of Microsoft 365</a:t>
            </a:r>
            <a:endParaRPr lang="en-US" sz="1600" dirty="0"/>
          </a:p>
        </p:txBody>
      </p:sp>
      <p:sp>
        <p:nvSpPr>
          <p:cNvPr id="6" name="Text 4"/>
          <p:cNvSpPr/>
          <p:nvPr/>
        </p:nvSpPr>
        <p:spPr>
          <a:xfrm>
            <a:off x="7924800" y="97536"/>
            <a:ext cx="4145280" cy="426720"/>
          </a:xfrm>
          <a:prstGeom prst="rect">
            <a:avLst/>
          </a:prstGeom>
          <a:noFill/>
          <a:ln/>
        </p:spPr>
        <p:txBody>
          <a:bodyPr wrap="square" lIns="0" tIns="0" rIns="0" bIns="0" rtlCol="0" anchor="ctr"/>
          <a:lstStyle/>
          <a:p>
            <a:pPr algn="r"/>
            <a:r>
              <a:rPr lang="en-US" sz="1200" dirty="0">
                <a:solidFill>
                  <a:srgbClr val="A8D8E3"/>
                </a:solidFill>
                <a:latin typeface="Calibri" pitchFamily="34" charset="0"/>
                <a:ea typeface="Calibri" pitchFamily="34" charset="-122"/>
                <a:cs typeface="Calibri" pitchFamily="34" charset="-120"/>
              </a:rPr>
              <a:t>LCHS4007 | Digital Skills and Research Methods</a:t>
            </a:r>
            <a:endParaRPr lang="en-US" sz="1200" dirty="0"/>
          </a:p>
        </p:txBody>
      </p:sp>
      <p:sp>
        <p:nvSpPr>
          <p:cNvPr id="7" name="Shape 5"/>
          <p:cNvSpPr/>
          <p:nvPr/>
        </p:nvSpPr>
        <p:spPr>
          <a:xfrm>
            <a:off x="304800" y="1280160"/>
            <a:ext cx="5486400" cy="4693920"/>
          </a:xfrm>
          <a:prstGeom prst="rect">
            <a:avLst/>
          </a:prstGeom>
          <a:solidFill>
            <a:srgbClr val="E8F4F7"/>
          </a:solidFill>
          <a:ln w="12700">
            <a:solidFill>
              <a:srgbClr val="C2DDE6"/>
            </a:solidFill>
            <a:prstDash val="solid"/>
          </a:ln>
        </p:spPr>
        <p:txBody>
          <a:bodyPr/>
          <a:lstStyle/>
          <a:p>
            <a:endParaRPr lang="en-GB" sz="2400"/>
          </a:p>
        </p:txBody>
      </p:sp>
      <p:sp>
        <p:nvSpPr>
          <p:cNvPr id="8" name="Shape 6"/>
          <p:cNvSpPr/>
          <p:nvPr/>
        </p:nvSpPr>
        <p:spPr>
          <a:xfrm>
            <a:off x="304800" y="1280160"/>
            <a:ext cx="97536" cy="4693920"/>
          </a:xfrm>
          <a:prstGeom prst="rect">
            <a:avLst/>
          </a:prstGeom>
          <a:solidFill>
            <a:srgbClr val="028090"/>
          </a:solidFill>
          <a:ln w="12700">
            <a:solidFill>
              <a:srgbClr val="028090"/>
            </a:solidFill>
            <a:prstDash val="solid"/>
          </a:ln>
        </p:spPr>
        <p:txBody>
          <a:bodyPr/>
          <a:lstStyle/>
          <a:p>
            <a:endParaRPr lang="en-GB" sz="2400"/>
          </a:p>
        </p:txBody>
      </p:sp>
      <p:sp>
        <p:nvSpPr>
          <p:cNvPr id="9" name="Text 7"/>
          <p:cNvSpPr/>
          <p:nvPr/>
        </p:nvSpPr>
        <p:spPr>
          <a:xfrm>
            <a:off x="548640" y="1402080"/>
            <a:ext cx="4998720" cy="1036320"/>
          </a:xfrm>
          <a:prstGeom prst="rect">
            <a:avLst/>
          </a:prstGeom>
          <a:noFill/>
          <a:ln/>
        </p:spPr>
        <p:txBody>
          <a:bodyPr wrap="square" rtlCol="0" anchor="ctr"/>
          <a:lstStyle/>
          <a:p>
            <a:r>
              <a:rPr lang="en-US" sz="1733" b="1" dirty="0">
                <a:solidFill>
                  <a:srgbClr val="023E4F"/>
                </a:solidFill>
                <a:latin typeface="Trebuchet MS" pitchFamily="34" charset="0"/>
                <a:ea typeface="Trebuchet MS" pitchFamily="34" charset="-122"/>
                <a:cs typeface="Trebuchet MS" pitchFamily="34" charset="-120"/>
              </a:rPr>
              <a:t>OneDrive is Microsoft's cloud-based file storage and sharing platform, included in Microsoft 365.</a:t>
            </a:r>
            <a:endParaRPr lang="en-US" sz="1733" dirty="0"/>
          </a:p>
        </p:txBody>
      </p:sp>
      <p:sp>
        <p:nvSpPr>
          <p:cNvPr id="10" name="Text 8"/>
          <p:cNvSpPr/>
          <p:nvPr/>
        </p:nvSpPr>
        <p:spPr>
          <a:xfrm>
            <a:off x="548640" y="2499360"/>
            <a:ext cx="4998720" cy="3291840"/>
          </a:xfrm>
          <a:prstGeom prst="rect">
            <a:avLst/>
          </a:prstGeom>
          <a:noFill/>
          <a:ln/>
        </p:spPr>
        <p:txBody>
          <a:bodyPr wrap="square" rtlCol="0" anchor="ctr"/>
          <a:lstStyle/>
          <a:p>
            <a:r>
              <a:rPr lang="en-US" sz="1600" dirty="0">
                <a:solidFill>
                  <a:srgbClr val="1A2E35"/>
                </a:solidFill>
                <a:latin typeface="Calibri" pitchFamily="34" charset="0"/>
                <a:ea typeface="Calibri" pitchFamily="34" charset="-122"/>
                <a:cs typeface="Calibri" pitchFamily="34" charset="-120"/>
              </a:rPr>
              <a:t>It allows users to store, access, and share files securely from any device with an internet connection. Files are stored on Microsoft's secure servers rather than on a single computer, meaning they can be accessed from anywhere — at the office, at home, or in the field.
For Greenfield Home Care Agency, this means care coordinators, visiting carers, nurses, and administrative staff can access the same documents simultaneously, without the need to email files back and forth.</a:t>
            </a:r>
            <a:endParaRPr lang="en-US" sz="1600" dirty="0"/>
          </a:p>
        </p:txBody>
      </p:sp>
      <p:sp>
        <p:nvSpPr>
          <p:cNvPr id="11" name="Text 9"/>
          <p:cNvSpPr/>
          <p:nvPr/>
        </p:nvSpPr>
        <p:spPr>
          <a:xfrm>
            <a:off x="6217920" y="1219200"/>
            <a:ext cx="5608320" cy="487680"/>
          </a:xfrm>
          <a:prstGeom prst="rect">
            <a:avLst/>
          </a:prstGeom>
          <a:noFill/>
          <a:ln/>
        </p:spPr>
        <p:txBody>
          <a:bodyPr wrap="square" rtlCol="0" anchor="ctr"/>
          <a:lstStyle/>
          <a:p>
            <a:r>
              <a:rPr lang="en-US" sz="1733" b="1" kern="0" spc="267" dirty="0">
                <a:solidFill>
                  <a:srgbClr val="023E4F"/>
                </a:solidFill>
                <a:latin typeface="Trebuchet MS" pitchFamily="34" charset="0"/>
                <a:ea typeface="Trebuchet MS" pitchFamily="34" charset="-122"/>
                <a:cs typeface="Trebuchet MS" pitchFamily="34" charset="-120"/>
              </a:rPr>
              <a:t>KEY FEATURES</a:t>
            </a:r>
            <a:endParaRPr lang="en-US" sz="1733" dirty="0"/>
          </a:p>
        </p:txBody>
      </p:sp>
      <p:sp>
        <p:nvSpPr>
          <p:cNvPr id="12" name="Shape 10"/>
          <p:cNvSpPr/>
          <p:nvPr/>
        </p:nvSpPr>
        <p:spPr>
          <a:xfrm>
            <a:off x="6217920" y="1828800"/>
            <a:ext cx="5608320" cy="999744"/>
          </a:xfrm>
          <a:prstGeom prst="rect">
            <a:avLst/>
          </a:prstGeom>
          <a:solidFill>
            <a:srgbClr val="FFFFFF"/>
          </a:solidFill>
          <a:ln w="12700">
            <a:solidFill>
              <a:srgbClr val="C2DDE6"/>
            </a:solidFill>
            <a:prstDash val="solid"/>
          </a:ln>
        </p:spPr>
        <p:txBody>
          <a:bodyPr/>
          <a:lstStyle/>
          <a:p>
            <a:endParaRPr lang="en-GB" sz="2400"/>
          </a:p>
        </p:txBody>
      </p:sp>
      <p:sp>
        <p:nvSpPr>
          <p:cNvPr id="13" name="Shape 11"/>
          <p:cNvSpPr/>
          <p:nvPr/>
        </p:nvSpPr>
        <p:spPr>
          <a:xfrm>
            <a:off x="6217920" y="1828800"/>
            <a:ext cx="73152" cy="999744"/>
          </a:xfrm>
          <a:prstGeom prst="rect">
            <a:avLst/>
          </a:prstGeom>
          <a:solidFill>
            <a:srgbClr val="02C39A"/>
          </a:solidFill>
          <a:ln w="12700">
            <a:solidFill>
              <a:srgbClr val="02C39A"/>
            </a:solidFill>
            <a:prstDash val="solid"/>
          </a:ln>
        </p:spPr>
        <p:txBody>
          <a:bodyPr/>
          <a:lstStyle/>
          <a:p>
            <a:endParaRPr lang="en-GB" sz="2400"/>
          </a:p>
        </p:txBody>
      </p:sp>
      <p:sp>
        <p:nvSpPr>
          <p:cNvPr id="14" name="Text 12"/>
          <p:cNvSpPr/>
          <p:nvPr/>
        </p:nvSpPr>
        <p:spPr>
          <a:xfrm>
            <a:off x="6400800" y="1889760"/>
            <a:ext cx="5242560" cy="36576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Cloud Storage</a:t>
            </a:r>
            <a:endParaRPr lang="en-US" sz="1600" dirty="0"/>
          </a:p>
        </p:txBody>
      </p:sp>
      <p:sp>
        <p:nvSpPr>
          <p:cNvPr id="15" name="Text 13"/>
          <p:cNvSpPr/>
          <p:nvPr/>
        </p:nvSpPr>
        <p:spPr>
          <a:xfrm>
            <a:off x="6400800" y="2292096"/>
            <a:ext cx="5242560" cy="426720"/>
          </a:xfrm>
          <a:prstGeom prst="rect">
            <a:avLst/>
          </a:prstGeom>
          <a:noFill/>
          <a:ln/>
        </p:spPr>
        <p:txBody>
          <a:bodyPr wrap="square" lIns="0" tIns="0" rIns="0" bIns="0" rtlCol="0" anchor="ctr"/>
          <a:lstStyle/>
          <a:p>
            <a:r>
              <a:rPr lang="en-US" sz="1467" dirty="0">
                <a:solidFill>
                  <a:srgbClr val="5A7A84"/>
                </a:solidFill>
                <a:latin typeface="Calibri" pitchFamily="34" charset="0"/>
                <a:ea typeface="Calibri" pitchFamily="34" charset="-122"/>
                <a:cs typeface="Calibri" pitchFamily="34" charset="-120"/>
              </a:rPr>
              <a:t>Up to 1TB per user for file storage</a:t>
            </a:r>
            <a:endParaRPr lang="en-US" sz="1467" dirty="0"/>
          </a:p>
        </p:txBody>
      </p:sp>
      <p:sp>
        <p:nvSpPr>
          <p:cNvPr id="16" name="Shape 14"/>
          <p:cNvSpPr/>
          <p:nvPr/>
        </p:nvSpPr>
        <p:spPr>
          <a:xfrm>
            <a:off x="6217920" y="2987040"/>
            <a:ext cx="5608320" cy="999744"/>
          </a:xfrm>
          <a:prstGeom prst="rect">
            <a:avLst/>
          </a:prstGeom>
          <a:solidFill>
            <a:srgbClr val="FFFFFF"/>
          </a:solidFill>
          <a:ln w="12700">
            <a:solidFill>
              <a:srgbClr val="C2DDE6"/>
            </a:solidFill>
            <a:prstDash val="solid"/>
          </a:ln>
        </p:spPr>
        <p:txBody>
          <a:bodyPr/>
          <a:lstStyle/>
          <a:p>
            <a:endParaRPr lang="en-GB" sz="2400"/>
          </a:p>
        </p:txBody>
      </p:sp>
      <p:sp>
        <p:nvSpPr>
          <p:cNvPr id="17" name="Shape 15"/>
          <p:cNvSpPr/>
          <p:nvPr/>
        </p:nvSpPr>
        <p:spPr>
          <a:xfrm>
            <a:off x="6217920" y="2987040"/>
            <a:ext cx="73152" cy="999744"/>
          </a:xfrm>
          <a:prstGeom prst="rect">
            <a:avLst/>
          </a:prstGeom>
          <a:solidFill>
            <a:srgbClr val="02C39A"/>
          </a:solidFill>
          <a:ln w="12700">
            <a:solidFill>
              <a:srgbClr val="02C39A"/>
            </a:solidFill>
            <a:prstDash val="solid"/>
          </a:ln>
        </p:spPr>
        <p:txBody>
          <a:bodyPr/>
          <a:lstStyle/>
          <a:p>
            <a:endParaRPr lang="en-GB" sz="2400"/>
          </a:p>
        </p:txBody>
      </p:sp>
      <p:sp>
        <p:nvSpPr>
          <p:cNvPr id="18" name="Text 16"/>
          <p:cNvSpPr/>
          <p:nvPr/>
        </p:nvSpPr>
        <p:spPr>
          <a:xfrm>
            <a:off x="6400800" y="3048000"/>
            <a:ext cx="5242560" cy="36576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File Sharing</a:t>
            </a:r>
            <a:endParaRPr lang="en-US" sz="1600" dirty="0"/>
          </a:p>
        </p:txBody>
      </p:sp>
      <p:sp>
        <p:nvSpPr>
          <p:cNvPr id="19" name="Text 17"/>
          <p:cNvSpPr/>
          <p:nvPr/>
        </p:nvSpPr>
        <p:spPr>
          <a:xfrm>
            <a:off x="6400800" y="3450336"/>
            <a:ext cx="5242560" cy="426720"/>
          </a:xfrm>
          <a:prstGeom prst="rect">
            <a:avLst/>
          </a:prstGeom>
          <a:noFill/>
          <a:ln/>
        </p:spPr>
        <p:txBody>
          <a:bodyPr wrap="square" lIns="0" tIns="0" rIns="0" bIns="0" rtlCol="0" anchor="ctr"/>
          <a:lstStyle/>
          <a:p>
            <a:r>
              <a:rPr lang="en-US" sz="1467" dirty="0">
                <a:solidFill>
                  <a:srgbClr val="5A7A84"/>
                </a:solidFill>
                <a:latin typeface="Calibri" pitchFamily="34" charset="0"/>
                <a:ea typeface="Calibri" pitchFamily="34" charset="-122"/>
                <a:cs typeface="Calibri" pitchFamily="34" charset="-120"/>
              </a:rPr>
              <a:t>Share links internally or externally with permissions</a:t>
            </a:r>
            <a:endParaRPr lang="en-US" sz="1467" dirty="0"/>
          </a:p>
        </p:txBody>
      </p:sp>
      <p:sp>
        <p:nvSpPr>
          <p:cNvPr id="20" name="Shape 18"/>
          <p:cNvSpPr/>
          <p:nvPr/>
        </p:nvSpPr>
        <p:spPr>
          <a:xfrm>
            <a:off x="6217920" y="4145280"/>
            <a:ext cx="5608320" cy="999744"/>
          </a:xfrm>
          <a:prstGeom prst="rect">
            <a:avLst/>
          </a:prstGeom>
          <a:solidFill>
            <a:srgbClr val="FFFFFF"/>
          </a:solidFill>
          <a:ln w="12700">
            <a:solidFill>
              <a:srgbClr val="C2DDE6"/>
            </a:solidFill>
            <a:prstDash val="solid"/>
          </a:ln>
        </p:spPr>
        <p:txBody>
          <a:bodyPr/>
          <a:lstStyle/>
          <a:p>
            <a:endParaRPr lang="en-GB" sz="2400"/>
          </a:p>
        </p:txBody>
      </p:sp>
      <p:sp>
        <p:nvSpPr>
          <p:cNvPr id="21" name="Shape 19"/>
          <p:cNvSpPr/>
          <p:nvPr/>
        </p:nvSpPr>
        <p:spPr>
          <a:xfrm>
            <a:off x="6217920" y="4145280"/>
            <a:ext cx="73152" cy="999744"/>
          </a:xfrm>
          <a:prstGeom prst="rect">
            <a:avLst/>
          </a:prstGeom>
          <a:solidFill>
            <a:srgbClr val="02C39A"/>
          </a:solidFill>
          <a:ln w="12700">
            <a:solidFill>
              <a:srgbClr val="02C39A"/>
            </a:solidFill>
            <a:prstDash val="solid"/>
          </a:ln>
        </p:spPr>
        <p:txBody>
          <a:bodyPr/>
          <a:lstStyle/>
          <a:p>
            <a:endParaRPr lang="en-GB" sz="2400"/>
          </a:p>
        </p:txBody>
      </p:sp>
      <p:sp>
        <p:nvSpPr>
          <p:cNvPr id="22" name="Text 20"/>
          <p:cNvSpPr/>
          <p:nvPr/>
        </p:nvSpPr>
        <p:spPr>
          <a:xfrm>
            <a:off x="6400800" y="4206240"/>
            <a:ext cx="5242560" cy="36576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Real-time Sync</a:t>
            </a:r>
            <a:endParaRPr lang="en-US" sz="1600" dirty="0"/>
          </a:p>
        </p:txBody>
      </p:sp>
      <p:sp>
        <p:nvSpPr>
          <p:cNvPr id="23" name="Text 21"/>
          <p:cNvSpPr/>
          <p:nvPr/>
        </p:nvSpPr>
        <p:spPr>
          <a:xfrm>
            <a:off x="6400800" y="4608576"/>
            <a:ext cx="5242560" cy="426720"/>
          </a:xfrm>
          <a:prstGeom prst="rect">
            <a:avLst/>
          </a:prstGeom>
          <a:noFill/>
          <a:ln/>
        </p:spPr>
        <p:txBody>
          <a:bodyPr wrap="square" lIns="0" tIns="0" rIns="0" bIns="0" rtlCol="0" anchor="ctr"/>
          <a:lstStyle/>
          <a:p>
            <a:r>
              <a:rPr lang="en-US" sz="1467" dirty="0">
                <a:solidFill>
                  <a:srgbClr val="5A7A84"/>
                </a:solidFill>
                <a:latin typeface="Calibri" pitchFamily="34" charset="0"/>
                <a:ea typeface="Calibri" pitchFamily="34" charset="-122"/>
                <a:cs typeface="Calibri" pitchFamily="34" charset="-120"/>
              </a:rPr>
              <a:t>Files sync instantly across all connected devices</a:t>
            </a:r>
            <a:endParaRPr lang="en-US" sz="1467" dirty="0"/>
          </a:p>
        </p:txBody>
      </p:sp>
      <p:sp>
        <p:nvSpPr>
          <p:cNvPr id="24" name="Shape 22"/>
          <p:cNvSpPr/>
          <p:nvPr/>
        </p:nvSpPr>
        <p:spPr>
          <a:xfrm>
            <a:off x="6217920" y="5303520"/>
            <a:ext cx="5608320" cy="999744"/>
          </a:xfrm>
          <a:prstGeom prst="rect">
            <a:avLst/>
          </a:prstGeom>
          <a:solidFill>
            <a:srgbClr val="FFFFFF"/>
          </a:solidFill>
          <a:ln w="12700">
            <a:solidFill>
              <a:srgbClr val="C2DDE6"/>
            </a:solidFill>
            <a:prstDash val="solid"/>
          </a:ln>
        </p:spPr>
        <p:txBody>
          <a:bodyPr/>
          <a:lstStyle/>
          <a:p>
            <a:endParaRPr lang="en-GB" sz="2400"/>
          </a:p>
        </p:txBody>
      </p:sp>
      <p:sp>
        <p:nvSpPr>
          <p:cNvPr id="25" name="Shape 23"/>
          <p:cNvSpPr/>
          <p:nvPr/>
        </p:nvSpPr>
        <p:spPr>
          <a:xfrm>
            <a:off x="6217920" y="5303520"/>
            <a:ext cx="73152" cy="999744"/>
          </a:xfrm>
          <a:prstGeom prst="rect">
            <a:avLst/>
          </a:prstGeom>
          <a:solidFill>
            <a:srgbClr val="02C39A"/>
          </a:solidFill>
          <a:ln w="12700">
            <a:solidFill>
              <a:srgbClr val="02C39A"/>
            </a:solidFill>
            <a:prstDash val="solid"/>
          </a:ln>
        </p:spPr>
        <p:txBody>
          <a:bodyPr/>
          <a:lstStyle/>
          <a:p>
            <a:endParaRPr lang="en-GB" sz="2400"/>
          </a:p>
        </p:txBody>
      </p:sp>
      <p:sp>
        <p:nvSpPr>
          <p:cNvPr id="26" name="Text 24"/>
          <p:cNvSpPr/>
          <p:nvPr/>
        </p:nvSpPr>
        <p:spPr>
          <a:xfrm>
            <a:off x="6400800" y="5364480"/>
            <a:ext cx="5242560" cy="36576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Co-authoring</a:t>
            </a:r>
            <a:endParaRPr lang="en-US" sz="1600" dirty="0"/>
          </a:p>
        </p:txBody>
      </p:sp>
      <p:sp>
        <p:nvSpPr>
          <p:cNvPr id="27" name="Text 25"/>
          <p:cNvSpPr/>
          <p:nvPr/>
        </p:nvSpPr>
        <p:spPr>
          <a:xfrm>
            <a:off x="6400800" y="5766816"/>
            <a:ext cx="5242560" cy="426720"/>
          </a:xfrm>
          <a:prstGeom prst="rect">
            <a:avLst/>
          </a:prstGeom>
          <a:noFill/>
          <a:ln/>
        </p:spPr>
        <p:txBody>
          <a:bodyPr wrap="square" lIns="0" tIns="0" rIns="0" bIns="0" rtlCol="0" anchor="ctr"/>
          <a:lstStyle/>
          <a:p>
            <a:r>
              <a:rPr lang="en-US" sz="1467" dirty="0">
                <a:solidFill>
                  <a:srgbClr val="5A7A84"/>
                </a:solidFill>
                <a:latin typeface="Calibri" pitchFamily="34" charset="0"/>
                <a:ea typeface="Calibri" pitchFamily="34" charset="-122"/>
                <a:cs typeface="Calibri" pitchFamily="34" charset="-120"/>
              </a:rPr>
              <a:t>Multiple staff edit the same document simultaneously</a:t>
            </a:r>
            <a:endParaRPr lang="en-US" sz="1467" dirty="0"/>
          </a:p>
        </p:txBody>
      </p:sp>
      <p:sp>
        <p:nvSpPr>
          <p:cNvPr id="28" name="Text 26"/>
          <p:cNvSpPr/>
          <p:nvPr/>
        </p:nvSpPr>
        <p:spPr>
          <a:xfrm>
            <a:off x="243840" y="6437376"/>
            <a:ext cx="11704320" cy="341376"/>
          </a:xfrm>
          <a:prstGeom prst="rect">
            <a:avLst/>
          </a:prstGeom>
          <a:noFill/>
          <a:ln/>
        </p:spPr>
        <p:txBody>
          <a:bodyPr wrap="square" rtlCol="0" anchor="ctr"/>
          <a:lstStyle/>
          <a:p>
            <a:r>
              <a:rPr lang="en-US" sz="1067" i="1" dirty="0">
                <a:solidFill>
                  <a:srgbClr val="5A7A84"/>
                </a:solidFill>
                <a:latin typeface="Calibri" pitchFamily="34" charset="0"/>
                <a:ea typeface="Calibri" pitchFamily="34" charset="-122"/>
                <a:cs typeface="Calibri" pitchFamily="34" charset="-120"/>
              </a:rPr>
              <a:t>Microsoft (2024). OneDrive for Business. Available at: https://www.microsoft.com/en-gb/microsoft-365/onedrive/onedrive-for-business</a:t>
            </a:r>
            <a:endParaRPr lang="en-US" sz="106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28090"/>
          </a:solidFill>
          <a:ln w="12700">
            <a:solidFill>
              <a:srgbClr val="028090"/>
            </a:solidFill>
            <a:prstDash val="solid"/>
          </a:ln>
        </p:spPr>
        <p:txBody>
          <a:bodyPr/>
          <a:lstStyle/>
          <a:p>
            <a:endParaRPr lang="en-GB" sz="2400"/>
          </a:p>
        </p:txBody>
      </p:sp>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The Challenge: How Greenfield Communicated Before OneDrive</a:t>
            </a:r>
            <a:endParaRPr lang="en-US" sz="3467" dirty="0"/>
          </a:p>
        </p:txBody>
      </p:sp>
      <p:sp>
        <p:nvSpPr>
          <p:cNvPr id="5" name="Text 3"/>
          <p:cNvSpPr/>
          <p:nvPr/>
        </p:nvSpPr>
        <p:spPr>
          <a:xfrm>
            <a:off x="7924800" y="97536"/>
            <a:ext cx="4145280" cy="426720"/>
          </a:xfrm>
          <a:prstGeom prst="rect">
            <a:avLst/>
          </a:prstGeom>
          <a:noFill/>
          <a:ln/>
        </p:spPr>
        <p:txBody>
          <a:bodyPr wrap="square" lIns="0" tIns="0" rIns="0" bIns="0" rtlCol="0" anchor="ctr"/>
          <a:lstStyle/>
          <a:p>
            <a:pPr algn="r"/>
            <a:r>
              <a:rPr lang="en-US" sz="1200" dirty="0">
                <a:solidFill>
                  <a:srgbClr val="A8D8E3"/>
                </a:solidFill>
                <a:latin typeface="Calibri" pitchFamily="34" charset="0"/>
                <a:ea typeface="Calibri" pitchFamily="34" charset="-122"/>
                <a:cs typeface="Calibri" pitchFamily="34" charset="-120"/>
              </a:rPr>
              <a:t>LCHS4007 | Digital Skills and Research Methods</a:t>
            </a:r>
            <a:endParaRPr lang="en-US" sz="1200" dirty="0"/>
          </a:p>
        </p:txBody>
      </p:sp>
      <p:sp>
        <p:nvSpPr>
          <p:cNvPr id="6" name="Text 4"/>
          <p:cNvSpPr/>
          <p:nvPr/>
        </p:nvSpPr>
        <p:spPr>
          <a:xfrm>
            <a:off x="304800" y="1219200"/>
            <a:ext cx="11582400" cy="670560"/>
          </a:xfrm>
          <a:prstGeom prst="rect">
            <a:avLst/>
          </a:prstGeom>
          <a:noFill/>
          <a:ln/>
        </p:spPr>
        <p:txBody>
          <a:bodyPr wrap="square" rtlCol="0" anchor="ctr"/>
          <a:lstStyle/>
          <a:p>
            <a:r>
              <a:rPr lang="en-US" sz="1733" dirty="0">
                <a:solidFill>
                  <a:srgbClr val="1A2E35"/>
                </a:solidFill>
                <a:latin typeface="Calibri" pitchFamily="34" charset="0"/>
                <a:ea typeface="Calibri" pitchFamily="34" charset="-122"/>
                <a:cs typeface="Calibri" pitchFamily="34" charset="-120"/>
              </a:rPr>
              <a:t>Before adopting Microsoft 365, Greenfield relied on manual and fragmented communication methods that created significant inefficiencies:</a:t>
            </a:r>
            <a:endParaRPr lang="en-US" sz="1733" dirty="0"/>
          </a:p>
        </p:txBody>
      </p:sp>
      <p:sp>
        <p:nvSpPr>
          <p:cNvPr id="7" name="Shape 5"/>
          <p:cNvSpPr/>
          <p:nvPr/>
        </p:nvSpPr>
        <p:spPr>
          <a:xfrm>
            <a:off x="304800" y="2072640"/>
            <a:ext cx="5608320" cy="1767840"/>
          </a:xfrm>
          <a:prstGeom prst="rect">
            <a:avLst/>
          </a:prstGeom>
          <a:solidFill>
            <a:srgbClr val="FFF0EE"/>
          </a:solidFill>
          <a:ln w="12700">
            <a:solidFill>
              <a:srgbClr val="F5C6C0"/>
            </a:solidFill>
            <a:prstDash val="solid"/>
          </a:ln>
        </p:spPr>
        <p:txBody>
          <a:bodyPr/>
          <a:lstStyle/>
          <a:p>
            <a:endParaRPr lang="en-GB" sz="2400"/>
          </a:p>
        </p:txBody>
      </p:sp>
      <p:sp>
        <p:nvSpPr>
          <p:cNvPr id="8" name="Shape 6"/>
          <p:cNvSpPr/>
          <p:nvPr/>
        </p:nvSpPr>
        <p:spPr>
          <a:xfrm>
            <a:off x="304800" y="2072640"/>
            <a:ext cx="85344" cy="1767840"/>
          </a:xfrm>
          <a:prstGeom prst="rect">
            <a:avLst/>
          </a:prstGeom>
          <a:solidFill>
            <a:srgbClr val="C0392B"/>
          </a:solidFill>
          <a:ln w="12700">
            <a:solidFill>
              <a:srgbClr val="C0392B"/>
            </a:solidFill>
            <a:prstDash val="solid"/>
          </a:ln>
        </p:spPr>
        <p:txBody>
          <a:bodyPr/>
          <a:lstStyle/>
          <a:p>
            <a:endParaRPr lang="en-GB" sz="2400"/>
          </a:p>
        </p:txBody>
      </p:sp>
      <p:sp>
        <p:nvSpPr>
          <p:cNvPr id="9" name="Text 7"/>
          <p:cNvSpPr/>
          <p:nvPr/>
        </p:nvSpPr>
        <p:spPr>
          <a:xfrm>
            <a:off x="487680" y="2170176"/>
            <a:ext cx="5242560" cy="426720"/>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Email Overload</a:t>
            </a:r>
            <a:endParaRPr lang="en-US" sz="1600" dirty="0"/>
          </a:p>
        </p:txBody>
      </p:sp>
      <p:sp>
        <p:nvSpPr>
          <p:cNvPr id="10" name="Text 8"/>
          <p:cNvSpPr/>
          <p:nvPr/>
        </p:nvSpPr>
        <p:spPr>
          <a:xfrm>
            <a:off x="487680" y="2621280"/>
            <a:ext cx="5242560" cy="10972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Staff emailed documents back and forth, creating multiple versions of the same file. It was unclear which version was the most current, leading to errors in care records.</a:t>
            </a:r>
            <a:endParaRPr lang="en-US" sz="1467" dirty="0"/>
          </a:p>
        </p:txBody>
      </p:sp>
      <p:sp>
        <p:nvSpPr>
          <p:cNvPr id="11" name="Shape 9"/>
          <p:cNvSpPr/>
          <p:nvPr/>
        </p:nvSpPr>
        <p:spPr>
          <a:xfrm>
            <a:off x="6278880" y="2072640"/>
            <a:ext cx="5608320" cy="1767840"/>
          </a:xfrm>
          <a:prstGeom prst="rect">
            <a:avLst/>
          </a:prstGeom>
          <a:solidFill>
            <a:srgbClr val="FFF0EE"/>
          </a:solidFill>
          <a:ln w="12700">
            <a:solidFill>
              <a:srgbClr val="F5C6C0"/>
            </a:solidFill>
            <a:prstDash val="solid"/>
          </a:ln>
        </p:spPr>
        <p:txBody>
          <a:bodyPr/>
          <a:lstStyle/>
          <a:p>
            <a:endParaRPr lang="en-GB" sz="2400"/>
          </a:p>
        </p:txBody>
      </p:sp>
      <p:sp>
        <p:nvSpPr>
          <p:cNvPr id="12" name="Shape 10"/>
          <p:cNvSpPr/>
          <p:nvPr/>
        </p:nvSpPr>
        <p:spPr>
          <a:xfrm>
            <a:off x="6278880" y="2072640"/>
            <a:ext cx="85344" cy="1767840"/>
          </a:xfrm>
          <a:prstGeom prst="rect">
            <a:avLst/>
          </a:prstGeom>
          <a:solidFill>
            <a:srgbClr val="C0392B"/>
          </a:solidFill>
          <a:ln w="12700">
            <a:solidFill>
              <a:srgbClr val="C0392B"/>
            </a:solidFill>
            <a:prstDash val="solid"/>
          </a:ln>
        </p:spPr>
        <p:txBody>
          <a:bodyPr/>
          <a:lstStyle/>
          <a:p>
            <a:endParaRPr lang="en-GB" sz="2400"/>
          </a:p>
        </p:txBody>
      </p:sp>
      <p:sp>
        <p:nvSpPr>
          <p:cNvPr id="13" name="Text 11"/>
          <p:cNvSpPr/>
          <p:nvPr/>
        </p:nvSpPr>
        <p:spPr>
          <a:xfrm>
            <a:off x="6461760" y="2170176"/>
            <a:ext cx="5242560" cy="426720"/>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Paper-Based Records</a:t>
            </a:r>
            <a:endParaRPr lang="en-US" sz="1600" dirty="0"/>
          </a:p>
        </p:txBody>
      </p:sp>
      <p:sp>
        <p:nvSpPr>
          <p:cNvPr id="14" name="Text 12"/>
          <p:cNvSpPr/>
          <p:nvPr/>
        </p:nvSpPr>
        <p:spPr>
          <a:xfrm>
            <a:off x="6461760" y="2621280"/>
            <a:ext cx="5242560" cy="10972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Visiting carers carried paper documents to client homes. If records were lost, damaged, or forgotten, this posed serious risks to patient safety and data compliance.</a:t>
            </a:r>
            <a:endParaRPr lang="en-US" sz="1467" dirty="0"/>
          </a:p>
        </p:txBody>
      </p:sp>
      <p:sp>
        <p:nvSpPr>
          <p:cNvPr id="15" name="Shape 13"/>
          <p:cNvSpPr/>
          <p:nvPr/>
        </p:nvSpPr>
        <p:spPr>
          <a:xfrm>
            <a:off x="304800" y="4084320"/>
            <a:ext cx="5608320" cy="1767840"/>
          </a:xfrm>
          <a:prstGeom prst="rect">
            <a:avLst/>
          </a:prstGeom>
          <a:solidFill>
            <a:srgbClr val="FFF0EE"/>
          </a:solidFill>
          <a:ln w="12700">
            <a:solidFill>
              <a:srgbClr val="F5C6C0"/>
            </a:solidFill>
            <a:prstDash val="solid"/>
          </a:ln>
        </p:spPr>
        <p:txBody>
          <a:bodyPr/>
          <a:lstStyle/>
          <a:p>
            <a:endParaRPr lang="en-GB" sz="2400"/>
          </a:p>
        </p:txBody>
      </p:sp>
      <p:sp>
        <p:nvSpPr>
          <p:cNvPr id="16" name="Shape 14"/>
          <p:cNvSpPr/>
          <p:nvPr/>
        </p:nvSpPr>
        <p:spPr>
          <a:xfrm>
            <a:off x="304800" y="4084320"/>
            <a:ext cx="85344" cy="1767840"/>
          </a:xfrm>
          <a:prstGeom prst="rect">
            <a:avLst/>
          </a:prstGeom>
          <a:solidFill>
            <a:srgbClr val="C0392B"/>
          </a:solidFill>
          <a:ln w="12700">
            <a:solidFill>
              <a:srgbClr val="C0392B"/>
            </a:solidFill>
            <a:prstDash val="solid"/>
          </a:ln>
        </p:spPr>
        <p:txBody>
          <a:bodyPr/>
          <a:lstStyle/>
          <a:p>
            <a:endParaRPr lang="en-GB" sz="2400"/>
          </a:p>
        </p:txBody>
      </p:sp>
      <p:sp>
        <p:nvSpPr>
          <p:cNvPr id="17" name="Text 15"/>
          <p:cNvSpPr/>
          <p:nvPr/>
        </p:nvSpPr>
        <p:spPr>
          <a:xfrm>
            <a:off x="487680" y="4181856"/>
            <a:ext cx="5242560" cy="426720"/>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Location Barriers</a:t>
            </a:r>
            <a:endParaRPr lang="en-US" sz="1600" dirty="0"/>
          </a:p>
        </p:txBody>
      </p:sp>
      <p:sp>
        <p:nvSpPr>
          <p:cNvPr id="18" name="Text 16"/>
          <p:cNvSpPr/>
          <p:nvPr/>
        </p:nvSpPr>
        <p:spPr>
          <a:xfrm>
            <a:off x="487680" y="4632960"/>
            <a:ext cx="5242560" cy="10972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Carers in the field had no access to office systems. If they needed a client's care plan, they had to phone the main office and wait — wasting valuable time.</a:t>
            </a:r>
            <a:endParaRPr lang="en-US" sz="1467" dirty="0"/>
          </a:p>
        </p:txBody>
      </p:sp>
      <p:sp>
        <p:nvSpPr>
          <p:cNvPr id="19" name="Shape 17"/>
          <p:cNvSpPr/>
          <p:nvPr/>
        </p:nvSpPr>
        <p:spPr>
          <a:xfrm>
            <a:off x="6278880" y="4084320"/>
            <a:ext cx="5608320" cy="1767840"/>
          </a:xfrm>
          <a:prstGeom prst="rect">
            <a:avLst/>
          </a:prstGeom>
          <a:solidFill>
            <a:srgbClr val="FFF0EE"/>
          </a:solidFill>
          <a:ln w="12700">
            <a:solidFill>
              <a:srgbClr val="F5C6C0"/>
            </a:solidFill>
            <a:prstDash val="solid"/>
          </a:ln>
        </p:spPr>
        <p:txBody>
          <a:bodyPr/>
          <a:lstStyle/>
          <a:p>
            <a:endParaRPr lang="en-GB" sz="2400"/>
          </a:p>
        </p:txBody>
      </p:sp>
      <p:sp>
        <p:nvSpPr>
          <p:cNvPr id="20" name="Shape 18"/>
          <p:cNvSpPr/>
          <p:nvPr/>
        </p:nvSpPr>
        <p:spPr>
          <a:xfrm>
            <a:off x="6278880" y="4084320"/>
            <a:ext cx="85344" cy="1767840"/>
          </a:xfrm>
          <a:prstGeom prst="rect">
            <a:avLst/>
          </a:prstGeom>
          <a:solidFill>
            <a:srgbClr val="C0392B"/>
          </a:solidFill>
          <a:ln w="12700">
            <a:solidFill>
              <a:srgbClr val="C0392B"/>
            </a:solidFill>
            <a:prstDash val="solid"/>
          </a:ln>
        </p:spPr>
        <p:txBody>
          <a:bodyPr/>
          <a:lstStyle/>
          <a:p>
            <a:endParaRPr lang="en-GB" sz="2400"/>
          </a:p>
        </p:txBody>
      </p:sp>
      <p:sp>
        <p:nvSpPr>
          <p:cNvPr id="21" name="Text 19"/>
          <p:cNvSpPr/>
          <p:nvPr/>
        </p:nvSpPr>
        <p:spPr>
          <a:xfrm>
            <a:off x="6461760" y="4181856"/>
            <a:ext cx="5242560" cy="426720"/>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Delayed Updates</a:t>
            </a:r>
            <a:endParaRPr lang="en-US" sz="1600" dirty="0"/>
          </a:p>
        </p:txBody>
      </p:sp>
      <p:sp>
        <p:nvSpPr>
          <p:cNvPr id="22" name="Text 20"/>
          <p:cNvSpPr/>
          <p:nvPr/>
        </p:nvSpPr>
        <p:spPr>
          <a:xfrm>
            <a:off x="6461760" y="4632960"/>
            <a:ext cx="5242560" cy="10972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When a care coordinator updated a client's schedule, field carers were not notified immediately. This caused missed visits and scheduling conflicts.</a:t>
            </a:r>
            <a:endParaRPr lang="en-US" sz="1467" dirty="0"/>
          </a:p>
        </p:txBody>
      </p:sp>
      <p:sp>
        <p:nvSpPr>
          <p:cNvPr id="23" name="Text 21"/>
          <p:cNvSpPr/>
          <p:nvPr/>
        </p:nvSpPr>
        <p:spPr>
          <a:xfrm>
            <a:off x="243840" y="6437376"/>
            <a:ext cx="11704320" cy="341376"/>
          </a:xfrm>
          <a:prstGeom prst="rect">
            <a:avLst/>
          </a:prstGeom>
          <a:noFill/>
          <a:ln/>
        </p:spPr>
        <p:txBody>
          <a:bodyPr wrap="square" rtlCol="0" anchor="ctr"/>
          <a:lstStyle/>
          <a:p>
            <a:r>
              <a:rPr lang="en-US" sz="1067" i="1" dirty="0">
                <a:solidFill>
                  <a:srgbClr val="5A7A84"/>
                </a:solidFill>
                <a:latin typeface="Calibri" pitchFamily="34" charset="0"/>
                <a:ea typeface="Calibri" pitchFamily="34" charset="-122"/>
                <a:cs typeface="Calibri" pitchFamily="34" charset="-120"/>
              </a:rPr>
              <a:t>Lapointe, L. &amp; Rivard, S. (2005). A multilevel model of resistance to information technology implementation. MIS Quarterly, 29(3), pp.461–491.</a:t>
            </a:r>
            <a:endParaRPr lang="en-US" sz="1067"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28090"/>
          </a:solidFill>
          <a:ln w="12700">
            <a:solidFill>
              <a:srgbClr val="028090"/>
            </a:solidFill>
            <a:prstDash val="solid"/>
          </a:ln>
        </p:spPr>
        <p:txBody>
          <a:bodyPr/>
          <a:lstStyle/>
          <a:p>
            <a:endParaRPr lang="en-GB" sz="2400"/>
          </a:p>
        </p:txBody>
      </p:sp>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How OneDrive Improves Communication at Greenfield</a:t>
            </a:r>
            <a:endParaRPr lang="en-US" sz="3467" dirty="0"/>
          </a:p>
        </p:txBody>
      </p:sp>
      <p:sp>
        <p:nvSpPr>
          <p:cNvPr id="5" name="Text 3"/>
          <p:cNvSpPr/>
          <p:nvPr/>
        </p:nvSpPr>
        <p:spPr>
          <a:xfrm>
            <a:off x="7924800" y="97536"/>
            <a:ext cx="4145280" cy="426720"/>
          </a:xfrm>
          <a:prstGeom prst="rect">
            <a:avLst/>
          </a:prstGeom>
          <a:noFill/>
          <a:ln/>
        </p:spPr>
        <p:txBody>
          <a:bodyPr wrap="square" lIns="0" tIns="0" rIns="0" bIns="0" rtlCol="0" anchor="ctr"/>
          <a:lstStyle/>
          <a:p>
            <a:pPr algn="r"/>
            <a:r>
              <a:rPr lang="en-US" sz="1200" dirty="0">
                <a:solidFill>
                  <a:srgbClr val="A8D8E3"/>
                </a:solidFill>
                <a:latin typeface="Calibri" pitchFamily="34" charset="0"/>
                <a:ea typeface="Calibri" pitchFamily="34" charset="-122"/>
                <a:cs typeface="Calibri" pitchFamily="34" charset="-120"/>
              </a:rPr>
              <a:t>LCHS4007 | Digital Skills and Research Methods</a:t>
            </a:r>
            <a:endParaRPr lang="en-US" sz="1200" dirty="0"/>
          </a:p>
        </p:txBody>
      </p:sp>
      <p:sp>
        <p:nvSpPr>
          <p:cNvPr id="6" name="Text 4"/>
          <p:cNvSpPr/>
          <p:nvPr/>
        </p:nvSpPr>
        <p:spPr>
          <a:xfrm>
            <a:off x="304800" y="1219200"/>
            <a:ext cx="11582400" cy="609600"/>
          </a:xfrm>
          <a:prstGeom prst="rect">
            <a:avLst/>
          </a:prstGeom>
          <a:noFill/>
          <a:ln/>
        </p:spPr>
        <p:txBody>
          <a:bodyPr wrap="square" rtlCol="0" anchor="ctr"/>
          <a:lstStyle/>
          <a:p>
            <a:r>
              <a:rPr lang="en-US" sz="1733" dirty="0">
                <a:solidFill>
                  <a:srgbClr val="1A2E35"/>
                </a:solidFill>
                <a:latin typeface="Calibri" pitchFamily="34" charset="0"/>
                <a:ea typeface="Calibri" pitchFamily="34" charset="-122"/>
                <a:cs typeface="Calibri" pitchFamily="34" charset="-120"/>
              </a:rPr>
              <a:t>OneDrive directly addresses Greenfield's communication challenges by providing a centralised, accessible platform for all staff:</a:t>
            </a:r>
            <a:endParaRPr lang="en-US" sz="1733" dirty="0"/>
          </a:p>
        </p:txBody>
      </p:sp>
      <p:sp>
        <p:nvSpPr>
          <p:cNvPr id="7" name="Shape 5"/>
          <p:cNvSpPr/>
          <p:nvPr/>
        </p:nvSpPr>
        <p:spPr>
          <a:xfrm>
            <a:off x="304800" y="1950720"/>
            <a:ext cx="11582400" cy="1402080"/>
          </a:xfrm>
          <a:prstGeom prst="rect">
            <a:avLst/>
          </a:prstGeom>
          <a:solidFill>
            <a:srgbClr val="E8F4F7"/>
          </a:solidFill>
          <a:ln w="12700">
            <a:solidFill>
              <a:srgbClr val="C2DDE6"/>
            </a:solidFill>
            <a:prstDash val="solid"/>
          </a:ln>
        </p:spPr>
        <p:txBody>
          <a:bodyPr/>
          <a:lstStyle/>
          <a:p>
            <a:endParaRPr lang="en-GB" sz="2400"/>
          </a:p>
        </p:txBody>
      </p:sp>
      <p:sp>
        <p:nvSpPr>
          <p:cNvPr id="8" name="Shape 6"/>
          <p:cNvSpPr/>
          <p:nvPr/>
        </p:nvSpPr>
        <p:spPr>
          <a:xfrm>
            <a:off x="304800" y="1950720"/>
            <a:ext cx="97536" cy="1402080"/>
          </a:xfrm>
          <a:prstGeom prst="rect">
            <a:avLst/>
          </a:prstGeom>
          <a:solidFill>
            <a:srgbClr val="028090"/>
          </a:solidFill>
          <a:ln w="12700">
            <a:solidFill>
              <a:srgbClr val="028090"/>
            </a:solidFill>
            <a:prstDash val="solid"/>
          </a:ln>
        </p:spPr>
        <p:txBody>
          <a:bodyPr/>
          <a:lstStyle/>
          <a:p>
            <a:endParaRPr lang="en-GB" sz="2400"/>
          </a:p>
        </p:txBody>
      </p:sp>
      <p:sp>
        <p:nvSpPr>
          <p:cNvPr id="9" name="Text 7"/>
          <p:cNvSpPr/>
          <p:nvPr/>
        </p:nvSpPr>
        <p:spPr>
          <a:xfrm>
            <a:off x="548640" y="2036064"/>
            <a:ext cx="10972800" cy="426720"/>
          </a:xfrm>
          <a:prstGeom prst="rect">
            <a:avLst/>
          </a:prstGeom>
          <a:noFill/>
          <a:ln/>
        </p:spPr>
        <p:txBody>
          <a:bodyPr wrap="square" lIns="0" tIns="0" rIns="0" bIns="0" rtlCol="0" anchor="ctr"/>
          <a:lstStyle/>
          <a:p>
            <a:r>
              <a:rPr lang="en-US" sz="1733" b="1" dirty="0">
                <a:solidFill>
                  <a:srgbClr val="023E4F"/>
                </a:solidFill>
                <a:latin typeface="Trebuchet MS" pitchFamily="34" charset="0"/>
                <a:ea typeface="Trebuchet MS" pitchFamily="34" charset="-122"/>
                <a:cs typeface="Trebuchet MS" pitchFamily="34" charset="-120"/>
              </a:rPr>
              <a:t>📁  Centralised Care Documents</a:t>
            </a:r>
            <a:endParaRPr lang="en-US" sz="1733" dirty="0"/>
          </a:p>
        </p:txBody>
      </p:sp>
      <p:sp>
        <p:nvSpPr>
          <p:cNvPr id="10" name="Text 8"/>
          <p:cNvSpPr/>
          <p:nvPr/>
        </p:nvSpPr>
        <p:spPr>
          <a:xfrm>
            <a:off x="548640" y="2499360"/>
            <a:ext cx="10972800" cy="7924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All client care plans, medication logs, and risk assessments are stored in one shared OneDrive folder. Care coordinators can update a document and it is instantly available to all staff — no more outdated paper copies or conflicting versions. Ensures compliance with CQC record-keeping standards.</a:t>
            </a:r>
            <a:endParaRPr lang="en-US" sz="1467" dirty="0"/>
          </a:p>
        </p:txBody>
      </p:sp>
      <p:sp>
        <p:nvSpPr>
          <p:cNvPr id="11" name="Shape 9"/>
          <p:cNvSpPr/>
          <p:nvPr/>
        </p:nvSpPr>
        <p:spPr>
          <a:xfrm>
            <a:off x="304800" y="3535680"/>
            <a:ext cx="11582400" cy="1402080"/>
          </a:xfrm>
          <a:prstGeom prst="rect">
            <a:avLst/>
          </a:prstGeom>
          <a:solidFill>
            <a:srgbClr val="E8F4F7"/>
          </a:solidFill>
          <a:ln w="12700">
            <a:solidFill>
              <a:srgbClr val="C2DDE6"/>
            </a:solidFill>
            <a:prstDash val="solid"/>
          </a:ln>
        </p:spPr>
        <p:txBody>
          <a:bodyPr/>
          <a:lstStyle/>
          <a:p>
            <a:endParaRPr lang="en-GB" sz="2400"/>
          </a:p>
        </p:txBody>
      </p:sp>
      <p:sp>
        <p:nvSpPr>
          <p:cNvPr id="12" name="Shape 10"/>
          <p:cNvSpPr/>
          <p:nvPr/>
        </p:nvSpPr>
        <p:spPr>
          <a:xfrm>
            <a:off x="304800" y="3535680"/>
            <a:ext cx="97536" cy="1402080"/>
          </a:xfrm>
          <a:prstGeom prst="rect">
            <a:avLst/>
          </a:prstGeom>
          <a:solidFill>
            <a:srgbClr val="028090"/>
          </a:solidFill>
          <a:ln w="12700">
            <a:solidFill>
              <a:srgbClr val="028090"/>
            </a:solidFill>
            <a:prstDash val="solid"/>
          </a:ln>
        </p:spPr>
        <p:txBody>
          <a:bodyPr/>
          <a:lstStyle/>
          <a:p>
            <a:endParaRPr lang="en-GB" sz="2400"/>
          </a:p>
        </p:txBody>
      </p:sp>
      <p:sp>
        <p:nvSpPr>
          <p:cNvPr id="13" name="Text 11"/>
          <p:cNvSpPr/>
          <p:nvPr/>
        </p:nvSpPr>
        <p:spPr>
          <a:xfrm>
            <a:off x="548640" y="3621024"/>
            <a:ext cx="10972800" cy="426720"/>
          </a:xfrm>
          <a:prstGeom prst="rect">
            <a:avLst/>
          </a:prstGeom>
          <a:noFill/>
          <a:ln/>
        </p:spPr>
        <p:txBody>
          <a:bodyPr wrap="square" lIns="0" tIns="0" rIns="0" bIns="0" rtlCol="0" anchor="ctr"/>
          <a:lstStyle/>
          <a:p>
            <a:r>
              <a:rPr lang="en-US" sz="1733" b="1" dirty="0">
                <a:solidFill>
                  <a:srgbClr val="023E4F"/>
                </a:solidFill>
                <a:latin typeface="Trebuchet MS" pitchFamily="34" charset="0"/>
                <a:ea typeface="Trebuchet MS" pitchFamily="34" charset="-122"/>
                <a:cs typeface="Trebuchet MS" pitchFamily="34" charset="-120"/>
              </a:rPr>
              <a:t>📱  Mobile Access for Field Carers</a:t>
            </a:r>
            <a:endParaRPr lang="en-US" sz="1733" dirty="0"/>
          </a:p>
        </p:txBody>
      </p:sp>
      <p:sp>
        <p:nvSpPr>
          <p:cNvPr id="14" name="Text 12"/>
          <p:cNvSpPr/>
          <p:nvPr/>
        </p:nvSpPr>
        <p:spPr>
          <a:xfrm>
            <a:off x="548640" y="4084320"/>
            <a:ext cx="10972800" cy="7924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Visiting carers access OneDrive via the Microsoft 365 app on their phones or tablets. Before arriving at a client's home, they can review the latest care plan, check for updated instructions, and log their visit — all in real time. Eliminates the need to carry paper files or phone the main office.</a:t>
            </a:r>
            <a:endParaRPr lang="en-US" sz="1467" dirty="0"/>
          </a:p>
        </p:txBody>
      </p:sp>
      <p:sp>
        <p:nvSpPr>
          <p:cNvPr id="15" name="Shape 13"/>
          <p:cNvSpPr/>
          <p:nvPr/>
        </p:nvSpPr>
        <p:spPr>
          <a:xfrm>
            <a:off x="304800" y="5120640"/>
            <a:ext cx="11582400" cy="1402080"/>
          </a:xfrm>
          <a:prstGeom prst="rect">
            <a:avLst/>
          </a:prstGeom>
          <a:solidFill>
            <a:srgbClr val="E8F4F7"/>
          </a:solidFill>
          <a:ln w="12700">
            <a:solidFill>
              <a:srgbClr val="C2DDE6"/>
            </a:solidFill>
            <a:prstDash val="solid"/>
          </a:ln>
        </p:spPr>
        <p:txBody>
          <a:bodyPr/>
          <a:lstStyle/>
          <a:p>
            <a:endParaRPr lang="en-GB" sz="2400"/>
          </a:p>
        </p:txBody>
      </p:sp>
      <p:sp>
        <p:nvSpPr>
          <p:cNvPr id="16" name="Shape 14"/>
          <p:cNvSpPr/>
          <p:nvPr/>
        </p:nvSpPr>
        <p:spPr>
          <a:xfrm>
            <a:off x="304800" y="5120640"/>
            <a:ext cx="97536" cy="1402080"/>
          </a:xfrm>
          <a:prstGeom prst="rect">
            <a:avLst/>
          </a:prstGeom>
          <a:solidFill>
            <a:srgbClr val="028090"/>
          </a:solidFill>
          <a:ln w="12700">
            <a:solidFill>
              <a:srgbClr val="028090"/>
            </a:solidFill>
            <a:prstDash val="solid"/>
          </a:ln>
        </p:spPr>
        <p:txBody>
          <a:bodyPr/>
          <a:lstStyle/>
          <a:p>
            <a:endParaRPr lang="en-GB" sz="2400"/>
          </a:p>
        </p:txBody>
      </p:sp>
      <p:sp>
        <p:nvSpPr>
          <p:cNvPr id="17" name="Text 15"/>
          <p:cNvSpPr/>
          <p:nvPr/>
        </p:nvSpPr>
        <p:spPr>
          <a:xfrm>
            <a:off x="548640" y="5205984"/>
            <a:ext cx="10972800" cy="426720"/>
          </a:xfrm>
          <a:prstGeom prst="rect">
            <a:avLst/>
          </a:prstGeom>
          <a:noFill/>
          <a:ln/>
        </p:spPr>
        <p:txBody>
          <a:bodyPr wrap="square" lIns="0" tIns="0" rIns="0" bIns="0" rtlCol="0" anchor="ctr"/>
          <a:lstStyle/>
          <a:p>
            <a:r>
              <a:rPr lang="en-US" sz="1733" b="1" dirty="0">
                <a:solidFill>
                  <a:srgbClr val="023E4F"/>
                </a:solidFill>
                <a:latin typeface="Trebuchet MS" pitchFamily="34" charset="0"/>
                <a:ea typeface="Trebuchet MS" pitchFamily="34" charset="-122"/>
                <a:cs typeface="Trebuchet MS" pitchFamily="34" charset="-120"/>
              </a:rPr>
              <a:t>🔔  Instant Schedule Updates</a:t>
            </a:r>
            <a:endParaRPr lang="en-US" sz="1733" dirty="0"/>
          </a:p>
        </p:txBody>
      </p:sp>
      <p:sp>
        <p:nvSpPr>
          <p:cNvPr id="18" name="Text 16"/>
          <p:cNvSpPr/>
          <p:nvPr/>
        </p:nvSpPr>
        <p:spPr>
          <a:xfrm>
            <a:off x="548640" y="5669280"/>
            <a:ext cx="10972800" cy="7924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When a care coordinator changes a client's schedule or adds a new visit, the updated file is immediately available to all relevant carers through OneDrive. This reduces missed appointments and improves coordination across the agency. Particularly valuable for urgent changes in client care needs.</a:t>
            </a:r>
            <a:endParaRPr lang="en-US" sz="1467" dirty="0"/>
          </a:p>
        </p:txBody>
      </p:sp>
      <p:sp>
        <p:nvSpPr>
          <p:cNvPr id="19" name="Text 17"/>
          <p:cNvSpPr/>
          <p:nvPr/>
        </p:nvSpPr>
        <p:spPr>
          <a:xfrm>
            <a:off x="243840" y="6437376"/>
            <a:ext cx="11704320" cy="341376"/>
          </a:xfrm>
          <a:prstGeom prst="rect">
            <a:avLst/>
          </a:prstGeom>
          <a:noFill/>
          <a:ln/>
        </p:spPr>
        <p:txBody>
          <a:bodyPr wrap="square" rtlCol="0" anchor="ctr"/>
          <a:lstStyle/>
          <a:p>
            <a:r>
              <a:rPr lang="en-US" sz="1067" i="1" dirty="0">
                <a:solidFill>
                  <a:srgbClr val="5A7A84"/>
                </a:solidFill>
                <a:latin typeface="Calibri" pitchFamily="34" charset="0"/>
                <a:ea typeface="Calibri" pitchFamily="34" charset="-122"/>
                <a:cs typeface="Calibri" pitchFamily="34" charset="-120"/>
              </a:rPr>
              <a:t>O'Brien, J. &amp; Marakas, G. (2011). Management Information Systems. 10th edn. New York: McGraw-Hill. | Care Quality Commission (2023). Regulation 17: Good governance.</a:t>
            </a:r>
            <a:endParaRPr lang="en-US" sz="106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28090"/>
          </a:solidFill>
          <a:ln w="12700">
            <a:solidFill>
              <a:srgbClr val="028090"/>
            </a:solidFill>
            <a:prstDash val="solid"/>
          </a:ln>
        </p:spPr>
        <p:txBody>
          <a:bodyPr/>
          <a:lstStyle/>
          <a:p>
            <a:endParaRPr lang="en-GB" sz="2400"/>
          </a:p>
        </p:txBody>
      </p:sp>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Benefits of OneDrive for Greenfield Home Care Agency</a:t>
            </a:r>
            <a:endParaRPr lang="en-US" sz="3467" dirty="0"/>
          </a:p>
        </p:txBody>
      </p:sp>
      <p:sp>
        <p:nvSpPr>
          <p:cNvPr id="5" name="Text 3"/>
          <p:cNvSpPr/>
          <p:nvPr/>
        </p:nvSpPr>
        <p:spPr>
          <a:xfrm>
            <a:off x="7924800" y="97536"/>
            <a:ext cx="4145280" cy="426720"/>
          </a:xfrm>
          <a:prstGeom prst="rect">
            <a:avLst/>
          </a:prstGeom>
          <a:noFill/>
          <a:ln/>
        </p:spPr>
        <p:txBody>
          <a:bodyPr wrap="square" lIns="0" tIns="0" rIns="0" bIns="0" rtlCol="0" anchor="ctr"/>
          <a:lstStyle/>
          <a:p>
            <a:pPr algn="r"/>
            <a:r>
              <a:rPr lang="en-US" sz="1200" dirty="0">
                <a:solidFill>
                  <a:srgbClr val="A8D8E3"/>
                </a:solidFill>
                <a:latin typeface="Calibri" pitchFamily="34" charset="0"/>
                <a:ea typeface="Calibri" pitchFamily="34" charset="-122"/>
                <a:cs typeface="Calibri" pitchFamily="34" charset="-120"/>
              </a:rPr>
              <a:t>LCHS4007 | Digital Skills and Research Methods</a:t>
            </a:r>
            <a:endParaRPr lang="en-US" sz="1200" dirty="0"/>
          </a:p>
        </p:txBody>
      </p:sp>
      <p:sp>
        <p:nvSpPr>
          <p:cNvPr id="6" name="Shape 4"/>
          <p:cNvSpPr/>
          <p:nvPr/>
        </p:nvSpPr>
        <p:spPr>
          <a:xfrm>
            <a:off x="304800" y="1219200"/>
            <a:ext cx="3657600" cy="1463040"/>
          </a:xfrm>
          <a:prstGeom prst="rect">
            <a:avLst/>
          </a:prstGeom>
          <a:solidFill>
            <a:srgbClr val="023E4F"/>
          </a:solidFill>
          <a:ln w="12700">
            <a:solidFill>
              <a:srgbClr val="023E4F"/>
            </a:solidFill>
            <a:prstDash val="solid"/>
          </a:ln>
        </p:spPr>
        <p:txBody>
          <a:bodyPr/>
          <a:lstStyle/>
          <a:p>
            <a:endParaRPr lang="en-GB" sz="2400"/>
          </a:p>
        </p:txBody>
      </p:sp>
      <p:sp>
        <p:nvSpPr>
          <p:cNvPr id="7" name="Text 5"/>
          <p:cNvSpPr/>
          <p:nvPr/>
        </p:nvSpPr>
        <p:spPr>
          <a:xfrm>
            <a:off x="304800" y="1243584"/>
            <a:ext cx="3657600" cy="792480"/>
          </a:xfrm>
          <a:prstGeom prst="rect">
            <a:avLst/>
          </a:prstGeom>
          <a:noFill/>
          <a:ln/>
        </p:spPr>
        <p:txBody>
          <a:bodyPr wrap="square" rtlCol="0" anchor="ctr"/>
          <a:lstStyle/>
          <a:p>
            <a:pPr algn="ctr"/>
            <a:r>
              <a:rPr lang="en-US" sz="4267" b="1" dirty="0">
                <a:solidFill>
                  <a:srgbClr val="02C39A"/>
                </a:solidFill>
                <a:latin typeface="Trebuchet MS" pitchFamily="34" charset="0"/>
                <a:ea typeface="Trebuchet MS" pitchFamily="34" charset="-122"/>
                <a:cs typeface="Trebuchet MS" pitchFamily="34" charset="-120"/>
              </a:rPr>
              <a:t>1TB</a:t>
            </a:r>
            <a:endParaRPr lang="en-US" sz="4267" dirty="0"/>
          </a:p>
        </p:txBody>
      </p:sp>
      <p:sp>
        <p:nvSpPr>
          <p:cNvPr id="8" name="Text 6"/>
          <p:cNvSpPr/>
          <p:nvPr/>
        </p:nvSpPr>
        <p:spPr>
          <a:xfrm>
            <a:off x="304800" y="1975104"/>
            <a:ext cx="3657600" cy="609600"/>
          </a:xfrm>
          <a:prstGeom prst="rect">
            <a:avLst/>
          </a:prstGeom>
          <a:noFill/>
          <a:ln/>
        </p:spPr>
        <p:txBody>
          <a:bodyPr wrap="square" rtlCol="0" anchor="ctr"/>
          <a:lstStyle/>
          <a:p>
            <a:pPr algn="ctr"/>
            <a:r>
              <a:rPr lang="en-US" sz="1333" dirty="0">
                <a:solidFill>
                  <a:srgbClr val="A8D8E3"/>
                </a:solidFill>
                <a:latin typeface="Calibri" pitchFamily="34" charset="0"/>
                <a:ea typeface="Calibri" pitchFamily="34" charset="-122"/>
                <a:cs typeface="Calibri" pitchFamily="34" charset="-120"/>
              </a:rPr>
              <a:t>Secure cloud</a:t>
            </a:r>
            <a:endParaRPr lang="en-US" sz="1333" dirty="0"/>
          </a:p>
          <a:p>
            <a:pPr algn="ctr"/>
            <a:r>
              <a:rPr lang="en-US" sz="1333" dirty="0">
                <a:solidFill>
                  <a:srgbClr val="A8D8E3"/>
                </a:solidFill>
                <a:latin typeface="Calibri" pitchFamily="34" charset="0"/>
                <a:ea typeface="Calibri" pitchFamily="34" charset="-122"/>
                <a:cs typeface="Calibri" pitchFamily="34" charset="-120"/>
              </a:rPr>
              <a:t>storage per user</a:t>
            </a:r>
            <a:endParaRPr lang="en-US" sz="1333" dirty="0"/>
          </a:p>
        </p:txBody>
      </p:sp>
      <p:sp>
        <p:nvSpPr>
          <p:cNvPr id="9" name="Shape 7"/>
          <p:cNvSpPr/>
          <p:nvPr/>
        </p:nvSpPr>
        <p:spPr>
          <a:xfrm>
            <a:off x="4206240" y="1219200"/>
            <a:ext cx="3657600" cy="1463040"/>
          </a:xfrm>
          <a:prstGeom prst="rect">
            <a:avLst/>
          </a:prstGeom>
          <a:solidFill>
            <a:srgbClr val="023E4F"/>
          </a:solidFill>
          <a:ln w="12700">
            <a:solidFill>
              <a:srgbClr val="023E4F"/>
            </a:solidFill>
            <a:prstDash val="solid"/>
          </a:ln>
        </p:spPr>
        <p:txBody>
          <a:bodyPr/>
          <a:lstStyle/>
          <a:p>
            <a:endParaRPr lang="en-GB" sz="2400"/>
          </a:p>
        </p:txBody>
      </p:sp>
      <p:sp>
        <p:nvSpPr>
          <p:cNvPr id="10" name="Text 8"/>
          <p:cNvSpPr/>
          <p:nvPr/>
        </p:nvSpPr>
        <p:spPr>
          <a:xfrm>
            <a:off x="4206240" y="1243584"/>
            <a:ext cx="3657600" cy="792480"/>
          </a:xfrm>
          <a:prstGeom prst="rect">
            <a:avLst/>
          </a:prstGeom>
          <a:noFill/>
          <a:ln/>
        </p:spPr>
        <p:txBody>
          <a:bodyPr wrap="square" rtlCol="0" anchor="ctr"/>
          <a:lstStyle/>
          <a:p>
            <a:pPr algn="ctr"/>
            <a:r>
              <a:rPr lang="en-US" sz="4267" b="1" dirty="0">
                <a:solidFill>
                  <a:srgbClr val="02C39A"/>
                </a:solidFill>
                <a:latin typeface="Trebuchet MS" pitchFamily="34" charset="0"/>
                <a:ea typeface="Trebuchet MS" pitchFamily="34" charset="-122"/>
                <a:cs typeface="Trebuchet MS" pitchFamily="34" charset="-120"/>
              </a:rPr>
              <a:t>99.9%</a:t>
            </a:r>
            <a:endParaRPr lang="en-US" sz="4267" dirty="0"/>
          </a:p>
        </p:txBody>
      </p:sp>
      <p:sp>
        <p:nvSpPr>
          <p:cNvPr id="11" name="Text 9"/>
          <p:cNvSpPr/>
          <p:nvPr/>
        </p:nvSpPr>
        <p:spPr>
          <a:xfrm>
            <a:off x="4206240" y="1975104"/>
            <a:ext cx="3657600" cy="609600"/>
          </a:xfrm>
          <a:prstGeom prst="rect">
            <a:avLst/>
          </a:prstGeom>
          <a:noFill/>
          <a:ln/>
        </p:spPr>
        <p:txBody>
          <a:bodyPr wrap="square" rtlCol="0" anchor="ctr"/>
          <a:lstStyle/>
          <a:p>
            <a:pPr algn="ctr"/>
            <a:r>
              <a:rPr lang="en-US" sz="1333" dirty="0">
                <a:solidFill>
                  <a:srgbClr val="A8D8E3"/>
                </a:solidFill>
                <a:latin typeface="Calibri" pitchFamily="34" charset="0"/>
                <a:ea typeface="Calibri" pitchFamily="34" charset="-122"/>
                <a:cs typeface="Calibri" pitchFamily="34" charset="-120"/>
              </a:rPr>
              <a:t>Microsoft uptime</a:t>
            </a:r>
            <a:endParaRPr lang="en-US" sz="1333" dirty="0"/>
          </a:p>
          <a:p>
            <a:pPr algn="ctr"/>
            <a:r>
              <a:rPr lang="en-US" sz="1333" dirty="0">
                <a:solidFill>
                  <a:srgbClr val="A8D8E3"/>
                </a:solidFill>
                <a:latin typeface="Calibri" pitchFamily="34" charset="0"/>
                <a:ea typeface="Calibri" pitchFamily="34" charset="-122"/>
                <a:cs typeface="Calibri" pitchFamily="34" charset="-120"/>
              </a:rPr>
              <a:t>guarantee (SLA)</a:t>
            </a:r>
            <a:endParaRPr lang="en-US" sz="1333" dirty="0"/>
          </a:p>
        </p:txBody>
      </p:sp>
      <p:sp>
        <p:nvSpPr>
          <p:cNvPr id="12" name="Shape 10"/>
          <p:cNvSpPr/>
          <p:nvPr/>
        </p:nvSpPr>
        <p:spPr>
          <a:xfrm>
            <a:off x="8107680" y="1219200"/>
            <a:ext cx="3657600" cy="1463040"/>
          </a:xfrm>
          <a:prstGeom prst="rect">
            <a:avLst/>
          </a:prstGeom>
          <a:solidFill>
            <a:srgbClr val="023E4F"/>
          </a:solidFill>
          <a:ln w="12700">
            <a:solidFill>
              <a:srgbClr val="023E4F"/>
            </a:solidFill>
            <a:prstDash val="solid"/>
          </a:ln>
        </p:spPr>
        <p:txBody>
          <a:bodyPr/>
          <a:lstStyle/>
          <a:p>
            <a:endParaRPr lang="en-GB" sz="2400"/>
          </a:p>
        </p:txBody>
      </p:sp>
      <p:sp>
        <p:nvSpPr>
          <p:cNvPr id="13" name="Text 11"/>
          <p:cNvSpPr/>
          <p:nvPr/>
        </p:nvSpPr>
        <p:spPr>
          <a:xfrm>
            <a:off x="8107680" y="1243584"/>
            <a:ext cx="3657600" cy="792480"/>
          </a:xfrm>
          <a:prstGeom prst="rect">
            <a:avLst/>
          </a:prstGeom>
          <a:noFill/>
          <a:ln/>
        </p:spPr>
        <p:txBody>
          <a:bodyPr wrap="square" rtlCol="0" anchor="ctr"/>
          <a:lstStyle/>
          <a:p>
            <a:pPr algn="ctr"/>
            <a:r>
              <a:rPr lang="en-US" sz="4267" b="1" dirty="0">
                <a:solidFill>
                  <a:srgbClr val="02C39A"/>
                </a:solidFill>
                <a:latin typeface="Trebuchet MS" pitchFamily="34" charset="0"/>
                <a:ea typeface="Trebuchet MS" pitchFamily="34" charset="-122"/>
                <a:cs typeface="Trebuchet MS" pitchFamily="34" charset="-120"/>
              </a:rPr>
              <a:t>Real-time</a:t>
            </a:r>
            <a:endParaRPr lang="en-US" sz="4267" dirty="0"/>
          </a:p>
        </p:txBody>
      </p:sp>
      <p:sp>
        <p:nvSpPr>
          <p:cNvPr id="14" name="Text 12"/>
          <p:cNvSpPr/>
          <p:nvPr/>
        </p:nvSpPr>
        <p:spPr>
          <a:xfrm>
            <a:off x="8107680" y="1975104"/>
            <a:ext cx="3657600" cy="609600"/>
          </a:xfrm>
          <a:prstGeom prst="rect">
            <a:avLst/>
          </a:prstGeom>
          <a:noFill/>
          <a:ln/>
        </p:spPr>
        <p:txBody>
          <a:bodyPr wrap="square" rtlCol="0" anchor="ctr"/>
          <a:lstStyle/>
          <a:p>
            <a:pPr algn="ctr"/>
            <a:r>
              <a:rPr lang="en-US" sz="1333" dirty="0">
                <a:solidFill>
                  <a:srgbClr val="A8D8E3"/>
                </a:solidFill>
                <a:latin typeface="Calibri" pitchFamily="34" charset="0"/>
                <a:ea typeface="Calibri" pitchFamily="34" charset="-122"/>
                <a:cs typeface="Calibri" pitchFamily="34" charset="-120"/>
              </a:rPr>
              <a:t>File sync across</a:t>
            </a:r>
            <a:endParaRPr lang="en-US" sz="1333" dirty="0"/>
          </a:p>
          <a:p>
            <a:pPr algn="ctr"/>
            <a:r>
              <a:rPr lang="en-US" sz="1333" dirty="0">
                <a:solidFill>
                  <a:srgbClr val="A8D8E3"/>
                </a:solidFill>
                <a:latin typeface="Calibri" pitchFamily="34" charset="0"/>
                <a:ea typeface="Calibri" pitchFamily="34" charset="-122"/>
                <a:cs typeface="Calibri" pitchFamily="34" charset="-120"/>
              </a:rPr>
              <a:t>all devices</a:t>
            </a:r>
            <a:endParaRPr lang="en-US" sz="1333" dirty="0"/>
          </a:p>
        </p:txBody>
      </p:sp>
      <p:sp>
        <p:nvSpPr>
          <p:cNvPr id="15" name="Shape 13"/>
          <p:cNvSpPr/>
          <p:nvPr/>
        </p:nvSpPr>
        <p:spPr>
          <a:xfrm>
            <a:off x="304800" y="286512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16" name="Shape 14"/>
          <p:cNvSpPr/>
          <p:nvPr/>
        </p:nvSpPr>
        <p:spPr>
          <a:xfrm>
            <a:off x="304800" y="286512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17" name="Text 15"/>
          <p:cNvSpPr/>
          <p:nvPr/>
        </p:nvSpPr>
        <p:spPr>
          <a:xfrm>
            <a:off x="487680" y="293827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Data Security &amp; Compliance</a:t>
            </a:r>
            <a:endParaRPr lang="en-US" sz="1600" dirty="0"/>
          </a:p>
        </p:txBody>
      </p:sp>
      <p:sp>
        <p:nvSpPr>
          <p:cNvPr id="18" name="Text 16"/>
          <p:cNvSpPr/>
          <p:nvPr/>
        </p:nvSpPr>
        <p:spPr>
          <a:xfrm>
            <a:off x="487680" y="337718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OneDrive encrypts all files both in transit and at rest using AES 256-bit encryption (Microsoft, 2024). For Greenfield, this ensures sensitive client health data is protected and meets GDPR and Care Quality Commission requirements.</a:t>
            </a:r>
            <a:endParaRPr lang="en-US" sz="1400" dirty="0"/>
          </a:p>
        </p:txBody>
      </p:sp>
      <p:sp>
        <p:nvSpPr>
          <p:cNvPr id="19" name="Shape 17"/>
          <p:cNvSpPr/>
          <p:nvPr/>
        </p:nvSpPr>
        <p:spPr>
          <a:xfrm>
            <a:off x="6217920" y="286512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20" name="Shape 18"/>
          <p:cNvSpPr/>
          <p:nvPr/>
        </p:nvSpPr>
        <p:spPr>
          <a:xfrm>
            <a:off x="6217920" y="286512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21" name="Text 19"/>
          <p:cNvSpPr/>
          <p:nvPr/>
        </p:nvSpPr>
        <p:spPr>
          <a:xfrm>
            <a:off x="6400800" y="293827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Cost Efficiency</a:t>
            </a:r>
            <a:endParaRPr lang="en-US" sz="1600" dirty="0"/>
          </a:p>
        </p:txBody>
      </p:sp>
      <p:sp>
        <p:nvSpPr>
          <p:cNvPr id="22" name="Text 20"/>
          <p:cNvSpPr/>
          <p:nvPr/>
        </p:nvSpPr>
        <p:spPr>
          <a:xfrm>
            <a:off x="6400800" y="337718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By reducing reliance on paper records, printing costs, and physical storage, OneDrive offers long-term cost savings (O'Brien &amp; Marakas, 2011). These savings can be reinvested into staff training and care delivery.</a:t>
            </a:r>
            <a:endParaRPr lang="en-US" sz="1400" dirty="0"/>
          </a:p>
        </p:txBody>
      </p:sp>
      <p:sp>
        <p:nvSpPr>
          <p:cNvPr id="23" name="Shape 21"/>
          <p:cNvSpPr/>
          <p:nvPr/>
        </p:nvSpPr>
        <p:spPr>
          <a:xfrm>
            <a:off x="304800" y="457200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24" name="Shape 22"/>
          <p:cNvSpPr/>
          <p:nvPr/>
        </p:nvSpPr>
        <p:spPr>
          <a:xfrm>
            <a:off x="304800" y="457200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25" name="Text 23"/>
          <p:cNvSpPr/>
          <p:nvPr/>
        </p:nvSpPr>
        <p:spPr>
          <a:xfrm>
            <a:off x="487680" y="464515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Improved Collaboration</a:t>
            </a:r>
            <a:endParaRPr lang="en-US" sz="1600" dirty="0"/>
          </a:p>
        </p:txBody>
      </p:sp>
      <p:sp>
        <p:nvSpPr>
          <p:cNvPr id="26" name="Text 24"/>
          <p:cNvSpPr/>
          <p:nvPr/>
        </p:nvSpPr>
        <p:spPr>
          <a:xfrm>
            <a:off x="487680" y="508406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Multiple team members can co-author the same document simultaneously. For Greenfield, this means care coordinators and nurses can collaboratively update a client's care plan without version conflicts (Davenport, 2013).</a:t>
            </a:r>
            <a:endParaRPr lang="en-US" sz="1400" dirty="0"/>
          </a:p>
        </p:txBody>
      </p:sp>
      <p:sp>
        <p:nvSpPr>
          <p:cNvPr id="27" name="Shape 25"/>
          <p:cNvSpPr/>
          <p:nvPr/>
        </p:nvSpPr>
        <p:spPr>
          <a:xfrm>
            <a:off x="6217920" y="457200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28" name="Shape 26"/>
          <p:cNvSpPr/>
          <p:nvPr/>
        </p:nvSpPr>
        <p:spPr>
          <a:xfrm>
            <a:off x="6217920" y="457200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29" name="Text 27"/>
          <p:cNvSpPr/>
          <p:nvPr/>
        </p:nvSpPr>
        <p:spPr>
          <a:xfrm>
            <a:off x="6400800" y="464515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Scalability</a:t>
            </a:r>
            <a:endParaRPr lang="en-US" sz="1600" dirty="0"/>
          </a:p>
        </p:txBody>
      </p:sp>
      <p:sp>
        <p:nvSpPr>
          <p:cNvPr id="30" name="Text 28"/>
          <p:cNvSpPr/>
          <p:nvPr/>
        </p:nvSpPr>
        <p:spPr>
          <a:xfrm>
            <a:off x="6400800" y="508406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As Greenfield grows and employs more staff, OneDrive scales easily without requiring additional hardware or IT infrastructure — a key advantage for a community care agency with growing demand.</a:t>
            </a:r>
            <a:endParaRPr lang="en-US" sz="1400" dirty="0"/>
          </a:p>
        </p:txBody>
      </p:sp>
      <p:sp>
        <p:nvSpPr>
          <p:cNvPr id="31" name="Text 29"/>
          <p:cNvSpPr/>
          <p:nvPr/>
        </p:nvSpPr>
        <p:spPr>
          <a:xfrm>
            <a:off x="243840" y="6437376"/>
            <a:ext cx="11704320" cy="341376"/>
          </a:xfrm>
          <a:prstGeom prst="rect">
            <a:avLst/>
          </a:prstGeom>
          <a:noFill/>
          <a:ln/>
        </p:spPr>
        <p:txBody>
          <a:bodyPr wrap="square" rtlCol="0" anchor="ctr"/>
          <a:lstStyle/>
          <a:p>
            <a:r>
              <a:rPr lang="en-US" sz="1067" i="1" dirty="0">
                <a:solidFill>
                  <a:srgbClr val="5A7A84"/>
                </a:solidFill>
                <a:latin typeface="Calibri" pitchFamily="34" charset="0"/>
                <a:ea typeface="Calibri" pitchFamily="34" charset="-122"/>
                <a:cs typeface="Calibri" pitchFamily="34" charset="-120"/>
              </a:rPr>
              <a:t>Microsoft (2024). OneDrive security overview. | Davenport, T.H. (2013). Process Innovation. Boston: Harvard Business School Press.</a:t>
            </a:r>
            <a:endParaRPr lang="en-US" sz="1067"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28090"/>
          </a:solidFill>
          <a:ln w="12700">
            <a:solidFill>
              <a:srgbClr val="028090"/>
            </a:solidFill>
            <a:prstDash val="solid"/>
          </a:ln>
        </p:spPr>
        <p:txBody>
          <a:bodyPr/>
          <a:lstStyle/>
          <a:p>
            <a:endParaRPr lang="en-GB" sz="2400"/>
          </a:p>
        </p:txBody>
      </p:sp>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Limitations &amp; Challenges of OneDrive at Greenfield</a:t>
            </a:r>
            <a:endParaRPr lang="en-US" sz="3467" dirty="0"/>
          </a:p>
        </p:txBody>
      </p:sp>
      <p:sp>
        <p:nvSpPr>
          <p:cNvPr id="5" name="Text 3"/>
          <p:cNvSpPr/>
          <p:nvPr/>
        </p:nvSpPr>
        <p:spPr>
          <a:xfrm>
            <a:off x="7924800" y="97536"/>
            <a:ext cx="4145280" cy="426720"/>
          </a:xfrm>
          <a:prstGeom prst="rect">
            <a:avLst/>
          </a:prstGeom>
          <a:noFill/>
          <a:ln/>
        </p:spPr>
        <p:txBody>
          <a:bodyPr wrap="square" lIns="0" tIns="0" rIns="0" bIns="0" rtlCol="0" anchor="ctr"/>
          <a:lstStyle/>
          <a:p>
            <a:pPr algn="r"/>
            <a:r>
              <a:rPr lang="en-US" sz="1200" dirty="0">
                <a:solidFill>
                  <a:srgbClr val="A8D8E3"/>
                </a:solidFill>
                <a:latin typeface="Calibri" pitchFamily="34" charset="0"/>
                <a:ea typeface="Calibri" pitchFamily="34" charset="-122"/>
                <a:cs typeface="Calibri" pitchFamily="34" charset="-120"/>
              </a:rPr>
              <a:t>LCHS4007 | Digital Skills and Research Methods</a:t>
            </a:r>
            <a:endParaRPr lang="en-US" sz="1200" dirty="0"/>
          </a:p>
        </p:txBody>
      </p:sp>
      <p:sp>
        <p:nvSpPr>
          <p:cNvPr id="6" name="Text 4"/>
          <p:cNvSpPr/>
          <p:nvPr/>
        </p:nvSpPr>
        <p:spPr>
          <a:xfrm>
            <a:off x="304800" y="1219200"/>
            <a:ext cx="11582400" cy="609600"/>
          </a:xfrm>
          <a:prstGeom prst="rect">
            <a:avLst/>
          </a:prstGeom>
          <a:noFill/>
          <a:ln/>
        </p:spPr>
        <p:txBody>
          <a:bodyPr wrap="square" rtlCol="0" anchor="ctr"/>
          <a:lstStyle/>
          <a:p>
            <a:r>
              <a:rPr lang="en-US" sz="1733" dirty="0">
                <a:solidFill>
                  <a:srgbClr val="1A2E35"/>
                </a:solidFill>
                <a:latin typeface="Calibri" pitchFamily="34" charset="0"/>
                <a:ea typeface="Calibri" pitchFamily="34" charset="-122"/>
                <a:cs typeface="Calibri" pitchFamily="34" charset="-120"/>
              </a:rPr>
              <a:t>While OneDrive offers clear advantages, it also presents challenges that Greenfield must manage carefully:</a:t>
            </a:r>
            <a:endParaRPr lang="en-US" sz="1733" dirty="0"/>
          </a:p>
        </p:txBody>
      </p:sp>
      <p:sp>
        <p:nvSpPr>
          <p:cNvPr id="7" name="Shape 5"/>
          <p:cNvSpPr/>
          <p:nvPr/>
        </p:nvSpPr>
        <p:spPr>
          <a:xfrm>
            <a:off x="304800" y="195072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8" name="Shape 6"/>
          <p:cNvSpPr/>
          <p:nvPr/>
        </p:nvSpPr>
        <p:spPr>
          <a:xfrm>
            <a:off x="304800" y="195072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9" name="Text 7"/>
          <p:cNvSpPr/>
          <p:nvPr/>
        </p:nvSpPr>
        <p:spPr>
          <a:xfrm>
            <a:off x="487680" y="202387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Internet Dependency</a:t>
            </a:r>
            <a:endParaRPr lang="en-US" sz="1600" dirty="0"/>
          </a:p>
        </p:txBody>
      </p:sp>
      <p:sp>
        <p:nvSpPr>
          <p:cNvPr id="10" name="Text 8"/>
          <p:cNvSpPr/>
          <p:nvPr/>
        </p:nvSpPr>
        <p:spPr>
          <a:xfrm>
            <a:off x="487680" y="243840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OneDrive requires a reliable internet connection. Visiting carers working in rural areas or properties with poor signal may be unable to access updated files. Lapointe &amp; Rivard (2005) highlight that technological infrastructure gaps are a key barrier to digital tool adoption in care settings.</a:t>
            </a:r>
            <a:endParaRPr lang="en-US" sz="1400" dirty="0"/>
          </a:p>
        </p:txBody>
      </p:sp>
      <p:sp>
        <p:nvSpPr>
          <p:cNvPr id="11" name="Text 9"/>
          <p:cNvSpPr/>
          <p:nvPr/>
        </p:nvSpPr>
        <p:spPr>
          <a:xfrm>
            <a:off x="487680" y="353568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Enable offline sync so files are accessible without internet.</a:t>
            </a:r>
            <a:endParaRPr lang="en-US" sz="1333" dirty="0"/>
          </a:p>
        </p:txBody>
      </p:sp>
      <p:sp>
        <p:nvSpPr>
          <p:cNvPr id="12" name="Shape 10"/>
          <p:cNvSpPr/>
          <p:nvPr/>
        </p:nvSpPr>
        <p:spPr>
          <a:xfrm>
            <a:off x="6217920" y="195072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13" name="Shape 11"/>
          <p:cNvSpPr/>
          <p:nvPr/>
        </p:nvSpPr>
        <p:spPr>
          <a:xfrm>
            <a:off x="6217920" y="195072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14" name="Text 12"/>
          <p:cNvSpPr/>
          <p:nvPr/>
        </p:nvSpPr>
        <p:spPr>
          <a:xfrm>
            <a:off x="6400800" y="202387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Staff Digital Literacy</a:t>
            </a:r>
            <a:endParaRPr lang="en-US" sz="1600" dirty="0"/>
          </a:p>
        </p:txBody>
      </p:sp>
      <p:sp>
        <p:nvSpPr>
          <p:cNvPr id="15" name="Text 13"/>
          <p:cNvSpPr/>
          <p:nvPr/>
        </p:nvSpPr>
        <p:spPr>
          <a:xfrm>
            <a:off x="6400800" y="243840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Many carers and older employees may lack confidence using cloud-based platforms. Greenfield's brief notes that staff are 'still developing confidence' in Microsoft 365. Without adequate training, OneDrive may be underutilised or avoided altogether.</a:t>
            </a:r>
            <a:endParaRPr lang="en-US" sz="1400" dirty="0"/>
          </a:p>
        </p:txBody>
      </p:sp>
      <p:sp>
        <p:nvSpPr>
          <p:cNvPr id="16" name="Text 14"/>
          <p:cNvSpPr/>
          <p:nvPr/>
        </p:nvSpPr>
        <p:spPr>
          <a:xfrm>
            <a:off x="6400800" y="353568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Provide structured training and ongoing IT support for all staff.</a:t>
            </a:r>
            <a:endParaRPr lang="en-US" sz="1333" dirty="0"/>
          </a:p>
        </p:txBody>
      </p:sp>
      <p:sp>
        <p:nvSpPr>
          <p:cNvPr id="17" name="Shape 15"/>
          <p:cNvSpPr/>
          <p:nvPr/>
        </p:nvSpPr>
        <p:spPr>
          <a:xfrm>
            <a:off x="304800" y="432816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18" name="Shape 16"/>
          <p:cNvSpPr/>
          <p:nvPr/>
        </p:nvSpPr>
        <p:spPr>
          <a:xfrm>
            <a:off x="304800" y="432816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19" name="Text 17"/>
          <p:cNvSpPr/>
          <p:nvPr/>
        </p:nvSpPr>
        <p:spPr>
          <a:xfrm>
            <a:off x="487680" y="440131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Data Breach Risk</a:t>
            </a:r>
            <a:endParaRPr lang="en-US" sz="1600" dirty="0"/>
          </a:p>
        </p:txBody>
      </p:sp>
      <p:sp>
        <p:nvSpPr>
          <p:cNvPr id="20" name="Text 18"/>
          <p:cNvSpPr/>
          <p:nvPr/>
        </p:nvSpPr>
        <p:spPr>
          <a:xfrm>
            <a:off x="487680" y="481584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Although OneDrive is highly secure, human error — such as sharing a link with the wrong person or using a weak password — can expose sensitive client data. In a health and social care context, a data breach could violate GDPR and have serious consequences.</a:t>
            </a:r>
            <a:endParaRPr lang="en-US" sz="1400" dirty="0"/>
          </a:p>
        </p:txBody>
      </p:sp>
      <p:sp>
        <p:nvSpPr>
          <p:cNvPr id="21" name="Text 19"/>
          <p:cNvSpPr/>
          <p:nvPr/>
        </p:nvSpPr>
        <p:spPr>
          <a:xfrm>
            <a:off x="487680" y="591312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Enforce multi-factor authentication and clear data-sharing policies.</a:t>
            </a:r>
            <a:endParaRPr lang="en-US" sz="1333" dirty="0"/>
          </a:p>
        </p:txBody>
      </p:sp>
      <p:sp>
        <p:nvSpPr>
          <p:cNvPr id="22" name="Shape 20"/>
          <p:cNvSpPr/>
          <p:nvPr/>
        </p:nvSpPr>
        <p:spPr>
          <a:xfrm>
            <a:off x="6217920" y="432816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23" name="Shape 21"/>
          <p:cNvSpPr/>
          <p:nvPr/>
        </p:nvSpPr>
        <p:spPr>
          <a:xfrm>
            <a:off x="6217920" y="432816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24" name="Text 22"/>
          <p:cNvSpPr/>
          <p:nvPr/>
        </p:nvSpPr>
        <p:spPr>
          <a:xfrm>
            <a:off x="6400800" y="440131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Ongoing Subscription Cost</a:t>
            </a:r>
            <a:endParaRPr lang="en-US" sz="1600" dirty="0"/>
          </a:p>
        </p:txBody>
      </p:sp>
      <p:sp>
        <p:nvSpPr>
          <p:cNvPr id="25" name="Text 23"/>
          <p:cNvSpPr/>
          <p:nvPr/>
        </p:nvSpPr>
        <p:spPr>
          <a:xfrm>
            <a:off x="6400800" y="481584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OneDrive for Business requires a paid Microsoft 365 subscription. While cost-effective compared to traditional IT systems, smaller agencies like Greenfield must budget carefully for licensing fees, particularly as they scale and add more staff accounts.</a:t>
            </a:r>
            <a:endParaRPr lang="en-US" sz="1400" dirty="0"/>
          </a:p>
        </p:txBody>
      </p:sp>
      <p:sp>
        <p:nvSpPr>
          <p:cNvPr id="26" name="Text 24"/>
          <p:cNvSpPr/>
          <p:nvPr/>
        </p:nvSpPr>
        <p:spPr>
          <a:xfrm>
            <a:off x="6400800" y="591312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Review Microsoft 365 nonprofit/charity pricing options.</a:t>
            </a:r>
            <a:endParaRPr lang="en-US" sz="1333" dirty="0"/>
          </a:p>
        </p:txBody>
      </p:sp>
      <p:sp>
        <p:nvSpPr>
          <p:cNvPr id="27" name="Text 25"/>
          <p:cNvSpPr/>
          <p:nvPr/>
        </p:nvSpPr>
        <p:spPr>
          <a:xfrm>
            <a:off x="243840" y="6437376"/>
            <a:ext cx="11704320" cy="341376"/>
          </a:xfrm>
          <a:prstGeom prst="rect">
            <a:avLst/>
          </a:prstGeom>
          <a:noFill/>
          <a:ln/>
        </p:spPr>
        <p:txBody>
          <a:bodyPr wrap="square" rtlCol="0" anchor="ctr"/>
          <a:lstStyle/>
          <a:p>
            <a:r>
              <a:rPr lang="en-US" sz="1067" i="1" dirty="0">
                <a:solidFill>
                  <a:srgbClr val="5A7A84"/>
                </a:solidFill>
                <a:latin typeface="Calibri" pitchFamily="34" charset="0"/>
                <a:ea typeface="Calibri" pitchFamily="34" charset="-122"/>
                <a:cs typeface="Calibri" pitchFamily="34" charset="-120"/>
              </a:rPr>
              <a:t>Information Commissioner's Office (2023). Guide to the UK GDPR. Available at: https://ico.org.uk | Lapointe &amp; Rivard (2005). MIS Quarterly, 29(3).</a:t>
            </a:r>
            <a:endParaRPr lang="en-US" sz="106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93DAF-09B2-EE90-CF7E-C1794485BAF8}"/>
              </a:ext>
            </a:extLst>
          </p:cNvPr>
          <p:cNvSpPr>
            <a:spLocks noGrp="1"/>
          </p:cNvSpPr>
          <p:nvPr>
            <p:ph type="title"/>
          </p:nvPr>
        </p:nvSpPr>
        <p:spPr>
          <a:xfrm>
            <a:off x="1137033" y="670559"/>
            <a:ext cx="4683321" cy="2148841"/>
          </a:xfrm>
        </p:spPr>
        <p:txBody>
          <a:bodyPr anchor="t">
            <a:normAutofit/>
          </a:bodyPr>
          <a:lstStyle/>
          <a:p>
            <a:pPr algn="ctr"/>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Digital Safety Plan for Greenfield</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descr="3 Key Strategies to Improve Cybersecurity in Healthcare">
            <a:extLst>
              <a:ext uri="{FF2B5EF4-FFF2-40B4-BE49-F238E27FC236}">
                <a16:creationId xmlns:a16="http://schemas.microsoft.com/office/drawing/2014/main" id="{50B76150-15EA-3256-9325-0E0EEB0E1E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375"/>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C307591-91E8-33E9-E8F2-F2C5C276209F}"/>
              </a:ext>
            </a:extLst>
          </p:cNvPr>
          <p:cNvSpPr>
            <a:spLocks noGrp="1"/>
          </p:cNvSpPr>
          <p:nvPr>
            <p:ph idx="1"/>
          </p:nvPr>
        </p:nvSpPr>
        <p:spPr>
          <a:xfrm>
            <a:off x="6797003" y="670559"/>
            <a:ext cx="4683321" cy="5445076"/>
          </a:xfrm>
        </p:spPr>
        <p:txBody>
          <a:bodyPr anchor="t">
            <a:normAutofit/>
          </a:bodyPr>
          <a:lstStyle/>
          <a:p>
            <a:pPr marL="0" indent="0" algn="just">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Greenfield Home Care Agency manages sensitive information including patient records, medication data, and staff details.</a:t>
            </a:r>
          </a:p>
          <a:p>
            <a:pPr marL="0" indent="0" algn="just">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To protect this information, the </a:t>
            </a:r>
            <a:r>
              <a:rPr lang="en-US" sz="2000" dirty="0" err="1">
                <a:latin typeface="Calibri" panose="020F0502020204030204" pitchFamily="34" charset="0"/>
                <a:ea typeface="Calibri" panose="020F0502020204030204" pitchFamily="34" charset="0"/>
                <a:cs typeface="Calibri" panose="020F0502020204030204" pitchFamily="34" charset="0"/>
              </a:rPr>
              <a:t>organisation</a:t>
            </a:r>
            <a:r>
              <a:rPr lang="en-US" sz="2000" dirty="0">
                <a:latin typeface="Calibri" panose="020F0502020204030204" pitchFamily="34" charset="0"/>
                <a:ea typeface="Calibri" panose="020F0502020204030204" pitchFamily="34" charset="0"/>
                <a:cs typeface="Calibri" panose="020F0502020204030204" pitchFamily="34" charset="0"/>
              </a:rPr>
              <a:t> must implement a digital safety plan focusing on:</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Secure Access</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Email Awareness</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Data Management</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Confidentiality and Compliance</a:t>
            </a:r>
          </a:p>
          <a:p>
            <a:pPr marL="0" indent="0" algn="just">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These measures help prevent data breaches, protect patient privacy, and ensure safe digital communication.</a:t>
            </a:r>
          </a:p>
          <a:p>
            <a:pPr marL="0" indent="0" algn="just">
              <a:lnSpc>
                <a:spcPct val="100000"/>
              </a:lnSpc>
              <a:buNone/>
            </a:pPr>
            <a:r>
              <a:rPr lang="en-GB" sz="2000" dirty="0"/>
              <a:t>(Whitman and </a:t>
            </a:r>
            <a:r>
              <a:rPr lang="en-GB" sz="2000" dirty="0" err="1"/>
              <a:t>Mattord</a:t>
            </a:r>
            <a:r>
              <a:rPr lang="en-GB" sz="2000" dirty="0"/>
              <a:t>, 2021)</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30655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AE2413-CAAE-2E4D-68D3-73A6AB43328A}"/>
              </a:ext>
            </a:extLst>
          </p:cNvPr>
          <p:cNvSpPr>
            <a:spLocks noGrp="1"/>
          </p:cNvSpPr>
          <p:nvPr>
            <p:ph type="title"/>
          </p:nvPr>
        </p:nvSpPr>
        <p:spPr>
          <a:xfrm>
            <a:off x="1137034" y="609597"/>
            <a:ext cx="9392421" cy="1330841"/>
          </a:xfrm>
        </p:spPr>
        <p:txBody>
          <a:bodyPr>
            <a:normAutofit/>
          </a:bodyPr>
          <a:lstStyle/>
          <a:p>
            <a:pPr algn="ctr"/>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Secure Access Controls</a:t>
            </a:r>
          </a:p>
        </p:txBody>
      </p:sp>
      <p:sp>
        <p:nvSpPr>
          <p:cNvPr id="3" name="Content Placeholder 2">
            <a:extLst>
              <a:ext uri="{FF2B5EF4-FFF2-40B4-BE49-F238E27FC236}">
                <a16:creationId xmlns:a16="http://schemas.microsoft.com/office/drawing/2014/main" id="{41E99693-DD72-289B-5842-66A4D0323CC3}"/>
              </a:ext>
            </a:extLst>
          </p:cNvPr>
          <p:cNvSpPr>
            <a:spLocks noGrp="1"/>
          </p:cNvSpPr>
          <p:nvPr>
            <p:ph idx="1"/>
          </p:nvPr>
        </p:nvSpPr>
        <p:spPr>
          <a:xfrm>
            <a:off x="1137033" y="2198362"/>
            <a:ext cx="5953578" cy="3917773"/>
          </a:xfrm>
        </p:spPr>
        <p:txBody>
          <a:bodyPr>
            <a:noAutofit/>
          </a:bodyPr>
          <a:lstStyle/>
          <a:p>
            <a:pPr marL="0" indent="0" algn="just">
              <a:lnSpc>
                <a:spcPct val="100000"/>
              </a:lnSpc>
              <a:buNone/>
            </a:pPr>
            <a:r>
              <a:rPr lang="en-US" sz="2000" b="1" dirty="0">
                <a:latin typeface="Calibri" panose="020F0502020204030204" pitchFamily="34" charset="0"/>
                <a:ea typeface="Calibri" panose="020F0502020204030204" pitchFamily="34" charset="0"/>
                <a:cs typeface="Calibri" panose="020F0502020204030204" pitchFamily="34" charset="0"/>
              </a:rPr>
              <a:t>Goal: </a:t>
            </a:r>
            <a:r>
              <a:rPr lang="en-US" sz="2000" dirty="0">
                <a:latin typeface="Calibri" panose="020F0502020204030204" pitchFamily="34" charset="0"/>
                <a:ea typeface="Calibri" panose="020F0502020204030204" pitchFamily="34" charset="0"/>
                <a:cs typeface="Calibri" panose="020F0502020204030204" pitchFamily="34" charset="0"/>
              </a:rPr>
              <a:t>Protect systems from </a:t>
            </a:r>
            <a:r>
              <a:rPr lang="en-US" sz="2000" dirty="0" err="1">
                <a:latin typeface="Calibri" panose="020F0502020204030204" pitchFamily="34" charset="0"/>
                <a:ea typeface="Calibri" panose="020F0502020204030204" pitchFamily="34" charset="0"/>
                <a:cs typeface="Calibri" panose="020F0502020204030204" pitchFamily="34" charset="0"/>
              </a:rPr>
              <a:t>unauthorised</a:t>
            </a:r>
            <a:r>
              <a:rPr lang="en-US" sz="2000" dirty="0">
                <a:latin typeface="Calibri" panose="020F0502020204030204" pitchFamily="34" charset="0"/>
                <a:ea typeface="Calibri" panose="020F0502020204030204" pitchFamily="34" charset="0"/>
                <a:cs typeface="Calibri" panose="020F0502020204030204" pitchFamily="34" charset="0"/>
              </a:rPr>
              <a:t> access.</a:t>
            </a:r>
          </a:p>
          <a:p>
            <a:pPr marL="0" indent="0" algn="just">
              <a:lnSpc>
                <a:spcPct val="100000"/>
              </a:lnSpc>
              <a:buNone/>
            </a:pPr>
            <a:r>
              <a:rPr lang="en-US" sz="2000" b="1" dirty="0">
                <a:latin typeface="Calibri" panose="020F0502020204030204" pitchFamily="34" charset="0"/>
                <a:ea typeface="Calibri" panose="020F0502020204030204" pitchFamily="34" charset="0"/>
                <a:cs typeface="Calibri" panose="020F0502020204030204" pitchFamily="34" charset="0"/>
              </a:rPr>
              <a:t>Actions:</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Use strong passwords for all Microsoft 365 accounts.</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Enable Multi-Factor Authentication (MFA).</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Restrict access based on staff roles.</a:t>
            </a:r>
          </a:p>
          <a:p>
            <a:pPr algn="just">
              <a:lnSpc>
                <a:spcPct val="100000"/>
              </a:lnSpc>
            </a:pPr>
            <a:r>
              <a:rPr lang="en-US" sz="2000" dirty="0">
                <a:latin typeface="Calibri" panose="020F0502020204030204" pitchFamily="34" charset="0"/>
                <a:ea typeface="Calibri" panose="020F0502020204030204" pitchFamily="34" charset="0"/>
                <a:cs typeface="Calibri" panose="020F0502020204030204" pitchFamily="34" charset="0"/>
              </a:rPr>
              <a:t>Automatically lock inactive devices.</a:t>
            </a:r>
          </a:p>
          <a:p>
            <a:pPr marL="0" indent="0" algn="just">
              <a:lnSpc>
                <a:spcPct val="100000"/>
              </a:lnSpc>
              <a:buNone/>
            </a:pPr>
            <a:r>
              <a:rPr lang="en-US" sz="2000" b="1" dirty="0">
                <a:latin typeface="Calibri" panose="020F0502020204030204" pitchFamily="34" charset="0"/>
                <a:ea typeface="Calibri" panose="020F0502020204030204" pitchFamily="34" charset="0"/>
                <a:cs typeface="Calibri" panose="020F0502020204030204" pitchFamily="34" charset="0"/>
              </a:rPr>
              <a:t>Application to Greenfield</a:t>
            </a:r>
          </a:p>
          <a:p>
            <a:pPr marL="0" indent="0" algn="just">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These measures ensure that only </a:t>
            </a:r>
            <a:r>
              <a:rPr lang="en-US" sz="2000" dirty="0" err="1">
                <a:latin typeface="Calibri" panose="020F0502020204030204" pitchFamily="34" charset="0"/>
                <a:ea typeface="Calibri" panose="020F0502020204030204" pitchFamily="34" charset="0"/>
                <a:cs typeface="Calibri" panose="020F0502020204030204" pitchFamily="34" charset="0"/>
              </a:rPr>
              <a:t>authorised</a:t>
            </a:r>
            <a:r>
              <a:rPr lang="en-US" sz="2000" dirty="0">
                <a:latin typeface="Calibri" panose="020F0502020204030204" pitchFamily="34" charset="0"/>
                <a:ea typeface="Calibri" panose="020F0502020204030204" pitchFamily="34" charset="0"/>
                <a:cs typeface="Calibri" panose="020F0502020204030204" pitchFamily="34" charset="0"/>
              </a:rPr>
              <a:t> carers and staff can access sensitive patient information.</a:t>
            </a:r>
          </a:p>
          <a:p>
            <a:pPr marL="0" indent="0" algn="just">
              <a:lnSpc>
                <a:spcPct val="100000"/>
              </a:lnSpc>
              <a:buNone/>
            </a:pPr>
            <a:r>
              <a:rPr lang="en-GB" sz="2000" dirty="0">
                <a:latin typeface="Calibri" panose="020F0502020204030204" pitchFamily="34" charset="0"/>
                <a:ea typeface="Calibri" panose="020F0502020204030204" pitchFamily="34" charset="0"/>
                <a:cs typeface="Calibri" panose="020F0502020204030204" pitchFamily="34" charset="0"/>
              </a:rPr>
              <a:t>(National Cyber Security Centre, 2023)</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pic>
        <p:nvPicPr>
          <p:cNvPr id="3074" name="Picture 2" descr="Cyber security illustration. Password security vector illustration for  cyber security. Icon of padlock and shield for design about cyber and  technology. Locked password for graphic resource 23061411 Vector Art at  Vecteezy">
            <a:extLst>
              <a:ext uri="{FF2B5EF4-FFF2-40B4-BE49-F238E27FC236}">
                <a16:creationId xmlns:a16="http://schemas.microsoft.com/office/drawing/2014/main" id="{7070E85E-F664-9E01-8121-B68742E25A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0220" y="2184914"/>
            <a:ext cx="3126799" cy="3755915"/>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79779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Freeform: Shape 4115">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68389A-8EE2-B053-0A36-AA25F8ED2371}"/>
              </a:ext>
            </a:extLst>
          </p:cNvPr>
          <p:cNvSpPr>
            <a:spLocks noGrp="1"/>
          </p:cNvSpPr>
          <p:nvPr>
            <p:ph type="title"/>
          </p:nvPr>
        </p:nvSpPr>
        <p:spPr>
          <a:xfrm>
            <a:off x="5867400" y="609600"/>
            <a:ext cx="5310116" cy="1322887"/>
          </a:xfrm>
        </p:spPr>
        <p:txBody>
          <a:bodyPr>
            <a:normAutofit/>
          </a:bodyPr>
          <a:lstStyle/>
          <a:p>
            <a:pPr algn="ctr"/>
            <a:r>
              <a:rPr lang="en-GB" b="1">
                <a:solidFill>
                  <a:schemeClr val="tx2"/>
                </a:solidFill>
                <a:latin typeface="Calibri" panose="020F0502020204030204" pitchFamily="34" charset="0"/>
                <a:ea typeface="Calibri" panose="020F0502020204030204" pitchFamily="34" charset="0"/>
                <a:cs typeface="Calibri" panose="020F0502020204030204" pitchFamily="34" charset="0"/>
              </a:rPr>
              <a:t>Email Awareness</a:t>
            </a:r>
          </a:p>
        </p:txBody>
      </p:sp>
      <p:pic>
        <p:nvPicPr>
          <p:cNvPr id="4104" name="Picture 8" descr="Digital Letter a Logo with Pixel Dispersion Effect Stock Photo -  Illustration of gradient, graphic: 414525090">
            <a:extLst>
              <a:ext uri="{FF2B5EF4-FFF2-40B4-BE49-F238E27FC236}">
                <a16:creationId xmlns:a16="http://schemas.microsoft.com/office/drawing/2014/main" id="{C1F27A41-95B4-EC41-1222-986ACAF2B29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427" y="1573971"/>
            <a:ext cx="3720152" cy="372015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733C7D3-BA15-BF7F-0315-A7747AB5652F}"/>
              </a:ext>
            </a:extLst>
          </p:cNvPr>
          <p:cNvSpPr>
            <a:spLocks noGrp="1"/>
          </p:cNvSpPr>
          <p:nvPr>
            <p:ph idx="1"/>
          </p:nvPr>
        </p:nvSpPr>
        <p:spPr>
          <a:xfrm>
            <a:off x="5867400" y="2194102"/>
            <a:ext cx="5310116" cy="3908585"/>
          </a:xfrm>
        </p:spPr>
        <p:txBody>
          <a:bodyPr>
            <a:noAutofit/>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Goal: </a:t>
            </a:r>
            <a:r>
              <a:rPr lang="en-US" sz="2000" dirty="0">
                <a:latin typeface="Calibri" panose="020F0502020204030204" pitchFamily="34" charset="0"/>
                <a:ea typeface="Calibri" panose="020F0502020204030204" pitchFamily="34" charset="0"/>
                <a:cs typeface="Calibri" panose="020F0502020204030204" pitchFamily="34" charset="0"/>
              </a:rPr>
              <a:t>Prevent phishing and cyber threats.</a:t>
            </a:r>
          </a:p>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Actions:</a:t>
            </a:r>
          </a:p>
          <a:p>
            <a:r>
              <a:rPr lang="en-US" sz="2000" dirty="0">
                <a:latin typeface="Calibri" panose="020F0502020204030204" pitchFamily="34" charset="0"/>
                <a:ea typeface="Calibri" panose="020F0502020204030204" pitchFamily="34" charset="0"/>
                <a:cs typeface="Calibri" panose="020F0502020204030204" pitchFamily="34" charset="0"/>
              </a:rPr>
              <a:t>Train staff to </a:t>
            </a:r>
            <a:r>
              <a:rPr lang="en-US" sz="2000" dirty="0" err="1">
                <a:latin typeface="Calibri" panose="020F0502020204030204" pitchFamily="34" charset="0"/>
                <a:ea typeface="Calibri" panose="020F0502020204030204" pitchFamily="34" charset="0"/>
                <a:cs typeface="Calibri" panose="020F0502020204030204" pitchFamily="34" charset="0"/>
              </a:rPr>
              <a:t>recognise</a:t>
            </a:r>
            <a:r>
              <a:rPr lang="en-US" sz="2000" dirty="0">
                <a:latin typeface="Calibri" panose="020F0502020204030204" pitchFamily="34" charset="0"/>
                <a:ea typeface="Calibri" panose="020F0502020204030204" pitchFamily="34" charset="0"/>
                <a:cs typeface="Calibri" panose="020F0502020204030204" pitchFamily="34" charset="0"/>
              </a:rPr>
              <a:t> suspicious emails.</a:t>
            </a:r>
          </a:p>
          <a:p>
            <a:r>
              <a:rPr lang="en-US" sz="2000" dirty="0">
                <a:latin typeface="Calibri" panose="020F0502020204030204" pitchFamily="34" charset="0"/>
                <a:ea typeface="Calibri" panose="020F0502020204030204" pitchFamily="34" charset="0"/>
                <a:cs typeface="Calibri" panose="020F0502020204030204" pitchFamily="34" charset="0"/>
              </a:rPr>
              <a:t>Use Microsoft email security filters.</a:t>
            </a:r>
          </a:p>
          <a:p>
            <a:r>
              <a:rPr lang="en-US" sz="2000" dirty="0">
                <a:latin typeface="Calibri" panose="020F0502020204030204" pitchFamily="34" charset="0"/>
                <a:ea typeface="Calibri" panose="020F0502020204030204" pitchFamily="34" charset="0"/>
                <a:cs typeface="Calibri" panose="020F0502020204030204" pitchFamily="34" charset="0"/>
              </a:rPr>
              <a:t>Report suspicious messages immediately.</a:t>
            </a:r>
          </a:p>
          <a:p>
            <a:r>
              <a:rPr lang="en-US" sz="2000" dirty="0">
                <a:latin typeface="Calibri" panose="020F0502020204030204" pitchFamily="34" charset="0"/>
                <a:ea typeface="Calibri" panose="020F0502020204030204" pitchFamily="34" charset="0"/>
                <a:cs typeface="Calibri" panose="020F0502020204030204" pitchFamily="34" charset="0"/>
              </a:rPr>
              <a:t>Avoid opening unknown attachments or links.</a:t>
            </a:r>
          </a:p>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Application to Greenfield</a:t>
            </a:r>
          </a:p>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Because carers communicate frequently through email, awareness training helps reduce cyber security risks.</a:t>
            </a: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(Pfleeger, Pfleeger and Coles-Kemp, 2023)</a:t>
            </a:r>
          </a:p>
        </p:txBody>
      </p:sp>
    </p:spTree>
    <p:extLst>
      <p:ext uri="{BB962C8B-B14F-4D97-AF65-F5344CB8AC3E}">
        <p14:creationId xmlns:p14="http://schemas.microsoft.com/office/powerpoint/2010/main" val="1811064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E0D5DD-0A8B-427D-0872-B0272A8B9858}"/>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b="1" kern="1200" dirty="0">
                <a:solidFill>
                  <a:schemeClr val="tx2"/>
                </a:solidFill>
                <a:latin typeface="Calibri" panose="020F0502020204030204" pitchFamily="34" charset="0"/>
                <a:ea typeface="Calibri" panose="020F0502020204030204" pitchFamily="34" charset="0"/>
                <a:cs typeface="Calibri" panose="020F0502020204030204" pitchFamily="34" charset="0"/>
              </a:rPr>
              <a:t>Data Protection Checklist</a:t>
            </a:r>
          </a:p>
        </p:txBody>
      </p:sp>
      <p:sp>
        <p:nvSpPr>
          <p:cNvPr id="9" name="TextBox 8">
            <a:extLst>
              <a:ext uri="{FF2B5EF4-FFF2-40B4-BE49-F238E27FC236}">
                <a16:creationId xmlns:a16="http://schemas.microsoft.com/office/drawing/2014/main" id="{E7079468-F5FF-D471-A12F-B7294E3BF822}"/>
              </a:ext>
            </a:extLst>
          </p:cNvPr>
          <p:cNvSpPr txBox="1"/>
          <p:nvPr/>
        </p:nvSpPr>
        <p:spPr>
          <a:xfrm>
            <a:off x="723898" y="5966019"/>
            <a:ext cx="10744201" cy="397567"/>
          </a:xfrm>
          <a:prstGeom prst="rect">
            <a:avLst/>
          </a:prstGeom>
        </p:spPr>
        <p:txBody>
          <a:bodyPr vert="horz" lIns="91440" tIns="45720" rIns="91440" bIns="45720" rtlCol="0">
            <a:noAutofit/>
          </a:bodyPr>
          <a:lstStyle/>
          <a:p>
            <a:pPr>
              <a:lnSpc>
                <a:spcPct val="90000"/>
              </a:lnSpc>
              <a:spcBef>
                <a:spcPts val="1000"/>
              </a:spcBef>
              <a:spcAft>
                <a:spcPts val="600"/>
              </a:spcAft>
            </a:pPr>
            <a:r>
              <a:rPr lang="en-US" sz="20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This checklist helps Greenfield maintain strong data protection practices. </a:t>
            </a:r>
            <a:r>
              <a:rPr lang="en-GB" sz="2000" dirty="0">
                <a:latin typeface="Calibri" panose="020F0502020204030204" pitchFamily="34" charset="0"/>
                <a:ea typeface="Calibri" panose="020F0502020204030204" pitchFamily="34" charset="0"/>
                <a:cs typeface="Calibri" panose="020F0502020204030204" pitchFamily="34" charset="0"/>
              </a:rPr>
              <a:t>(Behl, 2020)</a:t>
            </a:r>
            <a:endParaRPr lang="en-US" sz="20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5" name="Table 4">
            <a:extLst>
              <a:ext uri="{FF2B5EF4-FFF2-40B4-BE49-F238E27FC236}">
                <a16:creationId xmlns:a16="http://schemas.microsoft.com/office/drawing/2014/main" id="{F5362A13-36C6-02E7-F726-4EE5BE5DBE4C}"/>
              </a:ext>
            </a:extLst>
          </p:cNvPr>
          <p:cNvGraphicFramePr>
            <a:graphicFrameLocks noGrp="1"/>
          </p:cNvGraphicFramePr>
          <p:nvPr>
            <p:extLst>
              <p:ext uri="{D42A27DB-BD31-4B8C-83A1-F6EECF244321}">
                <p14:modId xmlns:p14="http://schemas.microsoft.com/office/powerpoint/2010/main" val="3031297106"/>
              </p:ext>
            </p:extLst>
          </p:nvPr>
        </p:nvGraphicFramePr>
        <p:xfrm>
          <a:off x="723899" y="1806231"/>
          <a:ext cx="10744201" cy="3895705"/>
        </p:xfrm>
        <a:graphic>
          <a:graphicData uri="http://schemas.openxmlformats.org/drawingml/2006/table">
            <a:tbl>
              <a:tblPr firstRow="1" bandRow="1">
                <a:solidFill>
                  <a:schemeClr val="bg1"/>
                </a:solidFill>
                <a:tableStyleId>{5940675A-B579-460E-94D1-54222C63F5DA}</a:tableStyleId>
              </a:tblPr>
              <a:tblGrid>
                <a:gridCol w="3535896">
                  <a:extLst>
                    <a:ext uri="{9D8B030D-6E8A-4147-A177-3AD203B41FA5}">
                      <a16:colId xmlns:a16="http://schemas.microsoft.com/office/drawing/2014/main" val="2061563418"/>
                    </a:ext>
                  </a:extLst>
                </a:gridCol>
                <a:gridCol w="7208305">
                  <a:extLst>
                    <a:ext uri="{9D8B030D-6E8A-4147-A177-3AD203B41FA5}">
                      <a16:colId xmlns:a16="http://schemas.microsoft.com/office/drawing/2014/main" val="886183473"/>
                    </a:ext>
                  </a:extLst>
                </a:gridCol>
              </a:tblGrid>
              <a:tr h="779141">
                <a:tc>
                  <a:txBody>
                    <a:bodyPr/>
                    <a:lstStyle/>
                    <a:p>
                      <a:pPr algn="ctr">
                        <a:buNone/>
                      </a:pPr>
                      <a:r>
                        <a:rPr lang="en-GB" sz="2400" b="0" cap="none" spc="0">
                          <a:solidFill>
                            <a:schemeClr val="bg1"/>
                          </a:solidFill>
                          <a:latin typeface="Calibri" panose="020F0502020204030204" pitchFamily="34" charset="0"/>
                          <a:ea typeface="Calibri" panose="020F0502020204030204" pitchFamily="34" charset="0"/>
                          <a:cs typeface="Calibri" panose="020F0502020204030204" pitchFamily="34" charset="0"/>
                        </a:rPr>
                        <a:t>Area</a:t>
                      </a:r>
                    </a:p>
                  </a:txBody>
                  <a:tcPr marL="217688" marR="167453" marT="167453" marB="16745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a:buNone/>
                      </a:pPr>
                      <a:r>
                        <a:rPr lang="en-GB" sz="2400" b="0" cap="none" spc="0" dirty="0">
                          <a:solidFill>
                            <a:schemeClr val="bg1"/>
                          </a:solidFill>
                          <a:latin typeface="Calibri" panose="020F0502020204030204" pitchFamily="34" charset="0"/>
                          <a:ea typeface="Calibri" panose="020F0502020204030204" pitchFamily="34" charset="0"/>
                          <a:cs typeface="Calibri" panose="020F0502020204030204" pitchFamily="34" charset="0"/>
                        </a:rPr>
                        <a:t>Actions</a:t>
                      </a:r>
                    </a:p>
                  </a:txBody>
                  <a:tcPr marL="217688" marR="167453" marT="167453" marB="167453"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487196888"/>
                  </a:ext>
                </a:extLst>
              </a:tr>
              <a:tr h="779141">
                <a:tc>
                  <a:txBody>
                    <a:bodyPr/>
                    <a:lstStyle/>
                    <a:p>
                      <a:pPr algn="ctr">
                        <a:buNone/>
                      </a:pPr>
                      <a:r>
                        <a:rPr lang="en-GB"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Data Storage</a:t>
                      </a:r>
                    </a:p>
                  </a:txBody>
                  <a:tcPr marL="217688" marR="167453" marT="167453" marB="167453"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ctr">
                        <a:buNone/>
                      </a:pPr>
                      <a:r>
                        <a:rPr lang="en-US" sz="2400" cap="none" spc="0">
                          <a:solidFill>
                            <a:schemeClr val="tx1"/>
                          </a:solidFill>
                          <a:latin typeface="Calibri" panose="020F0502020204030204" pitchFamily="34" charset="0"/>
                          <a:ea typeface="Calibri" panose="020F0502020204030204" pitchFamily="34" charset="0"/>
                          <a:cs typeface="Calibri" panose="020F0502020204030204" pitchFamily="34" charset="0"/>
                        </a:rPr>
                        <a:t>Store files in secure OneDrive folders</a:t>
                      </a:r>
                    </a:p>
                  </a:txBody>
                  <a:tcPr marL="217688" marR="167453" marT="167453" marB="167453"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438562426"/>
                  </a:ext>
                </a:extLst>
              </a:tr>
              <a:tr h="779141">
                <a:tc>
                  <a:txBody>
                    <a:bodyPr/>
                    <a:lstStyle/>
                    <a:p>
                      <a:pPr algn="ctr">
                        <a:buNone/>
                      </a:pPr>
                      <a:r>
                        <a:rPr lang="en-GB" sz="2400" cap="none" spc="0">
                          <a:solidFill>
                            <a:schemeClr val="tx1"/>
                          </a:solidFill>
                          <a:latin typeface="Calibri" panose="020F0502020204030204" pitchFamily="34" charset="0"/>
                          <a:ea typeface="Calibri" panose="020F0502020204030204" pitchFamily="34" charset="0"/>
                          <a:cs typeface="Calibri" panose="020F0502020204030204" pitchFamily="34" charset="0"/>
                        </a:rPr>
                        <a:t>Backup</a:t>
                      </a:r>
                    </a:p>
                  </a:txBody>
                  <a:tcPr marL="217688" marR="167453" marT="167453" marB="16745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buNone/>
                      </a:pPr>
                      <a:r>
                        <a:rPr lang="en-GB" sz="2400" cap="none" spc="0">
                          <a:solidFill>
                            <a:schemeClr val="tx1"/>
                          </a:solidFill>
                          <a:latin typeface="Calibri" panose="020F0502020204030204" pitchFamily="34" charset="0"/>
                          <a:ea typeface="Calibri" panose="020F0502020204030204" pitchFamily="34" charset="0"/>
                          <a:cs typeface="Calibri" panose="020F0502020204030204" pitchFamily="34" charset="0"/>
                        </a:rPr>
                        <a:t>Enable automatic cloud backup</a:t>
                      </a:r>
                    </a:p>
                  </a:txBody>
                  <a:tcPr marL="217688" marR="167453" marT="167453" marB="16745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687662431"/>
                  </a:ext>
                </a:extLst>
              </a:tr>
              <a:tr h="779141">
                <a:tc>
                  <a:txBody>
                    <a:bodyPr/>
                    <a:lstStyle/>
                    <a:p>
                      <a:pPr algn="ctr">
                        <a:buNone/>
                      </a:pPr>
                      <a:r>
                        <a:rPr lang="en-GB" sz="2400" cap="none" spc="0">
                          <a:solidFill>
                            <a:schemeClr val="tx1"/>
                          </a:solidFill>
                          <a:latin typeface="Calibri" panose="020F0502020204030204" pitchFamily="34" charset="0"/>
                          <a:ea typeface="Calibri" panose="020F0502020204030204" pitchFamily="34" charset="0"/>
                          <a:cs typeface="Calibri" panose="020F0502020204030204" pitchFamily="34" charset="0"/>
                        </a:rPr>
                        <a:t>Confidentiality</a:t>
                      </a:r>
                    </a:p>
                  </a:txBody>
                  <a:tcPr marL="217688" marR="167453" marT="167453" marB="167453"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ctr">
                        <a:buNone/>
                      </a:pPr>
                      <a:r>
                        <a:rPr lang="en-US" sz="2400" cap="none" spc="0">
                          <a:solidFill>
                            <a:schemeClr val="tx1"/>
                          </a:solidFill>
                          <a:latin typeface="Calibri" panose="020F0502020204030204" pitchFamily="34" charset="0"/>
                          <a:ea typeface="Calibri" panose="020F0502020204030204" pitchFamily="34" charset="0"/>
                          <a:cs typeface="Calibri" panose="020F0502020204030204" pitchFamily="34" charset="0"/>
                        </a:rPr>
                        <a:t>Avoid sharing patient data externally</a:t>
                      </a:r>
                    </a:p>
                  </a:txBody>
                  <a:tcPr marL="217688" marR="167453" marT="167453" marB="167453"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623210555"/>
                  </a:ext>
                </a:extLst>
              </a:tr>
              <a:tr h="779141">
                <a:tc>
                  <a:txBody>
                    <a:bodyPr/>
                    <a:lstStyle/>
                    <a:p>
                      <a:pPr algn="ctr">
                        <a:buNone/>
                      </a:pPr>
                      <a:r>
                        <a:rPr lang="en-GB" sz="2400" cap="none" spc="0">
                          <a:solidFill>
                            <a:schemeClr val="tx1"/>
                          </a:solidFill>
                          <a:latin typeface="Calibri" panose="020F0502020204030204" pitchFamily="34" charset="0"/>
                          <a:ea typeface="Calibri" panose="020F0502020204030204" pitchFamily="34" charset="0"/>
                          <a:cs typeface="Calibri" panose="020F0502020204030204" pitchFamily="34" charset="0"/>
                        </a:rPr>
                        <a:t>Compliance</a:t>
                      </a:r>
                    </a:p>
                  </a:txBody>
                  <a:tcPr marL="217688" marR="167453" marT="167453" marB="16745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buNone/>
                      </a:pPr>
                      <a:r>
                        <a:rPr lang="en-GB"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Follow healthcare privacy policies</a:t>
                      </a:r>
                    </a:p>
                  </a:txBody>
                  <a:tcPr marL="217688" marR="167453" marT="167453" marB="16745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33181107"/>
                  </a:ext>
                </a:extLst>
              </a:tr>
            </a:tbl>
          </a:graphicData>
        </a:graphic>
      </p:graphicFrame>
    </p:spTree>
    <p:extLst>
      <p:ext uri="{BB962C8B-B14F-4D97-AF65-F5344CB8AC3E}">
        <p14:creationId xmlns:p14="http://schemas.microsoft.com/office/powerpoint/2010/main" val="2695348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27CCA4-2B94-B181-DC83-E3FA69D07C39}"/>
              </a:ext>
            </a:extLst>
          </p:cNvPr>
          <p:cNvSpPr>
            <a:spLocks noGrp="1"/>
          </p:cNvSpPr>
          <p:nvPr>
            <p:ph type="title"/>
          </p:nvPr>
        </p:nvSpPr>
        <p:spPr>
          <a:xfrm>
            <a:off x="1137036" y="548640"/>
            <a:ext cx="9916632" cy="1188720"/>
          </a:xfrm>
        </p:spPr>
        <p:txBody>
          <a:bodyPr>
            <a:normAutofit/>
          </a:bodyPr>
          <a:lstStyle/>
          <a:p>
            <a:pPr algn="ctr"/>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References</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sp>
        <p:nvSpPr>
          <p:cNvPr id="7" name="Content Placeholder 2">
            <a:extLst>
              <a:ext uri="{FF2B5EF4-FFF2-40B4-BE49-F238E27FC236}">
                <a16:creationId xmlns:a16="http://schemas.microsoft.com/office/drawing/2014/main" id="{73F0F1D2-EB0B-FD0C-BD90-8A04A763FDB5}"/>
              </a:ext>
            </a:extLst>
          </p:cNvPr>
          <p:cNvSpPr>
            <a:spLocks noGrp="1"/>
          </p:cNvSpPr>
          <p:nvPr>
            <p:ph idx="1"/>
          </p:nvPr>
        </p:nvSpPr>
        <p:spPr>
          <a:xfrm>
            <a:off x="1137036" y="2431767"/>
            <a:ext cx="9916631" cy="3685156"/>
          </a:xfrm>
        </p:spPr>
        <p:txBody>
          <a:bodyPr anchor="ctr">
            <a:noAutofit/>
          </a:bodyPr>
          <a:lstStyle/>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Behl, R. (2020)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Information Technology for Management</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New Delhi: McGraw Hill.</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Laudon, K.C., Laudon, J. and Traver, C.G. (2025)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Management information systems: Managing the digital firm, global edition (book)</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18th ed. London, England: Pearson Education.</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 (2023)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 365 documentation</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Microsoft.com</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Available at: </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hlinkClick r:id="rId3"/>
              </a:rPr>
              <a:t>https://learn.microsoft.com/en-us/microsoft-365/?view=o365-worldwide</a:t>
            </a:r>
            <a:endPar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(Accessed: March 10, 2026).</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National Cyber Security Centre (2023)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Advice &amp; guidance</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National Cyber Security Centre</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Available at: </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hlinkClick r:id="rId4"/>
              </a:rPr>
              <a:t>https://www.ncsc.gov.uk/section/advice-guidance/all-topics</a:t>
            </a:r>
            <a:endPar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(Accessed: March 10, 2026).</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Pfleeger, C., Pfleeger, S.L. and Coles-Kemp, L. (2023)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Security in Computing</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6th Edition. Addison-Wesley Professional.</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Stair, R. and Reynolds, G. (2018)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Principles of Information Systems</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Cengage Learning.</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Turban, E., Pollard, C. and Wood, G. (2025)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Information technology for management, with eBook access code: Navigating the digital divide to enhance local and global performance, growth, and sustainability</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13th ed. Nashville, TN: John Wiley &amp; Sons.</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Whitman, M. and </a:t>
            </a:r>
            <a:r>
              <a:rPr lang="en-GB" sz="16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Mattord</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H. (2021)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Principles of information security</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7th ed. Florence, AL: Course Technology.</a:t>
            </a:r>
          </a:p>
        </p:txBody>
      </p:sp>
    </p:spTree>
    <p:extLst>
      <p:ext uri="{BB962C8B-B14F-4D97-AF65-F5344CB8AC3E}">
        <p14:creationId xmlns:p14="http://schemas.microsoft.com/office/powerpoint/2010/main" val="1804146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References</a:t>
            </a:r>
            <a:endParaRPr lang="en-US" sz="3467" dirty="0"/>
          </a:p>
        </p:txBody>
      </p:sp>
      <p:sp>
        <p:nvSpPr>
          <p:cNvPr id="6" name="Text 4"/>
          <p:cNvSpPr/>
          <p:nvPr/>
        </p:nvSpPr>
        <p:spPr>
          <a:xfrm>
            <a:off x="7905750" y="82677"/>
            <a:ext cx="4145280" cy="426720"/>
          </a:xfrm>
          <a:prstGeom prst="rect">
            <a:avLst/>
          </a:prstGeom>
          <a:noFill/>
          <a:ln/>
        </p:spPr>
        <p:txBody>
          <a:bodyPr wrap="square" lIns="0" tIns="0" rIns="0" bIns="0" rtlCol="0" anchor="ctr"/>
          <a:lstStyle/>
          <a:p>
            <a:pPr algn="r"/>
            <a:endParaRPr lang="en-US" sz="1200" dirty="0"/>
          </a:p>
        </p:txBody>
      </p:sp>
      <p:sp>
        <p:nvSpPr>
          <p:cNvPr id="7" name="Text 5"/>
          <p:cNvSpPr/>
          <p:nvPr/>
        </p:nvSpPr>
        <p:spPr>
          <a:xfrm>
            <a:off x="365760" y="1280160"/>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Care Quality Commission (2023). Regulation 17: Good governance.</a:t>
            </a:r>
          </a:p>
          <a:p>
            <a:pPr>
              <a:spcBef>
                <a:spcPts val="267"/>
              </a:spcBef>
            </a:pPr>
            <a:r>
              <a:rPr lang="en-US" sz="1600" dirty="0">
                <a:solidFill>
                  <a:srgbClr val="1A2E35"/>
                </a:solidFill>
                <a:latin typeface="Calibri" pitchFamily="34" charset="0"/>
                <a:ea typeface="Calibri" pitchFamily="34" charset="-122"/>
                <a:cs typeface="Calibri" pitchFamily="34" charset="-120"/>
              </a:rPr>
              <a:t> Available at: </a:t>
            </a:r>
            <a:r>
              <a:rPr lang="en-US" sz="1600" dirty="0">
                <a:solidFill>
                  <a:srgbClr val="1A2E35"/>
                </a:solidFill>
                <a:latin typeface="Calibri" pitchFamily="34" charset="0"/>
                <a:ea typeface="Calibri" pitchFamily="34" charset="-122"/>
                <a:cs typeface="Calibri" pitchFamily="34" charset="-120"/>
                <a:hlinkClick r:id="rId3"/>
              </a:rPr>
              <a:t>https://www.cqc.org.uk/guidance-providers/regulations/regulation-17-good-governance</a:t>
            </a:r>
            <a:endParaRPr lang="en-US" sz="1600" dirty="0">
              <a:solidFill>
                <a:srgbClr val="1A2E35"/>
              </a:solidFill>
              <a:latin typeface="Calibri" pitchFamily="34" charset="0"/>
              <a:ea typeface="Calibri" pitchFamily="34" charset="-122"/>
              <a:cs typeface="Calibri" pitchFamily="34" charset="-120"/>
            </a:endParaRPr>
          </a:p>
          <a:p>
            <a:pPr>
              <a:spcBef>
                <a:spcPts val="267"/>
              </a:spcBef>
            </a:pPr>
            <a:r>
              <a:rPr lang="en-US" sz="1600" dirty="0">
                <a:solidFill>
                  <a:srgbClr val="1A2E35"/>
                </a:solidFill>
                <a:latin typeface="Calibri" pitchFamily="34" charset="0"/>
                <a:ea typeface="Calibri" pitchFamily="34" charset="-122"/>
                <a:cs typeface="Calibri" pitchFamily="34" charset="-120"/>
              </a:rPr>
              <a:t>[Accessed 10 March 2026].</a:t>
            </a:r>
            <a:endParaRPr lang="en-US" sz="1600" dirty="0"/>
          </a:p>
        </p:txBody>
      </p:sp>
      <p:sp>
        <p:nvSpPr>
          <p:cNvPr id="8" name="Text 6"/>
          <p:cNvSpPr/>
          <p:nvPr/>
        </p:nvSpPr>
        <p:spPr>
          <a:xfrm>
            <a:off x="365760" y="2048256"/>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Davenport, T.H. (2013). Process Innovation: Reengineering Work through Information Technology. Boston: Harvard Business School Press.</a:t>
            </a:r>
            <a:endParaRPr lang="en-US" sz="1600" dirty="0"/>
          </a:p>
        </p:txBody>
      </p:sp>
      <p:sp>
        <p:nvSpPr>
          <p:cNvPr id="9" name="Text 7"/>
          <p:cNvSpPr/>
          <p:nvPr/>
        </p:nvSpPr>
        <p:spPr>
          <a:xfrm>
            <a:off x="365760" y="2816352"/>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Information Commissioner's Office (2023). Guide to the UK General Data Protection Regulation (UK GDPR). </a:t>
            </a:r>
          </a:p>
          <a:p>
            <a:pPr>
              <a:spcBef>
                <a:spcPts val="267"/>
              </a:spcBef>
            </a:pPr>
            <a:r>
              <a:rPr lang="en-US" sz="1600" dirty="0">
                <a:solidFill>
                  <a:srgbClr val="1A2E35"/>
                </a:solidFill>
                <a:latin typeface="Calibri" pitchFamily="34" charset="0"/>
                <a:ea typeface="Calibri" pitchFamily="34" charset="-122"/>
                <a:cs typeface="Calibri" pitchFamily="34" charset="-120"/>
              </a:rPr>
              <a:t>Available at: https://ico.org.uk/for-organisations/guide-to-data-protection/guide-to-the-general-data-protection-regulation-gdpr/ </a:t>
            </a:r>
          </a:p>
          <a:p>
            <a:pPr>
              <a:spcBef>
                <a:spcPts val="267"/>
              </a:spcBef>
            </a:pPr>
            <a:r>
              <a:rPr lang="en-US" sz="1600" dirty="0">
                <a:solidFill>
                  <a:srgbClr val="1A2E35"/>
                </a:solidFill>
                <a:latin typeface="Calibri" pitchFamily="34" charset="0"/>
                <a:ea typeface="Calibri" pitchFamily="34" charset="-122"/>
                <a:cs typeface="Calibri" pitchFamily="34" charset="-120"/>
              </a:rPr>
              <a:t>[Accessed 10 March 2026].</a:t>
            </a:r>
            <a:endParaRPr lang="en-US" sz="1600" dirty="0"/>
          </a:p>
        </p:txBody>
      </p:sp>
      <p:sp>
        <p:nvSpPr>
          <p:cNvPr id="10" name="Text 8"/>
          <p:cNvSpPr/>
          <p:nvPr/>
        </p:nvSpPr>
        <p:spPr>
          <a:xfrm>
            <a:off x="365760" y="3584448"/>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Lapointe, L. and Rivard, S. (2005). A multilevel model of resistance to information technology implementation. MIS Quarterly, 29(3), pp.461–491.</a:t>
            </a:r>
            <a:endParaRPr lang="en-US" sz="1600" dirty="0"/>
          </a:p>
        </p:txBody>
      </p:sp>
      <p:sp>
        <p:nvSpPr>
          <p:cNvPr id="11" name="Text 9"/>
          <p:cNvSpPr/>
          <p:nvPr/>
        </p:nvSpPr>
        <p:spPr>
          <a:xfrm>
            <a:off x="365760" y="4352544"/>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Microsoft (2024). OneDrive for Business: Cloud Storage and File Sharing.</a:t>
            </a:r>
          </a:p>
          <a:p>
            <a:pPr>
              <a:spcBef>
                <a:spcPts val="267"/>
              </a:spcBef>
            </a:pPr>
            <a:r>
              <a:rPr lang="en-US" sz="1600" dirty="0">
                <a:solidFill>
                  <a:srgbClr val="1A2E35"/>
                </a:solidFill>
                <a:latin typeface="Calibri" pitchFamily="34" charset="0"/>
                <a:ea typeface="Calibri" pitchFamily="34" charset="-122"/>
                <a:cs typeface="Calibri" pitchFamily="34" charset="-120"/>
              </a:rPr>
              <a:t> Available at: </a:t>
            </a:r>
            <a:r>
              <a:rPr lang="en-US" sz="1600" dirty="0">
                <a:solidFill>
                  <a:srgbClr val="1A2E35"/>
                </a:solidFill>
                <a:latin typeface="Calibri" pitchFamily="34" charset="0"/>
                <a:ea typeface="Calibri" pitchFamily="34" charset="-122"/>
                <a:cs typeface="Calibri" pitchFamily="34" charset="-120"/>
                <a:hlinkClick r:id="rId4"/>
              </a:rPr>
              <a:t>https://www.microsoft.com/en-gb/microsoft-365/onedrive/onedrive-for-business</a:t>
            </a:r>
            <a:endParaRPr lang="en-US" sz="1600" dirty="0">
              <a:solidFill>
                <a:srgbClr val="1A2E35"/>
              </a:solidFill>
              <a:latin typeface="Calibri" pitchFamily="34" charset="0"/>
              <a:ea typeface="Calibri" pitchFamily="34" charset="-122"/>
              <a:cs typeface="Calibri" pitchFamily="34" charset="-120"/>
            </a:endParaRPr>
          </a:p>
          <a:p>
            <a:pPr>
              <a:spcBef>
                <a:spcPts val="267"/>
              </a:spcBef>
            </a:pPr>
            <a:r>
              <a:rPr lang="en-US" sz="1600" dirty="0">
                <a:solidFill>
                  <a:srgbClr val="1A2E35"/>
                </a:solidFill>
                <a:latin typeface="Calibri" pitchFamily="34" charset="0"/>
                <a:ea typeface="Calibri" pitchFamily="34" charset="-122"/>
                <a:cs typeface="Calibri" pitchFamily="34" charset="-120"/>
              </a:rPr>
              <a:t> [Accessed 10 March 2026].</a:t>
            </a:r>
            <a:endParaRPr lang="en-US" sz="1600" dirty="0"/>
          </a:p>
        </p:txBody>
      </p:sp>
      <p:sp>
        <p:nvSpPr>
          <p:cNvPr id="12" name="Text 10"/>
          <p:cNvSpPr/>
          <p:nvPr/>
        </p:nvSpPr>
        <p:spPr>
          <a:xfrm>
            <a:off x="365760" y="5120640"/>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Microsoft (2024). OneDrive security and compliance overview.</a:t>
            </a:r>
          </a:p>
          <a:p>
            <a:pPr>
              <a:spcBef>
                <a:spcPts val="267"/>
              </a:spcBef>
            </a:pPr>
            <a:r>
              <a:rPr lang="en-US" sz="1600" dirty="0">
                <a:solidFill>
                  <a:srgbClr val="1A2E35"/>
                </a:solidFill>
                <a:latin typeface="Calibri" pitchFamily="34" charset="0"/>
                <a:ea typeface="Calibri" pitchFamily="34" charset="-122"/>
                <a:cs typeface="Calibri" pitchFamily="34" charset="-120"/>
              </a:rPr>
              <a:t> Available at: https://learn.microsoft.com/en-us/sharepoint/safeguarding-your-data </a:t>
            </a:r>
          </a:p>
          <a:p>
            <a:pPr>
              <a:spcBef>
                <a:spcPts val="267"/>
              </a:spcBef>
            </a:pPr>
            <a:r>
              <a:rPr lang="en-US" sz="1600" dirty="0">
                <a:solidFill>
                  <a:srgbClr val="1A2E35"/>
                </a:solidFill>
                <a:latin typeface="Calibri" pitchFamily="34" charset="0"/>
                <a:ea typeface="Calibri" pitchFamily="34" charset="-122"/>
                <a:cs typeface="Calibri" pitchFamily="34" charset="-120"/>
              </a:rPr>
              <a:t>[Accessed 10 March 2026].</a:t>
            </a:r>
            <a:endParaRPr lang="en-US" sz="1600" dirty="0"/>
          </a:p>
        </p:txBody>
      </p:sp>
      <p:sp>
        <p:nvSpPr>
          <p:cNvPr id="13" name="Text 11"/>
          <p:cNvSpPr/>
          <p:nvPr/>
        </p:nvSpPr>
        <p:spPr>
          <a:xfrm>
            <a:off x="365760" y="5888736"/>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O'Brien, J.A. and Marakas, G.M. (2011). Management Information Systems. 10th edn. New York: McGraw-Hill</a:t>
            </a:r>
            <a:r>
              <a:rPr lang="en-US" sz="1400" dirty="0">
                <a:solidFill>
                  <a:srgbClr val="1A2E35"/>
                </a:solidFill>
                <a:latin typeface="Calibri" pitchFamily="34" charset="0"/>
                <a:ea typeface="Calibri" pitchFamily="34" charset="-122"/>
                <a:cs typeface="Calibri" pitchFamily="34" charset="-120"/>
              </a:rPr>
              <a:t>.</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3309</Words>
  <Application>Microsoft Office PowerPoint</Application>
  <PresentationFormat>Widescreen</PresentationFormat>
  <Paragraphs>247</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Trebuchet MS</vt:lpstr>
      <vt:lpstr>Office Theme</vt:lpstr>
      <vt:lpstr>PowerPoint Presentation</vt:lpstr>
      <vt:lpstr>Scheduling and Care Records at Greenfield</vt:lpstr>
      <vt:lpstr>Improving Work Efficiency with Excel</vt:lpstr>
      <vt:lpstr>Benefits of Using Excel</vt:lpstr>
      <vt:lpstr>Limitations of Excel</vt:lpstr>
      <vt:lpstr>PowerPoint Presentation</vt:lpstr>
      <vt:lpstr>PowerPoint Presentation</vt:lpstr>
      <vt:lpstr>PowerPoint Presentation</vt:lpstr>
      <vt:lpstr>PowerPoint Presentation</vt:lpstr>
      <vt:lpstr>PowerPoint Presentation</vt:lpstr>
      <vt:lpstr>Digital Safety Plan for Greenfield</vt:lpstr>
      <vt:lpstr>Secure Access Controls</vt:lpstr>
      <vt:lpstr>Email Awareness</vt:lpstr>
      <vt:lpstr>Data Protection Checklist</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abir9402</dc:creator>
  <cp:lastModifiedBy>Bruno Da Cruz Pereira (2210506)</cp:lastModifiedBy>
  <cp:revision>30</cp:revision>
  <dcterms:created xsi:type="dcterms:W3CDTF">2026-03-10T18:32:04Z</dcterms:created>
  <dcterms:modified xsi:type="dcterms:W3CDTF">2026-03-13T11:06:13Z</dcterms:modified>
</cp:coreProperties>
</file>