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6"/>
  </p:notesMasterIdLst>
  <p:sldIdLst>
    <p:sldId id="256" r:id="rId2"/>
    <p:sldId id="257" r:id="rId3"/>
    <p:sldId id="258" r:id="rId4"/>
    <p:sldId id="259" r:id="rId5"/>
    <p:sldId id="260" r:id="rId6"/>
    <p:sldId id="261" r:id="rId7"/>
    <p:sldId id="268" r:id="rId8"/>
    <p:sldId id="262" r:id="rId9"/>
    <p:sldId id="269" r:id="rId10"/>
    <p:sldId id="263" r:id="rId11"/>
    <p:sldId id="266" r:id="rId12"/>
    <p:sldId id="267" r:id="rId13"/>
    <p:sldId id="264"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7D30B0-4E0F-4CF3-828A-411386C29A05}" v="6" dt="2025-10-30T07:50:49.7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8" d="100"/>
          <a:sy n="48" d="100"/>
        </p:scale>
        <p:origin x="53" y="98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ed Rahman" userId="8dafbb5127933ee3" providerId="LiveId" clId="{6E23CB79-D998-4BB2-B51F-2B23D6868E52}"/>
    <pc:docChg chg="undo custSel modSld">
      <pc:chgData name="Syed Rahman" userId="8dafbb5127933ee3" providerId="LiveId" clId="{6E23CB79-D998-4BB2-B51F-2B23D6868E52}" dt="2025-10-30T07:46:02.452" v="42" actId="20577"/>
      <pc:docMkLst>
        <pc:docMk/>
      </pc:docMkLst>
      <pc:sldChg chg="modNotesTx">
        <pc:chgData name="Syed Rahman" userId="8dafbb5127933ee3" providerId="LiveId" clId="{6E23CB79-D998-4BB2-B51F-2B23D6868E52}" dt="2025-10-30T07:40:32.030" v="28" actId="20577"/>
        <pc:sldMkLst>
          <pc:docMk/>
          <pc:sldMk cId="1019518280" sldId="261"/>
        </pc:sldMkLst>
      </pc:sldChg>
      <pc:sldChg chg="addSp delSp modSp mod">
        <pc:chgData name="Syed Rahman" userId="8dafbb5127933ee3" providerId="LiveId" clId="{6E23CB79-D998-4BB2-B51F-2B23D6868E52}" dt="2025-10-30T07:43:47.694" v="33" actId="26606"/>
        <pc:sldMkLst>
          <pc:docMk/>
          <pc:sldMk cId="3889685895" sldId="262"/>
        </pc:sldMkLst>
        <pc:spChg chg="mod">
          <ac:chgData name="Syed Rahman" userId="8dafbb5127933ee3" providerId="LiveId" clId="{6E23CB79-D998-4BB2-B51F-2B23D6868E52}" dt="2025-10-30T07:43:47.667" v="32" actId="26606"/>
          <ac:spMkLst>
            <pc:docMk/>
            <pc:sldMk cId="3889685895" sldId="262"/>
            <ac:spMk id="2" creationId="{00000000-0000-0000-0000-000000000000}"/>
          </ac:spMkLst>
        </pc:spChg>
        <pc:spChg chg="add del">
          <ac:chgData name="Syed Rahman" userId="8dafbb5127933ee3" providerId="LiveId" clId="{6E23CB79-D998-4BB2-B51F-2B23D6868E52}" dt="2025-10-30T07:43:47.694" v="33" actId="26606"/>
          <ac:spMkLst>
            <pc:docMk/>
            <pc:sldMk cId="3889685895" sldId="262"/>
            <ac:spMk id="31" creationId="{175CD74B-9CE8-4F20-A3E4-A22A7F036042}"/>
          </ac:spMkLst>
        </pc:spChg>
        <pc:spChg chg="add del">
          <ac:chgData name="Syed Rahman" userId="8dafbb5127933ee3" providerId="LiveId" clId="{6E23CB79-D998-4BB2-B51F-2B23D6868E52}" dt="2025-10-30T07:43:47.694" v="33" actId="26606"/>
          <ac:spMkLst>
            <pc:docMk/>
            <pc:sldMk cId="3889685895" sldId="262"/>
            <ac:spMk id="32" creationId="{99C44665-BECF-4482-A00C-E4BE2A87DC7B}"/>
          </ac:spMkLst>
        </pc:spChg>
        <pc:spChg chg="add del">
          <ac:chgData name="Syed Rahman" userId="8dafbb5127933ee3" providerId="LiveId" clId="{6E23CB79-D998-4BB2-B51F-2B23D6868E52}" dt="2025-10-30T07:43:47.694" v="33" actId="26606"/>
          <ac:spMkLst>
            <pc:docMk/>
            <pc:sldMk cId="3889685895" sldId="262"/>
            <ac:spMk id="33" creationId="{20398C1D-D011-4BA8-AC81-E829677B87FF}"/>
          </ac:spMkLst>
        </pc:spChg>
        <pc:spChg chg="add del">
          <ac:chgData name="Syed Rahman" userId="8dafbb5127933ee3" providerId="LiveId" clId="{6E23CB79-D998-4BB2-B51F-2B23D6868E52}" dt="2025-10-30T07:43:39.983" v="30" actId="26606"/>
          <ac:spMkLst>
            <pc:docMk/>
            <pc:sldMk cId="3889685895" sldId="262"/>
            <ac:spMk id="38" creationId="{F966DD2F-FBF5-41CE-A3F4-565352D95DC3}"/>
          </ac:spMkLst>
        </pc:spChg>
        <pc:spChg chg="add del">
          <ac:chgData name="Syed Rahman" userId="8dafbb5127933ee3" providerId="LiveId" clId="{6E23CB79-D998-4BB2-B51F-2B23D6868E52}" dt="2025-10-30T07:43:39.983" v="30" actId="26606"/>
          <ac:spMkLst>
            <pc:docMk/>
            <pc:sldMk cId="3889685895" sldId="262"/>
            <ac:spMk id="40" creationId="{F46FCE2B-F2D2-466E-B0AA-8E341DB4981E}"/>
          </ac:spMkLst>
        </pc:spChg>
        <pc:spChg chg="add del">
          <ac:chgData name="Syed Rahman" userId="8dafbb5127933ee3" providerId="LiveId" clId="{6E23CB79-D998-4BB2-B51F-2B23D6868E52}" dt="2025-10-30T07:43:39.983" v="30" actId="26606"/>
          <ac:spMkLst>
            <pc:docMk/>
            <pc:sldMk cId="3889685895" sldId="262"/>
            <ac:spMk id="42" creationId="{2BD31C98-199A-4722-A1A5-4393A43E740B}"/>
          </ac:spMkLst>
        </pc:spChg>
        <pc:spChg chg="add del">
          <ac:chgData name="Syed Rahman" userId="8dafbb5127933ee3" providerId="LiveId" clId="{6E23CB79-D998-4BB2-B51F-2B23D6868E52}" dt="2025-10-30T07:43:47.667" v="32" actId="26606"/>
          <ac:spMkLst>
            <pc:docMk/>
            <pc:sldMk cId="3889685895" sldId="262"/>
            <ac:spMk id="44" creationId="{A3D9AEEE-1CCD-43C0-BA3E-16D60A6E23C0}"/>
          </ac:spMkLst>
        </pc:spChg>
        <pc:spChg chg="add del">
          <ac:chgData name="Syed Rahman" userId="8dafbb5127933ee3" providerId="LiveId" clId="{6E23CB79-D998-4BB2-B51F-2B23D6868E52}" dt="2025-10-30T07:43:47.667" v="32" actId="26606"/>
          <ac:spMkLst>
            <pc:docMk/>
            <pc:sldMk cId="3889685895" sldId="262"/>
            <ac:spMk id="45" creationId="{60F880A6-33D3-4EEC-A780-B73559B9F24C}"/>
          </ac:spMkLst>
        </pc:spChg>
        <pc:spChg chg="add del">
          <ac:chgData name="Syed Rahman" userId="8dafbb5127933ee3" providerId="LiveId" clId="{6E23CB79-D998-4BB2-B51F-2B23D6868E52}" dt="2025-10-30T07:43:47.667" v="32" actId="26606"/>
          <ac:spMkLst>
            <pc:docMk/>
            <pc:sldMk cId="3889685895" sldId="262"/>
            <ac:spMk id="46" creationId="{2C6246ED-0535-4496-A8F6-1E80CC4EB853}"/>
          </ac:spMkLst>
        </pc:spChg>
        <pc:spChg chg="add">
          <ac:chgData name="Syed Rahman" userId="8dafbb5127933ee3" providerId="LiveId" clId="{6E23CB79-D998-4BB2-B51F-2B23D6868E52}" dt="2025-10-30T07:43:47.694" v="33" actId="26606"/>
          <ac:spMkLst>
            <pc:docMk/>
            <pc:sldMk cId="3889685895" sldId="262"/>
            <ac:spMk id="48" creationId="{F966DD2F-FBF5-41CE-A3F4-565352D95DC3}"/>
          </ac:spMkLst>
        </pc:spChg>
        <pc:spChg chg="add">
          <ac:chgData name="Syed Rahman" userId="8dafbb5127933ee3" providerId="LiveId" clId="{6E23CB79-D998-4BB2-B51F-2B23D6868E52}" dt="2025-10-30T07:43:47.694" v="33" actId="26606"/>
          <ac:spMkLst>
            <pc:docMk/>
            <pc:sldMk cId="3889685895" sldId="262"/>
            <ac:spMk id="49" creationId="{F46FCE2B-F2D2-466E-B0AA-8E341DB4981E}"/>
          </ac:spMkLst>
        </pc:spChg>
        <pc:spChg chg="add">
          <ac:chgData name="Syed Rahman" userId="8dafbb5127933ee3" providerId="LiveId" clId="{6E23CB79-D998-4BB2-B51F-2B23D6868E52}" dt="2025-10-30T07:43:47.694" v="33" actId="26606"/>
          <ac:spMkLst>
            <pc:docMk/>
            <pc:sldMk cId="3889685895" sldId="262"/>
            <ac:spMk id="50" creationId="{2BD31C98-199A-4722-A1A5-4393A43E740B}"/>
          </ac:spMkLst>
        </pc:spChg>
        <pc:graphicFrameChg chg="add mod modGraphic">
          <ac:chgData name="Syed Rahman" userId="8dafbb5127933ee3" providerId="LiveId" clId="{6E23CB79-D998-4BB2-B51F-2B23D6868E52}" dt="2025-10-30T07:43:47.694" v="33" actId="26606"/>
          <ac:graphicFrameMkLst>
            <pc:docMk/>
            <pc:sldMk cId="3889685895" sldId="262"/>
            <ac:graphicFrameMk id="16" creationId="{00000000-0000-0000-0000-000000000000}"/>
          </ac:graphicFrameMkLst>
        </pc:graphicFrameChg>
      </pc:sldChg>
      <pc:sldChg chg="addSp delSp modSp mod setBg">
        <pc:chgData name="Syed Rahman" userId="8dafbb5127933ee3" providerId="LiveId" clId="{6E23CB79-D998-4BB2-B51F-2B23D6868E52}" dt="2025-10-30T07:44:24.912" v="38" actId="26606"/>
        <pc:sldMkLst>
          <pc:docMk/>
          <pc:sldMk cId="150506288" sldId="268"/>
        </pc:sldMkLst>
        <pc:spChg chg="mod">
          <ac:chgData name="Syed Rahman" userId="8dafbb5127933ee3" providerId="LiveId" clId="{6E23CB79-D998-4BB2-B51F-2B23D6868E52}" dt="2025-10-30T07:44:24.912" v="38" actId="26606"/>
          <ac:spMkLst>
            <pc:docMk/>
            <pc:sldMk cId="150506288" sldId="268"/>
            <ac:spMk id="2" creationId="{00000000-0000-0000-0000-000000000000}"/>
          </ac:spMkLst>
        </pc:spChg>
        <pc:spChg chg="add del">
          <ac:chgData name="Syed Rahman" userId="8dafbb5127933ee3" providerId="LiveId" clId="{6E23CB79-D998-4BB2-B51F-2B23D6868E52}" dt="2025-10-30T07:44:16.749" v="35" actId="26606"/>
          <ac:spMkLst>
            <pc:docMk/>
            <pc:sldMk cId="150506288" sldId="268"/>
            <ac:spMk id="9" creationId="{BF7E8610-2DF7-4AF0-B876-0F3B7882A6B7}"/>
          </ac:spMkLst>
        </pc:spChg>
        <pc:spChg chg="add del">
          <ac:chgData name="Syed Rahman" userId="8dafbb5127933ee3" providerId="LiveId" clId="{6E23CB79-D998-4BB2-B51F-2B23D6868E52}" dt="2025-10-30T07:44:16.749" v="35" actId="26606"/>
          <ac:spMkLst>
            <pc:docMk/>
            <pc:sldMk cId="150506288" sldId="268"/>
            <ac:spMk id="11" creationId="{C1C8C023-62A6-4DA0-8DF4-3F4EA94090DE}"/>
          </ac:spMkLst>
        </pc:spChg>
        <pc:spChg chg="add del">
          <ac:chgData name="Syed Rahman" userId="8dafbb5127933ee3" providerId="LiveId" clId="{6E23CB79-D998-4BB2-B51F-2B23D6868E52}" dt="2025-10-30T07:44:16.749" v="35" actId="26606"/>
          <ac:spMkLst>
            <pc:docMk/>
            <pc:sldMk cId="150506288" sldId="268"/>
            <ac:spMk id="13" creationId="{26B9FE07-322E-43FB-8707-C9826BD903EB}"/>
          </ac:spMkLst>
        </pc:spChg>
        <pc:spChg chg="add del">
          <ac:chgData name="Syed Rahman" userId="8dafbb5127933ee3" providerId="LiveId" clId="{6E23CB79-D998-4BB2-B51F-2B23D6868E52}" dt="2025-10-30T07:44:24.855" v="37" actId="26606"/>
          <ac:spMkLst>
            <pc:docMk/>
            <pc:sldMk cId="150506288" sldId="268"/>
            <ac:spMk id="15" creationId="{BF7E8610-2DF7-4AF0-B876-0F3B7882A6B7}"/>
          </ac:spMkLst>
        </pc:spChg>
        <pc:spChg chg="add del">
          <ac:chgData name="Syed Rahman" userId="8dafbb5127933ee3" providerId="LiveId" clId="{6E23CB79-D998-4BB2-B51F-2B23D6868E52}" dt="2025-10-30T07:44:24.855" v="37" actId="26606"/>
          <ac:spMkLst>
            <pc:docMk/>
            <pc:sldMk cId="150506288" sldId="268"/>
            <ac:spMk id="16" creationId="{C1C8C023-62A6-4DA0-8DF4-3F4EA94090DE}"/>
          </ac:spMkLst>
        </pc:spChg>
        <pc:spChg chg="add del">
          <ac:chgData name="Syed Rahman" userId="8dafbb5127933ee3" providerId="LiveId" clId="{6E23CB79-D998-4BB2-B51F-2B23D6868E52}" dt="2025-10-30T07:44:24.855" v="37" actId="26606"/>
          <ac:spMkLst>
            <pc:docMk/>
            <pc:sldMk cId="150506288" sldId="268"/>
            <ac:spMk id="17" creationId="{26B9FE07-322E-43FB-8707-C9826BD903EB}"/>
          </ac:spMkLst>
        </pc:spChg>
        <pc:spChg chg="add">
          <ac:chgData name="Syed Rahman" userId="8dafbb5127933ee3" providerId="LiveId" clId="{6E23CB79-D998-4BB2-B51F-2B23D6868E52}" dt="2025-10-30T07:44:24.912" v="38" actId="26606"/>
          <ac:spMkLst>
            <pc:docMk/>
            <pc:sldMk cId="150506288" sldId="268"/>
            <ac:spMk id="19" creationId="{175CD74B-9CE8-4F20-A3E4-A22A7F036042}"/>
          </ac:spMkLst>
        </pc:spChg>
        <pc:spChg chg="add">
          <ac:chgData name="Syed Rahman" userId="8dafbb5127933ee3" providerId="LiveId" clId="{6E23CB79-D998-4BB2-B51F-2B23D6868E52}" dt="2025-10-30T07:44:24.912" v="38" actId="26606"/>
          <ac:spMkLst>
            <pc:docMk/>
            <pc:sldMk cId="150506288" sldId="268"/>
            <ac:spMk id="20" creationId="{99C44665-BECF-4482-A00C-E4BE2A87DC7B}"/>
          </ac:spMkLst>
        </pc:spChg>
        <pc:spChg chg="add">
          <ac:chgData name="Syed Rahman" userId="8dafbb5127933ee3" providerId="LiveId" clId="{6E23CB79-D998-4BB2-B51F-2B23D6868E52}" dt="2025-10-30T07:44:24.912" v="38" actId="26606"/>
          <ac:spMkLst>
            <pc:docMk/>
            <pc:sldMk cId="150506288" sldId="268"/>
            <ac:spMk id="21" creationId="{20398C1D-D011-4BA8-AC81-E829677B87FF}"/>
          </ac:spMkLst>
        </pc:spChg>
        <pc:graphicFrameChg chg="add mod modGraphic">
          <ac:chgData name="Syed Rahman" userId="8dafbb5127933ee3" providerId="LiveId" clId="{6E23CB79-D998-4BB2-B51F-2B23D6868E52}" dt="2025-10-30T07:44:24.912" v="38" actId="26606"/>
          <ac:graphicFrameMkLst>
            <pc:docMk/>
            <pc:sldMk cId="150506288" sldId="268"/>
            <ac:graphicFrameMk id="4" creationId="{00000000-0000-0000-0000-000000000000}"/>
          </ac:graphicFrameMkLst>
        </pc:graphicFrameChg>
      </pc:sldChg>
      <pc:sldChg chg="modNotesTx">
        <pc:chgData name="Syed Rahman" userId="8dafbb5127933ee3" providerId="LiveId" clId="{6E23CB79-D998-4BB2-B51F-2B23D6868E52}" dt="2025-10-30T07:46:02.452" v="42" actId="20577"/>
        <pc:sldMkLst>
          <pc:docMk/>
          <pc:sldMk cId="372429667" sldId="2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508F9B-E45A-4286-B2BC-A4E2092DE1F4}" type="datetimeFigureOut">
              <a:rPr lang="en-GB" smtClean="0"/>
              <a:t>30/10/2025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0D9376-39B9-4418-9CD3-6D4E87FDAD95}" type="slidenum">
              <a:rPr lang="en-GB" smtClean="0"/>
              <a:t>‹#›</a:t>
            </a:fld>
            <a:endParaRPr lang="en-GB"/>
          </a:p>
        </p:txBody>
      </p:sp>
    </p:spTree>
    <p:extLst>
      <p:ext uri="{BB962C8B-B14F-4D97-AF65-F5344CB8AC3E}">
        <p14:creationId xmlns:p14="http://schemas.microsoft.com/office/powerpoint/2010/main" val="3322168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presentation covers the complete development process of an online pet reservation system. It begins with an introduction that explains the project, its aims, objectives, and timeline shown through a Gantt chart. The literature review compares existing booking systems and cloud service providers. The methodology section explains how the system will be developed and researched. The software requirements section identifies what is needed for the system. The design overview presents the system flow using flowcharts, activity diagrams, and a user interface mockup. The presentation ends with a conclusion that </a:t>
            </a:r>
            <a:r>
              <a:rPr lang="en-US" dirty="0" err="1"/>
              <a:t>summarises</a:t>
            </a:r>
            <a:r>
              <a:rPr lang="en-US" dirty="0"/>
              <a:t> the project outcomes and findings.</a:t>
            </a:r>
          </a:p>
          <a:p>
            <a:endParaRPr lang="en-GB" dirty="0"/>
          </a:p>
        </p:txBody>
      </p:sp>
      <p:sp>
        <p:nvSpPr>
          <p:cNvPr id="4" name="Slide Number Placeholder 3"/>
          <p:cNvSpPr>
            <a:spLocks noGrp="1"/>
          </p:cNvSpPr>
          <p:nvPr>
            <p:ph type="sldNum" sz="quarter" idx="10"/>
          </p:nvPr>
        </p:nvSpPr>
        <p:spPr/>
        <p:txBody>
          <a:bodyPr/>
          <a:lstStyle/>
          <a:p>
            <a:fld id="{DD0D9376-39B9-4418-9CD3-6D4E87FDAD95}" type="slidenum">
              <a:rPr lang="en-GB" smtClean="0"/>
              <a:t>2</a:t>
            </a:fld>
            <a:endParaRPr lang="en-GB"/>
          </a:p>
        </p:txBody>
      </p:sp>
    </p:spTree>
    <p:extLst>
      <p:ext uri="{BB962C8B-B14F-4D97-AF65-F5344CB8AC3E}">
        <p14:creationId xmlns:p14="http://schemas.microsoft.com/office/powerpoint/2010/main" val="210628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pet care industry is </a:t>
            </a:r>
            <a:r>
              <a:rPr lang="en-GB" dirty="0"/>
              <a:t>experiencing rapid growth, driving increased demand for digital solutions that enhance</a:t>
            </a:r>
            <a:r>
              <a:rPr lang="en-US" dirty="0"/>
              <a:t> customer convenience and operational efficiency. Current booking systems are outdated and do not provide real-time updates, resulting in delays and reduced customer satisfaction. This project introduces an online reservation system with instant notifications and a user-friendly interface to improve communication and streamline the booking process for pet clinics. Existing systems lack </a:t>
            </a:r>
            <a:r>
              <a:rPr lang="en-US" dirty="0" err="1"/>
              <a:t>personalisation</a:t>
            </a:r>
            <a:r>
              <a:rPr lang="en-US" dirty="0"/>
              <a:t> and fail to meet modern digital standards. The proposed system aims to enhance automation and service delivery, helping pet care providers operate more efficiently while offering a better customer experience through real-time responsiveness.</a:t>
            </a:r>
          </a:p>
          <a:p>
            <a:endParaRPr lang="en-GB" dirty="0"/>
          </a:p>
        </p:txBody>
      </p:sp>
      <p:sp>
        <p:nvSpPr>
          <p:cNvPr id="4" name="Slide Number Placeholder 3"/>
          <p:cNvSpPr>
            <a:spLocks noGrp="1"/>
          </p:cNvSpPr>
          <p:nvPr>
            <p:ph type="sldNum" sz="quarter" idx="10"/>
          </p:nvPr>
        </p:nvSpPr>
        <p:spPr/>
        <p:txBody>
          <a:bodyPr/>
          <a:lstStyle/>
          <a:p>
            <a:fld id="{DD0D9376-39B9-4418-9CD3-6D4E87FDAD95}" type="slidenum">
              <a:rPr lang="en-GB" smtClean="0"/>
              <a:t>3</a:t>
            </a:fld>
            <a:endParaRPr lang="en-GB"/>
          </a:p>
        </p:txBody>
      </p:sp>
    </p:spTree>
    <p:extLst>
      <p:ext uri="{BB962C8B-B14F-4D97-AF65-F5344CB8AC3E}">
        <p14:creationId xmlns:p14="http://schemas.microsoft.com/office/powerpoint/2010/main" val="3068650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aim of this research is to develop an online reservation system for pet care businesses that includes real-time notifications and efficient booking features. The objectives are to </a:t>
            </a:r>
            <a:r>
              <a:rPr lang="en-US" dirty="0" err="1"/>
              <a:t>analyse</a:t>
            </a:r>
            <a:r>
              <a:rPr lang="en-US" dirty="0"/>
              <a:t> current booking systems, identify their limitations, choose the best technology stack, design an </a:t>
            </a:r>
            <a:r>
              <a:rPr lang="en-US" dirty="0" err="1"/>
              <a:t>optimised</a:t>
            </a:r>
            <a:r>
              <a:rPr lang="en-US" dirty="0"/>
              <a:t> database, and recommend industry best practices. The research seeks to answer two key questions: Which technology stack is most suitable for building a scalable and efficient pet reservation system? And how can the database be designed and </a:t>
            </a:r>
            <a:r>
              <a:rPr lang="en-US" dirty="0" err="1"/>
              <a:t>normalised</a:t>
            </a:r>
            <a:r>
              <a:rPr lang="en-US" dirty="0"/>
              <a:t> to effectively manage appointments, pet profiles, and service records? These questions guide the system’s development and ensure it meets user needs.</a:t>
            </a:r>
          </a:p>
          <a:p>
            <a:endParaRPr lang="en-GB" dirty="0"/>
          </a:p>
        </p:txBody>
      </p:sp>
      <p:sp>
        <p:nvSpPr>
          <p:cNvPr id="4" name="Slide Number Placeholder 3"/>
          <p:cNvSpPr>
            <a:spLocks noGrp="1"/>
          </p:cNvSpPr>
          <p:nvPr>
            <p:ph type="sldNum" sz="quarter" idx="10"/>
          </p:nvPr>
        </p:nvSpPr>
        <p:spPr/>
        <p:txBody>
          <a:bodyPr/>
          <a:lstStyle/>
          <a:p>
            <a:fld id="{DD0D9376-39B9-4418-9CD3-6D4E87FDAD95}" type="slidenum">
              <a:rPr lang="en-GB" smtClean="0"/>
              <a:t>4</a:t>
            </a:fld>
            <a:endParaRPr lang="en-GB"/>
          </a:p>
        </p:txBody>
      </p:sp>
    </p:spTree>
    <p:extLst>
      <p:ext uri="{BB962C8B-B14F-4D97-AF65-F5344CB8AC3E}">
        <p14:creationId xmlns:p14="http://schemas.microsoft.com/office/powerpoint/2010/main" val="260374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slide outlines the main functionalities of the pet reservation system, </a:t>
            </a:r>
            <a:r>
              <a:rPr lang="en-US" dirty="0" err="1"/>
              <a:t>organised</a:t>
            </a:r>
            <a:r>
              <a:rPr lang="en-US" dirty="0"/>
              <a:t> by epics, features, and tasks. The system development begins with setting up the pet care infrastructure, followed by authentication and role-based access to ensure secure login for different users. Key features include onboarding pet clinics and service providers, a booking module for veterinary, grooming, and daycare services, and dashboards for both administrators and staff. Tasks include building registration forms with validation and integrating real-time notifications using services such as </a:t>
            </a:r>
            <a:r>
              <a:rPr lang="en-US" dirty="0" err="1"/>
              <a:t>Twilio</a:t>
            </a:r>
            <a:r>
              <a:rPr lang="en-US" dirty="0"/>
              <a:t> or </a:t>
            </a:r>
            <a:r>
              <a:rPr lang="en-US" dirty="0" err="1"/>
              <a:t>SendGrid</a:t>
            </a:r>
            <a:r>
              <a:rPr lang="en-US" dirty="0"/>
              <a:t>. These functionalities ensure efficient user management, service booking, and instant communication within the system.</a:t>
            </a:r>
          </a:p>
          <a:p>
            <a:endParaRPr lang="en-GB" dirty="0"/>
          </a:p>
        </p:txBody>
      </p:sp>
      <p:sp>
        <p:nvSpPr>
          <p:cNvPr id="4" name="Slide Number Placeholder 3"/>
          <p:cNvSpPr>
            <a:spLocks noGrp="1"/>
          </p:cNvSpPr>
          <p:nvPr>
            <p:ph type="sldNum" sz="quarter" idx="10"/>
          </p:nvPr>
        </p:nvSpPr>
        <p:spPr/>
        <p:txBody>
          <a:bodyPr/>
          <a:lstStyle/>
          <a:p>
            <a:fld id="{DD0D9376-39B9-4418-9CD3-6D4E87FDAD95}" type="slidenum">
              <a:rPr lang="en-GB" smtClean="0"/>
              <a:t>5</a:t>
            </a:fld>
            <a:endParaRPr lang="en-GB"/>
          </a:p>
        </p:txBody>
      </p:sp>
    </p:spTree>
    <p:extLst>
      <p:ext uri="{BB962C8B-B14F-4D97-AF65-F5344CB8AC3E}">
        <p14:creationId xmlns:p14="http://schemas.microsoft.com/office/powerpoint/2010/main" val="10617349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Gantt chart displays the complete project timeline for developing the pet reservation system, from planning to final submission. It outlines key tasks, including proposal approval, literature review, methodology design, prototype development, system implementation, and evaluation. Each task is assigned a specific time period, with overlapping phases to ensure continuous progress. The development work, including software design and implementation, is scheduled in the middle of the timeline, while testing, documentation, and dissertation writing are completed towards the end. The chart ensures proper time management and helps track progress throughout the research project.</a:t>
            </a:r>
            <a:endParaRPr lang="en-GB" dirty="0"/>
          </a:p>
        </p:txBody>
      </p:sp>
      <p:sp>
        <p:nvSpPr>
          <p:cNvPr id="4" name="Slide Number Placeholder 3"/>
          <p:cNvSpPr>
            <a:spLocks noGrp="1"/>
          </p:cNvSpPr>
          <p:nvPr>
            <p:ph type="sldNum" sz="quarter" idx="10"/>
          </p:nvPr>
        </p:nvSpPr>
        <p:spPr/>
        <p:txBody>
          <a:bodyPr/>
          <a:lstStyle/>
          <a:p>
            <a:fld id="{DD0D9376-39B9-4418-9CD3-6D4E87FDAD95}" type="slidenum">
              <a:rPr lang="en-GB" smtClean="0"/>
              <a:t>6</a:t>
            </a:fld>
            <a:endParaRPr lang="en-GB"/>
          </a:p>
        </p:txBody>
      </p:sp>
    </p:spTree>
    <p:extLst>
      <p:ext uri="{BB962C8B-B14F-4D97-AF65-F5344CB8AC3E}">
        <p14:creationId xmlns:p14="http://schemas.microsoft.com/office/powerpoint/2010/main" val="3678968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Software Development Lifecycle (SDLC) outlines the step-by-step process used to develop the pet reservation system. It begins with the </a:t>
            </a:r>
            <a:r>
              <a:rPr lang="en-US" b="1" dirty="0"/>
              <a:t>planning phase</a:t>
            </a:r>
            <a:r>
              <a:rPr lang="en-US" dirty="0"/>
              <a:t>, where existing systems are </a:t>
            </a:r>
            <a:r>
              <a:rPr lang="en-US" dirty="0" err="1"/>
              <a:t>analysed</a:t>
            </a:r>
            <a:r>
              <a:rPr lang="en-US" dirty="0"/>
              <a:t>, and requirements are identified. In the </a:t>
            </a:r>
            <a:r>
              <a:rPr lang="en-US" b="1" dirty="0"/>
              <a:t>design phase</a:t>
            </a:r>
            <a:r>
              <a:rPr lang="en-US" dirty="0"/>
              <a:t>, the technology stack and database structure are created. The </a:t>
            </a:r>
            <a:r>
              <a:rPr lang="en-US" b="1" dirty="0"/>
              <a:t>development phase</a:t>
            </a:r>
            <a:r>
              <a:rPr lang="en-US" dirty="0"/>
              <a:t> focuses on building the system and adding key features such as pet profiles and notifications. </a:t>
            </a:r>
            <a:r>
              <a:rPr lang="en-US" b="1" dirty="0"/>
              <a:t>Testing</a:t>
            </a:r>
            <a:r>
              <a:rPr lang="en-US" dirty="0"/>
              <a:t> ensures all functions work correctly. </a:t>
            </a:r>
            <a:r>
              <a:rPr lang="en-US" b="1" dirty="0"/>
              <a:t>Deployment</a:t>
            </a:r>
            <a:r>
              <a:rPr lang="en-US" dirty="0"/>
              <a:t> involves launching the system for users, and the final </a:t>
            </a:r>
            <a:r>
              <a:rPr lang="en-US" b="1" dirty="0"/>
              <a:t>evaluation phase</a:t>
            </a:r>
            <a:r>
              <a:rPr lang="en-US" dirty="0"/>
              <a:t> collects feedback to measure effectiveness and recommend improvements. Each phase directly supports the research objectives and contributes to achieving the project aim.</a:t>
            </a:r>
          </a:p>
          <a:p>
            <a:endParaRPr lang="en-GB" dirty="0"/>
          </a:p>
        </p:txBody>
      </p:sp>
      <p:sp>
        <p:nvSpPr>
          <p:cNvPr id="4" name="Slide Number Placeholder 3"/>
          <p:cNvSpPr>
            <a:spLocks noGrp="1"/>
          </p:cNvSpPr>
          <p:nvPr>
            <p:ph type="sldNum" sz="quarter" idx="10"/>
          </p:nvPr>
        </p:nvSpPr>
        <p:spPr/>
        <p:txBody>
          <a:bodyPr/>
          <a:lstStyle/>
          <a:p>
            <a:fld id="{DD0D9376-39B9-4418-9CD3-6D4E87FDAD95}" type="slidenum">
              <a:rPr lang="en-GB" smtClean="0"/>
              <a:t>7</a:t>
            </a:fld>
            <a:endParaRPr lang="en-GB"/>
          </a:p>
        </p:txBody>
      </p:sp>
    </p:spTree>
    <p:extLst>
      <p:ext uri="{BB962C8B-B14F-4D97-AF65-F5344CB8AC3E}">
        <p14:creationId xmlns:p14="http://schemas.microsoft.com/office/powerpoint/2010/main" val="1027605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literature review </a:t>
            </a:r>
            <a:r>
              <a:rPr lang="en-GB" dirty="0"/>
              <a:t>emphasises the significance of digital reservation systems in enhancing efficiency and customer satisfaction across various</a:t>
            </a:r>
            <a:r>
              <a:rPr lang="en-US" dirty="0"/>
              <a:t> service industries. It shows that current booking platforms lack pet-specific features such as vaccine tracking and </a:t>
            </a:r>
            <a:r>
              <a:rPr lang="en-US" dirty="0" err="1"/>
              <a:t>personalised</a:t>
            </a:r>
            <a:r>
              <a:rPr lang="en-US" dirty="0"/>
              <a:t> services, creating a need for a </a:t>
            </a:r>
            <a:r>
              <a:rPr lang="en-US" dirty="0" err="1"/>
              <a:t>customised</a:t>
            </a:r>
            <a:r>
              <a:rPr lang="en-US" dirty="0"/>
              <a:t> solution. Studies on system design </a:t>
            </a:r>
            <a:r>
              <a:rPr lang="en-US" dirty="0" err="1"/>
              <a:t>emphasise</a:t>
            </a:r>
            <a:r>
              <a:rPr lang="en-US" dirty="0"/>
              <a:t> modular architecture, responsive interfaces, and database </a:t>
            </a:r>
            <a:r>
              <a:rPr lang="en-US" dirty="0" err="1"/>
              <a:t>normalisation</a:t>
            </a:r>
            <a:r>
              <a:rPr lang="en-US" dirty="0"/>
              <a:t> to improve performance and scalability. Additionally, real-time notifications and instant communication are shown to significantly enhance user engagement. However, many existing systems rely on manual communication, leading to delays. These findings support the need to develop a pet care reservation system that offers automation, </a:t>
            </a:r>
            <a:r>
              <a:rPr lang="en-US" dirty="0" err="1"/>
              <a:t>personalisation</a:t>
            </a:r>
            <a:r>
              <a:rPr lang="en-US" dirty="0"/>
              <a:t>, and modern design practices.</a:t>
            </a:r>
          </a:p>
          <a:p>
            <a:endParaRPr lang="en-GB" dirty="0"/>
          </a:p>
        </p:txBody>
      </p:sp>
      <p:sp>
        <p:nvSpPr>
          <p:cNvPr id="4" name="Slide Number Placeholder 3"/>
          <p:cNvSpPr>
            <a:spLocks noGrp="1"/>
          </p:cNvSpPr>
          <p:nvPr>
            <p:ph type="sldNum" sz="quarter" idx="10"/>
          </p:nvPr>
        </p:nvSpPr>
        <p:spPr/>
        <p:txBody>
          <a:bodyPr/>
          <a:lstStyle/>
          <a:p>
            <a:fld id="{DD0D9376-39B9-4418-9CD3-6D4E87FDAD95}" type="slidenum">
              <a:rPr lang="en-GB" smtClean="0"/>
              <a:t>8</a:t>
            </a:fld>
            <a:endParaRPr lang="en-GB"/>
          </a:p>
        </p:txBody>
      </p:sp>
    </p:spTree>
    <p:extLst>
      <p:ext uri="{BB962C8B-B14F-4D97-AF65-F5344CB8AC3E}">
        <p14:creationId xmlns:p14="http://schemas.microsoft.com/office/powerpoint/2010/main" val="14279520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Agile methodology guides the development of the Pet Care Web-Based Reservation System through iterative phases. It </a:t>
            </a:r>
            <a:r>
              <a:rPr lang="en-GB" dirty="0"/>
              <a:t>begins with planning the main features, such as</a:t>
            </a:r>
            <a:r>
              <a:rPr lang="en-US" dirty="0"/>
              <a:t> booking, pet profiles, and notifications, followed by sprint setup to define short-term goals. Design involves creating layouts and database plans, leading to the development of core features. Daily meetings ensure progress tracking, while testing verifies functionality. The team reviews outcomes, discusses improvements in retrospectives, and deploys the final version online with real-time notifications. This approach ensures flexibility, collaboration, and continuous improvement, leading to a user-friendly and efficient reservation platform for pet care businesses.</a:t>
            </a:r>
            <a:endParaRPr lang="en-GB" dirty="0"/>
          </a:p>
        </p:txBody>
      </p:sp>
      <p:sp>
        <p:nvSpPr>
          <p:cNvPr id="4" name="Slide Number Placeholder 3"/>
          <p:cNvSpPr>
            <a:spLocks noGrp="1"/>
          </p:cNvSpPr>
          <p:nvPr>
            <p:ph type="sldNum" sz="quarter" idx="10"/>
          </p:nvPr>
        </p:nvSpPr>
        <p:spPr/>
        <p:txBody>
          <a:bodyPr/>
          <a:lstStyle/>
          <a:p>
            <a:fld id="{DD0D9376-39B9-4418-9CD3-6D4E87FDAD95}" type="slidenum">
              <a:rPr lang="en-GB" smtClean="0"/>
              <a:t>9</a:t>
            </a:fld>
            <a:endParaRPr lang="en-GB"/>
          </a:p>
        </p:txBody>
      </p:sp>
    </p:spTree>
    <p:extLst>
      <p:ext uri="{BB962C8B-B14F-4D97-AF65-F5344CB8AC3E}">
        <p14:creationId xmlns:p14="http://schemas.microsoft.com/office/powerpoint/2010/main" val="35264308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software requirements outline the tools, technologies, and development approach needed to build the pet reservation system. The project will follow the Agile methodology</a:t>
            </a:r>
            <a:r>
              <a:rPr lang="en-GB" dirty="0"/>
              <a:t>, utilising iterative sprints to ensure continuous improvement and gather </a:t>
            </a:r>
            <a:r>
              <a:rPr lang="en-US" dirty="0"/>
              <a:t>user feedback. The backend will be developed using PHP </a:t>
            </a:r>
            <a:r>
              <a:rPr lang="en-US" dirty="0" err="1"/>
              <a:t>Laravel</a:t>
            </a:r>
            <a:r>
              <a:rPr lang="en-US" dirty="0"/>
              <a:t> with RESTful APIs and secure authentication. The frontend will use HTML, CSS, Bootstrap, and optionally Vue.js or React. Real-time notifications will be handled via </a:t>
            </a:r>
            <a:r>
              <a:rPr lang="en-US" dirty="0" err="1"/>
              <a:t>Twilio</a:t>
            </a:r>
            <a:r>
              <a:rPr lang="en-US" dirty="0"/>
              <a:t> or </a:t>
            </a:r>
            <a:r>
              <a:rPr lang="en-US" dirty="0" err="1"/>
              <a:t>SendGrid</a:t>
            </a:r>
            <a:r>
              <a:rPr lang="en-US" dirty="0"/>
              <a:t>. A </a:t>
            </a:r>
            <a:r>
              <a:rPr lang="en-US" dirty="0" err="1"/>
              <a:t>normalised</a:t>
            </a:r>
            <a:r>
              <a:rPr lang="en-US" dirty="0"/>
              <a:t> MySQL database will be used for managing appointments and pet records. Security features will include HTTPS and role-based access control. Tools like Visual Studio Code, Postman, and MySQL Workbench will support development and testing.</a:t>
            </a:r>
          </a:p>
          <a:p>
            <a:endParaRPr lang="en-GB" dirty="0"/>
          </a:p>
        </p:txBody>
      </p:sp>
      <p:sp>
        <p:nvSpPr>
          <p:cNvPr id="4" name="Slide Number Placeholder 3"/>
          <p:cNvSpPr>
            <a:spLocks noGrp="1"/>
          </p:cNvSpPr>
          <p:nvPr>
            <p:ph type="sldNum" sz="quarter" idx="10"/>
          </p:nvPr>
        </p:nvSpPr>
        <p:spPr/>
        <p:txBody>
          <a:bodyPr/>
          <a:lstStyle/>
          <a:p>
            <a:fld id="{DD0D9376-39B9-4418-9CD3-6D4E87FDAD95}" type="slidenum">
              <a:rPr lang="en-GB" smtClean="0"/>
              <a:t>10</a:t>
            </a:fld>
            <a:endParaRPr lang="en-GB"/>
          </a:p>
        </p:txBody>
      </p:sp>
    </p:spTree>
    <p:extLst>
      <p:ext uri="{BB962C8B-B14F-4D97-AF65-F5344CB8AC3E}">
        <p14:creationId xmlns:p14="http://schemas.microsoft.com/office/powerpoint/2010/main" val="20357395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diagrams show how a user enters reservation data, which is then checked by the system to determine queue availability. If a queue exists, the system </a:t>
            </a:r>
            <a:r>
              <a:rPr lang="en-US" dirty="0" err="1"/>
              <a:t>prioritises</a:t>
            </a:r>
            <a:r>
              <a:rPr lang="en-US" dirty="0"/>
              <a:t> the request using a scheduling algorithm and assigns a reservation number. The activity diagram further explains the interaction between the user and the system, where the user submits details, and the system saves the data, determines priority, generates a queue number, and sends confirmation via WhatsApp. These diagrams help </a:t>
            </a:r>
            <a:r>
              <a:rPr lang="en-US" dirty="0" err="1"/>
              <a:t>visualise</a:t>
            </a:r>
            <a:r>
              <a:rPr lang="en-US" dirty="0"/>
              <a:t> the workflow of the online reservation system from start to finish.</a:t>
            </a:r>
            <a:endParaRPr lang="en-GB" dirty="0"/>
          </a:p>
        </p:txBody>
      </p:sp>
      <p:sp>
        <p:nvSpPr>
          <p:cNvPr id="4" name="Slide Number Placeholder 3"/>
          <p:cNvSpPr>
            <a:spLocks noGrp="1"/>
          </p:cNvSpPr>
          <p:nvPr>
            <p:ph type="sldNum" sz="quarter" idx="10"/>
          </p:nvPr>
        </p:nvSpPr>
        <p:spPr/>
        <p:txBody>
          <a:bodyPr/>
          <a:lstStyle/>
          <a:p>
            <a:fld id="{DD0D9376-39B9-4418-9CD3-6D4E87FDAD95}" type="slidenum">
              <a:rPr lang="en-GB" smtClean="0"/>
              <a:t>11</a:t>
            </a:fld>
            <a:endParaRPr lang="en-GB"/>
          </a:p>
        </p:txBody>
      </p:sp>
    </p:spTree>
    <p:extLst>
      <p:ext uri="{BB962C8B-B14F-4D97-AF65-F5344CB8AC3E}">
        <p14:creationId xmlns:p14="http://schemas.microsoft.com/office/powerpoint/2010/main" val="1584907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mock-up UI/UX design considered for the online reservation system for a Pet clinic.</a:t>
            </a:r>
          </a:p>
        </p:txBody>
      </p:sp>
      <p:sp>
        <p:nvSpPr>
          <p:cNvPr id="4" name="Slide Number Placeholder 3"/>
          <p:cNvSpPr>
            <a:spLocks noGrp="1"/>
          </p:cNvSpPr>
          <p:nvPr>
            <p:ph type="sldNum" sz="quarter" idx="10"/>
          </p:nvPr>
        </p:nvSpPr>
        <p:spPr/>
        <p:txBody>
          <a:bodyPr/>
          <a:lstStyle/>
          <a:p>
            <a:fld id="{DD0D9376-39B9-4418-9CD3-6D4E87FDAD95}" type="slidenum">
              <a:rPr lang="en-GB" smtClean="0"/>
              <a:t>12</a:t>
            </a:fld>
            <a:endParaRPr lang="en-GB"/>
          </a:p>
        </p:txBody>
      </p:sp>
    </p:spTree>
    <p:extLst>
      <p:ext uri="{BB962C8B-B14F-4D97-AF65-F5344CB8AC3E}">
        <p14:creationId xmlns:p14="http://schemas.microsoft.com/office/powerpoint/2010/main" val="5902739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project is expected to deliver an easy-to-use online reservation system that improves how pet care businesses manage bookings. The system will enable pet owners to book appointments conveniently and receive instant notifications about confirmations, changes, or cancellations. It will help service providers manage schedules efficiently, leading to better customer satisfaction. The project also demonstrates the use of best software engineering practices to create a domain-specific solution. In conclusion, the final product aims to serve as a model for digital transformation in niche service industries and can be adapted by various pet care businesses to enhance operational efficiency and customer experience.</a:t>
            </a:r>
          </a:p>
          <a:p>
            <a:endParaRPr lang="en-GB" dirty="0"/>
          </a:p>
        </p:txBody>
      </p:sp>
      <p:sp>
        <p:nvSpPr>
          <p:cNvPr id="4" name="Slide Number Placeholder 3"/>
          <p:cNvSpPr>
            <a:spLocks noGrp="1"/>
          </p:cNvSpPr>
          <p:nvPr>
            <p:ph type="sldNum" sz="quarter" idx="10"/>
          </p:nvPr>
        </p:nvSpPr>
        <p:spPr/>
        <p:txBody>
          <a:bodyPr/>
          <a:lstStyle/>
          <a:p>
            <a:fld id="{DD0D9376-39B9-4418-9CD3-6D4E87FDAD95}" type="slidenum">
              <a:rPr lang="en-GB" smtClean="0"/>
              <a:t>13</a:t>
            </a:fld>
            <a:endParaRPr lang="en-GB"/>
          </a:p>
        </p:txBody>
      </p:sp>
    </p:spTree>
    <p:extLst>
      <p:ext uri="{BB962C8B-B14F-4D97-AF65-F5344CB8AC3E}">
        <p14:creationId xmlns:p14="http://schemas.microsoft.com/office/powerpoint/2010/main" val="704165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following are the References</a:t>
            </a:r>
          </a:p>
          <a:p>
            <a:endParaRPr lang="en-GB" dirty="0"/>
          </a:p>
        </p:txBody>
      </p:sp>
      <p:sp>
        <p:nvSpPr>
          <p:cNvPr id="4" name="Slide Number Placeholder 3"/>
          <p:cNvSpPr>
            <a:spLocks noGrp="1"/>
          </p:cNvSpPr>
          <p:nvPr>
            <p:ph type="sldNum" sz="quarter" idx="10"/>
          </p:nvPr>
        </p:nvSpPr>
        <p:spPr/>
        <p:txBody>
          <a:bodyPr/>
          <a:lstStyle/>
          <a:p>
            <a:fld id="{DD0D9376-39B9-4418-9CD3-6D4E87FDAD95}" type="slidenum">
              <a:rPr lang="en-GB" smtClean="0"/>
              <a:t>14</a:t>
            </a:fld>
            <a:endParaRPr lang="en-GB"/>
          </a:p>
        </p:txBody>
      </p:sp>
    </p:spTree>
    <p:extLst>
      <p:ext uri="{BB962C8B-B14F-4D97-AF65-F5344CB8AC3E}">
        <p14:creationId xmlns:p14="http://schemas.microsoft.com/office/powerpoint/2010/main" val="18644673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5E93F23-FB9B-4E50-9A78-555842A4352F}"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54E73F2D-C13E-499A-BB7F-8897154F9EA4}" type="slidenum">
              <a:rPr lang="en-GB" smtClean="0"/>
              <a:t>‹#›</a:t>
            </a:fld>
            <a:endParaRPr lang="en-GB"/>
          </a:p>
        </p:txBody>
      </p:sp>
    </p:spTree>
    <p:extLst>
      <p:ext uri="{BB962C8B-B14F-4D97-AF65-F5344CB8AC3E}">
        <p14:creationId xmlns:p14="http://schemas.microsoft.com/office/powerpoint/2010/main" val="1086407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E93F23-FB9B-4E50-9A78-555842A4352F}"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54E73F2D-C13E-499A-BB7F-8897154F9EA4}" type="slidenum">
              <a:rPr lang="en-GB" smtClean="0"/>
              <a:t>‹#›</a:t>
            </a:fld>
            <a:endParaRPr lang="en-GB"/>
          </a:p>
        </p:txBody>
      </p:sp>
    </p:spTree>
    <p:extLst>
      <p:ext uri="{BB962C8B-B14F-4D97-AF65-F5344CB8AC3E}">
        <p14:creationId xmlns:p14="http://schemas.microsoft.com/office/powerpoint/2010/main" val="976121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E93F23-FB9B-4E50-9A78-555842A4352F}"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4E73F2D-C13E-499A-BB7F-8897154F9EA4}" type="slidenum">
              <a:rPr lang="en-GB" smtClean="0"/>
              <a:t>‹#›</a:t>
            </a:fld>
            <a:endParaRPr lang="en-GB"/>
          </a:p>
        </p:txBody>
      </p:sp>
    </p:spTree>
    <p:extLst>
      <p:ext uri="{BB962C8B-B14F-4D97-AF65-F5344CB8AC3E}">
        <p14:creationId xmlns:p14="http://schemas.microsoft.com/office/powerpoint/2010/main" val="4288961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5E93F23-FB9B-4E50-9A78-555842A4352F}" type="datetimeFigureOut">
              <a:rPr lang="en-GB" smtClean="0"/>
              <a:t>30/10/2025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4E73F2D-C13E-499A-BB7F-8897154F9EA4}" type="slidenum">
              <a:rPr lang="en-GB" smtClean="0"/>
              <a:t>‹#›</a:t>
            </a:fld>
            <a:endParaRPr lang="en-GB"/>
          </a:p>
        </p:txBody>
      </p:sp>
    </p:spTree>
    <p:extLst>
      <p:ext uri="{BB962C8B-B14F-4D97-AF65-F5344CB8AC3E}">
        <p14:creationId xmlns:p14="http://schemas.microsoft.com/office/powerpoint/2010/main" val="1975891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E93F23-FB9B-4E50-9A78-555842A4352F}" type="datetimeFigureOut">
              <a:rPr lang="en-GB" smtClean="0"/>
              <a:t>30/10/2025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4E73F2D-C13E-499A-BB7F-8897154F9EA4}" type="slidenum">
              <a:rPr lang="en-GB" smtClean="0"/>
              <a:t>‹#›</a:t>
            </a:fld>
            <a:endParaRPr lang="en-GB"/>
          </a:p>
        </p:txBody>
      </p:sp>
    </p:spTree>
    <p:extLst>
      <p:ext uri="{BB962C8B-B14F-4D97-AF65-F5344CB8AC3E}">
        <p14:creationId xmlns:p14="http://schemas.microsoft.com/office/powerpoint/2010/main" val="1727609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5E93F23-FB9B-4E50-9A78-555842A4352F}" type="datetimeFigureOut">
              <a:rPr lang="en-GB" smtClean="0"/>
              <a:t>30/10/2025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4E73F2D-C13E-499A-BB7F-8897154F9EA4}" type="slidenum">
              <a:rPr lang="en-GB" smtClean="0"/>
              <a:t>‹#›</a:t>
            </a:fld>
            <a:endParaRPr lang="en-GB"/>
          </a:p>
        </p:txBody>
      </p:sp>
    </p:spTree>
    <p:extLst>
      <p:ext uri="{BB962C8B-B14F-4D97-AF65-F5344CB8AC3E}">
        <p14:creationId xmlns:p14="http://schemas.microsoft.com/office/powerpoint/2010/main" val="1914551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E93F23-FB9B-4E50-9A78-555842A4352F}" type="datetimeFigureOut">
              <a:rPr lang="en-GB" smtClean="0"/>
              <a:t>30/10/2025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4E73F2D-C13E-499A-BB7F-8897154F9EA4}" type="slidenum">
              <a:rPr lang="en-GB" smtClean="0"/>
              <a:t>‹#›</a:t>
            </a:fld>
            <a:endParaRPr lang="en-GB"/>
          </a:p>
        </p:txBody>
      </p:sp>
    </p:spTree>
    <p:extLst>
      <p:ext uri="{BB962C8B-B14F-4D97-AF65-F5344CB8AC3E}">
        <p14:creationId xmlns:p14="http://schemas.microsoft.com/office/powerpoint/2010/main" val="1866021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E93F23-FB9B-4E50-9A78-555842A4352F}" type="datetimeFigureOut">
              <a:rPr lang="en-GB" smtClean="0"/>
              <a:t>30/10/2025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4E73F2D-C13E-499A-BB7F-8897154F9EA4}" type="slidenum">
              <a:rPr lang="en-GB" smtClean="0"/>
              <a:t>‹#›</a:t>
            </a:fld>
            <a:endParaRPr lang="en-GB"/>
          </a:p>
        </p:txBody>
      </p:sp>
    </p:spTree>
    <p:extLst>
      <p:ext uri="{BB962C8B-B14F-4D97-AF65-F5344CB8AC3E}">
        <p14:creationId xmlns:p14="http://schemas.microsoft.com/office/powerpoint/2010/main" val="2902885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E93F23-FB9B-4E50-9A78-555842A4352F}" type="datetimeFigureOut">
              <a:rPr lang="en-GB" smtClean="0"/>
              <a:t>30/10/2025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4E73F2D-C13E-499A-BB7F-8897154F9EA4}" type="slidenum">
              <a:rPr lang="en-GB" smtClean="0"/>
              <a:t>‹#›</a:t>
            </a:fld>
            <a:endParaRPr lang="en-GB"/>
          </a:p>
        </p:txBody>
      </p:sp>
    </p:spTree>
    <p:extLst>
      <p:ext uri="{BB962C8B-B14F-4D97-AF65-F5344CB8AC3E}">
        <p14:creationId xmlns:p14="http://schemas.microsoft.com/office/powerpoint/2010/main" val="1257129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E93F23-FB9B-4E50-9A78-555842A4352F}"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4E73F2D-C13E-499A-BB7F-8897154F9EA4}" type="slidenum">
              <a:rPr lang="en-GB" smtClean="0"/>
              <a:t>‹#›</a:t>
            </a:fld>
            <a:endParaRPr lang="en-GB"/>
          </a:p>
        </p:txBody>
      </p:sp>
    </p:spTree>
    <p:extLst>
      <p:ext uri="{BB962C8B-B14F-4D97-AF65-F5344CB8AC3E}">
        <p14:creationId xmlns:p14="http://schemas.microsoft.com/office/powerpoint/2010/main" val="1483356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E93F23-FB9B-4E50-9A78-555842A4352F}"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4E73F2D-C13E-499A-BB7F-8897154F9EA4}"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790137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5E93F23-FB9B-4E50-9A78-555842A4352F}" type="datetimeFigureOut">
              <a:rPr lang="en-GB" smtClean="0"/>
              <a:t>30/10/2025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4E73F2D-C13E-499A-BB7F-8897154F9EA4}" type="slidenum">
              <a:rPr lang="en-GB" smtClean="0"/>
              <a:t>‹#›</a:t>
            </a:fld>
            <a:endParaRPr lang="en-GB"/>
          </a:p>
        </p:txBody>
      </p:sp>
    </p:spTree>
    <p:extLst>
      <p:ext uri="{BB962C8B-B14F-4D97-AF65-F5344CB8AC3E}">
        <p14:creationId xmlns:p14="http://schemas.microsoft.com/office/powerpoint/2010/main" val="686687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5E93F23-FB9B-4E50-9A78-555842A4352F}" type="datetimeFigureOut">
              <a:rPr lang="en-GB" smtClean="0"/>
              <a:t>30/10/2025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4E73F2D-C13E-499A-BB7F-8897154F9EA4}"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554055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5E93F23-FB9B-4E50-9A78-555842A4352F}" type="datetimeFigureOut">
              <a:rPr lang="en-GB" smtClean="0"/>
              <a:t>30/10/2025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4E73F2D-C13E-499A-BB7F-8897154F9EA4}" type="slidenum">
              <a:rPr lang="en-GB" smtClean="0"/>
              <a:t>‹#›</a:t>
            </a:fld>
            <a:endParaRPr lang="en-GB"/>
          </a:p>
        </p:txBody>
      </p:sp>
    </p:spTree>
    <p:extLst>
      <p:ext uri="{BB962C8B-B14F-4D97-AF65-F5344CB8AC3E}">
        <p14:creationId xmlns:p14="http://schemas.microsoft.com/office/powerpoint/2010/main" val="31412752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E93F23-FB9B-4E50-9A78-555842A4352F}"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4E73F2D-C13E-499A-BB7F-8897154F9EA4}" type="slidenum">
              <a:rPr lang="en-GB" smtClean="0"/>
              <a:t>‹#›</a:t>
            </a:fld>
            <a:endParaRPr lang="en-GB"/>
          </a:p>
        </p:txBody>
      </p:sp>
    </p:spTree>
    <p:extLst>
      <p:ext uri="{BB962C8B-B14F-4D97-AF65-F5344CB8AC3E}">
        <p14:creationId xmlns:p14="http://schemas.microsoft.com/office/powerpoint/2010/main" val="4255821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E93F23-FB9B-4E50-9A78-555842A4352F}"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4E73F2D-C13E-499A-BB7F-8897154F9EA4}" type="slidenum">
              <a:rPr lang="en-GB" smtClean="0"/>
              <a:t>‹#›</a:t>
            </a:fld>
            <a:endParaRPr lang="en-GB"/>
          </a:p>
        </p:txBody>
      </p:sp>
    </p:spTree>
    <p:extLst>
      <p:ext uri="{BB962C8B-B14F-4D97-AF65-F5344CB8AC3E}">
        <p14:creationId xmlns:p14="http://schemas.microsoft.com/office/powerpoint/2010/main" val="3018201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5E93F23-FB9B-4E50-9A78-555842A4352F}" type="datetimeFigureOut">
              <a:rPr lang="en-GB" smtClean="0"/>
              <a:t>30/10/2025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4E73F2D-C13E-499A-BB7F-8897154F9EA4}" type="slidenum">
              <a:rPr lang="en-GB" smtClean="0"/>
              <a:t>‹#›</a:t>
            </a:fld>
            <a:endParaRPr lang="en-GB"/>
          </a:p>
        </p:txBody>
      </p:sp>
    </p:spTree>
    <p:extLst>
      <p:ext uri="{BB962C8B-B14F-4D97-AF65-F5344CB8AC3E}">
        <p14:creationId xmlns:p14="http://schemas.microsoft.com/office/powerpoint/2010/main" val="163843377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D356F1A-690D-401E-8CF3-E4686CDFE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F398A7BA-9279-4363-9D59-238782AB6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57608" y="228600"/>
            <a:ext cx="2851523" cy="6638625"/>
            <a:chOff x="2487613" y="285750"/>
            <a:chExt cx="2428875" cy="5654676"/>
          </a:xfrm>
        </p:grpSpPr>
        <p:sp>
          <p:nvSpPr>
            <p:cNvPr id="12" name="Freeform 11">
              <a:extLst>
                <a:ext uri="{FF2B5EF4-FFF2-40B4-BE49-F238E27FC236}">
                  <a16:creationId xmlns:a16="http://schemas.microsoft.com/office/drawing/2014/main" id="{8ACCBEEF-7085-4833-8335-E4613C0A1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B39C0EC5-6C91-409A-AB3F-D66AF23E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4D4A9340-30CF-474C-AC93-3E9048DFE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C2D90565-D660-46B2-B574-5A6E37C8B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4ADDF1F8-3D32-49F9-8A53-B01C2D92C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DD712377-DF82-454C-8AF4-CA6811292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694E1871-CC0E-4704-902D-A324F58E4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6CEE1CA2-8DDF-468B-B5E5-B584B84BD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AAA4172B-3921-482A-ABEF-E70C9242A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6D277B64-E367-442D-B59F-993A45856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B4BA4199-8677-44FF-BD30-63130A0F5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A890CEB5-09DD-4185-9405-A39BA6405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3B88DAD3-AF6F-4D6C-8512-7239A69A4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84823" y="-786"/>
            <a:ext cx="2356675" cy="6854040"/>
            <a:chOff x="6627813" y="194833"/>
            <a:chExt cx="1952625" cy="5678918"/>
          </a:xfrm>
        </p:grpSpPr>
        <p:sp>
          <p:nvSpPr>
            <p:cNvPr id="26" name="Freeform 27">
              <a:extLst>
                <a:ext uri="{FF2B5EF4-FFF2-40B4-BE49-F238E27FC236}">
                  <a16:creationId xmlns:a16="http://schemas.microsoft.com/office/drawing/2014/main" id="{1BA39A29-3A4E-4822-A540-9AD6ACCBA9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B2ACACE6-15B3-4FAF-AA08-E1006B3FD5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1F9A4D9A-69F4-4FEC-B0DE-DD76F476E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E92DC9B5-F16D-4C41-824C-822DE7AA0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E737D559-8865-4000-A777-792FF6754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B1C2147A-442E-40A4-8A97-FF053B9D2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B138F17C-6D47-4F1B-BE44-4A47FBCFF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1BCD5498-C801-426F-9CDD-B84178E72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6DB0639C-39E0-4218-B7D1-0408D870F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72715634-CCEA-4B5D-94D7-E2C090EA1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6BE08C78-1349-4408-8CE2-ED20F3244D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642D5BF8-EF6C-43FC-947B-6986882110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p:cNvSpPr>
            <a:spLocks noGrp="1"/>
          </p:cNvSpPr>
          <p:nvPr>
            <p:ph type="ctrTitle"/>
          </p:nvPr>
        </p:nvSpPr>
        <p:spPr>
          <a:xfrm>
            <a:off x="5825066" y="2514600"/>
            <a:ext cx="5681134" cy="2262781"/>
          </a:xfrm>
        </p:spPr>
        <p:txBody>
          <a:bodyPr>
            <a:normAutofit/>
          </a:bodyPr>
          <a:lstStyle/>
          <a:p>
            <a:pPr>
              <a:lnSpc>
                <a:spcPct val="90000"/>
              </a:lnSpc>
            </a:pPr>
            <a:r>
              <a:rPr lang="en-US" sz="3400" b="1" dirty="0">
                <a:latin typeface="Arial" panose="020B0604020202020204" pitchFamily="34" charset="0"/>
                <a:cs typeface="Arial" panose="020B0604020202020204" pitchFamily="34" charset="0"/>
              </a:rPr>
              <a:t>Developing a Pet Care Web-Based Application Reservation System with Real-Time Notifications</a:t>
            </a:r>
            <a:endParaRPr lang="en-GB" sz="34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5825066" y="4777379"/>
            <a:ext cx="5681134" cy="1126283"/>
          </a:xfrm>
        </p:spPr>
        <p:txBody>
          <a:bodyPr>
            <a:normAutofit/>
          </a:bodyPr>
          <a:lstStyle/>
          <a:p>
            <a:r>
              <a:rPr lang="en-GB" dirty="0"/>
              <a:t>Submitted By:  Syed M. Rahman</a:t>
            </a:r>
          </a:p>
        </p:txBody>
      </p:sp>
      <p:sp>
        <p:nvSpPr>
          <p:cNvPr id="39" name="Rectangle 38">
            <a:extLst>
              <a:ext uri="{FF2B5EF4-FFF2-40B4-BE49-F238E27FC236}">
                <a16:creationId xmlns:a16="http://schemas.microsoft.com/office/drawing/2014/main" id="{8841A10E-0F0E-4596-8888-870D70925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7599"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33">
            <a:extLst>
              <a:ext uri="{FF2B5EF4-FFF2-40B4-BE49-F238E27FC236}">
                <a16:creationId xmlns:a16="http://schemas.microsoft.com/office/drawing/2014/main" id="{29B1E55C-E51F-4093-A2A8-137C3E9014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599"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pic>
        <p:nvPicPr>
          <p:cNvPr id="5" name="Picture 4" descr="Dog on the couch">
            <a:extLst>
              <a:ext uri="{FF2B5EF4-FFF2-40B4-BE49-F238E27FC236}">
                <a16:creationId xmlns:a16="http://schemas.microsoft.com/office/drawing/2014/main" id="{F0641850-C9B7-4C0C-AF2E-FBD1C31474D9}"/>
              </a:ext>
            </a:extLst>
          </p:cNvPr>
          <p:cNvPicPr>
            <a:picLocks noChangeAspect="1"/>
          </p:cNvPicPr>
          <p:nvPr/>
        </p:nvPicPr>
        <p:blipFill>
          <a:blip r:embed="rId2"/>
          <a:srcRect l="46217" r="22249"/>
          <a:stretch>
            <a:fillRect/>
          </a:stretch>
        </p:blipFill>
        <p:spPr>
          <a:xfrm>
            <a:off x="-2650" y="10"/>
            <a:ext cx="3681047" cy="6857990"/>
          </a:xfrm>
          <a:prstGeom prst="rect">
            <a:avLst/>
          </a:prstGeom>
        </p:spPr>
      </p:pic>
    </p:spTree>
    <p:extLst>
      <p:ext uri="{BB962C8B-B14F-4D97-AF65-F5344CB8AC3E}">
        <p14:creationId xmlns:p14="http://schemas.microsoft.com/office/powerpoint/2010/main" val="42484579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p:cNvSpPr>
            <a:spLocks noGrp="1"/>
          </p:cNvSpPr>
          <p:nvPr>
            <p:ph type="title"/>
          </p:nvPr>
        </p:nvSpPr>
        <p:spPr>
          <a:xfrm>
            <a:off x="6483096" y="624110"/>
            <a:ext cx="5021516" cy="1280890"/>
          </a:xfrm>
        </p:spPr>
        <p:txBody>
          <a:bodyPr>
            <a:normAutofit/>
          </a:bodyPr>
          <a:lstStyle/>
          <a:p>
            <a:r>
              <a:rPr lang="en-GB" b="1" dirty="0"/>
              <a:t>Agenda</a:t>
            </a:r>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descr="Woman peeking out a window">
            <a:extLst>
              <a:ext uri="{FF2B5EF4-FFF2-40B4-BE49-F238E27FC236}">
                <a16:creationId xmlns:a16="http://schemas.microsoft.com/office/drawing/2014/main" id="{E9C2AB66-AF8A-F0F1-92AA-CFCE1183CA86}"/>
              </a:ext>
            </a:extLst>
          </p:cNvPr>
          <p:cNvPicPr>
            <a:picLocks noChangeAspect="1"/>
          </p:cNvPicPr>
          <p:nvPr/>
        </p:nvPicPr>
        <p:blipFill>
          <a:blip r:embed="rId3"/>
          <a:srcRect l="40610" r="13925" b="-2"/>
          <a:stretch>
            <a:fillRect/>
          </a:stretch>
        </p:blipFill>
        <p:spPr>
          <a:xfrm>
            <a:off x="-1555" y="1731"/>
            <a:ext cx="4671091" cy="6858000"/>
          </a:xfrm>
          <a:prstGeom prst="rect">
            <a:avLst/>
          </a:prstGeom>
        </p:spPr>
      </p:pic>
      <p:sp>
        <p:nvSpPr>
          <p:cNvPr id="3" name="Content Placeholder 2"/>
          <p:cNvSpPr>
            <a:spLocks noGrp="1"/>
          </p:cNvSpPr>
          <p:nvPr>
            <p:ph idx="1"/>
          </p:nvPr>
        </p:nvSpPr>
        <p:spPr>
          <a:xfrm>
            <a:off x="6438191" y="1399026"/>
            <a:ext cx="5066419" cy="4512196"/>
          </a:xfrm>
        </p:spPr>
        <p:txBody>
          <a:bodyPr>
            <a:normAutofit fontScale="92500" lnSpcReduction="20000"/>
          </a:bodyPr>
          <a:lstStyle/>
          <a:p>
            <a:pPr lvl="1">
              <a:lnSpc>
                <a:spcPct val="9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Introduction</a:t>
            </a:r>
          </a:p>
          <a:p>
            <a:pPr lvl="2">
              <a:lnSpc>
                <a:spcPct val="90000"/>
              </a:lnSpc>
              <a:buFont typeface="Wingdings" panose="05000000000000000000" pitchFamily="2" charset="2"/>
              <a:buChar char="Ø"/>
            </a:pPr>
            <a:r>
              <a:rPr lang="en-GB" sz="2100" dirty="0">
                <a:latin typeface="Arial" panose="020B0604020202020204" pitchFamily="34" charset="0"/>
                <a:cs typeface="Arial" panose="020B0604020202020204" pitchFamily="34" charset="0"/>
              </a:rPr>
              <a:t>Project brief</a:t>
            </a:r>
          </a:p>
          <a:p>
            <a:pPr lvl="2">
              <a:lnSpc>
                <a:spcPct val="90000"/>
              </a:lnSpc>
              <a:buFont typeface="Wingdings" panose="05000000000000000000" pitchFamily="2" charset="2"/>
              <a:buChar char="Ø"/>
            </a:pPr>
            <a:r>
              <a:rPr lang="en-GB" sz="2100" dirty="0">
                <a:latin typeface="Arial" panose="020B0604020202020204" pitchFamily="34" charset="0"/>
                <a:cs typeface="Arial" panose="020B0604020202020204" pitchFamily="34" charset="0"/>
              </a:rPr>
              <a:t>Aim &amp; Objectives</a:t>
            </a:r>
          </a:p>
          <a:p>
            <a:pPr lvl="2">
              <a:lnSpc>
                <a:spcPct val="90000"/>
              </a:lnSpc>
              <a:buFont typeface="Wingdings" panose="05000000000000000000" pitchFamily="2" charset="2"/>
              <a:buChar char="Ø"/>
            </a:pPr>
            <a:r>
              <a:rPr lang="en-GB" sz="2100" dirty="0">
                <a:latin typeface="Arial" panose="020B0604020202020204" pitchFamily="34" charset="0"/>
                <a:cs typeface="Arial" panose="020B0604020202020204" pitchFamily="34" charset="0"/>
              </a:rPr>
              <a:t> Gantt Chart	</a:t>
            </a:r>
          </a:p>
          <a:p>
            <a:pPr lvl="1">
              <a:lnSpc>
                <a:spcPct val="9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Literature review</a:t>
            </a:r>
          </a:p>
          <a:p>
            <a:pPr lvl="2">
              <a:lnSpc>
                <a:spcPct val="90000"/>
              </a:lnSpc>
              <a:buFont typeface="Wingdings" panose="05000000000000000000" pitchFamily="2" charset="2"/>
              <a:buChar char="Ø"/>
            </a:pPr>
            <a:r>
              <a:rPr lang="en-GB" sz="2100" dirty="0">
                <a:latin typeface="Arial" panose="020B0604020202020204" pitchFamily="34" charset="0"/>
                <a:cs typeface="Arial" panose="020B0604020202020204" pitchFamily="34" charset="0"/>
              </a:rPr>
              <a:t>Booking systems comparison</a:t>
            </a:r>
          </a:p>
          <a:p>
            <a:pPr lvl="2">
              <a:lnSpc>
                <a:spcPct val="90000"/>
              </a:lnSpc>
              <a:buFont typeface="Wingdings" panose="05000000000000000000" pitchFamily="2" charset="2"/>
              <a:buChar char="Ø"/>
            </a:pPr>
            <a:r>
              <a:rPr lang="en-GB" sz="2100" dirty="0">
                <a:latin typeface="Arial" panose="020B0604020202020204" pitchFamily="34" charset="0"/>
                <a:cs typeface="Arial" panose="020B0604020202020204" pitchFamily="34" charset="0"/>
              </a:rPr>
              <a:t>Cloud providers comparison</a:t>
            </a:r>
          </a:p>
          <a:p>
            <a:pPr lvl="1">
              <a:lnSpc>
                <a:spcPct val="9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Methodology</a:t>
            </a:r>
          </a:p>
          <a:p>
            <a:pPr lvl="1">
              <a:lnSpc>
                <a:spcPct val="90000"/>
              </a:lnSpc>
              <a:buFont typeface="Wingdings" panose="05000000000000000000" pitchFamily="2" charset="2"/>
              <a:buChar char="Ø"/>
            </a:pPr>
            <a:r>
              <a:rPr lang="en-GB" sz="2400" b="1" dirty="0">
                <a:latin typeface="Arial" panose="020B0604020202020204" pitchFamily="34" charset="0"/>
                <a:cs typeface="Arial" panose="020B0604020202020204" pitchFamily="34" charset="0"/>
              </a:rPr>
              <a:t> Software Requirements </a:t>
            </a:r>
          </a:p>
          <a:p>
            <a:pPr lvl="1">
              <a:lnSpc>
                <a:spcPct val="9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Design overview</a:t>
            </a:r>
          </a:p>
          <a:p>
            <a:pPr lvl="2">
              <a:lnSpc>
                <a:spcPct val="90000"/>
              </a:lnSpc>
              <a:buFont typeface="Wingdings" panose="05000000000000000000" pitchFamily="2" charset="2"/>
              <a:buChar char="Ø"/>
            </a:pPr>
            <a:r>
              <a:rPr lang="en-GB" sz="2100" dirty="0">
                <a:latin typeface="Arial" panose="020B0604020202020204" pitchFamily="34" charset="0"/>
                <a:cs typeface="Arial" panose="020B0604020202020204" pitchFamily="34" charset="0"/>
              </a:rPr>
              <a:t>Flow chart and activity diagram</a:t>
            </a:r>
          </a:p>
          <a:p>
            <a:pPr lvl="2">
              <a:lnSpc>
                <a:spcPct val="90000"/>
              </a:lnSpc>
              <a:buFont typeface="Wingdings" panose="05000000000000000000" pitchFamily="2" charset="2"/>
              <a:buChar char="Ø"/>
            </a:pPr>
            <a:r>
              <a:rPr lang="en-GB" sz="2100" dirty="0">
                <a:latin typeface="Arial" panose="020B0604020202020204" pitchFamily="34" charset="0"/>
                <a:cs typeface="Arial" panose="020B0604020202020204" pitchFamily="34" charset="0"/>
              </a:rPr>
              <a:t>UI design </a:t>
            </a:r>
            <a:r>
              <a:rPr lang="en-GB" sz="2100" dirty="0" err="1">
                <a:latin typeface="Arial" panose="020B0604020202020204" pitchFamily="34" charset="0"/>
                <a:cs typeface="Arial" panose="020B0604020202020204" pitchFamily="34" charset="0"/>
              </a:rPr>
              <a:t>mockup</a:t>
            </a:r>
            <a:endParaRPr lang="en-GB" sz="2100" dirty="0">
              <a:latin typeface="Arial" panose="020B0604020202020204" pitchFamily="34" charset="0"/>
              <a:cs typeface="Arial" panose="020B0604020202020204" pitchFamily="34" charset="0"/>
            </a:endParaRPr>
          </a:p>
          <a:p>
            <a:pPr lvl="1">
              <a:lnSpc>
                <a:spcPct val="90000"/>
              </a:lnSpc>
              <a:buFont typeface="Wingdings" panose="05000000000000000000" pitchFamily="2" charset="2"/>
              <a:buChar char="Ø"/>
            </a:pPr>
            <a:r>
              <a:rPr lang="en-GB" sz="2300" b="1" dirty="0">
                <a:latin typeface="Arial" panose="020B0604020202020204" pitchFamily="34" charset="0"/>
                <a:cs typeface="Arial" panose="020B0604020202020204" pitchFamily="34" charset="0"/>
              </a:rPr>
              <a:t>Conclusion</a:t>
            </a:r>
          </a:p>
          <a:p>
            <a:pPr lvl="2">
              <a:lnSpc>
                <a:spcPct val="90000"/>
              </a:lnSpc>
              <a:buFont typeface="Wingdings" panose="05000000000000000000" pitchFamily="2" charset="2"/>
              <a:buChar char="Ø"/>
            </a:pPr>
            <a:endParaRPr lang="en-GB" sz="2100" dirty="0">
              <a:latin typeface="Arial" panose="020B0604020202020204" pitchFamily="34" charset="0"/>
              <a:cs typeface="Arial" panose="020B0604020202020204" pitchFamily="34" charset="0"/>
            </a:endParaRPr>
          </a:p>
          <a:p>
            <a:pPr>
              <a:lnSpc>
                <a:spcPct val="9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86967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4" name="Group 43">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45"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6"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7"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8"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9"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0"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1"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2"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3"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4"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5"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6"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57" name="Group 56">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58"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59"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0"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1"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2"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3"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4"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5"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6"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7"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8"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69"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p:cNvSpPr>
            <a:spLocks noGrp="1"/>
          </p:cNvSpPr>
          <p:nvPr>
            <p:ph type="title"/>
          </p:nvPr>
        </p:nvSpPr>
        <p:spPr>
          <a:xfrm>
            <a:off x="6483096" y="624110"/>
            <a:ext cx="5021516" cy="1280890"/>
          </a:xfrm>
        </p:spPr>
        <p:txBody>
          <a:bodyPr>
            <a:normAutofit/>
          </a:bodyPr>
          <a:lstStyle/>
          <a:p>
            <a:r>
              <a:rPr lang="en-GB" b="1" dirty="0">
                <a:latin typeface="Arial" panose="020B0604020202020204" pitchFamily="34" charset="0"/>
                <a:cs typeface="Arial" panose="020B0604020202020204" pitchFamily="34" charset="0"/>
              </a:rPr>
              <a:t>Introduction</a:t>
            </a:r>
          </a:p>
        </p:txBody>
      </p:sp>
      <p:sp>
        <p:nvSpPr>
          <p:cNvPr id="70" name="Rectangle 69">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72" name="Picture 71" descr="A cat and golden retriever laying down">
            <a:extLst>
              <a:ext uri="{FF2B5EF4-FFF2-40B4-BE49-F238E27FC236}">
                <a16:creationId xmlns:a16="http://schemas.microsoft.com/office/drawing/2014/main" id="{C5F2E658-9D08-4232-9140-E62DF2EE5D1F}"/>
              </a:ext>
            </a:extLst>
          </p:cNvPr>
          <p:cNvPicPr>
            <a:picLocks noChangeAspect="1"/>
          </p:cNvPicPr>
          <p:nvPr/>
        </p:nvPicPr>
        <p:blipFill>
          <a:blip r:embed="rId3"/>
          <a:srcRect l="32868" r="21666" b="-2"/>
          <a:stretch>
            <a:fillRect/>
          </a:stretch>
        </p:blipFill>
        <p:spPr>
          <a:xfrm>
            <a:off x="-1555" y="1731"/>
            <a:ext cx="4671091" cy="6858000"/>
          </a:xfrm>
          <a:prstGeom prst="rect">
            <a:avLst/>
          </a:prstGeom>
        </p:spPr>
      </p:pic>
      <p:sp>
        <p:nvSpPr>
          <p:cNvPr id="3" name="Content Placeholder 2"/>
          <p:cNvSpPr>
            <a:spLocks noGrp="1"/>
          </p:cNvSpPr>
          <p:nvPr>
            <p:ph idx="1"/>
          </p:nvPr>
        </p:nvSpPr>
        <p:spPr>
          <a:xfrm>
            <a:off x="6425616" y="1302196"/>
            <a:ext cx="5066419" cy="3777622"/>
          </a:xfrm>
        </p:spPr>
        <p:txBody>
          <a:bodyPr>
            <a:noAutofit/>
          </a:bodyPr>
          <a:lstStyle/>
          <a:p>
            <a:pPr algn="just">
              <a:lnSpc>
                <a:spcPct val="90000"/>
              </a:lnSpc>
            </a:pPr>
            <a:r>
              <a:rPr lang="en-US" sz="1600" dirty="0">
                <a:latin typeface="Arial" panose="020B0604020202020204" pitchFamily="34" charset="0"/>
                <a:cs typeface="Arial" panose="020B0604020202020204" pitchFamily="34" charset="0"/>
              </a:rPr>
              <a:t>The pet care industry is rapidly expanding, increasing the need for digital platforms that enhance user convenience and service efficiency [1].</a:t>
            </a:r>
          </a:p>
          <a:p>
            <a:pPr algn="just">
              <a:lnSpc>
                <a:spcPct val="90000"/>
              </a:lnSpc>
            </a:pPr>
            <a:r>
              <a:rPr lang="en-US" sz="1600" dirty="0">
                <a:latin typeface="Arial" panose="020B0604020202020204" pitchFamily="34" charset="0"/>
                <a:cs typeface="Arial" panose="020B0604020202020204" pitchFamily="34" charset="0"/>
              </a:rPr>
              <a:t>Traditional booking methods are fragmented and lack real-time responsiveness, leading to poor customer satisfaction and operational delays [2].</a:t>
            </a:r>
          </a:p>
          <a:p>
            <a:pPr algn="just">
              <a:lnSpc>
                <a:spcPct val="90000"/>
              </a:lnSpc>
            </a:pPr>
            <a:r>
              <a:rPr lang="en-US" sz="1600" dirty="0">
                <a:latin typeface="Arial" panose="020B0604020202020204" pitchFamily="34" charset="0"/>
                <a:cs typeface="Arial" panose="020B0604020202020204" pitchFamily="34" charset="0"/>
              </a:rPr>
              <a:t>This project proposes a reservation system that offers instant notifications to improve user interaction and service reliability [3].</a:t>
            </a:r>
          </a:p>
          <a:p>
            <a:pPr algn="just">
              <a:lnSpc>
                <a:spcPct val="90000"/>
              </a:lnSpc>
            </a:pPr>
            <a:r>
              <a:rPr lang="en-US" sz="1600" dirty="0">
                <a:latin typeface="Arial" panose="020B0604020202020204" pitchFamily="34" charset="0"/>
                <a:cs typeface="Arial" panose="020B0604020202020204" pitchFamily="34" charset="0"/>
              </a:rPr>
              <a:t>The system features a responsive user interface aimed at </a:t>
            </a:r>
            <a:r>
              <a:rPr lang="en-US" sz="1600" dirty="0" err="1">
                <a:latin typeface="Arial" panose="020B0604020202020204" pitchFamily="34" charset="0"/>
                <a:cs typeface="Arial" panose="020B0604020202020204" pitchFamily="34" charset="0"/>
              </a:rPr>
              <a:t>modernising</a:t>
            </a:r>
            <a:r>
              <a:rPr lang="en-US" sz="1600" dirty="0">
                <a:latin typeface="Arial" panose="020B0604020202020204" pitchFamily="34" charset="0"/>
                <a:cs typeface="Arial" panose="020B0604020202020204" pitchFamily="34" charset="0"/>
              </a:rPr>
              <a:t> service delivery and streamlining administrative operations for pet care providers [4].</a:t>
            </a:r>
          </a:p>
          <a:p>
            <a:pPr algn="just">
              <a:lnSpc>
                <a:spcPct val="90000"/>
              </a:lnSpc>
            </a:pPr>
            <a:r>
              <a:rPr lang="en-US" sz="1600" dirty="0">
                <a:latin typeface="Arial" panose="020B0604020202020204" pitchFamily="34" charset="0"/>
                <a:cs typeface="Arial" panose="020B0604020202020204" pitchFamily="34" charset="0"/>
              </a:rPr>
              <a:t>Existing platforms fail to offer real-time updates and </a:t>
            </a:r>
            <a:r>
              <a:rPr lang="en-US" sz="1600" dirty="0" err="1">
                <a:latin typeface="Arial" panose="020B0604020202020204" pitchFamily="34" charset="0"/>
                <a:cs typeface="Arial" panose="020B0604020202020204" pitchFamily="34" charset="0"/>
              </a:rPr>
              <a:t>customised</a:t>
            </a:r>
            <a:r>
              <a:rPr lang="en-US" sz="1600" dirty="0">
                <a:latin typeface="Arial" panose="020B0604020202020204" pitchFamily="34" charset="0"/>
                <a:cs typeface="Arial" panose="020B0604020202020204" pitchFamily="34" charset="0"/>
              </a:rPr>
              <a:t> user flows, limiting their effectiveness in the pet care industry [2].</a:t>
            </a:r>
          </a:p>
          <a:p>
            <a:pPr algn="just">
              <a:lnSpc>
                <a:spcPct val="90000"/>
              </a:lnSpc>
            </a:pPr>
            <a:r>
              <a:rPr lang="en-US" sz="1600" dirty="0">
                <a:latin typeface="Arial" panose="020B0604020202020204" pitchFamily="34" charset="0"/>
                <a:cs typeface="Arial" panose="020B0604020202020204" pitchFamily="34" charset="0"/>
              </a:rPr>
              <a:t>Implementing this system aims to boost digital maturity in the pet care sector by enhancing automation, </a:t>
            </a:r>
            <a:r>
              <a:rPr lang="en-US" sz="1600" dirty="0" err="1">
                <a:latin typeface="Arial" panose="020B0604020202020204" pitchFamily="34" charset="0"/>
                <a:cs typeface="Arial" panose="020B0604020202020204" pitchFamily="34" charset="0"/>
              </a:rPr>
              <a:t>personalisation</a:t>
            </a:r>
            <a:r>
              <a:rPr lang="en-US" sz="1600" dirty="0">
                <a:latin typeface="Arial" panose="020B0604020202020204" pitchFamily="34" charset="0"/>
                <a:cs typeface="Arial" panose="020B0604020202020204" pitchFamily="34" charset="0"/>
              </a:rPr>
              <a:t>, and real-time communication [7][8].</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960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51361" y="1914328"/>
            <a:ext cx="2454052" cy="3029344"/>
          </a:xfrm>
        </p:spPr>
        <p:txBody>
          <a:bodyPr>
            <a:normAutofit/>
          </a:bodyPr>
          <a:lstStyle/>
          <a:p>
            <a:r>
              <a:rPr lang="en-GB" sz="3200" b="1" dirty="0">
                <a:solidFill>
                  <a:schemeClr val="bg1"/>
                </a:solidFill>
                <a:latin typeface="Arial" panose="020B0604020202020204" pitchFamily="34" charset="0"/>
                <a:cs typeface="Arial" panose="020B0604020202020204" pitchFamily="34" charset="0"/>
              </a:rPr>
              <a:t>Research Aim, Objectives and Questions</a:t>
            </a:r>
          </a:p>
        </p:txBody>
      </p:sp>
      <p:sp>
        <p:nvSpPr>
          <p:cNvPr id="1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2" name="Rectangle 1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642410" y="808937"/>
            <a:ext cx="6798033" cy="5321500"/>
          </a:xfrm>
        </p:spPr>
        <p:txBody>
          <a:bodyPr anchor="ctr">
            <a:noAutofit/>
          </a:bodyPr>
          <a:lstStyle/>
          <a:p>
            <a:pPr marL="0" indent="0">
              <a:lnSpc>
                <a:spcPct val="90000"/>
              </a:lnSpc>
              <a:buNone/>
            </a:pPr>
            <a:r>
              <a:rPr lang="en-GB" sz="1700" b="1" dirty="0">
                <a:latin typeface="Arial" panose="020B0604020202020204" pitchFamily="34" charset="0"/>
                <a:cs typeface="Arial" panose="020B0604020202020204" pitchFamily="34" charset="0"/>
              </a:rPr>
              <a:t>Research Aim and Objectives</a:t>
            </a:r>
          </a:p>
          <a:p>
            <a:pPr marL="0" indent="0">
              <a:lnSpc>
                <a:spcPct val="90000"/>
              </a:lnSpc>
              <a:buNone/>
            </a:pPr>
            <a:r>
              <a:rPr lang="en-GB" sz="1700" dirty="0">
                <a:latin typeface="Arial" panose="020B0604020202020204" pitchFamily="34" charset="0"/>
                <a:cs typeface="Arial" panose="020B0604020202020204" pitchFamily="34" charset="0"/>
              </a:rPr>
              <a:t>The aim of this project is to develop a web-based reservation system for pet care businesses with integrated real-time notifications. The following are the research objectives planned within this development project.</a:t>
            </a:r>
          </a:p>
          <a:p>
            <a:pPr lvl="0">
              <a:lnSpc>
                <a:spcPct val="90000"/>
              </a:lnSpc>
            </a:pPr>
            <a:r>
              <a:rPr lang="en-GB" sz="1700" dirty="0">
                <a:latin typeface="Arial" panose="020B0604020202020204" pitchFamily="34" charset="0"/>
                <a:cs typeface="Arial" panose="020B0604020202020204" pitchFamily="34" charset="0"/>
              </a:rPr>
              <a:t>To analyse existing pet service booking systems and identify gaps</a:t>
            </a:r>
          </a:p>
          <a:p>
            <a:pPr lvl="0">
              <a:lnSpc>
                <a:spcPct val="90000"/>
              </a:lnSpc>
            </a:pPr>
            <a:r>
              <a:rPr lang="en-GB" sz="1700" dirty="0">
                <a:latin typeface="Arial" panose="020B0604020202020204" pitchFamily="34" charset="0"/>
                <a:cs typeface="Arial" panose="020B0604020202020204" pitchFamily="34" charset="0"/>
              </a:rPr>
              <a:t>To determine the optimal technology stack and deployment strategy </a:t>
            </a:r>
          </a:p>
          <a:p>
            <a:pPr lvl="0">
              <a:lnSpc>
                <a:spcPct val="90000"/>
              </a:lnSpc>
            </a:pPr>
            <a:r>
              <a:rPr lang="en-GB" sz="1700" dirty="0">
                <a:latin typeface="Arial" panose="020B0604020202020204" pitchFamily="34" charset="0"/>
                <a:cs typeface="Arial" panose="020B0604020202020204" pitchFamily="34" charset="0"/>
              </a:rPr>
              <a:t>To design a normalised database structure tailored for appointments, pet profiles, and services</a:t>
            </a:r>
          </a:p>
          <a:p>
            <a:pPr lvl="0">
              <a:lnSpc>
                <a:spcPct val="90000"/>
              </a:lnSpc>
            </a:pPr>
            <a:r>
              <a:rPr lang="en-GB" sz="1700" dirty="0">
                <a:latin typeface="Arial" panose="020B0604020202020204" pitchFamily="34" charset="0"/>
                <a:cs typeface="Arial" panose="020B0604020202020204" pitchFamily="34" charset="0"/>
              </a:rPr>
              <a:t>To recommend the best practices for developing the booking systems within different industries</a:t>
            </a:r>
          </a:p>
          <a:p>
            <a:pPr marL="0" indent="0">
              <a:lnSpc>
                <a:spcPct val="90000"/>
              </a:lnSpc>
              <a:buNone/>
            </a:pPr>
            <a:endParaRPr lang="en-GB" sz="1700" dirty="0">
              <a:latin typeface="Arial" panose="020B0604020202020204" pitchFamily="34" charset="0"/>
              <a:cs typeface="Arial" panose="020B0604020202020204" pitchFamily="34" charset="0"/>
            </a:endParaRPr>
          </a:p>
          <a:p>
            <a:pPr marL="0" indent="0">
              <a:lnSpc>
                <a:spcPct val="90000"/>
              </a:lnSpc>
              <a:buNone/>
            </a:pPr>
            <a:r>
              <a:rPr lang="en-GB" sz="1700" b="1" dirty="0">
                <a:latin typeface="Arial" panose="020B0604020202020204" pitchFamily="34" charset="0"/>
                <a:cs typeface="Arial" panose="020B0604020202020204" pitchFamily="34" charset="0"/>
              </a:rPr>
              <a:t>Research Questions</a:t>
            </a:r>
          </a:p>
          <a:p>
            <a:pPr marL="0" indent="0">
              <a:lnSpc>
                <a:spcPct val="90000"/>
              </a:lnSpc>
              <a:buNone/>
            </a:pPr>
            <a:r>
              <a:rPr lang="en-GB" sz="1700" dirty="0">
                <a:latin typeface="Arial" panose="020B0604020202020204" pitchFamily="34" charset="0"/>
                <a:cs typeface="Arial" panose="020B0604020202020204" pitchFamily="34" charset="0"/>
              </a:rPr>
              <a:t>The following are the research questions identified within this development project.</a:t>
            </a:r>
          </a:p>
          <a:p>
            <a:pPr lvl="0">
              <a:lnSpc>
                <a:spcPct val="90000"/>
              </a:lnSpc>
            </a:pPr>
            <a:r>
              <a:rPr lang="en-GB" sz="1700" dirty="0">
                <a:latin typeface="Arial" panose="020B0604020202020204" pitchFamily="34" charset="0"/>
                <a:cs typeface="Arial" panose="020B0604020202020204" pitchFamily="34" charset="0"/>
              </a:rPr>
              <a:t>Which technology stack is most suitable for developing a scalable and efficient pet care reservation system?</a:t>
            </a:r>
          </a:p>
          <a:p>
            <a:pPr lvl="0">
              <a:lnSpc>
                <a:spcPct val="90000"/>
              </a:lnSpc>
            </a:pPr>
            <a:r>
              <a:rPr lang="en-GB" sz="1700" dirty="0">
                <a:latin typeface="Arial" panose="020B0604020202020204" pitchFamily="34" charset="0"/>
                <a:cs typeface="Arial" panose="020B0604020202020204" pitchFamily="34" charset="0"/>
              </a:rPr>
              <a:t>How can a database be designed and normalised to effectively manage appointments, pet profiles, and service records?</a:t>
            </a:r>
          </a:p>
        </p:txBody>
      </p:sp>
    </p:spTree>
    <p:extLst>
      <p:ext uri="{BB962C8B-B14F-4D97-AF65-F5344CB8AC3E}">
        <p14:creationId xmlns:p14="http://schemas.microsoft.com/office/powerpoint/2010/main" val="2870459802"/>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794897" y="624110"/>
            <a:ext cx="9712998" cy="1280890"/>
          </a:xfrm>
        </p:spPr>
        <p:txBody>
          <a:bodyPr>
            <a:normAutofit/>
          </a:bodyPr>
          <a:lstStyle/>
          <a:p>
            <a:r>
              <a:rPr lang="en-GB" b="1" dirty="0">
                <a:latin typeface="Arial" panose="020B0604020202020204" pitchFamily="34" charset="0"/>
                <a:cs typeface="Arial" panose="020B0604020202020204" pitchFamily="34" charset="0"/>
              </a:rPr>
              <a:t>Functionalities</a:t>
            </a:r>
          </a:p>
        </p:txBody>
      </p:sp>
      <p:sp>
        <p:nvSpPr>
          <p:cNvPr id="11" name="Rectangle 1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08143409"/>
              </p:ext>
            </p:extLst>
          </p:nvPr>
        </p:nvGraphicFramePr>
        <p:xfrm>
          <a:off x="1794897" y="1264555"/>
          <a:ext cx="9712998" cy="5356860"/>
        </p:xfrm>
        <a:graphic>
          <a:graphicData uri="http://schemas.openxmlformats.org/drawingml/2006/table">
            <a:tbl>
              <a:tblPr firstRow="1" firstCol="1" bandRow="1">
                <a:tableStyleId>{5C22544A-7EE6-4342-B048-85BDC9FD1C3A}</a:tableStyleId>
              </a:tblPr>
              <a:tblGrid>
                <a:gridCol w="1720133">
                  <a:extLst>
                    <a:ext uri="{9D8B030D-6E8A-4147-A177-3AD203B41FA5}">
                      <a16:colId xmlns:a16="http://schemas.microsoft.com/office/drawing/2014/main" val="20000"/>
                    </a:ext>
                  </a:extLst>
                </a:gridCol>
                <a:gridCol w="7992865">
                  <a:extLst>
                    <a:ext uri="{9D8B030D-6E8A-4147-A177-3AD203B41FA5}">
                      <a16:colId xmlns:a16="http://schemas.microsoft.com/office/drawing/2014/main" val="20001"/>
                    </a:ext>
                  </a:extLst>
                </a:gridCol>
              </a:tblGrid>
              <a:tr h="344371">
                <a:tc>
                  <a:txBody>
                    <a:bodyPr/>
                    <a:lstStyle/>
                    <a:p>
                      <a:pPr marL="0" marR="0" algn="just">
                        <a:lnSpc>
                          <a:spcPct val="150000"/>
                        </a:lnSpc>
                        <a:spcBef>
                          <a:spcPts val="0"/>
                        </a:spcBef>
                        <a:spcAft>
                          <a:spcPts val="0"/>
                        </a:spcAft>
                      </a:pPr>
                      <a:r>
                        <a:rPr lang="en-GB" sz="2400" dirty="0">
                          <a:effectLst/>
                          <a:latin typeface="Arial" panose="020B0604020202020204" pitchFamily="34" charset="0"/>
                          <a:cs typeface="Arial" panose="020B0604020202020204" pitchFamily="34" charset="0"/>
                        </a:rPr>
                        <a:t>Type</a:t>
                      </a:r>
                      <a:endParaRPr lang="en-GB" sz="2400" dirty="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tc>
                  <a:txBody>
                    <a:bodyPr/>
                    <a:lstStyle/>
                    <a:p>
                      <a:pPr marL="0" marR="0" algn="just">
                        <a:lnSpc>
                          <a:spcPct val="150000"/>
                        </a:lnSpc>
                        <a:spcBef>
                          <a:spcPts val="0"/>
                        </a:spcBef>
                        <a:spcAft>
                          <a:spcPts val="0"/>
                        </a:spcAft>
                      </a:pPr>
                      <a:r>
                        <a:rPr lang="en-GB" sz="2400">
                          <a:effectLst/>
                          <a:latin typeface="Arial" panose="020B0604020202020204" pitchFamily="34" charset="0"/>
                          <a:cs typeface="Arial" panose="020B0604020202020204" pitchFamily="34" charset="0"/>
                        </a:rPr>
                        <a:t>Description</a:t>
                      </a:r>
                      <a:endParaRPr lang="en-GB" sz="240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extLst>
                  <a:ext uri="{0D108BD9-81ED-4DB2-BD59-A6C34878D82A}">
                    <a16:rowId xmlns:a16="http://schemas.microsoft.com/office/drawing/2014/main" val="10000"/>
                  </a:ext>
                </a:extLst>
              </a:tr>
              <a:tr h="344371">
                <a:tc>
                  <a:txBody>
                    <a:bodyPr/>
                    <a:lstStyle/>
                    <a:p>
                      <a:pPr marL="0" marR="0" algn="just">
                        <a:lnSpc>
                          <a:spcPct val="150000"/>
                        </a:lnSpc>
                        <a:spcBef>
                          <a:spcPts val="0"/>
                        </a:spcBef>
                        <a:spcAft>
                          <a:spcPts val="0"/>
                        </a:spcAft>
                      </a:pPr>
                      <a:r>
                        <a:rPr lang="en-GB" sz="2400">
                          <a:effectLst/>
                          <a:latin typeface="Arial" panose="020B0604020202020204" pitchFamily="34" charset="0"/>
                          <a:cs typeface="Arial" panose="020B0604020202020204" pitchFamily="34" charset="0"/>
                        </a:rPr>
                        <a:t>Epic</a:t>
                      </a:r>
                      <a:endParaRPr lang="en-GB" sz="240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tc>
                  <a:txBody>
                    <a:bodyPr/>
                    <a:lstStyle/>
                    <a:p>
                      <a:pPr marL="0" marR="0" algn="just">
                        <a:lnSpc>
                          <a:spcPct val="150000"/>
                        </a:lnSpc>
                        <a:spcBef>
                          <a:spcPts val="0"/>
                        </a:spcBef>
                        <a:spcAft>
                          <a:spcPts val="0"/>
                        </a:spcAft>
                      </a:pPr>
                      <a:r>
                        <a:rPr lang="en-GB" sz="2400">
                          <a:effectLst/>
                          <a:latin typeface="Arial" panose="020B0604020202020204" pitchFamily="34" charset="0"/>
                          <a:cs typeface="Arial" panose="020B0604020202020204" pitchFamily="34" charset="0"/>
                        </a:rPr>
                        <a:t>PetCare Infrastructure Setup</a:t>
                      </a:r>
                      <a:endParaRPr lang="en-GB" sz="240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extLst>
                  <a:ext uri="{0D108BD9-81ED-4DB2-BD59-A6C34878D82A}">
                    <a16:rowId xmlns:a16="http://schemas.microsoft.com/office/drawing/2014/main" val="10001"/>
                  </a:ext>
                </a:extLst>
              </a:tr>
              <a:tr h="344371">
                <a:tc>
                  <a:txBody>
                    <a:bodyPr/>
                    <a:lstStyle/>
                    <a:p>
                      <a:pPr marL="0" marR="0" algn="just">
                        <a:lnSpc>
                          <a:spcPct val="150000"/>
                        </a:lnSpc>
                        <a:spcBef>
                          <a:spcPts val="0"/>
                        </a:spcBef>
                        <a:spcAft>
                          <a:spcPts val="0"/>
                        </a:spcAft>
                      </a:pPr>
                      <a:r>
                        <a:rPr lang="en-GB" sz="2400">
                          <a:effectLst/>
                          <a:latin typeface="Arial" panose="020B0604020202020204" pitchFamily="34" charset="0"/>
                          <a:cs typeface="Arial" panose="020B0604020202020204" pitchFamily="34" charset="0"/>
                        </a:rPr>
                        <a:t>Epic</a:t>
                      </a:r>
                      <a:endParaRPr lang="en-GB" sz="240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tc>
                  <a:txBody>
                    <a:bodyPr/>
                    <a:lstStyle/>
                    <a:p>
                      <a:pPr marL="0" marR="0" algn="just">
                        <a:lnSpc>
                          <a:spcPct val="150000"/>
                        </a:lnSpc>
                        <a:spcBef>
                          <a:spcPts val="0"/>
                        </a:spcBef>
                        <a:spcAft>
                          <a:spcPts val="0"/>
                        </a:spcAft>
                      </a:pPr>
                      <a:r>
                        <a:rPr lang="en-GB" sz="2400">
                          <a:effectLst/>
                          <a:latin typeface="Arial" panose="020B0604020202020204" pitchFamily="34" charset="0"/>
                          <a:cs typeface="Arial" panose="020B0604020202020204" pitchFamily="34" charset="0"/>
                        </a:rPr>
                        <a:t>Authentication &amp; Role-Based Access </a:t>
                      </a:r>
                      <a:endParaRPr lang="en-GB" sz="240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extLst>
                  <a:ext uri="{0D108BD9-81ED-4DB2-BD59-A6C34878D82A}">
                    <a16:rowId xmlns:a16="http://schemas.microsoft.com/office/drawing/2014/main" val="10002"/>
                  </a:ext>
                </a:extLst>
              </a:tr>
              <a:tr h="344371">
                <a:tc>
                  <a:txBody>
                    <a:bodyPr/>
                    <a:lstStyle/>
                    <a:p>
                      <a:pPr marL="0" marR="0" algn="just">
                        <a:lnSpc>
                          <a:spcPct val="150000"/>
                        </a:lnSpc>
                        <a:spcBef>
                          <a:spcPts val="0"/>
                        </a:spcBef>
                        <a:spcAft>
                          <a:spcPts val="0"/>
                        </a:spcAft>
                      </a:pPr>
                      <a:r>
                        <a:rPr lang="en-GB" sz="2400">
                          <a:effectLst/>
                          <a:latin typeface="Arial" panose="020B0604020202020204" pitchFamily="34" charset="0"/>
                          <a:cs typeface="Arial" panose="020B0604020202020204" pitchFamily="34" charset="0"/>
                        </a:rPr>
                        <a:t>Feature</a:t>
                      </a:r>
                      <a:endParaRPr lang="en-GB" sz="240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tc>
                  <a:txBody>
                    <a:bodyPr/>
                    <a:lstStyle/>
                    <a:p>
                      <a:pPr marL="0" marR="0" algn="just">
                        <a:lnSpc>
                          <a:spcPct val="150000"/>
                        </a:lnSpc>
                        <a:spcBef>
                          <a:spcPts val="0"/>
                        </a:spcBef>
                        <a:spcAft>
                          <a:spcPts val="0"/>
                        </a:spcAft>
                      </a:pPr>
                      <a:r>
                        <a:rPr lang="en-GB" sz="2400">
                          <a:effectLst/>
                          <a:latin typeface="Arial" panose="020B0604020202020204" pitchFamily="34" charset="0"/>
                          <a:cs typeface="Arial" panose="020B0604020202020204" pitchFamily="34" charset="0"/>
                        </a:rPr>
                        <a:t>Register and onboard pet care businesses (clinics, grooming centres)</a:t>
                      </a:r>
                      <a:endParaRPr lang="en-GB" sz="240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extLst>
                  <a:ext uri="{0D108BD9-81ED-4DB2-BD59-A6C34878D82A}">
                    <a16:rowId xmlns:a16="http://schemas.microsoft.com/office/drawing/2014/main" val="10003"/>
                  </a:ext>
                </a:extLst>
              </a:tr>
              <a:tr h="344371">
                <a:tc>
                  <a:txBody>
                    <a:bodyPr/>
                    <a:lstStyle/>
                    <a:p>
                      <a:pPr marL="0" marR="0" algn="just">
                        <a:lnSpc>
                          <a:spcPct val="150000"/>
                        </a:lnSpc>
                        <a:spcBef>
                          <a:spcPts val="0"/>
                        </a:spcBef>
                        <a:spcAft>
                          <a:spcPts val="0"/>
                        </a:spcAft>
                      </a:pPr>
                      <a:r>
                        <a:rPr lang="en-GB" sz="2400">
                          <a:effectLst/>
                          <a:latin typeface="Arial" panose="020B0604020202020204" pitchFamily="34" charset="0"/>
                          <a:cs typeface="Arial" panose="020B0604020202020204" pitchFamily="34" charset="0"/>
                        </a:rPr>
                        <a:t>Task</a:t>
                      </a:r>
                      <a:endParaRPr lang="en-GB" sz="240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tc>
                  <a:txBody>
                    <a:bodyPr/>
                    <a:lstStyle/>
                    <a:p>
                      <a:pPr marL="0" marR="0" algn="just">
                        <a:lnSpc>
                          <a:spcPct val="150000"/>
                        </a:lnSpc>
                        <a:spcBef>
                          <a:spcPts val="0"/>
                        </a:spcBef>
                        <a:spcAft>
                          <a:spcPts val="0"/>
                        </a:spcAft>
                      </a:pPr>
                      <a:r>
                        <a:rPr lang="en-GB" sz="2400">
                          <a:effectLst/>
                          <a:latin typeface="Arial" panose="020B0604020202020204" pitchFamily="34" charset="0"/>
                          <a:cs typeface="Arial" panose="020B0604020202020204" pitchFamily="34" charset="0"/>
                        </a:rPr>
                        <a:t>Build registration forms and validation</a:t>
                      </a:r>
                      <a:endParaRPr lang="en-GB" sz="240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extLst>
                  <a:ext uri="{0D108BD9-81ED-4DB2-BD59-A6C34878D82A}">
                    <a16:rowId xmlns:a16="http://schemas.microsoft.com/office/drawing/2014/main" val="10004"/>
                  </a:ext>
                </a:extLst>
              </a:tr>
              <a:tr h="344371">
                <a:tc>
                  <a:txBody>
                    <a:bodyPr/>
                    <a:lstStyle/>
                    <a:p>
                      <a:pPr marL="0" marR="0" algn="just">
                        <a:lnSpc>
                          <a:spcPct val="150000"/>
                        </a:lnSpc>
                        <a:spcBef>
                          <a:spcPts val="0"/>
                        </a:spcBef>
                        <a:spcAft>
                          <a:spcPts val="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tc>
                  <a:txBody>
                    <a:bodyPr/>
                    <a:lstStyle/>
                    <a:p>
                      <a:pPr marL="0" marR="0" algn="just">
                        <a:lnSpc>
                          <a:spcPct val="150000"/>
                        </a:lnSpc>
                        <a:spcBef>
                          <a:spcPts val="0"/>
                        </a:spcBef>
                        <a:spcAft>
                          <a:spcPts val="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extLst>
                  <a:ext uri="{0D108BD9-81ED-4DB2-BD59-A6C34878D82A}">
                    <a16:rowId xmlns:a16="http://schemas.microsoft.com/office/drawing/2014/main" val="10005"/>
                  </a:ext>
                </a:extLst>
              </a:tr>
              <a:tr h="344371">
                <a:tc>
                  <a:txBody>
                    <a:bodyPr/>
                    <a:lstStyle/>
                    <a:p>
                      <a:pPr marL="0" marR="0" algn="just">
                        <a:lnSpc>
                          <a:spcPct val="150000"/>
                        </a:lnSpc>
                        <a:spcBef>
                          <a:spcPts val="0"/>
                        </a:spcBef>
                        <a:spcAft>
                          <a:spcPts val="0"/>
                        </a:spcAft>
                      </a:pPr>
                      <a:r>
                        <a:rPr lang="en-GB" sz="2400">
                          <a:effectLst/>
                          <a:latin typeface="Arial" panose="020B0604020202020204" pitchFamily="34" charset="0"/>
                          <a:cs typeface="Arial" panose="020B0604020202020204" pitchFamily="34" charset="0"/>
                        </a:rPr>
                        <a:t>Feature</a:t>
                      </a:r>
                      <a:endParaRPr lang="en-GB" sz="240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tc>
                  <a:txBody>
                    <a:bodyPr/>
                    <a:lstStyle/>
                    <a:p>
                      <a:pPr marL="0" marR="0" algn="just">
                        <a:lnSpc>
                          <a:spcPct val="150000"/>
                        </a:lnSpc>
                        <a:spcBef>
                          <a:spcPts val="0"/>
                        </a:spcBef>
                        <a:spcAft>
                          <a:spcPts val="0"/>
                        </a:spcAft>
                      </a:pPr>
                      <a:r>
                        <a:rPr lang="en-GB" sz="2400">
                          <a:effectLst/>
                          <a:latin typeface="Arial" panose="020B0604020202020204" pitchFamily="34" charset="0"/>
                          <a:cs typeface="Arial" panose="020B0604020202020204" pitchFamily="34" charset="0"/>
                        </a:rPr>
                        <a:t>Booking module for services (vet, grooming, daycare)</a:t>
                      </a:r>
                      <a:endParaRPr lang="en-GB" sz="240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extLst>
                  <a:ext uri="{0D108BD9-81ED-4DB2-BD59-A6C34878D82A}">
                    <a16:rowId xmlns:a16="http://schemas.microsoft.com/office/drawing/2014/main" val="10006"/>
                  </a:ext>
                </a:extLst>
              </a:tr>
              <a:tr h="344371">
                <a:tc>
                  <a:txBody>
                    <a:bodyPr/>
                    <a:lstStyle/>
                    <a:p>
                      <a:pPr marL="0" marR="0" algn="just">
                        <a:lnSpc>
                          <a:spcPct val="150000"/>
                        </a:lnSpc>
                        <a:spcBef>
                          <a:spcPts val="0"/>
                        </a:spcBef>
                        <a:spcAft>
                          <a:spcPts val="0"/>
                        </a:spcAft>
                      </a:pPr>
                      <a:r>
                        <a:rPr lang="en-GB" sz="2400">
                          <a:effectLst/>
                          <a:latin typeface="Arial" panose="020B0604020202020204" pitchFamily="34" charset="0"/>
                          <a:cs typeface="Arial" panose="020B0604020202020204" pitchFamily="34" charset="0"/>
                        </a:rPr>
                        <a:t>Task</a:t>
                      </a:r>
                      <a:endParaRPr lang="en-GB" sz="240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tc>
                  <a:txBody>
                    <a:bodyPr/>
                    <a:lstStyle/>
                    <a:p>
                      <a:pPr marL="0" marR="0" algn="just">
                        <a:lnSpc>
                          <a:spcPct val="150000"/>
                        </a:lnSpc>
                        <a:spcBef>
                          <a:spcPts val="0"/>
                        </a:spcBef>
                        <a:spcAft>
                          <a:spcPts val="0"/>
                        </a:spcAft>
                      </a:pPr>
                      <a:r>
                        <a:rPr lang="en-GB" sz="2400">
                          <a:effectLst/>
                          <a:latin typeface="Arial" panose="020B0604020202020204" pitchFamily="34" charset="0"/>
                          <a:cs typeface="Arial" panose="020B0604020202020204" pitchFamily="34" charset="0"/>
                        </a:rPr>
                        <a:t>Real-time notification setup using Twilio or SendGrid</a:t>
                      </a:r>
                      <a:endParaRPr lang="en-GB" sz="240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extLst>
                  <a:ext uri="{0D108BD9-81ED-4DB2-BD59-A6C34878D82A}">
                    <a16:rowId xmlns:a16="http://schemas.microsoft.com/office/drawing/2014/main" val="10007"/>
                  </a:ext>
                </a:extLst>
              </a:tr>
              <a:tr h="344371">
                <a:tc>
                  <a:txBody>
                    <a:bodyPr/>
                    <a:lstStyle/>
                    <a:p>
                      <a:pPr marL="0" marR="0" algn="just">
                        <a:lnSpc>
                          <a:spcPct val="150000"/>
                        </a:lnSpc>
                        <a:spcBef>
                          <a:spcPts val="0"/>
                        </a:spcBef>
                        <a:spcAft>
                          <a:spcPts val="0"/>
                        </a:spcAft>
                      </a:pPr>
                      <a:r>
                        <a:rPr lang="en-GB" sz="2400">
                          <a:effectLst/>
                          <a:latin typeface="Arial" panose="020B0604020202020204" pitchFamily="34" charset="0"/>
                          <a:cs typeface="Arial" panose="020B0604020202020204" pitchFamily="34" charset="0"/>
                        </a:rPr>
                        <a:t>Feature</a:t>
                      </a:r>
                      <a:endParaRPr lang="en-GB" sz="240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tc>
                  <a:txBody>
                    <a:bodyPr/>
                    <a:lstStyle/>
                    <a:p>
                      <a:pPr marL="0" marR="0" algn="just">
                        <a:lnSpc>
                          <a:spcPct val="150000"/>
                        </a:lnSpc>
                        <a:spcBef>
                          <a:spcPts val="0"/>
                        </a:spcBef>
                        <a:spcAft>
                          <a:spcPts val="0"/>
                        </a:spcAft>
                      </a:pPr>
                      <a:r>
                        <a:rPr lang="en-GB" sz="2400">
                          <a:effectLst/>
                          <a:latin typeface="Arial" panose="020B0604020202020204" pitchFamily="34" charset="0"/>
                          <a:cs typeface="Arial" panose="020B0604020202020204" pitchFamily="34" charset="0"/>
                        </a:rPr>
                        <a:t>Dashboard views for Admin and Staff</a:t>
                      </a:r>
                      <a:endParaRPr lang="en-GB" sz="240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extLst>
                  <a:ext uri="{0D108BD9-81ED-4DB2-BD59-A6C34878D82A}">
                    <a16:rowId xmlns:a16="http://schemas.microsoft.com/office/drawing/2014/main" val="10008"/>
                  </a:ext>
                </a:extLst>
              </a:tr>
              <a:tr h="344371">
                <a:tc>
                  <a:txBody>
                    <a:bodyPr/>
                    <a:lstStyle/>
                    <a:p>
                      <a:pPr marL="0" marR="0" algn="just">
                        <a:lnSpc>
                          <a:spcPct val="150000"/>
                        </a:lnSpc>
                        <a:spcBef>
                          <a:spcPts val="0"/>
                        </a:spcBef>
                        <a:spcAft>
                          <a:spcPts val="0"/>
                        </a:spcAft>
                      </a:pPr>
                      <a:r>
                        <a:rPr lang="en-GB" sz="2400" dirty="0">
                          <a:effectLst/>
                          <a:latin typeface="Arial" panose="020B0604020202020204" pitchFamily="34" charset="0"/>
                          <a:cs typeface="Arial" panose="020B0604020202020204" pitchFamily="34" charset="0"/>
                        </a:rPr>
                        <a:t>Task</a:t>
                      </a:r>
                      <a:endParaRPr lang="en-GB" sz="2400" dirty="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tc>
                  <a:txBody>
                    <a:bodyPr/>
                    <a:lstStyle/>
                    <a:p>
                      <a:pPr marL="0" marR="0" algn="just">
                        <a:lnSpc>
                          <a:spcPct val="150000"/>
                        </a:lnSpc>
                        <a:spcBef>
                          <a:spcPts val="0"/>
                        </a:spcBef>
                        <a:spcAft>
                          <a:spcPts val="0"/>
                        </a:spcAft>
                      </a:pPr>
                      <a:r>
                        <a:rPr lang="en-GB" sz="2400" dirty="0">
                          <a:effectLst/>
                          <a:latin typeface="Arial" panose="020B0604020202020204" pitchFamily="34" charset="0"/>
                          <a:cs typeface="Arial" panose="020B0604020202020204" pitchFamily="34" charset="0"/>
                        </a:rPr>
                        <a:t>Deployment and testing on Panel</a:t>
                      </a:r>
                      <a:endParaRPr lang="en-GB" sz="2400" dirty="0">
                        <a:effectLst/>
                        <a:latin typeface="Arial" panose="020B0604020202020204" pitchFamily="34" charset="0"/>
                        <a:ea typeface="Calibri" panose="020F0502020204030204" pitchFamily="34" charset="0"/>
                        <a:cs typeface="Arial" panose="020B0604020202020204" pitchFamily="34" charset="0"/>
                      </a:endParaRPr>
                    </a:p>
                  </a:txBody>
                  <a:tcPr marL="54003" marR="54003" marT="0" marB="0"/>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2665682835"/>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187381"/>
            <a:ext cx="8911687" cy="617837"/>
          </a:xfrm>
        </p:spPr>
        <p:txBody>
          <a:bodyPr>
            <a:normAutofit fontScale="90000"/>
          </a:bodyPr>
          <a:lstStyle/>
          <a:p>
            <a:r>
              <a:rPr lang="en-GB" b="1" dirty="0">
                <a:latin typeface="Arial" panose="020B0604020202020204" pitchFamily="34" charset="0"/>
                <a:cs typeface="Arial" panose="020B0604020202020204" pitchFamily="34" charset="0"/>
              </a:rPr>
              <a:t>Gantt Chart</a:t>
            </a:r>
          </a:p>
        </p:txBody>
      </p:sp>
      <p:pic>
        <p:nvPicPr>
          <p:cNvPr id="4" name="Content Placeholder 3"/>
          <p:cNvPicPr>
            <a:picLocks noGrp="1"/>
          </p:cNvPicPr>
          <p:nvPr>
            <p:ph idx="1"/>
          </p:nvPr>
        </p:nvPicPr>
        <p:blipFill>
          <a:blip r:embed="rId3"/>
          <a:stretch>
            <a:fillRect/>
          </a:stretch>
        </p:blipFill>
        <p:spPr>
          <a:xfrm>
            <a:off x="2589212" y="968992"/>
            <a:ext cx="9202453" cy="5308978"/>
          </a:xfrm>
          <a:prstGeom prst="rect">
            <a:avLst/>
          </a:prstGeom>
        </p:spPr>
      </p:pic>
    </p:spTree>
    <p:extLst>
      <p:ext uri="{BB962C8B-B14F-4D97-AF65-F5344CB8AC3E}">
        <p14:creationId xmlns:p14="http://schemas.microsoft.com/office/powerpoint/2010/main" val="101951828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75CD74B-9CE8-4F20-A3E4-A22A7F036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794897" y="624110"/>
            <a:ext cx="9712998" cy="1280890"/>
          </a:xfrm>
        </p:spPr>
        <p:txBody>
          <a:bodyPr>
            <a:normAutofit/>
          </a:bodyPr>
          <a:lstStyle/>
          <a:p>
            <a:r>
              <a:rPr lang="en-GB" b="1">
                <a:latin typeface="Arial" panose="020B0604020202020204" pitchFamily="34" charset="0"/>
                <a:cs typeface="Arial" panose="020B0604020202020204" pitchFamily="34" charset="0"/>
              </a:rPr>
              <a:t>Software Development Lifecycle (SDLC)</a:t>
            </a:r>
            <a:endParaRPr lang="en-GB" b="1" dirty="0">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99C44665-BECF-4482-A00C-E4BE2A87D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11">
            <a:extLst>
              <a:ext uri="{FF2B5EF4-FFF2-40B4-BE49-F238E27FC236}">
                <a16:creationId xmlns:a16="http://schemas.microsoft.com/office/drawing/2014/main" id="{20398C1D-D011-4BA8-AC81-E829677B8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10892283"/>
              </p:ext>
            </p:extLst>
          </p:nvPr>
        </p:nvGraphicFramePr>
        <p:xfrm>
          <a:off x="1794897" y="2799098"/>
          <a:ext cx="8987406" cy="2501715"/>
        </p:xfrm>
        <a:graphic>
          <a:graphicData uri="http://schemas.openxmlformats.org/drawingml/2006/table">
            <a:tbl>
              <a:tblPr firstRow="1" firstCol="1" bandRow="1">
                <a:tableStyleId>{5C22544A-7EE6-4342-B048-85BDC9FD1C3A}</a:tableStyleId>
              </a:tblPr>
              <a:tblGrid>
                <a:gridCol w="2210790">
                  <a:extLst>
                    <a:ext uri="{9D8B030D-6E8A-4147-A177-3AD203B41FA5}">
                      <a16:colId xmlns:a16="http://schemas.microsoft.com/office/drawing/2014/main" val="20000"/>
                    </a:ext>
                  </a:extLst>
                </a:gridCol>
                <a:gridCol w="2300630">
                  <a:extLst>
                    <a:ext uri="{9D8B030D-6E8A-4147-A177-3AD203B41FA5}">
                      <a16:colId xmlns:a16="http://schemas.microsoft.com/office/drawing/2014/main" val="20001"/>
                    </a:ext>
                  </a:extLst>
                </a:gridCol>
                <a:gridCol w="2210790">
                  <a:extLst>
                    <a:ext uri="{9D8B030D-6E8A-4147-A177-3AD203B41FA5}">
                      <a16:colId xmlns:a16="http://schemas.microsoft.com/office/drawing/2014/main" val="20002"/>
                    </a:ext>
                  </a:extLst>
                </a:gridCol>
                <a:gridCol w="2265196">
                  <a:extLst>
                    <a:ext uri="{9D8B030D-6E8A-4147-A177-3AD203B41FA5}">
                      <a16:colId xmlns:a16="http://schemas.microsoft.com/office/drawing/2014/main" val="20003"/>
                    </a:ext>
                  </a:extLst>
                </a:gridCol>
              </a:tblGrid>
              <a:tr h="186194">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Phase</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What Happens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Output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Link to Research Aim/Objectives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extLst>
                  <a:ext uri="{0D108BD9-81ED-4DB2-BD59-A6C34878D82A}">
                    <a16:rowId xmlns:a16="http://schemas.microsoft.com/office/drawing/2014/main" val="10000"/>
                  </a:ext>
                </a:extLst>
              </a:tr>
              <a:tr h="357388">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1. Planning</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Study existing pet booking systems and collect requirements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Requirement List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Objective: Identify gaps and system needs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extLst>
                  <a:ext uri="{0D108BD9-81ED-4DB2-BD59-A6C34878D82A}">
                    <a16:rowId xmlns:a16="http://schemas.microsoft.com/office/drawing/2014/main" val="10001"/>
                  </a:ext>
                </a:extLst>
              </a:tr>
              <a:tr h="357388">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2. Design</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Decide technology stack and create system layout and database design</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System Design &amp; Database Diagram</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Objective: Select technology &amp; design normalised database</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extLst>
                  <a:ext uri="{0D108BD9-81ED-4DB2-BD59-A6C34878D82A}">
                    <a16:rowId xmlns:a16="http://schemas.microsoft.com/office/drawing/2014/main" val="10002"/>
                  </a:ext>
                </a:extLst>
              </a:tr>
              <a:tr h="528581">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3. Development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Build the reservation system and add features like pet profiles and notifications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Working Software Prototype</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Objective: Develop an efficient booking system</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extLst>
                  <a:ext uri="{0D108BD9-81ED-4DB2-BD59-A6C34878D82A}">
                    <a16:rowId xmlns:a16="http://schemas.microsoft.com/office/drawing/2014/main" val="10003"/>
                  </a:ext>
                </a:extLst>
              </a:tr>
              <a:tr h="357388">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4. Testing</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Check for errors, test booking functions and notifications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Test Report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Ensures the system works correctly</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extLst>
                  <a:ext uri="{0D108BD9-81ED-4DB2-BD59-A6C34878D82A}">
                    <a16:rowId xmlns:a16="http://schemas.microsoft.com/office/drawing/2014/main" val="10004"/>
                  </a:ext>
                </a:extLst>
              </a:tr>
              <a:tr h="357388">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5. Deployment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Put the system on a server for real users or demonstration</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Live or Demo System</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Objective: Implement optimal deployment strategy</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extLst>
                  <a:ext uri="{0D108BD9-81ED-4DB2-BD59-A6C34878D82A}">
                    <a16:rowId xmlns:a16="http://schemas.microsoft.com/office/drawing/2014/main" val="10005"/>
                  </a:ext>
                </a:extLst>
              </a:tr>
              <a:tr h="357388">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6. Evaluation</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Collect user feedback and compare with existing systems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Evaluation Report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tc>
                  <a:txBody>
                    <a:bodyPr/>
                    <a:lstStyle/>
                    <a:p>
                      <a:pPr marL="0" marR="0">
                        <a:lnSpc>
                          <a:spcPct val="107000"/>
                        </a:lnSpc>
                        <a:spcBef>
                          <a:spcPts val="0"/>
                        </a:spcBef>
                        <a:spcAft>
                          <a:spcPts val="0"/>
                        </a:spcAft>
                      </a:pPr>
                      <a:r>
                        <a:rPr lang="en-GB" sz="1000">
                          <a:effectLst/>
                          <a:latin typeface="Arial" panose="020B0604020202020204" pitchFamily="34" charset="0"/>
                          <a:cs typeface="Arial" panose="020B0604020202020204" pitchFamily="34" charset="0"/>
                        </a:rPr>
                        <a:t>Objective: Recommend best practices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51429" marR="51429" marT="0" marB="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50506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794897" y="624110"/>
            <a:ext cx="9712998" cy="1280890"/>
          </a:xfrm>
        </p:spPr>
        <p:txBody>
          <a:bodyPr>
            <a:normAutofit/>
          </a:bodyPr>
          <a:lstStyle/>
          <a:p>
            <a:r>
              <a:rPr lang="en-GB" b="1">
                <a:latin typeface="Arial" panose="020B0604020202020204" pitchFamily="34" charset="0"/>
                <a:cs typeface="Arial" panose="020B0604020202020204" pitchFamily="34" charset="0"/>
              </a:rPr>
              <a:t>Literature Review</a:t>
            </a:r>
          </a:p>
        </p:txBody>
      </p:sp>
      <p:sp>
        <p:nvSpPr>
          <p:cNvPr id="49" name="Rectangle 48">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16" name="Content Placeholder 15"/>
          <p:cNvGraphicFramePr>
            <a:graphicFrameLocks noGrp="1"/>
          </p:cNvGraphicFramePr>
          <p:nvPr>
            <p:ph idx="1"/>
            <p:extLst>
              <p:ext uri="{D42A27DB-BD31-4B8C-83A1-F6EECF244321}">
                <p14:modId xmlns:p14="http://schemas.microsoft.com/office/powerpoint/2010/main" val="3742389528"/>
              </p:ext>
            </p:extLst>
          </p:nvPr>
        </p:nvGraphicFramePr>
        <p:xfrm>
          <a:off x="1997878" y="2222983"/>
          <a:ext cx="8581444" cy="3653943"/>
        </p:xfrm>
        <a:graphic>
          <a:graphicData uri="http://schemas.openxmlformats.org/drawingml/2006/table">
            <a:tbl>
              <a:tblPr firstRow="1" firstCol="1" bandRow="1">
                <a:solidFill>
                  <a:schemeClr val="bg1"/>
                </a:solidFill>
                <a:tableStyleId>{5C22544A-7EE6-4342-B048-85BDC9FD1C3A}</a:tableStyleId>
              </a:tblPr>
              <a:tblGrid>
                <a:gridCol w="1336407">
                  <a:extLst>
                    <a:ext uri="{9D8B030D-6E8A-4147-A177-3AD203B41FA5}">
                      <a16:colId xmlns:a16="http://schemas.microsoft.com/office/drawing/2014/main" val="20000"/>
                    </a:ext>
                  </a:extLst>
                </a:gridCol>
                <a:gridCol w="1806190">
                  <a:extLst>
                    <a:ext uri="{9D8B030D-6E8A-4147-A177-3AD203B41FA5}">
                      <a16:colId xmlns:a16="http://schemas.microsoft.com/office/drawing/2014/main" val="20001"/>
                    </a:ext>
                  </a:extLst>
                </a:gridCol>
                <a:gridCol w="1588760">
                  <a:extLst>
                    <a:ext uri="{9D8B030D-6E8A-4147-A177-3AD203B41FA5}">
                      <a16:colId xmlns:a16="http://schemas.microsoft.com/office/drawing/2014/main" val="20002"/>
                    </a:ext>
                  </a:extLst>
                </a:gridCol>
                <a:gridCol w="1890683">
                  <a:extLst>
                    <a:ext uri="{9D8B030D-6E8A-4147-A177-3AD203B41FA5}">
                      <a16:colId xmlns:a16="http://schemas.microsoft.com/office/drawing/2014/main" val="20003"/>
                    </a:ext>
                  </a:extLst>
                </a:gridCol>
                <a:gridCol w="1959404">
                  <a:extLst>
                    <a:ext uri="{9D8B030D-6E8A-4147-A177-3AD203B41FA5}">
                      <a16:colId xmlns:a16="http://schemas.microsoft.com/office/drawing/2014/main" val="20004"/>
                    </a:ext>
                  </a:extLst>
                </a:gridCol>
              </a:tblGrid>
              <a:tr h="467981">
                <a:tc>
                  <a:txBody>
                    <a:bodyPr/>
                    <a:lstStyle/>
                    <a:p>
                      <a:pPr marL="0" marR="0">
                        <a:lnSpc>
                          <a:spcPct val="107000"/>
                        </a:lnSpc>
                        <a:spcBef>
                          <a:spcPts val="0"/>
                        </a:spcBef>
                        <a:spcAft>
                          <a:spcPts val="0"/>
                        </a:spcAft>
                      </a:pPr>
                      <a:r>
                        <a:rPr lang="en-GB" sz="1000" b="0" cap="none" spc="0">
                          <a:solidFill>
                            <a:schemeClr val="bg1"/>
                          </a:solidFill>
                          <a:effectLst/>
                          <a:latin typeface="Arial" panose="020B0604020202020204" pitchFamily="34" charset="0"/>
                          <a:cs typeface="Arial" panose="020B0604020202020204" pitchFamily="34" charset="0"/>
                        </a:rPr>
                        <a:t>Section</a:t>
                      </a:r>
                      <a:endParaRPr lang="en-GB" sz="1000" b="0" cap="none" spc="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marL="0" marR="0">
                        <a:lnSpc>
                          <a:spcPct val="107000"/>
                        </a:lnSpc>
                        <a:spcBef>
                          <a:spcPts val="0"/>
                        </a:spcBef>
                        <a:spcAft>
                          <a:spcPts val="0"/>
                        </a:spcAft>
                      </a:pPr>
                      <a:r>
                        <a:rPr lang="en-GB" sz="1000" b="0" cap="none" spc="0">
                          <a:solidFill>
                            <a:schemeClr val="bg1"/>
                          </a:solidFill>
                          <a:effectLst/>
                          <a:latin typeface="Arial" panose="020B0604020202020204" pitchFamily="34" charset="0"/>
                          <a:cs typeface="Arial" panose="020B0604020202020204" pitchFamily="34" charset="0"/>
                        </a:rPr>
                        <a:t>Key Findings from Literature</a:t>
                      </a:r>
                      <a:endParaRPr lang="en-GB" sz="1000" b="0" cap="none" spc="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marL="0" marR="0">
                        <a:lnSpc>
                          <a:spcPct val="107000"/>
                        </a:lnSpc>
                        <a:spcBef>
                          <a:spcPts val="0"/>
                        </a:spcBef>
                        <a:spcAft>
                          <a:spcPts val="0"/>
                        </a:spcAft>
                      </a:pPr>
                      <a:r>
                        <a:rPr lang="en-GB" sz="1000" b="0" cap="none" spc="0">
                          <a:solidFill>
                            <a:schemeClr val="bg1"/>
                          </a:solidFill>
                          <a:effectLst/>
                          <a:latin typeface="Arial" panose="020B0604020202020204" pitchFamily="34" charset="0"/>
                          <a:cs typeface="Arial" panose="020B0604020202020204" pitchFamily="34" charset="0"/>
                        </a:rPr>
                        <a:t>Technologies/Practices Highlighted</a:t>
                      </a:r>
                      <a:endParaRPr lang="en-GB" sz="1000" b="0" cap="none" spc="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marL="0" marR="0">
                        <a:lnSpc>
                          <a:spcPct val="107000"/>
                        </a:lnSpc>
                        <a:spcBef>
                          <a:spcPts val="0"/>
                        </a:spcBef>
                        <a:spcAft>
                          <a:spcPts val="0"/>
                        </a:spcAft>
                      </a:pPr>
                      <a:r>
                        <a:rPr lang="en-GB" sz="1000" b="0" cap="none" spc="0">
                          <a:solidFill>
                            <a:schemeClr val="bg1"/>
                          </a:solidFill>
                          <a:effectLst/>
                          <a:latin typeface="Arial" panose="020B0604020202020204" pitchFamily="34" charset="0"/>
                          <a:cs typeface="Arial" panose="020B0604020202020204" pitchFamily="34" charset="0"/>
                        </a:rPr>
                        <a:t>Identified Gaps/Limitations</a:t>
                      </a:r>
                      <a:endParaRPr lang="en-GB" sz="1000" b="0" cap="none" spc="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marL="0" marR="0">
                        <a:lnSpc>
                          <a:spcPct val="107000"/>
                        </a:lnSpc>
                        <a:spcBef>
                          <a:spcPts val="0"/>
                        </a:spcBef>
                        <a:spcAft>
                          <a:spcPts val="0"/>
                        </a:spcAft>
                      </a:pPr>
                      <a:r>
                        <a:rPr lang="en-GB" sz="1000" b="0" cap="none" spc="0">
                          <a:solidFill>
                            <a:schemeClr val="bg1"/>
                          </a:solidFill>
                          <a:effectLst/>
                          <a:latin typeface="Arial" panose="020B0604020202020204" pitchFamily="34" charset="0"/>
                          <a:cs typeface="Arial" panose="020B0604020202020204" pitchFamily="34" charset="0"/>
                        </a:rPr>
                        <a:t>Implication for Current Study</a:t>
                      </a:r>
                      <a:endParaRPr lang="en-GB" sz="1000" b="0" cap="none" spc="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10000"/>
                  </a:ext>
                </a:extLst>
              </a:tr>
              <a:tr h="1115988">
                <a:tc>
                  <a:txBody>
                    <a:bodyPr/>
                    <a:lstStyle/>
                    <a:p>
                      <a:pPr marL="0" marR="0">
                        <a:lnSpc>
                          <a:spcPct val="107000"/>
                        </a:lnSpc>
                        <a:spcBef>
                          <a:spcPts val="0"/>
                        </a:spcBef>
                        <a:spcAft>
                          <a:spcPts val="0"/>
                        </a:spcAft>
                      </a:pPr>
                      <a:r>
                        <a:rPr lang="en-GB" sz="1000" cap="none" spc="0">
                          <a:solidFill>
                            <a:schemeClr val="bg1"/>
                          </a:solidFill>
                          <a:effectLst/>
                          <a:latin typeface="Arial" panose="020B0604020202020204" pitchFamily="34" charset="0"/>
                          <a:cs typeface="Arial" panose="020B0604020202020204" pitchFamily="34" charset="0"/>
                        </a:rPr>
                        <a:t>2.1 Importance of Digital Reservation Systems</a:t>
                      </a:r>
                      <a:endParaRPr lang="en-GB" sz="1000" cap="none" spc="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marL="0" marR="0">
                        <a:lnSpc>
                          <a:spcPct val="107000"/>
                        </a:lnSpc>
                        <a:spcBef>
                          <a:spcPts val="0"/>
                        </a:spcBef>
                        <a:spcAft>
                          <a:spcPts val="0"/>
                        </a:spcAft>
                      </a:pPr>
                      <a:r>
                        <a:rPr lang="en-GB" sz="1000" cap="none" spc="0">
                          <a:solidFill>
                            <a:schemeClr val="tx1"/>
                          </a:solidFill>
                          <a:effectLst/>
                          <a:latin typeface="Arial" panose="020B0604020202020204" pitchFamily="34" charset="0"/>
                          <a:cs typeface="Arial" panose="020B0604020202020204" pitchFamily="34" charset="0"/>
                        </a:rPr>
                        <a:t>Digital reservation systems improve operational efficiency and customer satisfaction across industries such as healthcare and hospitality [4][5][9].</a:t>
                      </a:r>
                      <a:endParaRPr lang="en-GB" sz="100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marL="0" marR="0">
                        <a:lnSpc>
                          <a:spcPct val="107000"/>
                        </a:lnSpc>
                        <a:spcBef>
                          <a:spcPts val="0"/>
                        </a:spcBef>
                        <a:spcAft>
                          <a:spcPts val="0"/>
                        </a:spcAft>
                      </a:pPr>
                      <a:r>
                        <a:rPr lang="en-GB" sz="1000" cap="none" spc="0">
                          <a:solidFill>
                            <a:schemeClr val="tx1"/>
                          </a:solidFill>
                          <a:effectLst/>
                          <a:latin typeface="Arial" panose="020B0604020202020204" pitchFamily="34" charset="0"/>
                          <a:cs typeface="Arial" panose="020B0604020202020204" pitchFamily="34" charset="0"/>
                        </a:rPr>
                        <a:t>Online booking platforms (e.g., OpenTable, Booking.com), real-time scheduling tools</a:t>
                      </a:r>
                      <a:endParaRPr lang="en-GB" sz="100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marL="0" marR="0">
                        <a:lnSpc>
                          <a:spcPct val="107000"/>
                        </a:lnSpc>
                        <a:spcBef>
                          <a:spcPts val="0"/>
                        </a:spcBef>
                        <a:spcAft>
                          <a:spcPts val="0"/>
                        </a:spcAft>
                      </a:pPr>
                      <a:r>
                        <a:rPr lang="en-GB" sz="1000" cap="none" spc="0">
                          <a:solidFill>
                            <a:schemeClr val="tx1"/>
                          </a:solidFill>
                          <a:effectLst/>
                          <a:latin typeface="Arial" panose="020B0604020202020204" pitchFamily="34" charset="0"/>
                          <a:cs typeface="Arial" panose="020B0604020202020204" pitchFamily="34" charset="0"/>
                        </a:rPr>
                        <a:t>Existing systems are generic and do not support pet-specific requirements such as pet profiles, vaccination records, or service types [1][2].</a:t>
                      </a:r>
                      <a:endParaRPr lang="en-GB" sz="100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marL="0" marR="0">
                        <a:lnSpc>
                          <a:spcPct val="107000"/>
                        </a:lnSpc>
                        <a:spcBef>
                          <a:spcPts val="0"/>
                        </a:spcBef>
                        <a:spcAft>
                          <a:spcPts val="0"/>
                        </a:spcAft>
                      </a:pPr>
                      <a:r>
                        <a:rPr lang="en-GB" sz="1000" cap="none" spc="0">
                          <a:solidFill>
                            <a:schemeClr val="tx1"/>
                          </a:solidFill>
                          <a:effectLst/>
                          <a:latin typeface="Arial" panose="020B0604020202020204" pitchFamily="34" charset="0"/>
                          <a:cs typeface="Arial" panose="020B0604020202020204" pitchFamily="34" charset="0"/>
                        </a:rPr>
                        <a:t>A customised reservation system is required to address industry-specific needs and improve reliability in pet care services.</a:t>
                      </a:r>
                      <a:endParaRPr lang="en-GB" sz="100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0001"/>
                  </a:ext>
                </a:extLst>
              </a:tr>
              <a:tr h="953986">
                <a:tc>
                  <a:txBody>
                    <a:bodyPr/>
                    <a:lstStyle/>
                    <a:p>
                      <a:pPr marL="0" marR="0">
                        <a:lnSpc>
                          <a:spcPct val="107000"/>
                        </a:lnSpc>
                        <a:spcBef>
                          <a:spcPts val="0"/>
                        </a:spcBef>
                        <a:spcAft>
                          <a:spcPts val="0"/>
                        </a:spcAft>
                      </a:pPr>
                      <a:r>
                        <a:rPr lang="en-GB" sz="1000" cap="none" spc="0">
                          <a:solidFill>
                            <a:schemeClr val="bg1"/>
                          </a:solidFill>
                          <a:effectLst/>
                          <a:latin typeface="Arial" panose="020B0604020202020204" pitchFamily="34" charset="0"/>
                          <a:cs typeface="Arial" panose="020B0604020202020204" pitchFamily="34" charset="0"/>
                        </a:rPr>
                        <a:t>2.2 Design and Development Best Practices</a:t>
                      </a:r>
                      <a:endParaRPr lang="en-GB" sz="1000" cap="none" spc="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marL="0" marR="0">
                        <a:lnSpc>
                          <a:spcPct val="107000"/>
                        </a:lnSpc>
                        <a:spcBef>
                          <a:spcPts val="0"/>
                        </a:spcBef>
                        <a:spcAft>
                          <a:spcPts val="0"/>
                        </a:spcAft>
                      </a:pPr>
                      <a:r>
                        <a:rPr lang="en-GB" sz="1000" cap="none" spc="0">
                          <a:solidFill>
                            <a:schemeClr val="tx1"/>
                          </a:solidFill>
                          <a:effectLst/>
                          <a:latin typeface="Arial" panose="020B0604020202020204" pitchFamily="34" charset="0"/>
                          <a:cs typeface="Arial" panose="020B0604020202020204" pitchFamily="34" charset="0"/>
                        </a:rPr>
                        <a:t>Modular architecture, database normalisation, and responsive design enhance performance and system scalability [6][7][8].</a:t>
                      </a:r>
                      <a:endParaRPr lang="en-GB" sz="100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marL="0" marR="0">
                        <a:lnSpc>
                          <a:spcPct val="107000"/>
                        </a:lnSpc>
                        <a:spcBef>
                          <a:spcPts val="0"/>
                        </a:spcBef>
                        <a:spcAft>
                          <a:spcPts val="0"/>
                        </a:spcAft>
                      </a:pPr>
                      <a:r>
                        <a:rPr lang="en-GB" sz="1000" cap="none" spc="0">
                          <a:solidFill>
                            <a:schemeClr val="tx1"/>
                          </a:solidFill>
                          <a:effectLst/>
                          <a:latin typeface="Arial" panose="020B0604020202020204" pitchFamily="34" charset="0"/>
                          <a:cs typeface="Arial" panose="020B0604020202020204" pitchFamily="34" charset="0"/>
                        </a:rPr>
                        <a:t>MVC architecture, responsive web design, relational databases</a:t>
                      </a:r>
                      <a:endParaRPr lang="en-GB" sz="100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marL="0" marR="0">
                        <a:lnSpc>
                          <a:spcPct val="107000"/>
                        </a:lnSpc>
                        <a:spcBef>
                          <a:spcPts val="0"/>
                        </a:spcBef>
                        <a:spcAft>
                          <a:spcPts val="0"/>
                        </a:spcAft>
                      </a:pPr>
                      <a:r>
                        <a:rPr lang="en-GB" sz="1000" cap="none" spc="0">
                          <a:solidFill>
                            <a:schemeClr val="tx1"/>
                          </a:solidFill>
                          <a:effectLst/>
                          <a:latin typeface="Arial" panose="020B0604020202020204" pitchFamily="34" charset="0"/>
                          <a:cs typeface="Arial" panose="020B0604020202020204" pitchFamily="34" charset="0"/>
                        </a:rPr>
                        <a:t>Existing pet care platforms do not fully adopt modern software engineering principles, causing inefficiency and poor user experience [6].</a:t>
                      </a:r>
                      <a:endParaRPr lang="en-GB" sz="100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marL="0" marR="0">
                        <a:lnSpc>
                          <a:spcPct val="107000"/>
                        </a:lnSpc>
                        <a:spcBef>
                          <a:spcPts val="0"/>
                        </a:spcBef>
                        <a:spcAft>
                          <a:spcPts val="0"/>
                        </a:spcAft>
                      </a:pPr>
                      <a:r>
                        <a:rPr lang="en-GB" sz="1000" cap="none" spc="0">
                          <a:solidFill>
                            <a:schemeClr val="tx1"/>
                          </a:solidFill>
                          <a:effectLst/>
                          <a:latin typeface="Arial" panose="020B0604020202020204" pitchFamily="34" charset="0"/>
                          <a:cs typeface="Arial" panose="020B0604020202020204" pitchFamily="34" charset="0"/>
                        </a:rPr>
                        <a:t>The proposed system should integrate best practices to ensure maintainability, efficiency, and user-centred design.</a:t>
                      </a:r>
                      <a:endParaRPr lang="en-GB" sz="100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0002"/>
                  </a:ext>
                </a:extLst>
              </a:tr>
              <a:tr h="1115988">
                <a:tc>
                  <a:txBody>
                    <a:bodyPr/>
                    <a:lstStyle/>
                    <a:p>
                      <a:pPr marL="0" marR="0">
                        <a:lnSpc>
                          <a:spcPct val="107000"/>
                        </a:lnSpc>
                        <a:spcBef>
                          <a:spcPts val="0"/>
                        </a:spcBef>
                        <a:spcAft>
                          <a:spcPts val="0"/>
                        </a:spcAft>
                      </a:pPr>
                      <a:r>
                        <a:rPr lang="en-GB" sz="1000" cap="none" spc="0">
                          <a:solidFill>
                            <a:schemeClr val="bg1"/>
                          </a:solidFill>
                          <a:effectLst/>
                          <a:latin typeface="Arial" panose="020B0604020202020204" pitchFamily="34" charset="0"/>
                          <a:cs typeface="Arial" panose="020B0604020202020204" pitchFamily="34" charset="0"/>
                        </a:rPr>
                        <a:t>2.3 Real-Time Notification Integration and User Engagement</a:t>
                      </a:r>
                      <a:endParaRPr lang="en-GB" sz="1000" cap="none" spc="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tc>
                  <a:txBody>
                    <a:bodyPr/>
                    <a:lstStyle/>
                    <a:p>
                      <a:pPr marL="0" marR="0">
                        <a:lnSpc>
                          <a:spcPct val="107000"/>
                        </a:lnSpc>
                        <a:spcBef>
                          <a:spcPts val="0"/>
                        </a:spcBef>
                        <a:spcAft>
                          <a:spcPts val="0"/>
                        </a:spcAft>
                      </a:pPr>
                      <a:r>
                        <a:rPr lang="en-GB" sz="1000" cap="none" spc="0">
                          <a:solidFill>
                            <a:schemeClr val="tx1"/>
                          </a:solidFill>
                          <a:effectLst/>
                          <a:latin typeface="Arial" panose="020B0604020202020204" pitchFamily="34" charset="0"/>
                          <a:cs typeface="Arial" panose="020B0604020202020204" pitchFamily="34" charset="0"/>
                        </a:rPr>
                        <a:t>Real-time communication significantly enhances user experience and operational responsiveness [7][8][9].</a:t>
                      </a:r>
                      <a:endParaRPr lang="en-GB" sz="100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tc>
                  <a:txBody>
                    <a:bodyPr/>
                    <a:lstStyle/>
                    <a:p>
                      <a:pPr marL="0" marR="0">
                        <a:lnSpc>
                          <a:spcPct val="107000"/>
                        </a:lnSpc>
                        <a:spcBef>
                          <a:spcPts val="0"/>
                        </a:spcBef>
                        <a:spcAft>
                          <a:spcPts val="0"/>
                        </a:spcAft>
                      </a:pPr>
                      <a:r>
                        <a:rPr lang="en-GB" sz="1000" cap="none" spc="0">
                          <a:solidFill>
                            <a:schemeClr val="tx1"/>
                          </a:solidFill>
                          <a:effectLst/>
                          <a:latin typeface="Arial" panose="020B0604020202020204" pitchFamily="34" charset="0"/>
                          <a:cs typeface="Arial" panose="020B0604020202020204" pitchFamily="34" charset="0"/>
                        </a:rPr>
                        <a:t>WebSockets, instant notifications, automated alerts</a:t>
                      </a:r>
                      <a:endParaRPr lang="en-GB" sz="100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tc>
                  <a:txBody>
                    <a:bodyPr/>
                    <a:lstStyle/>
                    <a:p>
                      <a:pPr marL="0" marR="0">
                        <a:lnSpc>
                          <a:spcPct val="107000"/>
                        </a:lnSpc>
                        <a:spcBef>
                          <a:spcPts val="0"/>
                        </a:spcBef>
                        <a:spcAft>
                          <a:spcPts val="0"/>
                        </a:spcAft>
                      </a:pPr>
                      <a:r>
                        <a:rPr lang="en-GB" sz="1000" cap="none" spc="0">
                          <a:solidFill>
                            <a:schemeClr val="tx1"/>
                          </a:solidFill>
                          <a:effectLst/>
                          <a:latin typeface="Arial" panose="020B0604020202020204" pitchFamily="34" charset="0"/>
                          <a:cs typeface="Arial" panose="020B0604020202020204" pitchFamily="34" charset="0"/>
                        </a:rPr>
                        <a:t>Legacy systems rely on manual confirmations or email communication, causing delays and reduced engagement [10][11].</a:t>
                      </a:r>
                      <a:endParaRPr lang="en-GB" sz="100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tc>
                  <a:txBody>
                    <a:bodyPr/>
                    <a:lstStyle/>
                    <a:p>
                      <a:pPr marL="0" marR="0">
                        <a:lnSpc>
                          <a:spcPct val="107000"/>
                        </a:lnSpc>
                        <a:spcBef>
                          <a:spcPts val="0"/>
                        </a:spcBef>
                        <a:spcAft>
                          <a:spcPts val="0"/>
                        </a:spcAft>
                      </a:pPr>
                      <a:r>
                        <a:rPr lang="en-GB" sz="1000" cap="none" spc="0">
                          <a:solidFill>
                            <a:schemeClr val="tx1"/>
                          </a:solidFill>
                          <a:effectLst/>
                          <a:latin typeface="Arial" panose="020B0604020202020204" pitchFamily="34" charset="0"/>
                          <a:cs typeface="Arial" panose="020B0604020202020204" pitchFamily="34" charset="0"/>
                        </a:rPr>
                        <a:t>Implementing real-time notifications is crucial to improving customer satisfaction and reducing missed appointments in pet care services.</a:t>
                      </a:r>
                      <a:endParaRPr lang="en-GB" sz="100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84358" marR="29487" marT="64891" marB="64891">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8896858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272716"/>
            <a:ext cx="8911687" cy="673768"/>
          </a:xfrm>
        </p:spPr>
        <p:txBody>
          <a:bodyPr/>
          <a:lstStyle/>
          <a:p>
            <a:r>
              <a:rPr lang="en-GB" b="1" dirty="0"/>
              <a:t>Methodology [9]</a:t>
            </a:r>
          </a:p>
        </p:txBody>
      </p:sp>
      <p:graphicFrame>
        <p:nvGraphicFramePr>
          <p:cNvPr id="14" name="Content Placeholder 13"/>
          <p:cNvGraphicFramePr>
            <a:graphicFrameLocks noGrp="1"/>
          </p:cNvGraphicFramePr>
          <p:nvPr>
            <p:ph idx="1"/>
            <p:extLst>
              <p:ext uri="{D42A27DB-BD31-4B8C-83A1-F6EECF244321}">
                <p14:modId xmlns:p14="http://schemas.microsoft.com/office/powerpoint/2010/main" val="1317020410"/>
              </p:ext>
            </p:extLst>
          </p:nvPr>
        </p:nvGraphicFramePr>
        <p:xfrm>
          <a:off x="2239999" y="955738"/>
          <a:ext cx="6133979" cy="5726229"/>
        </p:xfrm>
        <a:graphic>
          <a:graphicData uri="http://schemas.openxmlformats.org/drawingml/2006/table">
            <a:tbl>
              <a:tblPr firstRow="1" firstCol="1" bandRow="1">
                <a:tableStyleId>{5C22544A-7EE6-4342-B048-85BDC9FD1C3A}</a:tableStyleId>
              </a:tblPr>
              <a:tblGrid>
                <a:gridCol w="1401559">
                  <a:extLst>
                    <a:ext uri="{9D8B030D-6E8A-4147-A177-3AD203B41FA5}">
                      <a16:colId xmlns:a16="http://schemas.microsoft.com/office/drawing/2014/main" val="20000"/>
                    </a:ext>
                  </a:extLst>
                </a:gridCol>
                <a:gridCol w="3176337">
                  <a:extLst>
                    <a:ext uri="{9D8B030D-6E8A-4147-A177-3AD203B41FA5}">
                      <a16:colId xmlns:a16="http://schemas.microsoft.com/office/drawing/2014/main" val="20001"/>
                    </a:ext>
                  </a:extLst>
                </a:gridCol>
                <a:gridCol w="1556083">
                  <a:extLst>
                    <a:ext uri="{9D8B030D-6E8A-4147-A177-3AD203B41FA5}">
                      <a16:colId xmlns:a16="http://schemas.microsoft.com/office/drawing/2014/main" val="20002"/>
                    </a:ext>
                  </a:extLst>
                </a:gridCol>
              </a:tblGrid>
              <a:tr h="268892">
                <a:tc>
                  <a:txBody>
                    <a:bodyPr/>
                    <a:lstStyle/>
                    <a:p>
                      <a:pPr marL="0" marR="0">
                        <a:lnSpc>
                          <a:spcPct val="150000"/>
                        </a:lnSpc>
                        <a:spcBef>
                          <a:spcPts val="1200"/>
                        </a:spcBef>
                        <a:spcAft>
                          <a:spcPts val="0"/>
                        </a:spcAft>
                      </a:pPr>
                      <a:r>
                        <a:rPr lang="en-GB" sz="1300" dirty="0">
                          <a:effectLst/>
                          <a:latin typeface="Arial" panose="020B0604020202020204" pitchFamily="34" charset="0"/>
                          <a:cs typeface="Arial" panose="020B0604020202020204" pitchFamily="34" charset="0"/>
                        </a:rPr>
                        <a:t>Agile Phase</a:t>
                      </a:r>
                      <a:endParaRPr lang="en-GB" sz="1300" dirty="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Main Activities</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Output</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extLst>
                  <a:ext uri="{0D108BD9-81ED-4DB2-BD59-A6C34878D82A}">
                    <a16:rowId xmlns:a16="http://schemas.microsoft.com/office/drawing/2014/main" val="10000"/>
                  </a:ext>
                </a:extLst>
              </a:tr>
              <a:tr h="806677">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Planning</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List main features like booking, pets, and notifications</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Product backlog</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extLst>
                  <a:ext uri="{0D108BD9-81ED-4DB2-BD59-A6C34878D82A}">
                    <a16:rowId xmlns:a16="http://schemas.microsoft.com/office/drawing/2014/main" val="10001"/>
                  </a:ext>
                </a:extLst>
              </a:tr>
              <a:tr h="537785">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Sprint Setup</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Choose tasks for the sprint and set goals</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Sprint plan</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extLst>
                  <a:ext uri="{0D108BD9-81ED-4DB2-BD59-A6C34878D82A}">
                    <a16:rowId xmlns:a16="http://schemas.microsoft.com/office/drawing/2014/main" val="10002"/>
                  </a:ext>
                </a:extLst>
              </a:tr>
              <a:tr h="537785">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Design</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Make basic app layout and database plan</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Wireframes, ER diagram</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extLst>
                  <a:ext uri="{0D108BD9-81ED-4DB2-BD59-A6C34878D82A}">
                    <a16:rowId xmlns:a16="http://schemas.microsoft.com/office/drawing/2014/main" val="10003"/>
                  </a:ext>
                </a:extLst>
              </a:tr>
              <a:tr h="806677">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Development</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Build booking system, user login, and notifications</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Working code</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extLst>
                  <a:ext uri="{0D108BD9-81ED-4DB2-BD59-A6C34878D82A}">
                    <a16:rowId xmlns:a16="http://schemas.microsoft.com/office/drawing/2014/main" val="10004"/>
                  </a:ext>
                </a:extLst>
              </a:tr>
              <a:tr h="537785">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Daily Meeting</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Short updates on progress and issues</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Updated task board</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extLst>
                  <a:ext uri="{0D108BD9-81ED-4DB2-BD59-A6C34878D82A}">
                    <a16:rowId xmlns:a16="http://schemas.microsoft.com/office/drawing/2014/main" val="10005"/>
                  </a:ext>
                </a:extLst>
              </a:tr>
              <a:tr h="537785">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Testing</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Check all functions and fix errors</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Tested features</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extLst>
                  <a:ext uri="{0D108BD9-81ED-4DB2-BD59-A6C34878D82A}">
                    <a16:rowId xmlns:a16="http://schemas.microsoft.com/office/drawing/2014/main" val="10006"/>
                  </a:ext>
                </a:extLst>
              </a:tr>
              <a:tr h="537785">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Review</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Show results to team and get feedback</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Sprint review notes</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extLst>
                  <a:ext uri="{0D108BD9-81ED-4DB2-BD59-A6C34878D82A}">
                    <a16:rowId xmlns:a16="http://schemas.microsoft.com/office/drawing/2014/main" val="10007"/>
                  </a:ext>
                </a:extLst>
              </a:tr>
              <a:tr h="537785">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Retrospective</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Discuss what went well and what to improve</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Improvement list</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extLst>
                  <a:ext uri="{0D108BD9-81ED-4DB2-BD59-A6C34878D82A}">
                    <a16:rowId xmlns:a16="http://schemas.microsoft.com/office/drawing/2014/main" val="10008"/>
                  </a:ext>
                </a:extLst>
              </a:tr>
              <a:tr h="537785">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Deployment</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a:effectLst/>
                          <a:latin typeface="Arial" panose="020B0604020202020204" pitchFamily="34" charset="0"/>
                          <a:cs typeface="Arial" panose="020B0604020202020204" pitchFamily="34" charset="0"/>
                        </a:rPr>
                        <a:t>Upload app to web and test real-time notifications</a:t>
                      </a:r>
                      <a:endParaRPr lang="en-GB" sz="130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tc>
                  <a:txBody>
                    <a:bodyPr/>
                    <a:lstStyle/>
                    <a:p>
                      <a:pPr marL="0" marR="0">
                        <a:lnSpc>
                          <a:spcPct val="150000"/>
                        </a:lnSpc>
                        <a:spcBef>
                          <a:spcPts val="1200"/>
                        </a:spcBef>
                        <a:spcAft>
                          <a:spcPts val="0"/>
                        </a:spcAft>
                      </a:pPr>
                      <a:r>
                        <a:rPr lang="en-GB" sz="1300" dirty="0">
                          <a:effectLst/>
                          <a:latin typeface="Arial" panose="020B0604020202020204" pitchFamily="34" charset="0"/>
                          <a:cs typeface="Arial" panose="020B0604020202020204" pitchFamily="34" charset="0"/>
                        </a:rPr>
                        <a:t>Live version</a:t>
                      </a:r>
                      <a:endParaRPr lang="en-GB" sz="1300" dirty="0">
                        <a:effectLst/>
                        <a:latin typeface="Arial" panose="020B0604020202020204" pitchFamily="34" charset="0"/>
                        <a:ea typeface="Calibri" panose="020F0502020204030204" pitchFamily="34" charset="0"/>
                        <a:cs typeface="Arial" panose="020B0604020202020204" pitchFamily="34" charset="0"/>
                      </a:endParaRPr>
                    </a:p>
                  </a:txBody>
                  <a:tcPr marL="67223" marR="67223" marT="0" marB="0"/>
                </a:tc>
                <a:extLst>
                  <a:ext uri="{0D108BD9-81ED-4DB2-BD59-A6C34878D82A}">
                    <a16:rowId xmlns:a16="http://schemas.microsoft.com/office/drawing/2014/main" val="10009"/>
                  </a:ext>
                </a:extLst>
              </a:tr>
            </a:tbl>
          </a:graphicData>
        </a:graphic>
      </p:graphicFrame>
      <p:pic>
        <p:nvPicPr>
          <p:cNvPr id="15" name="Picture 14"/>
          <p:cNvPicPr>
            <a:picLocks noChangeAspect="1"/>
          </p:cNvPicPr>
          <p:nvPr/>
        </p:nvPicPr>
        <p:blipFill>
          <a:blip r:embed="rId3"/>
          <a:stretch>
            <a:fillRect/>
          </a:stretch>
        </p:blipFill>
        <p:spPr>
          <a:xfrm>
            <a:off x="8646695" y="946483"/>
            <a:ext cx="3336758" cy="5759117"/>
          </a:xfrm>
          <a:prstGeom prst="rect">
            <a:avLst/>
          </a:prstGeom>
        </p:spPr>
      </p:pic>
    </p:spTree>
    <p:extLst>
      <p:ext uri="{BB962C8B-B14F-4D97-AF65-F5344CB8AC3E}">
        <p14:creationId xmlns:p14="http://schemas.microsoft.com/office/powerpoint/2010/main" val="3724296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29"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30"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31"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32"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33"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34"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35"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36"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37"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38"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39"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40"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2" name="Title 1"/>
          <p:cNvSpPr>
            <a:spLocks noGrp="1"/>
          </p:cNvSpPr>
          <p:nvPr>
            <p:ph type="title"/>
          </p:nvPr>
        </p:nvSpPr>
        <p:spPr>
          <a:xfrm>
            <a:off x="1217056" y="1093380"/>
            <a:ext cx="3068182" cy="4671240"/>
          </a:xfrm>
        </p:spPr>
        <p:txBody>
          <a:bodyPr anchor="ctr">
            <a:normAutofit/>
          </a:bodyPr>
          <a:lstStyle/>
          <a:p>
            <a:pPr algn="r"/>
            <a:r>
              <a:rPr lang="en-GB" sz="3300" b="1"/>
              <a:t>Software Requirements</a:t>
            </a:r>
          </a:p>
        </p:txBody>
      </p:sp>
      <p:sp>
        <p:nvSpPr>
          <p:cNvPr id="41"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85509" y="1093380"/>
            <a:ext cx="6219103" cy="4679250"/>
          </a:xfrm>
        </p:spPr>
        <p:txBody>
          <a:bodyPr anchor="ctr">
            <a:noAutofit/>
          </a:bodyPr>
          <a:lstStyle/>
          <a:p>
            <a:pPr>
              <a:lnSpc>
                <a:spcPct val="90000"/>
              </a:lnSpc>
            </a:pPr>
            <a:r>
              <a:rPr lang="en-GB" sz="1400" dirty="0">
                <a:latin typeface="Arial" panose="020B0604020202020204" pitchFamily="34" charset="0"/>
                <a:cs typeface="Arial" panose="020B0604020202020204" pitchFamily="34" charset="0"/>
              </a:rPr>
              <a:t>This project will follow the Agile development lifecycle using iterative sprints. Each sprint will focus on delivering specific modules or features, ensuring regular testing and stakeholder feedback [11].</a:t>
            </a:r>
          </a:p>
          <a:p>
            <a:pPr>
              <a:lnSpc>
                <a:spcPct val="90000"/>
              </a:lnSpc>
            </a:pPr>
            <a:r>
              <a:rPr lang="en-GB" sz="1400" dirty="0">
                <a:latin typeface="Arial" panose="020B0604020202020204" pitchFamily="34" charset="0"/>
                <a:cs typeface="Arial" panose="020B0604020202020204" pitchFamily="34" charset="0"/>
              </a:rPr>
              <a:t>The technology stack and tools given below will be considered to develop the digital reservation system for the Pet care companies [11]. </a:t>
            </a:r>
          </a:p>
          <a:p>
            <a:pPr>
              <a:lnSpc>
                <a:spcPct val="90000"/>
              </a:lnSpc>
            </a:pPr>
            <a:r>
              <a:rPr lang="en-GB" sz="1400" b="1" dirty="0" err="1">
                <a:latin typeface="Arial" panose="020B0604020202020204" pitchFamily="34" charset="0"/>
                <a:cs typeface="Arial" panose="020B0604020202020204" pitchFamily="34" charset="0"/>
              </a:rPr>
              <a:t>Xamp</a:t>
            </a:r>
            <a:r>
              <a:rPr lang="en-GB" sz="1400" b="1" dirty="0">
                <a:latin typeface="Arial" panose="020B0604020202020204" pitchFamily="34" charset="0"/>
                <a:cs typeface="Arial" panose="020B0604020202020204" pitchFamily="34" charset="0"/>
              </a:rPr>
              <a:t> Server</a:t>
            </a:r>
          </a:p>
          <a:p>
            <a:pPr lvl="0">
              <a:lnSpc>
                <a:spcPct val="90000"/>
              </a:lnSpc>
            </a:pPr>
            <a:r>
              <a:rPr lang="en-GB" sz="1400" b="1" dirty="0">
                <a:latin typeface="Arial" panose="020B0604020202020204" pitchFamily="34" charset="0"/>
                <a:cs typeface="Arial" panose="020B0604020202020204" pitchFamily="34" charset="0"/>
              </a:rPr>
              <a:t>Backend</a:t>
            </a:r>
            <a:r>
              <a:rPr lang="en-GB" sz="1400" dirty="0">
                <a:latin typeface="Arial" panose="020B0604020202020204" pitchFamily="34" charset="0"/>
                <a:cs typeface="Arial" panose="020B0604020202020204" pitchFamily="34" charset="0"/>
              </a:rPr>
              <a:t>: PHP (</a:t>
            </a:r>
            <a:r>
              <a:rPr lang="en-GB" sz="1400" dirty="0" err="1">
                <a:latin typeface="Arial" panose="020B0604020202020204" pitchFamily="34" charset="0"/>
                <a:cs typeface="Arial" panose="020B0604020202020204" pitchFamily="34" charset="0"/>
              </a:rPr>
              <a:t>Laravel</a:t>
            </a:r>
            <a:r>
              <a:rPr lang="en-GB" sz="1400" dirty="0">
                <a:latin typeface="Arial" panose="020B0604020202020204" pitchFamily="34" charset="0"/>
                <a:cs typeface="Arial" panose="020B0604020202020204" pitchFamily="34" charset="0"/>
              </a:rPr>
              <a:t> 10+), RESTful APIs, </a:t>
            </a:r>
            <a:r>
              <a:rPr lang="en-GB" sz="1400" dirty="0" err="1">
                <a:latin typeface="Arial" panose="020B0604020202020204" pitchFamily="34" charset="0"/>
                <a:cs typeface="Arial" panose="020B0604020202020204" pitchFamily="34" charset="0"/>
              </a:rPr>
              <a:t>Laravel</a:t>
            </a:r>
            <a:r>
              <a:rPr lang="en-GB" sz="1400" dirty="0">
                <a:latin typeface="Arial" panose="020B0604020202020204" pitchFamily="34" charset="0"/>
                <a:cs typeface="Arial" panose="020B0604020202020204" pitchFamily="34" charset="0"/>
              </a:rPr>
              <a:t> Sanctum (for authentication)</a:t>
            </a:r>
          </a:p>
          <a:p>
            <a:pPr lvl="0">
              <a:lnSpc>
                <a:spcPct val="90000"/>
              </a:lnSpc>
            </a:pPr>
            <a:r>
              <a:rPr lang="en-GB" sz="1400" b="1" dirty="0">
                <a:latin typeface="Arial" panose="020B0604020202020204" pitchFamily="34" charset="0"/>
                <a:cs typeface="Arial" panose="020B0604020202020204" pitchFamily="34" charset="0"/>
              </a:rPr>
              <a:t>Frontend</a:t>
            </a:r>
            <a:r>
              <a:rPr lang="en-GB" sz="1400" dirty="0">
                <a:latin typeface="Arial" panose="020B0604020202020204" pitchFamily="34" charset="0"/>
                <a:cs typeface="Arial" panose="020B0604020202020204" pitchFamily="34" charset="0"/>
              </a:rPr>
              <a:t>:</a:t>
            </a:r>
          </a:p>
          <a:p>
            <a:pPr lvl="1">
              <a:lnSpc>
                <a:spcPct val="90000"/>
              </a:lnSpc>
            </a:pPr>
            <a:r>
              <a:rPr lang="en-GB" sz="1400" dirty="0">
                <a:latin typeface="Arial" panose="020B0604020202020204" pitchFamily="34" charset="0"/>
                <a:cs typeface="Arial" panose="020B0604020202020204" pitchFamily="34" charset="0"/>
              </a:rPr>
              <a:t>HTML, CSS, Bootstrap</a:t>
            </a:r>
          </a:p>
          <a:p>
            <a:pPr lvl="1">
              <a:lnSpc>
                <a:spcPct val="90000"/>
              </a:lnSpc>
            </a:pPr>
            <a:r>
              <a:rPr lang="en-GB" sz="1400" dirty="0">
                <a:latin typeface="Arial" panose="020B0604020202020204" pitchFamily="34" charset="0"/>
                <a:cs typeface="Arial" panose="020B0604020202020204" pitchFamily="34" charset="0"/>
              </a:rPr>
              <a:t>Vue.js or React (optional for SPA)</a:t>
            </a:r>
          </a:p>
          <a:p>
            <a:pPr lvl="0">
              <a:lnSpc>
                <a:spcPct val="90000"/>
              </a:lnSpc>
            </a:pPr>
            <a:r>
              <a:rPr lang="en-GB" sz="1400" b="1" dirty="0">
                <a:latin typeface="Arial" panose="020B0604020202020204" pitchFamily="34" charset="0"/>
                <a:cs typeface="Arial" panose="020B0604020202020204" pitchFamily="34" charset="0"/>
              </a:rPr>
              <a:t>Notifications</a:t>
            </a:r>
            <a:r>
              <a:rPr lang="en-GB" sz="1400" dirty="0">
                <a:latin typeface="Arial" panose="020B0604020202020204" pitchFamily="34" charset="0"/>
                <a:cs typeface="Arial" panose="020B0604020202020204" pitchFamily="34" charset="0"/>
              </a:rPr>
              <a:t>:</a:t>
            </a:r>
          </a:p>
          <a:p>
            <a:pPr lvl="1">
              <a:lnSpc>
                <a:spcPct val="90000"/>
              </a:lnSpc>
            </a:pPr>
            <a:r>
              <a:rPr lang="en-GB" sz="1400" dirty="0" err="1">
                <a:latin typeface="Arial" panose="020B0604020202020204" pitchFamily="34" charset="0"/>
                <a:cs typeface="Arial" panose="020B0604020202020204" pitchFamily="34" charset="0"/>
              </a:rPr>
              <a:t>Twilio</a:t>
            </a:r>
            <a:r>
              <a:rPr lang="en-GB" sz="1400" dirty="0">
                <a:latin typeface="Arial" panose="020B0604020202020204" pitchFamily="34" charset="0"/>
                <a:cs typeface="Arial" panose="020B0604020202020204" pitchFamily="34" charset="0"/>
              </a:rPr>
              <a:t> (SMS, </a:t>
            </a:r>
            <a:r>
              <a:rPr lang="en-GB" sz="1400" dirty="0" err="1">
                <a:latin typeface="Arial" panose="020B0604020202020204" pitchFamily="34" charset="0"/>
                <a:cs typeface="Arial" panose="020B0604020202020204" pitchFamily="34" charset="0"/>
              </a:rPr>
              <a:t>Whatsapp</a:t>
            </a:r>
            <a:r>
              <a:rPr lang="en-GB" sz="1400" dirty="0">
                <a:latin typeface="Arial" panose="020B0604020202020204" pitchFamily="34" charset="0"/>
                <a:cs typeface="Arial" panose="020B0604020202020204" pitchFamily="34" charset="0"/>
              </a:rPr>
              <a:t> API)</a:t>
            </a:r>
          </a:p>
          <a:p>
            <a:pPr lvl="1">
              <a:lnSpc>
                <a:spcPct val="90000"/>
              </a:lnSpc>
            </a:pPr>
            <a:r>
              <a:rPr lang="en-GB" sz="1400" dirty="0" err="1">
                <a:latin typeface="Arial" panose="020B0604020202020204" pitchFamily="34" charset="0"/>
                <a:cs typeface="Arial" panose="020B0604020202020204" pitchFamily="34" charset="0"/>
              </a:rPr>
              <a:t>SendGrid</a:t>
            </a:r>
            <a:r>
              <a:rPr lang="en-GB" sz="1400" dirty="0">
                <a:latin typeface="Arial" panose="020B0604020202020204" pitchFamily="34" charset="0"/>
                <a:cs typeface="Arial" panose="020B0604020202020204" pitchFamily="34" charset="0"/>
              </a:rPr>
              <a:t> / </a:t>
            </a:r>
            <a:r>
              <a:rPr lang="en-GB" sz="1400" dirty="0" err="1">
                <a:latin typeface="Arial" panose="020B0604020202020204" pitchFamily="34" charset="0"/>
                <a:cs typeface="Arial" panose="020B0604020202020204" pitchFamily="34" charset="0"/>
              </a:rPr>
              <a:t>Mailgun</a:t>
            </a:r>
            <a:r>
              <a:rPr lang="en-GB" sz="1400" dirty="0">
                <a:latin typeface="Arial" panose="020B0604020202020204" pitchFamily="34" charset="0"/>
                <a:cs typeface="Arial" panose="020B0604020202020204" pitchFamily="34" charset="0"/>
              </a:rPr>
              <a:t> (Email)</a:t>
            </a:r>
          </a:p>
          <a:p>
            <a:pPr lvl="0">
              <a:lnSpc>
                <a:spcPct val="90000"/>
              </a:lnSpc>
            </a:pPr>
            <a:r>
              <a:rPr lang="en-GB" sz="1400" b="1" dirty="0">
                <a:latin typeface="Arial" panose="020B0604020202020204" pitchFamily="34" charset="0"/>
                <a:cs typeface="Arial" panose="020B0604020202020204" pitchFamily="34" charset="0"/>
              </a:rPr>
              <a:t>Database</a:t>
            </a:r>
            <a:r>
              <a:rPr lang="en-GB" sz="1400" dirty="0">
                <a:latin typeface="Arial" panose="020B0604020202020204" pitchFamily="34" charset="0"/>
                <a:cs typeface="Arial" panose="020B0604020202020204" pitchFamily="34" charset="0"/>
              </a:rPr>
              <a:t>: MySQL (structured, normalized DB)</a:t>
            </a:r>
          </a:p>
          <a:p>
            <a:pPr lvl="0">
              <a:lnSpc>
                <a:spcPct val="90000"/>
              </a:lnSpc>
            </a:pPr>
            <a:r>
              <a:rPr lang="en-GB" sz="1400" b="1" dirty="0">
                <a:latin typeface="Arial" panose="020B0604020202020204" pitchFamily="34" charset="0"/>
                <a:cs typeface="Arial" panose="020B0604020202020204" pitchFamily="34" charset="0"/>
              </a:rPr>
              <a:t>Security</a:t>
            </a:r>
            <a:r>
              <a:rPr lang="en-GB" sz="1400" dirty="0">
                <a:latin typeface="Arial" panose="020B0604020202020204" pitchFamily="34" charset="0"/>
                <a:cs typeface="Arial" panose="020B0604020202020204" pitchFamily="34" charset="0"/>
              </a:rPr>
              <a:t>:</a:t>
            </a:r>
          </a:p>
          <a:p>
            <a:pPr lvl="1">
              <a:lnSpc>
                <a:spcPct val="90000"/>
              </a:lnSpc>
            </a:pPr>
            <a:r>
              <a:rPr lang="en-GB" sz="1400" dirty="0">
                <a:latin typeface="Arial" panose="020B0604020202020204" pitchFamily="34" charset="0"/>
                <a:cs typeface="Arial" panose="020B0604020202020204" pitchFamily="34" charset="0"/>
              </a:rPr>
              <a:t>HTTPS, role-based access, input validation, OWASP Top 10 consideration</a:t>
            </a:r>
          </a:p>
          <a:p>
            <a:pPr lvl="0">
              <a:lnSpc>
                <a:spcPct val="90000"/>
              </a:lnSpc>
            </a:pPr>
            <a:r>
              <a:rPr lang="en-GB" sz="1400" b="1" dirty="0">
                <a:latin typeface="Arial" panose="020B0604020202020204" pitchFamily="34" charset="0"/>
                <a:cs typeface="Arial" panose="020B0604020202020204" pitchFamily="34" charset="0"/>
              </a:rPr>
              <a:t>Tools</a:t>
            </a:r>
            <a:r>
              <a:rPr lang="en-GB" sz="1400" dirty="0">
                <a:latin typeface="Arial" panose="020B0604020202020204" pitchFamily="34" charset="0"/>
                <a:cs typeface="Arial" panose="020B0604020202020204" pitchFamily="34" charset="0"/>
              </a:rPr>
              <a:t>:</a:t>
            </a:r>
          </a:p>
          <a:p>
            <a:pPr lvl="1">
              <a:lnSpc>
                <a:spcPct val="90000"/>
              </a:lnSpc>
            </a:pPr>
            <a:r>
              <a:rPr lang="en-GB" sz="1400" dirty="0">
                <a:latin typeface="Arial" panose="020B0604020202020204" pitchFamily="34" charset="0"/>
                <a:cs typeface="Arial" panose="020B0604020202020204" pitchFamily="34" charset="0"/>
              </a:rPr>
              <a:t>Visual Studio Code</a:t>
            </a:r>
          </a:p>
          <a:p>
            <a:pPr lvl="1">
              <a:lnSpc>
                <a:spcPct val="90000"/>
              </a:lnSpc>
            </a:pPr>
            <a:r>
              <a:rPr lang="en-GB" sz="1400" dirty="0">
                <a:latin typeface="Arial" panose="020B0604020202020204" pitchFamily="34" charset="0"/>
                <a:cs typeface="Arial" panose="020B0604020202020204" pitchFamily="34" charset="0"/>
              </a:rPr>
              <a:t>Postman (API testing)</a:t>
            </a:r>
          </a:p>
          <a:p>
            <a:pPr>
              <a:lnSpc>
                <a:spcPct val="90000"/>
              </a:lnSpc>
            </a:pPr>
            <a:r>
              <a:rPr lang="en-GB" sz="1400" dirty="0">
                <a:latin typeface="Arial" panose="020B0604020202020204" pitchFamily="34" charset="0"/>
                <a:cs typeface="Arial" panose="020B0604020202020204" pitchFamily="34" charset="0"/>
              </a:rPr>
              <a:t>MySQL Workbench</a:t>
            </a:r>
          </a:p>
        </p:txBody>
      </p:sp>
    </p:spTree>
    <p:extLst>
      <p:ext uri="{BB962C8B-B14F-4D97-AF65-F5344CB8AC3E}">
        <p14:creationId xmlns:p14="http://schemas.microsoft.com/office/powerpoint/2010/main" val="183732306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352926"/>
            <a:ext cx="8911687" cy="770021"/>
          </a:xfrm>
        </p:spPr>
        <p:txBody>
          <a:bodyPr/>
          <a:lstStyle/>
          <a:p>
            <a:r>
              <a:rPr lang="en-GB" b="1" dirty="0">
                <a:latin typeface="Arial" panose="020B0604020202020204" pitchFamily="34" charset="0"/>
                <a:cs typeface="Arial" panose="020B0604020202020204" pitchFamily="34" charset="0"/>
              </a:rPr>
              <a:t>Flowchart and Activity Diagram [10] </a:t>
            </a:r>
          </a:p>
        </p:txBody>
      </p:sp>
      <p:pic>
        <p:nvPicPr>
          <p:cNvPr id="8" name="Content Placeholder 7"/>
          <p:cNvPicPr>
            <a:picLocks noGrp="1" noChangeAspect="1"/>
          </p:cNvPicPr>
          <p:nvPr>
            <p:ph idx="1"/>
          </p:nvPr>
        </p:nvPicPr>
        <p:blipFill>
          <a:blip r:embed="rId3"/>
          <a:stretch>
            <a:fillRect/>
          </a:stretch>
        </p:blipFill>
        <p:spPr>
          <a:xfrm>
            <a:off x="1941095" y="1122947"/>
            <a:ext cx="4684294" cy="5390148"/>
          </a:xfrm>
          <a:prstGeom prst="rect">
            <a:avLst/>
          </a:prstGeom>
        </p:spPr>
      </p:pic>
      <p:pic>
        <p:nvPicPr>
          <p:cNvPr id="9" name="Picture 8"/>
          <p:cNvPicPr>
            <a:picLocks noChangeAspect="1"/>
          </p:cNvPicPr>
          <p:nvPr/>
        </p:nvPicPr>
        <p:blipFill>
          <a:blip r:embed="rId4"/>
          <a:stretch>
            <a:fillRect/>
          </a:stretch>
        </p:blipFill>
        <p:spPr>
          <a:xfrm>
            <a:off x="6894512" y="1122947"/>
            <a:ext cx="4960604" cy="5390148"/>
          </a:xfrm>
          <a:prstGeom prst="rect">
            <a:avLst/>
          </a:prstGeom>
        </p:spPr>
      </p:pic>
    </p:spTree>
    <p:extLst>
      <p:ext uri="{BB962C8B-B14F-4D97-AF65-F5344CB8AC3E}">
        <p14:creationId xmlns:p14="http://schemas.microsoft.com/office/powerpoint/2010/main" val="3794540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176462"/>
            <a:ext cx="8911687" cy="850232"/>
          </a:xfrm>
        </p:spPr>
        <p:txBody>
          <a:bodyPr/>
          <a:lstStyle/>
          <a:p>
            <a:r>
              <a:rPr lang="en-GB" b="1" dirty="0">
                <a:latin typeface="Arial" panose="020B0604020202020204" pitchFamily="34" charset="0"/>
                <a:cs typeface="Arial" panose="020B0604020202020204" pitchFamily="34" charset="0"/>
              </a:rPr>
              <a:t>Mock Up UI/UX Design</a:t>
            </a:r>
          </a:p>
        </p:txBody>
      </p:sp>
      <p:pic>
        <p:nvPicPr>
          <p:cNvPr id="7" name="Content Placeholder 6"/>
          <p:cNvPicPr>
            <a:picLocks noGrp="1" noChangeAspect="1"/>
          </p:cNvPicPr>
          <p:nvPr>
            <p:ph idx="1"/>
          </p:nvPr>
        </p:nvPicPr>
        <p:blipFill>
          <a:blip r:embed="rId3"/>
          <a:stretch>
            <a:fillRect/>
          </a:stretch>
        </p:blipFill>
        <p:spPr>
          <a:xfrm>
            <a:off x="2165685" y="882315"/>
            <a:ext cx="9561094" cy="5710989"/>
          </a:xfrm>
          <a:prstGeom prst="rect">
            <a:avLst/>
          </a:prstGeom>
        </p:spPr>
      </p:pic>
    </p:spTree>
    <p:extLst>
      <p:ext uri="{BB962C8B-B14F-4D97-AF65-F5344CB8AC3E}">
        <p14:creationId xmlns:p14="http://schemas.microsoft.com/office/powerpoint/2010/main" val="3903339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24"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38"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0"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p:cNvSpPr>
            <a:spLocks noGrp="1"/>
          </p:cNvSpPr>
          <p:nvPr>
            <p:ph type="title"/>
          </p:nvPr>
        </p:nvSpPr>
        <p:spPr>
          <a:xfrm>
            <a:off x="4659520" y="624110"/>
            <a:ext cx="6845092" cy="1280890"/>
          </a:xfrm>
        </p:spPr>
        <p:txBody>
          <a:bodyPr>
            <a:normAutofit/>
          </a:bodyPr>
          <a:lstStyle/>
          <a:p>
            <a:r>
              <a:rPr lang="en-GB" b="1">
                <a:latin typeface="Arial" panose="020B0604020202020204" pitchFamily="34" charset="0"/>
                <a:cs typeface="Arial" panose="020B0604020202020204" pitchFamily="34" charset="0"/>
              </a:rPr>
              <a:t>Expected Outcome and Conclusion</a:t>
            </a:r>
            <a:endParaRPr lang="en-GB" b="1" dirty="0">
              <a:latin typeface="Arial" panose="020B0604020202020204" pitchFamily="34" charset="0"/>
              <a:cs typeface="Arial" panose="020B0604020202020204" pitchFamily="34" charset="0"/>
            </a:endParaRPr>
          </a:p>
        </p:txBody>
      </p:sp>
      <p:sp>
        <p:nvSpPr>
          <p:cNvPr id="39" name="Rectangle 38">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descr="Dog and kitten sleeping">
            <a:extLst>
              <a:ext uri="{FF2B5EF4-FFF2-40B4-BE49-F238E27FC236}">
                <a16:creationId xmlns:a16="http://schemas.microsoft.com/office/drawing/2014/main" id="{63F145F8-1BEA-5939-72F5-5EF832CAFD5C}"/>
              </a:ext>
            </a:extLst>
          </p:cNvPr>
          <p:cNvPicPr>
            <a:picLocks noChangeAspect="1"/>
          </p:cNvPicPr>
          <p:nvPr/>
        </p:nvPicPr>
        <p:blipFill>
          <a:blip r:embed="rId3"/>
          <a:srcRect l="39910" r="33610" b="-2"/>
          <a:stretch>
            <a:fillRect/>
          </a:stretch>
        </p:blipFill>
        <p:spPr>
          <a:xfrm>
            <a:off x="20" y="1730"/>
            <a:ext cx="2720524" cy="6858000"/>
          </a:xfrm>
          <a:prstGeom prst="rect">
            <a:avLst/>
          </a:prstGeom>
        </p:spPr>
      </p:pic>
      <p:sp>
        <p:nvSpPr>
          <p:cNvPr id="3" name="Content Placeholder 2"/>
          <p:cNvSpPr>
            <a:spLocks noGrp="1"/>
          </p:cNvSpPr>
          <p:nvPr>
            <p:ph idx="1"/>
          </p:nvPr>
        </p:nvSpPr>
        <p:spPr>
          <a:xfrm>
            <a:off x="4656667" y="2133600"/>
            <a:ext cx="6847944" cy="3777622"/>
          </a:xfrm>
        </p:spPr>
        <p:txBody>
          <a:bodyPr>
            <a:noAutofit/>
          </a:bodyPr>
          <a:lstStyle/>
          <a:p>
            <a:pPr algn="just">
              <a:lnSpc>
                <a:spcPct val="90000"/>
              </a:lnSpc>
            </a:pPr>
            <a:r>
              <a:rPr lang="en-GB" dirty="0">
                <a:latin typeface="Arial" panose="020B0604020202020204" pitchFamily="34" charset="0"/>
                <a:cs typeface="Arial" panose="020B0604020202020204" pitchFamily="34" charset="0"/>
              </a:rPr>
              <a:t>The projected delivery outcome of this project will be developing a usable and web-based reservation system that will especially demand the use of pet care services. Its system will provide pet companies with an easy way to make appointments and receive real-time notifications about any confirmations, changes, or cancellations. </a:t>
            </a:r>
          </a:p>
          <a:p>
            <a:pPr algn="just">
              <a:lnSpc>
                <a:spcPct val="90000"/>
              </a:lnSpc>
            </a:pPr>
            <a:r>
              <a:rPr lang="en-GB" dirty="0">
                <a:latin typeface="Arial" panose="020B0604020202020204" pitchFamily="34" charset="0"/>
                <a:cs typeface="Arial" panose="020B0604020202020204" pitchFamily="34" charset="0"/>
              </a:rPr>
              <a:t>It will make the administration of the service providers easy, and schedules better, and client satisfaction will be greater. </a:t>
            </a:r>
          </a:p>
          <a:p>
            <a:pPr algn="just">
              <a:lnSpc>
                <a:spcPct val="90000"/>
              </a:lnSpc>
            </a:pPr>
            <a:r>
              <a:rPr lang="en-GB" dirty="0">
                <a:latin typeface="Arial" panose="020B0604020202020204" pitchFamily="34" charset="0"/>
                <a:cs typeface="Arial" panose="020B0604020202020204" pitchFamily="34" charset="0"/>
              </a:rPr>
              <a:t>Also, the project will show how the best practice of software engineering is applied to the development of a domain-specific solution. </a:t>
            </a:r>
          </a:p>
          <a:p>
            <a:pPr algn="just">
              <a:lnSpc>
                <a:spcPct val="90000"/>
              </a:lnSpc>
            </a:pPr>
            <a:r>
              <a:rPr lang="en-GB" dirty="0">
                <a:latin typeface="Arial" panose="020B0604020202020204" pitchFamily="34" charset="0"/>
                <a:cs typeface="Arial" panose="020B0604020202020204" pitchFamily="34" charset="0"/>
              </a:rPr>
              <a:t>It is hoped that its final product will be able to be adapted to numerous pet service operations to provide an example of future digital transformation in service industries with niche-specific operations.</a:t>
            </a:r>
          </a:p>
        </p:txBody>
      </p:sp>
    </p:spTree>
    <p:extLst>
      <p:ext uri="{BB962C8B-B14F-4D97-AF65-F5344CB8AC3E}">
        <p14:creationId xmlns:p14="http://schemas.microsoft.com/office/powerpoint/2010/main" val="2134814248"/>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286604"/>
            <a:ext cx="8911687" cy="668740"/>
          </a:xfrm>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2181726" y="955344"/>
            <a:ext cx="9322886" cy="4955878"/>
          </a:xfrm>
        </p:spPr>
        <p:txBody>
          <a:bodyPr>
            <a:noAutofit/>
          </a:bodyPr>
          <a:lstStyle/>
          <a:p>
            <a:pPr algn="just"/>
            <a:r>
              <a:rPr lang="en-GB" sz="1100" dirty="0">
                <a:latin typeface="Arial" panose="020B0604020202020204" pitchFamily="34" charset="0"/>
                <a:cs typeface="Arial" panose="020B0604020202020204" pitchFamily="34" charset="0"/>
              </a:rPr>
              <a:t>[1] </a:t>
            </a:r>
            <a:r>
              <a:rPr lang="en-GB" sz="1100" dirty="0" err="1">
                <a:latin typeface="Arial" panose="020B0604020202020204" pitchFamily="34" charset="0"/>
                <a:cs typeface="Arial" panose="020B0604020202020204" pitchFamily="34" charset="0"/>
              </a:rPr>
              <a:t>Blancaflor</a:t>
            </a:r>
            <a:r>
              <a:rPr lang="en-GB" sz="1100" dirty="0">
                <a:latin typeface="Arial" panose="020B0604020202020204" pitchFamily="34" charset="0"/>
                <a:cs typeface="Arial" panose="020B0604020202020204" pitchFamily="34" charset="0"/>
              </a:rPr>
              <a:t>, E., </a:t>
            </a:r>
            <a:r>
              <a:rPr lang="en-GB" sz="1100" dirty="0" err="1">
                <a:latin typeface="Arial" panose="020B0604020202020204" pitchFamily="34" charset="0"/>
                <a:cs typeface="Arial" panose="020B0604020202020204" pitchFamily="34" charset="0"/>
              </a:rPr>
              <a:t>Dela</a:t>
            </a:r>
            <a:r>
              <a:rPr lang="en-GB" sz="1100" dirty="0">
                <a:latin typeface="Arial" panose="020B0604020202020204" pitchFamily="34" charset="0"/>
                <a:cs typeface="Arial" panose="020B0604020202020204" pitchFamily="34" charset="0"/>
              </a:rPr>
              <a:t> Cruz, J. K., </a:t>
            </a:r>
            <a:r>
              <a:rPr lang="en-GB" sz="1100" dirty="0" err="1">
                <a:latin typeface="Arial" panose="020B0604020202020204" pitchFamily="34" charset="0"/>
                <a:cs typeface="Arial" panose="020B0604020202020204" pitchFamily="34" charset="0"/>
              </a:rPr>
              <a:t>Lumbang</a:t>
            </a:r>
            <a:r>
              <a:rPr lang="en-GB" sz="1100" dirty="0">
                <a:latin typeface="Arial" panose="020B0604020202020204" pitchFamily="34" charset="0"/>
                <a:cs typeface="Arial" panose="020B0604020202020204" pitchFamily="34" charset="0"/>
              </a:rPr>
              <a:t>, R. A., &amp; </a:t>
            </a:r>
            <a:r>
              <a:rPr lang="en-GB" sz="1100" dirty="0" err="1">
                <a:latin typeface="Arial" panose="020B0604020202020204" pitchFamily="34" charset="0"/>
                <a:cs typeface="Arial" panose="020B0604020202020204" pitchFamily="34" charset="0"/>
              </a:rPr>
              <a:t>Dalanon</a:t>
            </a:r>
            <a:r>
              <a:rPr lang="en-GB" sz="1100" dirty="0">
                <a:latin typeface="Arial" panose="020B0604020202020204" pitchFamily="34" charset="0"/>
                <a:cs typeface="Arial" panose="020B0604020202020204" pitchFamily="34" charset="0"/>
              </a:rPr>
              <a:t>, C. A. (2023, June). </a:t>
            </a:r>
            <a:r>
              <a:rPr lang="en-GB" sz="1100" dirty="0" err="1">
                <a:latin typeface="Arial" panose="020B0604020202020204" pitchFamily="34" charset="0"/>
                <a:cs typeface="Arial" panose="020B0604020202020204" pitchFamily="34" charset="0"/>
              </a:rPr>
              <a:t>PawHub</a:t>
            </a:r>
            <a:r>
              <a:rPr lang="en-GB" sz="1100" dirty="0">
                <a:latin typeface="Arial" panose="020B0604020202020204" pitchFamily="34" charset="0"/>
                <a:cs typeface="Arial" panose="020B0604020202020204" pitchFamily="34" charset="0"/>
              </a:rPr>
              <a:t>: A Web-based Telehealth Application for Companion-Animal Veterinarians’ Consultation Services. In Proceedings of the 2023 15th International Conference on Computer </a:t>
            </a:r>
            <a:r>
              <a:rPr lang="en-GB" sz="1100" dirty="0" err="1">
                <a:latin typeface="Arial" panose="020B0604020202020204" pitchFamily="34" charset="0"/>
                <a:cs typeface="Arial" panose="020B0604020202020204" pitchFamily="34" charset="0"/>
              </a:rPr>
              <a:t>Modeling</a:t>
            </a:r>
            <a:r>
              <a:rPr lang="en-GB" sz="1100" dirty="0">
                <a:latin typeface="Arial" panose="020B0604020202020204" pitchFamily="34" charset="0"/>
                <a:cs typeface="Arial" panose="020B0604020202020204" pitchFamily="34" charset="0"/>
              </a:rPr>
              <a:t> and Simulation (pp. 78-83).</a:t>
            </a:r>
          </a:p>
          <a:p>
            <a:pPr algn="just"/>
            <a:r>
              <a:rPr lang="en-GB" sz="1100" dirty="0">
                <a:latin typeface="Arial" panose="020B0604020202020204" pitchFamily="34" charset="0"/>
                <a:cs typeface="Arial" panose="020B0604020202020204" pitchFamily="34" charset="0"/>
              </a:rPr>
              <a:t>[2] </a:t>
            </a:r>
            <a:r>
              <a:rPr lang="en-GB" sz="1100" dirty="0" err="1">
                <a:latin typeface="Arial" panose="020B0604020202020204" pitchFamily="34" charset="0"/>
                <a:cs typeface="Arial" panose="020B0604020202020204" pitchFamily="34" charset="0"/>
              </a:rPr>
              <a:t>Blancaflor</a:t>
            </a:r>
            <a:r>
              <a:rPr lang="en-GB" sz="1100" dirty="0">
                <a:latin typeface="Arial" panose="020B0604020202020204" pitchFamily="34" charset="0"/>
                <a:cs typeface="Arial" panose="020B0604020202020204" pitchFamily="34" charset="0"/>
              </a:rPr>
              <a:t>, E., Agbayani, M. A., </a:t>
            </a:r>
            <a:r>
              <a:rPr lang="en-GB" sz="1100" dirty="0" err="1">
                <a:latin typeface="Arial" panose="020B0604020202020204" pitchFamily="34" charset="0"/>
                <a:cs typeface="Arial" panose="020B0604020202020204" pitchFamily="34" charset="0"/>
              </a:rPr>
              <a:t>Guevarra</a:t>
            </a:r>
            <a:r>
              <a:rPr lang="en-GB" sz="1100" dirty="0">
                <a:latin typeface="Arial" panose="020B0604020202020204" pitchFamily="34" charset="0"/>
                <a:cs typeface="Arial" panose="020B0604020202020204" pitchFamily="34" charset="0"/>
              </a:rPr>
              <a:t>, A., &amp; Mariano, J. (2024, January). VETGO: A Mobile Application Designed for Pet Veterinary Services. In Proceedings of the 2024 7th International Conference on Computers in Management and Business (pp. 157-164).</a:t>
            </a:r>
          </a:p>
          <a:p>
            <a:pPr algn="just"/>
            <a:r>
              <a:rPr lang="en-GB" sz="1100" dirty="0">
                <a:latin typeface="Arial" panose="020B0604020202020204" pitchFamily="34" charset="0"/>
                <a:cs typeface="Arial" panose="020B0604020202020204" pitchFamily="34" charset="0"/>
              </a:rPr>
              <a:t>[3] </a:t>
            </a:r>
            <a:r>
              <a:rPr lang="en-GB" sz="1100" dirty="0" err="1">
                <a:latin typeface="Arial" panose="020B0604020202020204" pitchFamily="34" charset="0"/>
                <a:cs typeface="Arial" panose="020B0604020202020204" pitchFamily="34" charset="0"/>
              </a:rPr>
              <a:t>Murley</a:t>
            </a:r>
            <a:r>
              <a:rPr lang="en-GB" sz="1100" dirty="0">
                <a:latin typeface="Arial" panose="020B0604020202020204" pitchFamily="34" charset="0"/>
                <a:cs typeface="Arial" panose="020B0604020202020204" pitchFamily="34" charset="0"/>
              </a:rPr>
              <a:t>, P., Ma, Z., Mason, J., Bailey, M., &amp; </a:t>
            </a:r>
            <a:r>
              <a:rPr lang="en-GB" sz="1100" dirty="0" err="1">
                <a:latin typeface="Arial" panose="020B0604020202020204" pitchFamily="34" charset="0"/>
                <a:cs typeface="Arial" panose="020B0604020202020204" pitchFamily="34" charset="0"/>
              </a:rPr>
              <a:t>Kharraz</a:t>
            </a:r>
            <a:r>
              <a:rPr lang="en-GB" sz="1100" dirty="0">
                <a:latin typeface="Arial" panose="020B0604020202020204" pitchFamily="34" charset="0"/>
                <a:cs typeface="Arial" panose="020B0604020202020204" pitchFamily="34" charset="0"/>
              </a:rPr>
              <a:t>, A. (2021, April). </a:t>
            </a:r>
            <a:r>
              <a:rPr lang="en-GB" sz="1100" dirty="0" err="1">
                <a:latin typeface="Arial" panose="020B0604020202020204" pitchFamily="34" charset="0"/>
                <a:cs typeface="Arial" panose="020B0604020202020204" pitchFamily="34" charset="0"/>
              </a:rPr>
              <a:t>Websocket</a:t>
            </a:r>
            <a:r>
              <a:rPr lang="en-GB" sz="1100" dirty="0">
                <a:latin typeface="Arial" panose="020B0604020202020204" pitchFamily="34" charset="0"/>
                <a:cs typeface="Arial" panose="020B0604020202020204" pitchFamily="34" charset="0"/>
              </a:rPr>
              <a:t> adoption and the landscape of the real-time web. In Proceedings of the Web Conference 2021 (pp. 1192-1203).</a:t>
            </a:r>
          </a:p>
          <a:p>
            <a:pPr algn="just"/>
            <a:r>
              <a:rPr lang="en-GB" sz="1100" dirty="0">
                <a:latin typeface="Arial" panose="020B0604020202020204" pitchFamily="34" charset="0"/>
                <a:cs typeface="Arial" panose="020B0604020202020204" pitchFamily="34" charset="0"/>
              </a:rPr>
              <a:t>[4] Mokhtar, M. H., &amp; </a:t>
            </a:r>
            <a:r>
              <a:rPr lang="en-GB" sz="1100" dirty="0" err="1">
                <a:latin typeface="Arial" panose="020B0604020202020204" pitchFamily="34" charset="0"/>
                <a:cs typeface="Arial" panose="020B0604020202020204" pitchFamily="34" charset="0"/>
              </a:rPr>
              <a:t>Rosmani</a:t>
            </a:r>
            <a:r>
              <a:rPr lang="en-GB" sz="1100" dirty="0">
                <a:latin typeface="Arial" panose="020B0604020202020204" pitchFamily="34" charset="0"/>
                <a:cs typeface="Arial" panose="020B0604020202020204" pitchFamily="34" charset="0"/>
              </a:rPr>
              <a:t>, A. F. (2023). VOAS: Veterinary Online Appointment Booking System. Available at: https://ir.uitm.edu.my/id/eprint/100486/ [Retrieved: 12th July, 2025]</a:t>
            </a:r>
          </a:p>
          <a:p>
            <a:pPr algn="just"/>
            <a:r>
              <a:rPr lang="en-GB" sz="1100" dirty="0">
                <a:latin typeface="Arial" panose="020B0604020202020204" pitchFamily="34" charset="0"/>
                <a:cs typeface="Arial" panose="020B0604020202020204" pitchFamily="34" charset="0"/>
              </a:rPr>
              <a:t>[5] </a:t>
            </a:r>
            <a:r>
              <a:rPr lang="en-GB" sz="1100" dirty="0" err="1">
                <a:latin typeface="Arial" panose="020B0604020202020204" pitchFamily="34" charset="0"/>
                <a:cs typeface="Arial" panose="020B0604020202020204" pitchFamily="34" charset="0"/>
              </a:rPr>
              <a:t>Yeow</a:t>
            </a:r>
            <a:r>
              <a:rPr lang="en-GB" sz="1100" dirty="0">
                <a:latin typeface="Arial" panose="020B0604020202020204" pitchFamily="34" charset="0"/>
                <a:cs typeface="Arial" panose="020B0604020202020204" pitchFamily="34" charset="0"/>
              </a:rPr>
              <a:t>, J. R., &amp; </a:t>
            </a:r>
            <a:r>
              <a:rPr lang="en-GB" sz="1100" dirty="0" err="1">
                <a:latin typeface="Arial" panose="020B0604020202020204" pitchFamily="34" charset="0"/>
                <a:cs typeface="Arial" panose="020B0604020202020204" pitchFamily="34" charset="0"/>
              </a:rPr>
              <a:t>Kamaludin</a:t>
            </a:r>
            <a:r>
              <a:rPr lang="en-GB" sz="1100" dirty="0">
                <a:latin typeface="Arial" panose="020B0604020202020204" pitchFamily="34" charset="0"/>
                <a:cs typeface="Arial" panose="020B0604020202020204" pitchFamily="34" charset="0"/>
              </a:rPr>
              <a:t>, H. (2023). Pet Care Management System. Applied Information Technology And Computer Science, 4(2), 2019-2038.</a:t>
            </a:r>
          </a:p>
          <a:p>
            <a:pPr algn="just"/>
            <a:r>
              <a:rPr lang="en-GB" sz="1100" dirty="0">
                <a:latin typeface="Arial" panose="020B0604020202020204" pitchFamily="34" charset="0"/>
                <a:cs typeface="Arial" panose="020B0604020202020204" pitchFamily="34" charset="0"/>
              </a:rPr>
              <a:t>[6] </a:t>
            </a:r>
            <a:r>
              <a:rPr lang="en-GB" sz="1100" dirty="0" err="1">
                <a:latin typeface="Arial" panose="020B0604020202020204" pitchFamily="34" charset="0"/>
                <a:cs typeface="Arial" panose="020B0604020202020204" pitchFamily="34" charset="0"/>
              </a:rPr>
              <a:t>Rumampuk</a:t>
            </a:r>
            <a:r>
              <a:rPr lang="en-GB" sz="1100" dirty="0">
                <a:latin typeface="Arial" panose="020B0604020202020204" pitchFamily="34" charset="0"/>
                <a:cs typeface="Arial" panose="020B0604020202020204" pitchFamily="34" charset="0"/>
              </a:rPr>
              <a:t>, V. G., </a:t>
            </a:r>
            <a:r>
              <a:rPr lang="en-GB" sz="1100" dirty="0" err="1">
                <a:latin typeface="Arial" panose="020B0604020202020204" pitchFamily="34" charset="0"/>
                <a:cs typeface="Arial" panose="020B0604020202020204" pitchFamily="34" charset="0"/>
              </a:rPr>
              <a:t>Ardiansyah</a:t>
            </a:r>
            <a:r>
              <a:rPr lang="en-GB" sz="1100" dirty="0">
                <a:latin typeface="Arial" panose="020B0604020202020204" pitchFamily="34" charset="0"/>
                <a:cs typeface="Arial" panose="020B0604020202020204" pitchFamily="34" charset="0"/>
              </a:rPr>
              <a:t>, R., </a:t>
            </a:r>
            <a:r>
              <a:rPr lang="en-GB" sz="1100" dirty="0" err="1">
                <a:latin typeface="Arial" panose="020B0604020202020204" pitchFamily="34" charset="0"/>
                <a:cs typeface="Arial" panose="020B0604020202020204" pitchFamily="34" charset="0"/>
              </a:rPr>
              <a:t>Joefrie</a:t>
            </a:r>
            <a:r>
              <a:rPr lang="en-GB" sz="1100" dirty="0">
                <a:latin typeface="Arial" panose="020B0604020202020204" pitchFamily="34" charset="0"/>
                <a:cs typeface="Arial" panose="020B0604020202020204" pitchFamily="34" charset="0"/>
              </a:rPr>
              <a:t>, Y. Y., Laila, R., &amp; </a:t>
            </a:r>
            <a:r>
              <a:rPr lang="en-GB" sz="1100" dirty="0" err="1">
                <a:latin typeface="Arial" panose="020B0604020202020204" pitchFamily="34" charset="0"/>
                <a:cs typeface="Arial" panose="020B0604020202020204" pitchFamily="34" charset="0"/>
              </a:rPr>
              <a:t>Pusadan</a:t>
            </a:r>
            <a:r>
              <a:rPr lang="en-GB" sz="1100" dirty="0">
                <a:latin typeface="Arial" panose="020B0604020202020204" pitchFamily="34" charset="0"/>
                <a:cs typeface="Arial" panose="020B0604020202020204" pitchFamily="34" charset="0"/>
              </a:rPr>
              <a:t>, M. Y. (2025). Design and build an online </a:t>
            </a:r>
            <a:r>
              <a:rPr lang="en-GB" sz="1100" dirty="0" err="1">
                <a:latin typeface="Arial" panose="020B0604020202020204" pitchFamily="34" charset="0"/>
                <a:cs typeface="Arial" panose="020B0604020202020204" pitchFamily="34" charset="0"/>
              </a:rPr>
              <a:t>reservastion</a:t>
            </a:r>
            <a:r>
              <a:rPr lang="en-GB" sz="1100" dirty="0">
                <a:latin typeface="Arial" panose="020B0604020202020204" pitchFamily="34" charset="0"/>
                <a:cs typeface="Arial" panose="020B0604020202020204" pitchFamily="34" charset="0"/>
              </a:rPr>
              <a:t> system for health services at pet clinics using the priority scheduling algorithm. JIPI (</a:t>
            </a:r>
            <a:r>
              <a:rPr lang="en-GB" sz="1100" dirty="0" err="1">
                <a:latin typeface="Arial" panose="020B0604020202020204" pitchFamily="34" charset="0"/>
                <a:cs typeface="Arial" panose="020B0604020202020204" pitchFamily="34" charset="0"/>
              </a:rPr>
              <a:t>Jurnal</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Ilmiah</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Penelitian</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dan</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Pembelajaran</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Informatika</a:t>
            </a:r>
            <a:r>
              <a:rPr lang="en-GB" sz="1100" dirty="0">
                <a:latin typeface="Arial" panose="020B0604020202020204" pitchFamily="34" charset="0"/>
                <a:cs typeface="Arial" panose="020B0604020202020204" pitchFamily="34" charset="0"/>
              </a:rPr>
              <a:t>), 10(2), 1482-1490.</a:t>
            </a:r>
          </a:p>
          <a:p>
            <a:pPr algn="just"/>
            <a:r>
              <a:rPr lang="en-GB" sz="1100" dirty="0">
                <a:latin typeface="Arial" panose="020B0604020202020204" pitchFamily="34" charset="0"/>
                <a:cs typeface="Arial" panose="020B0604020202020204" pitchFamily="34" charset="0"/>
              </a:rPr>
              <a:t>[7] </a:t>
            </a:r>
            <a:r>
              <a:rPr lang="en-GB" sz="1100" dirty="0" err="1">
                <a:latin typeface="Arial" panose="020B0604020202020204" pitchFamily="34" charset="0"/>
                <a:cs typeface="Arial" panose="020B0604020202020204" pitchFamily="34" charset="0"/>
              </a:rPr>
              <a:t>Gunaratne</a:t>
            </a:r>
            <a:r>
              <a:rPr lang="en-GB" sz="1100" dirty="0">
                <a:latin typeface="Arial" panose="020B0604020202020204" pitchFamily="34" charset="0"/>
                <a:cs typeface="Arial" panose="020B0604020202020204" pitchFamily="34" charset="0"/>
              </a:rPr>
              <a:t>, D. M. M. P., </a:t>
            </a:r>
            <a:r>
              <a:rPr lang="en-GB" sz="1100" dirty="0" err="1">
                <a:latin typeface="Arial" panose="020B0604020202020204" pitchFamily="34" charset="0"/>
                <a:cs typeface="Arial" panose="020B0604020202020204" pitchFamily="34" charset="0"/>
              </a:rPr>
              <a:t>Bandara</a:t>
            </a:r>
            <a:r>
              <a:rPr lang="en-GB" sz="1100" dirty="0">
                <a:latin typeface="Arial" panose="020B0604020202020204" pitchFamily="34" charset="0"/>
                <a:cs typeface="Arial" panose="020B0604020202020204" pitchFamily="34" charset="0"/>
              </a:rPr>
              <a:t>, S. M. D. S., </a:t>
            </a:r>
            <a:r>
              <a:rPr lang="en-GB" sz="1100" dirty="0" err="1">
                <a:latin typeface="Arial" panose="020B0604020202020204" pitchFamily="34" charset="0"/>
                <a:cs typeface="Arial" panose="020B0604020202020204" pitchFamily="34" charset="0"/>
              </a:rPr>
              <a:t>Sooriyabandara</a:t>
            </a:r>
            <a:r>
              <a:rPr lang="en-GB" sz="1100" dirty="0">
                <a:latin typeface="Arial" panose="020B0604020202020204" pitchFamily="34" charset="0"/>
                <a:cs typeface="Arial" panose="020B0604020202020204" pitchFamily="34" charset="0"/>
              </a:rPr>
              <a:t>, H. M. T. S., </a:t>
            </a:r>
            <a:r>
              <a:rPr lang="en-GB" sz="1100" dirty="0" err="1">
                <a:latin typeface="Arial" panose="020B0604020202020204" pitchFamily="34" charset="0"/>
                <a:cs typeface="Arial" panose="020B0604020202020204" pitchFamily="34" charset="0"/>
              </a:rPr>
              <a:t>Chandrarathna</a:t>
            </a:r>
            <a:r>
              <a:rPr lang="en-GB" sz="1100" dirty="0">
                <a:latin typeface="Arial" panose="020B0604020202020204" pitchFamily="34" charset="0"/>
                <a:cs typeface="Arial" panose="020B0604020202020204" pitchFamily="34" charset="0"/>
              </a:rPr>
              <a:t>, M. G. D. P. M. B., De Silva, D. I., &amp; </a:t>
            </a:r>
            <a:r>
              <a:rPr lang="en-GB" sz="1100" dirty="0" err="1">
                <a:latin typeface="Arial" panose="020B0604020202020204" pitchFamily="34" charset="0"/>
                <a:cs typeface="Arial" panose="020B0604020202020204" pitchFamily="34" charset="0"/>
              </a:rPr>
              <a:t>Samarasekara</a:t>
            </a:r>
            <a:r>
              <a:rPr lang="en-GB" sz="1100" dirty="0">
                <a:latin typeface="Arial" panose="020B0604020202020204" pitchFamily="34" charset="0"/>
                <a:cs typeface="Arial" panose="020B0604020202020204" pitchFamily="34" charset="0"/>
              </a:rPr>
              <a:t>, H. M. P. P. K. H. (2022). Implementation of a pet care management system. International Journal of Engineering and Management Research, 12(5), 157-163.</a:t>
            </a:r>
          </a:p>
          <a:p>
            <a:pPr algn="just"/>
            <a:r>
              <a:rPr lang="en-GB" sz="1100" dirty="0">
                <a:latin typeface="Arial" panose="020B0604020202020204" pitchFamily="34" charset="0"/>
                <a:cs typeface="Arial" panose="020B0604020202020204" pitchFamily="34" charset="0"/>
              </a:rPr>
              <a:t>[8] </a:t>
            </a:r>
            <a:r>
              <a:rPr lang="en-GB" sz="1100" dirty="0" err="1">
                <a:latin typeface="Arial" panose="020B0604020202020204" pitchFamily="34" charset="0"/>
                <a:cs typeface="Arial" panose="020B0604020202020204" pitchFamily="34" charset="0"/>
              </a:rPr>
              <a:t>Hamdan</a:t>
            </a:r>
            <a:r>
              <a:rPr lang="en-GB" sz="1100" dirty="0">
                <a:latin typeface="Arial" panose="020B0604020202020204" pitchFamily="34" charset="0"/>
                <a:cs typeface="Arial" panose="020B0604020202020204" pitchFamily="34" charset="0"/>
              </a:rPr>
              <a:t>, A., </a:t>
            </a:r>
            <a:r>
              <a:rPr lang="en-GB" sz="1100" dirty="0" err="1">
                <a:latin typeface="Arial" panose="020B0604020202020204" pitchFamily="34" charset="0"/>
                <a:cs typeface="Arial" panose="020B0604020202020204" pitchFamily="34" charset="0"/>
              </a:rPr>
              <a:t>Hidayat</a:t>
            </a:r>
            <a:r>
              <a:rPr lang="en-GB" sz="1100" dirty="0">
                <a:latin typeface="Arial" panose="020B0604020202020204" pitchFamily="34" charset="0"/>
                <a:cs typeface="Arial" panose="020B0604020202020204" pitchFamily="34" charset="0"/>
              </a:rPr>
              <a:t>, W. N., </a:t>
            </a:r>
            <a:r>
              <a:rPr lang="en-GB" sz="1100" dirty="0" err="1">
                <a:latin typeface="Arial" panose="020B0604020202020204" pitchFamily="34" charset="0"/>
                <a:cs typeface="Arial" panose="020B0604020202020204" pitchFamily="34" charset="0"/>
              </a:rPr>
              <a:t>Ardiansyah</a:t>
            </a:r>
            <a:r>
              <a:rPr lang="en-GB" sz="1100" dirty="0">
                <a:latin typeface="Arial" panose="020B0604020202020204" pitchFamily="34" charset="0"/>
                <a:cs typeface="Arial" panose="020B0604020202020204" pitchFamily="34" charset="0"/>
              </a:rPr>
              <a:t>, A., </a:t>
            </a:r>
            <a:r>
              <a:rPr lang="en-GB" sz="1100" dirty="0" err="1">
                <a:latin typeface="Arial" panose="020B0604020202020204" pitchFamily="34" charset="0"/>
                <a:cs typeface="Arial" panose="020B0604020202020204" pitchFamily="34" charset="0"/>
              </a:rPr>
              <a:t>Fadhillah</a:t>
            </a:r>
            <a:r>
              <a:rPr lang="en-GB" sz="1100" dirty="0">
                <a:latin typeface="Arial" panose="020B0604020202020204" pitchFamily="34" charset="0"/>
                <a:cs typeface="Arial" panose="020B0604020202020204" pitchFamily="34" charset="0"/>
              </a:rPr>
              <a:t>, A. F., &amp; </a:t>
            </a:r>
            <a:r>
              <a:rPr lang="en-GB" sz="1100" dirty="0" err="1">
                <a:latin typeface="Arial" panose="020B0604020202020204" pitchFamily="34" charset="0"/>
                <a:cs typeface="Arial" panose="020B0604020202020204" pitchFamily="34" charset="0"/>
              </a:rPr>
              <a:t>Rofian</a:t>
            </a:r>
            <a:r>
              <a:rPr lang="en-GB" sz="1100" dirty="0">
                <a:latin typeface="Arial" panose="020B0604020202020204" pitchFamily="34" charset="0"/>
                <a:cs typeface="Arial" panose="020B0604020202020204" pitchFamily="34" charset="0"/>
              </a:rPr>
              <a:t>, A. (2021, September). Development of a Web-Based Information System to Improve Health Services for Pets. In 2021 International Conference on Electrical and Information Technology (IEIT) (pp. 34-38). IEEE.</a:t>
            </a:r>
          </a:p>
          <a:p>
            <a:pPr algn="just"/>
            <a:r>
              <a:rPr lang="en-US" sz="1100" dirty="0">
                <a:latin typeface="Arial" panose="020B0604020202020204" pitchFamily="34" charset="0"/>
                <a:cs typeface="Arial" panose="020B0604020202020204" pitchFamily="34" charset="0"/>
              </a:rPr>
              <a:t>[9] </a:t>
            </a:r>
            <a:r>
              <a:rPr lang="en-US" sz="1100" dirty="0" err="1">
                <a:latin typeface="Arial" panose="020B0604020202020204" pitchFamily="34" charset="0"/>
                <a:cs typeface="Arial" panose="020B0604020202020204" pitchFamily="34" charset="0"/>
              </a:rPr>
              <a:t>Amajuoyi</a:t>
            </a:r>
            <a:r>
              <a:rPr lang="en-US" sz="1100" dirty="0">
                <a:latin typeface="Arial" panose="020B0604020202020204" pitchFamily="34" charset="0"/>
                <a:cs typeface="Arial" panose="020B0604020202020204" pitchFamily="34" charset="0"/>
              </a:rPr>
              <a:t>, P., Benjamin, L. B., &amp; </a:t>
            </a:r>
            <a:r>
              <a:rPr lang="en-US" sz="1100" dirty="0" err="1">
                <a:latin typeface="Arial" panose="020B0604020202020204" pitchFamily="34" charset="0"/>
                <a:cs typeface="Arial" panose="020B0604020202020204" pitchFamily="34" charset="0"/>
              </a:rPr>
              <a:t>Adeusi</a:t>
            </a:r>
            <a:r>
              <a:rPr lang="en-US" sz="1100" dirty="0">
                <a:latin typeface="Arial" panose="020B0604020202020204" pitchFamily="34" charset="0"/>
                <a:cs typeface="Arial" panose="020B0604020202020204" pitchFamily="34" charset="0"/>
              </a:rPr>
              <a:t>, K. B. (2024). Agile methodologies: Adapting product management to rapidly changing market conditions. GSC Advanced Research and Reviews, 19(2), 249-267.</a:t>
            </a:r>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[10] </a:t>
            </a:r>
            <a:r>
              <a:rPr lang="en-GB" sz="1100" dirty="0" err="1">
                <a:latin typeface="Arial" panose="020B0604020202020204" pitchFamily="34" charset="0"/>
                <a:cs typeface="Arial" panose="020B0604020202020204" pitchFamily="34" charset="0"/>
              </a:rPr>
              <a:t>Rumampuk</a:t>
            </a:r>
            <a:r>
              <a:rPr lang="en-GB" sz="1100" dirty="0">
                <a:latin typeface="Arial" panose="020B0604020202020204" pitchFamily="34" charset="0"/>
                <a:cs typeface="Arial" panose="020B0604020202020204" pitchFamily="34" charset="0"/>
              </a:rPr>
              <a:t>, V. G., </a:t>
            </a:r>
            <a:r>
              <a:rPr lang="en-GB" sz="1100" dirty="0" err="1">
                <a:latin typeface="Arial" panose="020B0604020202020204" pitchFamily="34" charset="0"/>
                <a:cs typeface="Arial" panose="020B0604020202020204" pitchFamily="34" charset="0"/>
              </a:rPr>
              <a:t>Ardiansyah</a:t>
            </a:r>
            <a:r>
              <a:rPr lang="en-GB" sz="1100" dirty="0">
                <a:latin typeface="Arial" panose="020B0604020202020204" pitchFamily="34" charset="0"/>
                <a:cs typeface="Arial" panose="020B0604020202020204" pitchFamily="34" charset="0"/>
              </a:rPr>
              <a:t>, R., </a:t>
            </a:r>
            <a:r>
              <a:rPr lang="en-GB" sz="1100" dirty="0" err="1">
                <a:latin typeface="Arial" panose="020B0604020202020204" pitchFamily="34" charset="0"/>
                <a:cs typeface="Arial" panose="020B0604020202020204" pitchFamily="34" charset="0"/>
              </a:rPr>
              <a:t>Joefrie</a:t>
            </a:r>
            <a:r>
              <a:rPr lang="en-GB" sz="1100" dirty="0">
                <a:latin typeface="Arial" panose="020B0604020202020204" pitchFamily="34" charset="0"/>
                <a:cs typeface="Arial" panose="020B0604020202020204" pitchFamily="34" charset="0"/>
              </a:rPr>
              <a:t>, Y. Y., Laila, R., &amp; </a:t>
            </a:r>
            <a:r>
              <a:rPr lang="en-GB" sz="1100" dirty="0" err="1">
                <a:latin typeface="Arial" panose="020B0604020202020204" pitchFamily="34" charset="0"/>
                <a:cs typeface="Arial" panose="020B0604020202020204" pitchFamily="34" charset="0"/>
              </a:rPr>
              <a:t>Pusadan</a:t>
            </a:r>
            <a:r>
              <a:rPr lang="en-GB" sz="1100" dirty="0">
                <a:latin typeface="Arial" panose="020B0604020202020204" pitchFamily="34" charset="0"/>
                <a:cs typeface="Arial" panose="020B0604020202020204" pitchFamily="34" charset="0"/>
              </a:rPr>
              <a:t>, M. Y. (2025). Design and build an online </a:t>
            </a:r>
            <a:r>
              <a:rPr lang="en-GB" sz="1100" dirty="0" err="1">
                <a:latin typeface="Arial" panose="020B0604020202020204" pitchFamily="34" charset="0"/>
                <a:cs typeface="Arial" panose="020B0604020202020204" pitchFamily="34" charset="0"/>
              </a:rPr>
              <a:t>reservastion</a:t>
            </a:r>
            <a:r>
              <a:rPr lang="en-GB" sz="1100" dirty="0">
                <a:latin typeface="Arial" panose="020B0604020202020204" pitchFamily="34" charset="0"/>
                <a:cs typeface="Arial" panose="020B0604020202020204" pitchFamily="34" charset="0"/>
              </a:rPr>
              <a:t> system for health services at pet clinics using the priority scheduling algorithm. </a:t>
            </a:r>
            <a:r>
              <a:rPr lang="en-GB" sz="1100" dirty="0" err="1">
                <a:latin typeface="Arial" panose="020B0604020202020204" pitchFamily="34" charset="0"/>
                <a:cs typeface="Arial" panose="020B0604020202020204" pitchFamily="34" charset="0"/>
              </a:rPr>
              <a:t>Jipi</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Jurnal</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Ilmiah</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Penelitian</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dan</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Pembelajaran</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Informatika</a:t>
            </a:r>
            <a:r>
              <a:rPr lang="en-GB" sz="1100" dirty="0">
                <a:latin typeface="Arial" panose="020B0604020202020204" pitchFamily="34" charset="0"/>
                <a:cs typeface="Arial" panose="020B0604020202020204" pitchFamily="34" charset="0"/>
              </a:rPr>
              <a:t>), 10(2), 1482-1490.</a:t>
            </a:r>
          </a:p>
          <a:p>
            <a:pPr algn="just"/>
            <a:endParaRPr lang="en-GB" sz="1100" dirty="0">
              <a:latin typeface="Arial" panose="020B0604020202020204" pitchFamily="34" charset="0"/>
              <a:cs typeface="Arial" panose="020B0604020202020204" pitchFamily="34" charset="0"/>
            </a:endParaRPr>
          </a:p>
          <a:p>
            <a:pPr marL="0" indent="0" algn="just">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478183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215</TotalTime>
  <Words>3065</Words>
  <Application>Microsoft Office PowerPoint</Application>
  <PresentationFormat>Widescreen</PresentationFormat>
  <Paragraphs>198</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Wingdings</vt:lpstr>
      <vt:lpstr>Wingdings 3</vt:lpstr>
      <vt:lpstr>Wisp</vt:lpstr>
      <vt:lpstr>Developing a Pet Care Web-Based Application Reservation System with Real-Time Notifications</vt:lpstr>
      <vt:lpstr>Agenda</vt:lpstr>
      <vt:lpstr>Introduction</vt:lpstr>
      <vt:lpstr>Research Aim, Objectives and Questions</vt:lpstr>
      <vt:lpstr>Functionalities</vt:lpstr>
      <vt:lpstr>Gantt Chart</vt:lpstr>
      <vt:lpstr>Software Development Lifecycle (SDLC)</vt:lpstr>
      <vt:lpstr>Literature Review</vt:lpstr>
      <vt:lpstr>Methodology [9]</vt:lpstr>
      <vt:lpstr>Software Requirements</vt:lpstr>
      <vt:lpstr>Flowchart and Activity Diagram [10] </vt:lpstr>
      <vt:lpstr>Mock Up UI/UX Design</vt:lpstr>
      <vt:lpstr>Expected Outcome and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 Scalable Web-Based Pet Care Reservation System with Real-Time Notifications</dc:title>
  <dc:creator>Windows User</dc:creator>
  <cp:lastModifiedBy>Syed Rahman (2229335)</cp:lastModifiedBy>
  <cp:revision>51</cp:revision>
  <dcterms:created xsi:type="dcterms:W3CDTF">2025-10-24T07:56:35Z</dcterms:created>
  <dcterms:modified xsi:type="dcterms:W3CDTF">2025-10-30T07:50:58Z</dcterms:modified>
</cp:coreProperties>
</file>