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01" r:id="rId1"/>
  </p:sldMasterIdLst>
  <p:sldIdLst>
    <p:sldId id="256" r:id="rId2"/>
    <p:sldId id="276" r:id="rId3"/>
    <p:sldId id="257" r:id="rId4"/>
    <p:sldId id="258" r:id="rId5"/>
    <p:sldId id="277" r:id="rId6"/>
    <p:sldId id="275" r:id="rId7"/>
    <p:sldId id="260" r:id="rId8"/>
    <p:sldId id="261" r:id="rId9"/>
    <p:sldId id="262" r:id="rId10"/>
    <p:sldId id="263" r:id="rId11"/>
    <p:sldId id="278" r:id="rId12"/>
    <p:sldId id="272" r:id="rId13"/>
    <p:sldId id="264" r:id="rId14"/>
    <p:sldId id="266" r:id="rId15"/>
    <p:sldId id="267" r:id="rId16"/>
    <p:sldId id="279" r:id="rId17"/>
    <p:sldId id="268" r:id="rId18"/>
    <p:sldId id="270" r:id="rId19"/>
    <p:sldId id="273" r:id="rId20"/>
  </p:sldIdLst>
  <p:sldSz cx="12192000" cy="6858000"/>
  <p:notesSz cx="12192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53" autoAdjust="0"/>
    <p:restoredTop sz="94660"/>
  </p:normalViewPr>
  <p:slideViewPr>
    <p:cSldViewPr>
      <p:cViewPr varScale="1">
        <p:scale>
          <a:sx n="81" d="100"/>
          <a:sy n="81" d="100"/>
        </p:scale>
        <p:origin x="850" y="53"/>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2450038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499659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2765233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2705621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11/15/2023</a:t>
            </a:fld>
            <a:endParaRPr lang="en-US"/>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650427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11/15/2023</a:t>
            </a:fld>
            <a:endParaRPr lang="en-US"/>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44810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11/15/2023</a:t>
            </a:fld>
            <a:endParaRPr lang="en-US"/>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39117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49266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828409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1689276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6F15528-21DE-4FAA-801E-634DDDAF4B2B}"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78654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071028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77143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463277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377883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IN" smtClean="0"/>
              <a:t>‹#›</a:t>
            </a:fld>
            <a:endParaRPr lang="en-IN"/>
          </a:p>
        </p:txBody>
      </p:sp>
    </p:spTree>
    <p:extLst>
      <p:ext uri="{BB962C8B-B14F-4D97-AF65-F5344CB8AC3E}">
        <p14:creationId xmlns:p14="http://schemas.microsoft.com/office/powerpoint/2010/main" val="20312662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76324" y="908380"/>
            <a:ext cx="3956685" cy="757555"/>
          </a:xfrm>
          <a:prstGeom prst="rect">
            <a:avLst/>
          </a:prstGeom>
        </p:spPr>
        <p:txBody>
          <a:bodyPr wrap="square" lIns="0" tIns="0" rIns="0" bIns="0">
            <a:spAutoFit/>
          </a:bodyPr>
          <a:lstStyle>
            <a:lvl1pPr>
              <a:defRPr sz="4800" b="1" i="0">
                <a:solidFill>
                  <a:srgbClr val="404040"/>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11/15/2023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81957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t>11/15/2023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6F15528-21DE-4FAA-801E-634DDDAF4B2B}" type="slidenum">
              <a:rPr lang="en-IN" smtClean="0"/>
              <a:t>‹#›</a:t>
            </a:fld>
            <a:endParaRPr lang="en-IN"/>
          </a:p>
        </p:txBody>
      </p:sp>
    </p:spTree>
    <p:extLst>
      <p:ext uri="{BB962C8B-B14F-4D97-AF65-F5344CB8AC3E}">
        <p14:creationId xmlns:p14="http://schemas.microsoft.com/office/powerpoint/2010/main" val="1872035636"/>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 id="214748381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j-humansciences.com/ojs/index.php/IJHS/article/view/3797" TargetMode="External"/><Relationship Id="rId13" Type="http://schemas.openxmlformats.org/officeDocument/2006/relationships/hyperlink" Target="https://www.tandfonline.com/doi/abs/10.1080/13651501.2020.1819334" TargetMode="External"/><Relationship Id="rId3" Type="http://schemas.openxmlformats.org/officeDocument/2006/relationships/hyperlink" Target="https://www.igi-global.com/chapter/nomophobia/219421" TargetMode="External"/><Relationship Id="rId7" Type="http://schemas.openxmlformats.org/officeDocument/2006/relationships/hyperlink" Target="https://www.liebertpub.com/doi/abs/10.1089/cyber.2021.0148" TargetMode="External"/><Relationship Id="rId12" Type="http://schemas.openxmlformats.org/officeDocument/2006/relationships/hyperlink" Target="https://link.springer.com/article/10.1007/s43076-021-00068-0" TargetMode="External"/><Relationship Id="rId2" Type="http://schemas.openxmlformats.org/officeDocument/2006/relationships/hyperlink" Target="https://dergipark.org.tr/en/pub/auebfd/article/444934" TargetMode="External"/><Relationship Id="rId1" Type="http://schemas.openxmlformats.org/officeDocument/2006/relationships/slideLayout" Target="../slideLayouts/slideLayout2.xml"/><Relationship Id="rId6" Type="http://schemas.openxmlformats.org/officeDocument/2006/relationships/hyperlink" Target="https://journals.plos.org/plosone/article?id=10.1371/journal.pone.0252880" TargetMode="External"/><Relationship Id="rId11" Type="http://schemas.openxmlformats.org/officeDocument/2006/relationships/hyperlink" Target="https://brieflands.com/articles/ijpbs-132909.html" TargetMode="External"/><Relationship Id="rId5" Type="http://schemas.openxmlformats.org/officeDocument/2006/relationships/hyperlink" Target="https://www.journalppw.com/index.php/jpsp/article/view/3037" TargetMode="External"/><Relationship Id="rId10" Type="http://schemas.openxmlformats.org/officeDocument/2006/relationships/hyperlink" Target="https://books.google.com/books?hl=en&amp;lr=&amp;id=HJv_AwAAQBAJ&amp;oi=fnd&amp;pg=PA215&amp;dq=research+methedology+recruitment,sampling+and+study+participants&amp;ots=1sYjhlSMXw&amp;sig=ttsY5gmp2-uMMJuEOpnn03oxegw" TargetMode="External"/><Relationship Id="rId4" Type="http://schemas.openxmlformats.org/officeDocument/2006/relationships/hyperlink" Target="https://www.mdpi.com/1660-4601/18/10/5219" TargetMode="External"/><Relationship Id="rId9" Type="http://schemas.openxmlformats.org/officeDocument/2006/relationships/hyperlink" Target="https://eric.ed.gov/?id=EJ1169832"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ncbi.nlm.nih.gov/pmc/articles/PMC5376814/" TargetMode="External"/><Relationship Id="rId13" Type="http://schemas.openxmlformats.org/officeDocument/2006/relationships/hyperlink" Target="https://www.ncbi.nlm.nih.gov/pmc/articles/PMC7660011/" TargetMode="External"/><Relationship Id="rId3" Type="http://schemas.openxmlformats.org/officeDocument/2006/relationships/hyperlink" Target="https://www.sciencedirect.com/science/article/pii/S0747563218301912" TargetMode="External"/><Relationship Id="rId7" Type="http://schemas.openxmlformats.org/officeDocument/2006/relationships/hyperlink" Target="https://www.cambridge.org/core/journals/advances-in-psychiatric-treatment/article/challenges-in-recruitment-of-research-participants/F0F19F5A888AD6382D55797F605B6099" TargetMode="External"/><Relationship Id="rId12" Type="http://schemas.openxmlformats.org/officeDocument/2006/relationships/hyperlink" Target="https://search.proquest.com/openview/8a764a70f04d4c38e2042b80dd551abf/1?pq-origsite=gscholar&amp;cbl=1096447" TargetMode="External"/><Relationship Id="rId2" Type="http://schemas.openxmlformats.org/officeDocument/2006/relationships/hyperlink" Target="https://spark.bethel.edu/etd/1016/" TargetMode="External"/><Relationship Id="rId1" Type="http://schemas.openxmlformats.org/officeDocument/2006/relationships/slideLayout" Target="../slideLayouts/slideLayout2.xml"/><Relationship Id="rId6" Type="http://schemas.openxmlformats.org/officeDocument/2006/relationships/hyperlink" Target="https://doi.org/10.22122/ahj.v13i2.309https:/www.ncbi.nlm.nih.gov/pmc/articles/PMC8519611/" TargetMode="External"/><Relationship Id="rId11" Type="http://schemas.openxmlformats.org/officeDocument/2006/relationships/hyperlink" Target="https://heinonline.org/hol-cgi-bin/get_pdf.cgi?handle=hein.journals/techssj30&amp;section=24" TargetMode="External"/><Relationship Id="rId5" Type="http://schemas.openxmlformats.org/officeDocument/2006/relationships/hyperlink" Target="https://brieflands.com/articles/ijpbs-109291.html" TargetMode="External"/><Relationship Id="rId10" Type="http://schemas.openxmlformats.org/officeDocument/2006/relationships/hyperlink" Target="https://www.mdpi.com/1660-4601/17/2/580" TargetMode="External"/><Relationship Id="rId4" Type="http://schemas.openxmlformats.org/officeDocument/2006/relationships/hyperlink" Target="https://journal.ijresm.com/index.php/ijresm/article/view/477" TargetMode="External"/><Relationship Id="rId9" Type="http://schemas.openxmlformats.org/officeDocument/2006/relationships/hyperlink" Target="https://keperawatan.unri.ac.id/wp-content/uploads/2019/03/Proceedings-RINC2018.pdf#page=143"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mdpi.com/2254-9625/13/10/143" TargetMode="External"/><Relationship Id="rId7" Type="http://schemas.openxmlformats.org/officeDocument/2006/relationships/hyperlink" Target="https://r.search.yahoo.com/_ylt=AwrKGBiTVEFlF2gcAFi7HAx.;_ylu=Y29sbwNzZzMEcG9zAzEEdnRpZAMEc2VjA3Ny/RV=2/RE=1698809108/RO=10/RU=https%3a%2f%2fwww.ncbi.nlm.nih.gov%2fpmc%2farticles%2fPMC6510111%2f/RK=2/RS=Zjtfpumbxwsc2sGsYHcjDR.7Bgo-" TargetMode="External"/><Relationship Id="rId2" Type="http://schemas.openxmlformats.org/officeDocument/2006/relationships/hyperlink" Target="https://journal.berpusi.co.id/index.php/jocsfis/article/view/190" TargetMode="External"/><Relationship Id="rId1" Type="http://schemas.openxmlformats.org/officeDocument/2006/relationships/slideLayout" Target="../slideLayouts/slideLayout2.xml"/><Relationship Id="rId6" Type="http://schemas.openxmlformats.org/officeDocument/2006/relationships/hyperlink" Target="https://eric.ed.gov/?id=EJ1245882" TargetMode="External"/><Relationship Id="rId5" Type="http://schemas.openxmlformats.org/officeDocument/2006/relationships/hyperlink" Target="http://acikerisim.bartin.edu.tr/handle/11772/963" TargetMode="External"/><Relationship Id="rId4" Type="http://schemas.openxmlformats.org/officeDocument/2006/relationships/hyperlink" Target="https://www.mdpi.com/2227-9032/10/8/1448"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333744"/>
            <a:ext cx="12192000" cy="524510"/>
            <a:chOff x="0" y="6333744"/>
            <a:chExt cx="12192000" cy="524510"/>
          </a:xfrm>
        </p:grpSpPr>
        <p:sp>
          <p:nvSpPr>
            <p:cNvPr id="3" name="object 3"/>
            <p:cNvSpPr/>
            <p:nvPr/>
          </p:nvSpPr>
          <p:spPr>
            <a:xfrm>
              <a:off x="3047" y="6400799"/>
              <a:ext cx="12189460" cy="457200"/>
            </a:xfrm>
            <a:custGeom>
              <a:avLst/>
              <a:gdLst/>
              <a:ahLst/>
              <a:cxnLst/>
              <a:rect l="l" t="t" r="r" b="b"/>
              <a:pathLst>
                <a:path w="12189460" h="457200">
                  <a:moveTo>
                    <a:pt x="12188952" y="0"/>
                  </a:moveTo>
                  <a:lnTo>
                    <a:pt x="0" y="0"/>
                  </a:lnTo>
                  <a:lnTo>
                    <a:pt x="0" y="457199"/>
                  </a:lnTo>
                  <a:lnTo>
                    <a:pt x="12188952" y="457199"/>
                  </a:lnTo>
                  <a:lnTo>
                    <a:pt x="12188952" y="0"/>
                  </a:lnTo>
                  <a:close/>
                </a:path>
              </a:pathLst>
            </a:custGeom>
            <a:solidFill>
              <a:srgbClr val="BC572C"/>
            </a:solidFill>
          </p:spPr>
          <p:txBody>
            <a:bodyPr wrap="square" lIns="0" tIns="0" rIns="0" bIns="0" rtlCol="0"/>
            <a:lstStyle/>
            <a:p>
              <a:endParaRPr dirty="0"/>
            </a:p>
          </p:txBody>
        </p:sp>
        <p:sp>
          <p:nvSpPr>
            <p:cNvPr id="4" name="object 4"/>
            <p:cNvSpPr/>
            <p:nvPr/>
          </p:nvSpPr>
          <p:spPr>
            <a:xfrm>
              <a:off x="0" y="6333744"/>
              <a:ext cx="12189460" cy="64135"/>
            </a:xfrm>
            <a:custGeom>
              <a:avLst/>
              <a:gdLst/>
              <a:ahLst/>
              <a:cxnLst/>
              <a:rect l="l" t="t" r="r" b="b"/>
              <a:pathLst>
                <a:path w="12189460" h="64135">
                  <a:moveTo>
                    <a:pt x="12188952" y="0"/>
                  </a:moveTo>
                  <a:lnTo>
                    <a:pt x="0" y="0"/>
                  </a:lnTo>
                  <a:lnTo>
                    <a:pt x="0" y="64007"/>
                  </a:lnTo>
                  <a:lnTo>
                    <a:pt x="12188952" y="64007"/>
                  </a:lnTo>
                  <a:lnTo>
                    <a:pt x="12188952" y="0"/>
                  </a:lnTo>
                  <a:close/>
                </a:path>
              </a:pathLst>
            </a:custGeom>
            <a:solidFill>
              <a:srgbClr val="E38312"/>
            </a:solidFill>
          </p:spPr>
          <p:txBody>
            <a:bodyPr wrap="square" lIns="0" tIns="0" rIns="0" bIns="0" rtlCol="0"/>
            <a:lstStyle/>
            <a:p>
              <a:endParaRPr dirty="0"/>
            </a:p>
          </p:txBody>
        </p:sp>
      </p:grpSp>
      <p:sp>
        <p:nvSpPr>
          <p:cNvPr id="5" name="object 5"/>
          <p:cNvSpPr txBox="1"/>
          <p:nvPr/>
        </p:nvSpPr>
        <p:spPr>
          <a:xfrm>
            <a:off x="304800" y="2286000"/>
            <a:ext cx="10820400" cy="3389711"/>
          </a:xfrm>
          <a:prstGeom prst="rect">
            <a:avLst/>
          </a:prstGeom>
        </p:spPr>
        <p:txBody>
          <a:bodyPr vert="horz" wrap="square" lIns="0" tIns="12700" rIns="0" bIns="0" rtlCol="0">
            <a:spAutoFit/>
          </a:bodyPr>
          <a:lstStyle/>
          <a:p>
            <a:pPr marL="552450" marR="542925" indent="-1270">
              <a:lnSpc>
                <a:spcPct val="150100"/>
              </a:lnSpc>
            </a:pPr>
            <a:r>
              <a:rPr lang="en-IN" sz="3000" spc="-20" dirty="0">
                <a:latin typeface="Arial"/>
                <a:cs typeface="Arial"/>
              </a:rPr>
              <a:t> </a:t>
            </a:r>
            <a:r>
              <a:rPr sz="3000" spc="-20" dirty="0">
                <a:latin typeface="Arial"/>
                <a:cs typeface="Arial"/>
              </a:rPr>
              <a:t>Name</a:t>
            </a:r>
            <a:r>
              <a:rPr lang="en-IN" sz="3000" spc="-20" dirty="0">
                <a:latin typeface="Arial"/>
                <a:cs typeface="Arial"/>
              </a:rPr>
              <a:t> : </a:t>
            </a:r>
            <a:r>
              <a:rPr lang="en-IN" sz="3000" spc="-20" dirty="0" err="1">
                <a:latin typeface="Arial"/>
                <a:cs typeface="Arial"/>
              </a:rPr>
              <a:t>Gazalabanu</a:t>
            </a:r>
            <a:r>
              <a:rPr lang="en-IN" sz="3000" spc="-20" dirty="0">
                <a:latin typeface="Arial"/>
                <a:cs typeface="Arial"/>
              </a:rPr>
              <a:t> I Malek</a:t>
            </a:r>
          </a:p>
          <a:p>
            <a:pPr marL="552450" marR="542925" indent="-1270">
              <a:lnSpc>
                <a:spcPct val="150100"/>
              </a:lnSpc>
            </a:pPr>
            <a:r>
              <a:rPr sz="3000" spc="-20" dirty="0">
                <a:latin typeface="Arial"/>
                <a:cs typeface="Arial"/>
              </a:rPr>
              <a:t> </a:t>
            </a:r>
            <a:r>
              <a:rPr sz="3000" dirty="0">
                <a:latin typeface="Arial"/>
                <a:cs typeface="Arial"/>
              </a:rPr>
              <a:t>Student</a:t>
            </a:r>
            <a:r>
              <a:rPr sz="3000" spc="-10" dirty="0">
                <a:latin typeface="Arial"/>
                <a:cs typeface="Arial"/>
              </a:rPr>
              <a:t> </a:t>
            </a:r>
            <a:r>
              <a:rPr sz="3000" spc="-25" dirty="0">
                <a:latin typeface="Arial"/>
                <a:cs typeface="Arial"/>
              </a:rPr>
              <a:t>ID</a:t>
            </a:r>
            <a:r>
              <a:rPr lang="en-IN" sz="3000" spc="-25" dirty="0">
                <a:latin typeface="Arial"/>
                <a:cs typeface="Arial"/>
              </a:rPr>
              <a:t> : 2237359</a:t>
            </a:r>
            <a:endParaRPr sz="3000" dirty="0">
              <a:latin typeface="Arial"/>
              <a:cs typeface="Arial"/>
            </a:endParaRPr>
          </a:p>
          <a:p>
            <a:pPr marL="12700" marR="5080">
              <a:lnSpc>
                <a:spcPct val="150000"/>
              </a:lnSpc>
              <a:spcBef>
                <a:spcPts val="5"/>
              </a:spcBef>
            </a:pPr>
            <a:r>
              <a:rPr lang="en-IN" sz="3000" dirty="0">
                <a:latin typeface="Arial"/>
                <a:cs typeface="Arial"/>
              </a:rPr>
              <a:t>      </a:t>
            </a:r>
            <a:r>
              <a:rPr sz="3000" dirty="0">
                <a:latin typeface="Arial"/>
                <a:cs typeface="Arial"/>
              </a:rPr>
              <a:t>Module</a:t>
            </a:r>
            <a:r>
              <a:rPr sz="3000" spc="-55" dirty="0">
                <a:latin typeface="Arial"/>
                <a:cs typeface="Arial"/>
              </a:rPr>
              <a:t> </a:t>
            </a:r>
            <a:r>
              <a:rPr sz="3000" spc="-10" dirty="0">
                <a:latin typeface="Arial"/>
                <a:cs typeface="Arial"/>
              </a:rPr>
              <a:t>title</a:t>
            </a:r>
            <a:r>
              <a:rPr lang="en-IN" sz="3000" spc="-10" dirty="0">
                <a:latin typeface="Arial"/>
                <a:cs typeface="Arial"/>
              </a:rPr>
              <a:t> : Practice based Research</a:t>
            </a:r>
          </a:p>
          <a:p>
            <a:pPr marL="12700" marR="5080">
              <a:lnSpc>
                <a:spcPct val="150000"/>
              </a:lnSpc>
              <a:spcBef>
                <a:spcPts val="5"/>
              </a:spcBef>
            </a:pPr>
            <a:r>
              <a:rPr lang="en-IN" sz="3000" spc="-10" dirty="0">
                <a:latin typeface="Arial"/>
                <a:cs typeface="Arial"/>
              </a:rPr>
              <a:t>      Module </a:t>
            </a:r>
            <a:r>
              <a:rPr sz="3000" spc="-10" dirty="0">
                <a:latin typeface="Arial"/>
                <a:cs typeface="Arial"/>
              </a:rPr>
              <a:t>code</a:t>
            </a:r>
            <a:r>
              <a:rPr lang="en-IN" sz="3000" spc="-10" dirty="0">
                <a:latin typeface="Arial"/>
                <a:cs typeface="Arial"/>
              </a:rPr>
              <a:t> : LCHS7001</a:t>
            </a:r>
          </a:p>
          <a:p>
            <a:pPr marL="12700" marR="5080">
              <a:lnSpc>
                <a:spcPct val="150000"/>
              </a:lnSpc>
              <a:spcBef>
                <a:spcPts val="5"/>
              </a:spcBef>
            </a:pPr>
            <a:r>
              <a:rPr lang="en-IN" sz="3000" spc="-10" dirty="0">
                <a:latin typeface="Arial"/>
                <a:cs typeface="Arial"/>
              </a:rPr>
              <a:t>     </a:t>
            </a:r>
            <a:r>
              <a:rPr sz="3000" spc="-10" dirty="0">
                <a:latin typeface="Arial"/>
                <a:cs typeface="Arial"/>
              </a:rPr>
              <a:t> </a:t>
            </a:r>
            <a:endParaRPr sz="3000" dirty="0">
              <a:latin typeface="Arial"/>
              <a:cs typeface="Arial"/>
            </a:endParaRPr>
          </a:p>
        </p:txBody>
      </p:sp>
      <p:pic>
        <p:nvPicPr>
          <p:cNvPr id="8" name="Picture 2" descr="University of Wales Trinity Saint David launches ‘One Planet ...">
            <a:extLst>
              <a:ext uri="{FF2B5EF4-FFF2-40B4-BE49-F238E27FC236}">
                <a16:creationId xmlns:a16="http://schemas.microsoft.com/office/drawing/2014/main" id="{432F08EF-9C8C-7C52-5306-FC1CE85ADC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664" y="152400"/>
            <a:ext cx="4314548" cy="16279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DC09B-1593-F735-8955-C21E565BEE2B}"/>
              </a:ext>
            </a:extLst>
          </p:cNvPr>
          <p:cNvSpPr>
            <a:spLocks noGrp="1"/>
          </p:cNvSpPr>
          <p:nvPr>
            <p:ph type="ctrTitle"/>
          </p:nvPr>
        </p:nvSpPr>
        <p:spPr>
          <a:xfrm>
            <a:off x="1302344" y="609600"/>
            <a:ext cx="10657044" cy="2743200"/>
          </a:xfrm>
        </p:spPr>
        <p:txBody>
          <a:bodyPr>
            <a:noAutofit/>
          </a:bodyPr>
          <a:lstStyle/>
          <a:p>
            <a:r>
              <a:rPr lang="en-US" sz="3600" b="1" dirty="0">
                <a:latin typeface="Arial" panose="020B0604020202020204" pitchFamily="34" charset="0"/>
                <a:cs typeface="Arial" panose="020B0604020202020204" pitchFamily="34" charset="0"/>
              </a:rPr>
              <a:t>TO ANALYSE THE EFFECT OF NOMOPHOBIA ON ACADEMIC PERFOMANCE, SUCH AS CONCENTRATION, STUDY HABITS AND TIME MANAGEMENT OF UK TEENAGERS</a:t>
            </a:r>
            <a:br>
              <a:rPr lang="en-US" sz="3600" b="1" dirty="0">
                <a:latin typeface="Arial" panose="020B0604020202020204" pitchFamily="34" charset="0"/>
                <a:cs typeface="Arial" panose="020B0604020202020204" pitchFamily="34" charset="0"/>
              </a:rPr>
            </a:br>
            <a:endParaRPr lang="en-IN" sz="3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374DE14-7F5B-E058-9661-D82C4FCD83B7}"/>
              </a:ext>
            </a:extLst>
          </p:cNvPr>
          <p:cNvSpPr>
            <a:spLocks noGrp="1"/>
          </p:cNvSpPr>
          <p:nvPr>
            <p:ph type="subTitle" idx="1"/>
          </p:nvPr>
        </p:nvSpPr>
        <p:spPr>
          <a:xfrm>
            <a:off x="8001000" y="4343400"/>
            <a:ext cx="3958388" cy="838200"/>
          </a:xfrm>
        </p:spPr>
        <p:txBody>
          <a:bodyPr>
            <a:normAutofit/>
          </a:bodyPr>
          <a:lstStyle/>
          <a:p>
            <a:r>
              <a:rPr lang="en-US" sz="2000" dirty="0">
                <a:latin typeface="Arial" panose="020B0604020202020204" pitchFamily="34" charset="0"/>
                <a:cs typeface="Arial" panose="020B0604020202020204" pitchFamily="34" charset="0"/>
              </a:rPr>
              <a:t>MS.GAZALA MALEK</a:t>
            </a:r>
            <a:endParaRPr lang="en-IN" sz="20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EEB9C838-8208-3E11-1A9D-BF50ABBEA0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276600"/>
            <a:ext cx="7543800" cy="34861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38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11179" y="381000"/>
            <a:ext cx="10285412" cy="1362115"/>
          </a:xfrm>
          <a:prstGeom prst="rect">
            <a:avLst/>
          </a:prstGeom>
        </p:spPr>
        <p:txBody>
          <a:bodyPr vert="horz" wrap="square" lIns="0" tIns="617422" rIns="0" bIns="0" rtlCol="0">
            <a:spAutoFit/>
          </a:bodyPr>
          <a:lstStyle/>
          <a:p>
            <a:pPr marL="839469">
              <a:lnSpc>
                <a:spcPct val="100000"/>
              </a:lnSpc>
              <a:spcBef>
                <a:spcPts val="100"/>
              </a:spcBef>
            </a:pPr>
            <a:r>
              <a:rPr sz="4800" b="0" u="sng" spc="-45" dirty="0">
                <a:latin typeface="Arial Black" panose="020B0A04020102020204" pitchFamily="34" charset="0"/>
                <a:cs typeface="Times New Roman" panose="02020603050405020304" pitchFamily="18" charset="0"/>
              </a:rPr>
              <a:t>Overview</a:t>
            </a:r>
          </a:p>
        </p:txBody>
      </p:sp>
      <p:sp>
        <p:nvSpPr>
          <p:cNvPr id="3" name="Content Placeholder 2">
            <a:extLst>
              <a:ext uri="{FF2B5EF4-FFF2-40B4-BE49-F238E27FC236}">
                <a16:creationId xmlns:a16="http://schemas.microsoft.com/office/drawing/2014/main" id="{9C8F6547-8670-83A5-3366-E83847F59E71}"/>
              </a:ext>
            </a:extLst>
          </p:cNvPr>
          <p:cNvSpPr>
            <a:spLocks noGrp="1"/>
          </p:cNvSpPr>
          <p:nvPr>
            <p:ph idx="1"/>
          </p:nvPr>
        </p:nvSpPr>
        <p:spPr>
          <a:xfrm>
            <a:off x="685800" y="1743115"/>
            <a:ext cx="10818812" cy="4733885"/>
          </a:xfrm>
        </p:spPr>
        <p:txBody>
          <a:bodyPr>
            <a:normAutofit fontScale="92500" lnSpcReduction="20000"/>
          </a:bodyPr>
          <a:lstStyle/>
          <a:p>
            <a:pPr algn="just"/>
            <a:r>
              <a:rPr lang="en-IN" sz="2800" spc="-55" dirty="0">
                <a:latin typeface="Arial" panose="020B0604020202020204" pitchFamily="34" charset="0"/>
                <a:cs typeface="Arial" panose="020B0604020202020204" pitchFamily="34" charset="0"/>
              </a:rPr>
              <a:t>Introduction/ background of study</a:t>
            </a:r>
          </a:p>
          <a:p>
            <a:pPr algn="just"/>
            <a:r>
              <a:rPr lang="en-IN" sz="2800" b="0" spc="-95" dirty="0">
                <a:latin typeface="Arial" panose="020B0604020202020204" pitchFamily="34" charset="0"/>
                <a:cs typeface="Arial" panose="020B0604020202020204" pitchFamily="34" charset="0"/>
              </a:rPr>
              <a:t>Rationale</a:t>
            </a:r>
            <a:r>
              <a:rPr lang="en-IN" sz="2800" b="0" spc="-210" dirty="0">
                <a:latin typeface="Arial" panose="020B0604020202020204" pitchFamily="34" charset="0"/>
                <a:cs typeface="Arial" panose="020B0604020202020204" pitchFamily="34" charset="0"/>
              </a:rPr>
              <a:t> </a:t>
            </a:r>
            <a:r>
              <a:rPr lang="en-IN" sz="2800" b="0" dirty="0">
                <a:latin typeface="Arial" panose="020B0604020202020204" pitchFamily="34" charset="0"/>
                <a:cs typeface="Arial" panose="020B0604020202020204" pitchFamily="34" charset="0"/>
              </a:rPr>
              <a:t>of</a:t>
            </a:r>
            <a:r>
              <a:rPr lang="en-IN" sz="2800" b="0" spc="-235" dirty="0">
                <a:latin typeface="Arial" panose="020B0604020202020204" pitchFamily="34" charset="0"/>
                <a:cs typeface="Arial" panose="020B0604020202020204" pitchFamily="34" charset="0"/>
              </a:rPr>
              <a:t> </a:t>
            </a:r>
            <a:r>
              <a:rPr lang="en-IN" sz="2800" b="0" spc="-45" dirty="0">
                <a:latin typeface="Arial" panose="020B0604020202020204" pitchFamily="34" charset="0"/>
                <a:cs typeface="Arial" panose="020B0604020202020204" pitchFamily="34" charset="0"/>
              </a:rPr>
              <a:t>study</a:t>
            </a:r>
          </a:p>
          <a:p>
            <a:pPr algn="just"/>
            <a:r>
              <a:rPr lang="en-IN" sz="2800" b="0" dirty="0">
                <a:latin typeface="Arial" panose="020B0604020202020204" pitchFamily="34" charset="0"/>
                <a:cs typeface="Arial" panose="020B0604020202020204" pitchFamily="34" charset="0"/>
              </a:rPr>
              <a:t>Aim</a:t>
            </a:r>
            <a:r>
              <a:rPr lang="en-IN" sz="2800" b="0" spc="-229" dirty="0">
                <a:latin typeface="Arial" panose="020B0604020202020204" pitchFamily="34" charset="0"/>
                <a:cs typeface="Arial" panose="020B0604020202020204" pitchFamily="34" charset="0"/>
              </a:rPr>
              <a:t> </a:t>
            </a:r>
            <a:r>
              <a:rPr lang="en-IN" sz="2800" b="0" dirty="0">
                <a:latin typeface="Arial" panose="020B0604020202020204" pitchFamily="34" charset="0"/>
                <a:cs typeface="Arial" panose="020B0604020202020204" pitchFamily="34" charset="0"/>
              </a:rPr>
              <a:t>of</a:t>
            </a:r>
            <a:r>
              <a:rPr lang="en-IN" sz="2800" b="0" spc="-240" dirty="0">
                <a:latin typeface="Arial" panose="020B0604020202020204" pitchFamily="34" charset="0"/>
                <a:cs typeface="Arial" panose="020B0604020202020204" pitchFamily="34" charset="0"/>
              </a:rPr>
              <a:t> </a:t>
            </a:r>
            <a:r>
              <a:rPr lang="en-IN" sz="2800" b="0" dirty="0">
                <a:latin typeface="Arial" panose="020B0604020202020204" pitchFamily="34" charset="0"/>
                <a:cs typeface="Arial" panose="020B0604020202020204" pitchFamily="34" charset="0"/>
              </a:rPr>
              <a:t>the</a:t>
            </a:r>
            <a:r>
              <a:rPr lang="en-IN" sz="2800" b="0" spc="-220" dirty="0">
                <a:latin typeface="Arial" panose="020B0604020202020204" pitchFamily="34" charset="0"/>
                <a:cs typeface="Arial" panose="020B0604020202020204" pitchFamily="34" charset="0"/>
              </a:rPr>
              <a:t> </a:t>
            </a:r>
            <a:r>
              <a:rPr lang="en-IN" sz="2800" b="0" spc="-20" dirty="0">
                <a:latin typeface="Arial" panose="020B0604020202020204" pitchFamily="34" charset="0"/>
                <a:cs typeface="Arial" panose="020B0604020202020204" pitchFamily="34" charset="0"/>
              </a:rPr>
              <a:t>study</a:t>
            </a:r>
          </a:p>
          <a:p>
            <a:pPr algn="just"/>
            <a:r>
              <a:rPr lang="en-IN" sz="2800" spc="-40" dirty="0">
                <a:latin typeface="Arial" panose="020B0604020202020204" pitchFamily="34" charset="0"/>
                <a:cs typeface="Arial" panose="020B0604020202020204" pitchFamily="34" charset="0"/>
              </a:rPr>
              <a:t>Research</a:t>
            </a:r>
            <a:r>
              <a:rPr lang="en-IN" sz="2800" spc="-265" dirty="0">
                <a:latin typeface="Arial" panose="020B0604020202020204" pitchFamily="34" charset="0"/>
                <a:cs typeface="Arial" panose="020B0604020202020204" pitchFamily="34" charset="0"/>
              </a:rPr>
              <a:t> </a:t>
            </a:r>
            <a:r>
              <a:rPr lang="en-IN" sz="2800" spc="-35" dirty="0">
                <a:latin typeface="Arial" panose="020B0604020202020204" pitchFamily="34" charset="0"/>
                <a:cs typeface="Arial" panose="020B0604020202020204" pitchFamily="34" charset="0"/>
              </a:rPr>
              <a:t>Question</a:t>
            </a:r>
          </a:p>
          <a:p>
            <a:pPr algn="just"/>
            <a:r>
              <a:rPr lang="en-IN" sz="2800" b="0" spc="-95" dirty="0">
                <a:latin typeface="Arial" panose="020B0604020202020204" pitchFamily="34" charset="0"/>
                <a:cs typeface="Arial" panose="020B0604020202020204" pitchFamily="34" charset="0"/>
              </a:rPr>
              <a:t>Objectives</a:t>
            </a:r>
            <a:r>
              <a:rPr lang="en-IN" sz="2800" b="0" spc="-200" dirty="0">
                <a:latin typeface="Arial" panose="020B0604020202020204" pitchFamily="34" charset="0"/>
                <a:cs typeface="Arial" panose="020B0604020202020204" pitchFamily="34" charset="0"/>
              </a:rPr>
              <a:t> </a:t>
            </a:r>
            <a:r>
              <a:rPr lang="en-IN" sz="2800" b="0" dirty="0">
                <a:latin typeface="Arial" panose="020B0604020202020204" pitchFamily="34" charset="0"/>
                <a:cs typeface="Arial" panose="020B0604020202020204" pitchFamily="34" charset="0"/>
              </a:rPr>
              <a:t>of</a:t>
            </a:r>
            <a:r>
              <a:rPr lang="en-IN" sz="2800" b="0" spc="-229" dirty="0">
                <a:latin typeface="Arial" panose="020B0604020202020204" pitchFamily="34" charset="0"/>
                <a:cs typeface="Arial" panose="020B0604020202020204" pitchFamily="34" charset="0"/>
              </a:rPr>
              <a:t> </a:t>
            </a:r>
            <a:r>
              <a:rPr lang="en-IN" sz="2800" b="0" spc="-45" dirty="0">
                <a:latin typeface="Arial" panose="020B0604020202020204" pitchFamily="34" charset="0"/>
                <a:cs typeface="Arial" panose="020B0604020202020204" pitchFamily="34" charset="0"/>
              </a:rPr>
              <a:t>study</a:t>
            </a:r>
          </a:p>
          <a:p>
            <a:pPr algn="just"/>
            <a:r>
              <a:rPr lang="en-US" sz="2800" dirty="0">
                <a:latin typeface="Arial" panose="020B0604020202020204" pitchFamily="34" charset="0"/>
                <a:cs typeface="Arial" panose="020B0604020202020204" pitchFamily="34" charset="0"/>
              </a:rPr>
              <a:t>Research methodology</a:t>
            </a:r>
          </a:p>
          <a:p>
            <a:pPr algn="just"/>
            <a:r>
              <a:rPr lang="en-IN" sz="2800" dirty="0">
                <a:latin typeface="Arial" panose="020B0604020202020204" pitchFamily="34" charset="0"/>
                <a:cs typeface="Arial" panose="020B0604020202020204" pitchFamily="34" charset="0"/>
              </a:rPr>
              <a:t>Data</a:t>
            </a:r>
            <a:r>
              <a:rPr lang="en-IN" sz="2800" spc="-330" dirty="0">
                <a:latin typeface="Arial" panose="020B0604020202020204" pitchFamily="34" charset="0"/>
                <a:cs typeface="Arial" panose="020B0604020202020204" pitchFamily="34" charset="0"/>
              </a:rPr>
              <a:t> </a:t>
            </a:r>
            <a:r>
              <a:rPr lang="en-IN" sz="2800" spc="-40" dirty="0">
                <a:latin typeface="Arial" panose="020B0604020202020204" pitchFamily="34" charset="0"/>
                <a:cs typeface="Arial" panose="020B0604020202020204" pitchFamily="34" charset="0"/>
              </a:rPr>
              <a:t>analysis</a:t>
            </a:r>
            <a:r>
              <a:rPr lang="en-IN" sz="2800" spc="-275" dirty="0">
                <a:latin typeface="Arial" panose="020B0604020202020204" pitchFamily="34" charset="0"/>
                <a:cs typeface="Arial" panose="020B0604020202020204" pitchFamily="34" charset="0"/>
              </a:rPr>
              <a:t> </a:t>
            </a:r>
            <a:r>
              <a:rPr lang="en-IN" sz="2800" spc="-25" dirty="0">
                <a:latin typeface="Arial" panose="020B0604020202020204" pitchFamily="34" charset="0"/>
                <a:cs typeface="Arial" panose="020B0604020202020204" pitchFamily="34" charset="0"/>
              </a:rPr>
              <a:t>technique</a:t>
            </a:r>
          </a:p>
          <a:p>
            <a:pPr algn="just"/>
            <a:r>
              <a:rPr lang="en-IN" sz="2800" spc="-50" dirty="0">
                <a:latin typeface="Arial" panose="020B0604020202020204" pitchFamily="34" charset="0"/>
                <a:cs typeface="Arial" panose="020B0604020202020204" pitchFamily="34" charset="0"/>
              </a:rPr>
              <a:t>Implication</a:t>
            </a:r>
            <a:r>
              <a:rPr lang="en-IN" sz="2800" spc="-220" dirty="0">
                <a:latin typeface="Arial" panose="020B0604020202020204" pitchFamily="34" charset="0"/>
                <a:cs typeface="Arial" panose="020B0604020202020204" pitchFamily="34" charset="0"/>
              </a:rPr>
              <a:t> </a:t>
            </a:r>
            <a:r>
              <a:rPr lang="en-IN" sz="2800" dirty="0">
                <a:latin typeface="Arial" panose="020B0604020202020204" pitchFamily="34" charset="0"/>
                <a:cs typeface="Arial" panose="020B0604020202020204" pitchFamily="34" charset="0"/>
              </a:rPr>
              <a:t>of</a:t>
            </a:r>
            <a:r>
              <a:rPr lang="en-IN" sz="2800" spc="-245" dirty="0">
                <a:latin typeface="Arial" panose="020B0604020202020204" pitchFamily="34" charset="0"/>
                <a:cs typeface="Arial" panose="020B0604020202020204" pitchFamily="34" charset="0"/>
              </a:rPr>
              <a:t> </a:t>
            </a:r>
            <a:r>
              <a:rPr lang="en-IN" sz="2800" dirty="0">
                <a:latin typeface="Arial" panose="020B0604020202020204" pitchFamily="34" charset="0"/>
                <a:cs typeface="Arial" panose="020B0604020202020204" pitchFamily="34" charset="0"/>
              </a:rPr>
              <a:t>the</a:t>
            </a:r>
            <a:r>
              <a:rPr lang="en-IN" sz="2800" spc="-235" dirty="0">
                <a:latin typeface="Arial" panose="020B0604020202020204" pitchFamily="34" charset="0"/>
                <a:cs typeface="Arial" panose="020B0604020202020204" pitchFamily="34" charset="0"/>
              </a:rPr>
              <a:t> </a:t>
            </a:r>
            <a:r>
              <a:rPr lang="en-IN" sz="2800" spc="-10" dirty="0">
                <a:latin typeface="Arial" panose="020B0604020202020204" pitchFamily="34" charset="0"/>
                <a:cs typeface="Arial" panose="020B0604020202020204" pitchFamily="34" charset="0"/>
              </a:rPr>
              <a:t>study</a:t>
            </a:r>
          </a:p>
          <a:p>
            <a:pPr algn="just"/>
            <a:r>
              <a:rPr lang="en-US" sz="2800" dirty="0">
                <a:latin typeface="Arial" panose="020B0604020202020204" pitchFamily="34" charset="0"/>
                <a:cs typeface="Arial" panose="020B0604020202020204" pitchFamily="34" charset="0"/>
              </a:rPr>
              <a:t>Plan</a:t>
            </a:r>
            <a:r>
              <a:rPr lang="en-US" sz="2800" spc="-275"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of</a:t>
            </a:r>
            <a:r>
              <a:rPr lang="en-US" sz="2800" spc="-270" dirty="0">
                <a:latin typeface="Arial" panose="020B0604020202020204" pitchFamily="34" charset="0"/>
                <a:cs typeface="Arial" panose="020B0604020202020204" pitchFamily="34" charset="0"/>
              </a:rPr>
              <a:t> </a:t>
            </a:r>
            <a:r>
              <a:rPr lang="en-US" sz="2800" spc="-25" dirty="0">
                <a:latin typeface="Arial" panose="020B0604020202020204" pitchFamily="34" charset="0"/>
                <a:cs typeface="Arial" panose="020B0604020202020204" pitchFamily="34" charset="0"/>
              </a:rPr>
              <a:t>Work</a:t>
            </a:r>
            <a:r>
              <a:rPr lang="en-US" sz="2800" spc="-29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and</a:t>
            </a:r>
            <a:r>
              <a:rPr lang="en-US" sz="2800" spc="-265" dirty="0">
                <a:latin typeface="Arial" panose="020B0604020202020204" pitchFamily="34" charset="0"/>
                <a:cs typeface="Arial" panose="020B0604020202020204" pitchFamily="34" charset="0"/>
              </a:rPr>
              <a:t> </a:t>
            </a:r>
            <a:r>
              <a:rPr lang="en-US" sz="2800" spc="-25" dirty="0">
                <a:latin typeface="Arial" panose="020B0604020202020204" pitchFamily="34" charset="0"/>
                <a:cs typeface="Arial" panose="020B0604020202020204" pitchFamily="34" charset="0"/>
              </a:rPr>
              <a:t>Time</a:t>
            </a:r>
            <a:r>
              <a:rPr lang="en-US" sz="2800" spc="-280" dirty="0">
                <a:latin typeface="Arial" panose="020B0604020202020204" pitchFamily="34" charset="0"/>
                <a:cs typeface="Arial" panose="020B0604020202020204" pitchFamily="34" charset="0"/>
              </a:rPr>
              <a:t> </a:t>
            </a:r>
            <a:r>
              <a:rPr lang="en-US" sz="2800" spc="-10" dirty="0">
                <a:latin typeface="Arial" panose="020B0604020202020204" pitchFamily="34" charset="0"/>
                <a:cs typeface="Arial" panose="020B0604020202020204" pitchFamily="34" charset="0"/>
              </a:rPr>
              <a:t>Schedule</a:t>
            </a:r>
          </a:p>
          <a:p>
            <a:pPr algn="just"/>
            <a:r>
              <a:rPr lang="en-US" sz="2800" spc="-10" dirty="0">
                <a:latin typeface="Arial" panose="020B0604020202020204" pitchFamily="34" charset="0"/>
                <a:cs typeface="Arial" panose="020B0604020202020204" pitchFamily="34" charset="0"/>
              </a:rPr>
              <a:t>References </a:t>
            </a:r>
            <a:endParaRPr lang="en-IN" sz="2800" spc="-25" dirty="0">
              <a:latin typeface="Arial" panose="020B0604020202020204" pitchFamily="34" charset="0"/>
              <a:cs typeface="Arial" panose="020B0604020202020204" pitchFamily="34" charset="0"/>
            </a:endParaRPr>
          </a:p>
          <a:p>
            <a:pPr algn="just"/>
            <a:endParaRPr lang="en-US" sz="2800" spc="-25" dirty="0">
              <a:latin typeface="Arial" panose="020B0604020202020204" pitchFamily="34" charset="0"/>
              <a:cs typeface="Arial" panose="020B0604020202020204" pitchFamily="34" charset="0"/>
            </a:endParaRPr>
          </a:p>
          <a:p>
            <a:pPr algn="just"/>
            <a:endParaRPr lang="en-IN" sz="2800" b="0" spc="-45" dirty="0">
              <a:latin typeface="Arial" panose="020B0604020202020204" pitchFamily="34" charset="0"/>
              <a:cs typeface="Arial" panose="020B0604020202020204" pitchFamily="34" charset="0"/>
            </a:endParaRPr>
          </a:p>
          <a:p>
            <a:pPr algn="just"/>
            <a:endParaRPr lang="en-IN" sz="2800" spc="-20" dirty="0">
              <a:latin typeface="Arial" panose="020B0604020202020204" pitchFamily="34" charset="0"/>
              <a:cs typeface="Arial" panose="020B0604020202020204" pitchFamily="34" charset="0"/>
            </a:endParaRPr>
          </a:p>
          <a:p>
            <a:pPr algn="just"/>
            <a:endParaRPr lang="en-IN" sz="2800" spc="-45" dirty="0">
              <a:latin typeface="Arial" panose="020B0604020202020204" pitchFamily="34" charset="0"/>
              <a:cs typeface="Arial" panose="020B0604020202020204" pitchFamily="34" charset="0"/>
            </a:endParaRPr>
          </a:p>
          <a:p>
            <a:pPr algn="just"/>
            <a:endParaRPr lang="en-IN" sz="2800" spc="-55" dirty="0">
              <a:latin typeface="Arial" panose="020B0604020202020204" pitchFamily="34" charset="0"/>
              <a:cs typeface="Arial" panose="020B0604020202020204" pitchFamily="34" charset="0"/>
            </a:endParaRPr>
          </a:p>
          <a:p>
            <a:pPr algn="just"/>
            <a:endParaRPr lang="en-IN" sz="28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457200"/>
            <a:ext cx="10210800" cy="1367041"/>
          </a:xfrm>
          <a:prstGeom prst="rect">
            <a:avLst/>
          </a:prstGeom>
        </p:spPr>
        <p:txBody>
          <a:bodyPr vert="horz" wrap="square" lIns="0" tIns="12700" rIns="0" bIns="0" rtlCol="0">
            <a:spAutoFit/>
          </a:bodyPr>
          <a:lstStyle/>
          <a:p>
            <a:pPr marL="839469" algn="ctr">
              <a:lnSpc>
                <a:spcPct val="100000"/>
              </a:lnSpc>
              <a:spcBef>
                <a:spcPts val="100"/>
              </a:spcBef>
            </a:pPr>
            <a:r>
              <a:rPr sz="4400" u="sng" spc="-55" dirty="0">
                <a:latin typeface="Arial Black" panose="020B0A04020102020204" pitchFamily="34" charset="0"/>
              </a:rPr>
              <a:t>Introduction</a:t>
            </a:r>
            <a:r>
              <a:rPr lang="en-US" sz="4400" u="sng" spc="-55" dirty="0">
                <a:latin typeface="Arial Black" panose="020B0A04020102020204" pitchFamily="34" charset="0"/>
              </a:rPr>
              <a:t>/ Literature Background</a:t>
            </a:r>
            <a:endParaRPr sz="4400" u="sng" spc="-55" dirty="0">
              <a:latin typeface="Arial Black" panose="020B0A04020102020204" pitchFamily="34" charset="0"/>
            </a:endParaRPr>
          </a:p>
        </p:txBody>
      </p:sp>
      <p:sp>
        <p:nvSpPr>
          <p:cNvPr id="3" name="Content Placeholder 2">
            <a:extLst>
              <a:ext uri="{FF2B5EF4-FFF2-40B4-BE49-F238E27FC236}">
                <a16:creationId xmlns:a16="http://schemas.microsoft.com/office/drawing/2014/main" id="{0EE8959D-C075-284E-E3E2-8EC4BE61504F}"/>
              </a:ext>
            </a:extLst>
          </p:cNvPr>
          <p:cNvSpPr>
            <a:spLocks noGrp="1"/>
          </p:cNvSpPr>
          <p:nvPr>
            <p:ph idx="1"/>
          </p:nvPr>
        </p:nvSpPr>
        <p:spPr>
          <a:xfrm>
            <a:off x="457200" y="1824240"/>
            <a:ext cx="11353800" cy="4576559"/>
          </a:xfrm>
        </p:spPr>
        <p:txBody>
          <a:bodyPr>
            <a:normAutofit/>
          </a:bodyPr>
          <a:lstStyle/>
          <a:p>
            <a:r>
              <a:rPr lang="en-IN" sz="2800" dirty="0">
                <a:latin typeface="Arial" panose="020B0604020202020204" pitchFamily="34" charset="0"/>
                <a:cs typeface="Arial" panose="020B0604020202020204" pitchFamily="34" charset="0"/>
              </a:rPr>
              <a:t>In today era characterized by the rapid expansion of the digital landscape , the ubiquity of smartphones and the constant connectivity have indispensable to individuals of all age groups, especially teenager aged 13-18 (</a:t>
            </a:r>
            <a:r>
              <a:rPr lang="en-US" sz="2800" b="0" i="0" dirty="0">
                <a:solidFill>
                  <a:srgbClr val="222222"/>
                </a:solidFill>
                <a:effectLst/>
                <a:latin typeface="Arial" panose="020B0604020202020204" pitchFamily="34" charset="0"/>
                <a:cs typeface="Arial" panose="020B0604020202020204" pitchFamily="34" charset="0"/>
              </a:rPr>
              <a:t>Adnan,2016; </a:t>
            </a:r>
            <a:r>
              <a:rPr lang="en-IN" sz="2800" b="0" i="0" dirty="0">
                <a:solidFill>
                  <a:srgbClr val="222222"/>
                </a:solidFill>
                <a:effectLst/>
                <a:latin typeface="Arial" panose="020B0604020202020204" pitchFamily="34" charset="0"/>
                <a:cs typeface="Arial" panose="020B0604020202020204" pitchFamily="34" charset="0"/>
              </a:rPr>
              <a:t>García et al, 2020)</a:t>
            </a:r>
            <a:r>
              <a:rPr lang="en-IN" sz="2800" dirty="0">
                <a:latin typeface="Arial" panose="020B0604020202020204" pitchFamily="34" charset="0"/>
                <a:cs typeface="Arial" panose="020B0604020202020204" pitchFamily="34" charset="0"/>
              </a:rPr>
              <a:t>. </a:t>
            </a:r>
          </a:p>
          <a:p>
            <a:r>
              <a:rPr lang="en-IN" sz="2800" dirty="0">
                <a:latin typeface="Arial" panose="020B0604020202020204" pitchFamily="34" charset="0"/>
                <a:cs typeface="Arial" panose="020B0604020202020204" pitchFamily="34" charset="0"/>
              </a:rPr>
              <a:t> “Nomophobia” derived from “no mobile phone phobia”, it’s mean unease and anxiety experienced when one is separated from or unable to use their mobile device (</a:t>
            </a:r>
            <a:r>
              <a:rPr lang="en-US" sz="2800" b="0" i="0" dirty="0">
                <a:solidFill>
                  <a:srgbClr val="222222"/>
                </a:solidFill>
                <a:effectLst/>
                <a:latin typeface="Arial" panose="020B0604020202020204" pitchFamily="34" charset="0"/>
                <a:cs typeface="Arial" panose="020B0604020202020204" pitchFamily="34" charset="0"/>
              </a:rPr>
              <a:t>Bahl and </a:t>
            </a:r>
            <a:r>
              <a:rPr lang="en-US" sz="2800" b="0" i="0" dirty="0" err="1">
                <a:solidFill>
                  <a:srgbClr val="222222"/>
                </a:solidFill>
                <a:effectLst/>
                <a:latin typeface="Arial" panose="020B0604020202020204" pitchFamily="34" charset="0"/>
                <a:cs typeface="Arial" panose="020B0604020202020204" pitchFamily="34" charset="0"/>
              </a:rPr>
              <a:t>DeIuliis</a:t>
            </a:r>
            <a:r>
              <a:rPr lang="en-US" sz="2800" b="0" i="0" dirty="0">
                <a:solidFill>
                  <a:srgbClr val="222222"/>
                </a:solidFill>
                <a:effectLst/>
                <a:latin typeface="Arial" panose="020B0604020202020204" pitchFamily="34" charset="0"/>
                <a:cs typeface="Arial" panose="020B0604020202020204" pitchFamily="34" charset="0"/>
              </a:rPr>
              <a:t>, 2019; Adnan,2016;Bhattacharya et al,2019)</a:t>
            </a:r>
            <a:r>
              <a:rPr lang="en-IN" sz="2800" dirty="0">
                <a:latin typeface="Arial" panose="020B0604020202020204" pitchFamily="34" charset="0"/>
                <a:cs typeface="Arial" panose="020B0604020202020204"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0E76C2-C60C-5617-4B46-E04B9B7A113D}"/>
              </a:ext>
            </a:extLst>
          </p:cNvPr>
          <p:cNvSpPr>
            <a:spLocks noGrp="1"/>
          </p:cNvSpPr>
          <p:nvPr>
            <p:ph idx="1"/>
          </p:nvPr>
        </p:nvSpPr>
        <p:spPr>
          <a:xfrm>
            <a:off x="758286" y="914400"/>
            <a:ext cx="10900313" cy="5257800"/>
          </a:xfrm>
        </p:spPr>
        <p:txBody>
          <a:bodyPr>
            <a:normAutofit/>
          </a:bodyPr>
          <a:lstStyle/>
          <a:p>
            <a:pPr marL="0" indent="0">
              <a:buNone/>
            </a:pPr>
            <a:r>
              <a:rPr lang="en-US" sz="3200" b="1" u="sng" dirty="0">
                <a:latin typeface="Arial" panose="020B0604020202020204" pitchFamily="34" charset="0"/>
                <a:cs typeface="Arial" panose="020B0604020202020204" pitchFamily="34" charset="0"/>
              </a:rPr>
              <a:t>BACKGROUND OF STUDY:</a:t>
            </a:r>
          </a:p>
          <a:p>
            <a:r>
              <a:rPr lang="en-US" sz="2400" dirty="0">
                <a:latin typeface="Arial" panose="020B0604020202020204" pitchFamily="34" charset="0"/>
                <a:cs typeface="Arial" panose="020B0604020202020204" pitchFamily="34" charset="0"/>
              </a:rPr>
              <a:t>The smartphone addiction has negative effect on student’s academic performance (</a:t>
            </a:r>
            <a:r>
              <a:rPr lang="en-US" sz="2400" b="0" i="0" dirty="0" err="1">
                <a:solidFill>
                  <a:srgbClr val="222222"/>
                </a:solidFill>
                <a:effectLst/>
                <a:latin typeface="Arial" panose="020B0604020202020204" pitchFamily="34" charset="0"/>
              </a:rPr>
              <a:t>Tülübaş</a:t>
            </a:r>
            <a:r>
              <a:rPr lang="en-US" sz="2400" b="0" i="0" dirty="0">
                <a:solidFill>
                  <a:srgbClr val="222222"/>
                </a:solidFill>
                <a:effectLst/>
                <a:latin typeface="Arial" panose="020B0604020202020204" pitchFamily="34" charset="0"/>
              </a:rPr>
              <a:t> et al, 2023)</a:t>
            </a:r>
          </a:p>
          <a:p>
            <a:r>
              <a:rPr lang="en-US" sz="2400" dirty="0">
                <a:solidFill>
                  <a:srgbClr val="222222"/>
                </a:solidFill>
                <a:latin typeface="Arial" panose="020B0604020202020204" pitchFamily="34" charset="0"/>
                <a:cs typeface="Arial" panose="020B0604020202020204" pitchFamily="34" charset="0"/>
              </a:rPr>
              <a:t>Adolescents are more use their smartphone for social networking rather than study (</a:t>
            </a:r>
            <a:r>
              <a:rPr lang="en-US" sz="2400" b="0" i="0" dirty="0">
                <a:solidFill>
                  <a:srgbClr val="222222"/>
                </a:solidFill>
                <a:effectLst/>
                <a:latin typeface="Arial" panose="020B0604020202020204" pitchFamily="34" charset="0"/>
              </a:rPr>
              <a:t>Sadiq et al,2022)</a:t>
            </a:r>
            <a:r>
              <a:rPr lang="en-US" sz="2400" dirty="0">
                <a:solidFill>
                  <a:srgbClr val="222222"/>
                </a:solidFill>
                <a:latin typeface="Arial" panose="020B0604020202020204" pitchFamily="34" charset="0"/>
                <a:cs typeface="Arial" panose="020B0604020202020204" pitchFamily="34" charset="0"/>
              </a:rPr>
              <a:t>.</a:t>
            </a:r>
          </a:p>
          <a:p>
            <a:r>
              <a:rPr lang="en-US" sz="2400" dirty="0">
                <a:solidFill>
                  <a:srgbClr val="222222"/>
                </a:solidFill>
                <a:latin typeface="Arial" panose="020B0604020202020204" pitchFamily="34" charset="0"/>
                <a:cs typeface="Arial" panose="020B0604020202020204" pitchFamily="34" charset="0"/>
              </a:rPr>
              <a:t>Impact of smartphone utilization in educational settings and how to mitigate the negative consequences (</a:t>
            </a:r>
            <a:r>
              <a:rPr lang="en-US" sz="2400" b="0" i="0" dirty="0" err="1">
                <a:solidFill>
                  <a:srgbClr val="222222"/>
                </a:solidFill>
                <a:effectLst/>
                <a:latin typeface="Arial" panose="020B0604020202020204" pitchFamily="34" charset="0"/>
              </a:rPr>
              <a:t>Leidall</a:t>
            </a:r>
            <a:r>
              <a:rPr lang="en-US" sz="2400" b="0" i="0" dirty="0">
                <a:solidFill>
                  <a:srgbClr val="222222"/>
                </a:solidFill>
                <a:effectLst/>
                <a:latin typeface="Arial" panose="020B0604020202020204" pitchFamily="34" charset="0"/>
              </a:rPr>
              <a:t>, 2023)</a:t>
            </a:r>
            <a:r>
              <a:rPr lang="en-US" sz="2400" dirty="0">
                <a:solidFill>
                  <a:srgbClr val="222222"/>
                </a:solidFill>
                <a:latin typeface="Arial" panose="020B0604020202020204" pitchFamily="34" charset="0"/>
                <a:cs typeface="Arial" panose="020B0604020202020204" pitchFamily="34" charset="0"/>
              </a:rPr>
              <a:t>.</a:t>
            </a:r>
          </a:p>
          <a:p>
            <a:r>
              <a:rPr lang="en-US" sz="2400" dirty="0">
                <a:solidFill>
                  <a:srgbClr val="222222"/>
                </a:solidFill>
                <a:latin typeface="Arial" panose="020B0604020202020204" pitchFamily="34" charset="0"/>
                <a:cs typeface="Arial" panose="020B0604020202020204" pitchFamily="34" charset="0"/>
              </a:rPr>
              <a:t>Nomophobia leads to the severe mental illness (</a:t>
            </a:r>
            <a:r>
              <a:rPr lang="en-US" sz="2400" b="0" i="0" dirty="0">
                <a:solidFill>
                  <a:srgbClr val="222222"/>
                </a:solidFill>
                <a:effectLst/>
                <a:latin typeface="Arial" panose="020B0604020202020204" pitchFamily="34" charset="0"/>
              </a:rPr>
              <a:t>Devi, and Dutta, 2022)</a:t>
            </a:r>
            <a:r>
              <a:rPr lang="en-US" sz="2400" dirty="0">
                <a:solidFill>
                  <a:srgbClr val="222222"/>
                </a:solidFill>
                <a:latin typeface="Arial" panose="020B0604020202020204" pitchFamily="34" charset="0"/>
                <a:cs typeface="Arial" panose="020B0604020202020204" pitchFamily="34" charset="0"/>
              </a:rPr>
              <a:t>.</a:t>
            </a:r>
          </a:p>
          <a:p>
            <a:endParaRPr lang="en-IN" sz="2400" dirty="0">
              <a:latin typeface="Arial" panose="020B0604020202020204" pitchFamily="34" charset="0"/>
              <a:cs typeface="Arial" panose="020B0604020202020204" pitchFamily="34" charset="0"/>
            </a:endParaRPr>
          </a:p>
        </p:txBody>
      </p:sp>
      <p:pic>
        <p:nvPicPr>
          <p:cNvPr id="5122" name="Picture 2">
            <a:extLst>
              <a:ext uri="{FF2B5EF4-FFF2-40B4-BE49-F238E27FC236}">
                <a16:creationId xmlns:a16="http://schemas.microsoft.com/office/drawing/2014/main" id="{7A5B19F9-9B2C-B31A-7790-1E3DADB8BC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6200" y="4648200"/>
            <a:ext cx="4114800" cy="2057400"/>
          </a:xfrm>
          <a:prstGeom prst="roundRect">
            <a:avLst>
              <a:gd name="adj" fmla="val 16667"/>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37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5BC57B-3B67-4808-08A7-73464827F45D}"/>
              </a:ext>
            </a:extLst>
          </p:cNvPr>
          <p:cNvSpPr>
            <a:spLocks noGrp="1"/>
          </p:cNvSpPr>
          <p:nvPr>
            <p:ph idx="1"/>
          </p:nvPr>
        </p:nvSpPr>
        <p:spPr>
          <a:xfrm>
            <a:off x="685800" y="1676400"/>
            <a:ext cx="11201400" cy="4724400"/>
          </a:xfrm>
        </p:spPr>
        <p:txBody>
          <a:bodyPr>
            <a:noAutofit/>
          </a:bodyPr>
          <a:lstStyle/>
          <a:p>
            <a:pPr algn="just"/>
            <a:r>
              <a:rPr lang="en-US" sz="2400" b="1" u="sng" dirty="0">
                <a:latin typeface="Arial" panose="020B0604020202020204" pitchFamily="34" charset="0"/>
                <a:cs typeface="Arial" panose="020B0604020202020204" pitchFamily="34" charset="0"/>
              </a:rPr>
              <a:t>Prevalence of Nomophobia-</a:t>
            </a:r>
            <a:r>
              <a:rPr lang="en-US" sz="2400" dirty="0">
                <a:latin typeface="Arial" panose="020B0604020202020204" pitchFamily="34" charset="0"/>
                <a:cs typeface="Arial" panose="020B0604020202020204" pitchFamily="34" charset="0"/>
              </a:rPr>
              <a:t> According to </a:t>
            </a:r>
            <a:r>
              <a:rPr lang="en-US" sz="2400" b="0" i="0" dirty="0">
                <a:solidFill>
                  <a:srgbClr val="222222"/>
                </a:solidFill>
                <a:effectLst/>
                <a:latin typeface="Arial" panose="020B0604020202020204" pitchFamily="34" charset="0"/>
                <a:cs typeface="Arial" panose="020B0604020202020204" pitchFamily="34" charset="0"/>
              </a:rPr>
              <a:t>Sharma and his collogues(2019) study,  41.05% </a:t>
            </a:r>
            <a:r>
              <a:rPr lang="en-IN" sz="2400" dirty="0">
                <a:latin typeface="Arial" panose="020B0604020202020204" pitchFamily="34" charset="0"/>
                <a:cs typeface="Arial" panose="020B0604020202020204" pitchFamily="34" charset="0"/>
              </a:rPr>
              <a:t>adolescent have nomophobia</a:t>
            </a:r>
            <a:r>
              <a:rPr lang="en-US" sz="2400" dirty="0">
                <a:solidFill>
                  <a:srgbClr val="222222"/>
                </a:solidFill>
                <a:latin typeface="Arial" panose="020B0604020202020204" pitchFamily="34" charset="0"/>
                <a:cs typeface="Arial" panose="020B0604020202020204" pitchFamily="34" charset="0"/>
              </a:rPr>
              <a:t>. In this </a:t>
            </a:r>
            <a:r>
              <a:rPr lang="en-US" sz="2400" b="0" i="0" dirty="0">
                <a:solidFill>
                  <a:srgbClr val="222222"/>
                </a:solidFill>
                <a:effectLst/>
                <a:latin typeface="Arial" panose="020B0604020202020204" pitchFamily="34" charset="0"/>
                <a:cs typeface="Arial" panose="020B0604020202020204" pitchFamily="34" charset="0"/>
              </a:rPr>
              <a:t>severe nomophobia (5.1%) and moderate nomophobia (21.8%). </a:t>
            </a:r>
          </a:p>
          <a:p>
            <a:pPr marL="0" indent="0" algn="just">
              <a:buNone/>
            </a:pPr>
            <a:r>
              <a:rPr lang="en-IN" sz="2400" dirty="0">
                <a:latin typeface="Arial" panose="020B0604020202020204" pitchFamily="34" charset="0"/>
                <a:cs typeface="Arial" panose="020B0604020202020204" pitchFamily="34" charset="0"/>
              </a:rPr>
              <a:t>In  UK- 53% adolescent (</a:t>
            </a:r>
            <a:r>
              <a:rPr lang="en-IN" sz="2400" b="0" i="0" dirty="0" err="1">
                <a:solidFill>
                  <a:srgbClr val="222222"/>
                </a:solidFill>
                <a:effectLst/>
                <a:latin typeface="Arial" panose="020B0604020202020204" pitchFamily="34" charset="0"/>
              </a:rPr>
              <a:t>Jamshidifar</a:t>
            </a:r>
            <a:r>
              <a:rPr lang="en-IN" sz="2400" b="0" i="0" dirty="0">
                <a:solidFill>
                  <a:srgbClr val="222222"/>
                </a:solidFill>
                <a:effectLst/>
                <a:latin typeface="Arial" panose="020B0604020202020204" pitchFamily="34" charset="0"/>
              </a:rPr>
              <a:t> et al,2023)</a:t>
            </a:r>
            <a:endParaRPr lang="en-IN" sz="2400" dirty="0">
              <a:latin typeface="Arial" panose="020B0604020202020204" pitchFamily="34" charset="0"/>
              <a:cs typeface="Arial" panose="020B0604020202020204" pitchFamily="34" charset="0"/>
            </a:endParaRPr>
          </a:p>
          <a:p>
            <a:pPr algn="just"/>
            <a:r>
              <a:rPr lang="en-IN" sz="2400" b="1" u="sng" dirty="0">
                <a:solidFill>
                  <a:srgbClr val="303030"/>
                </a:solidFill>
                <a:latin typeface="Arial" panose="020B0604020202020204" pitchFamily="34" charset="0"/>
                <a:cs typeface="Arial" panose="020B0604020202020204" pitchFamily="34" charset="0"/>
              </a:rPr>
              <a:t>Academic success and Future Possibilities: </a:t>
            </a:r>
            <a:r>
              <a:rPr lang="en-IN" sz="2400" dirty="0">
                <a:solidFill>
                  <a:srgbClr val="303030"/>
                </a:solidFill>
                <a:latin typeface="Arial" panose="020B0604020202020204" pitchFamily="34" charset="0"/>
                <a:cs typeface="Arial" panose="020B0604020202020204" pitchFamily="34" charset="0"/>
              </a:rPr>
              <a:t>(</a:t>
            </a:r>
            <a:r>
              <a:rPr lang="en-US" sz="2400" b="0" i="0" dirty="0" err="1">
                <a:solidFill>
                  <a:srgbClr val="222222"/>
                </a:solidFill>
                <a:effectLst/>
                <a:latin typeface="Arial" panose="020B0604020202020204" pitchFamily="34" charset="0"/>
              </a:rPr>
              <a:t>Gezgin</a:t>
            </a:r>
            <a:r>
              <a:rPr lang="en-US" sz="2400" dirty="0">
                <a:solidFill>
                  <a:srgbClr val="222222"/>
                </a:solidFill>
                <a:latin typeface="Arial" panose="020B0604020202020204" pitchFamily="34" charset="0"/>
              </a:rPr>
              <a:t> </a:t>
            </a:r>
            <a:r>
              <a:rPr lang="en-US" sz="2400" b="0" i="0" dirty="0">
                <a:solidFill>
                  <a:srgbClr val="222222"/>
                </a:solidFill>
                <a:effectLst/>
                <a:latin typeface="Arial" panose="020B0604020202020204" pitchFamily="34" charset="0"/>
              </a:rPr>
              <a:t>and </a:t>
            </a:r>
            <a:r>
              <a:rPr lang="en-US" sz="2400" b="0" i="0" dirty="0" err="1">
                <a:solidFill>
                  <a:srgbClr val="222222"/>
                </a:solidFill>
                <a:effectLst/>
                <a:latin typeface="Arial" panose="020B0604020202020204" pitchFamily="34" charset="0"/>
              </a:rPr>
              <a:t>Çakır</a:t>
            </a:r>
            <a:r>
              <a:rPr lang="en-US" sz="2400" b="0" i="0" dirty="0">
                <a:solidFill>
                  <a:srgbClr val="222222"/>
                </a:solidFill>
                <a:effectLst/>
                <a:latin typeface="Arial" panose="020B0604020202020204" pitchFamily="34" charset="0"/>
              </a:rPr>
              <a:t>, 2016;  </a:t>
            </a:r>
            <a:r>
              <a:rPr lang="en-US" sz="2400" b="0" i="0" dirty="0" err="1">
                <a:solidFill>
                  <a:srgbClr val="222222"/>
                </a:solidFill>
                <a:effectLst/>
                <a:latin typeface="Arial" panose="020B0604020202020204" pitchFamily="34" charset="0"/>
              </a:rPr>
              <a:t>Durak</a:t>
            </a:r>
            <a:r>
              <a:rPr lang="en-US" sz="2400" dirty="0">
                <a:solidFill>
                  <a:srgbClr val="222222"/>
                </a:solidFill>
                <a:latin typeface="Arial" panose="020B0604020202020204" pitchFamily="34" charset="0"/>
              </a:rPr>
              <a:t> </a:t>
            </a:r>
            <a:r>
              <a:rPr lang="en-US" sz="2400" b="0" i="0" dirty="0">
                <a:solidFill>
                  <a:srgbClr val="222222"/>
                </a:solidFill>
                <a:effectLst/>
                <a:latin typeface="Arial" panose="020B0604020202020204" pitchFamily="34" charset="0"/>
              </a:rPr>
              <a:t> 2018)</a:t>
            </a:r>
          </a:p>
          <a:p>
            <a:pPr algn="just"/>
            <a:r>
              <a:rPr lang="en-IN" sz="2400" b="1" u="sng" dirty="0">
                <a:latin typeface="Arial" panose="020B0604020202020204" pitchFamily="34" charset="0"/>
                <a:cs typeface="Arial" panose="020B0604020202020204" pitchFamily="34" charset="0"/>
              </a:rPr>
              <a:t>Key aspect of Study: </a:t>
            </a:r>
            <a:r>
              <a:rPr lang="en-IN" sz="2400" dirty="0">
                <a:latin typeface="Arial" panose="020B0604020202020204" pitchFamily="34" charset="0"/>
                <a:cs typeface="Arial" panose="020B0604020202020204" pitchFamily="34" charset="0"/>
              </a:rPr>
              <a:t>Concentration, Study routines and time management are the crucial component of achieving academic success.</a:t>
            </a:r>
            <a:r>
              <a:rPr lang="en-US" sz="2400" b="0" i="0" dirty="0">
                <a:solidFill>
                  <a:srgbClr val="374151"/>
                </a:solidFill>
                <a:effectLst/>
                <a:latin typeface="Arial" panose="020B0604020202020204" pitchFamily="34" charset="0"/>
                <a:cs typeface="Arial" panose="020B0604020202020204" pitchFamily="34" charset="0"/>
              </a:rPr>
              <a:t>(</a:t>
            </a:r>
            <a:r>
              <a:rPr lang="en-US" sz="2400" b="0" i="0" dirty="0">
                <a:solidFill>
                  <a:srgbClr val="222222"/>
                </a:solidFill>
                <a:effectLst/>
                <a:latin typeface="Arial" panose="020B0604020202020204" pitchFamily="34" charset="0"/>
              </a:rPr>
              <a:t>Mendoza et al,2018; Sagar, 2019) </a:t>
            </a:r>
          </a:p>
          <a:p>
            <a:pPr algn="just"/>
            <a:r>
              <a:rPr lang="en-US" sz="2400" b="1" i="0" u="sng" dirty="0">
                <a:solidFill>
                  <a:srgbClr val="374151"/>
                </a:solidFill>
                <a:effectLst/>
                <a:latin typeface="Arial" panose="020B0604020202020204" pitchFamily="34" charset="0"/>
                <a:cs typeface="Arial" panose="020B0604020202020204" pitchFamily="34" charset="0"/>
              </a:rPr>
              <a:t>Practical Outcomes:</a:t>
            </a:r>
            <a:r>
              <a:rPr lang="en-US" sz="2400" b="0" i="0" dirty="0">
                <a:solidFill>
                  <a:srgbClr val="374151"/>
                </a:solidFill>
                <a:effectLst/>
                <a:latin typeface="Arial" panose="020B0604020202020204" pitchFamily="34" charset="0"/>
                <a:cs typeface="Arial" panose="020B0604020202020204" pitchFamily="34" charset="0"/>
              </a:rPr>
              <a:t> The findings of this research carry real-world importance for educators, policymakers, and parents (</a:t>
            </a:r>
            <a:r>
              <a:rPr lang="en-US" sz="2400" b="0" i="0" dirty="0">
                <a:solidFill>
                  <a:srgbClr val="222222"/>
                </a:solidFill>
                <a:effectLst/>
                <a:latin typeface="Arial" panose="020B0604020202020204" pitchFamily="34" charset="0"/>
              </a:rPr>
              <a:t>Essel et al,2021; </a:t>
            </a:r>
            <a:r>
              <a:rPr lang="en-IN" sz="2400" b="0" i="0" dirty="0" err="1">
                <a:solidFill>
                  <a:srgbClr val="222222"/>
                </a:solidFill>
                <a:effectLst/>
                <a:latin typeface="Arial" panose="020B0604020202020204" pitchFamily="34" charset="0"/>
              </a:rPr>
              <a:t>Nasab</a:t>
            </a:r>
            <a:r>
              <a:rPr lang="en-IN" sz="2400" b="0" i="0" dirty="0">
                <a:solidFill>
                  <a:srgbClr val="222222"/>
                </a:solidFill>
                <a:effectLst/>
                <a:latin typeface="Arial" panose="020B0604020202020204" pitchFamily="34" charset="0"/>
              </a:rPr>
              <a:t> et al,2021</a:t>
            </a:r>
            <a:r>
              <a:rPr lang="en-US" sz="2400" b="0" i="0" dirty="0">
                <a:solidFill>
                  <a:srgbClr val="222222"/>
                </a:solidFill>
                <a:effectLst/>
                <a:latin typeface="Arial" panose="020B0604020202020204" pitchFamily="34" charset="0"/>
              </a:rPr>
              <a:t>)</a:t>
            </a:r>
            <a:r>
              <a:rPr lang="en-US" sz="2400" b="0" i="0" dirty="0">
                <a:solidFill>
                  <a:srgbClr val="374151"/>
                </a:solidFill>
                <a:effectLst/>
                <a:latin typeface="Arial" panose="020B0604020202020204" pitchFamily="34" charset="0"/>
                <a:cs typeface="Arial" panose="020B0604020202020204" pitchFamily="34" charset="0"/>
              </a:rPr>
              <a:t>.</a:t>
            </a:r>
            <a:endParaRPr lang="en-US" sz="2400" b="0" i="0" dirty="0">
              <a:solidFill>
                <a:srgbClr val="222222"/>
              </a:solidFill>
              <a:effectLst/>
              <a:latin typeface="Arial" panose="020B0604020202020204" pitchFamily="34" charset="0"/>
            </a:endParaRPr>
          </a:p>
          <a:p>
            <a:pPr algn="just"/>
            <a:endParaRPr lang="en-US" sz="2400" b="0" i="0" dirty="0">
              <a:solidFill>
                <a:srgbClr val="222222"/>
              </a:solidFill>
              <a:effectLst/>
              <a:latin typeface="Arial" panose="020B0604020202020204" pitchFamily="34" charset="0"/>
            </a:endParaRPr>
          </a:p>
          <a:p>
            <a:pPr algn="just"/>
            <a:endParaRPr lang="en-US" sz="2400" b="0" i="0" dirty="0">
              <a:solidFill>
                <a:srgbClr val="222222"/>
              </a:solidFill>
              <a:effectLst/>
              <a:latin typeface="Arial" panose="020B0604020202020204" pitchFamily="34" charset="0"/>
            </a:endParaRPr>
          </a:p>
          <a:p>
            <a:pPr marL="0" indent="0" algn="just">
              <a:buNone/>
            </a:pPr>
            <a:endParaRPr lang="en-IN" sz="2400" dirty="0">
              <a:latin typeface="Arial" panose="020B0604020202020204" pitchFamily="34" charset="0"/>
              <a:cs typeface="Arial" panose="020B0604020202020204" pitchFamily="34" charset="0"/>
            </a:endParaRPr>
          </a:p>
          <a:p>
            <a:pPr marL="0" indent="0">
              <a:buNone/>
            </a:pPr>
            <a:endParaRPr lang="en-IN" sz="2400" dirty="0">
              <a:latin typeface="Arial" panose="020B0604020202020204" pitchFamily="34" charset="0"/>
              <a:cs typeface="Arial" panose="020B0604020202020204" pitchFamily="34" charset="0"/>
            </a:endParaRPr>
          </a:p>
        </p:txBody>
      </p:sp>
      <p:sp>
        <p:nvSpPr>
          <p:cNvPr id="4" name="object 2">
            <a:extLst>
              <a:ext uri="{FF2B5EF4-FFF2-40B4-BE49-F238E27FC236}">
                <a16:creationId xmlns:a16="http://schemas.microsoft.com/office/drawing/2014/main" id="{341CBDD8-9834-7567-3CDC-C1508E61BA6A}"/>
              </a:ext>
            </a:extLst>
          </p:cNvPr>
          <p:cNvSpPr txBox="1">
            <a:spLocks noGrp="1"/>
          </p:cNvSpPr>
          <p:nvPr>
            <p:ph type="title"/>
          </p:nvPr>
        </p:nvSpPr>
        <p:spPr>
          <a:xfrm>
            <a:off x="1524000" y="304800"/>
            <a:ext cx="8912225" cy="689932"/>
          </a:xfrm>
          <a:prstGeom prst="rect">
            <a:avLst/>
          </a:prstGeom>
        </p:spPr>
        <p:txBody>
          <a:bodyPr vert="horz" wrap="square" lIns="0" tIns="12700" rIns="0" bIns="0" rtlCol="0">
            <a:spAutoFit/>
          </a:bodyPr>
          <a:lstStyle/>
          <a:p>
            <a:pPr marL="12700" algn="ctr">
              <a:lnSpc>
                <a:spcPct val="100000"/>
              </a:lnSpc>
              <a:spcBef>
                <a:spcPts val="100"/>
              </a:spcBef>
            </a:pPr>
            <a:r>
              <a:rPr sz="4400" b="0" u="sng" spc="-95" dirty="0">
                <a:latin typeface="Arial Black" panose="020B0A04020102020204" pitchFamily="34" charset="0"/>
                <a:cs typeface="Calibri Light"/>
              </a:rPr>
              <a:t>Rationale</a:t>
            </a:r>
            <a:r>
              <a:rPr sz="4400" b="0" u="sng" spc="-210" dirty="0">
                <a:latin typeface="Arial Black" panose="020B0A04020102020204" pitchFamily="34" charset="0"/>
                <a:cs typeface="Calibri Light"/>
              </a:rPr>
              <a:t> </a:t>
            </a:r>
            <a:r>
              <a:rPr sz="4400" b="0" u="sng" dirty="0">
                <a:latin typeface="Arial Black" panose="020B0A04020102020204" pitchFamily="34" charset="0"/>
                <a:cs typeface="Calibri Light"/>
              </a:rPr>
              <a:t>of</a:t>
            </a:r>
            <a:r>
              <a:rPr sz="4400" b="0" u="sng" spc="-235" dirty="0">
                <a:latin typeface="Arial Black" panose="020B0A04020102020204" pitchFamily="34" charset="0"/>
                <a:cs typeface="Calibri Light"/>
              </a:rPr>
              <a:t> </a:t>
            </a:r>
            <a:r>
              <a:rPr sz="4400" b="0" u="sng" spc="-45" dirty="0">
                <a:latin typeface="Arial Black" panose="020B0A04020102020204" pitchFamily="34" charset="0"/>
                <a:cs typeface="Calibri Light"/>
              </a:rPr>
              <a:t>study</a:t>
            </a:r>
          </a:p>
        </p:txBody>
      </p:sp>
    </p:spTree>
    <p:extLst>
      <p:ext uri="{BB962C8B-B14F-4D97-AF65-F5344CB8AC3E}">
        <p14:creationId xmlns:p14="http://schemas.microsoft.com/office/powerpoint/2010/main" val="793653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50936" y="306333"/>
            <a:ext cx="8911687" cy="751488"/>
          </a:xfrm>
          <a:prstGeom prst="rect">
            <a:avLst/>
          </a:prstGeom>
        </p:spPr>
        <p:txBody>
          <a:bodyPr vert="horz" wrap="square" lIns="0" tIns="12700" rIns="0" bIns="0" rtlCol="0">
            <a:spAutoFit/>
          </a:bodyPr>
          <a:lstStyle/>
          <a:p>
            <a:pPr marL="12700" algn="ctr">
              <a:lnSpc>
                <a:spcPct val="100000"/>
              </a:lnSpc>
              <a:spcBef>
                <a:spcPts val="100"/>
              </a:spcBef>
            </a:pPr>
            <a:r>
              <a:rPr sz="4800" b="0" u="sng" dirty="0">
                <a:latin typeface="Arial Black" panose="020B0A04020102020204" pitchFamily="34" charset="0"/>
                <a:cs typeface="Calibri Light"/>
              </a:rPr>
              <a:t>Aim</a:t>
            </a:r>
            <a:r>
              <a:rPr sz="4800" b="0" u="sng" spc="-229" dirty="0">
                <a:latin typeface="Arial Black" panose="020B0A04020102020204" pitchFamily="34" charset="0"/>
                <a:cs typeface="Calibri Light"/>
              </a:rPr>
              <a:t> </a:t>
            </a:r>
            <a:r>
              <a:rPr sz="4800" b="0" u="sng" dirty="0">
                <a:latin typeface="Arial Black" panose="020B0A04020102020204" pitchFamily="34" charset="0"/>
                <a:cs typeface="Calibri Light"/>
              </a:rPr>
              <a:t>of</a:t>
            </a:r>
            <a:r>
              <a:rPr sz="4800" b="0" u="sng" spc="-240" dirty="0">
                <a:latin typeface="Arial Black" panose="020B0A04020102020204" pitchFamily="34" charset="0"/>
                <a:cs typeface="Calibri Light"/>
              </a:rPr>
              <a:t> </a:t>
            </a:r>
            <a:r>
              <a:rPr sz="4800" b="0" u="sng" dirty="0">
                <a:latin typeface="Arial Black" panose="020B0A04020102020204" pitchFamily="34" charset="0"/>
                <a:cs typeface="Calibri Light"/>
              </a:rPr>
              <a:t>the</a:t>
            </a:r>
            <a:r>
              <a:rPr sz="4800" b="0" u="sng" spc="-220" dirty="0">
                <a:latin typeface="Arial Black" panose="020B0A04020102020204" pitchFamily="34" charset="0"/>
                <a:cs typeface="Calibri Light"/>
              </a:rPr>
              <a:t> </a:t>
            </a:r>
            <a:r>
              <a:rPr lang="en-US" sz="4800" u="sng" spc="-20" dirty="0">
                <a:latin typeface="Arial Black" panose="020B0A04020102020204" pitchFamily="34" charset="0"/>
                <a:cs typeface="Calibri Light"/>
              </a:rPr>
              <a:t>Research</a:t>
            </a:r>
            <a:endParaRPr sz="4800" b="0" u="sng" spc="-20" dirty="0">
              <a:latin typeface="Arial Black" panose="020B0A04020102020204" pitchFamily="34" charset="0"/>
              <a:cs typeface="Calibri Light"/>
            </a:endParaRPr>
          </a:p>
        </p:txBody>
      </p:sp>
      <p:sp>
        <p:nvSpPr>
          <p:cNvPr id="6" name="Content Placeholder 5">
            <a:extLst>
              <a:ext uri="{FF2B5EF4-FFF2-40B4-BE49-F238E27FC236}">
                <a16:creationId xmlns:a16="http://schemas.microsoft.com/office/drawing/2014/main" id="{12CB2CFB-0D9D-884D-AD60-DB19618C7A6C}"/>
              </a:ext>
            </a:extLst>
          </p:cNvPr>
          <p:cNvSpPr>
            <a:spLocks noGrp="1"/>
          </p:cNvSpPr>
          <p:nvPr>
            <p:ph idx="1"/>
          </p:nvPr>
        </p:nvSpPr>
        <p:spPr>
          <a:xfrm>
            <a:off x="609600" y="2133600"/>
            <a:ext cx="10895012" cy="3777622"/>
          </a:xfrm>
        </p:spPr>
        <p:txBody>
          <a:bodyPr>
            <a:normAutofit fontScale="92500" lnSpcReduction="10000"/>
          </a:bodyPr>
          <a:lstStyle/>
          <a:p>
            <a:pPr algn="just"/>
            <a:r>
              <a:rPr lang="en-US" sz="4000" b="0" i="0" dirty="0">
                <a:solidFill>
                  <a:srgbClr val="343541"/>
                </a:solidFill>
                <a:effectLst/>
                <a:latin typeface="Arial" panose="020B0604020202020204" pitchFamily="34" charset="0"/>
                <a:cs typeface="Arial" panose="020B0604020202020204" pitchFamily="34" charset="0"/>
              </a:rPr>
              <a:t>This study aims to </a:t>
            </a:r>
            <a:r>
              <a:rPr lang="en-US" sz="4000" dirty="0">
                <a:solidFill>
                  <a:srgbClr val="343541"/>
                </a:solidFill>
                <a:latin typeface="Arial" panose="020B0604020202020204" pitchFamily="34" charset="0"/>
                <a:cs typeface="Arial" panose="020B0604020202020204" pitchFamily="34" charset="0"/>
              </a:rPr>
              <a:t>examine</a:t>
            </a:r>
            <a:r>
              <a:rPr lang="en-US" sz="4000" b="0" i="0" dirty="0">
                <a:solidFill>
                  <a:srgbClr val="343541"/>
                </a:solidFill>
                <a:effectLst/>
                <a:latin typeface="Arial" panose="020B0604020202020204" pitchFamily="34" charset="0"/>
                <a:cs typeface="Arial" panose="020B0604020202020204" pitchFamily="34" charset="0"/>
              </a:rPr>
              <a:t> the potential influence of nomophobia on the academic performance of teenagers aged 13-18 years, with a specific focus on aspects such as concentration, study habits, and time management in UK. </a:t>
            </a:r>
          </a:p>
          <a:p>
            <a:pPr marL="0" indent="0" algn="just">
              <a:buNone/>
            </a:pPr>
            <a:r>
              <a:rPr lang="en-US" sz="4000" dirty="0">
                <a:solidFill>
                  <a:srgbClr val="343541"/>
                </a:solidFill>
                <a:latin typeface="Arial" panose="020B0604020202020204" pitchFamily="34" charset="0"/>
                <a:cs typeface="Arial" panose="020B0604020202020204" pitchFamily="34" charset="0"/>
              </a:rPr>
              <a:t>                                                        </a:t>
            </a:r>
            <a:r>
              <a:rPr lang="en-US" sz="4000" b="0" i="0" dirty="0">
                <a:solidFill>
                  <a:srgbClr val="343541"/>
                </a:solidFill>
                <a:effectLst/>
                <a:latin typeface="Arial" panose="020B0604020202020204" pitchFamily="34" charset="0"/>
                <a:cs typeface="Arial" panose="020B0604020202020204" pitchFamily="34" charset="0"/>
              </a:rPr>
              <a:t> </a:t>
            </a:r>
            <a:r>
              <a:rPr lang="en-US" sz="2800" dirty="0">
                <a:solidFill>
                  <a:srgbClr val="343541"/>
                </a:solidFill>
                <a:latin typeface="Arial  "/>
              </a:rPr>
              <a:t>(NIH,PMC,2021)</a:t>
            </a:r>
            <a:endParaRPr lang="en-IN" sz="4000" dirty="0">
              <a:latin typeface="Arial  "/>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306333"/>
            <a:ext cx="8911687" cy="751488"/>
          </a:xfrm>
          <a:prstGeom prst="rect">
            <a:avLst/>
          </a:prstGeom>
        </p:spPr>
        <p:txBody>
          <a:bodyPr vert="horz" wrap="square" lIns="0" tIns="12700" rIns="0" bIns="0" rtlCol="0">
            <a:spAutoFit/>
          </a:bodyPr>
          <a:lstStyle/>
          <a:p>
            <a:pPr marL="839469" algn="ctr">
              <a:lnSpc>
                <a:spcPct val="100000"/>
              </a:lnSpc>
              <a:spcBef>
                <a:spcPts val="100"/>
              </a:spcBef>
            </a:pPr>
            <a:r>
              <a:rPr sz="4800" u="sng" spc="-40" dirty="0">
                <a:latin typeface="Arial Black" panose="020B0A04020102020204" pitchFamily="34" charset="0"/>
              </a:rPr>
              <a:t>Research</a:t>
            </a:r>
            <a:r>
              <a:rPr sz="4800" u="sng" spc="-265" dirty="0">
                <a:latin typeface="Arial Black" panose="020B0A04020102020204" pitchFamily="34" charset="0"/>
              </a:rPr>
              <a:t> </a:t>
            </a:r>
            <a:r>
              <a:rPr sz="4800" u="sng" spc="-35" dirty="0">
                <a:latin typeface="Arial Black" panose="020B0A04020102020204" pitchFamily="34" charset="0"/>
              </a:rPr>
              <a:t>Question</a:t>
            </a:r>
          </a:p>
        </p:txBody>
      </p:sp>
      <p:sp>
        <p:nvSpPr>
          <p:cNvPr id="3" name="Content Placeholder 2">
            <a:extLst>
              <a:ext uri="{FF2B5EF4-FFF2-40B4-BE49-F238E27FC236}">
                <a16:creationId xmlns:a16="http://schemas.microsoft.com/office/drawing/2014/main" id="{C07E6D4C-1501-E123-AD71-AD7BEF5D5135}"/>
              </a:ext>
            </a:extLst>
          </p:cNvPr>
          <p:cNvSpPr>
            <a:spLocks noGrp="1"/>
          </p:cNvSpPr>
          <p:nvPr>
            <p:ph idx="1"/>
          </p:nvPr>
        </p:nvSpPr>
        <p:spPr>
          <a:xfrm>
            <a:off x="685800" y="1371600"/>
            <a:ext cx="11125200" cy="4267200"/>
          </a:xfrm>
        </p:spPr>
        <p:txBody>
          <a:bodyPr>
            <a:normAutofit/>
          </a:bodyPr>
          <a:lstStyle/>
          <a:p>
            <a:r>
              <a:rPr lang="en-US" sz="3200" b="0" i="0" dirty="0">
                <a:solidFill>
                  <a:srgbClr val="374151"/>
                </a:solidFill>
                <a:effectLst/>
                <a:latin typeface="Arial "/>
              </a:rPr>
              <a:t>What is the prevalence of nomophobia among teenagers Which strategies or coping mechanisms do teenagers employ to </a:t>
            </a:r>
            <a:r>
              <a:rPr lang="en-US" sz="3200" dirty="0">
                <a:solidFill>
                  <a:srgbClr val="374151"/>
                </a:solidFill>
                <a:latin typeface="Arial "/>
              </a:rPr>
              <a:t>reduce</a:t>
            </a:r>
            <a:r>
              <a:rPr lang="en-US" sz="3200" b="0" i="0" dirty="0">
                <a:solidFill>
                  <a:srgbClr val="374151"/>
                </a:solidFill>
                <a:effectLst/>
                <a:latin typeface="Arial "/>
              </a:rPr>
              <a:t> the </a:t>
            </a:r>
            <a:r>
              <a:rPr lang="en-US" sz="3200" dirty="0">
                <a:solidFill>
                  <a:srgbClr val="374151"/>
                </a:solidFill>
                <a:latin typeface="Arial "/>
              </a:rPr>
              <a:t>impacts</a:t>
            </a:r>
            <a:r>
              <a:rPr lang="en-US" sz="3200" b="0" i="0" dirty="0">
                <a:solidFill>
                  <a:srgbClr val="374151"/>
                </a:solidFill>
                <a:effectLst/>
                <a:latin typeface="Arial "/>
              </a:rPr>
              <a:t> of nomophobia on their academic performance?</a:t>
            </a:r>
          </a:p>
        </p:txBody>
      </p:sp>
      <p:pic>
        <p:nvPicPr>
          <p:cNvPr id="6146" name="Picture 2">
            <a:extLst>
              <a:ext uri="{FF2B5EF4-FFF2-40B4-BE49-F238E27FC236}">
                <a16:creationId xmlns:a16="http://schemas.microsoft.com/office/drawing/2014/main" id="{22A9EF01-A215-D93E-F947-EA1C82DC3F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200" y="3429000"/>
            <a:ext cx="2895600" cy="2180679"/>
          </a:xfrm>
          <a:prstGeom prst="rect">
            <a:avLst/>
          </a:prstGeom>
          <a:ln w="127000" cap="rnd">
            <a:solidFill>
              <a:srgbClr val="FFFFFF"/>
            </a:solidFill>
          </a:ln>
          <a:effectLst>
            <a:outerShdw blurRad="76200" dist="95250" dir="10500000" sx="97000" sy="23000" kx="900000" algn="br" rotWithShape="0">
              <a:srgbClr val="000000">
                <a:alpha val="20000"/>
              </a:srgbClr>
            </a:outerShdw>
            <a:reflection blurRad="6350" stA="50000" endA="300" endPos="55000" dir="5400000" sy="-100000" algn="bl" rotWithShape="0"/>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333744"/>
            <a:ext cx="12192000" cy="524510"/>
            <a:chOff x="0" y="6333744"/>
            <a:chExt cx="12192000" cy="524510"/>
          </a:xfrm>
        </p:grpSpPr>
        <p:sp>
          <p:nvSpPr>
            <p:cNvPr id="3" name="object 3"/>
            <p:cNvSpPr/>
            <p:nvPr/>
          </p:nvSpPr>
          <p:spPr>
            <a:xfrm>
              <a:off x="0" y="6400799"/>
              <a:ext cx="12192000" cy="457200"/>
            </a:xfrm>
            <a:custGeom>
              <a:avLst/>
              <a:gdLst/>
              <a:ahLst/>
              <a:cxnLst/>
              <a:rect l="l" t="t" r="r" b="b"/>
              <a:pathLst>
                <a:path w="12192000" h="457200">
                  <a:moveTo>
                    <a:pt x="12192000" y="0"/>
                  </a:moveTo>
                  <a:lnTo>
                    <a:pt x="0" y="0"/>
                  </a:lnTo>
                  <a:lnTo>
                    <a:pt x="0" y="457199"/>
                  </a:lnTo>
                  <a:lnTo>
                    <a:pt x="12192000" y="457199"/>
                  </a:lnTo>
                  <a:lnTo>
                    <a:pt x="12192000" y="0"/>
                  </a:lnTo>
                  <a:close/>
                </a:path>
              </a:pathLst>
            </a:custGeom>
            <a:solidFill>
              <a:srgbClr val="BC572C"/>
            </a:solidFill>
          </p:spPr>
          <p:txBody>
            <a:bodyPr wrap="square" lIns="0" tIns="0" rIns="0" bIns="0" rtlCol="0"/>
            <a:lstStyle/>
            <a:p>
              <a:endParaRPr/>
            </a:p>
          </p:txBody>
        </p:sp>
        <p:sp>
          <p:nvSpPr>
            <p:cNvPr id="4" name="object 4"/>
            <p:cNvSpPr/>
            <p:nvPr/>
          </p:nvSpPr>
          <p:spPr>
            <a:xfrm>
              <a:off x="0" y="6333744"/>
              <a:ext cx="12192000" cy="67310"/>
            </a:xfrm>
            <a:custGeom>
              <a:avLst/>
              <a:gdLst/>
              <a:ahLst/>
              <a:cxnLst/>
              <a:rect l="l" t="t" r="r" b="b"/>
              <a:pathLst>
                <a:path w="12192000" h="67310">
                  <a:moveTo>
                    <a:pt x="12192000" y="0"/>
                  </a:moveTo>
                  <a:lnTo>
                    <a:pt x="0" y="0"/>
                  </a:lnTo>
                  <a:lnTo>
                    <a:pt x="0" y="67055"/>
                  </a:lnTo>
                  <a:lnTo>
                    <a:pt x="12192000" y="67055"/>
                  </a:lnTo>
                  <a:lnTo>
                    <a:pt x="12192000" y="0"/>
                  </a:lnTo>
                  <a:close/>
                </a:path>
              </a:pathLst>
            </a:custGeom>
            <a:solidFill>
              <a:srgbClr val="E38312"/>
            </a:solidFill>
          </p:spPr>
          <p:txBody>
            <a:bodyPr wrap="square" lIns="0" tIns="0" rIns="0" bIns="0" rtlCol="0"/>
            <a:lstStyle/>
            <a:p>
              <a:endParaRPr/>
            </a:p>
          </p:txBody>
        </p:sp>
      </p:grpSp>
      <p:sp>
        <p:nvSpPr>
          <p:cNvPr id="6" name="object 6"/>
          <p:cNvSpPr txBox="1">
            <a:spLocks noGrp="1"/>
          </p:cNvSpPr>
          <p:nvPr>
            <p:ph type="title"/>
          </p:nvPr>
        </p:nvSpPr>
        <p:spPr>
          <a:xfrm>
            <a:off x="685800" y="430188"/>
            <a:ext cx="8911687" cy="689932"/>
          </a:xfrm>
          <a:prstGeom prst="rect">
            <a:avLst/>
          </a:prstGeom>
        </p:spPr>
        <p:txBody>
          <a:bodyPr vert="horz" wrap="square" lIns="0" tIns="12700" rIns="0" bIns="0" rtlCol="0">
            <a:spAutoFit/>
          </a:bodyPr>
          <a:lstStyle/>
          <a:p>
            <a:pPr marL="12700" algn="ctr">
              <a:lnSpc>
                <a:spcPct val="100000"/>
              </a:lnSpc>
              <a:spcBef>
                <a:spcPts val="100"/>
              </a:spcBef>
            </a:pPr>
            <a:r>
              <a:rPr sz="4400" b="0" u="sng" spc="-95" dirty="0">
                <a:latin typeface="Arial Black" panose="020B0A04020102020204" pitchFamily="34" charset="0"/>
                <a:cs typeface="Calibri Light"/>
              </a:rPr>
              <a:t>Objectives</a:t>
            </a:r>
            <a:r>
              <a:rPr sz="4400" b="0" u="sng" spc="-200" dirty="0">
                <a:latin typeface="Arial Black" panose="020B0A04020102020204" pitchFamily="34" charset="0"/>
                <a:cs typeface="Calibri Light"/>
              </a:rPr>
              <a:t> </a:t>
            </a:r>
            <a:r>
              <a:rPr sz="4400" b="0" u="sng" dirty="0">
                <a:latin typeface="Arial Black" panose="020B0A04020102020204" pitchFamily="34" charset="0"/>
                <a:cs typeface="Calibri Light"/>
              </a:rPr>
              <a:t>of</a:t>
            </a:r>
            <a:r>
              <a:rPr sz="4400" b="0" u="sng" spc="-229" dirty="0">
                <a:latin typeface="Arial Black" panose="020B0A04020102020204" pitchFamily="34" charset="0"/>
                <a:cs typeface="Calibri Light"/>
              </a:rPr>
              <a:t> </a:t>
            </a:r>
            <a:r>
              <a:rPr lang="en-US" sz="4400" b="0" u="sng" spc="-229" dirty="0">
                <a:latin typeface="Arial Black" panose="020B0A04020102020204" pitchFamily="34" charset="0"/>
                <a:cs typeface="Calibri Light"/>
              </a:rPr>
              <a:t>Research </a:t>
            </a:r>
            <a:r>
              <a:rPr sz="4400" b="0" u="sng" spc="-45" dirty="0">
                <a:latin typeface="Arial Black" panose="020B0A04020102020204" pitchFamily="34" charset="0"/>
                <a:cs typeface="Calibri Light"/>
              </a:rPr>
              <a:t>study</a:t>
            </a:r>
          </a:p>
        </p:txBody>
      </p:sp>
      <p:sp>
        <p:nvSpPr>
          <p:cNvPr id="8" name="Content Placeholder 7">
            <a:extLst>
              <a:ext uri="{FF2B5EF4-FFF2-40B4-BE49-F238E27FC236}">
                <a16:creationId xmlns:a16="http://schemas.microsoft.com/office/drawing/2014/main" id="{24DF7A86-B6FE-6BBA-1378-F2F392125437}"/>
              </a:ext>
            </a:extLst>
          </p:cNvPr>
          <p:cNvSpPr>
            <a:spLocks noGrp="1"/>
          </p:cNvSpPr>
          <p:nvPr>
            <p:ph idx="1"/>
          </p:nvPr>
        </p:nvSpPr>
        <p:spPr>
          <a:xfrm>
            <a:off x="533400" y="1676400"/>
            <a:ext cx="10591800" cy="3777622"/>
          </a:xfrm>
        </p:spPr>
        <p:txBody>
          <a:bodyPr>
            <a:normAutofit/>
          </a:bodyPr>
          <a:lstStyle/>
          <a:p>
            <a:r>
              <a:rPr lang="en-IN" sz="3200" dirty="0">
                <a:latin typeface="Arial "/>
              </a:rPr>
              <a:t>To evaluate the prevalence of Nomophobia of teenagers (</a:t>
            </a:r>
            <a:r>
              <a:rPr lang="en-IN" sz="3200" b="0" i="0" dirty="0" err="1">
                <a:solidFill>
                  <a:srgbClr val="222222"/>
                </a:solidFill>
                <a:effectLst/>
                <a:latin typeface="Arial" panose="020B0604020202020204" pitchFamily="34" charset="0"/>
              </a:rPr>
              <a:t>Rezki</a:t>
            </a:r>
            <a:r>
              <a:rPr lang="en-IN" sz="3200" dirty="0">
                <a:solidFill>
                  <a:srgbClr val="222222"/>
                </a:solidFill>
                <a:latin typeface="Arial" panose="020B0604020202020204" pitchFamily="34" charset="0"/>
              </a:rPr>
              <a:t> et </a:t>
            </a:r>
            <a:r>
              <a:rPr lang="en-IN" sz="3200" b="0" i="0" dirty="0">
                <a:solidFill>
                  <a:srgbClr val="222222"/>
                </a:solidFill>
                <a:effectLst/>
                <a:latin typeface="Arial" panose="020B0604020202020204" pitchFamily="34" charset="0"/>
              </a:rPr>
              <a:t>al,</a:t>
            </a:r>
            <a:r>
              <a:rPr lang="en-IN" sz="3200" b="0" i="0" dirty="0">
                <a:solidFill>
                  <a:srgbClr val="222222"/>
                </a:solidFill>
                <a:effectLst/>
                <a:latin typeface="Arial "/>
              </a:rPr>
              <a:t>2018; </a:t>
            </a:r>
            <a:r>
              <a:rPr lang="en-US" sz="3200" b="0" i="0" dirty="0" err="1">
                <a:solidFill>
                  <a:srgbClr val="222222"/>
                </a:solidFill>
                <a:effectLst/>
                <a:latin typeface="Arial" panose="020B0604020202020204" pitchFamily="34" charset="0"/>
              </a:rPr>
              <a:t>Gezgin</a:t>
            </a:r>
            <a:r>
              <a:rPr lang="en-US" sz="3200" b="0" i="0" dirty="0">
                <a:solidFill>
                  <a:srgbClr val="222222"/>
                </a:solidFill>
                <a:effectLst/>
                <a:latin typeface="Arial" panose="020B0604020202020204" pitchFamily="34" charset="0"/>
              </a:rPr>
              <a:t> et al,2018</a:t>
            </a:r>
            <a:r>
              <a:rPr lang="en-IN" sz="3200" b="0" i="0" dirty="0">
                <a:solidFill>
                  <a:srgbClr val="222222"/>
                </a:solidFill>
                <a:effectLst/>
                <a:latin typeface="Arial "/>
              </a:rPr>
              <a:t>)</a:t>
            </a:r>
            <a:r>
              <a:rPr lang="en-IN" sz="3200" dirty="0">
                <a:latin typeface="Arial "/>
              </a:rPr>
              <a:t>.</a:t>
            </a:r>
          </a:p>
          <a:p>
            <a:r>
              <a:rPr lang="en-IN" sz="3200" dirty="0">
                <a:latin typeface="Arial "/>
              </a:rPr>
              <a:t>Examine the influence on concentration and study habits because of smartphone addiction (</a:t>
            </a:r>
            <a:r>
              <a:rPr lang="en-US" sz="3200" b="0" i="0" dirty="0" err="1">
                <a:solidFill>
                  <a:srgbClr val="222222"/>
                </a:solidFill>
                <a:effectLst/>
                <a:latin typeface="Arial" panose="020B0604020202020204" pitchFamily="34" charset="0"/>
              </a:rPr>
              <a:t>Gezgin</a:t>
            </a:r>
            <a:r>
              <a:rPr lang="en-US" sz="3200" b="0" i="0" dirty="0">
                <a:solidFill>
                  <a:srgbClr val="222222"/>
                </a:solidFill>
                <a:effectLst/>
                <a:latin typeface="Arial" panose="020B0604020202020204" pitchFamily="34" charset="0"/>
              </a:rPr>
              <a:t> et al,2018</a:t>
            </a:r>
            <a:r>
              <a:rPr lang="en-IN" sz="3200" b="0" i="0" dirty="0">
                <a:solidFill>
                  <a:srgbClr val="222222"/>
                </a:solidFill>
                <a:effectLst/>
                <a:latin typeface="Arial "/>
              </a:rPr>
              <a:t>)</a:t>
            </a:r>
            <a:r>
              <a:rPr lang="en-IN" sz="3200" dirty="0">
                <a:latin typeface="Arial "/>
              </a:rPr>
              <a:t>.</a:t>
            </a:r>
          </a:p>
          <a:p>
            <a:r>
              <a:rPr lang="en-IN" sz="3200" dirty="0">
                <a:latin typeface="Arial "/>
              </a:rPr>
              <a:t>Evaluate the impact on time management due to nomophobia (</a:t>
            </a:r>
            <a:r>
              <a:rPr lang="en-US" sz="3200" b="0" i="0" dirty="0" err="1">
                <a:solidFill>
                  <a:srgbClr val="222222"/>
                </a:solidFill>
                <a:effectLst/>
                <a:latin typeface="Arial" panose="020B0604020202020204" pitchFamily="34" charset="0"/>
              </a:rPr>
              <a:t>Gezgin</a:t>
            </a:r>
            <a:r>
              <a:rPr lang="en-US" sz="3200" b="0" i="0" dirty="0">
                <a:solidFill>
                  <a:srgbClr val="222222"/>
                </a:solidFill>
                <a:effectLst/>
                <a:latin typeface="Arial" panose="020B0604020202020204" pitchFamily="34" charset="0"/>
              </a:rPr>
              <a:t> et al,2018</a:t>
            </a:r>
            <a:r>
              <a:rPr lang="en-IN" sz="3200" b="0" i="0" dirty="0">
                <a:solidFill>
                  <a:srgbClr val="222222"/>
                </a:solidFill>
                <a:effectLst/>
                <a:latin typeface="Arial "/>
              </a:rPr>
              <a:t>)</a:t>
            </a:r>
            <a:r>
              <a:rPr lang="en-IN" sz="3200" dirty="0">
                <a:latin typeface="Arial "/>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333744"/>
            <a:ext cx="12192000" cy="524510"/>
            <a:chOff x="0" y="6333744"/>
            <a:chExt cx="12192000" cy="524510"/>
          </a:xfrm>
        </p:grpSpPr>
        <p:sp>
          <p:nvSpPr>
            <p:cNvPr id="3" name="object 3"/>
            <p:cNvSpPr/>
            <p:nvPr/>
          </p:nvSpPr>
          <p:spPr>
            <a:xfrm>
              <a:off x="0" y="6400799"/>
              <a:ext cx="12192000" cy="457200"/>
            </a:xfrm>
            <a:custGeom>
              <a:avLst/>
              <a:gdLst/>
              <a:ahLst/>
              <a:cxnLst/>
              <a:rect l="l" t="t" r="r" b="b"/>
              <a:pathLst>
                <a:path w="12192000" h="457200">
                  <a:moveTo>
                    <a:pt x="12192000" y="0"/>
                  </a:moveTo>
                  <a:lnTo>
                    <a:pt x="0" y="0"/>
                  </a:lnTo>
                  <a:lnTo>
                    <a:pt x="0" y="457199"/>
                  </a:lnTo>
                  <a:lnTo>
                    <a:pt x="12192000" y="457199"/>
                  </a:lnTo>
                  <a:lnTo>
                    <a:pt x="12192000" y="0"/>
                  </a:lnTo>
                  <a:close/>
                </a:path>
              </a:pathLst>
            </a:custGeom>
            <a:solidFill>
              <a:srgbClr val="BC572C"/>
            </a:solidFill>
          </p:spPr>
          <p:txBody>
            <a:bodyPr wrap="square" lIns="0" tIns="0" rIns="0" bIns="0" rtlCol="0"/>
            <a:lstStyle/>
            <a:p>
              <a:endParaRPr/>
            </a:p>
          </p:txBody>
        </p:sp>
        <p:sp>
          <p:nvSpPr>
            <p:cNvPr id="4" name="object 4"/>
            <p:cNvSpPr/>
            <p:nvPr/>
          </p:nvSpPr>
          <p:spPr>
            <a:xfrm>
              <a:off x="0" y="6333744"/>
              <a:ext cx="12192000" cy="67310"/>
            </a:xfrm>
            <a:custGeom>
              <a:avLst/>
              <a:gdLst/>
              <a:ahLst/>
              <a:cxnLst/>
              <a:rect l="l" t="t" r="r" b="b"/>
              <a:pathLst>
                <a:path w="12192000" h="67310">
                  <a:moveTo>
                    <a:pt x="12192000" y="0"/>
                  </a:moveTo>
                  <a:lnTo>
                    <a:pt x="0" y="0"/>
                  </a:lnTo>
                  <a:lnTo>
                    <a:pt x="0" y="67055"/>
                  </a:lnTo>
                  <a:lnTo>
                    <a:pt x="12192000" y="67055"/>
                  </a:lnTo>
                  <a:lnTo>
                    <a:pt x="12192000" y="0"/>
                  </a:lnTo>
                  <a:close/>
                </a:path>
              </a:pathLst>
            </a:custGeom>
            <a:solidFill>
              <a:srgbClr val="E38312"/>
            </a:solidFill>
          </p:spPr>
          <p:txBody>
            <a:bodyPr wrap="square" lIns="0" tIns="0" rIns="0" bIns="0" rtlCol="0"/>
            <a:lstStyle/>
            <a:p>
              <a:endParaRPr/>
            </a:p>
          </p:txBody>
        </p:sp>
      </p:grpSp>
      <p:sp>
        <p:nvSpPr>
          <p:cNvPr id="9" name="Title 8">
            <a:extLst>
              <a:ext uri="{FF2B5EF4-FFF2-40B4-BE49-F238E27FC236}">
                <a16:creationId xmlns:a16="http://schemas.microsoft.com/office/drawing/2014/main" id="{F3138E9A-A46C-0334-FB8B-F48E9AD8C589}"/>
              </a:ext>
            </a:extLst>
          </p:cNvPr>
          <p:cNvSpPr>
            <a:spLocks noGrp="1"/>
          </p:cNvSpPr>
          <p:nvPr>
            <p:ph type="title"/>
          </p:nvPr>
        </p:nvSpPr>
        <p:spPr>
          <a:xfrm>
            <a:off x="533400" y="222393"/>
            <a:ext cx="9906000" cy="891000"/>
          </a:xfrm>
        </p:spPr>
        <p:txBody>
          <a:bodyPr>
            <a:normAutofit/>
          </a:bodyPr>
          <a:lstStyle/>
          <a:p>
            <a:pPr algn="ctr"/>
            <a:r>
              <a:rPr lang="en-US" sz="4400" u="sng" dirty="0">
                <a:latin typeface="Arial Black" panose="020B0A04020102020204" pitchFamily="34" charset="0"/>
              </a:rPr>
              <a:t>RESEARCH METHEDOLOGY</a:t>
            </a:r>
            <a:endParaRPr lang="en-IN" sz="4400" u="sng" dirty="0">
              <a:latin typeface="Arial Black" panose="020B0A04020102020204" pitchFamily="34" charset="0"/>
            </a:endParaRPr>
          </a:p>
        </p:txBody>
      </p:sp>
      <p:sp>
        <p:nvSpPr>
          <p:cNvPr id="10" name="Content Placeholder 9">
            <a:extLst>
              <a:ext uri="{FF2B5EF4-FFF2-40B4-BE49-F238E27FC236}">
                <a16:creationId xmlns:a16="http://schemas.microsoft.com/office/drawing/2014/main" id="{DB67F8D5-AD90-D8E4-75E1-38D702804E99}"/>
              </a:ext>
            </a:extLst>
          </p:cNvPr>
          <p:cNvSpPr>
            <a:spLocks noGrp="1"/>
          </p:cNvSpPr>
          <p:nvPr>
            <p:ph idx="1"/>
          </p:nvPr>
        </p:nvSpPr>
        <p:spPr>
          <a:xfrm>
            <a:off x="423612" y="990600"/>
            <a:ext cx="11234988" cy="5076118"/>
          </a:xfrm>
        </p:spPr>
        <p:txBody>
          <a:bodyPr>
            <a:normAutofit/>
          </a:bodyPr>
          <a:lstStyle/>
          <a:p>
            <a:endParaRPr lang="en-US" sz="2800" dirty="0">
              <a:solidFill>
                <a:srgbClr val="404040"/>
              </a:solidFill>
              <a:latin typeface="Arial" panose="020B0604020202020204" pitchFamily="34" charset="0"/>
              <a:cs typeface="Arial" panose="020B0604020202020204" pitchFamily="34" charset="0"/>
            </a:endParaRPr>
          </a:p>
          <a:p>
            <a:r>
              <a:rPr lang="en-US" sz="2800" b="1" dirty="0">
                <a:solidFill>
                  <a:srgbClr val="404040"/>
                </a:solidFill>
                <a:latin typeface="Arial" panose="020B0604020202020204" pitchFamily="34" charset="0"/>
                <a:cs typeface="Arial" panose="020B0604020202020204" pitchFamily="34" charset="0"/>
              </a:rPr>
              <a:t>RESEARCH DESIGN: </a:t>
            </a:r>
          </a:p>
          <a:p>
            <a:pPr marL="0" indent="0">
              <a:buNone/>
            </a:pPr>
            <a:r>
              <a:rPr lang="en-US" sz="2800" dirty="0">
                <a:solidFill>
                  <a:srgbClr val="404040"/>
                </a:solidFill>
                <a:latin typeface="Arial" panose="020B0604020202020204" pitchFamily="34" charset="0"/>
                <a:cs typeface="Arial" panose="020B0604020202020204" pitchFamily="34" charset="0"/>
              </a:rPr>
              <a:t>In this study will use a quantitative data collection method (</a:t>
            </a:r>
            <a:r>
              <a:rPr lang="en-IN" sz="2800" b="0" i="0" dirty="0" err="1">
                <a:solidFill>
                  <a:srgbClr val="222222"/>
                </a:solidFill>
                <a:effectLst/>
                <a:latin typeface="Arial" panose="020B0604020202020204" pitchFamily="34" charset="0"/>
                <a:cs typeface="Arial" panose="020B0604020202020204" pitchFamily="34" charset="0"/>
              </a:rPr>
              <a:t>Rezki</a:t>
            </a:r>
            <a:r>
              <a:rPr lang="en-IN" sz="2800" dirty="0">
                <a:solidFill>
                  <a:srgbClr val="222222"/>
                </a:solidFill>
                <a:latin typeface="Arial" panose="020B0604020202020204" pitchFamily="34" charset="0"/>
                <a:cs typeface="Arial" panose="020B0604020202020204" pitchFamily="34" charset="0"/>
              </a:rPr>
              <a:t> et </a:t>
            </a:r>
            <a:r>
              <a:rPr lang="en-IN" sz="2800" b="0" i="0" dirty="0">
                <a:solidFill>
                  <a:srgbClr val="222222"/>
                </a:solidFill>
                <a:effectLst/>
                <a:latin typeface="Arial" panose="020B0604020202020204" pitchFamily="34" charset="0"/>
                <a:cs typeface="Arial" panose="020B0604020202020204" pitchFamily="34" charset="0"/>
              </a:rPr>
              <a:t>al,2018; </a:t>
            </a:r>
            <a:r>
              <a:rPr lang="en-US" sz="2800" b="0" i="0" dirty="0">
                <a:solidFill>
                  <a:srgbClr val="222222"/>
                </a:solidFill>
                <a:effectLst/>
                <a:latin typeface="Arial" panose="020B0604020202020204" pitchFamily="34" charset="0"/>
                <a:cs typeface="Arial" panose="020B0604020202020204" pitchFamily="34" charset="0"/>
              </a:rPr>
              <a:t>Menon</a:t>
            </a:r>
            <a:r>
              <a:rPr lang="en-IN" sz="2800" b="0" i="0" dirty="0">
                <a:solidFill>
                  <a:srgbClr val="222222"/>
                </a:solidFill>
                <a:effectLst/>
                <a:latin typeface="Arial" panose="020B0604020202020204" pitchFamily="34" charset="0"/>
                <a:cs typeface="Arial" panose="020B0604020202020204" pitchFamily="34" charset="0"/>
              </a:rPr>
              <a:t> et al,2021)</a:t>
            </a:r>
            <a:r>
              <a:rPr lang="en-US" sz="2800" dirty="0">
                <a:solidFill>
                  <a:srgbClr val="404040"/>
                </a:solidFill>
                <a:latin typeface="Arial" panose="020B0604020202020204" pitchFamily="34" charset="0"/>
                <a:cs typeface="Arial" panose="020B0604020202020204" pitchFamily="34" charset="0"/>
              </a:rPr>
              <a:t>.</a:t>
            </a:r>
          </a:p>
          <a:p>
            <a:endParaRPr lang="en-US" sz="2800" dirty="0">
              <a:solidFill>
                <a:srgbClr val="404040"/>
              </a:solidFill>
              <a:latin typeface="Arial" panose="020B0604020202020204" pitchFamily="34" charset="0"/>
              <a:cs typeface="Arial" panose="020B0604020202020204" pitchFamily="34" charset="0"/>
            </a:endParaRPr>
          </a:p>
          <a:p>
            <a:r>
              <a:rPr lang="en-US" sz="2800" b="1" dirty="0">
                <a:solidFill>
                  <a:srgbClr val="404040"/>
                </a:solidFill>
                <a:latin typeface="Arial" panose="020B0604020202020204" pitchFamily="34" charset="0"/>
                <a:cs typeface="Arial" panose="020B0604020202020204" pitchFamily="34" charset="0"/>
              </a:rPr>
              <a:t>SAMPLING</a:t>
            </a:r>
            <a:endParaRPr lang="en-US" sz="2800" b="1" spc="-10" dirty="0">
              <a:solidFill>
                <a:srgbClr val="404040"/>
              </a:solidFill>
              <a:latin typeface="Arial" panose="020B0604020202020204" pitchFamily="34" charset="0"/>
              <a:cs typeface="Arial" panose="020B0604020202020204" pitchFamily="34" charset="0"/>
            </a:endParaRPr>
          </a:p>
          <a:p>
            <a:pPr>
              <a:buAutoNum type="arabicParenR"/>
            </a:pPr>
            <a:r>
              <a:rPr lang="en-US" sz="2800" spc="-10" dirty="0">
                <a:solidFill>
                  <a:srgbClr val="404040"/>
                </a:solidFill>
                <a:latin typeface="Arial" panose="020B0604020202020204" pitchFamily="34" charset="0"/>
                <a:cs typeface="Arial" panose="020B0604020202020204" pitchFamily="34" charset="0"/>
              </a:rPr>
              <a:t> Non- probability snowball sampling method</a:t>
            </a:r>
          </a:p>
          <a:p>
            <a:pPr marL="0" indent="0">
              <a:buNone/>
            </a:pPr>
            <a:r>
              <a:rPr lang="en-IN" sz="2800" dirty="0">
                <a:latin typeface="Arial" panose="020B0604020202020204" pitchFamily="34" charset="0"/>
                <a:cs typeface="Arial" panose="020B0604020202020204" pitchFamily="34" charset="0"/>
              </a:rPr>
              <a:t>                             </a:t>
            </a:r>
          </a:p>
          <a:p>
            <a:pPr marL="0" indent="0">
              <a:buNone/>
            </a:pPr>
            <a:r>
              <a:rPr lang="en-IN" sz="2800" dirty="0">
                <a:latin typeface="Arial" panose="020B0604020202020204" pitchFamily="34" charset="0"/>
                <a:cs typeface="Arial" panose="020B0604020202020204" pitchFamily="34" charset="0"/>
              </a:rPr>
              <a:t>                                     (</a:t>
            </a:r>
            <a:r>
              <a:rPr lang="en-US" sz="2800" b="0" i="0" dirty="0" err="1">
                <a:solidFill>
                  <a:srgbClr val="222222"/>
                </a:solidFill>
                <a:effectLst/>
                <a:latin typeface="Arial" panose="020B0604020202020204" pitchFamily="34" charset="0"/>
              </a:rPr>
              <a:t>Simatupang</a:t>
            </a:r>
            <a:r>
              <a:rPr lang="en-US" sz="2800" b="0" i="0" dirty="0">
                <a:solidFill>
                  <a:srgbClr val="222222"/>
                </a:solidFill>
                <a:effectLst/>
                <a:latin typeface="Arial" panose="020B0604020202020204" pitchFamily="34" charset="0"/>
              </a:rPr>
              <a:t>, and Ivanna, 2023</a:t>
            </a:r>
            <a:r>
              <a:rPr lang="en-US" sz="2800" b="0" i="0" dirty="0">
                <a:solidFill>
                  <a:srgbClr val="222222"/>
                </a:solidFill>
                <a:effectLst/>
                <a:latin typeface="Arial" panose="020B0604020202020204" pitchFamily="34" charset="0"/>
                <a:cs typeface="Arial" panose="020B0604020202020204" pitchFamily="34" charset="0"/>
              </a:rPr>
              <a:t>).</a:t>
            </a:r>
            <a:endParaRPr lang="en-IN" sz="2800" dirty="0">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70D18288-17BE-D806-0FE6-1652E65285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9600" y="3124200"/>
            <a:ext cx="3429000" cy="1809424"/>
          </a:xfrm>
          <a:prstGeom prst="rect">
            <a:avLst/>
          </a:prstGeom>
          <a:ln>
            <a:noFill/>
          </a:ln>
          <a:effectLst>
            <a:softEdge rad="112500"/>
          </a:effectLst>
          <a:scene3d>
            <a:camera prst="orthographicFront"/>
            <a:lightRig rig="threePt" dir="t"/>
          </a:scene3d>
          <a:sp3d>
            <a:bevelT/>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B80991-D92C-DFCE-1A9A-BFC28D69BF00}"/>
              </a:ext>
            </a:extLst>
          </p:cNvPr>
          <p:cNvSpPr>
            <a:spLocks noGrp="1"/>
          </p:cNvSpPr>
          <p:nvPr>
            <p:ph idx="1"/>
          </p:nvPr>
        </p:nvSpPr>
        <p:spPr>
          <a:xfrm>
            <a:off x="914400" y="1219200"/>
            <a:ext cx="9829800" cy="5181600"/>
          </a:xfrm>
        </p:spPr>
        <p:txBody>
          <a:bodyPr>
            <a:normAutofit/>
          </a:bodyPr>
          <a:lstStyle/>
          <a:p>
            <a:pPr marL="0" indent="0">
              <a:buNone/>
            </a:pPr>
            <a:r>
              <a:rPr lang="en-IN" sz="2400" b="1" dirty="0">
                <a:latin typeface="Arial" panose="020B0604020202020204" pitchFamily="34" charset="0"/>
                <a:cs typeface="Arial" panose="020B0604020202020204" pitchFamily="34" charset="0"/>
              </a:rPr>
              <a:t>Some questionaries for teenagers…..</a:t>
            </a:r>
          </a:p>
          <a:p>
            <a:r>
              <a:rPr lang="en-IN" sz="2400" dirty="0">
                <a:latin typeface="Arial" panose="020B0604020202020204" pitchFamily="34" charset="0"/>
                <a:cs typeface="Arial" panose="020B0604020202020204" pitchFamily="34" charset="0"/>
              </a:rPr>
              <a:t>How would you rate your level of Nomophobia? ( 1 to 10- 1 is “not at all” and 10  is “extremely”)</a:t>
            </a:r>
          </a:p>
          <a:p>
            <a:r>
              <a:rPr lang="en-IN" sz="2400" dirty="0">
                <a:latin typeface="Arial" panose="020B0604020202020204" pitchFamily="34" charset="0"/>
                <a:cs typeface="Arial" panose="020B0604020202020204" pitchFamily="34" charset="0"/>
              </a:rPr>
              <a:t>How often do you find it difficult to concentrate on academic tasks due to your smartphone? (e.g., Rarely, Occasionally, frequently, always)</a:t>
            </a:r>
          </a:p>
          <a:p>
            <a:r>
              <a:rPr lang="en-IN" sz="2400" dirty="0">
                <a:latin typeface="Arial" panose="020B0604020202020204" pitchFamily="34" charset="0"/>
                <a:cs typeface="Arial" panose="020B0604020202020204" pitchFamily="34" charset="0"/>
              </a:rPr>
              <a:t>Approximately, How many hours do you spend on your mobile phone everyday for non-academic activities ?</a:t>
            </a:r>
          </a:p>
          <a:p>
            <a:r>
              <a:rPr lang="en-IN" sz="2400" dirty="0">
                <a:latin typeface="Arial" panose="020B0604020202020204" pitchFamily="34" charset="0"/>
                <a:cs typeface="Arial" panose="020B0604020202020204" pitchFamily="34" charset="0"/>
              </a:rPr>
              <a:t>What was your average academic performance in the last academic year? (grade, percentage etc.)</a:t>
            </a:r>
          </a:p>
        </p:txBody>
      </p:sp>
    </p:spTree>
    <p:extLst>
      <p:ext uri="{BB962C8B-B14F-4D97-AF65-F5344CB8AC3E}">
        <p14:creationId xmlns:p14="http://schemas.microsoft.com/office/powerpoint/2010/main" val="925272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493A5F-42A6-DD29-6254-09D058DD9A00}"/>
              </a:ext>
            </a:extLst>
          </p:cNvPr>
          <p:cNvSpPr>
            <a:spLocks noGrp="1"/>
          </p:cNvSpPr>
          <p:nvPr>
            <p:ph idx="1"/>
          </p:nvPr>
        </p:nvSpPr>
        <p:spPr>
          <a:xfrm>
            <a:off x="685800" y="1600200"/>
            <a:ext cx="10818812" cy="4311022"/>
          </a:xfrm>
        </p:spPr>
        <p:txBody>
          <a:bodyPr>
            <a:normAutofit/>
          </a:bodyPr>
          <a:lstStyle/>
          <a:p>
            <a:r>
              <a:rPr lang="en-IN" sz="3200" b="1" dirty="0">
                <a:latin typeface="Arial" panose="020B0604020202020204" pitchFamily="34" charset="0"/>
                <a:cs typeface="Arial" panose="020B0604020202020204" pitchFamily="34" charset="0"/>
              </a:rPr>
              <a:t>STUDY PARTICIPANTS</a:t>
            </a:r>
            <a:r>
              <a:rPr lang="en-IN" sz="3200" dirty="0">
                <a:latin typeface="Arial" panose="020B0604020202020204" pitchFamily="34" charset="0"/>
                <a:cs typeface="Arial" panose="020B0604020202020204" pitchFamily="34" charset="0"/>
              </a:rPr>
              <a:t>: N=4</a:t>
            </a:r>
          </a:p>
          <a:p>
            <a:pPr>
              <a:buAutoNum type="arabicParenR"/>
            </a:pPr>
            <a:r>
              <a:rPr lang="en-IN" sz="2800" dirty="0">
                <a:latin typeface="Arial" panose="020B0604020202020204" pitchFamily="34" charset="0"/>
                <a:cs typeface="Arial" panose="020B0604020202020204" pitchFamily="34" charset="0"/>
              </a:rPr>
              <a:t>Data collection</a:t>
            </a:r>
          </a:p>
          <a:p>
            <a:pPr>
              <a:buAutoNum type="arabicParenR"/>
            </a:pPr>
            <a:r>
              <a:rPr lang="en-IN" sz="2800" dirty="0">
                <a:latin typeface="Arial" panose="020B0604020202020204" pitchFamily="34" charset="0"/>
                <a:cs typeface="Arial" panose="020B0604020202020204" pitchFamily="34" charset="0"/>
              </a:rPr>
              <a:t>Privacy and confidentiality</a:t>
            </a:r>
          </a:p>
          <a:p>
            <a:pPr>
              <a:buAutoNum type="arabicParenR"/>
            </a:pPr>
            <a:r>
              <a:rPr lang="en-IN" sz="2800" dirty="0">
                <a:latin typeface="Arial" panose="020B0604020202020204" pitchFamily="34" charset="0"/>
                <a:cs typeface="Arial" panose="020B0604020202020204" pitchFamily="34" charset="0"/>
              </a:rPr>
              <a:t>Management of data</a:t>
            </a:r>
          </a:p>
          <a:p>
            <a:pPr>
              <a:buAutoNum type="arabicParenR"/>
            </a:pPr>
            <a:r>
              <a:rPr lang="en-IN" sz="2800" dirty="0">
                <a:latin typeface="Arial" panose="020B0604020202020204" pitchFamily="34" charset="0"/>
                <a:cs typeface="Arial" panose="020B0604020202020204" pitchFamily="34" charset="0"/>
              </a:rPr>
              <a:t>Respectful Communication</a:t>
            </a:r>
          </a:p>
          <a:p>
            <a:pPr>
              <a:buAutoNum type="arabicParenR"/>
            </a:pPr>
            <a:r>
              <a:rPr lang="en-IN" sz="2800" dirty="0">
                <a:latin typeface="Arial" panose="020B0604020202020204" pitchFamily="34" charset="0"/>
                <a:cs typeface="Arial" panose="020B0604020202020204" pitchFamily="34" charset="0"/>
              </a:rPr>
              <a:t>Data analysis</a:t>
            </a:r>
          </a:p>
          <a:p>
            <a:pPr marL="0" indent="0">
              <a:buNone/>
            </a:pPr>
            <a:r>
              <a:rPr lang="en-IN" sz="2800" dirty="0">
                <a:latin typeface="Arial "/>
              </a:rPr>
              <a:t>                                                        (</a:t>
            </a:r>
            <a:r>
              <a:rPr lang="en-IN" sz="2800" b="0" i="0" dirty="0">
                <a:solidFill>
                  <a:srgbClr val="222222"/>
                </a:solidFill>
                <a:effectLst/>
                <a:latin typeface="Arial" panose="020B0604020202020204" pitchFamily="34" charset="0"/>
              </a:rPr>
              <a:t>Kazem et al,</a:t>
            </a:r>
            <a:r>
              <a:rPr lang="en-IN" sz="2800" b="0" i="0" dirty="0">
                <a:solidFill>
                  <a:srgbClr val="222222"/>
                </a:solidFill>
                <a:effectLst/>
                <a:latin typeface="Arial "/>
              </a:rPr>
              <a:t>2021;</a:t>
            </a:r>
            <a:r>
              <a:rPr lang="en-IN" sz="2800" b="0" i="0" dirty="0">
                <a:solidFill>
                  <a:srgbClr val="222222"/>
                </a:solidFill>
                <a:effectLst/>
                <a:latin typeface="Arial" panose="020B0604020202020204" pitchFamily="34" charset="0"/>
              </a:rPr>
              <a:t> Tung,2022</a:t>
            </a:r>
            <a:r>
              <a:rPr lang="en-IN" sz="2800" b="0" i="0" dirty="0">
                <a:solidFill>
                  <a:srgbClr val="222222"/>
                </a:solidFill>
                <a:effectLst/>
                <a:latin typeface="Arial "/>
              </a:rPr>
              <a:t>)</a:t>
            </a:r>
            <a:endParaRPr lang="en-IN" sz="2800" dirty="0">
              <a:latin typeface="Arial" panose="020B0604020202020204" pitchFamily="34" charset="0"/>
              <a:cs typeface="Arial" panose="020B0604020202020204" pitchFamily="34" charset="0"/>
            </a:endParaRPr>
          </a:p>
          <a:p>
            <a:pPr>
              <a:buAutoNum type="arabicParenR"/>
            </a:pPr>
            <a:endParaRPr lang="en-I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9916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4400" y="306333"/>
            <a:ext cx="8915400" cy="1305869"/>
          </a:xfrm>
          <a:prstGeom prst="rect">
            <a:avLst/>
          </a:prstGeom>
        </p:spPr>
        <p:txBody>
          <a:bodyPr vert="horz" wrap="square" lIns="0" tIns="622680" rIns="0" bIns="0" rtlCol="0">
            <a:spAutoFit/>
          </a:bodyPr>
          <a:lstStyle/>
          <a:p>
            <a:pPr marL="1002030" algn="r">
              <a:lnSpc>
                <a:spcPct val="100000"/>
              </a:lnSpc>
              <a:spcBef>
                <a:spcPts val="100"/>
              </a:spcBef>
            </a:pPr>
            <a:r>
              <a:rPr lang="en-IN" sz="4400" u="sng" dirty="0">
                <a:latin typeface="Arial Black" panose="020B0A04020102020204" pitchFamily="34" charset="0"/>
              </a:rPr>
              <a:t>Data</a:t>
            </a:r>
            <a:r>
              <a:rPr lang="en-IN" sz="4400" u="sng" spc="-330" dirty="0">
                <a:latin typeface="Arial Black" panose="020B0A04020102020204" pitchFamily="34" charset="0"/>
              </a:rPr>
              <a:t> </a:t>
            </a:r>
            <a:r>
              <a:rPr lang="en-IN" sz="4400" u="sng" spc="-40" dirty="0">
                <a:latin typeface="Arial Black" panose="020B0A04020102020204" pitchFamily="34" charset="0"/>
              </a:rPr>
              <a:t>analysis</a:t>
            </a:r>
            <a:r>
              <a:rPr lang="en-IN" sz="4400" u="sng" spc="-275" dirty="0">
                <a:latin typeface="Arial Black" panose="020B0A04020102020204" pitchFamily="34" charset="0"/>
              </a:rPr>
              <a:t> </a:t>
            </a:r>
            <a:r>
              <a:rPr lang="en-IN" sz="4400" u="sng" spc="-25" dirty="0">
                <a:latin typeface="Arial Black" panose="020B0A04020102020204" pitchFamily="34" charset="0"/>
              </a:rPr>
              <a:t>technique</a:t>
            </a:r>
            <a:endParaRPr sz="4400" u="sng" spc="-1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D1843C81-81C4-055B-64B2-8835F726C315}"/>
              </a:ext>
            </a:extLst>
          </p:cNvPr>
          <p:cNvSpPr>
            <a:spLocks noGrp="1"/>
          </p:cNvSpPr>
          <p:nvPr>
            <p:ph idx="1"/>
          </p:nvPr>
        </p:nvSpPr>
        <p:spPr>
          <a:xfrm>
            <a:off x="231140" y="1851991"/>
            <a:ext cx="11732260" cy="4722867"/>
          </a:xfrm>
        </p:spPr>
        <p:txBody>
          <a:bodyPr>
            <a:normAutofit/>
          </a:bodyPr>
          <a:lstStyle/>
          <a:p>
            <a:pPr algn="just"/>
            <a:r>
              <a:rPr lang="en-IN" sz="2800" b="1" u="sng" dirty="0">
                <a:latin typeface="Arial" panose="020B0604020202020204" pitchFamily="34" charset="0"/>
                <a:cs typeface="Arial" panose="020B0604020202020204" pitchFamily="34" charset="0"/>
              </a:rPr>
              <a:t>QUANTITATIVE DATA ANALYSIS: </a:t>
            </a:r>
          </a:p>
          <a:p>
            <a:pPr marL="0" indent="0" algn="just">
              <a:buNone/>
            </a:pPr>
            <a:r>
              <a:rPr lang="en-IN" sz="2800" dirty="0">
                <a:latin typeface="Arial" panose="020B0604020202020204" pitchFamily="34" charset="0"/>
                <a:cs typeface="Arial" panose="020B0604020202020204" pitchFamily="34" charset="0"/>
              </a:rPr>
              <a:t>   Analyse the data collected through survey questionnaires using quantitative method.</a:t>
            </a:r>
          </a:p>
          <a:p>
            <a:pPr marL="0" indent="0" algn="just">
              <a:buNone/>
            </a:pPr>
            <a:endParaRPr lang="en-IN" sz="2800" b="1" dirty="0">
              <a:latin typeface="Arial" panose="020B0604020202020204" pitchFamily="34" charset="0"/>
              <a:cs typeface="Arial" panose="020B0604020202020204" pitchFamily="34" charset="0"/>
            </a:endParaRPr>
          </a:p>
          <a:p>
            <a:pPr marL="0" indent="0" algn="just">
              <a:buNone/>
            </a:pPr>
            <a:r>
              <a:rPr lang="en-IN" sz="2800" b="1" dirty="0">
                <a:latin typeface="Arial" panose="020B0604020202020204" pitchFamily="34" charset="0"/>
                <a:cs typeface="Arial" panose="020B0604020202020204" pitchFamily="34" charset="0"/>
              </a:rPr>
              <a:t>Descriptive statistics </a:t>
            </a:r>
            <a:r>
              <a:rPr lang="en-IN" sz="2800" dirty="0">
                <a:latin typeface="Arial" panose="020B0604020202020204" pitchFamily="34" charset="0"/>
                <a:cs typeface="Arial" panose="020B0604020202020204" pitchFamily="34" charset="0"/>
              </a:rPr>
              <a:t>(</a:t>
            </a:r>
            <a:r>
              <a:rPr lang="en-US" sz="2800" b="0" i="0" dirty="0" err="1">
                <a:solidFill>
                  <a:srgbClr val="222222"/>
                </a:solidFill>
                <a:effectLst/>
                <a:latin typeface="Arial" panose="020B0604020202020204" pitchFamily="34" charset="0"/>
              </a:rPr>
              <a:t>Buctot</a:t>
            </a:r>
            <a:r>
              <a:rPr lang="en-US" sz="2800" b="0" i="0" dirty="0">
                <a:solidFill>
                  <a:srgbClr val="222222"/>
                </a:solidFill>
                <a:effectLst/>
                <a:latin typeface="Arial" panose="020B0604020202020204" pitchFamily="34" charset="0"/>
              </a:rPr>
              <a:t> et al, 2021</a:t>
            </a:r>
            <a:r>
              <a:rPr lang="en-US" sz="2800" dirty="0">
                <a:solidFill>
                  <a:srgbClr val="222222"/>
                </a:solidFill>
                <a:latin typeface="Arial" panose="020B0604020202020204" pitchFamily="34" charset="0"/>
              </a:rPr>
              <a:t>;</a:t>
            </a:r>
            <a:r>
              <a:rPr lang="en-IN" sz="2800" b="0" i="0" dirty="0">
                <a:solidFill>
                  <a:srgbClr val="222222"/>
                </a:solidFill>
                <a:effectLst/>
                <a:latin typeface="Arial" panose="020B0604020202020204" pitchFamily="34" charset="0"/>
              </a:rPr>
              <a:t> Kazem et al, </a:t>
            </a:r>
            <a:r>
              <a:rPr lang="en-IN" sz="2800" b="0" i="0" dirty="0">
                <a:solidFill>
                  <a:srgbClr val="222222"/>
                </a:solidFill>
                <a:effectLst/>
                <a:latin typeface="Arial "/>
              </a:rPr>
              <a:t>2021</a:t>
            </a:r>
            <a:r>
              <a:rPr lang="en-US" sz="2800" b="0" i="0" dirty="0">
                <a:solidFill>
                  <a:srgbClr val="222222"/>
                </a:solidFill>
                <a:effectLst/>
                <a:latin typeface="Arial" panose="020B0604020202020204" pitchFamily="34" charset="0"/>
              </a:rPr>
              <a:t>)</a:t>
            </a:r>
            <a:r>
              <a:rPr lang="en-IN" sz="2800" dirty="0">
                <a:latin typeface="Arial" panose="020B0604020202020204" pitchFamily="34" charset="0"/>
                <a:cs typeface="Arial" panose="020B0604020202020204" pitchFamily="34" charset="0"/>
              </a:rPr>
              <a:t>.</a:t>
            </a:r>
          </a:p>
          <a:p>
            <a:pPr marL="0" indent="0" algn="just">
              <a:buNone/>
            </a:pPr>
            <a:endParaRPr lang="en-IN" sz="2800" dirty="0">
              <a:latin typeface="Arial" panose="020B0604020202020204" pitchFamily="34" charset="0"/>
              <a:cs typeface="Arial" panose="020B0604020202020204" pitchFamily="34" charset="0"/>
            </a:endParaRPr>
          </a:p>
        </p:txBody>
      </p:sp>
      <p:pic>
        <p:nvPicPr>
          <p:cNvPr id="2058" name="Picture 10">
            <a:extLst>
              <a:ext uri="{FF2B5EF4-FFF2-40B4-BE49-F238E27FC236}">
                <a16:creationId xmlns:a16="http://schemas.microsoft.com/office/drawing/2014/main" id="{02E2F496-E21E-D2F2-9B6E-2FF19CAF75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4860358"/>
            <a:ext cx="4419600" cy="1714500"/>
          </a:xfrm>
          <a:prstGeom prst="rect">
            <a:avLst/>
          </a:prstGeom>
          <a:ln>
            <a:noFill/>
          </a:ln>
          <a:effectLst>
            <a:glow rad="63500">
              <a:schemeClr val="accent2">
                <a:satMod val="175000"/>
                <a:alpha val="40000"/>
              </a:schemeClr>
            </a:glow>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90600" y="0"/>
            <a:ext cx="8911687" cy="1182759"/>
          </a:xfrm>
          <a:prstGeom prst="rect">
            <a:avLst/>
          </a:prstGeom>
        </p:spPr>
        <p:txBody>
          <a:bodyPr vert="horz" wrap="square" lIns="0" tIns="622680" rIns="0" bIns="0" rtlCol="0">
            <a:spAutoFit/>
          </a:bodyPr>
          <a:lstStyle/>
          <a:p>
            <a:pPr marL="839469">
              <a:lnSpc>
                <a:spcPct val="100000"/>
              </a:lnSpc>
              <a:spcBef>
                <a:spcPts val="100"/>
              </a:spcBef>
            </a:pPr>
            <a:r>
              <a:rPr spc="-50" dirty="0">
                <a:latin typeface="Arial Black" panose="020B0A04020102020204" pitchFamily="34" charset="0"/>
              </a:rPr>
              <a:t>Implication</a:t>
            </a:r>
            <a:r>
              <a:rPr spc="-220" dirty="0">
                <a:latin typeface="Arial Black" panose="020B0A04020102020204" pitchFamily="34" charset="0"/>
              </a:rPr>
              <a:t> </a:t>
            </a:r>
            <a:r>
              <a:rPr dirty="0">
                <a:latin typeface="Arial Black" panose="020B0A04020102020204" pitchFamily="34" charset="0"/>
              </a:rPr>
              <a:t>of</a:t>
            </a:r>
            <a:r>
              <a:rPr spc="-245" dirty="0">
                <a:latin typeface="Arial Black" panose="020B0A04020102020204" pitchFamily="34" charset="0"/>
              </a:rPr>
              <a:t> </a:t>
            </a:r>
            <a:r>
              <a:rPr dirty="0">
                <a:latin typeface="Arial Black" panose="020B0A04020102020204" pitchFamily="34" charset="0"/>
              </a:rPr>
              <a:t>the</a:t>
            </a:r>
            <a:r>
              <a:rPr spc="-235" dirty="0">
                <a:latin typeface="Arial Black" panose="020B0A04020102020204" pitchFamily="34" charset="0"/>
              </a:rPr>
              <a:t> </a:t>
            </a:r>
            <a:r>
              <a:rPr lang="en-US" spc="-235" dirty="0">
                <a:latin typeface="Arial Black" panose="020B0A04020102020204" pitchFamily="34" charset="0"/>
              </a:rPr>
              <a:t>Research </a:t>
            </a:r>
            <a:r>
              <a:rPr spc="-10" dirty="0">
                <a:latin typeface="Arial Black" panose="020B0A04020102020204" pitchFamily="34" charset="0"/>
              </a:rPr>
              <a:t>study</a:t>
            </a:r>
          </a:p>
        </p:txBody>
      </p:sp>
      <p:sp>
        <p:nvSpPr>
          <p:cNvPr id="3" name="Content Placeholder 2">
            <a:extLst>
              <a:ext uri="{FF2B5EF4-FFF2-40B4-BE49-F238E27FC236}">
                <a16:creationId xmlns:a16="http://schemas.microsoft.com/office/drawing/2014/main" id="{EC4A9E1E-D787-C41D-85D1-00E663BBB978}"/>
              </a:ext>
            </a:extLst>
          </p:cNvPr>
          <p:cNvSpPr>
            <a:spLocks noGrp="1"/>
          </p:cNvSpPr>
          <p:nvPr>
            <p:ph idx="1"/>
          </p:nvPr>
        </p:nvSpPr>
        <p:spPr>
          <a:xfrm>
            <a:off x="457200" y="1828800"/>
            <a:ext cx="11353800" cy="4724400"/>
          </a:xfrm>
        </p:spPr>
        <p:txBody>
          <a:bodyPr>
            <a:normAutofit/>
          </a:bodyPr>
          <a:lstStyle/>
          <a:p>
            <a:r>
              <a:rPr lang="en-IN" sz="3200" dirty="0">
                <a:latin typeface="Arial "/>
              </a:rPr>
              <a:t>Educational implication</a:t>
            </a:r>
          </a:p>
          <a:p>
            <a:r>
              <a:rPr lang="en-IN" sz="3200" dirty="0">
                <a:latin typeface="Arial "/>
              </a:rPr>
              <a:t>Policy making</a:t>
            </a:r>
          </a:p>
          <a:p>
            <a:r>
              <a:rPr lang="en-IN" sz="3200" dirty="0">
                <a:latin typeface="Arial "/>
              </a:rPr>
              <a:t>Parental awareness      </a:t>
            </a:r>
          </a:p>
          <a:p>
            <a:r>
              <a:rPr lang="en-IN" sz="3200" dirty="0">
                <a:latin typeface="Arial "/>
              </a:rPr>
              <a:t>Teenagers well-being</a:t>
            </a:r>
          </a:p>
          <a:p>
            <a:r>
              <a:rPr lang="en-IN" sz="3200" dirty="0">
                <a:latin typeface="Arial "/>
              </a:rPr>
              <a:t>Academic research</a:t>
            </a:r>
          </a:p>
          <a:p>
            <a:endParaRPr lang="en-IN" sz="3200" dirty="0">
              <a:latin typeface="Arial "/>
            </a:endParaRPr>
          </a:p>
          <a:p>
            <a:pPr marL="0" indent="0">
              <a:buNone/>
            </a:pPr>
            <a:r>
              <a:rPr lang="en-IN" sz="3200" dirty="0">
                <a:latin typeface="Arial "/>
              </a:rPr>
              <a:t>                                                    (</a:t>
            </a:r>
            <a:r>
              <a:rPr lang="en-IN" sz="3200" b="0" i="0" dirty="0">
                <a:solidFill>
                  <a:srgbClr val="222222"/>
                </a:solidFill>
                <a:effectLst/>
                <a:latin typeface="Arial" panose="020B0604020202020204" pitchFamily="34" charset="0"/>
              </a:rPr>
              <a:t>Kazem et al,</a:t>
            </a:r>
            <a:r>
              <a:rPr lang="en-IN" sz="3200" b="0" i="0" dirty="0">
                <a:solidFill>
                  <a:srgbClr val="222222"/>
                </a:solidFill>
                <a:effectLst/>
                <a:latin typeface="Arial "/>
              </a:rPr>
              <a:t>2021)</a:t>
            </a:r>
            <a:endParaRPr lang="en-IN" sz="3200" dirty="0">
              <a:latin typeface="Arial "/>
            </a:endParaRPr>
          </a:p>
        </p:txBody>
      </p:sp>
      <p:pic>
        <p:nvPicPr>
          <p:cNvPr id="4098" name="Picture 2">
            <a:extLst>
              <a:ext uri="{FF2B5EF4-FFF2-40B4-BE49-F238E27FC236}">
                <a16:creationId xmlns:a16="http://schemas.microsoft.com/office/drawing/2014/main" id="{1F0DACDA-2332-5C55-A3AA-C5E91BD9F1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133600"/>
            <a:ext cx="3982039" cy="30099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333744"/>
            <a:ext cx="12192000" cy="524510"/>
            <a:chOff x="0" y="6333744"/>
            <a:chExt cx="12192000" cy="524510"/>
          </a:xfrm>
        </p:grpSpPr>
        <p:sp>
          <p:nvSpPr>
            <p:cNvPr id="3" name="object 3"/>
            <p:cNvSpPr/>
            <p:nvPr/>
          </p:nvSpPr>
          <p:spPr>
            <a:xfrm>
              <a:off x="3047" y="6400799"/>
              <a:ext cx="12189460" cy="457200"/>
            </a:xfrm>
            <a:custGeom>
              <a:avLst/>
              <a:gdLst/>
              <a:ahLst/>
              <a:cxnLst/>
              <a:rect l="l" t="t" r="r" b="b"/>
              <a:pathLst>
                <a:path w="12189460" h="457200">
                  <a:moveTo>
                    <a:pt x="12188952" y="0"/>
                  </a:moveTo>
                  <a:lnTo>
                    <a:pt x="0" y="0"/>
                  </a:lnTo>
                  <a:lnTo>
                    <a:pt x="0" y="457199"/>
                  </a:lnTo>
                  <a:lnTo>
                    <a:pt x="12188952" y="457199"/>
                  </a:lnTo>
                  <a:lnTo>
                    <a:pt x="12188952" y="0"/>
                  </a:lnTo>
                  <a:close/>
                </a:path>
              </a:pathLst>
            </a:custGeom>
            <a:solidFill>
              <a:srgbClr val="BC572C"/>
            </a:solidFill>
          </p:spPr>
          <p:txBody>
            <a:bodyPr wrap="square" lIns="0" tIns="0" rIns="0" bIns="0" rtlCol="0"/>
            <a:lstStyle/>
            <a:p>
              <a:endParaRPr/>
            </a:p>
          </p:txBody>
        </p:sp>
        <p:sp>
          <p:nvSpPr>
            <p:cNvPr id="4" name="object 4"/>
            <p:cNvSpPr/>
            <p:nvPr/>
          </p:nvSpPr>
          <p:spPr>
            <a:xfrm>
              <a:off x="0" y="6333744"/>
              <a:ext cx="12189460" cy="64135"/>
            </a:xfrm>
            <a:custGeom>
              <a:avLst/>
              <a:gdLst/>
              <a:ahLst/>
              <a:cxnLst/>
              <a:rect l="l" t="t" r="r" b="b"/>
              <a:pathLst>
                <a:path w="12189460" h="64135">
                  <a:moveTo>
                    <a:pt x="12188952" y="0"/>
                  </a:moveTo>
                  <a:lnTo>
                    <a:pt x="0" y="0"/>
                  </a:lnTo>
                  <a:lnTo>
                    <a:pt x="0" y="64007"/>
                  </a:lnTo>
                  <a:lnTo>
                    <a:pt x="12188952" y="64007"/>
                  </a:lnTo>
                  <a:lnTo>
                    <a:pt x="12188952" y="0"/>
                  </a:lnTo>
                  <a:close/>
                </a:path>
              </a:pathLst>
            </a:custGeom>
            <a:solidFill>
              <a:srgbClr val="E38312"/>
            </a:solidFill>
          </p:spPr>
          <p:txBody>
            <a:bodyPr wrap="square" lIns="0" tIns="0" rIns="0" bIns="0" rtlCol="0"/>
            <a:lstStyle/>
            <a:p>
              <a:endParaRPr/>
            </a:p>
          </p:txBody>
        </p:sp>
        <p:sp>
          <p:nvSpPr>
            <p:cNvPr id="5" name="object 5"/>
            <p:cNvSpPr/>
            <p:nvPr/>
          </p:nvSpPr>
          <p:spPr>
            <a:xfrm>
              <a:off x="3047" y="6400799"/>
              <a:ext cx="12189460" cy="457200"/>
            </a:xfrm>
            <a:custGeom>
              <a:avLst/>
              <a:gdLst/>
              <a:ahLst/>
              <a:cxnLst/>
              <a:rect l="l" t="t" r="r" b="b"/>
              <a:pathLst>
                <a:path w="12189460" h="457200">
                  <a:moveTo>
                    <a:pt x="12188952" y="0"/>
                  </a:moveTo>
                  <a:lnTo>
                    <a:pt x="0" y="0"/>
                  </a:lnTo>
                  <a:lnTo>
                    <a:pt x="0" y="457199"/>
                  </a:lnTo>
                  <a:lnTo>
                    <a:pt x="12188952" y="457199"/>
                  </a:lnTo>
                  <a:lnTo>
                    <a:pt x="12188952" y="0"/>
                  </a:lnTo>
                  <a:close/>
                </a:path>
              </a:pathLst>
            </a:custGeom>
            <a:solidFill>
              <a:srgbClr val="BC572C"/>
            </a:solidFill>
          </p:spPr>
          <p:txBody>
            <a:bodyPr wrap="square" lIns="0" tIns="0" rIns="0" bIns="0" rtlCol="0"/>
            <a:lstStyle/>
            <a:p>
              <a:endParaRPr/>
            </a:p>
          </p:txBody>
        </p:sp>
        <p:sp>
          <p:nvSpPr>
            <p:cNvPr id="6" name="object 6"/>
            <p:cNvSpPr/>
            <p:nvPr/>
          </p:nvSpPr>
          <p:spPr>
            <a:xfrm>
              <a:off x="0" y="6333744"/>
              <a:ext cx="12192000" cy="67310"/>
            </a:xfrm>
            <a:custGeom>
              <a:avLst/>
              <a:gdLst/>
              <a:ahLst/>
              <a:cxnLst/>
              <a:rect l="l" t="t" r="r" b="b"/>
              <a:pathLst>
                <a:path w="12192000" h="67310">
                  <a:moveTo>
                    <a:pt x="12192000" y="0"/>
                  </a:moveTo>
                  <a:lnTo>
                    <a:pt x="0" y="0"/>
                  </a:lnTo>
                  <a:lnTo>
                    <a:pt x="0" y="67055"/>
                  </a:lnTo>
                  <a:lnTo>
                    <a:pt x="12192000" y="67055"/>
                  </a:lnTo>
                  <a:lnTo>
                    <a:pt x="12192000" y="0"/>
                  </a:lnTo>
                  <a:close/>
                </a:path>
              </a:pathLst>
            </a:custGeom>
            <a:solidFill>
              <a:srgbClr val="E38312"/>
            </a:solidFill>
          </p:spPr>
          <p:txBody>
            <a:bodyPr wrap="square" lIns="0" tIns="0" rIns="0" bIns="0" rtlCol="0"/>
            <a:lstStyle/>
            <a:p>
              <a:endParaRPr/>
            </a:p>
          </p:txBody>
        </p:sp>
      </p:grpSp>
      <p:sp>
        <p:nvSpPr>
          <p:cNvPr id="7" name="object 7"/>
          <p:cNvSpPr txBox="1">
            <a:spLocks noGrp="1"/>
          </p:cNvSpPr>
          <p:nvPr>
            <p:ph type="title"/>
          </p:nvPr>
        </p:nvSpPr>
        <p:spPr>
          <a:xfrm>
            <a:off x="990600" y="304384"/>
            <a:ext cx="9280525" cy="566822"/>
          </a:xfrm>
          <a:prstGeom prst="rect">
            <a:avLst/>
          </a:prstGeom>
        </p:spPr>
        <p:txBody>
          <a:bodyPr vert="horz" wrap="square" lIns="0" tIns="12700" rIns="0" bIns="0" rtlCol="0">
            <a:spAutoFit/>
          </a:bodyPr>
          <a:lstStyle/>
          <a:p>
            <a:pPr marL="12700">
              <a:lnSpc>
                <a:spcPct val="100000"/>
              </a:lnSpc>
              <a:spcBef>
                <a:spcPts val="100"/>
              </a:spcBef>
            </a:pPr>
            <a:r>
              <a:rPr lang="en-US" spc="-10" dirty="0">
                <a:latin typeface="Arial Black" panose="020B0A04020102020204" pitchFamily="34" charset="0"/>
              </a:rPr>
              <a:t>Gantt chart</a:t>
            </a:r>
            <a:endParaRPr spc="-10" dirty="0">
              <a:latin typeface="Arial Black" panose="020B0A04020102020204" pitchFamily="34" charset="0"/>
            </a:endParaRPr>
          </a:p>
        </p:txBody>
      </p:sp>
      <p:sp>
        <p:nvSpPr>
          <p:cNvPr id="8" name="object 8"/>
          <p:cNvSpPr/>
          <p:nvPr/>
        </p:nvSpPr>
        <p:spPr>
          <a:xfrm>
            <a:off x="720851" y="5618988"/>
            <a:ext cx="10515600" cy="0"/>
          </a:xfrm>
          <a:custGeom>
            <a:avLst/>
            <a:gdLst/>
            <a:ahLst/>
            <a:cxnLst/>
            <a:rect l="l" t="t" r="r" b="b"/>
            <a:pathLst>
              <a:path w="10515600">
                <a:moveTo>
                  <a:pt x="0" y="0"/>
                </a:moveTo>
                <a:lnTo>
                  <a:pt x="10515600" y="0"/>
                </a:lnTo>
              </a:path>
            </a:pathLst>
          </a:custGeom>
          <a:ln w="6350">
            <a:solidFill>
              <a:srgbClr val="626F52"/>
            </a:solidFill>
          </a:ln>
        </p:spPr>
        <p:txBody>
          <a:bodyPr wrap="square" lIns="0" tIns="0" rIns="0" bIns="0" rtlCol="0"/>
          <a:lstStyle/>
          <a:p>
            <a:endParaRPr/>
          </a:p>
        </p:txBody>
      </p:sp>
      <p:graphicFrame>
        <p:nvGraphicFramePr>
          <p:cNvPr id="10" name="Table 9">
            <a:extLst>
              <a:ext uri="{FF2B5EF4-FFF2-40B4-BE49-F238E27FC236}">
                <a16:creationId xmlns:a16="http://schemas.microsoft.com/office/drawing/2014/main" id="{F5A2C886-DC21-E177-2F8A-93A4CFB4D3A9}"/>
              </a:ext>
            </a:extLst>
          </p:cNvPr>
          <p:cNvGraphicFramePr>
            <a:graphicFrameLocks noGrp="1"/>
          </p:cNvGraphicFramePr>
          <p:nvPr>
            <p:extLst>
              <p:ext uri="{D42A27DB-BD31-4B8C-83A1-F6EECF244321}">
                <p14:modId xmlns:p14="http://schemas.microsoft.com/office/powerpoint/2010/main" val="3881607941"/>
              </p:ext>
            </p:extLst>
          </p:nvPr>
        </p:nvGraphicFramePr>
        <p:xfrm>
          <a:off x="319970" y="871206"/>
          <a:ext cx="11719628" cy="5224797"/>
        </p:xfrm>
        <a:graphic>
          <a:graphicData uri="http://schemas.openxmlformats.org/drawingml/2006/table">
            <a:tbl>
              <a:tblPr bandRow="1">
                <a:tableStyleId>{8A107856-5554-42FB-B03E-39F5DBC370BA}</a:tableStyleId>
              </a:tblPr>
              <a:tblGrid>
                <a:gridCol w="6614230">
                  <a:extLst>
                    <a:ext uri="{9D8B030D-6E8A-4147-A177-3AD203B41FA5}">
                      <a16:colId xmlns:a16="http://schemas.microsoft.com/office/drawing/2014/main" val="20000"/>
                    </a:ext>
                  </a:extLst>
                </a:gridCol>
                <a:gridCol w="381000">
                  <a:extLst>
                    <a:ext uri="{9D8B030D-6E8A-4147-A177-3AD203B41FA5}">
                      <a16:colId xmlns:a16="http://schemas.microsoft.com/office/drawing/2014/main" val="20001"/>
                    </a:ext>
                  </a:extLst>
                </a:gridCol>
                <a:gridCol w="304800">
                  <a:extLst>
                    <a:ext uri="{9D8B030D-6E8A-4147-A177-3AD203B41FA5}">
                      <a16:colId xmlns:a16="http://schemas.microsoft.com/office/drawing/2014/main" val="20002"/>
                    </a:ext>
                  </a:extLst>
                </a:gridCol>
                <a:gridCol w="304800">
                  <a:extLst>
                    <a:ext uri="{9D8B030D-6E8A-4147-A177-3AD203B41FA5}">
                      <a16:colId xmlns:a16="http://schemas.microsoft.com/office/drawing/2014/main" val="20003"/>
                    </a:ext>
                  </a:extLst>
                </a:gridCol>
                <a:gridCol w="304800">
                  <a:extLst>
                    <a:ext uri="{9D8B030D-6E8A-4147-A177-3AD203B41FA5}">
                      <a16:colId xmlns:a16="http://schemas.microsoft.com/office/drawing/2014/main" val="20004"/>
                    </a:ext>
                  </a:extLst>
                </a:gridCol>
                <a:gridCol w="228600">
                  <a:extLst>
                    <a:ext uri="{9D8B030D-6E8A-4147-A177-3AD203B41FA5}">
                      <a16:colId xmlns:a16="http://schemas.microsoft.com/office/drawing/2014/main" val="20005"/>
                    </a:ext>
                  </a:extLst>
                </a:gridCol>
                <a:gridCol w="228600">
                  <a:extLst>
                    <a:ext uri="{9D8B030D-6E8A-4147-A177-3AD203B41FA5}">
                      <a16:colId xmlns:a16="http://schemas.microsoft.com/office/drawing/2014/main" val="20006"/>
                    </a:ext>
                  </a:extLst>
                </a:gridCol>
                <a:gridCol w="228600">
                  <a:extLst>
                    <a:ext uri="{9D8B030D-6E8A-4147-A177-3AD203B41FA5}">
                      <a16:colId xmlns:a16="http://schemas.microsoft.com/office/drawing/2014/main" val="20007"/>
                    </a:ext>
                  </a:extLst>
                </a:gridCol>
                <a:gridCol w="228600">
                  <a:extLst>
                    <a:ext uri="{9D8B030D-6E8A-4147-A177-3AD203B41FA5}">
                      <a16:colId xmlns:a16="http://schemas.microsoft.com/office/drawing/2014/main" val="20008"/>
                    </a:ext>
                  </a:extLst>
                </a:gridCol>
                <a:gridCol w="228600">
                  <a:extLst>
                    <a:ext uri="{9D8B030D-6E8A-4147-A177-3AD203B41FA5}">
                      <a16:colId xmlns:a16="http://schemas.microsoft.com/office/drawing/2014/main" val="20009"/>
                    </a:ext>
                  </a:extLst>
                </a:gridCol>
                <a:gridCol w="381000">
                  <a:extLst>
                    <a:ext uri="{9D8B030D-6E8A-4147-A177-3AD203B41FA5}">
                      <a16:colId xmlns:a16="http://schemas.microsoft.com/office/drawing/2014/main" val="20010"/>
                    </a:ext>
                  </a:extLst>
                </a:gridCol>
                <a:gridCol w="381000">
                  <a:extLst>
                    <a:ext uri="{9D8B030D-6E8A-4147-A177-3AD203B41FA5}">
                      <a16:colId xmlns:a16="http://schemas.microsoft.com/office/drawing/2014/main" val="20011"/>
                    </a:ext>
                  </a:extLst>
                </a:gridCol>
                <a:gridCol w="381000">
                  <a:extLst>
                    <a:ext uri="{9D8B030D-6E8A-4147-A177-3AD203B41FA5}">
                      <a16:colId xmlns:a16="http://schemas.microsoft.com/office/drawing/2014/main" val="20012"/>
                    </a:ext>
                  </a:extLst>
                </a:gridCol>
                <a:gridCol w="381000">
                  <a:extLst>
                    <a:ext uri="{9D8B030D-6E8A-4147-A177-3AD203B41FA5}">
                      <a16:colId xmlns:a16="http://schemas.microsoft.com/office/drawing/2014/main" val="20013"/>
                    </a:ext>
                  </a:extLst>
                </a:gridCol>
                <a:gridCol w="381000">
                  <a:extLst>
                    <a:ext uri="{9D8B030D-6E8A-4147-A177-3AD203B41FA5}">
                      <a16:colId xmlns:a16="http://schemas.microsoft.com/office/drawing/2014/main" val="20014"/>
                    </a:ext>
                  </a:extLst>
                </a:gridCol>
                <a:gridCol w="381000">
                  <a:extLst>
                    <a:ext uri="{9D8B030D-6E8A-4147-A177-3AD203B41FA5}">
                      <a16:colId xmlns:a16="http://schemas.microsoft.com/office/drawing/2014/main" val="20015"/>
                    </a:ext>
                  </a:extLst>
                </a:gridCol>
                <a:gridCol w="380998">
                  <a:extLst>
                    <a:ext uri="{9D8B030D-6E8A-4147-A177-3AD203B41FA5}">
                      <a16:colId xmlns:a16="http://schemas.microsoft.com/office/drawing/2014/main" val="20016"/>
                    </a:ext>
                  </a:extLst>
                </a:gridCol>
              </a:tblGrid>
              <a:tr h="854176">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Research activities ↓                                        Weeks →</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2</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3</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4</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5</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6</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7</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8</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9</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10</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11</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12</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13</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14</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15</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b="1" dirty="0">
                          <a:effectLst/>
                          <a:latin typeface="Arial" panose="020B0604020202020204" pitchFamily="34" charset="0"/>
                          <a:cs typeface="Arial" panose="020B0604020202020204" pitchFamily="34" charset="0"/>
                        </a:rPr>
                        <a:t>16</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extLst>
                  <a:ext uri="{0D108BD9-81ED-4DB2-BD59-A6C34878D82A}">
                    <a16:rowId xmlns:a16="http://schemas.microsoft.com/office/drawing/2014/main" val="10000"/>
                  </a:ext>
                </a:extLst>
              </a:tr>
              <a:tr h="484067">
                <a:tc>
                  <a:txBody>
                    <a:bodyPr/>
                    <a:lstStyle/>
                    <a:p>
                      <a:pPr>
                        <a:lnSpc>
                          <a:spcPct val="150000"/>
                        </a:lnSpc>
                        <a:spcAft>
                          <a:spcPts val="800"/>
                        </a:spcAft>
                      </a:pPr>
                      <a:r>
                        <a:rPr lang="en-GB" sz="2000" b="0" dirty="0">
                          <a:effectLst/>
                          <a:latin typeface="Arial" panose="020B0604020202020204" pitchFamily="34" charset="0"/>
                          <a:ea typeface="Calibri" panose="020F0502020204030204" pitchFamily="34" charset="0"/>
                          <a:cs typeface="Arial" panose="020B0604020202020204" pitchFamily="34" charset="0"/>
                        </a:rPr>
                        <a:t>Submit research proposal to the ethics committee</a:t>
                      </a:r>
                    </a:p>
                  </a:txBody>
                  <a:tcPr marL="35983" marR="35983" marT="0" marB="0"/>
                </a:tc>
                <a:tc>
                  <a:txBody>
                    <a:bodyPr/>
                    <a:lstStyle/>
                    <a:p>
                      <a:pPr>
                        <a:lnSpc>
                          <a:spcPct val="150000"/>
                        </a:lnSpc>
                        <a:spcAft>
                          <a:spcPts val="800"/>
                        </a:spcAft>
                      </a:pPr>
                      <a:r>
                        <a:rPr lang="en-GB" sz="2000" dirty="0">
                          <a:latin typeface="Arial" panose="020B0604020202020204" pitchFamily="34" charset="0"/>
                          <a:cs typeface="Arial" panose="020B0604020202020204" pitchFamily="34" charset="0"/>
                        </a:rPr>
                        <a:t> </a:t>
                      </a:r>
                    </a:p>
                  </a:txBody>
                  <a:tcPr marL="35983" marR="35983" marT="0" marB="0">
                    <a:solidFill>
                      <a:srgbClr val="FF0000"/>
                    </a:solidFill>
                  </a:tcPr>
                </a:tc>
                <a:tc>
                  <a:txBody>
                    <a:bodyPr/>
                    <a:lstStyle/>
                    <a:p>
                      <a:pPr>
                        <a:lnSpc>
                          <a:spcPct val="150000"/>
                        </a:lnSpc>
                        <a:spcAft>
                          <a:spcPts val="800"/>
                        </a:spcAft>
                      </a:pPr>
                      <a:r>
                        <a:rPr lang="en-GB" sz="2000" dirty="0">
                          <a:latin typeface="Arial" panose="020B0604020202020204" pitchFamily="34" charset="0"/>
                          <a:cs typeface="Arial" panose="020B0604020202020204" pitchFamily="34" charset="0"/>
                        </a:rPr>
                        <a:t> </a:t>
                      </a:r>
                    </a:p>
                  </a:txBody>
                  <a:tcPr marL="35983" marR="35983" marT="0" marB="0">
                    <a:solidFill>
                      <a:srgbClr val="FF000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1"/>
                  </a:ext>
                </a:extLst>
              </a:tr>
              <a:tr h="498085">
                <a:tc>
                  <a:txBody>
                    <a:bodyPr/>
                    <a:lstStyle/>
                    <a:p>
                      <a:pPr>
                        <a:lnSpc>
                          <a:spcPct val="150000"/>
                        </a:lnSpc>
                        <a:spcAft>
                          <a:spcPts val="800"/>
                        </a:spcAft>
                      </a:pPr>
                      <a:r>
                        <a:rPr lang="en-GB" sz="2000" b="0" dirty="0">
                          <a:effectLst/>
                          <a:latin typeface="Arial" panose="020B0604020202020204" pitchFamily="34" charset="0"/>
                          <a:ea typeface="Calibri" panose="020F0502020204030204" pitchFamily="34" charset="0"/>
                          <a:cs typeface="Arial" panose="020B0604020202020204" pitchFamily="34" charset="0"/>
                        </a:rPr>
                        <a:t>Conduct a literature review</a:t>
                      </a:r>
                    </a:p>
                  </a:txBody>
                  <a:tcPr marL="35983" marR="35983" marT="0" marB="0"/>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FFFF0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FFFF0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2"/>
                  </a:ext>
                </a:extLst>
              </a:tr>
              <a:tr h="484067">
                <a:tc>
                  <a:txBody>
                    <a:bodyPr/>
                    <a:lstStyle/>
                    <a:p>
                      <a:pPr>
                        <a:lnSpc>
                          <a:spcPct val="150000"/>
                        </a:lnSpc>
                        <a:spcAft>
                          <a:spcPts val="800"/>
                        </a:spcAft>
                      </a:pPr>
                      <a:r>
                        <a:rPr lang="en-US" sz="2000" b="0" dirty="0">
                          <a:effectLst/>
                          <a:latin typeface="Arial" panose="020B0604020202020204" pitchFamily="34" charset="0"/>
                          <a:ea typeface="Calibri" panose="020F0502020204030204" pitchFamily="34" charset="0"/>
                          <a:cs typeface="Arial" panose="020B0604020202020204" pitchFamily="34" charset="0"/>
                        </a:rPr>
                        <a:t>R</a:t>
                      </a:r>
                      <a:r>
                        <a:rPr lang="en-IN" sz="2000" b="0" dirty="0">
                          <a:effectLst/>
                          <a:latin typeface="Arial" panose="020B0604020202020204" pitchFamily="34" charset="0"/>
                          <a:ea typeface="Calibri" panose="020F0502020204030204" pitchFamily="34" charset="0"/>
                          <a:cs typeface="Arial" panose="020B0604020202020204" pitchFamily="34" charset="0"/>
                        </a:rPr>
                        <a:t>recruitment the participation for research</a:t>
                      </a:r>
                      <a:endParaRPr lang="en-GB" sz="2000" b="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chemeClr val="accent4"/>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chemeClr val="accent4"/>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3"/>
                  </a:ext>
                </a:extLst>
              </a:tr>
              <a:tr h="484067">
                <a:tc>
                  <a:txBody>
                    <a:bodyPr/>
                    <a:lstStyle/>
                    <a:p>
                      <a:pPr>
                        <a:lnSpc>
                          <a:spcPct val="150000"/>
                        </a:lnSpc>
                        <a:spcAft>
                          <a:spcPts val="800"/>
                        </a:spcAft>
                      </a:pPr>
                      <a:r>
                        <a:rPr lang="en-GB" sz="2000" b="0" dirty="0">
                          <a:effectLst/>
                          <a:latin typeface="Arial" panose="020B0604020202020204" pitchFamily="34" charset="0"/>
                          <a:ea typeface="Calibri" panose="020F0502020204030204" pitchFamily="34" charset="0"/>
                          <a:cs typeface="Arial" panose="020B0604020202020204" pitchFamily="34" charset="0"/>
                        </a:rPr>
                        <a:t>Data collection</a:t>
                      </a:r>
                    </a:p>
                  </a:txBody>
                  <a:tcPr marL="35983" marR="35983" marT="0" marB="0"/>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00B0F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00B0F0"/>
                    </a:solid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4"/>
                  </a:ext>
                </a:extLst>
              </a:tr>
              <a:tr h="484067">
                <a:tc>
                  <a:txBody>
                    <a:bodyPr/>
                    <a:lstStyle/>
                    <a:p>
                      <a:pPr>
                        <a:lnSpc>
                          <a:spcPct val="150000"/>
                        </a:lnSpc>
                        <a:spcAft>
                          <a:spcPts val="800"/>
                        </a:spcAft>
                      </a:pPr>
                      <a:r>
                        <a:rPr lang="en-GB" sz="2000" b="0" kern="1200" dirty="0">
                          <a:solidFill>
                            <a:schemeClr val="dk1"/>
                          </a:solidFill>
                          <a:effectLst/>
                          <a:latin typeface="Arial" panose="020B0604020202020204" pitchFamily="34" charset="0"/>
                          <a:ea typeface="Calibri" panose="020F0502020204030204" pitchFamily="34" charset="0"/>
                          <a:cs typeface="Arial" panose="020B0604020202020204" pitchFamily="34" charset="0"/>
                        </a:rPr>
                        <a:t>Data analysis</a:t>
                      </a:r>
                    </a:p>
                  </a:txBody>
                  <a:tcPr marL="35983" marR="35983" marT="0" marB="0"/>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7030A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7030A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5"/>
                  </a:ext>
                </a:extLst>
              </a:tr>
              <a:tr h="484067">
                <a:tc>
                  <a:txBody>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lang="en-GB" sz="2000" b="0" kern="1200" dirty="0">
                          <a:solidFill>
                            <a:schemeClr val="dk1"/>
                          </a:solidFill>
                          <a:effectLst/>
                          <a:latin typeface="Arial" panose="020B0604020202020204" pitchFamily="34" charset="0"/>
                          <a:ea typeface="Calibri" panose="020F0502020204030204" pitchFamily="34" charset="0"/>
                          <a:cs typeface="Arial" panose="020B0604020202020204" pitchFamily="34" charset="0"/>
                        </a:rPr>
                        <a:t>Verification of data analysis outcomes</a:t>
                      </a:r>
                    </a:p>
                  </a:txBody>
                  <a:tcPr marL="35983" marR="35983" marT="0" marB="0"/>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92D05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92D05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6"/>
                  </a:ext>
                </a:extLst>
              </a:tr>
              <a:tr h="484067">
                <a:tc>
                  <a:txBody>
                    <a:bodyPr/>
                    <a:lstStyle/>
                    <a:p>
                      <a:pPr>
                        <a:lnSpc>
                          <a:spcPct val="150000"/>
                        </a:lnSpc>
                        <a:spcAft>
                          <a:spcPts val="800"/>
                        </a:spcAft>
                      </a:pPr>
                      <a:r>
                        <a:rPr lang="en-GB" sz="2000" b="0" kern="1200" dirty="0">
                          <a:solidFill>
                            <a:schemeClr val="dk1"/>
                          </a:solidFill>
                          <a:effectLst/>
                          <a:latin typeface="Arial" panose="020B0604020202020204" pitchFamily="34" charset="0"/>
                          <a:ea typeface="Calibri" panose="020F0502020204030204" pitchFamily="34" charset="0"/>
                          <a:cs typeface="Arial" panose="020B0604020202020204" pitchFamily="34" charset="0"/>
                        </a:rPr>
                        <a:t>Writing of results</a:t>
                      </a:r>
                    </a:p>
                  </a:txBody>
                  <a:tcPr marL="35983" marR="35983" marT="0" marB="0"/>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chemeClr val="tx1"/>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7"/>
                  </a:ext>
                </a:extLst>
              </a:tr>
              <a:tr h="484067">
                <a:tc>
                  <a:txBody>
                    <a:bodyPr/>
                    <a:lstStyle/>
                    <a:p>
                      <a:pPr>
                        <a:lnSpc>
                          <a:spcPct val="150000"/>
                        </a:lnSpc>
                        <a:spcAft>
                          <a:spcPts val="800"/>
                        </a:spcAft>
                      </a:pPr>
                      <a:r>
                        <a:rPr lang="en-GB" sz="2000" b="0" dirty="0">
                          <a:effectLst/>
                          <a:latin typeface="Arial" panose="020B0604020202020204" pitchFamily="34" charset="0"/>
                          <a:ea typeface="Calibri" panose="020F0502020204030204" pitchFamily="34" charset="0"/>
                          <a:cs typeface="Arial" panose="020B0604020202020204" pitchFamily="34" charset="0"/>
                        </a:rPr>
                        <a:t>Writing of dissertation chapters (1-6)</a:t>
                      </a:r>
                    </a:p>
                  </a:txBody>
                  <a:tcPr marL="35983" marR="35983" marT="0" marB="0"/>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FFC00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rgbClr val="FFC000"/>
                    </a:solid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extLst>
                  <a:ext uri="{0D108BD9-81ED-4DB2-BD59-A6C34878D82A}">
                    <a16:rowId xmlns:a16="http://schemas.microsoft.com/office/drawing/2014/main" val="10008"/>
                  </a:ext>
                </a:extLst>
              </a:tr>
              <a:tr h="484067">
                <a:tc>
                  <a:txBody>
                    <a:bodyPr/>
                    <a:lstStyle/>
                    <a:p>
                      <a:pPr>
                        <a:lnSpc>
                          <a:spcPct val="150000"/>
                        </a:lnSpc>
                        <a:spcAft>
                          <a:spcPts val="800"/>
                        </a:spcAft>
                      </a:pPr>
                      <a:r>
                        <a:rPr lang="en-GB" sz="2000" b="0" dirty="0">
                          <a:effectLst/>
                          <a:latin typeface="Arial" panose="020B0604020202020204" pitchFamily="34" charset="0"/>
                          <a:ea typeface="Calibri" panose="020F0502020204030204" pitchFamily="34" charset="0"/>
                          <a:cs typeface="Arial" panose="020B0604020202020204" pitchFamily="34" charset="0"/>
                        </a:rPr>
                        <a:t>Writing discussion section</a:t>
                      </a:r>
                    </a:p>
                  </a:txBody>
                  <a:tcPr marL="35983" marR="35983" marT="0" marB="0"/>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noFill/>
                  </a:tcPr>
                </a:tc>
                <a:tc>
                  <a:txBody>
                    <a:bodyPr/>
                    <a:lstStyle/>
                    <a:p>
                      <a:pPr>
                        <a:lnSpc>
                          <a:spcPct val="150000"/>
                        </a:lnSpc>
                        <a:spcAft>
                          <a:spcPts val="80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35983" marR="35983" marT="0" marB="0">
                    <a:solidFill>
                      <a:schemeClr val="accent1">
                        <a:lumMod val="75000"/>
                      </a:schemeClr>
                    </a:solid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57C066-77E9-61BE-851E-237FE2D2F292}"/>
              </a:ext>
            </a:extLst>
          </p:cNvPr>
          <p:cNvSpPr>
            <a:spLocks noGrp="1"/>
          </p:cNvSpPr>
          <p:nvPr>
            <p:ph idx="1"/>
          </p:nvPr>
        </p:nvSpPr>
        <p:spPr>
          <a:xfrm>
            <a:off x="304800" y="914400"/>
            <a:ext cx="11658600" cy="5791200"/>
          </a:xfrm>
        </p:spPr>
        <p:txBody>
          <a:bodyPr>
            <a:normAutofit fontScale="92500" lnSpcReduction="10000"/>
          </a:bodyPr>
          <a:lstStyle/>
          <a:p>
            <a:r>
              <a:rPr lang="en-US" sz="1200" b="0" i="0" dirty="0">
                <a:solidFill>
                  <a:srgbClr val="222222"/>
                </a:solidFill>
                <a:effectLst/>
                <a:latin typeface="Arial" panose="020B0604020202020204" pitchFamily="34" charset="0"/>
              </a:rPr>
              <a:t>Adnan, M. and </a:t>
            </a:r>
            <a:r>
              <a:rPr lang="en-US" sz="1200" b="0" i="0" dirty="0" err="1">
                <a:solidFill>
                  <a:srgbClr val="222222"/>
                </a:solidFill>
                <a:effectLst/>
                <a:latin typeface="Arial" panose="020B0604020202020204" pitchFamily="34" charset="0"/>
              </a:rPr>
              <a:t>Gezgin</a:t>
            </a:r>
            <a:r>
              <a:rPr lang="en-US" sz="1200" b="0" i="0" dirty="0">
                <a:solidFill>
                  <a:srgbClr val="222222"/>
                </a:solidFill>
                <a:effectLst/>
                <a:latin typeface="Arial" panose="020B0604020202020204" pitchFamily="34" charset="0"/>
              </a:rPr>
              <a:t>, D.M., 2016. A modern phobia: Prevalence of nomophobia among college students. </a:t>
            </a:r>
            <a:r>
              <a:rPr lang="en-US" sz="1200" b="0" i="1" dirty="0">
                <a:solidFill>
                  <a:srgbClr val="222222"/>
                </a:solidFill>
                <a:effectLst/>
                <a:latin typeface="Arial" panose="020B0604020202020204" pitchFamily="34" charset="0"/>
              </a:rPr>
              <a:t>Ankara University Journal of Faculty of Educational Sciences (JFES)</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49</a:t>
            </a:r>
            <a:r>
              <a:rPr lang="en-US" sz="1200" b="0" i="0" dirty="0">
                <a:solidFill>
                  <a:srgbClr val="222222"/>
                </a:solidFill>
                <a:effectLst/>
                <a:latin typeface="Arial" panose="020B0604020202020204" pitchFamily="34" charset="0"/>
              </a:rPr>
              <a:t>(1), pp.141-158. </a:t>
            </a:r>
            <a:r>
              <a:rPr lang="en-US" sz="1200" b="0" i="0" dirty="0">
                <a:solidFill>
                  <a:srgbClr val="222222"/>
                </a:solidFill>
                <a:effectLst/>
                <a:latin typeface="Arial" panose="020B0604020202020204" pitchFamily="34" charset="0"/>
                <a:hlinkClick r:id="rId2"/>
              </a:rPr>
              <a:t>https://dergipark.org.tr/en/pub/auebfd/article/444934</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Bahl, R.R. and </a:t>
            </a:r>
            <a:r>
              <a:rPr lang="en-US" sz="1200" b="0" i="0" dirty="0" err="1">
                <a:solidFill>
                  <a:srgbClr val="222222"/>
                </a:solidFill>
                <a:effectLst/>
                <a:latin typeface="Arial" panose="020B0604020202020204" pitchFamily="34" charset="0"/>
              </a:rPr>
              <a:t>DeIuliis</a:t>
            </a:r>
            <a:r>
              <a:rPr lang="en-US" sz="1200" b="0" i="0" dirty="0">
                <a:solidFill>
                  <a:srgbClr val="222222"/>
                </a:solidFill>
                <a:effectLst/>
                <a:latin typeface="Arial" panose="020B0604020202020204" pitchFamily="34" charset="0"/>
              </a:rPr>
              <a:t>, D., 2019. Nomophobia. In </a:t>
            </a:r>
            <a:r>
              <a:rPr lang="en-US" sz="1200" b="0" i="1" dirty="0">
                <a:solidFill>
                  <a:srgbClr val="222222"/>
                </a:solidFill>
                <a:effectLst/>
                <a:latin typeface="Arial" panose="020B0604020202020204" pitchFamily="34" charset="0"/>
              </a:rPr>
              <a:t>Substance Abuse and Addiction: Breakthroughs in Research and Practice</a:t>
            </a:r>
            <a:r>
              <a:rPr lang="en-US" sz="1200" b="0" i="0" dirty="0">
                <a:solidFill>
                  <a:srgbClr val="222222"/>
                </a:solidFill>
                <a:effectLst/>
                <a:latin typeface="Arial" panose="020B0604020202020204" pitchFamily="34" charset="0"/>
              </a:rPr>
              <a:t> (pp. 295-306). IGI Global. </a:t>
            </a:r>
            <a:r>
              <a:rPr lang="en-US" sz="1200" b="0" i="0" dirty="0">
                <a:solidFill>
                  <a:srgbClr val="222222"/>
                </a:solidFill>
                <a:effectLst/>
                <a:latin typeface="Arial" panose="020B0604020202020204" pitchFamily="34" charset="0"/>
                <a:hlinkClick r:id="rId3"/>
              </a:rPr>
              <a:t>https://www.igi-global.com/chapter/nomophobia/219421</a:t>
            </a:r>
            <a:endParaRPr lang="en-US" sz="1200" b="0" i="0" dirty="0">
              <a:solidFill>
                <a:srgbClr val="222222"/>
              </a:solidFill>
              <a:effectLst/>
              <a:latin typeface="Arial" panose="020B0604020202020204" pitchFamily="34" charset="0"/>
            </a:endParaRPr>
          </a:p>
          <a:p>
            <a:r>
              <a:rPr lang="en-US" sz="1200" b="0" i="0" dirty="0" err="1">
                <a:solidFill>
                  <a:srgbClr val="222222"/>
                </a:solidFill>
                <a:effectLst/>
                <a:latin typeface="Arial" panose="020B0604020202020204" pitchFamily="34" charset="0"/>
              </a:rPr>
              <a:t>Buctot</a:t>
            </a:r>
            <a:r>
              <a:rPr lang="en-US" sz="1200" b="0" i="0" dirty="0">
                <a:solidFill>
                  <a:srgbClr val="222222"/>
                </a:solidFill>
                <a:effectLst/>
                <a:latin typeface="Arial" panose="020B0604020202020204" pitchFamily="34" charset="0"/>
              </a:rPr>
              <a:t>, D.B., Kim, N. and Kim, S.H., 2021. Personal profiles, family environment, patterns of smartphone use, nomophobia, and smartphone addiction across low, average, and high perceived academic performance levels among high school students in The Philippines. </a:t>
            </a:r>
            <a:r>
              <a:rPr lang="en-US" sz="1200" b="0" i="1" dirty="0">
                <a:solidFill>
                  <a:srgbClr val="222222"/>
                </a:solidFill>
                <a:effectLst/>
                <a:latin typeface="Arial" panose="020B0604020202020204" pitchFamily="34" charset="0"/>
              </a:rPr>
              <a:t>International journal of environmental research and public health</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18</a:t>
            </a:r>
            <a:r>
              <a:rPr lang="en-US" sz="1200" b="0" i="0" dirty="0">
                <a:solidFill>
                  <a:srgbClr val="222222"/>
                </a:solidFill>
                <a:effectLst/>
                <a:latin typeface="Arial" panose="020B0604020202020204" pitchFamily="34" charset="0"/>
              </a:rPr>
              <a:t>(10), p.5219. </a:t>
            </a:r>
            <a:r>
              <a:rPr lang="en-US" sz="1200" b="0" i="0" dirty="0">
                <a:solidFill>
                  <a:srgbClr val="222222"/>
                </a:solidFill>
                <a:effectLst/>
                <a:latin typeface="Arial" panose="020B0604020202020204" pitchFamily="34" charset="0"/>
                <a:hlinkClick r:id="rId4"/>
              </a:rPr>
              <a:t>https://www.mdpi.com/1660-4601/18/10/5219</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Devi, U. and Dutta, R., 2022. A review paper on prevalence of nomophobia among students and its impact on their academic achievement. </a:t>
            </a:r>
            <a:r>
              <a:rPr lang="en-US" sz="1200" b="0" i="1" dirty="0">
                <a:solidFill>
                  <a:srgbClr val="222222"/>
                </a:solidFill>
                <a:effectLst/>
                <a:latin typeface="Arial" panose="020B0604020202020204" pitchFamily="34" charset="0"/>
              </a:rPr>
              <a:t>Journal of Positive School Psychology</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6</a:t>
            </a:r>
            <a:r>
              <a:rPr lang="en-US" sz="1200" b="0" i="0" dirty="0">
                <a:solidFill>
                  <a:srgbClr val="222222"/>
                </a:solidFill>
                <a:effectLst/>
                <a:latin typeface="Arial" panose="020B0604020202020204" pitchFamily="34" charset="0"/>
              </a:rPr>
              <a:t>(3), pp.5397-5405. </a:t>
            </a:r>
            <a:r>
              <a:rPr lang="en-US" sz="1200" b="0" i="0" dirty="0">
                <a:solidFill>
                  <a:srgbClr val="222222"/>
                </a:solidFill>
                <a:effectLst/>
                <a:latin typeface="Arial" panose="020B0604020202020204" pitchFamily="34" charset="0"/>
                <a:hlinkClick r:id="rId5"/>
              </a:rPr>
              <a:t>https://www.journalppw.com/index.php/jpsp/article/view/3037</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Essel, H.B., </a:t>
            </a:r>
            <a:r>
              <a:rPr lang="en-US" sz="1200" b="0" i="0" dirty="0" err="1">
                <a:solidFill>
                  <a:srgbClr val="222222"/>
                </a:solidFill>
                <a:effectLst/>
                <a:latin typeface="Arial" panose="020B0604020202020204" pitchFamily="34" charset="0"/>
              </a:rPr>
              <a:t>Vlachopoulos</a:t>
            </a:r>
            <a:r>
              <a:rPr lang="en-US" sz="1200" b="0" i="0" dirty="0">
                <a:solidFill>
                  <a:srgbClr val="222222"/>
                </a:solidFill>
                <a:effectLst/>
                <a:latin typeface="Arial" panose="020B0604020202020204" pitchFamily="34" charset="0"/>
              </a:rPr>
              <a:t>, D. and </a:t>
            </a:r>
            <a:r>
              <a:rPr lang="en-US" sz="1200" b="0" i="0" dirty="0" err="1">
                <a:solidFill>
                  <a:srgbClr val="222222"/>
                </a:solidFill>
                <a:effectLst/>
                <a:latin typeface="Arial" panose="020B0604020202020204" pitchFamily="34" charset="0"/>
              </a:rPr>
              <a:t>Tachie-Menson</a:t>
            </a:r>
            <a:r>
              <a:rPr lang="en-US" sz="1200" b="0" i="0" dirty="0">
                <a:solidFill>
                  <a:srgbClr val="222222"/>
                </a:solidFill>
                <a:effectLst/>
                <a:latin typeface="Arial" panose="020B0604020202020204" pitchFamily="34" charset="0"/>
              </a:rPr>
              <a:t>, A., 2021. The relationship between the </a:t>
            </a:r>
            <a:r>
              <a:rPr lang="en-US" sz="1200" b="0" i="0" dirty="0" err="1">
                <a:solidFill>
                  <a:srgbClr val="222222"/>
                </a:solidFill>
                <a:effectLst/>
                <a:latin typeface="Arial" panose="020B0604020202020204" pitchFamily="34" charset="0"/>
              </a:rPr>
              <a:t>nomophobic</a:t>
            </a:r>
            <a:r>
              <a:rPr lang="en-US" sz="1200" b="0" i="0" dirty="0">
                <a:solidFill>
                  <a:srgbClr val="222222"/>
                </a:solidFill>
                <a:effectLst/>
                <a:latin typeface="Arial" panose="020B0604020202020204" pitchFamily="34" charset="0"/>
              </a:rPr>
              <a:t> levels of higher education students in Ghana and academic achievement. </a:t>
            </a:r>
            <a:r>
              <a:rPr lang="en-US" sz="1200" b="0" i="1" dirty="0" err="1">
                <a:solidFill>
                  <a:srgbClr val="222222"/>
                </a:solidFill>
                <a:effectLst/>
                <a:latin typeface="Arial" panose="020B0604020202020204" pitchFamily="34" charset="0"/>
              </a:rPr>
              <a:t>Plos</a:t>
            </a:r>
            <a:r>
              <a:rPr lang="en-US" sz="1200" b="0" i="1" dirty="0">
                <a:solidFill>
                  <a:srgbClr val="222222"/>
                </a:solidFill>
                <a:effectLst/>
                <a:latin typeface="Arial" panose="020B0604020202020204" pitchFamily="34" charset="0"/>
              </a:rPr>
              <a:t> one</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16</a:t>
            </a:r>
            <a:r>
              <a:rPr lang="en-US" sz="1200" b="0" i="0" dirty="0">
                <a:solidFill>
                  <a:srgbClr val="222222"/>
                </a:solidFill>
                <a:effectLst/>
                <a:latin typeface="Arial" panose="020B0604020202020204" pitchFamily="34" charset="0"/>
              </a:rPr>
              <a:t>(6), p.e0252880. </a:t>
            </a:r>
            <a:r>
              <a:rPr lang="en-US" sz="1200" b="0" i="0" dirty="0">
                <a:solidFill>
                  <a:srgbClr val="222222"/>
                </a:solidFill>
                <a:effectLst/>
                <a:latin typeface="Arial" panose="020B0604020202020204" pitchFamily="34" charset="0"/>
                <a:hlinkClick r:id="rId6"/>
              </a:rPr>
              <a:t>https://journals.plos.org/plosone/article?id=10.1371/journal.pone.0252880</a:t>
            </a:r>
            <a:endParaRPr lang="en-US" sz="1200" b="0" i="0" dirty="0">
              <a:solidFill>
                <a:srgbClr val="222222"/>
              </a:solidFill>
              <a:effectLst/>
              <a:latin typeface="Arial" panose="020B0604020202020204" pitchFamily="34" charset="0"/>
            </a:endParaRPr>
          </a:p>
          <a:p>
            <a:r>
              <a:rPr lang="en-IN" sz="1200" b="0" i="0" dirty="0">
                <a:solidFill>
                  <a:srgbClr val="222222"/>
                </a:solidFill>
                <a:effectLst/>
                <a:latin typeface="Arial" panose="020B0604020202020204" pitchFamily="34" charset="0"/>
              </a:rPr>
              <a:t>Farooq, M., Rizvi, M.A., Wajid, W.A., Ashraf, M., Farooq, M., Javed, H., Sadiq, M.A., Jafar, H.M., Hameed, F., Rizvi, M.A. and </a:t>
            </a:r>
            <a:r>
              <a:rPr lang="en-IN" sz="1200" b="0" i="0" dirty="0" err="1">
                <a:solidFill>
                  <a:srgbClr val="222222"/>
                </a:solidFill>
                <a:effectLst/>
                <a:latin typeface="Arial" panose="020B0604020202020204" pitchFamily="34" charset="0"/>
              </a:rPr>
              <a:t>Tayyba</a:t>
            </a:r>
            <a:r>
              <a:rPr lang="en-IN" sz="1200" b="0" i="0" dirty="0">
                <a:solidFill>
                  <a:srgbClr val="222222"/>
                </a:solidFill>
                <a:effectLst/>
                <a:latin typeface="Arial" panose="020B0604020202020204" pitchFamily="34" charset="0"/>
              </a:rPr>
              <a:t>, A., 2022. Prevalence of Nomophobia and an Analysis of Its Contributing Factors in the Undergraduate Students of Pakistan. </a:t>
            </a:r>
            <a:r>
              <a:rPr lang="en-IN" sz="1200" b="0" i="1" dirty="0">
                <a:solidFill>
                  <a:srgbClr val="222222"/>
                </a:solidFill>
                <a:effectLst/>
                <a:latin typeface="Arial" panose="020B0604020202020204" pitchFamily="34" charset="0"/>
              </a:rPr>
              <a:t>Cyberpsychology, </a:t>
            </a:r>
            <a:r>
              <a:rPr lang="en-IN" sz="1200" b="0" i="1" dirty="0" err="1">
                <a:solidFill>
                  <a:srgbClr val="222222"/>
                </a:solidFill>
                <a:effectLst/>
                <a:latin typeface="Arial" panose="020B0604020202020204" pitchFamily="34" charset="0"/>
              </a:rPr>
              <a:t>Behavior</a:t>
            </a:r>
            <a:r>
              <a:rPr lang="en-IN" sz="1200" b="0" i="1" dirty="0">
                <a:solidFill>
                  <a:srgbClr val="222222"/>
                </a:solidFill>
                <a:effectLst/>
                <a:latin typeface="Arial" panose="020B0604020202020204" pitchFamily="34" charset="0"/>
              </a:rPr>
              <a:t>, and Social Networking</a:t>
            </a:r>
            <a:r>
              <a:rPr lang="en-IN" sz="1200" b="0" i="0" dirty="0">
                <a:solidFill>
                  <a:srgbClr val="222222"/>
                </a:solidFill>
                <a:effectLst/>
                <a:latin typeface="Arial" panose="020B0604020202020204" pitchFamily="34" charset="0"/>
              </a:rPr>
              <a:t>, </a:t>
            </a:r>
            <a:r>
              <a:rPr lang="en-IN" sz="1200" b="0" i="1" dirty="0">
                <a:solidFill>
                  <a:srgbClr val="222222"/>
                </a:solidFill>
                <a:effectLst/>
                <a:latin typeface="Arial" panose="020B0604020202020204" pitchFamily="34" charset="0"/>
              </a:rPr>
              <a:t>25</a:t>
            </a:r>
            <a:r>
              <a:rPr lang="en-IN" sz="1200" b="0" i="0" dirty="0">
                <a:solidFill>
                  <a:srgbClr val="222222"/>
                </a:solidFill>
                <a:effectLst/>
                <a:latin typeface="Arial" panose="020B0604020202020204" pitchFamily="34" charset="0"/>
              </a:rPr>
              <a:t>(2), pp.147-153. </a:t>
            </a:r>
            <a:r>
              <a:rPr lang="en-IN" sz="1200" b="0" i="0" dirty="0">
                <a:solidFill>
                  <a:srgbClr val="222222"/>
                </a:solidFill>
                <a:effectLst/>
                <a:latin typeface="Arial" panose="020B0604020202020204" pitchFamily="34" charset="0"/>
                <a:hlinkClick r:id="rId7"/>
              </a:rPr>
              <a:t>https://www.liebertpub.com/doi/abs/10.1089/cyber.2021.0148</a:t>
            </a:r>
            <a:endParaRPr lang="en-US" sz="1200" b="0" i="0" dirty="0">
              <a:solidFill>
                <a:srgbClr val="222222"/>
              </a:solidFill>
              <a:effectLst/>
              <a:latin typeface="Arial" panose="020B0604020202020204" pitchFamily="34" charset="0"/>
            </a:endParaRPr>
          </a:p>
          <a:p>
            <a:r>
              <a:rPr lang="en-US" sz="1200" b="0" i="0" dirty="0" err="1">
                <a:solidFill>
                  <a:srgbClr val="222222"/>
                </a:solidFill>
                <a:effectLst/>
                <a:latin typeface="Arial" panose="020B0604020202020204" pitchFamily="34" charset="0"/>
              </a:rPr>
              <a:t>Gezgin</a:t>
            </a:r>
            <a:r>
              <a:rPr lang="en-US" sz="1200" b="0" i="0" dirty="0">
                <a:solidFill>
                  <a:srgbClr val="222222"/>
                </a:solidFill>
                <a:effectLst/>
                <a:latin typeface="Arial" panose="020B0604020202020204" pitchFamily="34" charset="0"/>
              </a:rPr>
              <a:t>, D.M. and </a:t>
            </a:r>
            <a:r>
              <a:rPr lang="en-US" sz="1200" b="0" i="0" dirty="0" err="1">
                <a:solidFill>
                  <a:srgbClr val="222222"/>
                </a:solidFill>
                <a:effectLst/>
                <a:latin typeface="Arial" panose="020B0604020202020204" pitchFamily="34" charset="0"/>
              </a:rPr>
              <a:t>Çakır</a:t>
            </a:r>
            <a:r>
              <a:rPr lang="en-US" sz="1200" b="0" i="0" dirty="0">
                <a:solidFill>
                  <a:srgbClr val="222222"/>
                </a:solidFill>
                <a:effectLst/>
                <a:latin typeface="Arial" panose="020B0604020202020204" pitchFamily="34" charset="0"/>
              </a:rPr>
              <a:t>, Ö., 2016. Analysis of </a:t>
            </a:r>
            <a:r>
              <a:rPr lang="en-US" sz="1200" b="0" i="0" dirty="0" err="1">
                <a:solidFill>
                  <a:srgbClr val="222222"/>
                </a:solidFill>
                <a:effectLst/>
                <a:latin typeface="Arial" panose="020B0604020202020204" pitchFamily="34" charset="0"/>
              </a:rPr>
              <a:t>nomofobic</a:t>
            </a:r>
            <a:r>
              <a:rPr lang="en-US" sz="1200" b="0" i="0" dirty="0">
                <a:solidFill>
                  <a:srgbClr val="222222"/>
                </a:solidFill>
                <a:effectLst/>
                <a:latin typeface="Arial" panose="020B0604020202020204" pitchFamily="34" charset="0"/>
              </a:rPr>
              <a:t> behaviors of adolescents regarding various factors. </a:t>
            </a:r>
            <a:r>
              <a:rPr lang="en-US" sz="1200" b="0" i="1" dirty="0">
                <a:solidFill>
                  <a:srgbClr val="222222"/>
                </a:solidFill>
                <a:effectLst/>
                <a:latin typeface="Arial" panose="020B0604020202020204" pitchFamily="34" charset="0"/>
              </a:rPr>
              <a:t>Journal of Human Sciences</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13</a:t>
            </a:r>
            <a:r>
              <a:rPr lang="en-US" sz="1200" b="0" i="0" dirty="0">
                <a:solidFill>
                  <a:srgbClr val="222222"/>
                </a:solidFill>
                <a:effectLst/>
                <a:latin typeface="Arial" panose="020B0604020202020204" pitchFamily="34" charset="0"/>
              </a:rPr>
              <a:t>(2), pp.2504-2519. </a:t>
            </a:r>
            <a:r>
              <a:rPr lang="en-US" sz="1200" b="0" i="0" dirty="0">
                <a:solidFill>
                  <a:srgbClr val="222222"/>
                </a:solidFill>
                <a:effectLst/>
                <a:latin typeface="Arial" panose="020B0604020202020204" pitchFamily="34" charset="0"/>
                <a:hlinkClick r:id="rId8"/>
              </a:rPr>
              <a:t>https://www.j-humansciences.com/ojs/index.php/IJHS/article/view/3797</a:t>
            </a:r>
            <a:endParaRPr lang="en-US" sz="1200" b="0" i="0" dirty="0">
              <a:solidFill>
                <a:srgbClr val="222222"/>
              </a:solidFill>
              <a:effectLst/>
              <a:latin typeface="Arial" panose="020B0604020202020204" pitchFamily="34" charset="0"/>
            </a:endParaRPr>
          </a:p>
          <a:p>
            <a:r>
              <a:rPr lang="en-US" sz="1200" b="0" i="0" dirty="0" err="1">
                <a:solidFill>
                  <a:srgbClr val="222222"/>
                </a:solidFill>
                <a:effectLst/>
                <a:latin typeface="Arial" panose="020B0604020202020204" pitchFamily="34" charset="0"/>
              </a:rPr>
              <a:t>Gezgin</a:t>
            </a:r>
            <a:r>
              <a:rPr lang="en-US" sz="1200" b="0" i="0" dirty="0">
                <a:solidFill>
                  <a:srgbClr val="222222"/>
                </a:solidFill>
                <a:effectLst/>
                <a:latin typeface="Arial" panose="020B0604020202020204" pitchFamily="34" charset="0"/>
              </a:rPr>
              <a:t>, D.M., Cakir, O. and Yildirim, S., 2018. The relationship between levels of nomophobia prevalence and internet addiction among high school students: The factors influencing Nomophobia. </a:t>
            </a:r>
            <a:r>
              <a:rPr lang="en-US" sz="1200" b="0" i="1" dirty="0">
                <a:solidFill>
                  <a:srgbClr val="222222"/>
                </a:solidFill>
                <a:effectLst/>
                <a:latin typeface="Arial" panose="020B0604020202020204" pitchFamily="34" charset="0"/>
              </a:rPr>
              <a:t>International Journal of Research in Education and Science</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4</a:t>
            </a:r>
            <a:r>
              <a:rPr lang="en-US" sz="1200" b="0" i="0" dirty="0">
                <a:solidFill>
                  <a:srgbClr val="222222"/>
                </a:solidFill>
                <a:effectLst/>
                <a:latin typeface="Arial" panose="020B0604020202020204" pitchFamily="34" charset="0"/>
              </a:rPr>
              <a:t>(1), pp.215-225. </a:t>
            </a:r>
            <a:r>
              <a:rPr lang="en-US" sz="1200" b="0" i="0" dirty="0">
                <a:solidFill>
                  <a:srgbClr val="222222"/>
                </a:solidFill>
                <a:effectLst/>
                <a:latin typeface="Arial" panose="020B0604020202020204" pitchFamily="34" charset="0"/>
                <a:hlinkClick r:id="rId9"/>
              </a:rPr>
              <a:t>https://eric.ed.gov/?id=EJ1169832</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Guest, G., 2014. Sampling and selecting participants in field research. </a:t>
            </a:r>
            <a:r>
              <a:rPr lang="en-US" sz="1200" b="0" i="1" dirty="0">
                <a:solidFill>
                  <a:srgbClr val="222222"/>
                </a:solidFill>
                <a:effectLst/>
                <a:latin typeface="Arial" panose="020B0604020202020204" pitchFamily="34" charset="0"/>
              </a:rPr>
              <a:t>Handbook of methods in cultural anthropology</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2</a:t>
            </a:r>
            <a:r>
              <a:rPr lang="en-US" sz="1200" b="0" i="0" dirty="0">
                <a:solidFill>
                  <a:srgbClr val="222222"/>
                </a:solidFill>
                <a:effectLst/>
                <a:latin typeface="Arial" panose="020B0604020202020204" pitchFamily="34" charset="0"/>
              </a:rPr>
              <a:t>, pp.215-250. </a:t>
            </a:r>
            <a:r>
              <a:rPr lang="en-US" sz="1200" b="0" i="0" dirty="0">
                <a:solidFill>
                  <a:srgbClr val="222222"/>
                </a:solidFill>
                <a:effectLst/>
                <a:latin typeface="Arial" panose="020B0604020202020204" pitchFamily="34" charset="0"/>
                <a:hlinkClick r:id="rId10"/>
              </a:rPr>
              <a:t>https://books.google.com/books?hl=en&amp;lr=&amp;id=HJv_AwAAQBAJ&amp;oi=fnd&amp;pg=PA215&amp;dq=research+methedology+recruitment,sampling+and+study+participants&amp;ots=1sYjhlSMXw&amp;sig=ttsY5gmp2-uMMJuEOpnn03oxegw</a:t>
            </a:r>
            <a:endParaRPr lang="en-US" sz="1200" b="0" i="0" dirty="0">
              <a:solidFill>
                <a:srgbClr val="222222"/>
              </a:solidFill>
              <a:effectLst/>
              <a:latin typeface="Arial" panose="020B0604020202020204" pitchFamily="34" charset="0"/>
            </a:endParaRPr>
          </a:p>
          <a:p>
            <a:r>
              <a:rPr lang="en-IN" sz="1200" b="0" i="0" dirty="0" err="1">
                <a:solidFill>
                  <a:srgbClr val="222222"/>
                </a:solidFill>
                <a:effectLst/>
                <a:latin typeface="Arial" panose="020B0604020202020204" pitchFamily="34" charset="0"/>
              </a:rPr>
              <a:t>Jamshidifar</a:t>
            </a:r>
            <a:r>
              <a:rPr lang="en-IN" sz="1200" b="0" i="0" dirty="0">
                <a:solidFill>
                  <a:srgbClr val="222222"/>
                </a:solidFill>
                <a:effectLst/>
                <a:latin typeface="Arial" panose="020B0604020202020204" pitchFamily="34" charset="0"/>
              </a:rPr>
              <a:t>, S., Karimi, P., </a:t>
            </a:r>
            <a:r>
              <a:rPr lang="en-IN" sz="1200" b="0" i="0" dirty="0" err="1">
                <a:solidFill>
                  <a:srgbClr val="222222"/>
                </a:solidFill>
                <a:effectLst/>
                <a:latin typeface="Arial" panose="020B0604020202020204" pitchFamily="34" charset="0"/>
              </a:rPr>
              <a:t>Musavi</a:t>
            </a:r>
            <a:r>
              <a:rPr lang="en-IN" sz="1200" b="0" i="0" dirty="0">
                <a:solidFill>
                  <a:srgbClr val="222222"/>
                </a:solidFill>
                <a:effectLst/>
                <a:latin typeface="Arial" panose="020B0604020202020204" pitchFamily="34" charset="0"/>
              </a:rPr>
              <a:t>, S.J., </a:t>
            </a:r>
            <a:r>
              <a:rPr lang="en-IN" sz="1200" b="0" i="0" dirty="0" err="1">
                <a:solidFill>
                  <a:srgbClr val="222222"/>
                </a:solidFill>
                <a:effectLst/>
                <a:latin typeface="Arial" panose="020B0604020202020204" pitchFamily="34" charset="0"/>
              </a:rPr>
              <a:t>Ershad</a:t>
            </a:r>
            <a:r>
              <a:rPr lang="en-IN" sz="1200" b="0" i="0" dirty="0">
                <a:solidFill>
                  <a:srgbClr val="222222"/>
                </a:solidFill>
                <a:effectLst/>
                <a:latin typeface="Arial" panose="020B0604020202020204" pitchFamily="34" charset="0"/>
              </a:rPr>
              <a:t>, A. and </a:t>
            </a:r>
            <a:r>
              <a:rPr lang="en-IN" sz="1200" b="0" i="0" dirty="0" err="1">
                <a:solidFill>
                  <a:srgbClr val="222222"/>
                </a:solidFill>
                <a:effectLst/>
                <a:latin typeface="Arial" panose="020B0604020202020204" pitchFamily="34" charset="0"/>
              </a:rPr>
              <a:t>Elyasi</a:t>
            </a:r>
            <a:r>
              <a:rPr lang="en-IN" sz="1200" b="0" i="0" dirty="0">
                <a:solidFill>
                  <a:srgbClr val="222222"/>
                </a:solidFill>
                <a:effectLst/>
                <a:latin typeface="Arial" panose="020B0604020202020204" pitchFamily="34" charset="0"/>
              </a:rPr>
              <a:t>, F., 2023. Prevalence of Nomophobia and Associated Factors in Adolescent Female Students: A Cross-Sectional Study in Northern Iran. </a:t>
            </a:r>
            <a:r>
              <a:rPr lang="en-IN" sz="1200" b="0" i="1" dirty="0">
                <a:solidFill>
                  <a:srgbClr val="222222"/>
                </a:solidFill>
                <a:effectLst/>
                <a:latin typeface="Arial" panose="020B0604020202020204" pitchFamily="34" charset="0"/>
              </a:rPr>
              <a:t>Iranian Journal of Psychiatry and </a:t>
            </a:r>
            <a:r>
              <a:rPr lang="en-IN" sz="1200" b="0" i="1" dirty="0" err="1">
                <a:solidFill>
                  <a:srgbClr val="222222"/>
                </a:solidFill>
                <a:effectLst/>
                <a:latin typeface="Arial" panose="020B0604020202020204" pitchFamily="34" charset="0"/>
              </a:rPr>
              <a:t>Behavioral</a:t>
            </a:r>
            <a:r>
              <a:rPr lang="en-IN" sz="1200" b="0" i="1" dirty="0">
                <a:solidFill>
                  <a:srgbClr val="222222"/>
                </a:solidFill>
                <a:effectLst/>
                <a:latin typeface="Arial" panose="020B0604020202020204" pitchFamily="34" charset="0"/>
              </a:rPr>
              <a:t> Sciences</a:t>
            </a:r>
            <a:r>
              <a:rPr lang="en-IN" sz="1200" b="0" i="0" dirty="0">
                <a:solidFill>
                  <a:srgbClr val="222222"/>
                </a:solidFill>
                <a:effectLst/>
                <a:latin typeface="Arial" panose="020B0604020202020204" pitchFamily="34" charset="0"/>
              </a:rPr>
              <a:t>, </a:t>
            </a:r>
            <a:r>
              <a:rPr lang="en-IN" sz="1200" b="0" i="1" dirty="0">
                <a:solidFill>
                  <a:srgbClr val="222222"/>
                </a:solidFill>
                <a:effectLst/>
                <a:latin typeface="Arial" panose="020B0604020202020204" pitchFamily="34" charset="0"/>
              </a:rPr>
              <a:t>17</a:t>
            </a:r>
            <a:r>
              <a:rPr lang="en-IN" sz="1200" b="0" i="0" dirty="0">
                <a:solidFill>
                  <a:srgbClr val="222222"/>
                </a:solidFill>
                <a:effectLst/>
                <a:latin typeface="Arial" panose="020B0604020202020204" pitchFamily="34" charset="0"/>
              </a:rPr>
              <a:t>(3). </a:t>
            </a:r>
            <a:r>
              <a:rPr lang="en-IN" sz="1200" b="0" i="0" dirty="0">
                <a:solidFill>
                  <a:srgbClr val="222222"/>
                </a:solidFill>
                <a:effectLst/>
                <a:latin typeface="Arial" panose="020B0604020202020204" pitchFamily="34" charset="0"/>
                <a:hlinkClick r:id="rId11"/>
              </a:rPr>
              <a:t>https://brieflands.com/articles/ijpbs-132909.html</a:t>
            </a:r>
            <a:endParaRPr lang="en-IN" sz="1200" b="0" i="0" dirty="0">
              <a:solidFill>
                <a:srgbClr val="222222"/>
              </a:solidFill>
              <a:effectLst/>
              <a:latin typeface="Arial" panose="020B0604020202020204" pitchFamily="34" charset="0"/>
            </a:endParaRPr>
          </a:p>
          <a:p>
            <a:r>
              <a:rPr lang="en-IN" sz="1200" b="0" i="0" dirty="0">
                <a:solidFill>
                  <a:srgbClr val="222222"/>
                </a:solidFill>
                <a:effectLst/>
                <a:latin typeface="Arial" panose="020B0604020202020204" pitchFamily="34" charset="0"/>
              </a:rPr>
              <a:t>Kazem, A.M., </a:t>
            </a:r>
            <a:r>
              <a:rPr lang="en-IN" sz="1200" b="0" i="0" dirty="0" err="1">
                <a:solidFill>
                  <a:srgbClr val="222222"/>
                </a:solidFill>
                <a:effectLst/>
                <a:latin typeface="Arial" panose="020B0604020202020204" pitchFamily="34" charset="0"/>
              </a:rPr>
              <a:t>Emam</a:t>
            </a:r>
            <a:r>
              <a:rPr lang="en-IN" sz="1200" b="0" i="0" dirty="0">
                <a:solidFill>
                  <a:srgbClr val="222222"/>
                </a:solidFill>
                <a:effectLst/>
                <a:latin typeface="Arial" panose="020B0604020202020204" pitchFamily="34" charset="0"/>
              </a:rPr>
              <a:t>, M.M., </a:t>
            </a:r>
            <a:r>
              <a:rPr lang="en-IN" sz="1200" b="0" i="0" dirty="0" err="1">
                <a:solidFill>
                  <a:srgbClr val="222222"/>
                </a:solidFill>
                <a:effectLst/>
                <a:latin typeface="Arial" panose="020B0604020202020204" pitchFamily="34" charset="0"/>
              </a:rPr>
              <a:t>Alrajhi</a:t>
            </a:r>
            <a:r>
              <a:rPr lang="en-IN" sz="1200" b="0" i="0" dirty="0">
                <a:solidFill>
                  <a:srgbClr val="222222"/>
                </a:solidFill>
                <a:effectLst/>
                <a:latin typeface="Arial" panose="020B0604020202020204" pitchFamily="34" charset="0"/>
              </a:rPr>
              <a:t>, M.N., </a:t>
            </a:r>
            <a:r>
              <a:rPr lang="en-IN" sz="1200" b="0" i="0" dirty="0" err="1">
                <a:solidFill>
                  <a:srgbClr val="222222"/>
                </a:solidFill>
                <a:effectLst/>
                <a:latin typeface="Arial" panose="020B0604020202020204" pitchFamily="34" charset="0"/>
              </a:rPr>
              <a:t>Aldhafri</a:t>
            </a:r>
            <a:r>
              <a:rPr lang="en-IN" sz="1200" b="0" i="0" dirty="0">
                <a:solidFill>
                  <a:srgbClr val="222222"/>
                </a:solidFill>
                <a:effectLst/>
                <a:latin typeface="Arial" panose="020B0604020202020204" pitchFamily="34" charset="0"/>
              </a:rPr>
              <a:t>, S.S., </a:t>
            </a:r>
            <a:r>
              <a:rPr lang="en-IN" sz="1200" b="0" i="0" dirty="0" err="1">
                <a:solidFill>
                  <a:srgbClr val="222222"/>
                </a:solidFill>
                <a:effectLst/>
                <a:latin typeface="Arial" panose="020B0604020202020204" pitchFamily="34" charset="0"/>
              </a:rPr>
              <a:t>AlBarashdi</a:t>
            </a:r>
            <a:r>
              <a:rPr lang="en-IN" sz="1200" b="0" i="0" dirty="0">
                <a:solidFill>
                  <a:srgbClr val="222222"/>
                </a:solidFill>
                <a:effectLst/>
                <a:latin typeface="Arial" panose="020B0604020202020204" pitchFamily="34" charset="0"/>
              </a:rPr>
              <a:t>, H.S. and Al-</a:t>
            </a:r>
            <a:r>
              <a:rPr lang="en-IN" sz="1200" b="0" i="0" dirty="0" err="1">
                <a:solidFill>
                  <a:srgbClr val="222222"/>
                </a:solidFill>
                <a:effectLst/>
                <a:latin typeface="Arial" panose="020B0604020202020204" pitchFamily="34" charset="0"/>
              </a:rPr>
              <a:t>Rashdi</a:t>
            </a:r>
            <a:r>
              <a:rPr lang="en-IN" sz="1200" b="0" i="0" dirty="0">
                <a:solidFill>
                  <a:srgbClr val="222222"/>
                </a:solidFill>
                <a:effectLst/>
                <a:latin typeface="Arial" panose="020B0604020202020204" pitchFamily="34" charset="0"/>
              </a:rPr>
              <a:t>, B.A., 2021. Nomophobia in late childhood and early adolescence: the development and validation of a new interactive electronic nomophobia test. </a:t>
            </a:r>
            <a:r>
              <a:rPr lang="en-IN" sz="1200" b="0" i="1" dirty="0">
                <a:solidFill>
                  <a:srgbClr val="222222"/>
                </a:solidFill>
                <a:effectLst/>
                <a:latin typeface="Arial" panose="020B0604020202020204" pitchFamily="34" charset="0"/>
              </a:rPr>
              <a:t>Trends in Psychology</a:t>
            </a:r>
            <a:r>
              <a:rPr lang="en-IN" sz="1200" b="0" i="0" dirty="0">
                <a:solidFill>
                  <a:srgbClr val="222222"/>
                </a:solidFill>
                <a:effectLst/>
                <a:latin typeface="Arial" panose="020B0604020202020204" pitchFamily="34" charset="0"/>
              </a:rPr>
              <a:t>, </a:t>
            </a:r>
            <a:r>
              <a:rPr lang="en-IN" sz="1200" b="0" i="1" dirty="0">
                <a:solidFill>
                  <a:srgbClr val="222222"/>
                </a:solidFill>
                <a:effectLst/>
                <a:latin typeface="Arial" panose="020B0604020202020204" pitchFamily="34" charset="0"/>
              </a:rPr>
              <a:t>29</a:t>
            </a:r>
            <a:r>
              <a:rPr lang="en-IN" sz="1200" b="0" i="0" dirty="0">
                <a:solidFill>
                  <a:srgbClr val="222222"/>
                </a:solidFill>
                <a:effectLst/>
                <a:latin typeface="Arial" panose="020B0604020202020204" pitchFamily="34" charset="0"/>
              </a:rPr>
              <a:t>, pp.543-562. </a:t>
            </a:r>
            <a:r>
              <a:rPr lang="en-IN" sz="1200" b="0" i="0" dirty="0">
                <a:solidFill>
                  <a:srgbClr val="222222"/>
                </a:solidFill>
                <a:effectLst/>
                <a:latin typeface="Arial" panose="020B0604020202020204" pitchFamily="34" charset="0"/>
                <a:hlinkClick r:id="rId12"/>
              </a:rPr>
              <a:t>https://link.springer.com/article/10.1007/s43076-021-00068-0</a:t>
            </a:r>
            <a:endParaRPr lang="en-IN" sz="1200" b="0" i="0" dirty="0">
              <a:solidFill>
                <a:srgbClr val="222222"/>
              </a:solidFill>
              <a:effectLst/>
              <a:latin typeface="Arial" panose="020B0604020202020204" pitchFamily="34" charset="0"/>
            </a:endParaRPr>
          </a:p>
          <a:p>
            <a:r>
              <a:rPr lang="en-IN" sz="1200" b="0" i="0" dirty="0" err="1">
                <a:solidFill>
                  <a:srgbClr val="222222"/>
                </a:solidFill>
                <a:effectLst/>
                <a:latin typeface="Arial" panose="020B0604020202020204" pitchFamily="34" charset="0"/>
              </a:rPr>
              <a:t>Kuscu</a:t>
            </a:r>
            <a:r>
              <a:rPr lang="en-IN" sz="1200" b="0" i="0" dirty="0">
                <a:solidFill>
                  <a:srgbClr val="222222"/>
                </a:solidFill>
                <a:effectLst/>
                <a:latin typeface="Arial" panose="020B0604020202020204" pitchFamily="34" charset="0"/>
              </a:rPr>
              <a:t>, T.D., </a:t>
            </a:r>
            <a:r>
              <a:rPr lang="en-IN" sz="1200" b="0" i="0" dirty="0" err="1">
                <a:solidFill>
                  <a:srgbClr val="222222"/>
                </a:solidFill>
                <a:effectLst/>
                <a:latin typeface="Arial" panose="020B0604020202020204" pitchFamily="34" charset="0"/>
              </a:rPr>
              <a:t>Gumustas</a:t>
            </a:r>
            <a:r>
              <a:rPr lang="en-IN" sz="1200" b="0" i="0" dirty="0">
                <a:solidFill>
                  <a:srgbClr val="222222"/>
                </a:solidFill>
                <a:effectLst/>
                <a:latin typeface="Arial" panose="020B0604020202020204" pitchFamily="34" charset="0"/>
              </a:rPr>
              <a:t>, F., </a:t>
            </a:r>
            <a:r>
              <a:rPr lang="en-IN" sz="1200" b="0" i="0" dirty="0" err="1">
                <a:solidFill>
                  <a:srgbClr val="222222"/>
                </a:solidFill>
                <a:effectLst/>
                <a:latin typeface="Arial" panose="020B0604020202020204" pitchFamily="34" charset="0"/>
              </a:rPr>
              <a:t>Rodopman</a:t>
            </a:r>
            <a:r>
              <a:rPr lang="en-IN" sz="1200" b="0" i="0" dirty="0">
                <a:solidFill>
                  <a:srgbClr val="222222"/>
                </a:solidFill>
                <a:effectLst/>
                <a:latin typeface="Arial" panose="020B0604020202020204" pitchFamily="34" charset="0"/>
              </a:rPr>
              <a:t> Arman, A. and </a:t>
            </a:r>
            <a:r>
              <a:rPr lang="en-IN" sz="1200" b="0" i="0" dirty="0" err="1">
                <a:solidFill>
                  <a:srgbClr val="222222"/>
                </a:solidFill>
                <a:effectLst/>
                <a:latin typeface="Arial" panose="020B0604020202020204" pitchFamily="34" charset="0"/>
              </a:rPr>
              <a:t>Goksu</a:t>
            </a:r>
            <a:r>
              <a:rPr lang="en-IN" sz="1200" b="0" i="0" dirty="0">
                <a:solidFill>
                  <a:srgbClr val="222222"/>
                </a:solidFill>
                <a:effectLst/>
                <a:latin typeface="Arial" panose="020B0604020202020204" pitchFamily="34" charset="0"/>
              </a:rPr>
              <a:t>, M., 2021. The relationship between nomophobia and psychiatric symptoms in adolescents. </a:t>
            </a:r>
            <a:r>
              <a:rPr lang="en-IN" sz="1200" b="0" i="1" dirty="0">
                <a:solidFill>
                  <a:srgbClr val="222222"/>
                </a:solidFill>
                <a:effectLst/>
                <a:latin typeface="Arial" panose="020B0604020202020204" pitchFamily="34" charset="0"/>
              </a:rPr>
              <a:t>International Journal of Psychiatry in Clinical Practice</a:t>
            </a:r>
            <a:r>
              <a:rPr lang="en-IN" sz="1200" b="0" i="0" dirty="0">
                <a:solidFill>
                  <a:srgbClr val="222222"/>
                </a:solidFill>
                <a:effectLst/>
                <a:latin typeface="Arial" panose="020B0604020202020204" pitchFamily="34" charset="0"/>
              </a:rPr>
              <a:t>, </a:t>
            </a:r>
            <a:r>
              <a:rPr lang="en-IN" sz="1200" b="0" i="1" dirty="0">
                <a:solidFill>
                  <a:srgbClr val="222222"/>
                </a:solidFill>
                <a:effectLst/>
                <a:latin typeface="Arial" panose="020B0604020202020204" pitchFamily="34" charset="0"/>
              </a:rPr>
              <a:t>25</a:t>
            </a:r>
            <a:r>
              <a:rPr lang="en-IN" sz="1200" b="0" i="0" dirty="0">
                <a:solidFill>
                  <a:srgbClr val="222222"/>
                </a:solidFill>
                <a:effectLst/>
                <a:latin typeface="Arial" panose="020B0604020202020204" pitchFamily="34" charset="0"/>
              </a:rPr>
              <a:t>(1), pp.56-61. </a:t>
            </a:r>
            <a:r>
              <a:rPr lang="en-IN" sz="1200" b="0" i="0" dirty="0">
                <a:solidFill>
                  <a:srgbClr val="222222"/>
                </a:solidFill>
                <a:effectLst/>
                <a:latin typeface="Arial" panose="020B0604020202020204" pitchFamily="34" charset="0"/>
                <a:hlinkClick r:id="rId13"/>
              </a:rPr>
              <a:t>https://www.tandfonline.com/doi/abs/10.1080/13651501.2020.1819334</a:t>
            </a:r>
            <a:endParaRPr lang="en-IN" sz="1200" b="0" i="0" dirty="0">
              <a:solidFill>
                <a:srgbClr val="222222"/>
              </a:solidFill>
              <a:effectLst/>
              <a:latin typeface="Arial" panose="020B0604020202020204" pitchFamily="34" charset="0"/>
            </a:endParaRPr>
          </a:p>
          <a:p>
            <a:endParaRPr lang="en-IN"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pPr marL="0" indent="0">
              <a:buNone/>
            </a:pPr>
            <a:endParaRPr lang="en-US" sz="1200" b="0" i="0" dirty="0">
              <a:solidFill>
                <a:srgbClr val="222222"/>
              </a:solidFill>
              <a:effectLst/>
              <a:latin typeface="Arial" panose="020B0604020202020204" pitchFamily="34" charset="0"/>
            </a:endParaRPr>
          </a:p>
          <a:p>
            <a:endParaRPr lang="en-IN" sz="1200" dirty="0">
              <a:latin typeface="Arial" panose="020B0604020202020204" pitchFamily="34" charset="0"/>
              <a:cs typeface="Arial" panose="020B0604020202020204" pitchFamily="34" charset="0"/>
            </a:endParaRPr>
          </a:p>
        </p:txBody>
      </p:sp>
      <p:sp>
        <p:nvSpPr>
          <p:cNvPr id="4" name="object 5">
            <a:extLst>
              <a:ext uri="{FF2B5EF4-FFF2-40B4-BE49-F238E27FC236}">
                <a16:creationId xmlns:a16="http://schemas.microsoft.com/office/drawing/2014/main" id="{AE2B940B-B5FC-7388-3551-85215AC19A44}"/>
              </a:ext>
            </a:extLst>
          </p:cNvPr>
          <p:cNvSpPr txBox="1">
            <a:spLocks noGrp="1"/>
          </p:cNvSpPr>
          <p:nvPr>
            <p:ph type="title"/>
          </p:nvPr>
        </p:nvSpPr>
        <p:spPr>
          <a:xfrm>
            <a:off x="152400" y="152400"/>
            <a:ext cx="11125200" cy="728738"/>
          </a:xfrm>
          <a:prstGeom prst="rect">
            <a:avLst/>
          </a:prstGeom>
        </p:spPr>
        <p:txBody>
          <a:bodyPr vert="horz" wrap="square" lIns="0" tIns="173050" rIns="0" bIns="0" rtlCol="0">
            <a:spAutoFit/>
          </a:bodyPr>
          <a:lstStyle/>
          <a:p>
            <a:pPr marL="12700" algn="ctr">
              <a:lnSpc>
                <a:spcPct val="100000"/>
              </a:lnSpc>
              <a:spcBef>
                <a:spcPts val="100"/>
              </a:spcBef>
            </a:pPr>
            <a:r>
              <a:rPr spc="-50" dirty="0">
                <a:latin typeface="Arial Black" panose="020B0A04020102020204" pitchFamily="34" charset="0"/>
              </a:rPr>
              <a:t>References</a:t>
            </a:r>
          </a:p>
        </p:txBody>
      </p:sp>
    </p:spTree>
    <p:extLst>
      <p:ext uri="{BB962C8B-B14F-4D97-AF65-F5344CB8AC3E}">
        <p14:creationId xmlns:p14="http://schemas.microsoft.com/office/powerpoint/2010/main" val="2060372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333744"/>
            <a:ext cx="12192000" cy="524510"/>
            <a:chOff x="0" y="6333744"/>
            <a:chExt cx="12192000" cy="524510"/>
          </a:xfrm>
        </p:grpSpPr>
        <p:sp>
          <p:nvSpPr>
            <p:cNvPr id="3" name="object 3"/>
            <p:cNvSpPr/>
            <p:nvPr/>
          </p:nvSpPr>
          <p:spPr>
            <a:xfrm>
              <a:off x="3047" y="6400799"/>
              <a:ext cx="12189460" cy="457200"/>
            </a:xfrm>
            <a:custGeom>
              <a:avLst/>
              <a:gdLst/>
              <a:ahLst/>
              <a:cxnLst/>
              <a:rect l="l" t="t" r="r" b="b"/>
              <a:pathLst>
                <a:path w="12189460" h="457200">
                  <a:moveTo>
                    <a:pt x="12188952" y="0"/>
                  </a:moveTo>
                  <a:lnTo>
                    <a:pt x="0" y="0"/>
                  </a:lnTo>
                  <a:lnTo>
                    <a:pt x="0" y="457199"/>
                  </a:lnTo>
                  <a:lnTo>
                    <a:pt x="12188952" y="457199"/>
                  </a:lnTo>
                  <a:lnTo>
                    <a:pt x="12188952" y="0"/>
                  </a:lnTo>
                  <a:close/>
                </a:path>
              </a:pathLst>
            </a:custGeom>
            <a:solidFill>
              <a:srgbClr val="BC572C"/>
            </a:solidFill>
          </p:spPr>
          <p:txBody>
            <a:bodyPr wrap="square" lIns="0" tIns="0" rIns="0" bIns="0" rtlCol="0"/>
            <a:lstStyle/>
            <a:p>
              <a:endParaRPr/>
            </a:p>
          </p:txBody>
        </p:sp>
        <p:sp>
          <p:nvSpPr>
            <p:cNvPr id="4" name="object 4"/>
            <p:cNvSpPr/>
            <p:nvPr/>
          </p:nvSpPr>
          <p:spPr>
            <a:xfrm>
              <a:off x="0" y="6333744"/>
              <a:ext cx="12189460" cy="64135"/>
            </a:xfrm>
            <a:custGeom>
              <a:avLst/>
              <a:gdLst/>
              <a:ahLst/>
              <a:cxnLst/>
              <a:rect l="l" t="t" r="r" b="b"/>
              <a:pathLst>
                <a:path w="12189460" h="64135">
                  <a:moveTo>
                    <a:pt x="12188952" y="0"/>
                  </a:moveTo>
                  <a:lnTo>
                    <a:pt x="0" y="0"/>
                  </a:lnTo>
                  <a:lnTo>
                    <a:pt x="0" y="64007"/>
                  </a:lnTo>
                  <a:lnTo>
                    <a:pt x="12188952" y="64007"/>
                  </a:lnTo>
                  <a:lnTo>
                    <a:pt x="12188952" y="0"/>
                  </a:lnTo>
                  <a:close/>
                </a:path>
              </a:pathLst>
            </a:custGeom>
            <a:solidFill>
              <a:srgbClr val="E38312"/>
            </a:solidFill>
          </p:spPr>
          <p:txBody>
            <a:bodyPr wrap="square" lIns="0" tIns="0" rIns="0" bIns="0" rtlCol="0"/>
            <a:lstStyle/>
            <a:p>
              <a:endParaRPr/>
            </a:p>
          </p:txBody>
        </p:sp>
      </p:grpSp>
      <p:sp>
        <p:nvSpPr>
          <p:cNvPr id="6" name="Content Placeholder 5">
            <a:extLst>
              <a:ext uri="{FF2B5EF4-FFF2-40B4-BE49-F238E27FC236}">
                <a16:creationId xmlns:a16="http://schemas.microsoft.com/office/drawing/2014/main" id="{2D0BE1D4-F162-B1C9-CCFB-DD52E0816783}"/>
              </a:ext>
            </a:extLst>
          </p:cNvPr>
          <p:cNvSpPr>
            <a:spLocks noGrp="1"/>
          </p:cNvSpPr>
          <p:nvPr>
            <p:ph idx="1"/>
          </p:nvPr>
        </p:nvSpPr>
        <p:spPr>
          <a:xfrm>
            <a:off x="304800" y="152401"/>
            <a:ext cx="11506200" cy="6019800"/>
          </a:xfrm>
        </p:spPr>
        <p:txBody>
          <a:bodyPr>
            <a:normAutofit lnSpcReduction="10000"/>
          </a:bodyPr>
          <a:lstStyle/>
          <a:p>
            <a:r>
              <a:rPr lang="en-US" sz="1200" b="0" i="0" dirty="0" err="1">
                <a:solidFill>
                  <a:srgbClr val="222222"/>
                </a:solidFill>
                <a:effectLst/>
                <a:latin typeface="Arial" panose="020B0604020202020204" pitchFamily="34" charset="0"/>
              </a:rPr>
              <a:t>Leidall</a:t>
            </a:r>
            <a:r>
              <a:rPr lang="en-US" sz="1200" b="0" i="0" dirty="0">
                <a:solidFill>
                  <a:srgbClr val="222222"/>
                </a:solidFill>
                <a:effectLst/>
                <a:latin typeface="Arial" panose="020B0604020202020204" pitchFamily="34" charset="0"/>
              </a:rPr>
              <a:t>, H.L., 2023. Effects and Management of Smartphone Usage in the Classroom. </a:t>
            </a:r>
            <a:r>
              <a:rPr lang="en-US" sz="1200" b="0" i="0" dirty="0">
                <a:solidFill>
                  <a:srgbClr val="222222"/>
                </a:solidFill>
                <a:effectLst/>
                <a:latin typeface="Arial" panose="020B0604020202020204" pitchFamily="34" charset="0"/>
                <a:hlinkClick r:id="rId2"/>
              </a:rPr>
              <a:t>https://spark.bethel.edu/etd/1016/</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Mendoza, J.S., </a:t>
            </a:r>
            <a:r>
              <a:rPr lang="en-US" sz="1200" b="0" i="0" dirty="0" err="1">
                <a:solidFill>
                  <a:srgbClr val="222222"/>
                </a:solidFill>
                <a:effectLst/>
                <a:latin typeface="Arial" panose="020B0604020202020204" pitchFamily="34" charset="0"/>
              </a:rPr>
              <a:t>Pody</a:t>
            </a:r>
            <a:r>
              <a:rPr lang="en-US" sz="1200" b="0" i="0" dirty="0">
                <a:solidFill>
                  <a:srgbClr val="222222"/>
                </a:solidFill>
                <a:effectLst/>
                <a:latin typeface="Arial" panose="020B0604020202020204" pitchFamily="34" charset="0"/>
              </a:rPr>
              <a:t>, B.C., Lee, S., Kim, M. and McDonough, I.M., 2018. The effect of cellphones on attention and learning: The influences of time, distraction, and nomophobia. </a:t>
            </a:r>
            <a:r>
              <a:rPr lang="en-US" sz="1200" b="0" i="1" dirty="0">
                <a:solidFill>
                  <a:srgbClr val="222222"/>
                </a:solidFill>
                <a:effectLst/>
                <a:latin typeface="Arial" panose="020B0604020202020204" pitchFamily="34" charset="0"/>
              </a:rPr>
              <a:t>Computers in Human Behavior</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86</a:t>
            </a:r>
            <a:r>
              <a:rPr lang="en-US" sz="1200" b="0" i="0" dirty="0">
                <a:solidFill>
                  <a:srgbClr val="222222"/>
                </a:solidFill>
                <a:effectLst/>
                <a:latin typeface="Arial" panose="020B0604020202020204" pitchFamily="34" charset="0"/>
              </a:rPr>
              <a:t>, pp.52-60. </a:t>
            </a:r>
            <a:r>
              <a:rPr lang="en-US" sz="1200" b="0" i="0" dirty="0">
                <a:solidFill>
                  <a:srgbClr val="222222"/>
                </a:solidFill>
                <a:effectLst/>
                <a:latin typeface="Arial" panose="020B0604020202020204" pitchFamily="34" charset="0"/>
                <a:hlinkClick r:id="rId3"/>
              </a:rPr>
              <a:t>https://www.sciencedirect.com/science/article/pii/S0747563218301912</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Menon, G.V., Fathima, A.R. and Thomas, S., 2021. The Study On Nomophobia and Shyness Among Teenagers. </a:t>
            </a:r>
            <a:r>
              <a:rPr lang="en-US" sz="1200" b="0" i="1" dirty="0">
                <a:solidFill>
                  <a:srgbClr val="222222"/>
                </a:solidFill>
                <a:effectLst/>
                <a:latin typeface="Arial" panose="020B0604020202020204" pitchFamily="34" charset="0"/>
              </a:rPr>
              <a:t>International Journal of Research in Engineering, Science and Management</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4</a:t>
            </a:r>
            <a:r>
              <a:rPr lang="en-US" sz="1200" b="0" i="0" dirty="0">
                <a:solidFill>
                  <a:srgbClr val="222222"/>
                </a:solidFill>
                <a:effectLst/>
                <a:latin typeface="Arial" panose="020B0604020202020204" pitchFamily="34" charset="0"/>
              </a:rPr>
              <a:t>(1), pp.119-121. </a:t>
            </a:r>
            <a:r>
              <a:rPr lang="en-US" sz="1200" b="0" i="0" dirty="0">
                <a:solidFill>
                  <a:srgbClr val="222222"/>
                </a:solidFill>
                <a:effectLst/>
                <a:latin typeface="Arial" panose="020B0604020202020204" pitchFamily="34" charset="0"/>
                <a:hlinkClick r:id="rId4"/>
              </a:rPr>
              <a:t>https://journal.ijresm.com/index.php/ijresm/article/view/477</a:t>
            </a:r>
            <a:endParaRPr lang="en-US" sz="1200" b="0" i="0" dirty="0">
              <a:solidFill>
                <a:srgbClr val="222222"/>
              </a:solidFill>
              <a:effectLst/>
              <a:latin typeface="Arial" panose="020B0604020202020204" pitchFamily="34" charset="0"/>
            </a:endParaRPr>
          </a:p>
          <a:p>
            <a:r>
              <a:rPr lang="en-IN" sz="1200" b="0" i="0" dirty="0" err="1">
                <a:solidFill>
                  <a:srgbClr val="222222"/>
                </a:solidFill>
                <a:effectLst/>
                <a:latin typeface="Arial" panose="020B0604020202020204" pitchFamily="34" charset="0"/>
              </a:rPr>
              <a:t>Nasab</a:t>
            </a:r>
            <a:r>
              <a:rPr lang="en-IN" sz="1200" b="0" i="0" dirty="0">
                <a:solidFill>
                  <a:srgbClr val="222222"/>
                </a:solidFill>
                <a:effectLst/>
                <a:latin typeface="Arial" panose="020B0604020202020204" pitchFamily="34" charset="0"/>
              </a:rPr>
              <a:t>, N.M., </a:t>
            </a:r>
            <a:r>
              <a:rPr lang="en-IN" sz="1200" b="0" i="0" dirty="0" err="1">
                <a:solidFill>
                  <a:srgbClr val="222222"/>
                </a:solidFill>
                <a:effectLst/>
                <a:latin typeface="Arial" panose="020B0604020202020204" pitchFamily="34" charset="0"/>
              </a:rPr>
              <a:t>Manshaee</a:t>
            </a:r>
            <a:r>
              <a:rPr lang="en-IN" sz="1200" b="0" i="0" dirty="0">
                <a:solidFill>
                  <a:srgbClr val="222222"/>
                </a:solidFill>
                <a:effectLst/>
                <a:latin typeface="Arial" panose="020B0604020202020204" pitchFamily="34" charset="0"/>
              </a:rPr>
              <a:t>, G. and Nadi, M.A., 2021. The effectiveness of nomophobia therapy on self-esteem and nomophobia symptoms in high school students. </a:t>
            </a:r>
            <a:r>
              <a:rPr lang="en-IN" sz="1200" b="0" i="1" dirty="0">
                <a:solidFill>
                  <a:srgbClr val="222222"/>
                </a:solidFill>
                <a:effectLst/>
                <a:latin typeface="Arial" panose="020B0604020202020204" pitchFamily="34" charset="0"/>
              </a:rPr>
              <a:t>Iranian Journal of Psychiatry and </a:t>
            </a:r>
            <a:r>
              <a:rPr lang="en-IN" sz="1200" b="0" i="1" dirty="0" err="1">
                <a:solidFill>
                  <a:srgbClr val="222222"/>
                </a:solidFill>
                <a:effectLst/>
                <a:latin typeface="Arial" panose="020B0604020202020204" pitchFamily="34" charset="0"/>
              </a:rPr>
              <a:t>Behavioral</a:t>
            </a:r>
            <a:r>
              <a:rPr lang="en-IN" sz="1200" b="0" i="1" dirty="0">
                <a:solidFill>
                  <a:srgbClr val="222222"/>
                </a:solidFill>
                <a:effectLst/>
                <a:latin typeface="Arial" panose="020B0604020202020204" pitchFamily="34" charset="0"/>
              </a:rPr>
              <a:t> Sciences</a:t>
            </a:r>
            <a:r>
              <a:rPr lang="en-IN" sz="1200" b="0" i="0" dirty="0">
                <a:solidFill>
                  <a:srgbClr val="222222"/>
                </a:solidFill>
                <a:effectLst/>
                <a:latin typeface="Arial" panose="020B0604020202020204" pitchFamily="34" charset="0"/>
              </a:rPr>
              <a:t>, </a:t>
            </a:r>
            <a:r>
              <a:rPr lang="en-IN" sz="1200" b="0" i="1" dirty="0">
                <a:solidFill>
                  <a:srgbClr val="222222"/>
                </a:solidFill>
                <a:effectLst/>
                <a:latin typeface="Arial" panose="020B0604020202020204" pitchFamily="34" charset="0"/>
              </a:rPr>
              <a:t>15</a:t>
            </a:r>
            <a:r>
              <a:rPr lang="en-IN" sz="1200" b="0" i="0" dirty="0">
                <a:solidFill>
                  <a:srgbClr val="222222"/>
                </a:solidFill>
                <a:effectLst/>
                <a:latin typeface="Arial" panose="020B0604020202020204" pitchFamily="34" charset="0"/>
              </a:rPr>
              <a:t>(1). </a:t>
            </a:r>
            <a:r>
              <a:rPr lang="en-IN" sz="1200" b="0" i="0" dirty="0">
                <a:solidFill>
                  <a:srgbClr val="222222"/>
                </a:solidFill>
                <a:effectLst/>
                <a:latin typeface="Arial" panose="020B0604020202020204" pitchFamily="34" charset="0"/>
                <a:hlinkClick r:id="rId5"/>
              </a:rPr>
              <a:t>https://brieflands.com/articles/ijpbs-109291.html</a:t>
            </a:r>
            <a:endParaRPr lang="en-IN" sz="1200" b="0" i="0" dirty="0">
              <a:solidFill>
                <a:srgbClr val="222222"/>
              </a:solidFill>
              <a:effectLst/>
              <a:latin typeface="Arial" panose="020B0604020202020204" pitchFamily="34" charset="0"/>
            </a:endParaRPr>
          </a:p>
          <a:p>
            <a:r>
              <a:rPr lang="en-IN" sz="1200" b="0" i="0" dirty="0" err="1">
                <a:solidFill>
                  <a:srgbClr val="303030"/>
                </a:solidFill>
                <a:effectLst/>
                <a:latin typeface="Arial" panose="020B0604020202020204" pitchFamily="34" charset="0"/>
                <a:cs typeface="Arial" panose="020B0604020202020204" pitchFamily="34" charset="0"/>
              </a:rPr>
              <a:t>Nikhita</a:t>
            </a:r>
            <a:r>
              <a:rPr lang="en-IN" sz="1200" b="0" i="0" dirty="0">
                <a:solidFill>
                  <a:srgbClr val="303030"/>
                </a:solidFill>
                <a:effectLst/>
                <a:latin typeface="Arial" panose="020B0604020202020204" pitchFamily="34" charset="0"/>
                <a:cs typeface="Arial" panose="020B0604020202020204" pitchFamily="34" charset="0"/>
              </a:rPr>
              <a:t> CS, Jadhav PR, Ajinkya SA. Prevalence of mobile phone dependence in secondary school adolescents. </a:t>
            </a:r>
            <a:r>
              <a:rPr lang="en-IN" sz="1200" b="0" i="1" dirty="0">
                <a:solidFill>
                  <a:srgbClr val="303030"/>
                </a:solidFill>
                <a:effectLst/>
                <a:latin typeface="Arial" panose="020B0604020202020204" pitchFamily="34" charset="0"/>
                <a:cs typeface="Arial" panose="020B0604020202020204" pitchFamily="34" charset="0"/>
              </a:rPr>
              <a:t>J Clin </a:t>
            </a:r>
            <a:r>
              <a:rPr lang="en-IN" sz="1200" b="0" i="1" dirty="0" err="1">
                <a:solidFill>
                  <a:srgbClr val="303030"/>
                </a:solidFill>
                <a:effectLst/>
                <a:latin typeface="Arial" panose="020B0604020202020204" pitchFamily="34" charset="0"/>
                <a:cs typeface="Arial" panose="020B0604020202020204" pitchFamily="34" charset="0"/>
              </a:rPr>
              <a:t>Diagn</a:t>
            </a:r>
            <a:r>
              <a:rPr lang="en-IN" sz="1200" b="0" i="1" dirty="0">
                <a:solidFill>
                  <a:srgbClr val="303030"/>
                </a:solidFill>
                <a:effectLst/>
                <a:latin typeface="Arial" panose="020B0604020202020204" pitchFamily="34" charset="0"/>
                <a:cs typeface="Arial" panose="020B0604020202020204" pitchFamily="34" charset="0"/>
              </a:rPr>
              <a:t> Res. </a:t>
            </a:r>
            <a:r>
              <a:rPr lang="en-IN" sz="1200" b="0" i="0" dirty="0">
                <a:solidFill>
                  <a:srgbClr val="303030"/>
                </a:solidFill>
                <a:effectLst/>
                <a:latin typeface="Arial" panose="020B0604020202020204" pitchFamily="34" charset="0"/>
                <a:cs typeface="Arial" panose="020B0604020202020204" pitchFamily="34" charset="0"/>
              </a:rPr>
              <a:t>2015;9:VC06–9.</a:t>
            </a:r>
          </a:p>
          <a:p>
            <a:r>
              <a:rPr lang="en-US" sz="1200" b="0" i="0" dirty="0" err="1">
                <a:solidFill>
                  <a:srgbClr val="212121"/>
                </a:solidFill>
                <a:effectLst/>
                <a:latin typeface="Arial" panose="020B0604020202020204" pitchFamily="34" charset="0"/>
                <a:cs typeface="Arial" panose="020B0604020202020204" pitchFamily="34" charset="0"/>
              </a:rPr>
              <a:t>Notara</a:t>
            </a:r>
            <a:r>
              <a:rPr lang="en-US" sz="1200" b="0" i="0" dirty="0">
                <a:solidFill>
                  <a:srgbClr val="212121"/>
                </a:solidFill>
                <a:effectLst/>
                <a:latin typeface="Arial" panose="020B0604020202020204" pitchFamily="34" charset="0"/>
                <a:cs typeface="Arial" panose="020B0604020202020204" pitchFamily="34" charset="0"/>
              </a:rPr>
              <a:t>, V., </a:t>
            </a:r>
            <a:r>
              <a:rPr lang="en-US" sz="1200" b="0" i="0" dirty="0" err="1">
                <a:solidFill>
                  <a:srgbClr val="212121"/>
                </a:solidFill>
                <a:effectLst/>
                <a:latin typeface="Arial" panose="020B0604020202020204" pitchFamily="34" charset="0"/>
                <a:cs typeface="Arial" panose="020B0604020202020204" pitchFamily="34" charset="0"/>
              </a:rPr>
              <a:t>Vagka</a:t>
            </a:r>
            <a:r>
              <a:rPr lang="en-US" sz="1200" b="0" i="0" dirty="0">
                <a:solidFill>
                  <a:srgbClr val="212121"/>
                </a:solidFill>
                <a:effectLst/>
                <a:latin typeface="Arial" panose="020B0604020202020204" pitchFamily="34" charset="0"/>
                <a:cs typeface="Arial" panose="020B0604020202020204" pitchFamily="34" charset="0"/>
              </a:rPr>
              <a:t>, E., </a:t>
            </a:r>
            <a:r>
              <a:rPr lang="en-US" sz="1200" b="0" i="0" dirty="0" err="1">
                <a:solidFill>
                  <a:srgbClr val="212121"/>
                </a:solidFill>
                <a:effectLst/>
                <a:latin typeface="Arial" panose="020B0604020202020204" pitchFamily="34" charset="0"/>
                <a:cs typeface="Arial" panose="020B0604020202020204" pitchFamily="34" charset="0"/>
              </a:rPr>
              <a:t>Gnardellis</a:t>
            </a:r>
            <a:r>
              <a:rPr lang="en-US" sz="1200" b="0" i="0" dirty="0">
                <a:solidFill>
                  <a:srgbClr val="212121"/>
                </a:solidFill>
                <a:effectLst/>
                <a:latin typeface="Arial" panose="020B0604020202020204" pitchFamily="34" charset="0"/>
                <a:cs typeface="Arial" panose="020B0604020202020204" pitchFamily="34" charset="0"/>
              </a:rPr>
              <a:t>, C., &amp; </a:t>
            </a:r>
            <a:r>
              <a:rPr lang="en-US" sz="1200" b="0" i="0" dirty="0" err="1">
                <a:solidFill>
                  <a:srgbClr val="212121"/>
                </a:solidFill>
                <a:effectLst/>
                <a:latin typeface="Arial" panose="020B0604020202020204" pitchFamily="34" charset="0"/>
                <a:cs typeface="Arial" panose="020B0604020202020204" pitchFamily="34" charset="0"/>
              </a:rPr>
              <a:t>Lagiou</a:t>
            </a:r>
            <a:r>
              <a:rPr lang="en-US" sz="1200" b="0" i="0" dirty="0">
                <a:solidFill>
                  <a:srgbClr val="212121"/>
                </a:solidFill>
                <a:effectLst/>
                <a:latin typeface="Arial" panose="020B0604020202020204" pitchFamily="34" charset="0"/>
                <a:cs typeface="Arial" panose="020B0604020202020204" pitchFamily="34" charset="0"/>
              </a:rPr>
              <a:t>, A. (2021). The Emerging Phenomenon of Nomophobia in Young Adults: A Systematic Review Study. </a:t>
            </a:r>
            <a:r>
              <a:rPr lang="en-US" sz="1200" b="0" i="1" dirty="0">
                <a:solidFill>
                  <a:srgbClr val="212121"/>
                </a:solidFill>
                <a:effectLst/>
                <a:latin typeface="Arial" panose="020B0604020202020204" pitchFamily="34" charset="0"/>
                <a:cs typeface="Arial" panose="020B0604020202020204" pitchFamily="34" charset="0"/>
              </a:rPr>
              <a:t>Addiction &amp; health</a:t>
            </a:r>
            <a:r>
              <a:rPr lang="en-US" sz="1200" b="0" i="0" dirty="0">
                <a:solidFill>
                  <a:srgbClr val="212121"/>
                </a:solidFill>
                <a:effectLst/>
                <a:latin typeface="Arial" panose="020B0604020202020204" pitchFamily="34" charset="0"/>
                <a:cs typeface="Arial" panose="020B0604020202020204" pitchFamily="34" charset="0"/>
              </a:rPr>
              <a:t>, </a:t>
            </a:r>
            <a:r>
              <a:rPr lang="en-US" sz="1200" b="0" i="1" dirty="0">
                <a:solidFill>
                  <a:srgbClr val="212121"/>
                </a:solidFill>
                <a:effectLst/>
                <a:latin typeface="Arial" panose="020B0604020202020204" pitchFamily="34" charset="0"/>
                <a:cs typeface="Arial" panose="020B0604020202020204" pitchFamily="34" charset="0"/>
              </a:rPr>
              <a:t>13</a:t>
            </a:r>
            <a:r>
              <a:rPr lang="en-US" sz="1200" b="0" i="0" dirty="0">
                <a:solidFill>
                  <a:srgbClr val="212121"/>
                </a:solidFill>
                <a:effectLst/>
                <a:latin typeface="Arial" panose="020B0604020202020204" pitchFamily="34" charset="0"/>
                <a:cs typeface="Arial" panose="020B0604020202020204" pitchFamily="34" charset="0"/>
              </a:rPr>
              <a:t>(2), 120–136. </a:t>
            </a:r>
            <a:r>
              <a:rPr lang="en-US" sz="1200" b="0" i="0" dirty="0">
                <a:solidFill>
                  <a:srgbClr val="212121"/>
                </a:solidFill>
                <a:effectLst/>
                <a:latin typeface="Arial" panose="020B0604020202020204" pitchFamily="34" charset="0"/>
                <a:cs typeface="Arial" panose="020B0604020202020204" pitchFamily="34" charset="0"/>
                <a:hlinkClick r:id="rId6"/>
              </a:rPr>
              <a:t>https://doi.org/10.22122/ahj.v13i2.309https://www.ncbi.nlm.nih.gov/pmc/articles/PMC8519611/</a:t>
            </a:r>
            <a:endParaRPr lang="en-US" sz="1200" b="0" i="0" dirty="0">
              <a:solidFill>
                <a:srgbClr val="212121"/>
              </a:solidFill>
              <a:effectLst/>
              <a:latin typeface="Arial" panose="020B0604020202020204" pitchFamily="34" charset="0"/>
              <a:cs typeface="Arial" panose="020B0604020202020204" pitchFamily="34" charset="0"/>
            </a:endParaRPr>
          </a:p>
          <a:p>
            <a:r>
              <a:rPr lang="en-US" sz="1200" b="0" i="0" dirty="0">
                <a:solidFill>
                  <a:srgbClr val="222222"/>
                </a:solidFill>
                <a:effectLst/>
                <a:latin typeface="Arial" panose="020B0604020202020204" pitchFamily="34" charset="0"/>
              </a:rPr>
              <a:t>Patel, M.X., Doku, V. and Tennakoon, L., 2003. Challenges in recruitment of research participants. </a:t>
            </a:r>
            <a:r>
              <a:rPr lang="en-US" sz="1200" b="0" i="1" dirty="0">
                <a:solidFill>
                  <a:srgbClr val="222222"/>
                </a:solidFill>
                <a:effectLst/>
                <a:latin typeface="Arial" panose="020B0604020202020204" pitchFamily="34" charset="0"/>
              </a:rPr>
              <a:t>Advances in Psychiatric Treatment</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9</a:t>
            </a:r>
            <a:r>
              <a:rPr lang="en-US" sz="1200" b="0" i="0" dirty="0">
                <a:solidFill>
                  <a:srgbClr val="222222"/>
                </a:solidFill>
                <a:effectLst/>
                <a:latin typeface="Arial" panose="020B0604020202020204" pitchFamily="34" charset="0"/>
              </a:rPr>
              <a:t>(3), pp.229-238. </a:t>
            </a:r>
            <a:r>
              <a:rPr lang="en-US" sz="1200" b="0" i="0" dirty="0">
                <a:solidFill>
                  <a:srgbClr val="222222"/>
                </a:solidFill>
                <a:effectLst/>
                <a:latin typeface="Arial" panose="020B0604020202020204" pitchFamily="34" charset="0"/>
                <a:hlinkClick r:id="rId7"/>
              </a:rPr>
              <a:t>https://www.cambridge.org/core/journals/advances-in-psychiatric-treatment/article/challenges-in-recruitment-of-research-participants/F0F19F5A888AD6382D55797F605B6099</a:t>
            </a:r>
            <a:endParaRPr lang="en-US" sz="1200" b="0" i="0" dirty="0">
              <a:solidFill>
                <a:srgbClr val="222222"/>
              </a:solidFill>
              <a:effectLst/>
              <a:latin typeface="Arial" panose="020B0604020202020204" pitchFamily="34" charset="0"/>
            </a:endParaRPr>
          </a:p>
          <a:p>
            <a:r>
              <a:rPr lang="en-IN" sz="1200" b="0" i="0" dirty="0">
                <a:solidFill>
                  <a:srgbClr val="222222"/>
                </a:solidFill>
                <a:effectLst/>
                <a:latin typeface="Arial" panose="020B0604020202020204" pitchFamily="34" charset="0"/>
              </a:rPr>
              <a:t>Prasad, M., </a:t>
            </a:r>
            <a:r>
              <a:rPr lang="en-IN" sz="1200" b="0" i="0" dirty="0" err="1">
                <a:solidFill>
                  <a:srgbClr val="222222"/>
                </a:solidFill>
                <a:effectLst/>
                <a:latin typeface="Arial" panose="020B0604020202020204" pitchFamily="34" charset="0"/>
              </a:rPr>
              <a:t>Patthi</a:t>
            </a:r>
            <a:r>
              <a:rPr lang="en-IN" sz="1200" b="0" i="0" dirty="0">
                <a:solidFill>
                  <a:srgbClr val="222222"/>
                </a:solidFill>
                <a:effectLst/>
                <a:latin typeface="Arial" panose="020B0604020202020204" pitchFamily="34" charset="0"/>
              </a:rPr>
              <a:t>, B., Singla, A., Gupta, R., Saha, S., Kumar, J.K., Malhi, R. and Pandita, V., 2017. Nomophobia: A cross-sectional study to assess mobile phone usage among dental students. </a:t>
            </a:r>
            <a:r>
              <a:rPr lang="en-IN" sz="1200" b="0" i="1" dirty="0">
                <a:solidFill>
                  <a:srgbClr val="222222"/>
                </a:solidFill>
                <a:effectLst/>
                <a:latin typeface="Arial" panose="020B0604020202020204" pitchFamily="34" charset="0"/>
              </a:rPr>
              <a:t>Journal of clinical and diagnostic research: JCDR</a:t>
            </a:r>
            <a:r>
              <a:rPr lang="en-IN" sz="1200" b="0" i="0" dirty="0">
                <a:solidFill>
                  <a:srgbClr val="222222"/>
                </a:solidFill>
                <a:effectLst/>
                <a:latin typeface="Arial" panose="020B0604020202020204" pitchFamily="34" charset="0"/>
              </a:rPr>
              <a:t>, </a:t>
            </a:r>
            <a:r>
              <a:rPr lang="en-IN" sz="1200" b="0" i="1" dirty="0">
                <a:solidFill>
                  <a:srgbClr val="222222"/>
                </a:solidFill>
                <a:effectLst/>
                <a:latin typeface="Arial" panose="020B0604020202020204" pitchFamily="34" charset="0"/>
              </a:rPr>
              <a:t>11</a:t>
            </a:r>
            <a:r>
              <a:rPr lang="en-IN" sz="1200" b="0" i="0" dirty="0">
                <a:solidFill>
                  <a:srgbClr val="222222"/>
                </a:solidFill>
                <a:effectLst/>
                <a:latin typeface="Arial" panose="020B0604020202020204" pitchFamily="34" charset="0"/>
              </a:rPr>
              <a:t>(2), p.ZC34. </a:t>
            </a:r>
            <a:r>
              <a:rPr lang="en-IN" sz="1200" b="0" i="0" dirty="0">
                <a:solidFill>
                  <a:srgbClr val="222222"/>
                </a:solidFill>
                <a:effectLst/>
                <a:latin typeface="Arial" panose="020B0604020202020204" pitchFamily="34" charset="0"/>
                <a:hlinkClick r:id="rId8"/>
              </a:rPr>
              <a:t>https://www.ncbi.nlm.nih.gov/pmc/articles/PMC5376814/</a:t>
            </a:r>
            <a:endParaRPr lang="en-IN" sz="1200" b="0" i="0" dirty="0">
              <a:solidFill>
                <a:srgbClr val="222222"/>
              </a:solidFill>
              <a:effectLst/>
              <a:latin typeface="Arial" panose="020B0604020202020204" pitchFamily="34" charset="0"/>
            </a:endParaRPr>
          </a:p>
          <a:p>
            <a:r>
              <a:rPr lang="en-IN" sz="1200" b="0" i="0" dirty="0" err="1">
                <a:solidFill>
                  <a:srgbClr val="222222"/>
                </a:solidFill>
                <a:effectLst/>
                <a:latin typeface="Arial" panose="020B0604020202020204" pitchFamily="34" charset="0"/>
              </a:rPr>
              <a:t>Rezki</a:t>
            </a:r>
            <a:r>
              <a:rPr lang="en-IN" sz="1200" b="0" i="0" dirty="0">
                <a:solidFill>
                  <a:srgbClr val="222222"/>
                </a:solidFill>
                <a:effectLst/>
                <a:latin typeface="Arial" panose="020B0604020202020204" pitchFamily="34" charset="0"/>
              </a:rPr>
              <a:t>, A. and </a:t>
            </a:r>
            <a:r>
              <a:rPr lang="en-IN" sz="1200" b="0" i="0" dirty="0" err="1">
                <a:solidFill>
                  <a:srgbClr val="222222"/>
                </a:solidFill>
                <a:effectLst/>
                <a:latin typeface="Arial" panose="020B0604020202020204" pitchFamily="34" charset="0"/>
              </a:rPr>
              <a:t>Indriati</a:t>
            </a:r>
            <a:r>
              <a:rPr lang="en-IN" sz="1200" b="0" i="0" dirty="0">
                <a:solidFill>
                  <a:srgbClr val="222222"/>
                </a:solidFill>
                <a:effectLst/>
                <a:latin typeface="Arial" panose="020B0604020202020204" pitchFamily="34" charset="0"/>
              </a:rPr>
              <a:t>, G.E., 2018. Nomophobia: incidents and levels among </a:t>
            </a:r>
            <a:r>
              <a:rPr lang="en-IN" sz="1200" b="0" i="0" dirty="0" err="1">
                <a:solidFill>
                  <a:srgbClr val="222222"/>
                </a:solidFill>
                <a:effectLst/>
                <a:latin typeface="Arial" panose="020B0604020202020204" pitchFamily="34" charset="0"/>
              </a:rPr>
              <a:t>indonesian</a:t>
            </a:r>
            <a:r>
              <a:rPr lang="en-IN" sz="1200" b="0" i="0" dirty="0">
                <a:solidFill>
                  <a:srgbClr val="222222"/>
                </a:solidFill>
                <a:effectLst/>
                <a:latin typeface="Arial" panose="020B0604020202020204" pitchFamily="34" charset="0"/>
              </a:rPr>
              <a:t> teenagers. In </a:t>
            </a:r>
            <a:r>
              <a:rPr lang="en-IN" sz="1200" b="0" i="1" dirty="0">
                <a:solidFill>
                  <a:srgbClr val="222222"/>
                </a:solidFill>
                <a:effectLst/>
                <a:latin typeface="Arial" panose="020B0604020202020204" pitchFamily="34" charset="0"/>
              </a:rPr>
              <a:t>RIAU INTERNATIONAL NURSING CONFERENCE (RINC) 2018</a:t>
            </a:r>
            <a:r>
              <a:rPr lang="en-IN" sz="1200" b="0" i="0" dirty="0">
                <a:solidFill>
                  <a:srgbClr val="222222"/>
                </a:solidFill>
                <a:effectLst/>
                <a:latin typeface="Arial" panose="020B0604020202020204" pitchFamily="34" charset="0"/>
              </a:rPr>
              <a:t> (Vol. 159, No. 101, p. 109). </a:t>
            </a:r>
            <a:r>
              <a:rPr lang="en-IN" sz="1200" b="0" i="0" dirty="0">
                <a:solidFill>
                  <a:srgbClr val="222222"/>
                </a:solidFill>
                <a:effectLst/>
                <a:latin typeface="Arial" panose="020B0604020202020204" pitchFamily="34" charset="0"/>
                <a:hlinkClick r:id="rId9"/>
              </a:rPr>
              <a:t>https://keperawatan.unri.ac.id/wp-content/uploads/2019/03/Proceedings-RINC2018.pdf#page=143</a:t>
            </a:r>
            <a:endParaRPr lang="en-IN" sz="1200" b="0" i="0" dirty="0">
              <a:solidFill>
                <a:srgbClr val="222222"/>
              </a:solidFill>
              <a:effectLst/>
              <a:latin typeface="Arial" panose="020B0604020202020204" pitchFamily="34" charset="0"/>
            </a:endParaRPr>
          </a:p>
          <a:p>
            <a:r>
              <a:rPr lang="en-IN" sz="1200" b="0" i="0" dirty="0">
                <a:solidFill>
                  <a:srgbClr val="222222"/>
                </a:solidFill>
                <a:effectLst/>
                <a:latin typeface="Arial" panose="020B0604020202020204" pitchFamily="34" charset="0"/>
              </a:rPr>
              <a:t>Rodríguez-García, A.M., Moreno-Guerrero, A.J. and Lopez Belmonte, J., 2020. Nomophobia: An individual’s growing fear of being without a smartphone—a systematic literature review. </a:t>
            </a:r>
            <a:r>
              <a:rPr lang="en-IN" sz="1200" b="0" i="1" dirty="0">
                <a:solidFill>
                  <a:srgbClr val="222222"/>
                </a:solidFill>
                <a:effectLst/>
                <a:latin typeface="Arial" panose="020B0604020202020204" pitchFamily="34" charset="0"/>
              </a:rPr>
              <a:t>International Journal of Environmental Research and Public Health</a:t>
            </a:r>
            <a:r>
              <a:rPr lang="en-IN" sz="1200" b="0" i="0" dirty="0">
                <a:solidFill>
                  <a:srgbClr val="222222"/>
                </a:solidFill>
                <a:effectLst/>
                <a:latin typeface="Arial" panose="020B0604020202020204" pitchFamily="34" charset="0"/>
              </a:rPr>
              <a:t>, </a:t>
            </a:r>
            <a:r>
              <a:rPr lang="en-IN" sz="1200" b="0" i="1" dirty="0">
                <a:solidFill>
                  <a:srgbClr val="222222"/>
                </a:solidFill>
                <a:effectLst/>
                <a:latin typeface="Arial" panose="020B0604020202020204" pitchFamily="34" charset="0"/>
              </a:rPr>
              <a:t>17</a:t>
            </a:r>
            <a:r>
              <a:rPr lang="en-IN" sz="1200" b="0" i="0" dirty="0">
                <a:solidFill>
                  <a:srgbClr val="222222"/>
                </a:solidFill>
                <a:effectLst/>
                <a:latin typeface="Arial" panose="020B0604020202020204" pitchFamily="34" charset="0"/>
              </a:rPr>
              <a:t>(2), p.580. </a:t>
            </a:r>
            <a:r>
              <a:rPr lang="en-IN" sz="1200" b="0" i="0" dirty="0">
                <a:solidFill>
                  <a:srgbClr val="222222"/>
                </a:solidFill>
                <a:effectLst/>
                <a:latin typeface="Arial" panose="020B0604020202020204" pitchFamily="34" charset="0"/>
                <a:hlinkClick r:id="rId10"/>
              </a:rPr>
              <a:t>https://www.mdpi.com/1660-4601/17/2/580</a:t>
            </a:r>
            <a:endParaRPr lang="en-IN"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Sadiq, S., </a:t>
            </a:r>
            <a:r>
              <a:rPr lang="en-US" sz="1200" b="0" i="0" dirty="0" err="1">
                <a:solidFill>
                  <a:srgbClr val="222222"/>
                </a:solidFill>
                <a:effectLst/>
                <a:latin typeface="Arial" panose="020B0604020202020204" pitchFamily="34" charset="0"/>
              </a:rPr>
              <a:t>Anasse</a:t>
            </a:r>
            <a:r>
              <a:rPr lang="en-US" sz="1200" b="0" i="0" dirty="0">
                <a:solidFill>
                  <a:srgbClr val="222222"/>
                </a:solidFill>
                <a:effectLst/>
                <a:latin typeface="Arial" panose="020B0604020202020204" pitchFamily="34" charset="0"/>
              </a:rPr>
              <a:t>, K. and Slimani, N., 2022. The impact of mobile phones on high school students: connecting the research dots. </a:t>
            </a:r>
            <a:r>
              <a:rPr lang="en-US" sz="1200" b="0" i="1" dirty="0" err="1">
                <a:solidFill>
                  <a:srgbClr val="222222"/>
                </a:solidFill>
                <a:effectLst/>
                <a:latin typeface="Arial" panose="020B0604020202020204" pitchFamily="34" charset="0"/>
              </a:rPr>
              <a:t>Technium</a:t>
            </a:r>
            <a:r>
              <a:rPr lang="en-US" sz="1200" b="0" i="1" dirty="0">
                <a:solidFill>
                  <a:srgbClr val="222222"/>
                </a:solidFill>
                <a:effectLst/>
                <a:latin typeface="Arial" panose="020B0604020202020204" pitchFamily="34" charset="0"/>
              </a:rPr>
              <a:t> Soc. Sci. J.</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30</a:t>
            </a:r>
            <a:r>
              <a:rPr lang="en-US" sz="1200" b="0" i="0" dirty="0">
                <a:solidFill>
                  <a:srgbClr val="222222"/>
                </a:solidFill>
                <a:effectLst/>
                <a:latin typeface="Arial" panose="020B0604020202020204" pitchFamily="34" charset="0"/>
              </a:rPr>
              <a:t>, p.252. </a:t>
            </a:r>
            <a:r>
              <a:rPr lang="en-US" sz="1200" b="0" i="0" dirty="0">
                <a:solidFill>
                  <a:srgbClr val="222222"/>
                </a:solidFill>
                <a:effectLst/>
                <a:latin typeface="Arial" panose="020B0604020202020204" pitchFamily="34" charset="0"/>
                <a:hlinkClick r:id="rId11"/>
              </a:rPr>
              <a:t>https://heinonline.org/hol-cgi-bin/get_pdf.cgi?handle=hein.journals/techssj30&amp;section=24</a:t>
            </a:r>
            <a:endParaRPr lang="en-IN"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Sagar, K., 2019. Smartphone addiction: nomophobia. </a:t>
            </a:r>
            <a:r>
              <a:rPr lang="en-US" sz="1200" b="0" i="1" dirty="0">
                <a:solidFill>
                  <a:srgbClr val="222222"/>
                </a:solidFill>
                <a:effectLst/>
                <a:latin typeface="Arial" panose="020B0604020202020204" pitchFamily="34" charset="0"/>
              </a:rPr>
              <a:t>Asian Journal of Nursing Education and Research</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9</a:t>
            </a:r>
            <a:r>
              <a:rPr lang="en-US" sz="1200" b="0" i="0" dirty="0">
                <a:solidFill>
                  <a:srgbClr val="222222"/>
                </a:solidFill>
                <a:effectLst/>
                <a:latin typeface="Arial" panose="020B0604020202020204" pitchFamily="34" charset="0"/>
              </a:rPr>
              <a:t>(4), pp.583-587. </a:t>
            </a:r>
            <a:r>
              <a:rPr lang="en-US" sz="1200" b="0" i="0" dirty="0">
                <a:solidFill>
                  <a:srgbClr val="222222"/>
                </a:solidFill>
                <a:effectLst/>
                <a:latin typeface="Arial" panose="020B0604020202020204" pitchFamily="34" charset="0"/>
                <a:hlinkClick r:id="rId12"/>
              </a:rPr>
              <a:t>https://search.proquest.com/openview/8a764a70f04d4c38e2042b80dd551abf/1?pq-origsite=gscholar&amp;cbl=1096447</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rPr>
              <a:t>Sharma, M., Mathur, D.M. and </a:t>
            </a:r>
            <a:r>
              <a:rPr lang="en-US" sz="1200" b="0" i="0" dirty="0" err="1">
                <a:solidFill>
                  <a:srgbClr val="222222"/>
                </a:solidFill>
                <a:effectLst/>
                <a:latin typeface="Arial" panose="020B0604020202020204" pitchFamily="34" charset="0"/>
              </a:rPr>
              <a:t>Jeenger</a:t>
            </a:r>
            <a:r>
              <a:rPr lang="en-US" sz="1200" b="0" i="0" dirty="0">
                <a:solidFill>
                  <a:srgbClr val="222222"/>
                </a:solidFill>
                <a:effectLst/>
                <a:latin typeface="Arial" panose="020B0604020202020204" pitchFamily="34" charset="0"/>
              </a:rPr>
              <a:t>, J., 2019. Nomophobia and its relationship with depression, anxiety, and quality of life in adolescents. </a:t>
            </a:r>
            <a:r>
              <a:rPr lang="en-US" sz="1200" b="0" i="1" dirty="0">
                <a:solidFill>
                  <a:srgbClr val="222222"/>
                </a:solidFill>
                <a:effectLst/>
                <a:latin typeface="Arial" panose="020B0604020202020204" pitchFamily="34" charset="0"/>
              </a:rPr>
              <a:t>Industrial psychiatry journal</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28</a:t>
            </a:r>
            <a:r>
              <a:rPr lang="en-US" sz="1200" b="0" i="0" dirty="0">
                <a:solidFill>
                  <a:srgbClr val="222222"/>
                </a:solidFill>
                <a:effectLst/>
                <a:latin typeface="Arial" panose="020B0604020202020204" pitchFamily="34" charset="0"/>
              </a:rPr>
              <a:t>(2), p.231. </a:t>
            </a:r>
            <a:r>
              <a:rPr lang="en-US" sz="1200" b="0" i="0" dirty="0">
                <a:solidFill>
                  <a:srgbClr val="222222"/>
                </a:solidFill>
                <a:effectLst/>
                <a:latin typeface="Arial" panose="020B0604020202020204" pitchFamily="34" charset="0"/>
                <a:hlinkClick r:id="rId13"/>
              </a:rPr>
              <a:t>https://www.ncbi.nlm.nih.gov/pmc/articles/PMC7660011/</a:t>
            </a:r>
            <a:endParaRPr lang="en-US" sz="1200" b="0" i="0" dirty="0">
              <a:solidFill>
                <a:srgbClr val="222222"/>
              </a:solidFill>
              <a:effectLst/>
              <a:latin typeface="Arial" panose="020B0604020202020204" pitchFamily="34" charset="0"/>
            </a:endParaRPr>
          </a:p>
          <a:p>
            <a:endParaRPr lang="en-US" sz="1200" dirty="0">
              <a:solidFill>
                <a:srgbClr val="222222"/>
              </a:solidFill>
              <a:latin typeface="Arial" panose="020B0604020202020204" pitchFamily="34" charset="0"/>
            </a:endParaRPr>
          </a:p>
          <a:p>
            <a:endParaRPr lang="en-IN" sz="1200" b="0" i="0" dirty="0">
              <a:solidFill>
                <a:srgbClr val="222222"/>
              </a:solidFill>
              <a:effectLst/>
              <a:latin typeface="Arial" panose="020B0604020202020204" pitchFamily="34" charset="0"/>
            </a:endParaRPr>
          </a:p>
          <a:p>
            <a:endParaRPr lang="en-IN"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IN"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IN" sz="1200" dirty="0">
              <a:solidFill>
                <a:srgbClr val="222222"/>
              </a:solidFill>
              <a:latin typeface="Arial" panose="020B0604020202020204" pitchFamily="34" charset="0"/>
            </a:endParaRPr>
          </a:p>
          <a:p>
            <a:endParaRPr lang="en-US" sz="1200" dirty="0">
              <a:solidFill>
                <a:srgbClr val="222222"/>
              </a:solidFill>
              <a:latin typeface="Arial" panose="020B0604020202020204" pitchFamily="34" charset="0"/>
            </a:endParaRPr>
          </a:p>
          <a:p>
            <a:endParaRPr lang="en-US" sz="1200" b="0" i="0" dirty="0">
              <a:solidFill>
                <a:srgbClr val="222222"/>
              </a:solidFill>
              <a:effectLst/>
              <a:latin typeface="Arial" panose="020B0604020202020204" pitchFamily="34" charset="0"/>
            </a:endParaRPr>
          </a:p>
          <a:p>
            <a:pPr marL="0" indent="0">
              <a:buNone/>
            </a:pPr>
            <a:endParaRPr lang="en-IN" sz="12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F8BF86-317D-47B3-DF7A-DA6922929832}"/>
              </a:ext>
            </a:extLst>
          </p:cNvPr>
          <p:cNvSpPr>
            <a:spLocks noGrp="1"/>
          </p:cNvSpPr>
          <p:nvPr>
            <p:ph idx="1"/>
          </p:nvPr>
        </p:nvSpPr>
        <p:spPr>
          <a:xfrm>
            <a:off x="304800" y="457200"/>
            <a:ext cx="11506200" cy="5943600"/>
          </a:xfrm>
        </p:spPr>
        <p:txBody>
          <a:bodyPr>
            <a:normAutofit/>
          </a:bodyPr>
          <a:lstStyle/>
          <a:p>
            <a:r>
              <a:rPr lang="en-US" sz="1200" b="0" i="0" dirty="0" err="1">
                <a:solidFill>
                  <a:srgbClr val="222222"/>
                </a:solidFill>
                <a:effectLst/>
                <a:latin typeface="Arial" panose="020B0604020202020204" pitchFamily="34" charset="0"/>
              </a:rPr>
              <a:t>Simatupang</a:t>
            </a:r>
            <a:r>
              <a:rPr lang="en-US" sz="1200" b="0" i="0" dirty="0">
                <a:solidFill>
                  <a:srgbClr val="222222"/>
                </a:solidFill>
                <a:effectLst/>
                <a:latin typeface="Arial" panose="020B0604020202020204" pitchFamily="34" charset="0"/>
              </a:rPr>
              <a:t>, R.D. and Ivanna, J., 2023. The Impact of Gadget Nomophobia on Social Life of Adolescents in Medan City. </a:t>
            </a:r>
            <a:r>
              <a:rPr lang="en-US" sz="1200" b="0" i="1" dirty="0">
                <a:solidFill>
                  <a:srgbClr val="222222"/>
                </a:solidFill>
                <a:effectLst/>
                <a:latin typeface="Arial" panose="020B0604020202020204" pitchFamily="34" charset="0"/>
              </a:rPr>
              <a:t>Journal of Community Service For Indonesian Society</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1</a:t>
            </a:r>
            <a:r>
              <a:rPr lang="en-US" sz="1200" b="0" i="0" dirty="0">
                <a:solidFill>
                  <a:srgbClr val="222222"/>
                </a:solidFill>
                <a:effectLst/>
                <a:latin typeface="Arial" panose="020B0604020202020204" pitchFamily="34" charset="0"/>
              </a:rPr>
              <a:t>(2), pp.49-54. </a:t>
            </a:r>
            <a:r>
              <a:rPr lang="en-US" sz="1200" b="0" i="0" dirty="0">
                <a:solidFill>
                  <a:srgbClr val="222222"/>
                </a:solidFill>
                <a:effectLst/>
                <a:latin typeface="Arial" panose="020B0604020202020204" pitchFamily="34" charset="0"/>
                <a:hlinkClick r:id="rId2"/>
              </a:rPr>
              <a:t>https://journal.berpusi.co.id/index.php/jocsfis/article/view/190</a:t>
            </a:r>
            <a:endParaRPr lang="en-US" sz="1200" b="0" i="0" dirty="0">
              <a:solidFill>
                <a:srgbClr val="222222"/>
              </a:solidFill>
              <a:effectLst/>
              <a:latin typeface="Arial" panose="020B0604020202020204" pitchFamily="34" charset="0"/>
            </a:endParaRPr>
          </a:p>
          <a:p>
            <a:r>
              <a:rPr lang="en-US" sz="1200" b="0" i="0" dirty="0" err="1">
                <a:solidFill>
                  <a:srgbClr val="222222"/>
                </a:solidFill>
                <a:effectLst/>
                <a:latin typeface="Arial" panose="020B0604020202020204" pitchFamily="34" charset="0"/>
              </a:rPr>
              <a:t>Tülübaş</a:t>
            </a:r>
            <a:r>
              <a:rPr lang="en-US" sz="1200" b="0" i="0" dirty="0">
                <a:solidFill>
                  <a:srgbClr val="222222"/>
                </a:solidFill>
                <a:effectLst/>
                <a:latin typeface="Arial" panose="020B0604020202020204" pitchFamily="34" charset="0"/>
              </a:rPr>
              <a:t>, T., </a:t>
            </a:r>
            <a:r>
              <a:rPr lang="en-US" sz="1200" b="0" i="0" dirty="0" err="1">
                <a:solidFill>
                  <a:srgbClr val="222222"/>
                </a:solidFill>
                <a:effectLst/>
                <a:latin typeface="Arial" panose="020B0604020202020204" pitchFamily="34" charset="0"/>
              </a:rPr>
              <a:t>Karakose</a:t>
            </a:r>
            <a:r>
              <a:rPr lang="en-US" sz="1200" b="0" i="0" dirty="0">
                <a:solidFill>
                  <a:srgbClr val="222222"/>
                </a:solidFill>
                <a:effectLst/>
                <a:latin typeface="Arial" panose="020B0604020202020204" pitchFamily="34" charset="0"/>
              </a:rPr>
              <a:t>, T. and Papadakis, S., 2023. A Holistic Investigation of the Relationship between Digital Addiction and Academic Achievement among Students. </a:t>
            </a:r>
            <a:r>
              <a:rPr lang="en-US" sz="1200" b="0" i="1" dirty="0">
                <a:solidFill>
                  <a:srgbClr val="222222"/>
                </a:solidFill>
                <a:effectLst/>
                <a:latin typeface="Arial" panose="020B0604020202020204" pitchFamily="34" charset="0"/>
              </a:rPr>
              <a:t>European Journal of Investigation in Health, Psychology and Education</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13</a:t>
            </a:r>
            <a:r>
              <a:rPr lang="en-US" sz="1200" b="0" i="0" dirty="0">
                <a:solidFill>
                  <a:srgbClr val="222222"/>
                </a:solidFill>
                <a:effectLst/>
                <a:latin typeface="Arial" panose="020B0604020202020204" pitchFamily="34" charset="0"/>
              </a:rPr>
              <a:t>(10), pp.2006-2034. </a:t>
            </a:r>
            <a:r>
              <a:rPr lang="en-US" sz="1200" b="0" i="0" dirty="0">
                <a:solidFill>
                  <a:srgbClr val="222222"/>
                </a:solidFill>
                <a:effectLst/>
                <a:latin typeface="Arial" panose="020B0604020202020204" pitchFamily="34" charset="0"/>
                <a:hlinkClick r:id="rId3"/>
              </a:rPr>
              <a:t>https://www.mdpi.com/2254-9625/13/10/143</a:t>
            </a:r>
            <a:endParaRPr lang="en-US" sz="1200" b="0" i="0" dirty="0">
              <a:solidFill>
                <a:srgbClr val="222222"/>
              </a:solidFill>
              <a:effectLst/>
              <a:latin typeface="Arial" panose="020B0604020202020204" pitchFamily="34" charset="0"/>
            </a:endParaRPr>
          </a:p>
          <a:p>
            <a:r>
              <a:rPr lang="en-IN" sz="1200" b="0" i="0" dirty="0">
                <a:solidFill>
                  <a:srgbClr val="222222"/>
                </a:solidFill>
                <a:effectLst/>
                <a:latin typeface="Arial" panose="020B0604020202020204" pitchFamily="34" charset="0"/>
              </a:rPr>
              <a:t>Tung, S.E.H., Gan, W.Y., Chen, J.S., </a:t>
            </a:r>
            <a:r>
              <a:rPr lang="en-IN" sz="1200" b="0" i="0" dirty="0" err="1">
                <a:solidFill>
                  <a:srgbClr val="222222"/>
                </a:solidFill>
                <a:effectLst/>
                <a:latin typeface="Arial" panose="020B0604020202020204" pitchFamily="34" charset="0"/>
              </a:rPr>
              <a:t>Ruckwongpatr</a:t>
            </a:r>
            <a:r>
              <a:rPr lang="en-IN" sz="1200" b="0" i="0" dirty="0">
                <a:solidFill>
                  <a:srgbClr val="222222"/>
                </a:solidFill>
                <a:effectLst/>
                <a:latin typeface="Arial" panose="020B0604020202020204" pitchFamily="34" charset="0"/>
              </a:rPr>
              <a:t>, K., </a:t>
            </a:r>
            <a:r>
              <a:rPr lang="en-IN" sz="1200" b="0" i="0" dirty="0" err="1">
                <a:solidFill>
                  <a:srgbClr val="222222"/>
                </a:solidFill>
                <a:effectLst/>
                <a:latin typeface="Arial" panose="020B0604020202020204" pitchFamily="34" charset="0"/>
              </a:rPr>
              <a:t>Pramukti</a:t>
            </a:r>
            <a:r>
              <a:rPr lang="en-IN" sz="1200" b="0" i="0" dirty="0">
                <a:solidFill>
                  <a:srgbClr val="222222"/>
                </a:solidFill>
                <a:effectLst/>
                <a:latin typeface="Arial" panose="020B0604020202020204" pitchFamily="34" charset="0"/>
              </a:rPr>
              <a:t>, I., </a:t>
            </a:r>
            <a:r>
              <a:rPr lang="en-IN" sz="1200" b="0" i="0" dirty="0" err="1">
                <a:solidFill>
                  <a:srgbClr val="222222"/>
                </a:solidFill>
                <a:effectLst/>
                <a:latin typeface="Arial" panose="020B0604020202020204" pitchFamily="34" charset="0"/>
              </a:rPr>
              <a:t>Nadhiroh</a:t>
            </a:r>
            <a:r>
              <a:rPr lang="en-IN" sz="1200" b="0" i="0" dirty="0">
                <a:solidFill>
                  <a:srgbClr val="222222"/>
                </a:solidFill>
                <a:effectLst/>
                <a:latin typeface="Arial" panose="020B0604020202020204" pitchFamily="34" charset="0"/>
              </a:rPr>
              <a:t>, S.R., Chang, Y.L., Lin, C.C., </a:t>
            </a:r>
            <a:r>
              <a:rPr lang="en-IN" sz="1200" b="0" i="0" dirty="0" err="1">
                <a:solidFill>
                  <a:srgbClr val="222222"/>
                </a:solidFill>
                <a:effectLst/>
                <a:latin typeface="Arial" panose="020B0604020202020204" pitchFamily="34" charset="0"/>
              </a:rPr>
              <a:t>Pakpour</a:t>
            </a:r>
            <a:r>
              <a:rPr lang="en-IN" sz="1200" b="0" i="0" dirty="0">
                <a:solidFill>
                  <a:srgbClr val="222222"/>
                </a:solidFill>
                <a:effectLst/>
                <a:latin typeface="Arial" panose="020B0604020202020204" pitchFamily="34" charset="0"/>
              </a:rPr>
              <a:t>, A.H., Lin, C.Y. and Griffiths, M.D., 2022, August. Internet-related instruments (Bergen social media addiction scale, smartphone application-based addiction scale, internet gaming disorder scale-short form, and nomophobia questionnaire) and their associations with distress among Malaysian university students. In </a:t>
            </a:r>
            <a:r>
              <a:rPr lang="en-IN" sz="1200" b="0" i="1" dirty="0">
                <a:solidFill>
                  <a:srgbClr val="222222"/>
                </a:solidFill>
                <a:effectLst/>
                <a:latin typeface="Arial" panose="020B0604020202020204" pitchFamily="34" charset="0"/>
              </a:rPr>
              <a:t>Healthcare</a:t>
            </a:r>
            <a:r>
              <a:rPr lang="en-IN" sz="1200" b="0" i="0" dirty="0">
                <a:solidFill>
                  <a:srgbClr val="222222"/>
                </a:solidFill>
                <a:effectLst/>
                <a:latin typeface="Arial" panose="020B0604020202020204" pitchFamily="34" charset="0"/>
              </a:rPr>
              <a:t> (Vol. 10, No. 8, p. 1448). MDPI. </a:t>
            </a:r>
            <a:r>
              <a:rPr lang="en-IN" sz="1200" b="0" i="0" dirty="0">
                <a:solidFill>
                  <a:srgbClr val="222222"/>
                </a:solidFill>
                <a:effectLst/>
                <a:latin typeface="Arial" panose="020B0604020202020204" pitchFamily="34" charset="0"/>
                <a:hlinkClick r:id="rId4"/>
              </a:rPr>
              <a:t>https://www.mdpi.com/2227-9032/10/8/1448</a:t>
            </a:r>
            <a:endParaRPr lang="en-IN" sz="1200" b="0" i="0" dirty="0">
              <a:solidFill>
                <a:srgbClr val="222222"/>
              </a:solidFill>
              <a:effectLst/>
              <a:latin typeface="Arial" panose="020B0604020202020204" pitchFamily="34" charset="0"/>
            </a:endParaRPr>
          </a:p>
          <a:p>
            <a:r>
              <a:rPr lang="en-US" sz="1200" b="0" i="0" dirty="0" err="1">
                <a:solidFill>
                  <a:srgbClr val="222222"/>
                </a:solidFill>
                <a:effectLst/>
                <a:latin typeface="Arial" panose="020B0604020202020204" pitchFamily="34" charset="0"/>
              </a:rPr>
              <a:t>Yıldız</a:t>
            </a:r>
            <a:r>
              <a:rPr lang="en-US" sz="1200" b="0" i="0" dirty="0">
                <a:solidFill>
                  <a:srgbClr val="222222"/>
                </a:solidFill>
                <a:effectLst/>
                <a:latin typeface="Arial" panose="020B0604020202020204" pitchFamily="34" charset="0"/>
              </a:rPr>
              <a:t> </a:t>
            </a:r>
            <a:r>
              <a:rPr lang="en-US" sz="1200" b="0" i="0" dirty="0" err="1">
                <a:solidFill>
                  <a:srgbClr val="222222"/>
                </a:solidFill>
                <a:effectLst/>
                <a:latin typeface="Arial" panose="020B0604020202020204" pitchFamily="34" charset="0"/>
              </a:rPr>
              <a:t>Durak</a:t>
            </a:r>
            <a:r>
              <a:rPr lang="en-US" sz="1200" b="0" i="0" dirty="0">
                <a:solidFill>
                  <a:srgbClr val="222222"/>
                </a:solidFill>
                <a:effectLst/>
                <a:latin typeface="Arial" panose="020B0604020202020204" pitchFamily="34" charset="0"/>
              </a:rPr>
              <a:t>, H., 2018. What would you do without your smartphone? Adolescents’ social media usage, locus of control, and loneliness as a predictor of nomophobia. </a:t>
            </a:r>
            <a:r>
              <a:rPr lang="en-US" sz="1200" b="0" i="0" dirty="0">
                <a:solidFill>
                  <a:srgbClr val="222222"/>
                </a:solidFill>
                <a:effectLst/>
                <a:latin typeface="Arial" panose="020B0604020202020204" pitchFamily="34" charset="0"/>
                <a:hlinkClick r:id="rId5"/>
              </a:rPr>
              <a:t>http://acikerisim.bartin.edu.tr/handle/11772/963</a:t>
            </a:r>
            <a:endParaRPr lang="en-US" sz="1200" b="0" i="0" dirty="0">
              <a:solidFill>
                <a:srgbClr val="222222"/>
              </a:solidFill>
              <a:effectLst/>
              <a:latin typeface="Arial" panose="020B0604020202020204" pitchFamily="34" charset="0"/>
            </a:endParaRPr>
          </a:p>
          <a:p>
            <a:r>
              <a:rPr lang="en-US" sz="1200" b="0" i="0" dirty="0" err="1">
                <a:solidFill>
                  <a:srgbClr val="222222"/>
                </a:solidFill>
                <a:effectLst/>
                <a:latin typeface="Arial" panose="020B0604020202020204" pitchFamily="34" charset="0"/>
              </a:rPr>
              <a:t>Yildiz</a:t>
            </a:r>
            <a:r>
              <a:rPr lang="en-US" sz="1200" b="0" i="0" dirty="0">
                <a:solidFill>
                  <a:srgbClr val="222222"/>
                </a:solidFill>
                <a:effectLst/>
                <a:latin typeface="Arial" panose="020B0604020202020204" pitchFamily="34" charset="0"/>
              </a:rPr>
              <a:t>, E.P., </a:t>
            </a:r>
            <a:r>
              <a:rPr lang="en-US" sz="1200" b="0" i="0" dirty="0" err="1">
                <a:solidFill>
                  <a:srgbClr val="222222"/>
                </a:solidFill>
                <a:effectLst/>
                <a:latin typeface="Arial" panose="020B0604020202020204" pitchFamily="34" charset="0"/>
              </a:rPr>
              <a:t>Çengel</a:t>
            </a:r>
            <a:r>
              <a:rPr lang="en-US" sz="1200" b="0" i="0" dirty="0">
                <a:solidFill>
                  <a:srgbClr val="222222"/>
                </a:solidFill>
                <a:effectLst/>
                <a:latin typeface="Arial" panose="020B0604020202020204" pitchFamily="34" charset="0"/>
              </a:rPr>
              <a:t>, M. and Alkan, A., 2020. Investigation of Nomophobia Levels of Vocational School Students According to Demographic Characteristics and Intelligent Phone Use Habits. </a:t>
            </a:r>
            <a:r>
              <a:rPr lang="en-US" sz="1200" b="0" i="1" dirty="0">
                <a:solidFill>
                  <a:srgbClr val="222222"/>
                </a:solidFill>
                <a:effectLst/>
                <a:latin typeface="Arial" panose="020B0604020202020204" pitchFamily="34" charset="0"/>
              </a:rPr>
              <a:t>Higher Education Studies</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10</a:t>
            </a:r>
            <a:r>
              <a:rPr lang="en-US" sz="1200" b="0" i="0" dirty="0">
                <a:solidFill>
                  <a:srgbClr val="222222"/>
                </a:solidFill>
                <a:effectLst/>
                <a:latin typeface="Arial" panose="020B0604020202020204" pitchFamily="34" charset="0"/>
              </a:rPr>
              <a:t>(1), pp.132-143. </a:t>
            </a:r>
            <a:r>
              <a:rPr lang="en-US" sz="1200" b="0" i="0" dirty="0">
                <a:solidFill>
                  <a:srgbClr val="222222"/>
                </a:solidFill>
                <a:effectLst/>
                <a:latin typeface="Arial" panose="020B0604020202020204" pitchFamily="34" charset="0"/>
                <a:hlinkClick r:id="rId6"/>
              </a:rPr>
              <a:t>https://eric.ed.gov/?id=EJ1245882</a:t>
            </a:r>
            <a:endParaRPr lang="en-US" sz="1200" b="0" i="0" dirty="0">
              <a:solidFill>
                <a:srgbClr val="222222"/>
              </a:solidFill>
              <a:effectLst/>
              <a:latin typeface="Arial" panose="020B0604020202020204" pitchFamily="34" charset="0"/>
            </a:endParaRPr>
          </a:p>
          <a:p>
            <a:r>
              <a:rPr lang="en-US" sz="1200" b="0" i="0" dirty="0">
                <a:solidFill>
                  <a:srgbClr val="222222"/>
                </a:solidFill>
                <a:effectLst/>
                <a:latin typeface="Arial" panose="020B0604020202020204" pitchFamily="34" charset="0"/>
                <a:hlinkClick r:id="rId7"/>
              </a:rPr>
              <a:t>https://r.search.yahoo.com/_ylt=AwrKGBiTVEFlF2gcAFi7HAx.;_ylu=Y29sbwNzZzMEcG9zAzEEdnRpZAMEc2VjA3Ny/RV=2/RE=1698809108/RO=10/RU=https%3a%2f%2fwww.ncbi.nlm.nih.gov%2fpmc%2farticles%2fPMC6510111%2f/RK=2/RS=Zjtfpumbxwsc2sGsYHcjDR.7Bgo-</a:t>
            </a:r>
            <a:endParaRPr lang="en-US" sz="1200" b="0" i="0" dirty="0">
              <a:solidFill>
                <a:srgbClr val="222222"/>
              </a:solidFill>
              <a:effectLst/>
              <a:latin typeface="Arial" panose="020B0604020202020204" pitchFamily="34" charset="0"/>
            </a:endParaRPr>
          </a:p>
          <a:p>
            <a:endParaRPr lang="en-US" sz="1200" dirty="0">
              <a:solidFill>
                <a:srgbClr val="222222"/>
              </a:solidFill>
              <a:latin typeface="Arial" panose="020B0604020202020204" pitchFamily="34" charset="0"/>
            </a:endParaRPr>
          </a:p>
          <a:p>
            <a:pPr marL="0" indent="0">
              <a:buNone/>
            </a:pPr>
            <a:endParaRPr lang="en-US"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US" sz="1200" b="0" i="0" dirty="0">
              <a:solidFill>
                <a:srgbClr val="222222"/>
              </a:solidFill>
              <a:effectLst/>
              <a:latin typeface="Arial" panose="020B0604020202020204" pitchFamily="34" charset="0"/>
            </a:endParaRPr>
          </a:p>
          <a:p>
            <a:endParaRPr lang="en-IN" sz="1200" dirty="0">
              <a:solidFill>
                <a:srgbClr val="222222"/>
              </a:solidFill>
              <a:latin typeface="Arial" panose="020B0604020202020204" pitchFamily="34" charset="0"/>
            </a:endParaRPr>
          </a:p>
          <a:p>
            <a:endParaRPr lang="en-IN" sz="1200" b="0" i="0" dirty="0">
              <a:solidFill>
                <a:srgbClr val="222222"/>
              </a:solidFill>
              <a:effectLst/>
              <a:latin typeface="Arial" panose="020B0604020202020204" pitchFamily="34" charset="0"/>
            </a:endParaRPr>
          </a:p>
          <a:p>
            <a:endParaRPr lang="en-IN" sz="1200" dirty="0"/>
          </a:p>
        </p:txBody>
      </p:sp>
    </p:spTree>
    <p:extLst>
      <p:ext uri="{BB962C8B-B14F-4D97-AF65-F5344CB8AC3E}">
        <p14:creationId xmlns:p14="http://schemas.microsoft.com/office/powerpoint/2010/main" val="2193070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25AE21-9489-A047-B5D2-85C0B0A3168D}"/>
              </a:ext>
            </a:extLst>
          </p:cNvPr>
          <p:cNvSpPr>
            <a:spLocks noGrp="1"/>
          </p:cNvSpPr>
          <p:nvPr>
            <p:ph type="title"/>
          </p:nvPr>
        </p:nvSpPr>
        <p:spPr>
          <a:xfrm>
            <a:off x="685800" y="152400"/>
            <a:ext cx="8911687" cy="1280890"/>
          </a:xfrm>
        </p:spPr>
        <p:txBody>
          <a:bodyPr/>
          <a:lstStyle/>
          <a:p>
            <a:endParaRPr lang="en-IN" dirty="0"/>
          </a:p>
        </p:txBody>
      </p:sp>
      <p:sp>
        <p:nvSpPr>
          <p:cNvPr id="3" name="Content Placeholder 2">
            <a:extLst>
              <a:ext uri="{FF2B5EF4-FFF2-40B4-BE49-F238E27FC236}">
                <a16:creationId xmlns:a16="http://schemas.microsoft.com/office/drawing/2014/main" id="{2757E93E-CF9B-6D77-D717-E51507F7DD83}"/>
              </a:ext>
            </a:extLst>
          </p:cNvPr>
          <p:cNvSpPr>
            <a:spLocks noGrp="1"/>
          </p:cNvSpPr>
          <p:nvPr>
            <p:ph idx="1"/>
          </p:nvPr>
        </p:nvSpPr>
        <p:spPr>
          <a:xfrm>
            <a:off x="990600" y="2133600"/>
            <a:ext cx="10514012" cy="4191000"/>
          </a:xfrm>
        </p:spPr>
        <p:txBody>
          <a:bodyPr>
            <a:normAutofit/>
          </a:bodyPr>
          <a:lstStyle/>
          <a:p>
            <a:endParaRPr lang="en-US" b="0" i="0" dirty="0">
              <a:solidFill>
                <a:srgbClr val="222222"/>
              </a:solidFill>
              <a:effectLst/>
              <a:latin typeface="Arial" panose="020B0604020202020204" pitchFamily="34" charset="0"/>
            </a:endParaRPr>
          </a:p>
          <a:p>
            <a:endParaRPr lang="en-IN" dirty="0">
              <a:solidFill>
                <a:srgbClr val="222222"/>
              </a:solidFill>
              <a:latin typeface="Arial" panose="020B0604020202020204" pitchFamily="34" charset="0"/>
            </a:endParaRPr>
          </a:p>
          <a:p>
            <a:pPr marL="0" indent="0">
              <a:buNone/>
            </a:pPr>
            <a:endParaRPr lang="en-IN" dirty="0">
              <a:solidFill>
                <a:srgbClr val="222222"/>
              </a:solidFill>
              <a:latin typeface="Arial" panose="020B0604020202020204" pitchFamily="34" charset="0"/>
            </a:endParaRPr>
          </a:p>
          <a:p>
            <a:pPr marL="0" indent="0">
              <a:buNone/>
            </a:pPr>
            <a:endParaRPr lang="en-IN" dirty="0">
              <a:solidFill>
                <a:srgbClr val="222222"/>
              </a:solidFill>
              <a:latin typeface="Arial" panose="020B0604020202020204" pitchFamily="34" charset="0"/>
            </a:endParaRPr>
          </a:p>
          <a:p>
            <a:endParaRPr lang="en-IN" b="0" i="0" dirty="0">
              <a:solidFill>
                <a:srgbClr val="222222"/>
              </a:solidFill>
              <a:effectLst/>
              <a:latin typeface="Arial" panose="020B0604020202020204" pitchFamily="34" charset="0"/>
            </a:endParaRPr>
          </a:p>
          <a:p>
            <a:endParaRPr lang="en-IN" dirty="0"/>
          </a:p>
        </p:txBody>
      </p:sp>
      <p:pic>
        <p:nvPicPr>
          <p:cNvPr id="1030" name="Picture 6">
            <a:extLst>
              <a:ext uri="{FF2B5EF4-FFF2-40B4-BE49-F238E27FC236}">
                <a16:creationId xmlns:a16="http://schemas.microsoft.com/office/drawing/2014/main" id="{D208F81D-7503-F3A0-99E2-E6D78F8B1C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511728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1091</TotalTime>
  <Words>2947</Words>
  <Application>Microsoft Office PowerPoint</Application>
  <PresentationFormat>Widescreen</PresentationFormat>
  <Paragraphs>307</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 </vt:lpstr>
      <vt:lpstr>Arial  </vt:lpstr>
      <vt:lpstr>Arial Black</vt:lpstr>
      <vt:lpstr>Century Gothic</vt:lpstr>
      <vt:lpstr>Wingdings 3</vt:lpstr>
      <vt:lpstr>Wisp</vt:lpstr>
      <vt:lpstr>PowerPoint Presentation</vt:lpstr>
      <vt:lpstr>TO ANALYSE THE EFFECT OF NOMOPHOBIA ON ACADEMIC PERFOMANCE, SUCH AS CONCENTRATION, STUDY HABITS AND TIME MANAGEMENT OF UK TEENAGERS </vt:lpstr>
      <vt:lpstr>Overview</vt:lpstr>
      <vt:lpstr>Introduction/ Literature Background</vt:lpstr>
      <vt:lpstr>PowerPoint Presentation</vt:lpstr>
      <vt:lpstr>Rationale of study</vt:lpstr>
      <vt:lpstr>Aim of the Research</vt:lpstr>
      <vt:lpstr>Research Question</vt:lpstr>
      <vt:lpstr>Objectives of Research study</vt:lpstr>
      <vt:lpstr>RESEARCH METHEDOLOGY</vt:lpstr>
      <vt:lpstr>PowerPoint Presentation</vt:lpstr>
      <vt:lpstr>PowerPoint Presentation</vt:lpstr>
      <vt:lpstr>Data analysis technique</vt:lpstr>
      <vt:lpstr>Implication of the Research study</vt:lpstr>
      <vt:lpstr>Gantt chart</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dc:creator>
  <cp:lastModifiedBy>GAZALA SHAHJADA</cp:lastModifiedBy>
  <cp:revision>144</cp:revision>
  <dcterms:created xsi:type="dcterms:W3CDTF">2023-10-30T19:49:55Z</dcterms:created>
  <dcterms:modified xsi:type="dcterms:W3CDTF">2023-11-15T10:53:26Z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2023-10-23T00:00:00Z</vt:filetime>
  </property>
  <property fmtid="{D5CDD505-2E9C-101B-9397-08002B2CF9AE}" pid="3" name="Creator">
    <vt:lpwstr>Microsoft® PowerPoint® for Microsoft 365</vt:lpwstr>
  </property>
  <property fmtid="{D5CDD505-2E9C-101B-9397-08002B2CF9AE}" pid="4" name="LastSaved">
    <vt:filetime>2023-10-30T00:00:00Z</vt:filetime>
  </property>
  <property fmtid="{D5CDD505-2E9C-101B-9397-08002B2CF9AE}" pid="5" name="Producer">
    <vt:lpwstr>Microsoft® PowerPoint® for Microsoft 365</vt:lpwstr>
  </property>
</Properties>
</file>