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61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Preview: theories, UK policy, care services, technology and improvements.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should not be seen only as users of services.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Staff should support independence where possible.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recent literature to discuss the relevance of disengagement theory.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Consistent with approaches that maintain functional ability and participation.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 point: principles do not guarantee delivery.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 requests for local-authority social care rose 4% in 2023/24 (CQC, 2025).</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Home care can support independence, but quality matters.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Independence and choice must still be protected.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aims are positive; implementation remains challenging.</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Barriers include skills, equipment and internet access.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should support human care, not replace it.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person should understand how to use it and have access to human support when needed.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Residents live in small households and choose everyday activities.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Recommendations 1 to 3.</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Recommendations 4 and 5.</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1.xml"/><Relationship Id="rId7"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5.pn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1.xml"/><Relationship Id="rId7" Type="http://schemas.openxmlformats.org/officeDocument/2006/relationships/image" Target="../media/image21.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2.xml"/><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5.png"/><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26.png"/><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27.png"/><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28.png"/><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29.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84A"/>
        </a:solidFill>
        <a:effectLst/>
      </p:bgPr>
    </p:bg>
    <p:spTree>
      <p:nvGrpSpPr>
        <p:cNvPr id="1" name=""/>
        <p:cNvGrpSpPr/>
        <p:nvPr/>
      </p:nvGrpSpPr>
      <p:grpSpPr>
        <a:xfrm>
          <a:off x="0" y="0"/>
          <a:ext cx="0" cy="0"/>
          <a:chOff x="0" y="0"/>
          <a:chExt cx="0" cy="0"/>
        </a:xfrm>
      </p:grpSpPr>
      <p:sp>
        <p:nvSpPr>
          <p:cNvPr id="2" name="Shape 0"/>
          <p:cNvSpPr/>
          <p:nvPr/>
        </p:nvSpPr>
        <p:spPr>
          <a:xfrm>
            <a:off x="5486400" y="548640"/>
            <a:ext cx="3291840" cy="3291840"/>
          </a:xfrm>
          <a:prstGeom prst="ellipse">
            <a:avLst/>
          </a:prstGeom>
          <a:solidFill>
            <a:srgbClr val="0E8A8A">
              <a:alpha val="45000"/>
            </a:srgbClr>
          </a:solidFill>
          <a:ln w="12700">
            <a:solidFill>
              <a:srgbClr val="12284A">
                <a:alpha val="0"/>
              </a:srgbClr>
            </a:solidFill>
            <a:prstDash val="solid"/>
          </a:ln>
        </p:spPr>
        <p:txBody>
          <a:bodyPr/>
          <a:lstStyle/>
          <a:p>
            <a:endParaRPr lang="en-GB"/>
          </a:p>
        </p:txBody>
      </p:sp>
      <p:sp>
        <p:nvSpPr>
          <p:cNvPr id="3" name="Shape 1"/>
          <p:cNvSpPr/>
          <p:nvPr/>
        </p:nvSpPr>
        <p:spPr>
          <a:xfrm>
            <a:off x="7498080" y="3108960"/>
            <a:ext cx="2377440" cy="2377440"/>
          </a:xfrm>
          <a:prstGeom prst="ellipse">
            <a:avLst/>
          </a:prstGeom>
          <a:solidFill>
            <a:srgbClr val="0E8A8A">
              <a:alpha val="20000"/>
            </a:srgbClr>
          </a:solidFill>
          <a:ln w="12700">
            <a:solidFill>
              <a:srgbClr val="12284A">
                <a:alpha val="0"/>
              </a:srgbClr>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6355080" y="1417320"/>
            <a:ext cx="1554480" cy="1554480"/>
          </a:xfrm>
          <a:prstGeom prst="rect">
            <a:avLst/>
          </a:prstGeom>
        </p:spPr>
      </p:pic>
      <p:sp>
        <p:nvSpPr>
          <p:cNvPr id="5" name="Text 2"/>
          <p:cNvSpPr txBox="1"/>
          <p:nvPr/>
        </p:nvSpPr>
        <p:spPr>
          <a:xfrm>
            <a:off x="640080" y="1188720"/>
            <a:ext cx="4754880" cy="914400"/>
          </a:xfrm>
          <a:prstGeom prst="rect">
            <a:avLst/>
          </a:prstGeom>
          <a:noFill/>
          <a:ln/>
        </p:spPr>
        <p:txBody>
          <a:bodyPr wrap="square" lIns="0" tIns="0" rIns="0" bIns="0" rtlCol="0" anchor="t"/>
          <a:lstStyle/>
          <a:p>
            <a:pPr marL="0" indent="0">
              <a:buNone/>
            </a:pPr>
            <a:r>
              <a:rPr lang="en-US" sz="3600" b="1" dirty="0">
                <a:solidFill>
                  <a:srgbClr val="FFFFFF"/>
                </a:solidFill>
                <a:latin typeface="Georgia" pitchFamily="34" charset="0"/>
                <a:ea typeface="Georgia" pitchFamily="34" charset="-122"/>
                <a:cs typeface="Georgia" pitchFamily="34" charset="-120"/>
              </a:rPr>
              <a:t>Ageing, Care and Support</a:t>
            </a:r>
            <a:endParaRPr lang="en-US" sz="3600" dirty="0"/>
          </a:p>
        </p:txBody>
      </p:sp>
      <p:sp>
        <p:nvSpPr>
          <p:cNvPr id="6" name="Text 3"/>
          <p:cNvSpPr txBox="1"/>
          <p:nvPr/>
        </p:nvSpPr>
        <p:spPr>
          <a:xfrm>
            <a:off x="640080" y="2377440"/>
            <a:ext cx="4572000" cy="914400"/>
          </a:xfrm>
          <a:prstGeom prst="rect">
            <a:avLst/>
          </a:prstGeom>
          <a:noFill/>
          <a:ln/>
        </p:spPr>
        <p:txBody>
          <a:bodyPr wrap="square" lIns="0" tIns="0" rIns="0" bIns="0" rtlCol="0" anchor="t"/>
          <a:lstStyle/>
          <a:p>
            <a:pPr marL="0" indent="0">
              <a:buNone/>
            </a:pPr>
            <a:r>
              <a:rPr lang="en-US" sz="1800" dirty="0">
                <a:solidFill>
                  <a:srgbClr val="DCE6EE"/>
                </a:solidFill>
                <a:latin typeface="Calibri" pitchFamily="34" charset="0"/>
                <a:ea typeface="Calibri" pitchFamily="34" charset="-122"/>
                <a:cs typeface="Calibri" pitchFamily="34" charset="-120"/>
              </a:rPr>
              <a:t>Theories, policy and contemporary practice in the UK</a:t>
            </a:r>
            <a:endParaRPr lang="en-US" sz="1800" dirty="0"/>
          </a:p>
        </p:txBody>
      </p:sp>
      <p:sp>
        <p:nvSpPr>
          <p:cNvPr id="7" name="Text 4"/>
          <p:cNvSpPr txBox="1"/>
          <p:nvPr/>
        </p:nvSpPr>
        <p:spPr>
          <a:xfrm>
            <a:off x="640080" y="3702996"/>
            <a:ext cx="7863840" cy="1006164"/>
          </a:xfrm>
          <a:prstGeom prst="rect">
            <a:avLst/>
          </a:prstGeom>
          <a:noFill/>
          <a:ln/>
        </p:spPr>
        <p:txBody>
          <a:bodyPr wrap="square" lIns="0" tIns="0" rIns="0" bIns="0" rtlCol="0" anchor="t"/>
          <a:lstStyle/>
          <a:p>
            <a:pPr marL="0" indent="0">
              <a:buNone/>
            </a:pPr>
            <a:r>
              <a:rPr lang="en-US" sz="1600" dirty="0">
                <a:solidFill>
                  <a:srgbClr val="AFC0D0"/>
                </a:solidFill>
                <a:latin typeface="Calibri" pitchFamily="34" charset="0"/>
                <a:ea typeface="Calibri" pitchFamily="34" charset="-122"/>
                <a:cs typeface="Calibri" pitchFamily="34" charset="-120"/>
              </a:rPr>
              <a:t>Student name:  Linda </a:t>
            </a:r>
            <a:r>
              <a:rPr lang="en-US" sz="1600" dirty="0" err="1">
                <a:solidFill>
                  <a:srgbClr val="AFC0D0"/>
                </a:solidFill>
                <a:latin typeface="Calibri" pitchFamily="34" charset="0"/>
                <a:ea typeface="Calibri" pitchFamily="34" charset="-122"/>
                <a:cs typeface="Calibri" pitchFamily="34" charset="-120"/>
              </a:rPr>
              <a:t>Tekyi</a:t>
            </a:r>
            <a:r>
              <a:rPr lang="en-US" sz="1600" dirty="0">
                <a:solidFill>
                  <a:srgbClr val="AFC0D0"/>
                </a:solidFill>
                <a:latin typeface="Calibri" pitchFamily="34" charset="0"/>
                <a:ea typeface="Calibri" pitchFamily="34" charset="-122"/>
                <a:cs typeface="Calibri" pitchFamily="34" charset="-120"/>
              </a:rPr>
              <a:t>          Student number: 2330445           Module: Empowering the Older Person    Module Code: BMHP6027       </a:t>
            </a:r>
            <a:br>
              <a:rPr lang="en-US" sz="1600" dirty="0">
                <a:solidFill>
                  <a:srgbClr val="AFC0D0"/>
                </a:solidFill>
                <a:latin typeface="Calibri" pitchFamily="34" charset="0"/>
                <a:ea typeface="Calibri" pitchFamily="34" charset="-122"/>
                <a:cs typeface="Calibri" pitchFamily="34" charset="-120"/>
              </a:rPr>
            </a:br>
            <a:r>
              <a:rPr lang="en-US" sz="1600" dirty="0">
                <a:solidFill>
                  <a:srgbClr val="AFC0D0"/>
                </a:solidFill>
                <a:latin typeface="Calibri" pitchFamily="34" charset="0"/>
                <a:ea typeface="Calibri" pitchFamily="34" charset="-122"/>
                <a:cs typeface="Calibri" pitchFamily="34" charset="-120"/>
              </a:rPr>
              <a:t>Date: 30/09/2026</a:t>
            </a:r>
            <a:endParaRPr lang="en-US" sz="1600" dirty="0"/>
          </a:p>
        </p:txBody>
      </p:sp>
      <p:pic>
        <p:nvPicPr>
          <p:cNvPr id="10" name="Video 9">
            <a:hlinkClick r:id="" action="ppaction://media"/>
            <a:extLst>
              <a:ext uri="{FF2B5EF4-FFF2-40B4-BE49-F238E27FC236}">
                <a16:creationId xmlns:a16="http://schemas.microsoft.com/office/drawing/2014/main" id="{EAA51E17-9BC9-077B-818E-DF3B4C5CC77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745"/>
    </mc:Choice>
    <mc:Fallback xmlns="">
      <p:transition spd="slow" advTm="60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1  INTRODUCTION</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Understanding ageing</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Ageing should not be viewed only as a process of decline.</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Ageing is diverse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People are living longer but often in poorer health, so ageing is experienced differently.</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GBD 2021 Diseases and Injuries Collaborators (2024)</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Healthy ageing</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Maintaining the ability to do what matters to the person.</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Ageism</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Ageism can affect how older people are viewed and treated.</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Fernández-Puerta et al. (2024)</a:t>
            </a:r>
            <a:endParaRPr lang="en-US" sz="1600" dirty="0"/>
          </a:p>
        </p:txBody>
      </p:sp>
      <p:pic>
        <p:nvPicPr>
          <p:cNvPr id="20" name="Video 19">
            <a:hlinkClick r:id="" action="ppaction://media"/>
            <a:extLst>
              <a:ext uri="{FF2B5EF4-FFF2-40B4-BE49-F238E27FC236}">
                <a16:creationId xmlns:a16="http://schemas.microsoft.com/office/drawing/2014/main" id="{F39A6EB2-14C5-0F12-DD7C-2BFF1AE16C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483"/>
    </mc:Choice>
    <mc:Fallback xmlns="">
      <p:transition spd="slow" advTm="56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1  INTRODUCTION</a:t>
            </a:r>
            <a:endParaRPr lang="en-US" sz="1200" dirty="0"/>
          </a:p>
        </p:txBody>
      </p:sp>
      <p:sp>
        <p:nvSpPr>
          <p:cNvPr id="3" name="Text 1"/>
          <p:cNvSpPr txBox="1"/>
          <p:nvPr/>
        </p:nvSpPr>
        <p:spPr>
          <a:xfrm>
            <a:off x="548640" y="685800"/>
            <a:ext cx="8046720" cy="64008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The growing older population</a:t>
            </a:r>
            <a:endParaRPr lang="en-US" sz="2600" dirty="0"/>
          </a:p>
        </p:txBody>
      </p:sp>
      <p:sp>
        <p:nvSpPr>
          <p:cNvPr id="4" name="Shape 2"/>
          <p:cNvSpPr/>
          <p:nvPr/>
        </p:nvSpPr>
        <p:spPr>
          <a:xfrm>
            <a:off x="54864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5" name="Image 0" descr="preencoded.png"/>
          <p:cNvPicPr>
            <a:picLocks noChangeAspect="1"/>
          </p:cNvPicPr>
          <p:nvPr/>
        </p:nvPicPr>
        <p:blipFill>
          <a:blip r:embed="rId5"/>
          <a:stretch>
            <a:fillRect/>
          </a:stretch>
        </p:blipFill>
        <p:spPr>
          <a:xfrm>
            <a:off x="731520" y="1691640"/>
            <a:ext cx="457200" cy="457200"/>
          </a:xfrm>
          <a:prstGeom prst="rect">
            <a:avLst/>
          </a:prstGeom>
        </p:spPr>
      </p:pic>
      <p:sp>
        <p:nvSpPr>
          <p:cNvPr id="6" name="Text 3"/>
          <p:cNvSpPr txBox="1"/>
          <p:nvPr/>
        </p:nvSpPr>
        <p:spPr>
          <a:xfrm>
            <a:off x="731520" y="2240280"/>
            <a:ext cx="2164080" cy="548640"/>
          </a:xfrm>
          <a:prstGeom prst="rect">
            <a:avLst/>
          </a:prstGeom>
          <a:noFill/>
          <a:ln/>
        </p:spPr>
        <p:txBody>
          <a:bodyPr wrap="square" lIns="0" tIns="0" rIns="0" bIns="0" rtlCol="0" anchor="t"/>
          <a:lstStyle/>
          <a:p>
            <a:pPr marL="0" indent="0">
              <a:buNone/>
            </a:pPr>
            <a:r>
              <a:rPr lang="en-US" sz="3200" b="1" dirty="0">
                <a:solidFill>
                  <a:srgbClr val="0E8A8A"/>
                </a:solidFill>
                <a:latin typeface="Georgia" pitchFamily="34" charset="0"/>
                <a:ea typeface="Georgia" pitchFamily="34" charset="-122"/>
                <a:cs typeface="Georgia" pitchFamily="34" charset="-120"/>
              </a:rPr>
              <a:t>1.30m</a:t>
            </a:r>
            <a:endParaRPr lang="en-US" sz="3200" dirty="0"/>
          </a:p>
        </p:txBody>
      </p:sp>
      <p:sp>
        <p:nvSpPr>
          <p:cNvPr id="7" name="Text 4"/>
          <p:cNvSpPr txBox="1"/>
          <p:nvPr/>
        </p:nvSpPr>
        <p:spPr>
          <a:xfrm>
            <a:off x="73152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requests for support from people aged 65+ new to social care in England, 2024/25</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DHSC (2025)</a:t>
            </a:r>
            <a:endParaRPr lang="en-US" sz="1300" dirty="0"/>
          </a:p>
        </p:txBody>
      </p:sp>
      <p:sp>
        <p:nvSpPr>
          <p:cNvPr id="8" name="Shape 5"/>
          <p:cNvSpPr/>
          <p:nvPr/>
        </p:nvSpPr>
        <p:spPr>
          <a:xfrm>
            <a:off x="330708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9" name="Image 1" descr="preencoded.png"/>
          <p:cNvPicPr>
            <a:picLocks noChangeAspect="1"/>
          </p:cNvPicPr>
          <p:nvPr/>
        </p:nvPicPr>
        <p:blipFill>
          <a:blip r:embed="rId6"/>
          <a:stretch>
            <a:fillRect/>
          </a:stretch>
        </p:blipFill>
        <p:spPr>
          <a:xfrm>
            <a:off x="3489960" y="1691640"/>
            <a:ext cx="457200" cy="457200"/>
          </a:xfrm>
          <a:prstGeom prst="rect">
            <a:avLst/>
          </a:prstGeom>
        </p:spPr>
      </p:pic>
      <p:sp>
        <p:nvSpPr>
          <p:cNvPr id="10" name="Text 6"/>
          <p:cNvSpPr txBox="1"/>
          <p:nvPr/>
        </p:nvSpPr>
        <p:spPr>
          <a:xfrm>
            <a:off x="3489960" y="2240280"/>
            <a:ext cx="2164080" cy="548640"/>
          </a:xfrm>
          <a:prstGeom prst="rect">
            <a:avLst/>
          </a:prstGeom>
          <a:noFill/>
          <a:ln/>
        </p:spPr>
        <p:txBody>
          <a:bodyPr wrap="square" lIns="0" tIns="0" rIns="0" bIns="0" rtlCol="0" anchor="t"/>
          <a:lstStyle/>
          <a:p>
            <a:pPr marL="0" indent="0">
              <a:buNone/>
            </a:pPr>
            <a:r>
              <a:rPr lang="en-US" sz="3200" b="1" dirty="0">
                <a:solidFill>
                  <a:srgbClr val="0E8A8A"/>
                </a:solidFill>
                <a:latin typeface="Georgia" pitchFamily="34" charset="0"/>
                <a:ea typeface="Georgia" pitchFamily="34" charset="-122"/>
                <a:cs typeface="Georgia" pitchFamily="34" charset="-120"/>
              </a:rPr>
              <a:t>+4%</a:t>
            </a:r>
            <a:endParaRPr lang="en-US" sz="3200" dirty="0"/>
          </a:p>
        </p:txBody>
      </p:sp>
      <p:sp>
        <p:nvSpPr>
          <p:cNvPr id="11" name="Text 7"/>
          <p:cNvSpPr txBox="1"/>
          <p:nvPr/>
        </p:nvSpPr>
        <p:spPr>
          <a:xfrm>
            <a:off x="348996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rise in new requests for local-authority social care, 2023/24</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CQC (2025)</a:t>
            </a:r>
            <a:endParaRPr lang="en-US" sz="1300" dirty="0"/>
          </a:p>
        </p:txBody>
      </p:sp>
      <p:sp>
        <p:nvSpPr>
          <p:cNvPr id="12" name="Shape 8"/>
          <p:cNvSpPr/>
          <p:nvPr/>
        </p:nvSpPr>
        <p:spPr>
          <a:xfrm>
            <a:off x="606552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13" name="Image 2" descr="preencoded.png"/>
          <p:cNvPicPr>
            <a:picLocks noChangeAspect="1"/>
          </p:cNvPicPr>
          <p:nvPr/>
        </p:nvPicPr>
        <p:blipFill>
          <a:blip r:embed="rId7"/>
          <a:stretch>
            <a:fillRect/>
          </a:stretch>
        </p:blipFill>
        <p:spPr>
          <a:xfrm>
            <a:off x="6248400" y="1691640"/>
            <a:ext cx="457200" cy="457200"/>
          </a:xfrm>
          <a:prstGeom prst="rect">
            <a:avLst/>
          </a:prstGeom>
        </p:spPr>
      </p:pic>
      <p:sp>
        <p:nvSpPr>
          <p:cNvPr id="14" name="Text 9"/>
          <p:cNvSpPr txBox="1"/>
          <p:nvPr/>
        </p:nvSpPr>
        <p:spPr>
          <a:xfrm>
            <a:off x="6248400" y="2240280"/>
            <a:ext cx="2164080" cy="548640"/>
          </a:xfrm>
          <a:prstGeom prst="rect">
            <a:avLst/>
          </a:prstGeom>
          <a:noFill/>
          <a:ln/>
        </p:spPr>
        <p:txBody>
          <a:bodyPr wrap="square" lIns="0" tIns="0" rIns="0" bIns="0" rtlCol="0" anchor="t"/>
          <a:lstStyle/>
          <a:p>
            <a:pPr marL="0" indent="0">
              <a:buNone/>
            </a:pPr>
            <a:r>
              <a:rPr lang="en-US" sz="3200" b="1" dirty="0">
                <a:solidFill>
                  <a:srgbClr val="0E8A8A"/>
                </a:solidFill>
                <a:latin typeface="Georgia" pitchFamily="34" charset="0"/>
                <a:ea typeface="Georgia" pitchFamily="34" charset="-122"/>
                <a:cs typeface="Georgia" pitchFamily="34" charset="-120"/>
              </a:rPr>
              <a:t>68%</a:t>
            </a:r>
            <a:endParaRPr lang="en-US" sz="3200" dirty="0"/>
          </a:p>
        </p:txBody>
      </p:sp>
      <p:sp>
        <p:nvSpPr>
          <p:cNvPr id="15" name="Text 10"/>
          <p:cNvSpPr txBox="1"/>
          <p:nvPr/>
        </p:nvSpPr>
        <p:spPr>
          <a:xfrm>
            <a:off x="624840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of those new requests came from older people</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CQC (2025)</a:t>
            </a:r>
            <a:endParaRPr lang="en-US" sz="1300" dirty="0"/>
          </a:p>
        </p:txBody>
      </p:sp>
      <p:sp>
        <p:nvSpPr>
          <p:cNvPr id="16" name="Text 11"/>
          <p:cNvSpPr txBox="1"/>
          <p:nvPr/>
        </p:nvSpPr>
        <p:spPr>
          <a:xfrm>
            <a:off x="548640" y="4160520"/>
            <a:ext cx="8046720" cy="731520"/>
          </a:xfrm>
          <a:prstGeom prst="rect">
            <a:avLst/>
          </a:prstGeom>
          <a:noFill/>
          <a:ln/>
        </p:spPr>
        <p:txBody>
          <a:bodyPr wrap="square" lIns="0" tIns="0" rIns="0" bIns="0" rtlCol="0" anchor="t"/>
          <a:lstStyle/>
          <a:p>
            <a:pPr marL="0" indent="0">
              <a:buNone/>
            </a:pPr>
            <a:r>
              <a:rPr lang="en-US" sz="1500" i="1" dirty="0">
                <a:solidFill>
                  <a:srgbClr val="12284A"/>
                </a:solidFill>
                <a:latin typeface="Calibri" pitchFamily="34" charset="0"/>
                <a:ea typeface="Calibri" pitchFamily="34" charset="-122"/>
                <a:cs typeface="Calibri" pitchFamily="34" charset="-120"/>
              </a:rPr>
              <a:t>The aim: help people live longer while keeping independence and quality of life.</a:t>
            </a:r>
            <a:endParaRPr lang="en-US" sz="1500" dirty="0"/>
          </a:p>
        </p:txBody>
      </p:sp>
      <p:pic>
        <p:nvPicPr>
          <p:cNvPr id="19" name="Video 18">
            <a:hlinkClick r:id="" action="ppaction://media"/>
            <a:extLst>
              <a:ext uri="{FF2B5EF4-FFF2-40B4-BE49-F238E27FC236}">
                <a16:creationId xmlns:a16="http://schemas.microsoft.com/office/drawing/2014/main" id="{A02DA474-47BF-6FC9-5F06-C75E008386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133"/>
    </mc:Choice>
    <mc:Fallback xmlns="">
      <p:transition spd="slow" advTm="54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2  INDEPENDENCE</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What affects independence?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Care should focus on what the person can do, based on individual goals.</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Physical factors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Frailty, reduced strength, mobility problems, long-term conditions.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Social factors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Living alone, poverty, poor housing, isolation.</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Digital skills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Lack of skills can make access to services harder.</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Money et al. (2024)</a:t>
            </a:r>
            <a:endParaRPr lang="en-US" sz="1600" dirty="0"/>
          </a:p>
        </p:txBody>
      </p:sp>
      <p:pic>
        <p:nvPicPr>
          <p:cNvPr id="18" name="Video 17">
            <a:hlinkClick r:id="" action="ppaction://media"/>
            <a:extLst>
              <a:ext uri="{FF2B5EF4-FFF2-40B4-BE49-F238E27FC236}">
                <a16:creationId xmlns:a16="http://schemas.microsoft.com/office/drawing/2014/main" id="{F1342827-FEAA-E46B-E885-64F09220CC7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8460"/>
    </mc:Choice>
    <mc:Fallback xmlns="">
      <p:transition spd="slow" advTm="68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3  THEORIES</a:t>
            </a:r>
            <a:endParaRPr lang="en-US" sz="1200" dirty="0"/>
          </a:p>
        </p:txBody>
      </p:sp>
      <p:sp>
        <p:nvSpPr>
          <p:cNvPr id="3" name="Text 1"/>
          <p:cNvSpPr txBox="1"/>
          <p:nvPr/>
        </p:nvSpPr>
        <p:spPr>
          <a:xfrm>
            <a:off x="548640" y="685800"/>
            <a:ext cx="8046720" cy="64008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Theories of ageing</a:t>
            </a:r>
            <a:endParaRPr lang="en-US" sz="2600" dirty="0"/>
          </a:p>
        </p:txBody>
      </p:sp>
      <p:sp>
        <p:nvSpPr>
          <p:cNvPr id="4" name="Shape 2"/>
          <p:cNvSpPr/>
          <p:nvPr/>
        </p:nvSpPr>
        <p:spPr>
          <a:xfrm>
            <a:off x="54864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5" name="Image 0" descr="preencoded.png"/>
          <p:cNvPicPr>
            <a:picLocks noChangeAspect="1"/>
          </p:cNvPicPr>
          <p:nvPr/>
        </p:nvPicPr>
        <p:blipFill>
          <a:blip r:embed="rId5"/>
          <a:stretch>
            <a:fillRect/>
          </a:stretch>
        </p:blipFill>
        <p:spPr>
          <a:xfrm>
            <a:off x="731520" y="1691640"/>
            <a:ext cx="457200" cy="457200"/>
          </a:xfrm>
          <a:prstGeom prst="rect">
            <a:avLst/>
          </a:prstGeom>
        </p:spPr>
      </p:pic>
      <p:sp>
        <p:nvSpPr>
          <p:cNvPr id="6" name="Text 3"/>
          <p:cNvSpPr txBox="1"/>
          <p:nvPr/>
        </p:nvSpPr>
        <p:spPr>
          <a:xfrm>
            <a:off x="731520" y="2240280"/>
            <a:ext cx="2164080" cy="548640"/>
          </a:xfrm>
          <a:prstGeom prst="rect">
            <a:avLst/>
          </a:prstGeom>
          <a:noFill/>
          <a:ln/>
        </p:spPr>
        <p:txBody>
          <a:bodyPr wrap="square" lIns="0" tIns="0" rIns="0" bIns="0" rtlCol="0" anchor="t"/>
          <a:lstStyle/>
          <a:p>
            <a:pPr marL="0" indent="0">
              <a:buNone/>
            </a:pPr>
            <a:r>
              <a:rPr lang="en-US" sz="2000" b="1" dirty="0">
                <a:solidFill>
                  <a:srgbClr val="0E8A8A"/>
                </a:solidFill>
                <a:latin typeface="Georgia" pitchFamily="34" charset="0"/>
                <a:ea typeface="Georgia" pitchFamily="34" charset="-122"/>
                <a:cs typeface="Georgia" pitchFamily="34" charset="-120"/>
              </a:rPr>
              <a:t>Activity</a:t>
            </a:r>
            <a:endParaRPr lang="en-US" sz="2000" dirty="0"/>
          </a:p>
        </p:txBody>
      </p:sp>
      <p:sp>
        <p:nvSpPr>
          <p:cNvPr id="7" name="Text 4"/>
          <p:cNvSpPr txBox="1"/>
          <p:nvPr/>
        </p:nvSpPr>
        <p:spPr>
          <a:xfrm>
            <a:off x="73152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Staying active supports wellbeing and social connection.</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Havighurst (1961); Lemon et al. (1972)</a:t>
            </a:r>
            <a:endParaRPr lang="en-US" sz="1300" dirty="0"/>
          </a:p>
        </p:txBody>
      </p:sp>
      <p:sp>
        <p:nvSpPr>
          <p:cNvPr id="8" name="Shape 5"/>
          <p:cNvSpPr/>
          <p:nvPr/>
        </p:nvSpPr>
        <p:spPr>
          <a:xfrm>
            <a:off x="330708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9" name="Image 1" descr="preencoded.png"/>
          <p:cNvPicPr>
            <a:picLocks noChangeAspect="1"/>
          </p:cNvPicPr>
          <p:nvPr/>
        </p:nvPicPr>
        <p:blipFill>
          <a:blip r:embed="rId6"/>
          <a:stretch>
            <a:fillRect/>
          </a:stretch>
        </p:blipFill>
        <p:spPr>
          <a:xfrm>
            <a:off x="3489960" y="1691640"/>
            <a:ext cx="457200" cy="457200"/>
          </a:xfrm>
          <a:prstGeom prst="rect">
            <a:avLst/>
          </a:prstGeom>
        </p:spPr>
      </p:pic>
      <p:sp>
        <p:nvSpPr>
          <p:cNvPr id="10" name="Text 6"/>
          <p:cNvSpPr txBox="1"/>
          <p:nvPr/>
        </p:nvSpPr>
        <p:spPr>
          <a:xfrm>
            <a:off x="3489960" y="2240280"/>
            <a:ext cx="2164080" cy="548640"/>
          </a:xfrm>
          <a:prstGeom prst="rect">
            <a:avLst/>
          </a:prstGeom>
          <a:noFill/>
          <a:ln/>
        </p:spPr>
        <p:txBody>
          <a:bodyPr wrap="square" lIns="0" tIns="0" rIns="0" bIns="0" rtlCol="0" anchor="t"/>
          <a:lstStyle/>
          <a:p>
            <a:pPr marL="0" indent="0">
              <a:buNone/>
            </a:pPr>
            <a:r>
              <a:rPr lang="en-US" sz="2000" b="1" dirty="0">
                <a:solidFill>
                  <a:srgbClr val="0E8A8A"/>
                </a:solidFill>
                <a:latin typeface="Georgia" pitchFamily="34" charset="0"/>
                <a:ea typeface="Georgia" pitchFamily="34" charset="-122"/>
                <a:cs typeface="Georgia" pitchFamily="34" charset="-120"/>
              </a:rPr>
              <a:t>Continuity</a:t>
            </a:r>
            <a:endParaRPr lang="en-US" sz="2000" dirty="0"/>
          </a:p>
        </p:txBody>
      </p:sp>
      <p:sp>
        <p:nvSpPr>
          <p:cNvPr id="11" name="Text 7"/>
          <p:cNvSpPr txBox="1"/>
          <p:nvPr/>
        </p:nvSpPr>
        <p:spPr>
          <a:xfrm>
            <a:off x="348996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Familiar routines and relationships help people adapt.</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Atchley (1989)</a:t>
            </a:r>
            <a:endParaRPr lang="en-US" sz="1300" dirty="0"/>
          </a:p>
        </p:txBody>
      </p:sp>
      <p:sp>
        <p:nvSpPr>
          <p:cNvPr id="12" name="Shape 8"/>
          <p:cNvSpPr/>
          <p:nvPr/>
        </p:nvSpPr>
        <p:spPr>
          <a:xfrm>
            <a:off x="606552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13" name="Image 2" descr="preencoded.png"/>
          <p:cNvPicPr>
            <a:picLocks noChangeAspect="1"/>
          </p:cNvPicPr>
          <p:nvPr/>
        </p:nvPicPr>
        <p:blipFill>
          <a:blip r:embed="rId7"/>
          <a:stretch>
            <a:fillRect/>
          </a:stretch>
        </p:blipFill>
        <p:spPr>
          <a:xfrm>
            <a:off x="6248400" y="1691640"/>
            <a:ext cx="457200" cy="457200"/>
          </a:xfrm>
          <a:prstGeom prst="rect">
            <a:avLst/>
          </a:prstGeom>
        </p:spPr>
      </p:pic>
      <p:sp>
        <p:nvSpPr>
          <p:cNvPr id="14" name="Text 9"/>
          <p:cNvSpPr txBox="1"/>
          <p:nvPr/>
        </p:nvSpPr>
        <p:spPr>
          <a:xfrm>
            <a:off x="6248400" y="2240280"/>
            <a:ext cx="216408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Disengagement</a:t>
            </a:r>
            <a:endParaRPr lang="en-US" sz="1800" dirty="0"/>
          </a:p>
        </p:txBody>
      </p:sp>
      <p:sp>
        <p:nvSpPr>
          <p:cNvPr id="15" name="Text 10"/>
          <p:cNvSpPr txBox="1"/>
          <p:nvPr/>
        </p:nvSpPr>
        <p:spPr>
          <a:xfrm>
            <a:off x="624840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Withdrawal is not automatically normal or desirable.</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Cumming and Henry (1961)</a:t>
            </a:r>
            <a:endParaRPr lang="en-US" sz="1300" dirty="0"/>
          </a:p>
        </p:txBody>
      </p:sp>
      <p:sp>
        <p:nvSpPr>
          <p:cNvPr id="16" name="Text 11"/>
          <p:cNvSpPr txBox="1"/>
          <p:nvPr/>
        </p:nvSpPr>
        <p:spPr>
          <a:xfrm>
            <a:off x="548640" y="4160520"/>
            <a:ext cx="8046720" cy="731520"/>
          </a:xfrm>
          <a:prstGeom prst="rect">
            <a:avLst/>
          </a:prstGeom>
          <a:noFill/>
          <a:ln/>
        </p:spPr>
        <p:txBody>
          <a:bodyPr wrap="square" lIns="0" tIns="0" rIns="0" bIns="0" rtlCol="0" anchor="t"/>
          <a:lstStyle/>
          <a:p>
            <a:pPr marL="0" indent="0">
              <a:buNone/>
            </a:pPr>
            <a:r>
              <a:rPr lang="en-US" sz="1500" i="1" dirty="0">
                <a:solidFill>
                  <a:srgbClr val="12284A"/>
                </a:solidFill>
                <a:latin typeface="Calibri" pitchFamily="34" charset="0"/>
                <a:ea typeface="Calibri" pitchFamily="34" charset="-122"/>
                <a:cs typeface="Calibri" pitchFamily="34" charset="-120"/>
              </a:rPr>
              <a:t>Older people differ, so no single theory explains everyone’s experience.</a:t>
            </a:r>
            <a:endParaRPr lang="en-US" sz="1500" dirty="0"/>
          </a:p>
        </p:txBody>
      </p:sp>
      <p:pic>
        <p:nvPicPr>
          <p:cNvPr id="19" name="Video 18">
            <a:hlinkClick r:id="" action="ppaction://media"/>
            <a:extLst>
              <a:ext uri="{FF2B5EF4-FFF2-40B4-BE49-F238E27FC236}">
                <a16:creationId xmlns:a16="http://schemas.microsoft.com/office/drawing/2014/main" id="{A4D2893D-1A42-E9A5-A10F-2B013DA145F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9615"/>
    </mc:Choice>
    <mc:Fallback xmlns="">
      <p:transition spd="slow" advTm="99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3  THEORIES</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Applying theory to practice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Good care supports choice, identity, activity and independence.</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Activity Theory</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Encourage hobbies and community life; avoid doing everything for the person.</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Continuity Theory</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Ask about past life; respect routines, culture and preferences.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Disengagement Theory</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Check whether withdrawal is choice or lack of support.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pic>
        <p:nvPicPr>
          <p:cNvPr id="18" name="Video 17">
            <a:hlinkClick r:id="" action="ppaction://media"/>
            <a:extLst>
              <a:ext uri="{FF2B5EF4-FFF2-40B4-BE49-F238E27FC236}">
                <a16:creationId xmlns:a16="http://schemas.microsoft.com/office/drawing/2014/main" id="{BD0B8E3C-E148-8956-1193-B0F6E582C38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5278"/>
    </mc:Choice>
    <mc:Fallback xmlns="">
      <p:transition spd="slow" advTm="55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4  POLICY</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Policy and legislation</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Policy is the framework; staff, funding and resources make it real.</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Care Act 2014</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Wellbeing, choice and control, prevention and independence.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Care Act (2014)</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Equality Act 2010</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Age is a protected characteristic; fair and equal treatment.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Equality Act (2010)</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NHS Long Term Plan</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Prevention, community care and long-term condition management.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NHS England (2019)</a:t>
            </a:r>
            <a:endParaRPr lang="en-US" sz="1600" dirty="0"/>
          </a:p>
        </p:txBody>
      </p:sp>
      <p:pic>
        <p:nvPicPr>
          <p:cNvPr id="18" name="Video 17">
            <a:hlinkClick r:id="" action="ppaction://media"/>
            <a:extLst>
              <a:ext uri="{FF2B5EF4-FFF2-40B4-BE49-F238E27FC236}">
                <a16:creationId xmlns:a16="http://schemas.microsoft.com/office/drawing/2014/main" id="{1F015A66-E861-A12B-A3E1-04E8163FD0C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297"/>
    </mc:Choice>
    <mc:Fallback xmlns="">
      <p:transition spd="slow" advTm="66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5  CURRENT PROVISION</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Care and support in the UK</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Demand is rising, but services face pressure to meet it.</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Statutory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NHS, domiciliary, residential and nursing care, reablement.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CQC (2025)</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Community support</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Day services, voluntary sector and family care.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CQC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Technology-enabled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Telecare and digital tools alongside human support.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Rousaki et al. (2024)</a:t>
            </a:r>
            <a:endParaRPr lang="en-US" sz="1600" dirty="0"/>
          </a:p>
        </p:txBody>
      </p:sp>
      <p:pic>
        <p:nvPicPr>
          <p:cNvPr id="18" name="Video 17">
            <a:hlinkClick r:id="" action="ppaction://media"/>
            <a:extLst>
              <a:ext uri="{FF2B5EF4-FFF2-40B4-BE49-F238E27FC236}">
                <a16:creationId xmlns:a16="http://schemas.microsoft.com/office/drawing/2014/main" id="{0D820952-20D2-3BF4-1CB8-A2941B02834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8621"/>
    </mc:Choice>
    <mc:Fallback xmlns="">
      <p:transition spd="slow" advTm="4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5  EVALUATION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Domiciliary care</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Strengths</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Familiar surroundings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Supports independence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Based on individual needs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Keeps community links</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Limitations</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Short visits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Limited carer time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Poor continuity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Staff shortages</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Time pressures, organisation and job design affect quality and safety.</a:t>
            </a:r>
            <a:endParaRPr lang="en-US" sz="1250" dirty="0"/>
          </a:p>
          <a:p>
            <a:pPr marL="0" indent="0">
              <a:buNone/>
            </a:pPr>
            <a:r>
              <a:rPr lang="en-US" sz="1150" i="1" dirty="0">
                <a:solidFill>
                  <a:srgbClr val="0E8A8A"/>
                </a:solidFill>
                <a:latin typeface="Calibri" pitchFamily="34" charset="0"/>
                <a:ea typeface="Calibri" pitchFamily="34" charset="-122"/>
                <a:cs typeface="Calibri" pitchFamily="34" charset="-120"/>
              </a:rPr>
              <a:t>Healey et al. (2024)</a:t>
            </a:r>
            <a:endParaRPr lang="en-US" sz="1250" dirty="0"/>
          </a:p>
        </p:txBody>
      </p:sp>
      <p:pic>
        <p:nvPicPr>
          <p:cNvPr id="15" name="Video 14">
            <a:hlinkClick r:id="" action="ppaction://media"/>
            <a:extLst>
              <a:ext uri="{FF2B5EF4-FFF2-40B4-BE49-F238E27FC236}">
                <a16:creationId xmlns:a16="http://schemas.microsoft.com/office/drawing/2014/main" id="{03467500-9B41-4C17-4E12-57B2A65FF8E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1219"/>
    </mc:Choice>
    <mc:Fallback xmlns="">
      <p:transition spd="slow" advTm="51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5  EVALUATION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Residential care</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Strengths</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24-hour support</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Help with complex needs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Social activity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Safety for some people</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Limitations</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Loss of familiar routines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Institutional routines reduce choice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Staffing affects quality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Costs affect access</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Staffing levels are linked with care quality in English care homes.</a:t>
            </a:r>
            <a:endParaRPr lang="en-US" sz="1250" dirty="0"/>
          </a:p>
          <a:p>
            <a:pPr marL="0" indent="0">
              <a:buNone/>
            </a:pPr>
            <a:r>
              <a:rPr lang="en-US" sz="1150" i="1" dirty="0">
                <a:solidFill>
                  <a:srgbClr val="0E8A8A"/>
                </a:solidFill>
                <a:latin typeface="Calibri" pitchFamily="34" charset="0"/>
                <a:ea typeface="Calibri" pitchFamily="34" charset="-122"/>
                <a:cs typeface="Calibri" pitchFamily="34" charset="-120"/>
              </a:rPr>
              <a:t>Charlwood et al. (2024)</a:t>
            </a:r>
            <a:endParaRPr lang="en-US" sz="1250" dirty="0"/>
          </a:p>
        </p:txBody>
      </p:sp>
      <p:pic>
        <p:nvPicPr>
          <p:cNvPr id="15" name="Video 14">
            <a:hlinkClick r:id="" action="ppaction://media"/>
            <a:extLst>
              <a:ext uri="{FF2B5EF4-FFF2-40B4-BE49-F238E27FC236}">
                <a16:creationId xmlns:a16="http://schemas.microsoft.com/office/drawing/2014/main" id="{2EB908DD-F02F-9A2A-4973-711065A662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0280"/>
    </mc:Choice>
    <mc:Fallback xmlns="">
      <p:transition spd="slow" advTm="40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5  EVALUATION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Critical evaluation of current care</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What is working</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Personalised care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Prevention and independence goals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Community care at home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Technology as extra support</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What remains difficult</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Rising demand</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Workforce shortages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Funding pressure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Unequal access and delays</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Access to formal home care is shaped by social and economic inequality.</a:t>
            </a:r>
            <a:endParaRPr lang="en-US" sz="1250" dirty="0"/>
          </a:p>
          <a:p>
            <a:pPr marL="0" indent="0">
              <a:buNone/>
            </a:pPr>
            <a:r>
              <a:rPr lang="en-US" sz="1150" i="1" dirty="0">
                <a:solidFill>
                  <a:srgbClr val="0E8A8A"/>
                </a:solidFill>
                <a:latin typeface="Calibri" pitchFamily="34" charset="0"/>
                <a:ea typeface="Calibri" pitchFamily="34" charset="-122"/>
                <a:cs typeface="Calibri" pitchFamily="34" charset="-120"/>
              </a:rPr>
              <a:t>Quinn et al. (2025); CQC (2025)</a:t>
            </a:r>
            <a:endParaRPr lang="en-US" sz="1250" dirty="0"/>
          </a:p>
        </p:txBody>
      </p:sp>
      <p:pic>
        <p:nvPicPr>
          <p:cNvPr id="15" name="Video 14">
            <a:hlinkClick r:id="" action="ppaction://media"/>
            <a:extLst>
              <a:ext uri="{FF2B5EF4-FFF2-40B4-BE49-F238E27FC236}">
                <a16:creationId xmlns:a16="http://schemas.microsoft.com/office/drawing/2014/main" id="{D1E48860-48DC-1287-BF77-A6EB9EA6E60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5320"/>
    </mc:Choice>
    <mc:Fallback xmlns="">
      <p:transition spd="slow" advTm="35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6  TECHNOLOGY</a:t>
            </a:r>
            <a:endParaRPr lang="en-US" sz="1200" dirty="0"/>
          </a:p>
        </p:txBody>
      </p:sp>
      <p:sp>
        <p:nvSpPr>
          <p:cNvPr id="3" name="Text 1"/>
          <p:cNvSpPr txBox="1"/>
          <p:nvPr/>
        </p:nvSpPr>
        <p:spPr>
          <a:xfrm>
            <a:off x="548640" y="685800"/>
            <a:ext cx="8046720" cy="64008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Technological innovations</a:t>
            </a:r>
            <a:endParaRPr lang="en-US" sz="2600" dirty="0"/>
          </a:p>
        </p:txBody>
      </p:sp>
      <p:sp>
        <p:nvSpPr>
          <p:cNvPr id="4" name="Shape 2"/>
          <p:cNvSpPr/>
          <p:nvPr/>
        </p:nvSpPr>
        <p:spPr>
          <a:xfrm>
            <a:off x="54864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5" name="Image 0" descr="preencoded.png"/>
          <p:cNvPicPr>
            <a:picLocks noChangeAspect="1"/>
          </p:cNvPicPr>
          <p:nvPr/>
        </p:nvPicPr>
        <p:blipFill>
          <a:blip r:embed="rId5"/>
          <a:stretch>
            <a:fillRect/>
          </a:stretch>
        </p:blipFill>
        <p:spPr>
          <a:xfrm>
            <a:off x="731520" y="1691640"/>
            <a:ext cx="457200" cy="457200"/>
          </a:xfrm>
          <a:prstGeom prst="rect">
            <a:avLst/>
          </a:prstGeom>
        </p:spPr>
      </p:pic>
      <p:sp>
        <p:nvSpPr>
          <p:cNvPr id="6" name="Text 3"/>
          <p:cNvSpPr txBox="1"/>
          <p:nvPr/>
        </p:nvSpPr>
        <p:spPr>
          <a:xfrm>
            <a:off x="73152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Telecare</a:t>
            </a:r>
            <a:endParaRPr lang="en-US" sz="1800" dirty="0"/>
          </a:p>
        </p:txBody>
      </p:sp>
      <p:sp>
        <p:nvSpPr>
          <p:cNvPr id="7" name="Text 4"/>
          <p:cNvSpPr txBox="1"/>
          <p:nvPr/>
        </p:nvSpPr>
        <p:spPr>
          <a:xfrm>
            <a:off x="73152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Alarms, fall detectors, emergency response</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Malden et al. (2025)</a:t>
            </a:r>
            <a:endParaRPr lang="en-US" sz="1300" dirty="0"/>
          </a:p>
        </p:txBody>
      </p:sp>
      <p:sp>
        <p:nvSpPr>
          <p:cNvPr id="8" name="Shape 5"/>
          <p:cNvSpPr/>
          <p:nvPr/>
        </p:nvSpPr>
        <p:spPr>
          <a:xfrm>
            <a:off x="261747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9" name="Image 1" descr="preencoded.png"/>
          <p:cNvPicPr>
            <a:picLocks noChangeAspect="1"/>
          </p:cNvPicPr>
          <p:nvPr/>
        </p:nvPicPr>
        <p:blipFill>
          <a:blip r:embed="rId6"/>
          <a:stretch>
            <a:fillRect/>
          </a:stretch>
        </p:blipFill>
        <p:spPr>
          <a:xfrm>
            <a:off x="2800350" y="1691640"/>
            <a:ext cx="457200" cy="457200"/>
          </a:xfrm>
          <a:prstGeom prst="rect">
            <a:avLst/>
          </a:prstGeom>
        </p:spPr>
      </p:pic>
      <p:sp>
        <p:nvSpPr>
          <p:cNvPr id="10" name="Text 6"/>
          <p:cNvSpPr txBox="1"/>
          <p:nvPr/>
        </p:nvSpPr>
        <p:spPr>
          <a:xfrm>
            <a:off x="280035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Monitoring</a:t>
            </a:r>
            <a:endParaRPr lang="en-US" sz="1800" dirty="0"/>
          </a:p>
        </p:txBody>
      </p:sp>
      <p:sp>
        <p:nvSpPr>
          <p:cNvPr id="11" name="Text 7"/>
          <p:cNvSpPr txBox="1"/>
          <p:nvPr/>
        </p:nvSpPr>
        <p:spPr>
          <a:xfrm>
            <a:off x="280035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Wearables, health and activity monitoring</a:t>
            </a:r>
            <a:endParaRPr lang="en-US" sz="1300" dirty="0"/>
          </a:p>
          <a:p>
            <a:pPr marL="0" indent="0">
              <a:spcAft>
                <a:spcPts val="400"/>
              </a:spcAft>
              <a:buNone/>
            </a:pPr>
            <a:endParaRPr lang="en-US" sz="1300" dirty="0"/>
          </a:p>
        </p:txBody>
      </p:sp>
      <p:sp>
        <p:nvSpPr>
          <p:cNvPr id="12" name="Shape 8"/>
          <p:cNvSpPr/>
          <p:nvPr/>
        </p:nvSpPr>
        <p:spPr>
          <a:xfrm>
            <a:off x="468630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13" name="Image 2" descr="preencoded.png"/>
          <p:cNvPicPr>
            <a:picLocks noChangeAspect="1"/>
          </p:cNvPicPr>
          <p:nvPr/>
        </p:nvPicPr>
        <p:blipFill>
          <a:blip r:embed="rId7"/>
          <a:stretch>
            <a:fillRect/>
          </a:stretch>
        </p:blipFill>
        <p:spPr>
          <a:xfrm>
            <a:off x="4869180" y="1691640"/>
            <a:ext cx="457200" cy="457200"/>
          </a:xfrm>
          <a:prstGeom prst="rect">
            <a:avLst/>
          </a:prstGeom>
        </p:spPr>
      </p:pic>
      <p:sp>
        <p:nvSpPr>
          <p:cNvPr id="14" name="Text 9"/>
          <p:cNvSpPr txBox="1"/>
          <p:nvPr/>
        </p:nvSpPr>
        <p:spPr>
          <a:xfrm>
            <a:off x="486918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Dementia tech</a:t>
            </a:r>
            <a:endParaRPr lang="en-US" sz="1800" dirty="0"/>
          </a:p>
        </p:txBody>
      </p:sp>
      <p:sp>
        <p:nvSpPr>
          <p:cNvPr id="15" name="Text 10"/>
          <p:cNvSpPr txBox="1"/>
          <p:nvPr/>
        </p:nvSpPr>
        <p:spPr>
          <a:xfrm>
            <a:off x="486918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Reminders, GPS devices</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Watson et al. (2024)</a:t>
            </a:r>
            <a:endParaRPr lang="en-US" sz="1300" dirty="0"/>
          </a:p>
        </p:txBody>
      </p:sp>
      <p:sp>
        <p:nvSpPr>
          <p:cNvPr id="16" name="Shape 11"/>
          <p:cNvSpPr/>
          <p:nvPr/>
        </p:nvSpPr>
        <p:spPr>
          <a:xfrm>
            <a:off x="675513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17" name="Image 3" descr="preencoded.png"/>
          <p:cNvPicPr>
            <a:picLocks noChangeAspect="1"/>
          </p:cNvPicPr>
          <p:nvPr/>
        </p:nvPicPr>
        <p:blipFill>
          <a:blip r:embed="rId8"/>
          <a:stretch>
            <a:fillRect/>
          </a:stretch>
        </p:blipFill>
        <p:spPr>
          <a:xfrm>
            <a:off x="6938010" y="1691640"/>
            <a:ext cx="457200" cy="457200"/>
          </a:xfrm>
          <a:prstGeom prst="rect">
            <a:avLst/>
          </a:prstGeom>
        </p:spPr>
      </p:pic>
      <p:sp>
        <p:nvSpPr>
          <p:cNvPr id="18" name="Text 12"/>
          <p:cNvSpPr txBox="1"/>
          <p:nvPr/>
        </p:nvSpPr>
        <p:spPr>
          <a:xfrm>
            <a:off x="693801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Smart home</a:t>
            </a:r>
            <a:endParaRPr lang="en-US" sz="1800" dirty="0"/>
          </a:p>
        </p:txBody>
      </p:sp>
      <p:sp>
        <p:nvSpPr>
          <p:cNvPr id="19" name="Text 13"/>
          <p:cNvSpPr txBox="1"/>
          <p:nvPr/>
        </p:nvSpPr>
        <p:spPr>
          <a:xfrm>
            <a:off x="693801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Voice control, sensors, medication reminders</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Wang et al. (2025)</a:t>
            </a:r>
            <a:endParaRPr lang="en-US" sz="1300" dirty="0"/>
          </a:p>
        </p:txBody>
      </p:sp>
      <p:sp>
        <p:nvSpPr>
          <p:cNvPr id="20" name="Text 14"/>
          <p:cNvSpPr txBox="1"/>
          <p:nvPr/>
        </p:nvSpPr>
        <p:spPr>
          <a:xfrm>
            <a:off x="548640" y="4160520"/>
            <a:ext cx="8046720" cy="731520"/>
          </a:xfrm>
          <a:prstGeom prst="rect">
            <a:avLst/>
          </a:prstGeom>
          <a:noFill/>
          <a:ln/>
        </p:spPr>
        <p:txBody>
          <a:bodyPr wrap="square" lIns="0" tIns="0" rIns="0" bIns="0" rtlCol="0" anchor="t"/>
          <a:lstStyle/>
          <a:p>
            <a:pPr marL="0" indent="0">
              <a:buNone/>
            </a:pPr>
            <a:r>
              <a:rPr lang="en-US" sz="1500" i="1" dirty="0">
                <a:solidFill>
                  <a:srgbClr val="12284A"/>
                </a:solidFill>
                <a:latin typeface="Calibri" pitchFamily="34" charset="0"/>
                <a:ea typeface="Calibri" pitchFamily="34" charset="-122"/>
                <a:cs typeface="Calibri" pitchFamily="34" charset="-120"/>
              </a:rPr>
              <a:t>Technology can increase control, but digitalisation can also create new barriers (Rousaki et al., 2024).</a:t>
            </a:r>
            <a:endParaRPr lang="en-US" sz="1500" dirty="0"/>
          </a:p>
        </p:txBody>
      </p:sp>
      <p:pic>
        <p:nvPicPr>
          <p:cNvPr id="23" name="Video 22">
            <a:hlinkClick r:id="" action="ppaction://media"/>
            <a:extLst>
              <a:ext uri="{FF2B5EF4-FFF2-40B4-BE49-F238E27FC236}">
                <a16:creationId xmlns:a16="http://schemas.microsoft.com/office/drawing/2014/main" id="{60C56A9C-6FA5-33A2-BACA-63668788B2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3764"/>
    </mc:Choice>
    <mc:Fallback xmlns="">
      <p:transition spd="slow" advTm="53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6  TECHNOLOGY</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Benefits and limitations</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Benefits</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Independence and safety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Health monitoring</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Support for carers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Easier access to some services</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Limitations</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Digital exclusion and cost</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Privacy concerns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Technical problems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Less face-to-face contact</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Over-75s in Greater Manchester differed in digital engagement and needed support (Money et al., 2024). Digitalisation can leave older carers feeling excluded (Rousaki et al., 2024). Technology can support social contact (Grey et al., 2024).</a:t>
            </a:r>
            <a:endParaRPr lang="en-US" sz="1250" dirty="0"/>
          </a:p>
          <a:p>
            <a:pPr marL="0" indent="0">
              <a:buNone/>
            </a:pPr>
            <a:endParaRPr lang="en-US" sz="1250" dirty="0"/>
          </a:p>
        </p:txBody>
      </p:sp>
      <p:pic>
        <p:nvPicPr>
          <p:cNvPr id="19" name="Video 18">
            <a:hlinkClick r:id="" action="ppaction://media"/>
            <a:extLst>
              <a:ext uri="{FF2B5EF4-FFF2-40B4-BE49-F238E27FC236}">
                <a16:creationId xmlns:a16="http://schemas.microsoft.com/office/drawing/2014/main" id="{1BC175EA-50A2-2AD0-0DA9-AEEF428D4A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9468"/>
    </mc:Choice>
    <mc:Fallback xmlns="">
      <p:transition spd="slow" advTm="69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7  CASE STUDY 1</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Telecare for someone at risk of falls</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Technology must suit the individual and come with human support.</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Situation</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Lives alone, has mobility problems, worried about falling.</a:t>
            </a:r>
            <a:endParaRPr lang="en-US" sz="1600" dirty="0"/>
          </a:p>
          <a:p>
            <a:pPr marL="0" indent="0">
              <a:spcAft>
                <a:spcPts val="300"/>
              </a:spcAft>
              <a:buNone/>
            </a:pP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Intervention and benefits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Alarm, fall detection and monitoring: faster help, confidence, staying at home.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Malden et al. (2025); Rousaki et al. (2024)</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Theory link</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Activity: continued independence. Continuity: familiar home.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Rousaki et al. (2024)</a:t>
            </a:r>
            <a:endParaRPr lang="en-US" sz="1600" dirty="0"/>
          </a:p>
        </p:txBody>
      </p:sp>
      <p:pic>
        <p:nvPicPr>
          <p:cNvPr id="27" name="Video 26">
            <a:hlinkClick r:id="" action="ppaction://media"/>
            <a:extLst>
              <a:ext uri="{FF2B5EF4-FFF2-40B4-BE49-F238E27FC236}">
                <a16:creationId xmlns:a16="http://schemas.microsoft.com/office/drawing/2014/main" id="{5A719E20-04CB-E834-3047-964BB9682A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144"/>
    </mc:Choice>
    <mc:Fallback xmlns="">
      <p:transition spd="slow" advTm="45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7  CASE STUDY 2</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Peace dementia village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Useful ideas, but not a model to copy directly into the UK.</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The model</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 village-style dementia community that feels like ordinary life.</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Theory link</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Activity: interaction and participation. Continuity: routines and identity.</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Critical point</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Culture, funding, staffing and care systems differ, so it cannot simply be copied.</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CADTH (2019)</a:t>
            </a:r>
            <a:endParaRPr lang="en-US" sz="1600" dirty="0"/>
          </a:p>
        </p:txBody>
      </p:sp>
      <p:pic>
        <p:nvPicPr>
          <p:cNvPr id="32" name="Video 31">
            <a:hlinkClick r:id="" action="ppaction://media"/>
            <a:extLst>
              <a:ext uri="{FF2B5EF4-FFF2-40B4-BE49-F238E27FC236}">
                <a16:creationId xmlns:a16="http://schemas.microsoft.com/office/drawing/2014/main" id="{924EA31A-1BF9-CBEE-387E-D1472F3A5D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5109"/>
    </mc:Choice>
    <mc:Fallback xmlns="">
      <p:transition spd="slow" advTm="65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8  RECOMMENDATIONS</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What should improve?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Recommendations respond to pressures in home care, access and digital inclusion.</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Workforce training</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Regular training in dementia, communication and person-centred care.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Healey et al. (2024)</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Continuity of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Familiar carers build trust and better relationships.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Healey et al. (2024)</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Strengthen community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More prevention and reablement to sustain independence.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CQC (2025)</a:t>
            </a:r>
            <a:endParaRPr lang="en-US" sz="1600" dirty="0"/>
          </a:p>
        </p:txBody>
      </p:sp>
      <p:pic>
        <p:nvPicPr>
          <p:cNvPr id="30" name="Video 29">
            <a:hlinkClick r:id="" action="ppaction://media"/>
            <a:extLst>
              <a:ext uri="{FF2B5EF4-FFF2-40B4-BE49-F238E27FC236}">
                <a16:creationId xmlns:a16="http://schemas.microsoft.com/office/drawing/2014/main" id="{D6FE7804-974D-8E1E-BC93-702E2D2B8B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106"/>
    </mc:Choice>
    <mc:Fallback xmlns="">
      <p:transition spd="slow" advTm="58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5"/>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8  RECOMMENDATIONS</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Include and connect</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Change needs funding, staff, leadership, training and older people’s involvement.</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201168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Digital inclusion</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Training, technical support and non-digital options.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Rousaki et al. (2024)</a:t>
            </a:r>
            <a:endParaRPr lang="en-US" sz="1600" dirty="0"/>
          </a:p>
        </p:txBody>
      </p:sp>
      <p:sp>
        <p:nvSpPr>
          <p:cNvPr id="10" name="Shape 7"/>
          <p:cNvSpPr/>
          <p:nvPr/>
        </p:nvSpPr>
        <p:spPr>
          <a:xfrm>
            <a:off x="3749040" y="258775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258775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2560320"/>
            <a:ext cx="4343400" cy="201168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Joined-up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Health and social care should communicate better; electronic records can help.</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de Bell et al. (2024); Snow et al. (2025)</a:t>
            </a:r>
            <a:endParaRPr lang="en-US" sz="1600" dirty="0"/>
          </a:p>
        </p:txBody>
      </p:sp>
      <p:pic>
        <p:nvPicPr>
          <p:cNvPr id="18" name="Video 17">
            <a:hlinkClick r:id="" action="ppaction://media"/>
            <a:extLst>
              <a:ext uri="{FF2B5EF4-FFF2-40B4-BE49-F238E27FC236}">
                <a16:creationId xmlns:a16="http://schemas.microsoft.com/office/drawing/2014/main" id="{3B19C30D-1899-667D-58E9-3CF05BAEBB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9448"/>
    </mc:Choice>
    <mc:Fallback xmlns="">
      <p:transition spd="slow" advTm="39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8  IMPLEMENTATION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Barriers and solutions</a:t>
            </a:r>
            <a:endParaRPr lang="en-US" sz="2600" dirty="0"/>
          </a:p>
        </p:txBody>
      </p:sp>
      <p:graphicFrame>
        <p:nvGraphicFramePr>
          <p:cNvPr id="19" name="Table 0"/>
          <p:cNvGraphicFramePr>
            <a:graphicFrameLocks noGrp="1"/>
          </p:cNvGraphicFramePr>
          <p:nvPr>
            <p:extLst>
              <p:ext uri="{D42A27DB-BD31-4B8C-83A1-F6EECF244321}">
                <p14:modId xmlns:p14="http://schemas.microsoft.com/office/powerpoint/2010/main" val="1579011935"/>
              </p:ext>
            </p:extLst>
          </p:nvPr>
        </p:nvGraphicFramePr>
        <p:xfrm>
          <a:off x="548640" y="1417320"/>
          <a:ext cx="8046720" cy="2688336"/>
        </p:xfrm>
        <a:graphic>
          <a:graphicData uri="http://schemas.openxmlformats.org/drawingml/2006/table">
            <a:tbl>
              <a:tblPr/>
              <a:tblGrid>
                <a:gridCol w="3291840">
                  <a:extLst>
                    <a:ext uri="{9D8B030D-6E8A-4147-A177-3AD203B41FA5}">
                      <a16:colId xmlns:a16="http://schemas.microsoft.com/office/drawing/2014/main" val="20000"/>
                    </a:ext>
                  </a:extLst>
                </a:gridCol>
                <a:gridCol w="4754880">
                  <a:extLst>
                    <a:ext uri="{9D8B030D-6E8A-4147-A177-3AD203B41FA5}">
                      <a16:colId xmlns:a16="http://schemas.microsoft.com/office/drawing/2014/main" val="20001"/>
                    </a:ext>
                  </a:extLst>
                </a:gridCol>
              </a:tblGrid>
              <a:tr h="384048">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Barrier</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12284A"/>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Possible solution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12284A"/>
                    </a:solidFill>
                  </a:tcPr>
                </a:tc>
                <a:extLst>
                  <a:ext uri="{0D108BD9-81ED-4DB2-BD59-A6C34878D82A}">
                    <a16:rowId xmlns:a16="http://schemas.microsoft.com/office/drawing/2014/main" val="10000"/>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Staff shortages</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Better recruitment and retention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extLst>
                  <a:ext uri="{0D108BD9-81ED-4DB2-BD59-A6C34878D82A}">
                    <a16:rowId xmlns:a16="http://schemas.microsoft.com/office/drawing/2014/main" val="10001"/>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Limited funding</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Greater investment in prevention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2"/>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Digital exclusion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Training and non-digital options</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extLst>
                  <a:ext uri="{0D108BD9-81ED-4DB2-BD59-A6C34878D82A}">
                    <a16:rowId xmlns:a16="http://schemas.microsoft.com/office/drawing/2014/main" val="10003"/>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Poor communication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Better joint working</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4"/>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Resistance to change</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Involve staff and older people</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extLst>
                  <a:ext uri="{0D108BD9-81ED-4DB2-BD59-A6C34878D82A}">
                    <a16:rowId xmlns:a16="http://schemas.microsoft.com/office/drawing/2014/main" val="10005"/>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Inequality</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Target support to those most in need</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6"/>
                  </a:ext>
                </a:extLst>
              </a:tr>
            </a:tbl>
          </a:graphicData>
        </a:graphic>
      </p:graphicFrame>
      <p:sp>
        <p:nvSpPr>
          <p:cNvPr id="5" name="Text 2"/>
          <p:cNvSpPr txBox="1"/>
          <p:nvPr/>
        </p:nvSpPr>
        <p:spPr>
          <a:xfrm>
            <a:off x="548640" y="4297680"/>
            <a:ext cx="8046720" cy="365760"/>
          </a:xfrm>
          <a:prstGeom prst="rect">
            <a:avLst/>
          </a:prstGeom>
          <a:noFill/>
          <a:ln/>
        </p:spPr>
        <p:txBody>
          <a:bodyPr wrap="square" lIns="0" tIns="0" rIns="0" bIns="0" rtlCol="0" anchor="t"/>
          <a:lstStyle/>
          <a:p>
            <a:pPr marL="0" indent="0">
              <a:buNone/>
            </a:pPr>
            <a:r>
              <a:rPr lang="en-US" sz="1400" i="1" dirty="0">
                <a:solidFill>
                  <a:srgbClr val="12284A"/>
                </a:solidFill>
                <a:latin typeface="Calibri" pitchFamily="34" charset="0"/>
                <a:ea typeface="Calibri" pitchFamily="34" charset="-122"/>
                <a:cs typeface="Calibri" pitchFamily="34" charset="-120"/>
              </a:rPr>
              <a:t>Implementation matters as much as policy design (CQC, 2025).</a:t>
            </a:r>
            <a:endParaRPr lang="en-US" sz="1400" dirty="0"/>
          </a:p>
        </p:txBody>
      </p:sp>
      <p:pic>
        <p:nvPicPr>
          <p:cNvPr id="13" name="Video 12">
            <a:hlinkClick r:id="" action="ppaction://media"/>
            <a:extLst>
              <a:ext uri="{FF2B5EF4-FFF2-40B4-BE49-F238E27FC236}">
                <a16:creationId xmlns:a16="http://schemas.microsoft.com/office/drawing/2014/main" id="{FF6BB228-3BF3-87D0-9D51-0AFD619B6C7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8528"/>
    </mc:Choice>
    <mc:Fallback xmlns="">
      <p:transition spd="slow" advTm="48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12284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640080" y="457200"/>
            <a:ext cx="640080" cy="640080"/>
          </a:xfrm>
          <a:prstGeom prst="rect">
            <a:avLst/>
          </a:prstGeom>
        </p:spPr>
      </p:pic>
      <p:sp>
        <p:nvSpPr>
          <p:cNvPr id="3" name="Text 0"/>
          <p:cNvSpPr txBox="1"/>
          <p:nvPr/>
        </p:nvSpPr>
        <p:spPr>
          <a:xfrm>
            <a:off x="1463040" y="640080"/>
            <a:ext cx="457200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9  CONCLUSION</a:t>
            </a:r>
            <a:endParaRPr lang="en-US" sz="1200" dirty="0"/>
          </a:p>
        </p:txBody>
      </p:sp>
      <p:sp>
        <p:nvSpPr>
          <p:cNvPr id="4" name="Text 1"/>
          <p:cNvSpPr txBox="1"/>
          <p:nvPr/>
        </p:nvSpPr>
        <p:spPr>
          <a:xfrm>
            <a:off x="640080" y="1280160"/>
            <a:ext cx="7863840" cy="1097280"/>
          </a:xfrm>
          <a:prstGeom prst="rect">
            <a:avLst/>
          </a:prstGeom>
          <a:noFill/>
          <a:ln/>
        </p:spPr>
        <p:txBody>
          <a:bodyPr wrap="square" lIns="0" tIns="0" rIns="0" bIns="0" rtlCol="0" anchor="t"/>
          <a:lstStyle/>
          <a:p>
            <a:pPr marL="0" indent="0">
              <a:buNone/>
            </a:pPr>
            <a:r>
              <a:rPr lang="en-US" sz="2700" b="1" dirty="0">
                <a:solidFill>
                  <a:srgbClr val="FFFFFF"/>
                </a:solidFill>
                <a:latin typeface="Georgia" pitchFamily="34" charset="0"/>
                <a:ea typeface="Georgia" pitchFamily="34" charset="-122"/>
                <a:cs typeface="Georgia" pitchFamily="34" charset="-120"/>
              </a:rPr>
              <a:t>Better care needs skills, prevention and implementation</a:t>
            </a:r>
            <a:endParaRPr lang="en-US" sz="2700" dirty="0"/>
          </a:p>
        </p:txBody>
      </p:sp>
      <p:sp>
        <p:nvSpPr>
          <p:cNvPr id="5" name="Text 2"/>
          <p:cNvSpPr txBox="1"/>
          <p:nvPr/>
        </p:nvSpPr>
        <p:spPr>
          <a:xfrm>
            <a:off x="640080" y="2651760"/>
            <a:ext cx="7772400" cy="2103120"/>
          </a:xfrm>
          <a:prstGeom prst="rect">
            <a:avLst/>
          </a:prstGeom>
          <a:noFill/>
          <a:ln/>
        </p:spPr>
        <p:txBody>
          <a:bodyPr wrap="square" lIns="0" tIns="0" rIns="0" bIns="0" rtlCol="0" anchor="t"/>
          <a:lstStyle/>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Ageing is more than decline; needs and preferences differ.</a:t>
            </a:r>
            <a:endParaRPr lang="en-US" sz="1600" dirty="0"/>
          </a:p>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Theories and law support participation, identity, wellbeing and equality.</a:t>
            </a:r>
            <a:endParaRPr lang="en-US" sz="1600" dirty="0"/>
          </a:p>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Home and residential care can support independence if quality and choice are protected.</a:t>
            </a:r>
            <a:endParaRPr lang="en-US" sz="1600" dirty="0"/>
          </a:p>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Technology helps, but digital exclusion remains.</a:t>
            </a:r>
            <a:endParaRPr lang="en-US" sz="1600" dirty="0"/>
          </a:p>
        </p:txBody>
      </p:sp>
      <p:pic>
        <p:nvPicPr>
          <p:cNvPr id="15" name="Video 14">
            <a:hlinkClick r:id="" action="ppaction://media"/>
            <a:extLst>
              <a:ext uri="{FF2B5EF4-FFF2-40B4-BE49-F238E27FC236}">
                <a16:creationId xmlns:a16="http://schemas.microsoft.com/office/drawing/2014/main" id="{7C1AE273-1F1F-D32A-E2E7-1D7BC2A2E4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8161"/>
    </mc:Choice>
    <mc:Fallback xmlns="">
      <p:transition spd="slow" advTm="78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54864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REFERENCES (1 of 3)</a:t>
            </a:r>
            <a:endParaRPr lang="en-US" sz="1200" dirty="0"/>
          </a:p>
        </p:txBody>
      </p:sp>
      <p:sp>
        <p:nvSpPr>
          <p:cNvPr id="3" name="Text 1"/>
          <p:cNvSpPr txBox="1"/>
          <p:nvPr/>
        </p:nvSpPr>
        <p:spPr>
          <a:xfrm>
            <a:off x="548640" y="685800"/>
            <a:ext cx="8046720" cy="4206240"/>
          </a:xfrm>
          <a:prstGeom prst="rect">
            <a:avLst/>
          </a:prstGeom>
          <a:noFill/>
          <a:ln/>
        </p:spPr>
        <p:txBody>
          <a:bodyPr wrap="square" lIns="0" tIns="0" rIns="0" bIns="0" rtlCol="0" anchor="t"/>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Care Act 2014 (c.23) (2014)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Care Act 2014</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The Stationery Office.</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Charlwood,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Valizade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D., Winton Schreuders, L., Thompson, C., Glover, M., Gage, H., Alldred, D., Pearson, C., Kerry, J. and Spilsbury, K. (2024) ‘Workforce thresholds and the non-linear association between registered nurse staffing and care quality in long-term residential care: A retrospective longitudinal study of English care homes with nursing’,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Nursing Studies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157, 104815.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10.1016/j.ijnurstu.2024.104815.</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CQC (Care Quality Commission)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state of health care and adult social care in England 2024/25</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Newcastle upon Tyne: Care Quality Commission.</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Cumming, E. and Henry, W.E. (1961)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Growing Old: The Process of Disengagement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New York: Basic Books.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de Bell, S., Zhelev, Z., Bethel, A., Thompson Coon, J. and Anderson, R. (2024) ‘Factors influencing effective data sharing between health care and social care regarding the care of older people: A qualitative evidence synthesis’,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Health and Social Care Delivery Research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12(12), pp. 1–87.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10.3310/TTWG4738.</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Equality Act 2010 (c.15)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Equality Act 2010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The Stationery Office.</a:t>
            </a:r>
          </a:p>
          <a:p>
            <a:pPr>
              <a:buNone/>
            </a:pPr>
            <a:r>
              <a:rPr lang="en-GB" sz="1200" dirty="0">
                <a:effectLst/>
                <a:latin typeface="Aptos" panose="020B0004020202020204" pitchFamily="34" charset="0"/>
                <a:ea typeface="Aptos" panose="020B0004020202020204" pitchFamily="34" charset="0"/>
                <a:cs typeface="Times New Roman" panose="02020603050405020304" pitchFamily="18" charset="0"/>
              </a:rPr>
              <a:t>Grey, E., Baber, F., Corbett, E., Ellis, D., Gillison, F. and Barnett, J. (2024) ‘The use of technology to address loneliness and social isolation among older adults: The role of social care providers’, </a:t>
            </a:r>
            <a:r>
              <a:rPr lang="en-GB" sz="1200" i="1" dirty="0">
                <a:effectLst/>
                <a:latin typeface="Aptos" panose="020B0004020202020204" pitchFamily="34" charset="0"/>
                <a:ea typeface="Aptos" panose="020B0004020202020204" pitchFamily="34" charset="0"/>
                <a:cs typeface="Times New Roman" panose="02020603050405020304" pitchFamily="18" charset="0"/>
              </a:rPr>
              <a:t>BMC Public Health</a:t>
            </a:r>
            <a:r>
              <a:rPr lang="en-GB" sz="1200" dirty="0">
                <a:effectLst/>
                <a:latin typeface="Aptos" panose="020B0004020202020204" pitchFamily="34" charset="0"/>
                <a:ea typeface="Aptos" panose="020B0004020202020204" pitchFamily="34" charset="0"/>
                <a:cs typeface="Times New Roman" panose="02020603050405020304" pitchFamily="18" charset="0"/>
              </a:rPr>
              <a:t>, 24, 108. </a:t>
            </a:r>
            <a:r>
              <a:rPr lang="en-GB" sz="12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dirty="0">
                <a:effectLst/>
                <a:latin typeface="Aptos" panose="020B0004020202020204" pitchFamily="34" charset="0"/>
                <a:ea typeface="Aptos" panose="020B0004020202020204" pitchFamily="34" charset="0"/>
                <a:cs typeface="Times New Roman" panose="02020603050405020304" pitchFamily="18" charset="0"/>
              </a:rPr>
              <a:t>: 10.1186/s12889-023-17386-w.</a:t>
            </a:r>
            <a:endParaRPr lang="en-US"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54864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REFERENCES (2 of 3)</a:t>
            </a:r>
            <a:endParaRPr lang="en-US" sz="1200" dirty="0"/>
          </a:p>
        </p:txBody>
      </p:sp>
      <p:sp>
        <p:nvSpPr>
          <p:cNvPr id="3" name="Text 1"/>
          <p:cNvSpPr txBox="1"/>
          <p:nvPr/>
        </p:nvSpPr>
        <p:spPr>
          <a:xfrm>
            <a:off x="315176" y="662940"/>
            <a:ext cx="8046720" cy="4206240"/>
          </a:xfrm>
          <a:prstGeom prst="rect">
            <a:avLst/>
          </a:prstGeom>
          <a:noFill/>
          <a:ln/>
        </p:spPr>
        <p:txBody>
          <a:bodyPr wrap="square" lIns="0" tIns="0" rIns="0" bIns="0" rtlCol="0" anchor="t"/>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Havighurst, R.J. (1961) ‘Successful aging’,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Gerontologist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1(1), pp. 8–13.</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Healey, J., Hignett, S. and Gyi, D. (2024) ‘A day in the life of a home care worker in England: A human factors systems perspective’,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Applied Ergonomics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115, 104151.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10.1016/j.apergo.2023.104151.</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Lemon, B.W., Bengtson, V.L. and Peterson, J.A. (1972) ‘An exploration of the activity theory of aging: Activity types and life satisfaction among in-movers to a retirement community’,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Journal of Gerontology</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27(4), pp. 511–523.</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Malden, S., McGill, K., Guthrie, B., Frost, H.,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Shenkin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S.D., Ezike, A., Bareham, B.K., Mercer, S.W., Pearce, C., Wilson, C., Underwood, I., Vines, J., Lewis, S. and O’Donnell, A. (2025) ‘Patient and carer-related facilitators and barriers to the adoption of assistive technologies for the care of older adults: Systematic review’,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JMIR Aging</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8, e73917.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10.2196/73917.</a:t>
            </a:r>
          </a:p>
          <a:p>
            <a:pPr>
              <a:buNone/>
            </a:pPr>
            <a:r>
              <a:rPr lang="en-GB" sz="1400" dirty="0">
                <a:effectLst/>
                <a:latin typeface="Aptos" panose="020B0004020202020204" pitchFamily="34" charset="0"/>
                <a:ea typeface="Aptos" panose="020B0004020202020204" pitchFamily="34" charset="0"/>
                <a:cs typeface="Times New Roman" panose="02020603050405020304" pitchFamily="18" charset="0"/>
              </a:rPr>
              <a:t>NHS England (2019) </a:t>
            </a:r>
            <a:r>
              <a:rPr lang="en-GB" sz="1400" i="1" dirty="0">
                <a:effectLst/>
                <a:latin typeface="Aptos" panose="020B0004020202020204" pitchFamily="34" charset="0"/>
                <a:ea typeface="Aptos" panose="020B0004020202020204" pitchFamily="34" charset="0"/>
                <a:cs typeface="Times New Roman" panose="02020603050405020304" pitchFamily="18" charset="0"/>
              </a:rPr>
              <a:t>The NHS Long Term Plan</a:t>
            </a:r>
            <a:r>
              <a:rPr lang="en-GB" sz="1400" dirty="0">
                <a:effectLst/>
                <a:latin typeface="Aptos" panose="020B0004020202020204" pitchFamily="34" charset="0"/>
                <a:ea typeface="Aptos" panose="020B0004020202020204" pitchFamily="34" charset="0"/>
                <a:cs typeface="Times New Roman" panose="02020603050405020304" pitchFamily="18" charset="0"/>
              </a:rPr>
              <a:t>. London: NHS England.</a:t>
            </a:r>
            <a:br>
              <a:rPr lang="en-GB" sz="1000" dirty="0">
                <a:effectLst/>
                <a:latin typeface="Aptos" panose="020B0004020202020204" pitchFamily="34" charset="0"/>
                <a:ea typeface="Aptos" panose="020B0004020202020204" pitchFamily="34" charset="0"/>
                <a:cs typeface="Times New Roman" panose="02020603050405020304" pitchFamily="18" charset="0"/>
              </a:rPr>
            </a:b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54864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REFERENCES (3 of 3)</a:t>
            </a:r>
            <a:endParaRPr lang="en-US" sz="1200" dirty="0"/>
          </a:p>
        </p:txBody>
      </p:sp>
      <p:sp>
        <p:nvSpPr>
          <p:cNvPr id="3" name="Text 1"/>
          <p:cNvSpPr txBox="1"/>
          <p:nvPr/>
        </p:nvSpPr>
        <p:spPr>
          <a:xfrm>
            <a:off x="548640" y="685800"/>
            <a:ext cx="8046720" cy="4206240"/>
          </a:xfrm>
          <a:prstGeom prst="rect">
            <a:avLst/>
          </a:prstGeom>
          <a:noFill/>
          <a:ln/>
        </p:spPr>
        <p:txBody>
          <a:bodyPr wrap="square" lIns="0" tIns="0" rIns="0" bIns="0" rtlCol="0" anchor="t"/>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Quinn, M., Shepperd, S. and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Floud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(2025) ‘Social inequalities in the use of formal and informal home care in older women: Evidence from a large UK cohort study’,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Age and Ageing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54(10), afaf279.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10.1093/ageing/afaf279.</a:t>
            </a:r>
          </a:p>
          <a:p>
            <a:pPr>
              <a:lnSpc>
                <a:spcPct val="115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Rousaki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Zamani, E.D.,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Sbaffi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 Hamblin, K. and Black, R. (2024) ‘The digitalization of social care in England and implications for older, unpaid carers: Constructionist thematic analysis’,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Journal of Medical Internet Research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26, e60056.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10.2196/60056.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Snow, M., Silva-Ribeiro, W.,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Baginsky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Di Giorgio, S., Farrelly, N., Larkins, C., Poole,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Steils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 Westwood, J. and Malley, J. (2025) ‘Best practices for implementing electronic care records in adult social care: Rapid scoping review’,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JMIR Aging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8, e61734.</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Taylor, E., Goodwin, V.A., Clegg, A., Brown, L., Frost, J. and Ball, S. (2025) ‘Predictors of independence in older people: A longitudinal, population-based study using the CARE75+ cohort’,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BMC Geriatrics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25, 288.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10.1186/s12877-025-05927-4.</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Wang, Y., Sun, H., Xu, S., Xia, Q., Ge, S., Li, M. and Tang, X. (2025) ‘Smart home technologies for enhancing independence of living and reducing care dependence in older adults: A systematic review’,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Journal of Advanced Nursing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81(6), pp. 2885–2912.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10.1111/jan.16569.</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Watson, J., et al. (2024) ‘A systematic review of digital access to post-diagnostic health and social care services for dementia’,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Geriatric Psychiatry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10.1002/gps.6119.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17049</TotalTime>
  <Words>2435</Words>
  <Application>Microsoft Office PowerPoint</Application>
  <PresentationFormat>On-screen Show (16:9)</PresentationFormat>
  <Paragraphs>306</Paragraphs>
  <Slides>22</Slides>
  <Notes>22</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LINDA TEKYI</cp:lastModifiedBy>
  <cp:revision>5</cp:revision>
  <dcterms:created xsi:type="dcterms:W3CDTF">2026-09-30T03:33:02Z</dcterms:created>
  <dcterms:modified xsi:type="dcterms:W3CDTF">2026-10-25T13:52:15Z</dcterms:modified>
</cp:coreProperties>
</file>