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7.xml" ContentType="application/vnd.openxmlformats-officedocument.theme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322" r:id="rId24"/>
    <p:sldId id="316" r:id="rId25"/>
    <p:sldId id="533" r:id="rId26"/>
    <p:sldId id="534" r:id="rId27"/>
    <p:sldId id="536" r:id="rId28"/>
    <p:sldId id="537" r:id="rId29"/>
    <p:sldId id="544" r:id="rId30"/>
    <p:sldId id="524" r:id="rId31"/>
    <p:sldId id="529" r:id="rId32"/>
    <p:sldId id="538" r:id="rId33"/>
    <p:sldId id="539" r:id="rId34"/>
    <p:sldId id="543" r:id="rId35"/>
    <p:sldId id="541" r:id="rId36"/>
    <p:sldId id="546" r:id="rId37"/>
    <p:sldId id="528" r:id="rId38"/>
    <p:sldId id="545" r:id="rId39"/>
    <p:sldId id="52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49"/>
    <p:restoredTop sz="72603"/>
  </p:normalViewPr>
  <p:slideViewPr>
    <p:cSldViewPr snapToGrid="0">
      <p:cViewPr varScale="1">
        <p:scale>
          <a:sx n="53" d="100"/>
          <a:sy n="53" d="100"/>
        </p:scale>
        <p:origin x="51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 overview - stating key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short review of your background and of current skills and experiences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319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Career Ambition : Overview of current skills, qualifications and experiences.</a:t>
            </a:r>
          </a:p>
          <a:p>
            <a:pPr marL="0" indent="0">
              <a:buNone/>
            </a:pPr>
            <a:r>
              <a:rPr lang="en-GB" dirty="0" err="1"/>
              <a:t>Trosolwg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presenol</a:t>
            </a:r>
            <a:r>
              <a:rPr lang="en-GB" dirty="0"/>
              <a:t>, </a:t>
            </a:r>
            <a:r>
              <a:rPr lang="en-GB" dirty="0" err="1"/>
              <a:t>tystysgrifau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gyrfaol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ambitions</a:t>
            </a:r>
          </a:p>
          <a:p>
            <a:pPr marL="0" indent="0">
              <a:buNone/>
            </a:pP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cefnogi’ch</a:t>
            </a:r>
            <a:r>
              <a:rPr lang="en-GB" dirty="0"/>
              <a:t> </a:t>
            </a:r>
            <a:r>
              <a:rPr lang="en-GB" dirty="0" err="1"/>
              <a:t>dyheuad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caniatau</a:t>
            </a:r>
            <a:r>
              <a:rPr lang="en-GB" dirty="0"/>
              <a:t> chi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lwyddo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SWOT analysis = Critically reflect on you currently and review strengths, weaknesses, opportunities &amp; threats.   Relate these to your career ambitions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12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The structure and format for the Focus is flexible.</a:t>
            </a:r>
          </a:p>
          <a:p>
            <a:pPr marL="0" indent="0" algn="ctr">
              <a:buNone/>
            </a:pPr>
            <a:r>
              <a:rPr lang="en-GB" b="1" i="1" dirty="0"/>
              <a:t>Mae </a:t>
            </a:r>
            <a:r>
              <a:rPr lang="en-GB" b="1" i="1" dirty="0" err="1"/>
              <a:t>strwythur</a:t>
            </a:r>
            <a:r>
              <a:rPr lang="en-GB" b="1" i="1" dirty="0"/>
              <a:t> </a:t>
            </a:r>
            <a:r>
              <a:rPr lang="en-GB" b="1" i="1" dirty="0" err="1"/>
              <a:t>i’r</a:t>
            </a:r>
            <a:r>
              <a:rPr lang="en-GB" b="1" i="1" dirty="0"/>
              <a:t> </a:t>
            </a:r>
            <a:r>
              <a:rPr lang="en-GB" b="1" i="1" dirty="0" err="1"/>
              <a:t>datganiad</a:t>
            </a:r>
            <a:r>
              <a:rPr lang="en-GB" b="1" i="1" dirty="0"/>
              <a:t> </a:t>
            </a:r>
            <a:r>
              <a:rPr lang="en-GB" b="1" i="1" dirty="0" err="1"/>
              <a:t>ffocws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hyblyg</a:t>
            </a:r>
            <a:r>
              <a:rPr lang="en-GB" b="1" i="1" dirty="0"/>
              <a:t>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Write in first person past, present and future tense.</a:t>
            </a:r>
          </a:p>
          <a:p>
            <a:pPr marL="0" indent="0" algn="ctr">
              <a:buNone/>
            </a:pPr>
            <a:r>
              <a:rPr lang="en-GB" b="1" i="1" dirty="0" err="1"/>
              <a:t>Ysgrifennwch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y person </a:t>
            </a:r>
            <a:r>
              <a:rPr lang="en-GB" b="1" i="1" dirty="0" err="1"/>
              <a:t>cyntaf</a:t>
            </a:r>
            <a:r>
              <a:rPr lang="en-GB" b="1" i="1" dirty="0"/>
              <a:t>, </a:t>
            </a:r>
            <a:r>
              <a:rPr lang="en-GB" b="1" i="1" dirty="0" err="1"/>
              <a:t>yn</a:t>
            </a:r>
            <a:r>
              <a:rPr lang="en-GB" b="1" i="1" dirty="0"/>
              <a:t> y </a:t>
            </a:r>
            <a:r>
              <a:rPr lang="en-GB" b="1" i="1" dirty="0" err="1"/>
              <a:t>gorffennol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dyfodol</a:t>
            </a:r>
            <a:r>
              <a:rPr lang="en-GB" b="1" i="1" dirty="0"/>
              <a:t>.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dirty="0"/>
              <a:t>Some references required to show some research.</a:t>
            </a:r>
          </a:p>
          <a:p>
            <a:pPr marL="0" indent="0" algn="ctr">
              <a:buNone/>
            </a:pPr>
            <a:r>
              <a:rPr lang="en-GB" b="1" i="1" dirty="0" err="1"/>
              <a:t>Bydd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peth</a:t>
            </a:r>
            <a:r>
              <a:rPr lang="en-GB" b="1" i="1" dirty="0"/>
              <a:t> </a:t>
            </a:r>
            <a:r>
              <a:rPr lang="en-GB" b="1" i="1" dirty="0" err="1"/>
              <a:t>cyfeirnod</a:t>
            </a:r>
            <a:r>
              <a:rPr lang="en-GB" b="1" i="1" dirty="0"/>
              <a:t> </a:t>
            </a:r>
            <a:r>
              <a:rPr lang="en-GB" b="1" i="1" dirty="0" err="1"/>
              <a:t>tuag</a:t>
            </a:r>
            <a:r>
              <a:rPr lang="en-GB" b="1" i="1" dirty="0"/>
              <a:t> at </a:t>
            </a:r>
            <a:r>
              <a:rPr lang="en-GB" b="1" i="1" dirty="0" err="1"/>
              <a:t>ymchwil</a:t>
            </a:r>
            <a:r>
              <a:rPr lang="en-GB" b="1" i="1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 a point this aim would be specific measurable achievable realistic timed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960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  <a:p>
            <a:endParaRPr lang="en-GB" dirty="0"/>
          </a:p>
          <a:p>
            <a:r>
              <a:rPr lang="en-GB" dirty="0"/>
              <a:t>Continued professional development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211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1, 200 + 10% = 1, 320</a:t>
            </a:r>
          </a:p>
          <a:p>
            <a:r>
              <a:rPr lang="en-US" dirty="0"/>
              <a:t>1, 400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46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element to be placed within one master document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932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Spend some time in the session for students to start / complete 1</a:t>
            </a:r>
            <a:r>
              <a:rPr lang="en-US" baseline="30000" dirty="0"/>
              <a:t>st</a:t>
            </a:r>
            <a:r>
              <a:rPr lang="en-US" dirty="0"/>
              <a:t> submission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440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Social Media; Branding; LinkedIn???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Careers Service; job interviews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683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604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539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21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42788" y="3943914"/>
            <a:ext cx="4535079" cy="1859009"/>
          </a:xfrm>
        </p:spPr>
        <p:txBody>
          <a:bodyPr/>
          <a:lstStyle/>
          <a:p>
            <a:r>
              <a:rPr lang="en-GB" sz="4000" b="1" dirty="0"/>
              <a:t>Critical Reflections</a:t>
            </a:r>
          </a:p>
          <a:p>
            <a:r>
              <a:rPr lang="en-GB" sz="4000" b="1" dirty="0" err="1"/>
              <a:t>Myfyrio</a:t>
            </a:r>
            <a:r>
              <a:rPr lang="en-GB" sz="4000" b="1" dirty="0"/>
              <a:t> </a:t>
            </a:r>
            <a:r>
              <a:rPr lang="en-GB" sz="4000" b="1" dirty="0" err="1"/>
              <a:t>Critigol</a:t>
            </a:r>
            <a:endParaRPr lang="en-GB" sz="4000" b="1" dirty="0"/>
          </a:p>
          <a:p>
            <a:r>
              <a:rPr lang="en-GB" dirty="0"/>
              <a:t>(Cottrell, 2011)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CC4356ED-E484-BE45-8808-2A432AABD7B4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931" y="679938"/>
            <a:ext cx="5613070" cy="49393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CV</a:t>
            </a:r>
          </a:p>
          <a:p>
            <a:pPr lvl="1"/>
            <a:r>
              <a:rPr lang="en-GB" sz="3200" dirty="0"/>
              <a:t>Ascending order</a:t>
            </a:r>
          </a:p>
          <a:p>
            <a:pPr lvl="1"/>
            <a:r>
              <a:rPr lang="en-GB" sz="3200" dirty="0"/>
              <a:t>Most important/ relevant information section at the top</a:t>
            </a:r>
          </a:p>
          <a:p>
            <a:pPr lvl="1"/>
            <a:r>
              <a:rPr lang="en-GB" sz="3200" dirty="0"/>
              <a:t>References included (name and relationship/job title)</a:t>
            </a:r>
          </a:p>
          <a:p>
            <a:pPr lvl="1"/>
            <a:r>
              <a:rPr lang="en-GB" sz="3200" dirty="0"/>
              <a:t>Canva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76FF27-4CE8-7541-9CE2-C740F4A6DD65}"/>
              </a:ext>
            </a:extLst>
          </p:cNvPr>
          <p:cNvSpPr txBox="1">
            <a:spLocks/>
          </p:cNvSpPr>
          <p:nvPr/>
        </p:nvSpPr>
        <p:spPr>
          <a:xfrm>
            <a:off x="351935" y="679938"/>
            <a:ext cx="5502600" cy="49393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CV</a:t>
            </a:r>
          </a:p>
          <a:p>
            <a:pPr lvl="1"/>
            <a:r>
              <a:rPr lang="en-GB" sz="3200" dirty="0" err="1"/>
              <a:t>Trefn</a:t>
            </a:r>
            <a:r>
              <a:rPr lang="en-GB" sz="3200" dirty="0"/>
              <a:t> </a:t>
            </a:r>
            <a:r>
              <a:rPr lang="en-GB" sz="3200" dirty="0" err="1"/>
              <a:t>pendodol</a:t>
            </a:r>
            <a:endParaRPr lang="en-GB" sz="3200" dirty="0"/>
          </a:p>
          <a:p>
            <a:pPr lvl="1"/>
            <a:r>
              <a:rPr lang="en-GB" sz="3200" dirty="0" err="1"/>
              <a:t>Gwybodaeth</a:t>
            </a:r>
            <a:r>
              <a:rPr lang="en-GB" sz="3200" dirty="0"/>
              <a:t> </a:t>
            </a:r>
            <a:r>
              <a:rPr lang="en-GB" sz="3200" dirty="0" err="1"/>
              <a:t>mywaf</a:t>
            </a:r>
            <a:r>
              <a:rPr lang="en-GB" sz="3200" dirty="0"/>
              <a:t> </a:t>
            </a:r>
            <a:r>
              <a:rPr lang="en-GB" sz="3200" dirty="0" err="1"/>
              <a:t>pwysig</a:t>
            </a:r>
            <a:r>
              <a:rPr lang="en-GB" sz="3200" dirty="0"/>
              <a:t> / </a:t>
            </a:r>
            <a:r>
              <a:rPr lang="en-GB" sz="3200" dirty="0" err="1"/>
              <a:t>perthnasol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y </a:t>
            </a:r>
            <a:r>
              <a:rPr lang="en-GB" sz="3200" dirty="0" err="1"/>
              <a:t>dechrau</a:t>
            </a:r>
            <a:endParaRPr lang="en-GB" sz="3200" dirty="0"/>
          </a:p>
          <a:p>
            <a:pPr lvl="1"/>
            <a:r>
              <a:rPr lang="en-GB" sz="3200" dirty="0" err="1"/>
              <a:t>Cyfeirnod</a:t>
            </a:r>
            <a:r>
              <a:rPr lang="en-GB" sz="3200" dirty="0"/>
              <a:t> (</a:t>
            </a:r>
            <a:r>
              <a:rPr lang="en-GB" sz="3200" dirty="0" err="1"/>
              <a:t>enw</a:t>
            </a:r>
            <a:r>
              <a:rPr lang="en-GB" sz="3200" dirty="0"/>
              <a:t> a </a:t>
            </a:r>
            <a:r>
              <a:rPr lang="en-GB" sz="3200" dirty="0" err="1"/>
              <a:t>pherthynas</a:t>
            </a:r>
            <a:r>
              <a:rPr lang="en-GB" sz="3200" dirty="0"/>
              <a:t> / </a:t>
            </a:r>
            <a:r>
              <a:rPr lang="en-GB" sz="3200" dirty="0" err="1"/>
              <a:t>swydd</a:t>
            </a:r>
            <a:r>
              <a:rPr lang="en-GB" sz="3200" dirty="0"/>
              <a:t> / </a:t>
            </a:r>
            <a:r>
              <a:rPr lang="en-GB" sz="3200" dirty="0" err="1"/>
              <a:t>rôl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bywyd</a:t>
            </a:r>
            <a:r>
              <a:rPr lang="en-GB" sz="3200" dirty="0"/>
              <a:t>) </a:t>
            </a:r>
          </a:p>
          <a:p>
            <a:pPr lvl="1"/>
            <a:r>
              <a:rPr lang="en-GB" sz="3200" dirty="0"/>
              <a:t>Canva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000DA-1B5D-E2CF-D5F4-5D7B2C886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80267"/>
            <a:ext cx="5121698" cy="52723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200" b="1" dirty="0" err="1">
                <a:solidFill>
                  <a:srgbClr val="FF0000"/>
                </a:solidFill>
              </a:rPr>
              <a:t>Datganiad</a:t>
            </a:r>
            <a:r>
              <a:rPr lang="en-GB" sz="4200" b="1" dirty="0">
                <a:solidFill>
                  <a:srgbClr val="FF0000"/>
                </a:solidFill>
              </a:rPr>
              <a:t> / </a:t>
            </a:r>
            <a:r>
              <a:rPr lang="en-GB" sz="4200" b="1" dirty="0" err="1">
                <a:solidFill>
                  <a:srgbClr val="FF0000"/>
                </a:solidFill>
              </a:rPr>
              <a:t>llythyr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personol</a:t>
            </a:r>
            <a:r>
              <a:rPr lang="en-GB" sz="4200" b="1" dirty="0">
                <a:solidFill>
                  <a:srgbClr val="FF0000"/>
                </a:solidFill>
              </a:rPr>
              <a:t> / </a:t>
            </a:r>
            <a:r>
              <a:rPr lang="en-GB" sz="4200" b="1" dirty="0" err="1">
                <a:solidFill>
                  <a:srgbClr val="FF0000"/>
                </a:solidFill>
              </a:rPr>
              <a:t>datganiad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sy’n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cefnogi’r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cais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</a:p>
          <a:p>
            <a:pPr lvl="1"/>
            <a:r>
              <a:rPr lang="en-GB" sz="4200" dirty="0"/>
              <a:t>1 </a:t>
            </a:r>
            <a:r>
              <a:rPr lang="en-GB" sz="4200" dirty="0" err="1"/>
              <a:t>tudalen</a:t>
            </a:r>
            <a:r>
              <a:rPr lang="en-GB" sz="4200" dirty="0"/>
              <a:t> A4 </a:t>
            </a:r>
          </a:p>
          <a:p>
            <a:pPr lvl="1"/>
            <a:r>
              <a:rPr lang="en-GB" sz="4200" dirty="0" err="1"/>
              <a:t>Enghreifftiau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r>
              <a:rPr lang="en-GB" sz="4200" dirty="0"/>
              <a:t> o </a:t>
            </a:r>
            <a:r>
              <a:rPr lang="en-GB" sz="4200" dirty="0" err="1"/>
              <a:t>dystiolaeth</a:t>
            </a:r>
            <a:endParaRPr lang="en-GB" sz="4200" dirty="0"/>
          </a:p>
          <a:p>
            <a:pPr lvl="1"/>
            <a:r>
              <a:rPr lang="en-GB" sz="4200" dirty="0" err="1"/>
              <a:t>Hyfforddiant</a:t>
            </a:r>
            <a:r>
              <a:rPr lang="en-GB" sz="4200" dirty="0"/>
              <a:t> / </a:t>
            </a:r>
            <a:r>
              <a:rPr lang="en-GB" sz="4200" dirty="0" err="1"/>
              <a:t>Profiadau</a:t>
            </a:r>
            <a:endParaRPr lang="en-GB" sz="4200" dirty="0"/>
          </a:p>
          <a:p>
            <a:pPr lvl="1"/>
            <a:r>
              <a:rPr lang="en-GB" sz="4200" dirty="0" err="1"/>
              <a:t>Ffocws</a:t>
            </a:r>
            <a:r>
              <a:rPr lang="en-GB" sz="4200" dirty="0"/>
              <a:t> </a:t>
            </a:r>
            <a:r>
              <a:rPr lang="en-GB" sz="4200" dirty="0" err="1"/>
              <a:t>ar</a:t>
            </a:r>
            <a:r>
              <a:rPr lang="en-GB" sz="4200" dirty="0"/>
              <a:t> </a:t>
            </a:r>
            <a:r>
              <a:rPr lang="en-GB" sz="4200" dirty="0" err="1"/>
              <a:t>gyfrifoldebau’r</a:t>
            </a:r>
            <a:r>
              <a:rPr lang="en-GB" sz="4200" dirty="0"/>
              <a:t> </a:t>
            </a:r>
            <a:r>
              <a:rPr lang="en-GB" sz="4200" dirty="0" err="1"/>
              <a:t>swydd</a:t>
            </a:r>
            <a:r>
              <a:rPr lang="en-GB" sz="4200" dirty="0"/>
              <a:t> ac </a:t>
            </a:r>
            <a:r>
              <a:rPr lang="en-GB" sz="4200" dirty="0" err="1"/>
              <a:t>agweddau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endParaRPr lang="en-GB" sz="4200" dirty="0"/>
          </a:p>
          <a:p>
            <a:pPr lvl="1"/>
            <a:r>
              <a:rPr lang="en-GB" sz="4200" dirty="0" err="1"/>
              <a:t>Peidiwch</a:t>
            </a:r>
            <a:r>
              <a:rPr lang="en-GB" sz="4200" dirty="0"/>
              <a:t> </a:t>
            </a:r>
            <a:r>
              <a:rPr lang="en-GB" sz="4200" dirty="0" err="1"/>
              <a:t>siarad</a:t>
            </a:r>
            <a:r>
              <a:rPr lang="en-GB" sz="4200" dirty="0"/>
              <a:t> </a:t>
            </a:r>
            <a:r>
              <a:rPr lang="en-GB" sz="4200" dirty="0" err="1"/>
              <a:t>yn</a:t>
            </a:r>
            <a:r>
              <a:rPr lang="en-GB" sz="4200" dirty="0"/>
              <a:t> </a:t>
            </a:r>
            <a:r>
              <a:rPr lang="en-GB" sz="4200" dirty="0" err="1"/>
              <a:t>gyffredinol</a:t>
            </a:r>
            <a:endParaRPr lang="en-GB" sz="4200" dirty="0"/>
          </a:p>
          <a:p>
            <a:pPr lvl="1"/>
            <a:r>
              <a:rPr lang="en-GB" sz="4200" dirty="0" err="1"/>
              <a:t>Tua</a:t>
            </a:r>
            <a:r>
              <a:rPr lang="en-GB" sz="4200" dirty="0"/>
              <a:t> 400 o </a:t>
            </a:r>
            <a:r>
              <a:rPr lang="en-GB" sz="4200" dirty="0" err="1"/>
              <a:t>eiriau</a:t>
            </a:r>
            <a:endParaRPr lang="en-GB" sz="42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B90D47-B8EB-ED99-5365-5F2BBEDD6FDA}"/>
              </a:ext>
            </a:extLst>
          </p:cNvPr>
          <p:cNvSpPr txBox="1"/>
          <p:nvPr/>
        </p:nvSpPr>
        <p:spPr>
          <a:xfrm>
            <a:off x="6459165" y="280267"/>
            <a:ext cx="5374616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Personal Statement/ covering letter/ supporting statement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1 side of A4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Specific examples of evidence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Training / Experiences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Focused on specifications and job responsibilities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Do not speak generally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400 words approx.</a:t>
            </a:r>
          </a:p>
        </p:txBody>
      </p:sp>
    </p:spTree>
    <p:extLst>
      <p:ext uri="{BB962C8B-B14F-4D97-AF65-F5344CB8AC3E}">
        <p14:creationId xmlns:p14="http://schemas.microsoft.com/office/powerpoint/2010/main" val="736514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2832D-8A89-0A1E-C05C-0187B106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691" y="-106363"/>
            <a:ext cx="11481847" cy="1325563"/>
          </a:xfrm>
        </p:spPr>
        <p:txBody>
          <a:bodyPr/>
          <a:lstStyle/>
          <a:p>
            <a:r>
              <a:rPr lang="en-GB" b="1" dirty="0" err="1">
                <a:solidFill>
                  <a:srgbClr val="FF0000"/>
                </a:solidFill>
              </a:rPr>
              <a:t>Datganiad</a:t>
            </a:r>
            <a:r>
              <a:rPr lang="en-GB" b="1" dirty="0">
                <a:solidFill>
                  <a:srgbClr val="FF0000"/>
                </a:solidFill>
              </a:rPr>
              <a:t> o </a:t>
            </a:r>
            <a:r>
              <a:rPr lang="en-GB" b="1" dirty="0" err="1">
                <a:solidFill>
                  <a:srgbClr val="FF0000"/>
                </a:solidFill>
              </a:rPr>
              <a:t>Fwriad</a:t>
            </a:r>
            <a:r>
              <a:rPr lang="en-GB" b="1" dirty="0">
                <a:solidFill>
                  <a:srgbClr val="FF0000"/>
                </a:solidFill>
              </a:rPr>
              <a:t> / Focus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07F6-C4F4-D0DA-9F9C-2A54B7C6D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7631" y="1456440"/>
            <a:ext cx="4712435" cy="433475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900" dirty="0"/>
              <a:t>Career Ambitions	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SWOT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Training (&amp; skill) needs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Goal Setting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72D4602-B356-E54C-B8FC-9CBE44BC854B}"/>
              </a:ext>
            </a:extLst>
          </p:cNvPr>
          <p:cNvSpPr txBox="1">
            <a:spLocks/>
          </p:cNvSpPr>
          <p:nvPr/>
        </p:nvSpPr>
        <p:spPr>
          <a:xfrm>
            <a:off x="351935" y="1219200"/>
            <a:ext cx="5556496" cy="45719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/>
              <a:t>Career Ambitions	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SWOT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</a:t>
            </a:r>
            <a:r>
              <a:rPr lang="en-GB" sz="3600" dirty="0" err="1"/>
              <a:t>anghenion</a:t>
            </a:r>
            <a:r>
              <a:rPr lang="en-GB" sz="3600" dirty="0"/>
              <a:t> </a:t>
            </a:r>
            <a:r>
              <a:rPr lang="en-GB" sz="3600" dirty="0" err="1"/>
              <a:t>hyfforddiant</a:t>
            </a:r>
            <a:r>
              <a:rPr lang="en-GB" sz="3600" dirty="0"/>
              <a:t> (a </a:t>
            </a:r>
            <a:r>
              <a:rPr lang="en-GB" sz="3600" dirty="0" err="1"/>
              <a:t>sgiliau</a:t>
            </a:r>
            <a:r>
              <a:rPr lang="en-GB" sz="3600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Gosod</a:t>
            </a:r>
            <a:r>
              <a:rPr lang="en-GB" sz="3600" dirty="0"/>
              <a:t> </a:t>
            </a:r>
            <a:r>
              <a:rPr lang="en-GB" sz="3600" dirty="0" err="1"/>
              <a:t>Amcanion</a:t>
            </a:r>
            <a:endParaRPr lang="en-GB" sz="3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4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7D4F09-F2B0-B903-3B18-3E977B1EE3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2952" y="1202438"/>
          <a:ext cx="10465103" cy="5702914"/>
        </p:xfrm>
        <a:graphic>
          <a:graphicData uri="http://schemas.openxmlformats.org/drawingml/2006/table">
            <a:tbl>
              <a:tblPr firstRow="1" firstCol="1" bandRow="1"/>
              <a:tblGrid>
                <a:gridCol w="3430216">
                  <a:extLst>
                    <a:ext uri="{9D8B030D-6E8A-4147-A177-3AD203B41FA5}">
                      <a16:colId xmlns:a16="http://schemas.microsoft.com/office/drawing/2014/main" val="3494166209"/>
                    </a:ext>
                  </a:extLst>
                </a:gridCol>
                <a:gridCol w="2472965">
                  <a:extLst>
                    <a:ext uri="{9D8B030D-6E8A-4147-A177-3AD203B41FA5}">
                      <a16:colId xmlns:a16="http://schemas.microsoft.com/office/drawing/2014/main" val="1636956800"/>
                    </a:ext>
                  </a:extLst>
                </a:gridCol>
                <a:gridCol w="1706063">
                  <a:extLst>
                    <a:ext uri="{9D8B030D-6E8A-4147-A177-3AD203B41FA5}">
                      <a16:colId xmlns:a16="http://schemas.microsoft.com/office/drawing/2014/main" val="963990347"/>
                    </a:ext>
                  </a:extLst>
                </a:gridCol>
                <a:gridCol w="2855859">
                  <a:extLst>
                    <a:ext uri="{9D8B030D-6E8A-4147-A177-3AD203B41FA5}">
                      <a16:colId xmlns:a16="http://schemas.microsoft.com/office/drawing/2014/main" val="3958129052"/>
                    </a:ext>
                  </a:extLst>
                </a:gridCol>
              </a:tblGrid>
              <a:tr h="1755915"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Main Skills Requirements of Job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Prif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Sgiliau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Relative importance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Pwysigrwydd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(0 – 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Self- Rating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Hunan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Dystio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Training Needs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Anghenion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Hyfforddi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457554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563921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6248410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4252556"/>
                  </a:ext>
                </a:extLst>
              </a:tr>
            </a:tbl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9EE80A1B-8E6A-0E44-A006-1153AD89A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"/>
            <a:ext cx="11481847" cy="1202438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Training Needs Analysis</a:t>
            </a:r>
          </a:p>
        </p:txBody>
      </p:sp>
    </p:spTree>
    <p:extLst>
      <p:ext uri="{BB962C8B-B14F-4D97-AF65-F5344CB8AC3E}">
        <p14:creationId xmlns:p14="http://schemas.microsoft.com/office/powerpoint/2010/main" val="2915760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7415-7FDB-E6B2-F1A7-AC3C7790B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Skill and Training Needs</a:t>
            </a:r>
            <a:br>
              <a:rPr lang="en-GB" b="1" dirty="0"/>
            </a:br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a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3AB9-CC9A-7B75-B9A7-77443B2B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19" y="1944894"/>
            <a:ext cx="9859207" cy="357593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6000" b="1" dirty="0" err="1">
                <a:solidFill>
                  <a:srgbClr val="FF0000"/>
                </a:solidFill>
              </a:rPr>
              <a:t>Llunio</a:t>
            </a:r>
            <a:r>
              <a:rPr lang="en-GB" sz="6000" b="1" dirty="0">
                <a:solidFill>
                  <a:srgbClr val="FF0000"/>
                </a:solidFill>
              </a:rPr>
              <a:t> </a:t>
            </a:r>
            <a:r>
              <a:rPr lang="en-GB" sz="6000" b="1" dirty="0" err="1">
                <a:solidFill>
                  <a:srgbClr val="FF0000"/>
                </a:solidFill>
              </a:rPr>
              <a:t>targedau</a:t>
            </a:r>
            <a:r>
              <a:rPr lang="en-GB" sz="6000" b="1" dirty="0">
                <a:solidFill>
                  <a:srgbClr val="FF0000"/>
                </a:solidFill>
              </a:rPr>
              <a:t> SMART </a:t>
            </a:r>
          </a:p>
          <a:p>
            <a:pPr marL="0" indent="0" algn="ctr">
              <a:buNone/>
            </a:pP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gefnogi</a:t>
            </a:r>
            <a:r>
              <a:rPr lang="en-GB" sz="3900" dirty="0"/>
              <a:t> </a:t>
            </a:r>
            <a:r>
              <a:rPr lang="en-GB" sz="3900" dirty="0" err="1"/>
              <a:t>amcaion</a:t>
            </a:r>
            <a:r>
              <a:rPr lang="en-GB" sz="3900" dirty="0"/>
              <a:t> </a:t>
            </a:r>
            <a:r>
              <a:rPr lang="en-GB" sz="3900" dirty="0" err="1"/>
              <a:t>byr</a:t>
            </a:r>
            <a:r>
              <a:rPr lang="en-GB" sz="3900" dirty="0"/>
              <a:t>, </a:t>
            </a:r>
            <a:r>
              <a:rPr lang="en-GB" sz="3900" dirty="0" err="1"/>
              <a:t>canolig</a:t>
            </a:r>
            <a:r>
              <a:rPr lang="en-GB" sz="3900" dirty="0"/>
              <a:t> ac hir </a:t>
            </a:r>
            <a:r>
              <a:rPr lang="en-GB" sz="3900" dirty="0" err="1"/>
              <a:t>dymor</a:t>
            </a:r>
            <a:endParaRPr lang="en-GB" sz="3900" dirty="0"/>
          </a:p>
          <a:p>
            <a:pPr algn="ctr"/>
            <a:endParaRPr lang="en-GB" sz="6000" dirty="0"/>
          </a:p>
          <a:p>
            <a:pPr algn="ctr"/>
            <a:r>
              <a:rPr lang="en-GB" sz="6000" b="1" dirty="0">
                <a:solidFill>
                  <a:srgbClr val="FF0000"/>
                </a:solidFill>
              </a:rPr>
              <a:t>Create SMART targets </a:t>
            </a:r>
          </a:p>
          <a:p>
            <a:pPr marL="0" indent="0" algn="ctr">
              <a:buNone/>
            </a:pPr>
            <a:r>
              <a:rPr lang="en-GB" sz="3900" dirty="0"/>
              <a:t>to support short, mid and long term objectives</a:t>
            </a:r>
            <a:endParaRPr lang="en-GB" sz="65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352526A-56AB-5C42-BDC0-6F333FE78215}"/>
              </a:ext>
            </a:extLst>
          </p:cNvPr>
          <p:cNvSpPr txBox="1">
            <a:spLocks/>
          </p:cNvSpPr>
          <p:nvPr/>
        </p:nvSpPr>
        <p:spPr>
          <a:xfrm>
            <a:off x="838200" y="3384402"/>
            <a:ext cx="10515600" cy="6969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0" fontAlgn="base" hangingPunct="0">
              <a:spcAft>
                <a:spcPct val="0"/>
              </a:spcAft>
            </a:pPr>
            <a:r>
              <a:rPr lang="en-GB" altLang="en-US" sz="36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/ Yr Amcan :		Timescale / Yr Llinell Amser :</a:t>
            </a:r>
            <a:endParaRPr lang="en-GB" altLang="en-US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3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37" y="85935"/>
            <a:ext cx="11481847" cy="62917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Strwythur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yr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ysgrifennu</a:t>
            </a:r>
            <a:r>
              <a:rPr lang="en-GB" b="1" dirty="0">
                <a:solidFill>
                  <a:srgbClr val="FF0000"/>
                </a:solidFill>
              </a:rPr>
              <a:t> / Structure of write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0" y="1099134"/>
            <a:ext cx="4943966" cy="465973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2900" dirty="0"/>
              <a:t>Include figures for SWOT analysis</a:t>
            </a:r>
            <a:endParaRPr lang="en-GB" sz="29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900" dirty="0"/>
              <a:t>Include table for TNA (training needs analysis).</a:t>
            </a: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your career ambition?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Create SMART  goals / aims</a:t>
            </a:r>
            <a:endParaRPr lang="en-GB" sz="2900" i="1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Complete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understanding of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Improve skills in/of ____________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 to three?</a:t>
            </a:r>
            <a:endParaRPr lang="en-GB" sz="2900" i="1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 of your placement, training or CPD are based on a well-informed focus of your needs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5E5F13-7E08-7149-8252-647F4512D630}"/>
              </a:ext>
            </a:extLst>
          </p:cNvPr>
          <p:cNvSpPr txBox="1">
            <a:spLocks/>
          </p:cNvSpPr>
          <p:nvPr/>
        </p:nvSpPr>
        <p:spPr>
          <a:xfrm>
            <a:off x="349004" y="782611"/>
            <a:ext cx="6260857" cy="5043758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deiagram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SWOT</a:t>
            </a:r>
          </a:p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TNA (training needs analysis). 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bwriad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yrfa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Creu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SMART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Cwblhau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gael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dealltwriaeth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 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Gwella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____________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tri?</a:t>
            </a:r>
          </a:p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(ion)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hyfforddiant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(CPD)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seiliedig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3129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FF0000"/>
                </a:solidFill>
              </a:rPr>
              <a:t>Llenyddiaeth</a:t>
            </a:r>
            <a:r>
              <a:rPr lang="en-GB" b="1" dirty="0">
                <a:solidFill>
                  <a:srgbClr val="FF0000"/>
                </a:solidFill>
              </a:rPr>
              <a:t> / Literature 5 marks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8935" y="1378324"/>
            <a:ext cx="5071131" cy="4023235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Literature sources (Academic peer reviewed articles; government documents; NGB document and guidance; policies)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Tell us about the Academic rationale for the focus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it important for you – Reflective reasoning for focus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105D84E-ED8B-6944-8E34-0A270FA88DF0}"/>
              </a:ext>
            </a:extLst>
          </p:cNvPr>
          <p:cNvSpPr txBox="1">
            <a:spLocks/>
          </p:cNvSpPr>
          <p:nvPr/>
        </p:nvSpPr>
        <p:spPr>
          <a:xfrm>
            <a:off x="351935" y="1417382"/>
            <a:ext cx="5071131" cy="40232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Ffynonellau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(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cymaradwyo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arweiniad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Cyrff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(NGB);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polisiau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Dywedwch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wrthym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resymau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e’n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chi –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rhesymegol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i’ch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myfyrdod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476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FC327-F5FE-574A-8F1F-CFF465930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58090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Layout of Assessment 1 : </a:t>
            </a:r>
            <a:br>
              <a:rPr lang="en-US" b="1" dirty="0"/>
            </a:br>
            <a:r>
              <a:rPr lang="en-US" b="1" dirty="0"/>
              <a:t>E-portfolio prep for CPD / Work</a:t>
            </a:r>
            <a:br>
              <a:rPr lang="en-US" b="1" dirty="0"/>
            </a:br>
            <a:r>
              <a:rPr lang="en-US" b="1" dirty="0"/>
              <a:t>E-</a:t>
            </a:r>
            <a:r>
              <a:rPr lang="en-US" b="1" dirty="0" err="1"/>
              <a:t>bortffolio</a:t>
            </a:r>
            <a:r>
              <a:rPr lang="en-US" b="1" dirty="0"/>
              <a:t> </a:t>
            </a:r>
            <a:r>
              <a:rPr lang="en-US" b="1" dirty="0" err="1"/>
              <a:t>paratoi</a:t>
            </a:r>
            <a:r>
              <a:rPr lang="en-US" b="1" dirty="0"/>
              <a:t> DPP / Gwaith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889D-7078-604F-AD90-FC6D39AFD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68061"/>
            <a:ext cx="11481847" cy="3033497"/>
          </a:xfrm>
        </p:spPr>
        <p:txBody>
          <a:bodyPr>
            <a:normAutofit fontScale="77500" lnSpcReduction="20000"/>
          </a:bodyPr>
          <a:lstStyle/>
          <a:p>
            <a:r>
              <a:rPr lang="en-US" sz="4200" b="1" dirty="0"/>
              <a:t>Cover page </a:t>
            </a:r>
            <a:r>
              <a:rPr lang="en-US" sz="4200" dirty="0"/>
              <a:t>include : student no., module code BMSS5007, module title, </a:t>
            </a:r>
            <a:r>
              <a:rPr lang="en-GB" sz="4200" dirty="0"/>
              <a:t>Developing your Professional Profile, </a:t>
            </a:r>
            <a:r>
              <a:rPr lang="en-US" sz="4200" dirty="0"/>
              <a:t>assignment title and module lead.</a:t>
            </a:r>
            <a:r>
              <a:rPr lang="en-GB" sz="4200" dirty="0"/>
              <a:t> </a:t>
            </a:r>
          </a:p>
          <a:p>
            <a:endParaRPr lang="en-GB" sz="4200" dirty="0"/>
          </a:p>
          <a:p>
            <a:r>
              <a:rPr lang="en-GB" sz="4200" b="1" dirty="0" err="1"/>
              <a:t>Tudalen</a:t>
            </a:r>
            <a:r>
              <a:rPr lang="en-GB" sz="4200" b="1" dirty="0"/>
              <a:t> </a:t>
            </a:r>
            <a:r>
              <a:rPr lang="en-GB" sz="4200" b="1" dirty="0" err="1"/>
              <a:t>agoriadol</a:t>
            </a:r>
            <a:r>
              <a:rPr lang="en-GB" sz="4200" b="1" dirty="0"/>
              <a:t> </a:t>
            </a:r>
            <a:r>
              <a:rPr lang="en-GB" sz="4200" dirty="0"/>
              <a:t>: </a:t>
            </a:r>
            <a:r>
              <a:rPr lang="en-GB" sz="4200" dirty="0" err="1"/>
              <a:t>rhif</a:t>
            </a:r>
            <a:r>
              <a:rPr lang="en-GB" sz="4200" dirty="0"/>
              <a:t> </a:t>
            </a:r>
            <a:r>
              <a:rPr lang="en-GB" sz="4200" dirty="0" err="1"/>
              <a:t>myf</a:t>
            </a:r>
            <a:r>
              <a:rPr lang="en-GB" sz="4200" dirty="0"/>
              <a:t>., </a:t>
            </a:r>
            <a:r>
              <a:rPr lang="en-GB" sz="4200" dirty="0" err="1"/>
              <a:t>côd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r>
              <a:rPr lang="en-GB" sz="4200" dirty="0"/>
              <a:t> BMSS5007C, </a:t>
            </a:r>
            <a:r>
              <a:rPr lang="en-GB" sz="4200" dirty="0" err="1"/>
              <a:t>teitl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r>
              <a:rPr lang="en-GB" sz="4200" dirty="0"/>
              <a:t> : </a:t>
            </a:r>
            <a:r>
              <a:rPr lang="en-GB" sz="4200" dirty="0" err="1"/>
              <a:t>Datblygu</a:t>
            </a:r>
            <a:r>
              <a:rPr lang="en-GB" sz="4200" dirty="0"/>
              <a:t> </a:t>
            </a:r>
            <a:r>
              <a:rPr lang="en-GB" sz="4200" dirty="0" err="1"/>
              <a:t>eich</a:t>
            </a:r>
            <a:r>
              <a:rPr lang="en-GB" sz="4200" dirty="0"/>
              <a:t> </a:t>
            </a:r>
            <a:r>
              <a:rPr lang="en-GB" sz="4200" dirty="0" err="1"/>
              <a:t>Proffil</a:t>
            </a:r>
            <a:r>
              <a:rPr lang="en-GB" sz="4200" dirty="0"/>
              <a:t> </a:t>
            </a:r>
            <a:r>
              <a:rPr lang="en-GB" sz="4200" dirty="0" err="1"/>
              <a:t>Proffesiynol</a:t>
            </a:r>
            <a:r>
              <a:rPr lang="en-GB" sz="4200" dirty="0"/>
              <a:t> , </a:t>
            </a:r>
            <a:r>
              <a:rPr lang="en-GB" sz="4200" dirty="0" err="1"/>
              <a:t>teitl</a:t>
            </a:r>
            <a:r>
              <a:rPr lang="en-GB" sz="4200" dirty="0"/>
              <a:t> </a:t>
            </a:r>
            <a:r>
              <a:rPr lang="en-GB" sz="4200" dirty="0" err="1"/>
              <a:t>asesiad</a:t>
            </a:r>
            <a:r>
              <a:rPr lang="en-GB" sz="4200" dirty="0"/>
              <a:t> ac </a:t>
            </a:r>
            <a:r>
              <a:rPr lang="en-GB" sz="4200" dirty="0" err="1"/>
              <a:t>enw</a:t>
            </a:r>
            <a:r>
              <a:rPr lang="en-GB" sz="4200" dirty="0"/>
              <a:t> </a:t>
            </a:r>
            <a:r>
              <a:rPr lang="en-GB" sz="4200" dirty="0" err="1"/>
              <a:t>arweinydd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endParaRPr lang="en-GB" sz="4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208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95A05-7579-AD48-A721-6BCA1F71F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172306"/>
            <a:ext cx="11481847" cy="4112021"/>
          </a:xfrm>
        </p:spPr>
        <p:txBody>
          <a:bodyPr>
            <a:noAutofit/>
          </a:bodyPr>
          <a:lstStyle/>
          <a:p>
            <a:r>
              <a:rPr lang="en-US" sz="3600" dirty="0"/>
              <a:t>CV – 100 - 200</a:t>
            </a:r>
          </a:p>
          <a:p>
            <a:r>
              <a:rPr lang="en-US" sz="3600" dirty="0" err="1"/>
              <a:t>Llythyr</a:t>
            </a:r>
            <a:r>
              <a:rPr lang="en-US" sz="3600" dirty="0"/>
              <a:t> (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gyfer</a:t>
            </a:r>
            <a:r>
              <a:rPr lang="en-US" sz="3600" dirty="0"/>
              <a:t> </a:t>
            </a:r>
            <a:r>
              <a:rPr lang="en-US" sz="3600" dirty="0" err="1"/>
              <a:t>swydd</a:t>
            </a:r>
            <a:r>
              <a:rPr lang="en-US" sz="3600" dirty="0"/>
              <a:t> </a:t>
            </a:r>
            <a:r>
              <a:rPr lang="en-US" sz="3600" dirty="0" err="1"/>
              <a:t>o’ch</a:t>
            </a:r>
            <a:r>
              <a:rPr lang="en-US" sz="3600" dirty="0"/>
              <a:t> </a:t>
            </a:r>
            <a:r>
              <a:rPr lang="en-US" sz="3600" dirty="0" err="1"/>
              <a:t>dewis</a:t>
            </a:r>
            <a:r>
              <a:rPr lang="en-US" sz="3600" dirty="0"/>
              <a:t> – </a:t>
            </a:r>
            <a:r>
              <a:rPr lang="en-US" sz="3600" dirty="0" err="1"/>
              <a:t>os</a:t>
            </a:r>
            <a:r>
              <a:rPr lang="en-US" sz="3600" dirty="0"/>
              <a:t> </a:t>
            </a:r>
            <a:r>
              <a:rPr lang="en-US" sz="3600" dirty="0" err="1"/>
              <a:t>methu</a:t>
            </a:r>
            <a:r>
              <a:rPr lang="en-US" sz="3600" dirty="0"/>
              <a:t> </a:t>
            </a:r>
            <a:r>
              <a:rPr lang="en-US" sz="3600" dirty="0" err="1"/>
              <a:t>dod</a:t>
            </a:r>
            <a:r>
              <a:rPr lang="en-US" sz="3600" dirty="0"/>
              <a:t> o </a:t>
            </a:r>
            <a:r>
              <a:rPr lang="en-US" sz="3600" dirty="0" err="1"/>
              <a:t>hyd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rywbeth</a:t>
            </a:r>
            <a:r>
              <a:rPr lang="en-US" sz="3600" dirty="0"/>
              <a:t> </a:t>
            </a:r>
            <a:r>
              <a:rPr lang="en-US" sz="3600" dirty="0" err="1"/>
              <a:t>eich</a:t>
            </a:r>
            <a:r>
              <a:rPr lang="en-US" sz="3600" dirty="0"/>
              <a:t> </a:t>
            </a:r>
            <a:r>
              <a:rPr lang="en-US" sz="3600" dirty="0" err="1"/>
              <a:t>hun</a:t>
            </a:r>
            <a:r>
              <a:rPr lang="en-US" sz="3600" dirty="0"/>
              <a:t> - </a:t>
            </a:r>
            <a:r>
              <a:rPr lang="en-US" sz="3600" dirty="0" err="1"/>
              <a:t>mae</a:t>
            </a:r>
            <a:r>
              <a:rPr lang="en-US" sz="3600" dirty="0"/>
              <a:t> </a:t>
            </a:r>
            <a:r>
              <a:rPr lang="en-US" sz="3600" dirty="0" err="1"/>
              <a:t>rhai</a:t>
            </a:r>
            <a:r>
              <a:rPr lang="en-US" sz="3600" dirty="0"/>
              <a:t> </a:t>
            </a:r>
            <a:r>
              <a:rPr lang="en-US" sz="3600" dirty="0" err="1"/>
              <a:t>enghreifftiau</a:t>
            </a:r>
            <a:r>
              <a:rPr lang="en-US" sz="3600" dirty="0"/>
              <a:t> 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moodle</a:t>
            </a:r>
            <a:r>
              <a:rPr lang="en-US" sz="3600" dirty="0"/>
              <a:t>) – 300 - 400</a:t>
            </a:r>
          </a:p>
          <a:p>
            <a:r>
              <a:rPr lang="en-US" sz="3600" dirty="0" err="1"/>
              <a:t>Datganiad</a:t>
            </a:r>
            <a:r>
              <a:rPr lang="en-US" sz="3600" dirty="0"/>
              <a:t> o </a:t>
            </a:r>
            <a:r>
              <a:rPr lang="en-US" sz="3600" dirty="0" err="1"/>
              <a:t>fwriad</a:t>
            </a:r>
            <a:r>
              <a:rPr lang="en-US" sz="3600" dirty="0"/>
              <a:t> (gall </a:t>
            </a:r>
            <a:r>
              <a:rPr lang="en-US" sz="3600" dirty="0" err="1"/>
              <a:t>cynnwys</a:t>
            </a:r>
            <a:r>
              <a:rPr lang="en-US" sz="3600" dirty="0"/>
              <a:t> </a:t>
            </a:r>
            <a:r>
              <a:rPr lang="en-US" sz="3600" dirty="0" err="1"/>
              <a:t>dadansoddiad</a:t>
            </a:r>
            <a:r>
              <a:rPr lang="en-US" sz="3600" dirty="0"/>
              <a:t> SWOT &amp;/neu </a:t>
            </a:r>
            <a:r>
              <a:rPr lang="en-US" sz="3600" dirty="0" err="1"/>
              <a:t>Dadansoddiad</a:t>
            </a:r>
            <a:r>
              <a:rPr lang="en-US" sz="3600" dirty="0"/>
              <a:t> </a:t>
            </a:r>
            <a:r>
              <a:rPr lang="en-US" sz="3600" dirty="0" err="1"/>
              <a:t>Anghenion</a:t>
            </a:r>
            <a:r>
              <a:rPr lang="en-US" sz="3600" dirty="0"/>
              <a:t> </a:t>
            </a:r>
            <a:r>
              <a:rPr lang="en-US" sz="3600" dirty="0" err="1"/>
              <a:t>Hyfforddiant</a:t>
            </a:r>
            <a:r>
              <a:rPr lang="en-US" sz="3600" dirty="0"/>
              <a:t> ac/neu </a:t>
            </a:r>
            <a:r>
              <a:rPr lang="en-US" sz="3600" dirty="0" err="1"/>
              <a:t>targedau</a:t>
            </a:r>
            <a:r>
              <a:rPr lang="en-US" sz="3600" dirty="0"/>
              <a:t> SMART - </a:t>
            </a:r>
            <a:r>
              <a:rPr lang="en-US" sz="3600" dirty="0" err="1"/>
              <a:t>byr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bennaf</a:t>
            </a:r>
            <a:r>
              <a:rPr lang="en-US" sz="3600" dirty="0"/>
              <a:t>) 700 – 900</a:t>
            </a:r>
          </a:p>
          <a:p>
            <a:r>
              <a:rPr lang="en-US" sz="3600" dirty="0" err="1"/>
              <a:t>Rhestr</a:t>
            </a:r>
            <a:r>
              <a:rPr lang="en-US" sz="3600" dirty="0"/>
              <a:t> </a:t>
            </a:r>
            <a:r>
              <a:rPr lang="en-US" sz="3600" dirty="0" err="1"/>
              <a:t>Cyfeirnodi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8BB524-962C-1F41-8108-178921F82B61}"/>
              </a:ext>
            </a:extLst>
          </p:cNvPr>
          <p:cNvSpPr txBox="1"/>
          <p:nvPr/>
        </p:nvSpPr>
        <p:spPr>
          <a:xfrm>
            <a:off x="4196861" y="256113"/>
            <a:ext cx="69400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/>
              <a:t>Layout o </a:t>
            </a:r>
            <a:r>
              <a:rPr lang="en-US" sz="3600" b="1" dirty="0" err="1"/>
              <a:t>Asesiad</a:t>
            </a:r>
            <a:r>
              <a:rPr lang="en-US" sz="3600" b="1" dirty="0"/>
              <a:t> 1 : </a:t>
            </a:r>
            <a:br>
              <a:rPr lang="en-US" sz="3600" b="1" dirty="0"/>
            </a:br>
            <a:r>
              <a:rPr lang="en-US" sz="3600" b="1" dirty="0"/>
              <a:t>E-</a:t>
            </a:r>
            <a:r>
              <a:rPr lang="en-US" sz="3600" b="1" dirty="0" err="1"/>
              <a:t>bortffolio</a:t>
            </a:r>
            <a:r>
              <a:rPr lang="en-US" sz="3600" b="1" dirty="0"/>
              <a:t> </a:t>
            </a:r>
            <a:r>
              <a:rPr lang="en-US" sz="3600" b="1" dirty="0" err="1"/>
              <a:t>paratoi</a:t>
            </a:r>
            <a:r>
              <a:rPr lang="en-US" sz="3600" b="1" dirty="0"/>
              <a:t> DPP / Gwaith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261865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A67AF-9BBA-EA46-BD2F-96FE4CE9D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220308"/>
          </a:xfrm>
        </p:spPr>
        <p:txBody>
          <a:bodyPr>
            <a:normAutofit/>
          </a:bodyPr>
          <a:lstStyle/>
          <a:p>
            <a:r>
              <a:rPr lang="en-US" sz="3600" dirty="0"/>
              <a:t>CV – 100 - 200</a:t>
            </a:r>
          </a:p>
          <a:p>
            <a:r>
              <a:rPr lang="en-US" sz="3600" dirty="0"/>
              <a:t>Letter (for a post of your choice – if unable to find – choose from those on </a:t>
            </a:r>
            <a:r>
              <a:rPr lang="en-US" sz="3600" dirty="0" err="1"/>
              <a:t>moodle</a:t>
            </a:r>
            <a:r>
              <a:rPr lang="en-US" sz="3600" dirty="0"/>
              <a:t>)  – 300 - 400</a:t>
            </a:r>
          </a:p>
          <a:p>
            <a:r>
              <a:rPr lang="en-US" sz="3600" dirty="0"/>
              <a:t>Focus Statement (which could include SWOT analysis and/or Training Needs Analysis and /or SMART targets – mostly short term targets) 700 – 900</a:t>
            </a:r>
          </a:p>
          <a:p>
            <a:r>
              <a:rPr lang="en-US" sz="3600" dirty="0"/>
              <a:t>Reference list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411179-77B1-8742-8D8F-17F9BB76BB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84361" y="323671"/>
            <a:ext cx="75494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Layout o Assessment 1 : </a:t>
            </a:r>
            <a:b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E-portfolio prep for CPD / Work</a:t>
            </a:r>
          </a:p>
        </p:txBody>
      </p:sp>
    </p:spTree>
    <p:extLst>
      <p:ext uri="{BB962C8B-B14F-4D97-AF65-F5344CB8AC3E}">
        <p14:creationId xmlns:p14="http://schemas.microsoft.com/office/powerpoint/2010/main" val="2315485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B63EA-AF9B-9A4D-9B4C-BF8A6521C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500062"/>
            <a:ext cx="11481847" cy="1325563"/>
          </a:xfrm>
        </p:spPr>
        <p:txBody>
          <a:bodyPr/>
          <a:lstStyle/>
          <a:p>
            <a:r>
              <a:rPr lang="en-US" dirty="0"/>
              <a:t>Optional template for presenting the e-portfolio </a:t>
            </a:r>
            <a:br>
              <a:rPr lang="en-US" dirty="0"/>
            </a:br>
            <a:r>
              <a:rPr lang="en-US" dirty="0" err="1"/>
              <a:t>Templed</a:t>
            </a:r>
            <a:r>
              <a:rPr lang="en-US" dirty="0"/>
              <a:t> </a:t>
            </a:r>
            <a:r>
              <a:rPr lang="en-US" dirty="0" err="1"/>
              <a:t>opsiynol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cyflwyno’r</a:t>
            </a:r>
            <a:r>
              <a:rPr lang="en-US" dirty="0"/>
              <a:t> </a:t>
            </a:r>
            <a:r>
              <a:rPr lang="en-US" dirty="0" err="1"/>
              <a:t>portffolio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62E97-5CCB-A440-8806-1B06DD199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400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30%				</a:t>
            </a:r>
            <a:r>
              <a:rPr lang="en-GB" sz="3600" b="1" dirty="0" err="1"/>
              <a:t>Tasg</a:t>
            </a:r>
            <a:r>
              <a:rPr lang="en-GB" sz="3600" b="1" dirty="0"/>
              <a:t>: 	30%</a:t>
            </a:r>
          </a:p>
          <a:p>
            <a:r>
              <a:rPr lang="en-GB" sz="3600" b="1" dirty="0"/>
              <a:t>Assessment 1				</a:t>
            </a:r>
            <a:r>
              <a:rPr lang="en-GB" sz="3600" b="1" dirty="0" err="1"/>
              <a:t>Asesiad</a:t>
            </a:r>
            <a:r>
              <a:rPr lang="en-GB" sz="3600" b="1" dirty="0"/>
              <a:t> 1</a:t>
            </a:r>
          </a:p>
          <a:p>
            <a:r>
              <a:rPr lang="en-GB" sz="3600" b="1" dirty="0"/>
              <a:t>31</a:t>
            </a:r>
            <a:r>
              <a:rPr lang="en-GB" sz="3600" b="1" baseline="30000" dirty="0"/>
              <a:t>st</a:t>
            </a:r>
            <a:r>
              <a:rPr lang="en-GB" sz="3600" b="1" dirty="0"/>
              <a:t> October, 2025 			31ain Hydref, 2025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1200 words				1200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072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32D31-4B12-C147-AA9C-AE4EE469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7800"/>
            <a:ext cx="11481847" cy="3953759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9600" b="1" dirty="0"/>
              <a:t>Beth </a:t>
            </a:r>
            <a:r>
              <a:rPr lang="en-US" sz="9600" b="1" dirty="0" err="1"/>
              <a:t>Nesaf</a:t>
            </a:r>
            <a:r>
              <a:rPr lang="en-US" sz="9600" b="1" dirty="0"/>
              <a:t>? </a:t>
            </a:r>
          </a:p>
          <a:p>
            <a:pPr algn="ctr"/>
            <a:endParaRPr lang="en-US" sz="9600" b="1" dirty="0"/>
          </a:p>
          <a:p>
            <a:pPr algn="ctr"/>
            <a:r>
              <a:rPr lang="en-US" sz="9600" b="1" dirty="0"/>
              <a:t>What Next?</a:t>
            </a:r>
          </a:p>
        </p:txBody>
      </p:sp>
    </p:spTree>
    <p:extLst>
      <p:ext uri="{BB962C8B-B14F-4D97-AF65-F5344CB8AC3E}">
        <p14:creationId xmlns:p14="http://schemas.microsoft.com/office/powerpoint/2010/main" val="580381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B5D5F-DF00-9E4D-9A86-4E9AB3894B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7506" y="124004"/>
            <a:ext cx="11791143" cy="5771836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GB" b="1" dirty="0"/>
          </a:p>
          <a:p>
            <a:r>
              <a:rPr lang="en-GB" b="1" dirty="0"/>
              <a:t>                                                      Assessment 1 due 3pm Friday October 31</a:t>
            </a:r>
            <a:r>
              <a:rPr lang="en-GB" b="1" baseline="30000" dirty="0"/>
              <a:t>st</a:t>
            </a:r>
            <a:r>
              <a:rPr lang="en-GB" b="1" dirty="0"/>
              <a:t> </a:t>
            </a:r>
          </a:p>
          <a:p>
            <a:r>
              <a:rPr lang="en-GB" dirty="0">
                <a:highlight>
                  <a:srgbClr val="C0C0C0"/>
                </a:highlight>
              </a:rPr>
              <a:t>Week 6                    Nov 3</a:t>
            </a:r>
            <a:r>
              <a:rPr lang="en-GB" baseline="30000" dirty="0">
                <a:highlight>
                  <a:srgbClr val="C0C0C0"/>
                </a:highlight>
              </a:rPr>
              <a:t>rd</a:t>
            </a:r>
            <a:r>
              <a:rPr lang="en-GB" dirty="0">
                <a:highlight>
                  <a:srgbClr val="C0C0C0"/>
                </a:highlight>
              </a:rPr>
              <a:t> No lecture  </a:t>
            </a:r>
          </a:p>
          <a:p>
            <a:r>
              <a:rPr lang="en-GB" b="1" dirty="0"/>
              <a:t>Week 7		Nov 10</a:t>
            </a:r>
            <a:r>
              <a:rPr lang="en-GB" b="1" baseline="30000" dirty="0"/>
              <a:t>th</a:t>
            </a:r>
            <a:r>
              <a:rPr lang="en-GB" b="1" dirty="0"/>
              <a:t> : Lecture – Prep &amp; Expectations for CPD / Placement</a:t>
            </a:r>
          </a:p>
          <a:p>
            <a:r>
              <a:rPr lang="en-GB" b="1" dirty="0"/>
              <a:t>Week 8  		Nov 17</a:t>
            </a:r>
            <a:r>
              <a:rPr lang="en-GB" b="1" baseline="30000" dirty="0"/>
              <a:t>th</a:t>
            </a:r>
            <a:r>
              <a:rPr lang="en-GB" b="1" dirty="0"/>
              <a:t> Tutorials with placement / CPD mentors</a:t>
            </a:r>
          </a:p>
          <a:p>
            <a:r>
              <a:rPr lang="en-GB" b="1" dirty="0"/>
              <a:t>Week 9 		Nov 24</a:t>
            </a:r>
            <a:r>
              <a:rPr lang="en-GB" b="1" baseline="30000" dirty="0"/>
              <a:t>th</a:t>
            </a:r>
            <a:r>
              <a:rPr lang="en-GB" b="1" dirty="0"/>
              <a:t> Lecture re. Assessment 2  </a:t>
            </a:r>
            <a:r>
              <a:rPr lang="en-GB" b="1" dirty="0">
                <a:cs typeface="Calibri"/>
              </a:rPr>
              <a:t>expectations : Critical 			reflection (due 3pm May 16</a:t>
            </a:r>
            <a:r>
              <a:rPr lang="en-GB" b="1" baseline="30000" dirty="0">
                <a:cs typeface="Calibri"/>
              </a:rPr>
              <a:t>th</a:t>
            </a:r>
            <a:r>
              <a:rPr lang="en-GB" b="1" dirty="0">
                <a:cs typeface="Calibri"/>
              </a:rPr>
              <a:t>)</a:t>
            </a:r>
            <a:endParaRPr lang="en-GB" dirty="0">
              <a:highlight>
                <a:srgbClr val="C0C0C0"/>
              </a:highlight>
            </a:endParaRPr>
          </a:p>
          <a:p>
            <a:r>
              <a:rPr lang="en-GB" b="1" dirty="0">
                <a:cs typeface="Calibri"/>
              </a:rPr>
              <a:t>Week 10		Dec 1</a:t>
            </a:r>
            <a:r>
              <a:rPr lang="en-GB" b="1" baseline="30000" dirty="0">
                <a:cs typeface="Calibri"/>
              </a:rPr>
              <a:t>st</a:t>
            </a:r>
            <a:r>
              <a:rPr lang="en-GB" b="1" dirty="0">
                <a:cs typeface="Calibri"/>
              </a:rPr>
              <a:t>  </a:t>
            </a:r>
            <a:r>
              <a:rPr lang="en-GB" b="1" dirty="0"/>
              <a:t>Tutorials with placement / CPD mentors</a:t>
            </a:r>
            <a:endParaRPr lang="en-GB" b="1" dirty="0">
              <a:cs typeface="Calibri"/>
            </a:endParaRPr>
          </a:p>
          <a:p>
            <a:r>
              <a:rPr lang="en-GB" b="1" dirty="0">
                <a:cs typeface="Calibri"/>
              </a:rPr>
              <a:t>Week 11		Dec 8</a:t>
            </a:r>
            <a:r>
              <a:rPr lang="en-GB" b="1" baseline="30000" dirty="0">
                <a:cs typeface="Calibri"/>
              </a:rPr>
              <a:t>th</a:t>
            </a:r>
            <a:r>
              <a:rPr lang="en-GB" b="1" dirty="0">
                <a:cs typeface="Calibri"/>
              </a:rPr>
              <a:t> Lecture </a:t>
            </a:r>
            <a:r>
              <a:rPr lang="en-GB" b="1" u="sng" dirty="0">
                <a:cs typeface="Calibri"/>
              </a:rPr>
              <a:t>Deadline for CPD / Placement paperwork</a:t>
            </a:r>
            <a:r>
              <a:rPr lang="en-GB" b="1" dirty="0">
                <a:cs typeface="Calibri"/>
              </a:rPr>
              <a:t>			 		</a:t>
            </a:r>
          </a:p>
          <a:p>
            <a:pPr marL="0" indent="0">
              <a:buNone/>
            </a:pPr>
            <a:r>
              <a:rPr lang="en-GB" b="1" dirty="0">
                <a:cs typeface="Calibri"/>
              </a:rPr>
              <a:t>Dec 15</a:t>
            </a:r>
            <a:r>
              <a:rPr lang="en-GB" b="1" baseline="30000" dirty="0">
                <a:cs typeface="Calibri"/>
              </a:rPr>
              <a:t>th</a:t>
            </a:r>
            <a:r>
              <a:rPr lang="en-GB" b="1" dirty="0">
                <a:cs typeface="Calibri"/>
              </a:rPr>
              <a:t> onwards BEGIN CPD or Placement!! </a:t>
            </a:r>
          </a:p>
        </p:txBody>
      </p:sp>
    </p:spTree>
    <p:extLst>
      <p:ext uri="{BB962C8B-B14F-4D97-AF65-F5344CB8AC3E}">
        <p14:creationId xmlns:p14="http://schemas.microsoft.com/office/powerpoint/2010/main" val="3988615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B90F8-304F-5742-9C99-E4D5A5D393D5}"/>
              </a:ext>
            </a:extLst>
          </p:cNvPr>
          <p:cNvSpPr txBox="1">
            <a:spLocks/>
          </p:cNvSpPr>
          <p:nvPr/>
        </p:nvSpPr>
        <p:spPr>
          <a:xfrm>
            <a:off x="262311" y="139255"/>
            <a:ext cx="11481847" cy="5379421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vert="horz" wrap="square" lIns="91440" tIns="45720" rIns="91440" bIns="45720" rtlCol="0" anchor="t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000" dirty="0">
                <a:cs typeface="Calibri"/>
              </a:rPr>
              <a:t>Week 13	January, 19</a:t>
            </a:r>
            <a:r>
              <a:rPr lang="en-GB" sz="2000" baseline="30000" dirty="0">
                <a:cs typeface="Calibri"/>
              </a:rPr>
              <a:t>th</a:t>
            </a:r>
            <a:r>
              <a:rPr lang="en-GB" sz="2000" dirty="0">
                <a:cs typeface="Calibri"/>
              </a:rPr>
              <a:t> , 2026. Drop in with Heddwen if there any challenges to securing the minimum hours at placement or CPD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cs typeface="Calibri"/>
              </a:rPr>
              <a:t>Week 14	26</a:t>
            </a:r>
            <a:r>
              <a:rPr lang="en-GB" sz="2000" baseline="30000" dirty="0">
                <a:cs typeface="Calibri"/>
              </a:rPr>
              <a:t>th</a:t>
            </a:r>
            <a:r>
              <a:rPr lang="en-GB" sz="2000" dirty="0">
                <a:cs typeface="Calibri"/>
              </a:rPr>
              <a:t>  January : Check in with Placement / CPD Mentor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cs typeface="Calibri"/>
              </a:rPr>
              <a:t>	FEBRUARY MARCH / APRIL  - PLACEMENT OR FOLLOWING CPD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cs typeface="Calibri"/>
              </a:rPr>
              <a:t>Week 22 	</a:t>
            </a:r>
            <a:r>
              <a:rPr lang="en-GB" sz="2000" b="1" dirty="0">
                <a:cs typeface="Calibri"/>
              </a:rPr>
              <a:t>30</a:t>
            </a:r>
            <a:r>
              <a:rPr lang="en-GB" sz="2000" b="1" baseline="30000" dirty="0">
                <a:cs typeface="Calibri"/>
              </a:rPr>
              <a:t>th</a:t>
            </a:r>
            <a:r>
              <a:rPr lang="en-GB" sz="2000" b="1" dirty="0">
                <a:cs typeface="Calibri"/>
              </a:rPr>
              <a:t> March : Lead Lecture Assignment 2 : Critical reflection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cs typeface="Calibri"/>
              </a:rPr>
              <a:t>	EASTER - COMPLETE PLACEMENT /CPD Hrs (6</a:t>
            </a:r>
            <a:r>
              <a:rPr lang="en-GB" sz="2000" baseline="30000" dirty="0">
                <a:cs typeface="Calibri"/>
              </a:rPr>
              <a:t>th</a:t>
            </a:r>
            <a:r>
              <a:rPr lang="en-GB" sz="2000" dirty="0">
                <a:cs typeface="Calibri"/>
              </a:rPr>
              <a:t> – 24</a:t>
            </a:r>
            <a:r>
              <a:rPr lang="en-GB" sz="2000" baseline="30000" dirty="0">
                <a:cs typeface="Calibri"/>
              </a:rPr>
              <a:t>th</a:t>
            </a:r>
            <a:r>
              <a:rPr lang="en-GB" sz="2000" dirty="0">
                <a:cs typeface="Calibri"/>
              </a:rPr>
              <a:t> April) 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cs typeface="Calibri"/>
              </a:rPr>
              <a:t>Week 23	27</a:t>
            </a:r>
            <a:r>
              <a:rPr lang="en-GB" sz="2000" baseline="30000" dirty="0">
                <a:cs typeface="Calibri"/>
              </a:rPr>
              <a:t>th</a:t>
            </a:r>
            <a:r>
              <a:rPr lang="en-GB" sz="2000" dirty="0">
                <a:cs typeface="Calibri"/>
              </a:rPr>
              <a:t> April : Lecture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cs typeface="Calibri"/>
              </a:rPr>
              <a:t>Week 24	no lecture Monday 4</a:t>
            </a:r>
            <a:r>
              <a:rPr lang="en-GB" sz="2000" baseline="30000" dirty="0">
                <a:cs typeface="Calibri"/>
              </a:rPr>
              <a:t>th</a:t>
            </a:r>
            <a:r>
              <a:rPr lang="en-GB" sz="2000" dirty="0">
                <a:cs typeface="Calibri"/>
              </a:rPr>
              <a:t> May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cs typeface="Calibri"/>
              </a:rPr>
              <a:t>Week 25	11</a:t>
            </a:r>
            <a:r>
              <a:rPr lang="en-GB" sz="2000" baseline="30000" dirty="0">
                <a:cs typeface="Calibri"/>
              </a:rPr>
              <a:t>th</a:t>
            </a:r>
            <a:r>
              <a:rPr lang="en-GB" sz="2000" dirty="0">
                <a:cs typeface="Calibri"/>
              </a:rPr>
              <a:t> May </a:t>
            </a:r>
            <a:r>
              <a:rPr lang="en-GB" sz="2000" b="1" dirty="0">
                <a:cs typeface="Calibri"/>
              </a:rPr>
              <a:t>Lead Lecture Assignment 2 expectations : Critical reflection (due 3pm May 16</a:t>
            </a:r>
            <a:r>
              <a:rPr lang="en-GB" sz="2000" b="1" baseline="30000" dirty="0">
                <a:cs typeface="Calibri"/>
              </a:rPr>
              <a:t>th</a:t>
            </a:r>
            <a:r>
              <a:rPr lang="en-GB" sz="2000" b="1" dirty="0">
                <a:cs typeface="Calibri"/>
              </a:rPr>
              <a:t>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013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8D1331-B7AE-3748-89B0-9894F6ED054C}"/>
              </a:ext>
            </a:extLst>
          </p:cNvPr>
          <p:cNvSpPr txBox="1"/>
          <p:nvPr/>
        </p:nvSpPr>
        <p:spPr>
          <a:xfrm>
            <a:off x="657726" y="1190672"/>
            <a:ext cx="100471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Week 7 : Nov 10</a:t>
            </a:r>
            <a:r>
              <a:rPr lang="en-US" sz="5400" b="1" baseline="30000" dirty="0">
                <a:solidFill>
                  <a:schemeClr val="bg1"/>
                </a:solidFill>
              </a:rPr>
              <a:t>th</a:t>
            </a:r>
            <a:r>
              <a:rPr lang="en-US" sz="5400" b="1" dirty="0">
                <a:solidFill>
                  <a:schemeClr val="bg1"/>
                </a:solidFill>
              </a:rPr>
              <a:t> : Lecture TL14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188748-E20A-754E-8EF6-A55B43930228}"/>
              </a:ext>
            </a:extLst>
          </p:cNvPr>
          <p:cNvSpPr txBox="1"/>
          <p:nvPr/>
        </p:nvSpPr>
        <p:spPr>
          <a:xfrm>
            <a:off x="1683734" y="2551837"/>
            <a:ext cx="882453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 err="1">
                <a:solidFill>
                  <a:schemeClr val="bg1"/>
                </a:solidFill>
              </a:rPr>
              <a:t>Disgwyliadau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Lleoliad</a:t>
            </a:r>
            <a:r>
              <a:rPr lang="en-US" sz="5400" b="1" dirty="0">
                <a:solidFill>
                  <a:schemeClr val="bg1"/>
                </a:solidFill>
              </a:rPr>
              <a:t> / DPP</a:t>
            </a:r>
          </a:p>
          <a:p>
            <a:r>
              <a:rPr lang="en-US" sz="5400" b="1" dirty="0">
                <a:solidFill>
                  <a:schemeClr val="bg1"/>
                </a:solidFill>
              </a:rPr>
              <a:t>CPD / Placement Expectations</a:t>
            </a:r>
          </a:p>
          <a:p>
            <a:endParaRPr lang="en-US" sz="54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9C1830-ACCD-1847-BB88-410A72BBC2AF}"/>
              </a:ext>
            </a:extLst>
          </p:cNvPr>
          <p:cNvSpPr txBox="1"/>
          <p:nvPr/>
        </p:nvSpPr>
        <p:spPr>
          <a:xfrm>
            <a:off x="188196" y="4743998"/>
            <a:ext cx="109822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 err="1">
                <a:solidFill>
                  <a:schemeClr val="bg1"/>
                </a:solidFill>
              </a:rPr>
              <a:t>Wythnos</a:t>
            </a:r>
            <a:r>
              <a:rPr lang="en-US" sz="5400" b="1" dirty="0">
                <a:solidFill>
                  <a:schemeClr val="bg1"/>
                </a:solidFill>
              </a:rPr>
              <a:t> 7 : Tach 10</a:t>
            </a:r>
            <a:r>
              <a:rPr lang="en-US" sz="5400" b="1" baseline="30000" dirty="0">
                <a:solidFill>
                  <a:schemeClr val="bg1"/>
                </a:solidFill>
              </a:rPr>
              <a:t>th</a:t>
            </a:r>
            <a:r>
              <a:rPr lang="en-US" sz="5400" b="1" dirty="0">
                <a:solidFill>
                  <a:schemeClr val="bg1"/>
                </a:solidFill>
              </a:rPr>
              <a:t> : </a:t>
            </a:r>
            <a:r>
              <a:rPr lang="en-US" sz="5400" b="1" dirty="0" err="1">
                <a:solidFill>
                  <a:schemeClr val="bg1"/>
                </a:solidFill>
              </a:rPr>
              <a:t>Darlith</a:t>
            </a:r>
            <a:r>
              <a:rPr lang="en-US" sz="5400" b="1" dirty="0">
                <a:solidFill>
                  <a:schemeClr val="bg1"/>
                </a:solidFill>
              </a:rPr>
              <a:t> TL14  </a:t>
            </a:r>
          </a:p>
        </p:txBody>
      </p:sp>
    </p:spTree>
    <p:extLst>
      <p:ext uri="{BB962C8B-B14F-4D97-AF65-F5344CB8AC3E}">
        <p14:creationId xmlns:p14="http://schemas.microsoft.com/office/powerpoint/2010/main" val="31733262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1278</Words>
  <Application>Microsoft Office PowerPoint</Application>
  <PresentationFormat>Widescreen</PresentationFormat>
  <Paragraphs>198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Datganiad o Fwriad / Focus statement</vt:lpstr>
      <vt:lpstr>Training Needs Analysis</vt:lpstr>
      <vt:lpstr>Skill and Training Needs Anghenion Hyfforddi a Datblygu Sgiliau</vt:lpstr>
      <vt:lpstr>Strwythur yr ysgrifennu / Structure of write up</vt:lpstr>
      <vt:lpstr>Llenyddiaeth / Literature 5 marks</vt:lpstr>
      <vt:lpstr>Layout of Assessment 1 :  E-portfolio prep for CPD / Work E-bortffolio paratoi DPP / Gwaith</vt:lpstr>
      <vt:lpstr>PowerPoint Presentation</vt:lpstr>
      <vt:lpstr>Layout o Assessment 1 :  E-portfolio prep for CPD / Work</vt:lpstr>
      <vt:lpstr>Optional template for presenting the e-portfolio  Templed opsiynol ar gyfer cyflwyno’r portffolio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9</cp:revision>
  <dcterms:created xsi:type="dcterms:W3CDTF">2021-03-09T15:35:42Z</dcterms:created>
  <dcterms:modified xsi:type="dcterms:W3CDTF">2025-10-27T17:12:38Z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