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5"/>
  </p:notesMasterIdLst>
  <p:sldIdLst>
    <p:sldId id="504" r:id="rId2"/>
    <p:sldId id="532" r:id="rId3"/>
    <p:sldId id="535" r:id="rId4"/>
    <p:sldId id="553" r:id="rId5"/>
    <p:sldId id="554" r:id="rId6"/>
    <p:sldId id="555" r:id="rId7"/>
    <p:sldId id="556" r:id="rId8"/>
    <p:sldId id="558" r:id="rId9"/>
    <p:sldId id="557" r:id="rId10"/>
    <p:sldId id="565" r:id="rId11"/>
    <p:sldId id="566" r:id="rId12"/>
    <p:sldId id="559" r:id="rId13"/>
    <p:sldId id="560" r:id="rId14"/>
    <p:sldId id="561" r:id="rId15"/>
    <p:sldId id="562" r:id="rId16"/>
    <p:sldId id="563" r:id="rId17"/>
    <p:sldId id="564" r:id="rId18"/>
    <p:sldId id="567" r:id="rId19"/>
    <p:sldId id="568" r:id="rId20"/>
    <p:sldId id="569" r:id="rId21"/>
    <p:sldId id="570" r:id="rId22"/>
    <p:sldId id="590" r:id="rId23"/>
    <p:sldId id="571" r:id="rId24"/>
    <p:sldId id="572" r:id="rId25"/>
    <p:sldId id="573" r:id="rId26"/>
    <p:sldId id="574" r:id="rId27"/>
    <p:sldId id="575" r:id="rId28"/>
    <p:sldId id="576" r:id="rId29"/>
    <p:sldId id="577" r:id="rId30"/>
    <p:sldId id="578" r:id="rId31"/>
    <p:sldId id="579" r:id="rId32"/>
    <p:sldId id="580" r:id="rId33"/>
    <p:sldId id="581" r:id="rId34"/>
    <p:sldId id="582" r:id="rId35"/>
    <p:sldId id="583" r:id="rId36"/>
    <p:sldId id="584" r:id="rId37"/>
    <p:sldId id="585" r:id="rId38"/>
    <p:sldId id="586" r:id="rId39"/>
    <p:sldId id="587" r:id="rId40"/>
    <p:sldId id="588" r:id="rId41"/>
    <p:sldId id="589" r:id="rId42"/>
    <p:sldId id="537" r:id="rId43"/>
    <p:sldId id="591" r:id="rId44"/>
  </p:sldIdLst>
  <p:sldSz cx="10080625" cy="7559675"/>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89447" autoAdjust="0"/>
  </p:normalViewPr>
  <p:slideViewPr>
    <p:cSldViewPr snapToGrid="0">
      <p:cViewPr varScale="1">
        <p:scale>
          <a:sx n="90" d="100"/>
          <a:sy n="90" d="100"/>
        </p:scale>
        <p:origin x="19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0" name="PlaceHolder 1"/>
          <p:cNvSpPr>
            <a:spLocks noGrp="1" noRot="1" noChangeAspect="1"/>
          </p:cNvSpPr>
          <p:nvPr>
            <p:ph type="sldImg"/>
          </p:nvPr>
        </p:nvSpPr>
        <p:spPr>
          <a:xfrm>
            <a:off x="533520" y="764280"/>
            <a:ext cx="6704640" cy="3771360"/>
          </a:xfrm>
          <a:prstGeom prst="rect">
            <a:avLst/>
          </a:prstGeom>
        </p:spPr>
        <p:txBody>
          <a:bodyPr lIns="0" tIns="0" rIns="0" bIns="0" anchor="ctr">
            <a:noAutofit/>
          </a:bodyPr>
          <a:lstStyle/>
          <a:p>
            <a:r>
              <a:rPr lang="en-US" sz="1800" b="0" strike="noStrike" spc="-1">
                <a:solidFill>
                  <a:srgbClr val="000000"/>
                </a:solidFill>
                <a:latin typeface="Arial"/>
              </a:rPr>
              <a:t>Click to move the slide</a:t>
            </a:r>
          </a:p>
        </p:txBody>
      </p:sp>
      <p:sp>
        <p:nvSpPr>
          <p:cNvPr id="41" name="PlaceHolder 2"/>
          <p:cNvSpPr>
            <a:spLocks noGrp="1"/>
          </p:cNvSpPr>
          <p:nvPr>
            <p:ph type="body"/>
          </p:nvPr>
        </p:nvSpPr>
        <p:spPr>
          <a:xfrm>
            <a:off x="777240" y="4777560"/>
            <a:ext cx="6217560" cy="4525920"/>
          </a:xfrm>
          <a:prstGeom prst="rect">
            <a:avLst/>
          </a:prstGeom>
        </p:spPr>
        <p:txBody>
          <a:bodyPr lIns="0" tIns="0" rIns="0" bIns="0">
            <a:noAutofit/>
          </a:bodyPr>
          <a:lstStyle/>
          <a:p>
            <a:r>
              <a:rPr lang="en-US" sz="2000" b="0" strike="noStrike" spc="-1">
                <a:latin typeface="Arial"/>
              </a:rPr>
              <a:t>Click to edit the notes format</a:t>
            </a:r>
          </a:p>
        </p:txBody>
      </p:sp>
      <p:sp>
        <p:nvSpPr>
          <p:cNvPr id="42" name="PlaceHolder 3"/>
          <p:cNvSpPr>
            <a:spLocks noGrp="1"/>
          </p:cNvSpPr>
          <p:nvPr>
            <p:ph type="hdr"/>
          </p:nvPr>
        </p:nvSpPr>
        <p:spPr>
          <a:xfrm>
            <a:off x="0" y="0"/>
            <a:ext cx="3372840" cy="502560"/>
          </a:xfrm>
          <a:prstGeom prst="rect">
            <a:avLst/>
          </a:prstGeom>
        </p:spPr>
        <p:txBody>
          <a:bodyPr lIns="0" tIns="0" rIns="0" bIns="0">
            <a:noAutofit/>
          </a:bodyPr>
          <a:lstStyle/>
          <a:p>
            <a:r>
              <a:rPr lang="en-US" sz="1400" b="0" strike="noStrike" spc="-1">
                <a:latin typeface="Times New Roman"/>
              </a:rPr>
              <a:t>&lt;header&gt;</a:t>
            </a:r>
          </a:p>
        </p:txBody>
      </p:sp>
      <p:sp>
        <p:nvSpPr>
          <p:cNvPr id="43" name="PlaceHolder 4"/>
          <p:cNvSpPr>
            <a:spLocks noGrp="1"/>
          </p:cNvSpPr>
          <p:nvPr>
            <p:ph type="dt"/>
          </p:nvPr>
        </p:nvSpPr>
        <p:spPr>
          <a:xfrm>
            <a:off x="4399200" y="0"/>
            <a:ext cx="3372840" cy="502560"/>
          </a:xfrm>
          <a:prstGeom prst="rect">
            <a:avLst/>
          </a:prstGeom>
        </p:spPr>
        <p:txBody>
          <a:bodyPr lIns="0" tIns="0" rIns="0" bIns="0">
            <a:noAutofit/>
          </a:bodyPr>
          <a:lstStyle/>
          <a:p>
            <a:pPr algn="r"/>
            <a:r>
              <a:rPr lang="en-US" sz="1400" b="0" strike="noStrike" spc="-1">
                <a:latin typeface="Times New Roman"/>
              </a:rPr>
              <a:t>&lt;date/time&gt;</a:t>
            </a:r>
          </a:p>
        </p:txBody>
      </p:sp>
      <p:sp>
        <p:nvSpPr>
          <p:cNvPr id="44" name="PlaceHolder 5"/>
          <p:cNvSpPr>
            <a:spLocks noGrp="1"/>
          </p:cNvSpPr>
          <p:nvPr>
            <p:ph type="ftr"/>
          </p:nvPr>
        </p:nvSpPr>
        <p:spPr>
          <a:xfrm>
            <a:off x="0" y="9555480"/>
            <a:ext cx="3372840" cy="502560"/>
          </a:xfrm>
          <a:prstGeom prst="rect">
            <a:avLst/>
          </a:prstGeom>
        </p:spPr>
        <p:txBody>
          <a:bodyPr lIns="0" tIns="0" rIns="0" bIns="0" anchor="b">
            <a:noAutofit/>
          </a:bodyPr>
          <a:lstStyle/>
          <a:p>
            <a:r>
              <a:rPr lang="en-US" sz="1400" b="0" strike="noStrike" spc="-1">
                <a:latin typeface="Times New Roman"/>
              </a:rPr>
              <a:t>&lt;footer&gt;</a:t>
            </a:r>
          </a:p>
        </p:txBody>
      </p:sp>
      <p:sp>
        <p:nvSpPr>
          <p:cNvPr id="45" name="PlaceHolder 6"/>
          <p:cNvSpPr>
            <a:spLocks noGrp="1"/>
          </p:cNvSpPr>
          <p:nvPr>
            <p:ph type="sldNum"/>
          </p:nvPr>
        </p:nvSpPr>
        <p:spPr>
          <a:xfrm>
            <a:off x="4399200" y="9555480"/>
            <a:ext cx="3372840" cy="502560"/>
          </a:xfrm>
          <a:prstGeom prst="rect">
            <a:avLst/>
          </a:prstGeom>
        </p:spPr>
        <p:txBody>
          <a:bodyPr lIns="0" tIns="0" rIns="0" bIns="0" anchor="b">
            <a:noAutofit/>
          </a:bodyPr>
          <a:lstStyle/>
          <a:p>
            <a:pPr algn="r"/>
            <a:fld id="{C620EBCE-6EBE-42DA-8D28-D67065A1A72A}" type="slidenum">
              <a:rPr lang="en-US" sz="1400" b="0" strike="noStrike" spc="-1">
                <a:latin typeface="Times New Roman"/>
              </a:rPr>
              <a:t>‹#›</a:t>
            </a:fld>
            <a:endParaRPr lang="en-US"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Types of part made by process.</a:t>
            </a:r>
          </a:p>
          <a:p>
            <a:r>
              <a:rPr lang="en-US" dirty="0"/>
              <a:t>Worth saying – if you want a low strength shape  - make it out of plastic! (its cheaper!) </a:t>
            </a:r>
          </a:p>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a:t>
            </a:fld>
            <a:endParaRPr lang="en-US" sz="1400" b="0" strike="noStrike" spc="-1">
              <a:latin typeface="Times New Roman"/>
            </a:endParaRPr>
          </a:p>
        </p:txBody>
      </p:sp>
    </p:spTree>
    <p:extLst>
      <p:ext uri="{BB962C8B-B14F-4D97-AF65-F5344CB8AC3E}">
        <p14:creationId xmlns:p14="http://schemas.microsoft.com/office/powerpoint/2010/main" val="3111021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a:t>
            </a:fld>
            <a:endParaRPr lang="en-US" sz="1400" b="0" strike="noStrike" spc="-1">
              <a:latin typeface="Times New Roman"/>
            </a:endParaRPr>
          </a:p>
        </p:txBody>
      </p:sp>
    </p:spTree>
    <p:extLst>
      <p:ext uri="{BB962C8B-B14F-4D97-AF65-F5344CB8AC3E}">
        <p14:creationId xmlns:p14="http://schemas.microsoft.com/office/powerpoint/2010/main" val="1472080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Introduce 5 whys</a:t>
            </a:r>
          </a:p>
          <a:p>
            <a:r>
              <a:rPr lang="en-US" dirty="0"/>
              <a:t>Exercise – add the lines</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3</a:t>
            </a:fld>
            <a:endParaRPr lang="en-US" sz="1400" b="0" strike="noStrike" spc="-1">
              <a:latin typeface="Times New Roman"/>
            </a:endParaRPr>
          </a:p>
        </p:txBody>
      </p:sp>
    </p:spTree>
    <p:extLst>
      <p:ext uri="{BB962C8B-B14F-4D97-AF65-F5344CB8AC3E}">
        <p14:creationId xmlns:p14="http://schemas.microsoft.com/office/powerpoint/2010/main" val="1956178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Introduce 5 whys</a:t>
            </a:r>
          </a:p>
          <a:p>
            <a:r>
              <a:rPr lang="en-US" dirty="0"/>
              <a:t>Exercise – add the lines</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4</a:t>
            </a:fld>
            <a:endParaRPr lang="en-US" sz="1400" b="0" strike="noStrike" spc="-1">
              <a:latin typeface="Times New Roman"/>
            </a:endParaRPr>
          </a:p>
        </p:txBody>
      </p:sp>
    </p:spTree>
    <p:extLst>
      <p:ext uri="{BB962C8B-B14F-4D97-AF65-F5344CB8AC3E}">
        <p14:creationId xmlns:p14="http://schemas.microsoft.com/office/powerpoint/2010/main" val="406860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Introduce 5 whys</a:t>
            </a:r>
          </a:p>
          <a:p>
            <a:r>
              <a:rPr lang="en-US" dirty="0"/>
              <a:t>Exercise – add the lines</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5</a:t>
            </a:fld>
            <a:endParaRPr lang="en-US" sz="1400" b="0" strike="noStrike" spc="-1">
              <a:latin typeface="Times New Roman"/>
            </a:endParaRPr>
          </a:p>
        </p:txBody>
      </p:sp>
    </p:spTree>
    <p:extLst>
      <p:ext uri="{BB962C8B-B14F-4D97-AF65-F5344CB8AC3E}">
        <p14:creationId xmlns:p14="http://schemas.microsoft.com/office/powerpoint/2010/main" val="3989595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15369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00670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788017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01310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16973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81697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8053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8028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659205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35293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232575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631298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969519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42</a:t>
            </a:fld>
            <a:endParaRPr lang="en-US" sz="1400" b="0" strike="noStrike" spc="-1">
              <a:latin typeface="Times New Roman"/>
            </a:endParaRPr>
          </a:p>
        </p:txBody>
      </p:sp>
    </p:spTree>
    <p:extLst>
      <p:ext uri="{BB962C8B-B14F-4D97-AF65-F5344CB8AC3E}">
        <p14:creationId xmlns:p14="http://schemas.microsoft.com/office/powerpoint/2010/main" val="12588944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43</a:t>
            </a:fld>
            <a:endParaRPr lang="en-US" sz="1400" b="0" strike="noStrike" spc="-1">
              <a:latin typeface="Times New Roman"/>
            </a:endParaRPr>
          </a:p>
        </p:txBody>
      </p:sp>
    </p:spTree>
    <p:extLst>
      <p:ext uri="{BB962C8B-B14F-4D97-AF65-F5344CB8AC3E}">
        <p14:creationId xmlns:p14="http://schemas.microsoft.com/office/powerpoint/2010/main" val="34819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5" name="PlaceHolder 2"/>
          <p:cNvSpPr>
            <a:spLocks noGrp="1"/>
          </p:cNvSpPr>
          <p:nvPr>
            <p:ph type="subTitle"/>
          </p:nvPr>
        </p:nvSpPr>
        <p:spPr>
          <a:xfrm>
            <a:off x="504000" y="1768680"/>
            <a:ext cx="9071640" cy="438372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7" name="PlaceHolder 2"/>
          <p:cNvSpPr>
            <a:spLocks noGrp="1"/>
          </p:cNvSpPr>
          <p:nvPr>
            <p:ph type="body"/>
          </p:nvPr>
        </p:nvSpPr>
        <p:spPr>
          <a:xfrm>
            <a:off x="504000" y="1768680"/>
            <a:ext cx="907164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9"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0"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504000" y="301320"/>
            <a:ext cx="9070920" cy="584856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4"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5"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6"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8"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9"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0"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2"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3"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4" name="PlaceHolder 4"/>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6" name="PlaceHolder 2"/>
          <p:cNvSpPr>
            <a:spLocks noGrp="1"/>
          </p:cNvSpPr>
          <p:nvPr>
            <p:ph type="body"/>
          </p:nvPr>
        </p:nvSpPr>
        <p:spPr>
          <a:xfrm>
            <a:off x="504000" y="176868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7" name="PlaceHolder 3"/>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9"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0"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1"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2"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34" name="PlaceHolder 2"/>
          <p:cNvSpPr>
            <a:spLocks noGrp="1"/>
          </p:cNvSpPr>
          <p:nvPr>
            <p:ph type="body"/>
          </p:nvPr>
        </p:nvSpPr>
        <p:spPr>
          <a:xfrm>
            <a:off x="5040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5" name="PlaceHolder 3"/>
          <p:cNvSpPr>
            <a:spLocks noGrp="1"/>
          </p:cNvSpPr>
          <p:nvPr>
            <p:ph type="body"/>
          </p:nvPr>
        </p:nvSpPr>
        <p:spPr>
          <a:xfrm>
            <a:off x="35712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6" name="PlaceHolder 4"/>
          <p:cNvSpPr>
            <a:spLocks noGrp="1"/>
          </p:cNvSpPr>
          <p:nvPr>
            <p:ph type="body"/>
          </p:nvPr>
        </p:nvSpPr>
        <p:spPr>
          <a:xfrm>
            <a:off x="663804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7" name="PlaceHolder 5"/>
          <p:cNvSpPr>
            <a:spLocks noGrp="1"/>
          </p:cNvSpPr>
          <p:nvPr>
            <p:ph type="body"/>
          </p:nvPr>
        </p:nvSpPr>
        <p:spPr>
          <a:xfrm>
            <a:off x="5040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8" name="PlaceHolder 6"/>
          <p:cNvSpPr>
            <a:spLocks noGrp="1"/>
          </p:cNvSpPr>
          <p:nvPr>
            <p:ph type="body"/>
          </p:nvPr>
        </p:nvSpPr>
        <p:spPr>
          <a:xfrm>
            <a:off x="35712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9" name="PlaceHolder 7"/>
          <p:cNvSpPr>
            <a:spLocks noGrp="1"/>
          </p:cNvSpPr>
          <p:nvPr>
            <p:ph type="body"/>
          </p:nvPr>
        </p:nvSpPr>
        <p:spPr>
          <a:xfrm>
            <a:off x="663804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CustomShape 1"/>
          <p:cNvSpPr/>
          <p:nvPr/>
        </p:nvSpPr>
        <p:spPr>
          <a:xfrm>
            <a:off x="0" y="0"/>
            <a:ext cx="10080360" cy="7559280"/>
          </a:xfrm>
          <a:prstGeom prst="rect">
            <a:avLst/>
          </a:prstGeom>
          <a:solidFill>
            <a:srgbClr val="CFE7F5"/>
          </a:solidFill>
          <a:ln>
            <a:solidFill>
              <a:srgbClr val="E6E6FF"/>
            </a:solidFill>
          </a:ln>
        </p:spPr>
        <p:style>
          <a:lnRef idx="0">
            <a:scrgbClr r="0" g="0" b="0"/>
          </a:lnRef>
          <a:fillRef idx="0">
            <a:scrgbClr r="0" g="0" b="0"/>
          </a:fillRef>
          <a:effectRef idx="0">
            <a:scrgbClr r="0" g="0" b="0"/>
          </a:effectRef>
          <a:fontRef idx="minor"/>
        </p:style>
      </p:sp>
      <p:sp>
        <p:nvSpPr>
          <p:cNvPr id="2" name="PlaceHolder 2"/>
          <p:cNvSpPr>
            <a:spLocks noGrp="1"/>
          </p:cNvSpPr>
          <p:nvPr>
            <p:ph type="title"/>
          </p:nvPr>
        </p:nvSpPr>
        <p:spPr>
          <a:xfrm>
            <a:off x="504000" y="301320"/>
            <a:ext cx="9070920" cy="1261440"/>
          </a:xfrm>
          <a:prstGeom prst="rect">
            <a:avLst/>
          </a:prstGeom>
        </p:spPr>
        <p:txBody>
          <a:bodyPr lIns="0" tIns="0" rIns="0" bIns="0" anchor="ctr">
            <a:noAutofit/>
          </a:bodyPr>
          <a:lstStyle/>
          <a:p>
            <a:r>
              <a:rPr lang="en-US" sz="4400" b="0" strike="noStrike" spc="-1">
                <a:solidFill>
                  <a:srgbClr val="000000"/>
                </a:solidFill>
                <a:latin typeface="Arial"/>
              </a:rPr>
              <a:t>Click to edit the title text format</a:t>
            </a:r>
          </a:p>
        </p:txBody>
      </p:sp>
      <p:sp>
        <p:nvSpPr>
          <p:cNvPr id="3" name="PlaceHolder 3"/>
          <p:cNvSpPr>
            <a:spLocks noGrp="1"/>
          </p:cNvSpPr>
          <p:nvPr>
            <p:ph type="body"/>
          </p:nvPr>
        </p:nvSpPr>
        <p:spPr>
          <a:xfrm>
            <a:off x="504000" y="1768680"/>
            <a:ext cx="9071640" cy="4383720"/>
          </a:xfrm>
          <a:prstGeom prst="rect">
            <a:avLst/>
          </a:prstGeom>
        </p:spPr>
        <p:txBody>
          <a:bodyPr lIns="0" tIns="0" rIns="0" bIns="0">
            <a:noAutofit/>
          </a:bodyPr>
          <a:lstStyle/>
          <a:p>
            <a:pPr marL="432000" indent="-324000">
              <a:spcBef>
                <a:spcPts val="1417"/>
              </a:spcBef>
              <a:buClr>
                <a:srgbClr val="000000"/>
              </a:buClr>
              <a:buSzPct val="45000"/>
              <a:buFont typeface="Wingdings" charset="2"/>
              <a:buChar char=""/>
            </a:pPr>
            <a:r>
              <a:rPr lang="en-US" sz="28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8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8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8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8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800" b="0" strike="noStrike" spc="-1">
                <a:solidFill>
                  <a:srgbClr val="000000"/>
                </a:solidFill>
                <a:latin typeface="Arial"/>
              </a:rPr>
              <a:t>Seventh Outline Level</a:t>
            </a:r>
          </a:p>
        </p:txBody>
      </p:sp>
      <p:pic>
        <p:nvPicPr>
          <p:cNvPr id="7" name="Picture 6">
            <a:extLst>
              <a:ext uri="{FF2B5EF4-FFF2-40B4-BE49-F238E27FC236}">
                <a16:creationId xmlns:a16="http://schemas.microsoft.com/office/drawing/2014/main" id="{8691E47C-4E30-43AE-9638-CE268B72E111}"/>
              </a:ext>
            </a:extLst>
          </p:cNvPr>
          <p:cNvPicPr>
            <a:picLocks noChangeAspect="1"/>
          </p:cNvPicPr>
          <p:nvPr userDrawn="1"/>
        </p:nvPicPr>
        <p:blipFill>
          <a:blip r:embed="rId14"/>
          <a:stretch>
            <a:fillRect/>
          </a:stretch>
        </p:blipFill>
        <p:spPr>
          <a:xfrm>
            <a:off x="8852396" y="0"/>
            <a:ext cx="1226524" cy="140727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mechanicalbylokendra.com/welding-proces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Revision List</a:t>
            </a:r>
          </a:p>
        </p:txBody>
      </p:sp>
      <p:sp>
        <p:nvSpPr>
          <p:cNvPr id="3" name="TextBox 2">
            <a:extLst>
              <a:ext uri="{FF2B5EF4-FFF2-40B4-BE49-F238E27FC236}">
                <a16:creationId xmlns:a16="http://schemas.microsoft.com/office/drawing/2014/main" id="{4E20B905-0AAD-4B8E-AF2C-E7C0A6B0A92E}"/>
              </a:ext>
            </a:extLst>
          </p:cNvPr>
          <p:cNvSpPr txBox="1"/>
          <p:nvPr/>
        </p:nvSpPr>
        <p:spPr>
          <a:xfrm>
            <a:off x="504000" y="1704975"/>
            <a:ext cx="5049075" cy="2031325"/>
          </a:xfrm>
          <a:prstGeom prst="rect">
            <a:avLst/>
          </a:prstGeom>
          <a:noFill/>
        </p:spPr>
        <p:txBody>
          <a:bodyPr wrap="square" rtlCol="0">
            <a:spAutoFit/>
          </a:bodyPr>
          <a:lstStyle/>
          <a:p>
            <a:r>
              <a:rPr lang="en-US" dirty="0"/>
              <a:t>This list is all about the background knowledge you need for this module.  Exam questions will expect you to be on top of this but in addition you will need to be able to process this information to solve problems,  Remember its open book so the key is </a:t>
            </a:r>
            <a:r>
              <a:rPr lang="en-US" i="1" dirty="0"/>
              <a:t>understanding</a:t>
            </a:r>
            <a:r>
              <a:rPr lang="en-US" dirty="0"/>
              <a:t> not detailed memorization.</a:t>
            </a:r>
            <a:endParaRPr lang="en-GB" dirty="0"/>
          </a:p>
        </p:txBody>
      </p:sp>
    </p:spTree>
    <p:extLst>
      <p:ext uri="{BB962C8B-B14F-4D97-AF65-F5344CB8AC3E}">
        <p14:creationId xmlns:p14="http://schemas.microsoft.com/office/powerpoint/2010/main" val="2782829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Functional Requirements</a:t>
            </a:r>
          </a:p>
        </p:txBody>
      </p:sp>
      <p:sp>
        <p:nvSpPr>
          <p:cNvPr id="15" name="TextBox 14">
            <a:extLst>
              <a:ext uri="{FF2B5EF4-FFF2-40B4-BE49-F238E27FC236}">
                <a16:creationId xmlns:a16="http://schemas.microsoft.com/office/drawing/2014/main" id="{8DFD5EB5-EFCA-475A-8B31-BA9D965DBFED}"/>
              </a:ext>
            </a:extLst>
          </p:cNvPr>
          <p:cNvSpPr txBox="1"/>
          <p:nvPr/>
        </p:nvSpPr>
        <p:spPr>
          <a:xfrm>
            <a:off x="422275" y="1775485"/>
            <a:ext cx="6407149" cy="646331"/>
          </a:xfrm>
          <a:prstGeom prst="rect">
            <a:avLst/>
          </a:prstGeom>
          <a:noFill/>
        </p:spPr>
        <p:txBody>
          <a:bodyPr wrap="square" rtlCol="0">
            <a:spAutoFit/>
          </a:bodyPr>
          <a:lstStyle/>
          <a:p>
            <a:r>
              <a:rPr lang="en-US" dirty="0"/>
              <a:t>Can you list the requirements of a product in plain English- Can you then Quantify those requirements? </a:t>
            </a:r>
            <a:endParaRPr lang="en-GB" dirty="0"/>
          </a:p>
        </p:txBody>
      </p:sp>
      <p:sp>
        <p:nvSpPr>
          <p:cNvPr id="14" name="TextBox 13">
            <a:extLst>
              <a:ext uri="{FF2B5EF4-FFF2-40B4-BE49-F238E27FC236}">
                <a16:creationId xmlns:a16="http://schemas.microsoft.com/office/drawing/2014/main" id="{3A972F14-7BD7-4120-94DB-AFABBA0B313F}"/>
              </a:ext>
            </a:extLst>
          </p:cNvPr>
          <p:cNvSpPr txBox="1"/>
          <p:nvPr/>
        </p:nvSpPr>
        <p:spPr>
          <a:xfrm>
            <a:off x="919163" y="4382111"/>
            <a:ext cx="6407149" cy="646331"/>
          </a:xfrm>
          <a:prstGeom prst="rect">
            <a:avLst/>
          </a:prstGeom>
          <a:noFill/>
        </p:spPr>
        <p:txBody>
          <a:bodyPr wrap="square" rtlCol="0">
            <a:spAutoFit/>
          </a:bodyPr>
          <a:lstStyle/>
          <a:p>
            <a:r>
              <a:rPr lang="en-US" dirty="0"/>
              <a:t>Can you synthesize material requirements from functional requirements?  How do you quantify material requirements?</a:t>
            </a:r>
            <a:endParaRPr lang="en-GB" dirty="0"/>
          </a:p>
        </p:txBody>
      </p:sp>
      <p:sp>
        <p:nvSpPr>
          <p:cNvPr id="18" name="TextBox 17">
            <a:extLst>
              <a:ext uri="{FF2B5EF4-FFF2-40B4-BE49-F238E27FC236}">
                <a16:creationId xmlns:a16="http://schemas.microsoft.com/office/drawing/2014/main" id="{26BAC0D1-4422-4A60-BF36-23C0700C3932}"/>
              </a:ext>
            </a:extLst>
          </p:cNvPr>
          <p:cNvSpPr txBox="1"/>
          <p:nvPr/>
        </p:nvSpPr>
        <p:spPr>
          <a:xfrm>
            <a:off x="1038135" y="2875355"/>
            <a:ext cx="6407149" cy="369332"/>
          </a:xfrm>
          <a:prstGeom prst="rect">
            <a:avLst/>
          </a:prstGeom>
          <a:noFill/>
        </p:spPr>
        <p:txBody>
          <a:bodyPr wrap="square" rtlCol="0">
            <a:spAutoFit/>
          </a:bodyPr>
          <a:lstStyle/>
          <a:p>
            <a:r>
              <a:rPr lang="en-US" dirty="0"/>
              <a:t>Why is quantification good?...  :</a:t>
            </a:r>
            <a:endParaRPr lang="en-GB" dirty="0"/>
          </a:p>
        </p:txBody>
      </p:sp>
      <p:sp>
        <p:nvSpPr>
          <p:cNvPr id="10" name="Rectangle 9">
            <a:extLst>
              <a:ext uri="{FF2B5EF4-FFF2-40B4-BE49-F238E27FC236}">
                <a16:creationId xmlns:a16="http://schemas.microsoft.com/office/drawing/2014/main" id="{33E15512-0E98-4B80-9912-A5001C9808A4}"/>
              </a:ext>
            </a:extLst>
          </p:cNvPr>
          <p:cNvSpPr/>
          <p:nvPr/>
        </p:nvSpPr>
        <p:spPr>
          <a:xfrm>
            <a:off x="4806950" y="2871019"/>
            <a:ext cx="5038725" cy="923330"/>
          </a:xfrm>
          <a:prstGeom prst="rect">
            <a:avLst/>
          </a:prstGeom>
        </p:spPr>
        <p:txBody>
          <a:bodyPr>
            <a:spAutoFit/>
          </a:bodyPr>
          <a:lstStyle/>
          <a:p>
            <a:r>
              <a:rPr lang="en-US" dirty="0"/>
              <a:t>Answer – because it simplifies verification and improves your ability to  compare </a:t>
            </a:r>
            <a:r>
              <a:rPr lang="en-US" dirty="0" err="1"/>
              <a:t>idease</a:t>
            </a:r>
            <a:r>
              <a:rPr lang="en-US" dirty="0"/>
              <a:t> and evaluate tradeoffs</a:t>
            </a:r>
            <a:endParaRPr lang="en-GB" dirty="0"/>
          </a:p>
        </p:txBody>
      </p:sp>
      <p:sp>
        <p:nvSpPr>
          <p:cNvPr id="12" name="Rectangle 11">
            <a:extLst>
              <a:ext uri="{FF2B5EF4-FFF2-40B4-BE49-F238E27FC236}">
                <a16:creationId xmlns:a16="http://schemas.microsoft.com/office/drawing/2014/main" id="{5C00028B-F7E9-4658-AE3A-ADED08B317C8}"/>
              </a:ext>
            </a:extLst>
          </p:cNvPr>
          <p:cNvSpPr/>
          <p:nvPr/>
        </p:nvSpPr>
        <p:spPr>
          <a:xfrm>
            <a:off x="4986612" y="5204982"/>
            <a:ext cx="3634328" cy="369332"/>
          </a:xfrm>
          <a:prstGeom prst="rect">
            <a:avLst/>
          </a:prstGeom>
        </p:spPr>
        <p:txBody>
          <a:bodyPr wrap="none">
            <a:spAutoFit/>
          </a:bodyPr>
          <a:lstStyle/>
          <a:p>
            <a:r>
              <a:rPr lang="en-US" dirty="0"/>
              <a:t>Answer – use material properties</a:t>
            </a:r>
            <a:endParaRPr lang="en-GB" dirty="0"/>
          </a:p>
        </p:txBody>
      </p:sp>
    </p:spTree>
    <p:extLst>
      <p:ext uri="{BB962C8B-B14F-4D97-AF65-F5344CB8AC3E}">
        <p14:creationId xmlns:p14="http://schemas.microsoft.com/office/powerpoint/2010/main" val="202793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Material Properties</a:t>
            </a:r>
          </a:p>
        </p:txBody>
      </p:sp>
      <p:sp>
        <p:nvSpPr>
          <p:cNvPr id="28" name="TextBox 27">
            <a:extLst>
              <a:ext uri="{FF2B5EF4-FFF2-40B4-BE49-F238E27FC236}">
                <a16:creationId xmlns:a16="http://schemas.microsoft.com/office/drawing/2014/main" id="{5451FC5A-AE04-4208-8E93-C10608719118}"/>
              </a:ext>
            </a:extLst>
          </p:cNvPr>
          <p:cNvSpPr txBox="1"/>
          <p:nvPr/>
        </p:nvSpPr>
        <p:spPr>
          <a:xfrm>
            <a:off x="504001" y="1819886"/>
            <a:ext cx="5458650" cy="369332"/>
          </a:xfrm>
          <a:prstGeom prst="rect">
            <a:avLst/>
          </a:prstGeom>
          <a:noFill/>
        </p:spPr>
        <p:txBody>
          <a:bodyPr wrap="square" rtlCol="0">
            <a:spAutoFit/>
          </a:bodyPr>
          <a:lstStyle/>
          <a:p>
            <a:r>
              <a:rPr lang="en-US" dirty="0"/>
              <a:t>Do you know the groups of material properties ? </a:t>
            </a:r>
            <a:endParaRPr lang="en-GB" dirty="0"/>
          </a:p>
        </p:txBody>
      </p:sp>
      <p:sp>
        <p:nvSpPr>
          <p:cNvPr id="29" name="TextBox 28">
            <a:extLst>
              <a:ext uri="{FF2B5EF4-FFF2-40B4-BE49-F238E27FC236}">
                <a16:creationId xmlns:a16="http://schemas.microsoft.com/office/drawing/2014/main" id="{C0727BA7-4B2C-4939-94FB-43FF7564E2FB}"/>
              </a:ext>
            </a:extLst>
          </p:cNvPr>
          <p:cNvSpPr txBox="1"/>
          <p:nvPr/>
        </p:nvSpPr>
        <p:spPr>
          <a:xfrm>
            <a:off x="6249135" y="1819886"/>
            <a:ext cx="2485290" cy="2308324"/>
          </a:xfrm>
          <a:prstGeom prst="rect">
            <a:avLst/>
          </a:prstGeom>
          <a:noFill/>
        </p:spPr>
        <p:txBody>
          <a:bodyPr wrap="square" rtlCol="0">
            <a:spAutoFit/>
          </a:bodyPr>
          <a:lstStyle/>
          <a:p>
            <a:r>
              <a:rPr lang="en-US" dirty="0"/>
              <a:t>Answer: </a:t>
            </a:r>
            <a:endParaRPr lang="en-US" i="1" dirty="0"/>
          </a:p>
          <a:p>
            <a:pPr marL="342900" indent="-342900">
              <a:buFont typeface="+mj-lt"/>
              <a:buAutoNum type="arabicPeriod"/>
            </a:pPr>
            <a:r>
              <a:rPr lang="en-US" b="1" i="1" dirty="0"/>
              <a:t>mechanical, </a:t>
            </a:r>
          </a:p>
          <a:p>
            <a:pPr marL="342900" indent="-342900">
              <a:buFont typeface="+mj-lt"/>
              <a:buAutoNum type="arabicPeriod"/>
            </a:pPr>
            <a:r>
              <a:rPr lang="en-US" b="1" i="1" dirty="0"/>
              <a:t>electrical, </a:t>
            </a:r>
          </a:p>
          <a:p>
            <a:pPr marL="342900" indent="-342900">
              <a:buFont typeface="+mj-lt"/>
              <a:buAutoNum type="arabicPeriod"/>
            </a:pPr>
            <a:r>
              <a:rPr lang="en-US" b="1" i="1" dirty="0"/>
              <a:t>thermal, </a:t>
            </a:r>
          </a:p>
          <a:p>
            <a:pPr marL="342900" indent="-342900">
              <a:buFont typeface="+mj-lt"/>
              <a:buAutoNum type="arabicPeriod"/>
            </a:pPr>
            <a:r>
              <a:rPr lang="en-US" b="1" i="1" dirty="0"/>
              <a:t>magnetic, </a:t>
            </a:r>
          </a:p>
          <a:p>
            <a:pPr marL="342900" indent="-342900">
              <a:buFont typeface="+mj-lt"/>
              <a:buAutoNum type="arabicPeriod"/>
            </a:pPr>
            <a:r>
              <a:rPr lang="en-US" b="1" i="1" dirty="0"/>
              <a:t>optical, </a:t>
            </a:r>
          </a:p>
          <a:p>
            <a:pPr marL="342900" indent="-342900">
              <a:buFont typeface="+mj-lt"/>
              <a:buAutoNum type="arabicPeriod"/>
            </a:pPr>
            <a:r>
              <a:rPr lang="en-US" b="1" i="1" dirty="0"/>
              <a:t>deteriorative.</a:t>
            </a:r>
          </a:p>
          <a:p>
            <a:endParaRPr lang="en-GB" dirty="0"/>
          </a:p>
        </p:txBody>
      </p:sp>
      <p:sp>
        <p:nvSpPr>
          <p:cNvPr id="30" name="TextBox 29">
            <a:extLst>
              <a:ext uri="{FF2B5EF4-FFF2-40B4-BE49-F238E27FC236}">
                <a16:creationId xmlns:a16="http://schemas.microsoft.com/office/drawing/2014/main" id="{9E987F17-3016-4CDC-A266-A1F9218C6EBC}"/>
              </a:ext>
            </a:extLst>
          </p:cNvPr>
          <p:cNvSpPr txBox="1"/>
          <p:nvPr/>
        </p:nvSpPr>
        <p:spPr>
          <a:xfrm>
            <a:off x="504000" y="4128210"/>
            <a:ext cx="5458650" cy="369332"/>
          </a:xfrm>
          <a:prstGeom prst="rect">
            <a:avLst/>
          </a:prstGeom>
          <a:noFill/>
        </p:spPr>
        <p:txBody>
          <a:bodyPr wrap="square" rtlCol="0">
            <a:spAutoFit/>
          </a:bodyPr>
          <a:lstStyle/>
          <a:p>
            <a:r>
              <a:rPr lang="en-US" dirty="0"/>
              <a:t>What mechanical properties do you know about? </a:t>
            </a:r>
            <a:endParaRPr lang="en-GB" dirty="0"/>
          </a:p>
        </p:txBody>
      </p:sp>
      <p:sp>
        <p:nvSpPr>
          <p:cNvPr id="31" name="TextBox 30">
            <a:extLst>
              <a:ext uri="{FF2B5EF4-FFF2-40B4-BE49-F238E27FC236}">
                <a16:creationId xmlns:a16="http://schemas.microsoft.com/office/drawing/2014/main" id="{D09C01B5-BD79-415E-A3ED-4FE23FB76E3E}"/>
              </a:ext>
            </a:extLst>
          </p:cNvPr>
          <p:cNvSpPr txBox="1"/>
          <p:nvPr/>
        </p:nvSpPr>
        <p:spPr>
          <a:xfrm>
            <a:off x="6306284" y="4128210"/>
            <a:ext cx="2485290" cy="2862322"/>
          </a:xfrm>
          <a:prstGeom prst="rect">
            <a:avLst/>
          </a:prstGeom>
          <a:noFill/>
        </p:spPr>
        <p:txBody>
          <a:bodyPr wrap="square" rtlCol="0">
            <a:spAutoFit/>
          </a:bodyPr>
          <a:lstStyle/>
          <a:p>
            <a:r>
              <a:rPr lang="en-US" dirty="0"/>
              <a:t>Answer: </a:t>
            </a:r>
            <a:endParaRPr lang="en-US" i="1" dirty="0"/>
          </a:p>
          <a:p>
            <a:pPr marL="342900" indent="-342900">
              <a:buFont typeface="+mj-lt"/>
              <a:buAutoNum type="arabicPeriod"/>
            </a:pPr>
            <a:r>
              <a:rPr lang="en-US" b="1" i="1" dirty="0"/>
              <a:t>UTS</a:t>
            </a:r>
          </a:p>
          <a:p>
            <a:pPr marL="342900" indent="-342900">
              <a:buFont typeface="+mj-lt"/>
              <a:buAutoNum type="arabicPeriod"/>
            </a:pPr>
            <a:r>
              <a:rPr lang="en-US" b="1" i="1" dirty="0"/>
              <a:t>Yield strength</a:t>
            </a:r>
          </a:p>
          <a:p>
            <a:pPr marL="342900" indent="-342900">
              <a:buFont typeface="+mj-lt"/>
              <a:buAutoNum type="arabicPeriod"/>
            </a:pPr>
            <a:r>
              <a:rPr lang="en-US" b="1" i="1" dirty="0"/>
              <a:t>Fatigue Strength</a:t>
            </a:r>
          </a:p>
          <a:p>
            <a:pPr marL="342900" indent="-342900">
              <a:buFont typeface="+mj-lt"/>
              <a:buAutoNum type="arabicPeriod"/>
            </a:pPr>
            <a:r>
              <a:rPr lang="en-US" b="1" i="1" dirty="0"/>
              <a:t>Toughness</a:t>
            </a:r>
          </a:p>
          <a:p>
            <a:pPr marL="342900" indent="-342900">
              <a:buFont typeface="+mj-lt"/>
              <a:buAutoNum type="arabicPeriod"/>
            </a:pPr>
            <a:r>
              <a:rPr lang="en-US" b="1" i="1" dirty="0"/>
              <a:t>Creep</a:t>
            </a:r>
          </a:p>
          <a:p>
            <a:pPr marL="342900" indent="-342900">
              <a:buFont typeface="+mj-lt"/>
              <a:buAutoNum type="arabicPeriod"/>
            </a:pPr>
            <a:r>
              <a:rPr lang="en-US" b="1" i="1" dirty="0"/>
              <a:t>Ductility</a:t>
            </a:r>
          </a:p>
          <a:p>
            <a:pPr marL="342900" indent="-342900">
              <a:buFont typeface="+mj-lt"/>
              <a:buAutoNum type="arabicPeriod"/>
            </a:pPr>
            <a:r>
              <a:rPr lang="en-US" b="1" i="1" dirty="0"/>
              <a:t>Density</a:t>
            </a:r>
          </a:p>
          <a:p>
            <a:pPr marL="342900" indent="-342900">
              <a:buFont typeface="+mj-lt"/>
              <a:buAutoNum type="arabicPeriod"/>
            </a:pPr>
            <a:r>
              <a:rPr lang="en-US" b="1" i="1" dirty="0"/>
              <a:t>Modulus</a:t>
            </a:r>
          </a:p>
          <a:p>
            <a:endParaRPr lang="en-GB" dirty="0"/>
          </a:p>
        </p:txBody>
      </p:sp>
      <p:sp>
        <p:nvSpPr>
          <p:cNvPr id="32" name="TextBox 31">
            <a:extLst>
              <a:ext uri="{FF2B5EF4-FFF2-40B4-BE49-F238E27FC236}">
                <a16:creationId xmlns:a16="http://schemas.microsoft.com/office/drawing/2014/main" id="{0DB1046E-65F2-4B0E-B291-4903100AB7E2}"/>
              </a:ext>
            </a:extLst>
          </p:cNvPr>
          <p:cNvSpPr txBox="1"/>
          <p:nvPr/>
        </p:nvSpPr>
        <p:spPr>
          <a:xfrm>
            <a:off x="5589292" y="6650884"/>
            <a:ext cx="4491333" cy="646331"/>
          </a:xfrm>
          <a:prstGeom prst="rect">
            <a:avLst/>
          </a:prstGeom>
          <a:noFill/>
        </p:spPr>
        <p:txBody>
          <a:bodyPr wrap="square" rtlCol="0">
            <a:spAutoFit/>
          </a:bodyPr>
          <a:lstStyle/>
          <a:p>
            <a:r>
              <a:rPr lang="en-US" dirty="0"/>
              <a:t>How do you measure and report each of these?  What are the units? </a:t>
            </a:r>
            <a:endParaRPr lang="en-GB" dirty="0"/>
          </a:p>
        </p:txBody>
      </p:sp>
    </p:spTree>
    <p:extLst>
      <p:ext uri="{BB962C8B-B14F-4D97-AF65-F5344CB8AC3E}">
        <p14:creationId xmlns:p14="http://schemas.microsoft.com/office/powerpoint/2010/main" val="19595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1" grpId="0"/>
      <p:bldP spid="3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Chemistry</a:t>
            </a:r>
          </a:p>
        </p:txBody>
      </p:sp>
      <p:sp>
        <p:nvSpPr>
          <p:cNvPr id="28" name="TextBox 27">
            <a:extLst>
              <a:ext uri="{FF2B5EF4-FFF2-40B4-BE49-F238E27FC236}">
                <a16:creationId xmlns:a16="http://schemas.microsoft.com/office/drawing/2014/main" id="{5451FC5A-AE04-4208-8E93-C10608719118}"/>
              </a:ext>
            </a:extLst>
          </p:cNvPr>
          <p:cNvSpPr txBox="1"/>
          <p:nvPr/>
        </p:nvSpPr>
        <p:spPr>
          <a:xfrm>
            <a:off x="504001" y="1819886"/>
            <a:ext cx="5458650" cy="646331"/>
          </a:xfrm>
          <a:prstGeom prst="rect">
            <a:avLst/>
          </a:prstGeom>
          <a:noFill/>
        </p:spPr>
        <p:txBody>
          <a:bodyPr wrap="square" rtlCol="0">
            <a:spAutoFit/>
          </a:bodyPr>
          <a:lstStyle/>
          <a:p>
            <a:r>
              <a:rPr lang="en-US" dirty="0"/>
              <a:t>Do you have a grasp of the Periodic table of elements? </a:t>
            </a:r>
            <a:endParaRPr lang="en-GB" dirty="0"/>
          </a:p>
        </p:txBody>
      </p:sp>
      <p:sp>
        <p:nvSpPr>
          <p:cNvPr id="29" name="TextBox 28">
            <a:extLst>
              <a:ext uri="{FF2B5EF4-FFF2-40B4-BE49-F238E27FC236}">
                <a16:creationId xmlns:a16="http://schemas.microsoft.com/office/drawing/2014/main" id="{C0727BA7-4B2C-4939-94FB-43FF7564E2FB}"/>
              </a:ext>
            </a:extLst>
          </p:cNvPr>
          <p:cNvSpPr txBox="1"/>
          <p:nvPr/>
        </p:nvSpPr>
        <p:spPr>
          <a:xfrm>
            <a:off x="6096735" y="2094678"/>
            <a:ext cx="3831490" cy="1477328"/>
          </a:xfrm>
          <a:prstGeom prst="rect">
            <a:avLst/>
          </a:prstGeom>
          <a:noFill/>
        </p:spPr>
        <p:txBody>
          <a:bodyPr wrap="square" rtlCol="0">
            <a:spAutoFit/>
          </a:bodyPr>
          <a:lstStyle/>
          <a:p>
            <a:r>
              <a:rPr lang="en-US" dirty="0"/>
              <a:t>Answer: </a:t>
            </a:r>
            <a:endParaRPr lang="en-US" i="1" dirty="0"/>
          </a:p>
          <a:p>
            <a:pPr marL="342900" indent="-342900">
              <a:buFont typeface="+mj-lt"/>
              <a:buAutoNum type="arabicPeriod"/>
            </a:pPr>
            <a:r>
              <a:rPr lang="en-US" b="1" i="1" dirty="0"/>
              <a:t>Nucleus and Electron cloud, </a:t>
            </a:r>
          </a:p>
          <a:p>
            <a:pPr marL="342900" indent="-342900">
              <a:buFont typeface="+mj-lt"/>
              <a:buAutoNum type="arabicPeriod"/>
            </a:pPr>
            <a:r>
              <a:rPr lang="en-US" b="1" i="1" dirty="0"/>
              <a:t>Electron Orbitals, Energy levels and valency electrons, </a:t>
            </a:r>
          </a:p>
          <a:p>
            <a:endParaRPr lang="en-GB" dirty="0"/>
          </a:p>
        </p:txBody>
      </p:sp>
      <p:sp>
        <p:nvSpPr>
          <p:cNvPr id="30" name="TextBox 29">
            <a:extLst>
              <a:ext uri="{FF2B5EF4-FFF2-40B4-BE49-F238E27FC236}">
                <a16:creationId xmlns:a16="http://schemas.microsoft.com/office/drawing/2014/main" id="{9E987F17-3016-4CDC-A266-A1F9218C6EBC}"/>
              </a:ext>
            </a:extLst>
          </p:cNvPr>
          <p:cNvSpPr txBox="1"/>
          <p:nvPr/>
        </p:nvSpPr>
        <p:spPr>
          <a:xfrm>
            <a:off x="504000" y="2627651"/>
            <a:ext cx="5458650" cy="646331"/>
          </a:xfrm>
          <a:prstGeom prst="rect">
            <a:avLst/>
          </a:prstGeom>
          <a:noFill/>
        </p:spPr>
        <p:txBody>
          <a:bodyPr wrap="square" rtlCol="0">
            <a:spAutoFit/>
          </a:bodyPr>
          <a:lstStyle/>
          <a:p>
            <a:r>
              <a:rPr lang="en-US" dirty="0"/>
              <a:t>What are the key points regarding the structure of an atom? </a:t>
            </a:r>
            <a:endParaRPr lang="en-GB" dirty="0"/>
          </a:p>
        </p:txBody>
      </p:sp>
      <p:sp>
        <p:nvSpPr>
          <p:cNvPr id="9" name="TextBox 8">
            <a:extLst>
              <a:ext uri="{FF2B5EF4-FFF2-40B4-BE49-F238E27FC236}">
                <a16:creationId xmlns:a16="http://schemas.microsoft.com/office/drawing/2014/main" id="{F1FC41E0-78E3-4452-84E6-3E1C88FB3CE1}"/>
              </a:ext>
            </a:extLst>
          </p:cNvPr>
          <p:cNvSpPr txBox="1"/>
          <p:nvPr/>
        </p:nvSpPr>
        <p:spPr>
          <a:xfrm>
            <a:off x="6134422" y="3447328"/>
            <a:ext cx="3965620" cy="923330"/>
          </a:xfrm>
          <a:prstGeom prst="rect">
            <a:avLst/>
          </a:prstGeom>
          <a:noFill/>
        </p:spPr>
        <p:txBody>
          <a:bodyPr wrap="square" rtlCol="0">
            <a:spAutoFit/>
          </a:bodyPr>
          <a:lstStyle/>
          <a:p>
            <a:r>
              <a:rPr lang="en-US" dirty="0"/>
              <a:t>Answer – Small number of electrons in outer shell giving rise to metallic bonding</a:t>
            </a:r>
            <a:endParaRPr lang="en-GB" dirty="0"/>
          </a:p>
        </p:txBody>
      </p:sp>
      <p:sp>
        <p:nvSpPr>
          <p:cNvPr id="10" name="TextBox 9">
            <a:extLst>
              <a:ext uri="{FF2B5EF4-FFF2-40B4-BE49-F238E27FC236}">
                <a16:creationId xmlns:a16="http://schemas.microsoft.com/office/drawing/2014/main" id="{79F3990E-1DC5-4126-9CF3-9AE1F573606D}"/>
              </a:ext>
            </a:extLst>
          </p:cNvPr>
          <p:cNvSpPr txBox="1"/>
          <p:nvPr/>
        </p:nvSpPr>
        <p:spPr>
          <a:xfrm>
            <a:off x="466268" y="3480923"/>
            <a:ext cx="5458650" cy="369332"/>
          </a:xfrm>
          <a:prstGeom prst="rect">
            <a:avLst/>
          </a:prstGeom>
          <a:noFill/>
        </p:spPr>
        <p:txBody>
          <a:bodyPr wrap="square" rtlCol="0">
            <a:spAutoFit/>
          </a:bodyPr>
          <a:lstStyle/>
          <a:p>
            <a:r>
              <a:rPr lang="en-US" dirty="0"/>
              <a:t>What makes a metal a metal? </a:t>
            </a:r>
            <a:endParaRPr lang="en-GB" dirty="0"/>
          </a:p>
        </p:txBody>
      </p:sp>
      <p:sp>
        <p:nvSpPr>
          <p:cNvPr id="11" name="TextBox 10">
            <a:extLst>
              <a:ext uri="{FF2B5EF4-FFF2-40B4-BE49-F238E27FC236}">
                <a16:creationId xmlns:a16="http://schemas.microsoft.com/office/drawing/2014/main" id="{1A9373BA-0833-487F-BF7D-78739C254756}"/>
              </a:ext>
            </a:extLst>
          </p:cNvPr>
          <p:cNvSpPr txBox="1"/>
          <p:nvPr/>
        </p:nvSpPr>
        <p:spPr>
          <a:xfrm>
            <a:off x="504000" y="4381252"/>
            <a:ext cx="5458650" cy="646331"/>
          </a:xfrm>
          <a:prstGeom prst="rect">
            <a:avLst/>
          </a:prstGeom>
          <a:noFill/>
        </p:spPr>
        <p:txBody>
          <a:bodyPr wrap="square" rtlCol="0">
            <a:spAutoFit/>
          </a:bodyPr>
          <a:lstStyle/>
          <a:p>
            <a:r>
              <a:rPr lang="en-US" dirty="0"/>
              <a:t>What makes a base a base (</a:t>
            </a:r>
            <a:r>
              <a:rPr lang="en-US" dirty="0" err="1"/>
              <a:t>eg</a:t>
            </a:r>
            <a:r>
              <a:rPr lang="en-US" dirty="0"/>
              <a:t> oxygen or chlorine)? </a:t>
            </a:r>
            <a:endParaRPr lang="en-GB" dirty="0"/>
          </a:p>
        </p:txBody>
      </p:sp>
      <p:sp>
        <p:nvSpPr>
          <p:cNvPr id="12" name="TextBox 11">
            <a:extLst>
              <a:ext uri="{FF2B5EF4-FFF2-40B4-BE49-F238E27FC236}">
                <a16:creationId xmlns:a16="http://schemas.microsoft.com/office/drawing/2014/main" id="{60AB866A-B122-4E16-8869-E6849C37EEF2}"/>
              </a:ext>
            </a:extLst>
          </p:cNvPr>
          <p:cNvSpPr txBox="1"/>
          <p:nvPr/>
        </p:nvSpPr>
        <p:spPr>
          <a:xfrm>
            <a:off x="6134422" y="4475717"/>
            <a:ext cx="3965620" cy="1200329"/>
          </a:xfrm>
          <a:prstGeom prst="rect">
            <a:avLst/>
          </a:prstGeom>
          <a:noFill/>
        </p:spPr>
        <p:txBody>
          <a:bodyPr wrap="square" rtlCol="0">
            <a:spAutoFit/>
          </a:bodyPr>
          <a:lstStyle/>
          <a:p>
            <a:r>
              <a:rPr lang="en-US" dirty="0"/>
              <a:t>Answer – Outer shell nearly full (</a:t>
            </a:r>
            <a:r>
              <a:rPr lang="en-US" dirty="0" err="1"/>
              <a:t>eg</a:t>
            </a:r>
            <a:r>
              <a:rPr lang="en-US" dirty="0"/>
              <a:t> 6 or 7 electrons) .Electrons from elsewhere are attracted to make up the shell</a:t>
            </a:r>
            <a:endParaRPr lang="en-GB" dirty="0"/>
          </a:p>
        </p:txBody>
      </p:sp>
    </p:spTree>
    <p:extLst>
      <p:ext uri="{BB962C8B-B14F-4D97-AF65-F5344CB8AC3E}">
        <p14:creationId xmlns:p14="http://schemas.microsoft.com/office/powerpoint/2010/main" val="521201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9"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Chemistry</a:t>
            </a:r>
          </a:p>
        </p:txBody>
      </p:sp>
      <p:sp>
        <p:nvSpPr>
          <p:cNvPr id="28" name="TextBox 27">
            <a:extLst>
              <a:ext uri="{FF2B5EF4-FFF2-40B4-BE49-F238E27FC236}">
                <a16:creationId xmlns:a16="http://schemas.microsoft.com/office/drawing/2014/main" id="{5451FC5A-AE04-4208-8E93-C10608719118}"/>
              </a:ext>
            </a:extLst>
          </p:cNvPr>
          <p:cNvSpPr txBox="1"/>
          <p:nvPr/>
        </p:nvSpPr>
        <p:spPr>
          <a:xfrm>
            <a:off x="504001" y="1819886"/>
            <a:ext cx="5458650" cy="369332"/>
          </a:xfrm>
          <a:prstGeom prst="rect">
            <a:avLst/>
          </a:prstGeom>
          <a:noFill/>
        </p:spPr>
        <p:txBody>
          <a:bodyPr wrap="square" rtlCol="0">
            <a:spAutoFit/>
          </a:bodyPr>
          <a:lstStyle/>
          <a:p>
            <a:r>
              <a:rPr lang="en-US" dirty="0"/>
              <a:t>What are the 4 main types of atomic bonding?</a:t>
            </a:r>
            <a:endParaRPr lang="en-GB" dirty="0"/>
          </a:p>
        </p:txBody>
      </p:sp>
      <p:sp>
        <p:nvSpPr>
          <p:cNvPr id="29" name="TextBox 28">
            <a:extLst>
              <a:ext uri="{FF2B5EF4-FFF2-40B4-BE49-F238E27FC236}">
                <a16:creationId xmlns:a16="http://schemas.microsoft.com/office/drawing/2014/main" id="{C0727BA7-4B2C-4939-94FB-43FF7564E2FB}"/>
              </a:ext>
            </a:extLst>
          </p:cNvPr>
          <p:cNvSpPr txBox="1"/>
          <p:nvPr/>
        </p:nvSpPr>
        <p:spPr>
          <a:xfrm>
            <a:off x="6058635" y="1450554"/>
            <a:ext cx="3831490" cy="2308324"/>
          </a:xfrm>
          <a:prstGeom prst="rect">
            <a:avLst/>
          </a:prstGeom>
          <a:noFill/>
        </p:spPr>
        <p:txBody>
          <a:bodyPr wrap="square" rtlCol="0">
            <a:spAutoFit/>
          </a:bodyPr>
          <a:lstStyle/>
          <a:p>
            <a:r>
              <a:rPr lang="en-US" dirty="0"/>
              <a:t>Answer: </a:t>
            </a:r>
            <a:endParaRPr lang="en-US" b="1" i="1" dirty="0"/>
          </a:p>
          <a:p>
            <a:pPr marL="342900" indent="-342900">
              <a:buFont typeface="+mj-lt"/>
              <a:buAutoNum type="arabicPeriod"/>
            </a:pPr>
            <a:r>
              <a:rPr lang="en-US" b="1" i="1" dirty="0"/>
              <a:t>Ionic  (Salt)</a:t>
            </a:r>
          </a:p>
          <a:p>
            <a:pPr marL="342900" indent="-342900">
              <a:buFont typeface="+mj-lt"/>
              <a:buAutoNum type="arabicPeriod"/>
            </a:pPr>
            <a:r>
              <a:rPr lang="en-US" b="1" i="1" dirty="0"/>
              <a:t>Covalent  (Rubber)</a:t>
            </a:r>
          </a:p>
          <a:p>
            <a:pPr marL="342900" indent="-342900">
              <a:buFont typeface="+mj-lt"/>
              <a:buAutoNum type="arabicPeriod"/>
            </a:pPr>
            <a:r>
              <a:rPr lang="en-US" b="1" i="1" dirty="0"/>
              <a:t>Metallic (Copper)</a:t>
            </a:r>
          </a:p>
          <a:p>
            <a:pPr marL="342900" indent="-342900">
              <a:buFont typeface="+mj-lt"/>
              <a:buAutoNum type="arabicPeriod"/>
            </a:pPr>
            <a:r>
              <a:rPr lang="en-US" b="1" i="1" dirty="0"/>
              <a:t>Covalent with polar molecules giving rise to van de </a:t>
            </a:r>
            <a:r>
              <a:rPr lang="en-US" b="1" i="1" dirty="0" err="1"/>
              <a:t>waals</a:t>
            </a:r>
            <a:r>
              <a:rPr lang="en-US" b="1" i="1" dirty="0"/>
              <a:t> forces (water)</a:t>
            </a:r>
          </a:p>
          <a:p>
            <a:endParaRPr lang="en-GB" dirty="0"/>
          </a:p>
        </p:txBody>
      </p:sp>
      <p:sp>
        <p:nvSpPr>
          <p:cNvPr id="30" name="TextBox 29">
            <a:extLst>
              <a:ext uri="{FF2B5EF4-FFF2-40B4-BE49-F238E27FC236}">
                <a16:creationId xmlns:a16="http://schemas.microsoft.com/office/drawing/2014/main" id="{9E987F17-3016-4CDC-A266-A1F9218C6EBC}"/>
              </a:ext>
            </a:extLst>
          </p:cNvPr>
          <p:cNvSpPr txBox="1"/>
          <p:nvPr/>
        </p:nvSpPr>
        <p:spPr>
          <a:xfrm>
            <a:off x="504000" y="3609651"/>
            <a:ext cx="4419990" cy="923330"/>
          </a:xfrm>
          <a:prstGeom prst="rect">
            <a:avLst/>
          </a:prstGeom>
          <a:noFill/>
        </p:spPr>
        <p:txBody>
          <a:bodyPr wrap="square" rtlCol="0">
            <a:spAutoFit/>
          </a:bodyPr>
          <a:lstStyle/>
          <a:p>
            <a:r>
              <a:rPr lang="en-US" dirty="0"/>
              <a:t>Can you explain the relationships between bond type and material properties? </a:t>
            </a:r>
            <a:endParaRPr lang="en-GB" dirty="0"/>
          </a:p>
        </p:txBody>
      </p:sp>
      <p:sp>
        <p:nvSpPr>
          <p:cNvPr id="12" name="TextBox 11">
            <a:extLst>
              <a:ext uri="{FF2B5EF4-FFF2-40B4-BE49-F238E27FC236}">
                <a16:creationId xmlns:a16="http://schemas.microsoft.com/office/drawing/2014/main" id="{60AB866A-B122-4E16-8869-E6849C37EEF2}"/>
              </a:ext>
            </a:extLst>
          </p:cNvPr>
          <p:cNvSpPr txBox="1"/>
          <p:nvPr/>
        </p:nvSpPr>
        <p:spPr>
          <a:xfrm>
            <a:off x="5537200" y="3609651"/>
            <a:ext cx="4419990" cy="2862322"/>
          </a:xfrm>
          <a:prstGeom prst="rect">
            <a:avLst/>
          </a:prstGeom>
          <a:noFill/>
        </p:spPr>
        <p:txBody>
          <a:bodyPr wrap="square" rtlCol="0">
            <a:spAutoFit/>
          </a:bodyPr>
          <a:lstStyle/>
          <a:p>
            <a:r>
              <a:rPr lang="en-US" dirty="0"/>
              <a:t>Answer – Broadly Metallic bonds are strong leading to stronger materials.  Ionic bonds less so but melting points are still very high.  Covalent bonds form molecules which can be large or small.  The properties depend on the  structure of these molecules.</a:t>
            </a:r>
          </a:p>
          <a:p>
            <a:endParaRPr lang="en-US" dirty="0"/>
          </a:p>
          <a:p>
            <a:r>
              <a:rPr lang="en-US" dirty="0"/>
              <a:t>In all cases the properties also depend on crystallography and micro-structure.  </a:t>
            </a:r>
            <a:endParaRPr lang="en-GB" dirty="0"/>
          </a:p>
        </p:txBody>
      </p:sp>
      <p:sp>
        <p:nvSpPr>
          <p:cNvPr id="13" name="TextBox 12">
            <a:extLst>
              <a:ext uri="{FF2B5EF4-FFF2-40B4-BE49-F238E27FC236}">
                <a16:creationId xmlns:a16="http://schemas.microsoft.com/office/drawing/2014/main" id="{415C7310-35F1-42C4-8902-E11EBC7B5998}"/>
              </a:ext>
            </a:extLst>
          </p:cNvPr>
          <p:cNvSpPr txBox="1"/>
          <p:nvPr/>
        </p:nvSpPr>
        <p:spPr>
          <a:xfrm>
            <a:off x="408750" y="6748972"/>
            <a:ext cx="5458650" cy="646331"/>
          </a:xfrm>
          <a:prstGeom prst="rect">
            <a:avLst/>
          </a:prstGeom>
          <a:noFill/>
        </p:spPr>
        <p:txBody>
          <a:bodyPr wrap="square" rtlCol="0">
            <a:spAutoFit/>
          </a:bodyPr>
          <a:lstStyle/>
          <a:p>
            <a:r>
              <a:rPr lang="en-US" dirty="0"/>
              <a:t>What dictates the type of bonds which will form in substances? </a:t>
            </a:r>
            <a:endParaRPr lang="en-GB" dirty="0"/>
          </a:p>
        </p:txBody>
      </p:sp>
      <p:sp>
        <p:nvSpPr>
          <p:cNvPr id="14" name="TextBox 13">
            <a:extLst>
              <a:ext uri="{FF2B5EF4-FFF2-40B4-BE49-F238E27FC236}">
                <a16:creationId xmlns:a16="http://schemas.microsoft.com/office/drawing/2014/main" id="{2CEE8885-23E1-4941-9A02-6688572A4A42}"/>
              </a:ext>
            </a:extLst>
          </p:cNvPr>
          <p:cNvSpPr txBox="1"/>
          <p:nvPr/>
        </p:nvSpPr>
        <p:spPr>
          <a:xfrm>
            <a:off x="6058635" y="6887471"/>
            <a:ext cx="5458650" cy="369332"/>
          </a:xfrm>
          <a:prstGeom prst="rect">
            <a:avLst/>
          </a:prstGeom>
          <a:noFill/>
        </p:spPr>
        <p:txBody>
          <a:bodyPr wrap="square" rtlCol="0">
            <a:spAutoFit/>
          </a:bodyPr>
          <a:lstStyle/>
          <a:p>
            <a:r>
              <a:rPr lang="en-US" dirty="0"/>
              <a:t>Electro negativity</a:t>
            </a:r>
            <a:endParaRPr lang="en-GB" dirty="0"/>
          </a:p>
        </p:txBody>
      </p:sp>
    </p:spTree>
    <p:extLst>
      <p:ext uri="{BB962C8B-B14F-4D97-AF65-F5344CB8AC3E}">
        <p14:creationId xmlns:p14="http://schemas.microsoft.com/office/powerpoint/2010/main" val="1164266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12" grpId="0"/>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Chemistry</a:t>
            </a:r>
          </a:p>
        </p:txBody>
      </p:sp>
      <p:sp>
        <p:nvSpPr>
          <p:cNvPr id="28" name="TextBox 27">
            <a:extLst>
              <a:ext uri="{FF2B5EF4-FFF2-40B4-BE49-F238E27FC236}">
                <a16:creationId xmlns:a16="http://schemas.microsoft.com/office/drawing/2014/main" id="{5451FC5A-AE04-4208-8E93-C10608719118}"/>
              </a:ext>
            </a:extLst>
          </p:cNvPr>
          <p:cNvSpPr txBox="1"/>
          <p:nvPr/>
        </p:nvSpPr>
        <p:spPr>
          <a:xfrm>
            <a:off x="504001" y="1819886"/>
            <a:ext cx="5458650" cy="923330"/>
          </a:xfrm>
          <a:prstGeom prst="rect">
            <a:avLst/>
          </a:prstGeom>
          <a:noFill/>
        </p:spPr>
        <p:txBody>
          <a:bodyPr wrap="square" rtlCol="0">
            <a:spAutoFit/>
          </a:bodyPr>
          <a:lstStyle/>
          <a:p>
            <a:r>
              <a:rPr lang="en-US" dirty="0"/>
              <a:t>What determines when  a chemical change will happen spontaneously (</a:t>
            </a:r>
            <a:r>
              <a:rPr lang="en-US" dirty="0" err="1"/>
              <a:t>eg</a:t>
            </a:r>
            <a:r>
              <a:rPr lang="en-US" dirty="0"/>
              <a:t> change in crystalline form or chemical reaction) ?</a:t>
            </a:r>
            <a:endParaRPr lang="en-GB" dirty="0"/>
          </a:p>
        </p:txBody>
      </p:sp>
      <p:sp>
        <p:nvSpPr>
          <p:cNvPr id="12" name="TextBox 11">
            <a:extLst>
              <a:ext uri="{FF2B5EF4-FFF2-40B4-BE49-F238E27FC236}">
                <a16:creationId xmlns:a16="http://schemas.microsoft.com/office/drawing/2014/main" id="{60AB866A-B122-4E16-8869-E6849C37EEF2}"/>
              </a:ext>
            </a:extLst>
          </p:cNvPr>
          <p:cNvSpPr txBox="1"/>
          <p:nvPr/>
        </p:nvSpPr>
        <p:spPr>
          <a:xfrm>
            <a:off x="5867400" y="1868653"/>
            <a:ext cx="3965620" cy="1477328"/>
          </a:xfrm>
          <a:prstGeom prst="rect">
            <a:avLst/>
          </a:prstGeom>
          <a:noFill/>
        </p:spPr>
        <p:txBody>
          <a:bodyPr wrap="square" rtlCol="0">
            <a:spAutoFit/>
          </a:bodyPr>
          <a:lstStyle/>
          <a:p>
            <a:r>
              <a:rPr lang="en-US" dirty="0"/>
              <a:t>Gibbs free energy – It all comes down to thermodynamics. In science you can always look at things through the lens of energy and the laws of thermodynamics</a:t>
            </a:r>
          </a:p>
        </p:txBody>
      </p:sp>
      <p:sp>
        <p:nvSpPr>
          <p:cNvPr id="9" name="TextBox 8">
            <a:extLst>
              <a:ext uri="{FF2B5EF4-FFF2-40B4-BE49-F238E27FC236}">
                <a16:creationId xmlns:a16="http://schemas.microsoft.com/office/drawing/2014/main" id="{0B56590A-9140-45CC-978F-DCCED69C0744}"/>
              </a:ext>
            </a:extLst>
          </p:cNvPr>
          <p:cNvSpPr txBox="1"/>
          <p:nvPr/>
        </p:nvSpPr>
        <p:spPr>
          <a:xfrm>
            <a:off x="504001" y="4767692"/>
            <a:ext cx="3467924" cy="369332"/>
          </a:xfrm>
          <a:prstGeom prst="rect">
            <a:avLst/>
          </a:prstGeom>
          <a:noFill/>
        </p:spPr>
        <p:txBody>
          <a:bodyPr wrap="square" rtlCol="0">
            <a:spAutoFit/>
          </a:bodyPr>
          <a:lstStyle/>
          <a:p>
            <a:r>
              <a:rPr lang="en-US" dirty="0"/>
              <a:t>What is temperature? </a:t>
            </a:r>
            <a:endParaRPr lang="en-GB" dirty="0"/>
          </a:p>
        </p:txBody>
      </p:sp>
      <p:sp>
        <p:nvSpPr>
          <p:cNvPr id="10" name="TextBox 9">
            <a:extLst>
              <a:ext uri="{FF2B5EF4-FFF2-40B4-BE49-F238E27FC236}">
                <a16:creationId xmlns:a16="http://schemas.microsoft.com/office/drawing/2014/main" id="{F4785894-16F0-4B25-AEE1-192B3E917D66}"/>
              </a:ext>
            </a:extLst>
          </p:cNvPr>
          <p:cNvSpPr txBox="1"/>
          <p:nvPr/>
        </p:nvSpPr>
        <p:spPr>
          <a:xfrm>
            <a:off x="5780851" y="4767692"/>
            <a:ext cx="3467924" cy="646331"/>
          </a:xfrm>
          <a:prstGeom prst="rect">
            <a:avLst/>
          </a:prstGeom>
          <a:noFill/>
        </p:spPr>
        <p:txBody>
          <a:bodyPr wrap="square" rtlCol="0">
            <a:spAutoFit/>
          </a:bodyPr>
          <a:lstStyle/>
          <a:p>
            <a:r>
              <a:rPr lang="en-US" dirty="0"/>
              <a:t>Kinetic energy in an atom or  molecule </a:t>
            </a:r>
            <a:endParaRPr lang="en-GB" dirty="0"/>
          </a:p>
        </p:txBody>
      </p:sp>
    </p:spTree>
    <p:extLst>
      <p:ext uri="{BB962C8B-B14F-4D97-AF65-F5344CB8AC3E}">
        <p14:creationId xmlns:p14="http://schemas.microsoft.com/office/powerpoint/2010/main" val="3712396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err="1"/>
              <a:t>Crystalography</a:t>
            </a:r>
            <a:endParaRPr lang="en-GB" dirty="0"/>
          </a:p>
        </p:txBody>
      </p:sp>
      <p:sp>
        <p:nvSpPr>
          <p:cNvPr id="7" name="TextBox 6">
            <a:extLst>
              <a:ext uri="{FF2B5EF4-FFF2-40B4-BE49-F238E27FC236}">
                <a16:creationId xmlns:a16="http://schemas.microsoft.com/office/drawing/2014/main" id="{3CF85749-4CC4-4A5D-A22E-241CEE2A4C55}"/>
              </a:ext>
            </a:extLst>
          </p:cNvPr>
          <p:cNvSpPr txBox="1"/>
          <p:nvPr/>
        </p:nvSpPr>
        <p:spPr>
          <a:xfrm>
            <a:off x="343578" y="1562760"/>
            <a:ext cx="6394105" cy="461665"/>
          </a:xfrm>
          <a:prstGeom prst="rect">
            <a:avLst/>
          </a:prstGeom>
          <a:noFill/>
        </p:spPr>
        <p:txBody>
          <a:bodyPr wrap="square" rtlCol="0">
            <a:spAutoFit/>
          </a:bodyPr>
          <a:lstStyle/>
          <a:p>
            <a:r>
              <a:rPr lang="en-US" sz="2400" dirty="0"/>
              <a:t>What is a </a:t>
            </a:r>
            <a:r>
              <a:rPr lang="en-US" sz="2400" b="1" dirty="0"/>
              <a:t>crystal? </a:t>
            </a:r>
            <a:endParaRPr lang="en-GB" sz="2400" dirty="0"/>
          </a:p>
        </p:txBody>
      </p:sp>
      <p:sp>
        <p:nvSpPr>
          <p:cNvPr id="3" name="Rectangle 2">
            <a:extLst>
              <a:ext uri="{FF2B5EF4-FFF2-40B4-BE49-F238E27FC236}">
                <a16:creationId xmlns:a16="http://schemas.microsoft.com/office/drawing/2014/main" id="{C8B16EFC-5997-4851-ABBD-FCB9054B1690}"/>
              </a:ext>
            </a:extLst>
          </p:cNvPr>
          <p:cNvSpPr/>
          <p:nvPr/>
        </p:nvSpPr>
        <p:spPr>
          <a:xfrm>
            <a:off x="3987800" y="1793592"/>
            <a:ext cx="5038725" cy="2031325"/>
          </a:xfrm>
          <a:prstGeom prst="rect">
            <a:avLst/>
          </a:prstGeom>
        </p:spPr>
        <p:txBody>
          <a:bodyPr>
            <a:spAutoFit/>
          </a:bodyPr>
          <a:lstStyle/>
          <a:p>
            <a:r>
              <a:rPr lang="en-US" dirty="0"/>
              <a:t>Complex description : A piece of a homogeneous solid substance having a natural geometrically regular form with symmetrically arranged plane faces. </a:t>
            </a:r>
          </a:p>
          <a:p>
            <a:endParaRPr lang="en-US" dirty="0"/>
          </a:p>
          <a:p>
            <a:r>
              <a:rPr lang="en-US" dirty="0"/>
              <a:t>Easier : A solid where atoms are ordered in space.</a:t>
            </a:r>
            <a:endParaRPr lang="en-GB" dirty="0"/>
          </a:p>
        </p:txBody>
      </p:sp>
      <p:sp>
        <p:nvSpPr>
          <p:cNvPr id="11" name="TextBox 10">
            <a:extLst>
              <a:ext uri="{FF2B5EF4-FFF2-40B4-BE49-F238E27FC236}">
                <a16:creationId xmlns:a16="http://schemas.microsoft.com/office/drawing/2014/main" id="{D6D4D966-4ADA-4ADE-B35B-F695DF386F2B}"/>
              </a:ext>
            </a:extLst>
          </p:cNvPr>
          <p:cNvSpPr txBox="1"/>
          <p:nvPr/>
        </p:nvSpPr>
        <p:spPr>
          <a:xfrm>
            <a:off x="343578" y="4229760"/>
            <a:ext cx="3247348" cy="369332"/>
          </a:xfrm>
          <a:prstGeom prst="rect">
            <a:avLst/>
          </a:prstGeom>
          <a:noFill/>
        </p:spPr>
        <p:txBody>
          <a:bodyPr wrap="square" rtlCol="0">
            <a:spAutoFit/>
          </a:bodyPr>
          <a:lstStyle/>
          <a:p>
            <a:r>
              <a:rPr lang="en-US" dirty="0"/>
              <a:t>What is a unit cell</a:t>
            </a:r>
            <a:r>
              <a:rPr lang="en-US" b="1" dirty="0"/>
              <a:t>? </a:t>
            </a:r>
            <a:endParaRPr lang="en-GB" dirty="0"/>
          </a:p>
        </p:txBody>
      </p:sp>
      <p:sp>
        <p:nvSpPr>
          <p:cNvPr id="13" name="TextBox 12">
            <a:extLst>
              <a:ext uri="{FF2B5EF4-FFF2-40B4-BE49-F238E27FC236}">
                <a16:creationId xmlns:a16="http://schemas.microsoft.com/office/drawing/2014/main" id="{A9EB3D4E-4A15-41DD-9721-AD859EC00FBC}"/>
              </a:ext>
            </a:extLst>
          </p:cNvPr>
          <p:cNvSpPr txBox="1"/>
          <p:nvPr/>
        </p:nvSpPr>
        <p:spPr>
          <a:xfrm>
            <a:off x="3987800" y="4055749"/>
            <a:ext cx="3247348" cy="923330"/>
          </a:xfrm>
          <a:prstGeom prst="rect">
            <a:avLst/>
          </a:prstGeom>
          <a:noFill/>
        </p:spPr>
        <p:txBody>
          <a:bodyPr wrap="square" rtlCol="0">
            <a:spAutoFit/>
          </a:bodyPr>
          <a:lstStyle/>
          <a:p>
            <a:r>
              <a:rPr lang="en-US" dirty="0"/>
              <a:t>A crystal building block – consisting of more than 1 Atom/molecule</a:t>
            </a:r>
            <a:endParaRPr lang="en-GB" dirty="0"/>
          </a:p>
        </p:txBody>
      </p:sp>
      <p:sp>
        <p:nvSpPr>
          <p:cNvPr id="14" name="TextBox 13">
            <a:extLst>
              <a:ext uri="{FF2B5EF4-FFF2-40B4-BE49-F238E27FC236}">
                <a16:creationId xmlns:a16="http://schemas.microsoft.com/office/drawing/2014/main" id="{419D954E-1777-41E4-B53F-EF2A53BED6E1}"/>
              </a:ext>
            </a:extLst>
          </p:cNvPr>
          <p:cNvSpPr txBox="1"/>
          <p:nvPr/>
        </p:nvSpPr>
        <p:spPr>
          <a:xfrm>
            <a:off x="293282" y="5635594"/>
            <a:ext cx="3247348" cy="646331"/>
          </a:xfrm>
          <a:prstGeom prst="rect">
            <a:avLst/>
          </a:prstGeom>
          <a:noFill/>
        </p:spPr>
        <p:txBody>
          <a:bodyPr wrap="square" rtlCol="0">
            <a:spAutoFit/>
          </a:bodyPr>
          <a:lstStyle/>
          <a:p>
            <a:r>
              <a:rPr lang="en-US" dirty="0"/>
              <a:t>What does the term packing ratio mean</a:t>
            </a:r>
            <a:r>
              <a:rPr lang="en-US" b="1" dirty="0"/>
              <a:t>? </a:t>
            </a:r>
            <a:endParaRPr lang="en-GB" dirty="0"/>
          </a:p>
        </p:txBody>
      </p:sp>
      <p:sp>
        <p:nvSpPr>
          <p:cNvPr id="15" name="TextBox 14">
            <a:extLst>
              <a:ext uri="{FF2B5EF4-FFF2-40B4-BE49-F238E27FC236}">
                <a16:creationId xmlns:a16="http://schemas.microsoft.com/office/drawing/2014/main" id="{00416CA6-EE83-45BC-93F7-2A1A7FAFF678}"/>
              </a:ext>
            </a:extLst>
          </p:cNvPr>
          <p:cNvSpPr txBox="1"/>
          <p:nvPr/>
        </p:nvSpPr>
        <p:spPr>
          <a:xfrm>
            <a:off x="3937503" y="5581416"/>
            <a:ext cx="5477429" cy="923330"/>
          </a:xfrm>
          <a:prstGeom prst="rect">
            <a:avLst/>
          </a:prstGeom>
          <a:noFill/>
        </p:spPr>
        <p:txBody>
          <a:bodyPr wrap="square" rtlCol="0">
            <a:spAutoFit/>
          </a:bodyPr>
          <a:lstStyle/>
          <a:p>
            <a:r>
              <a:rPr lang="en-US" dirty="0"/>
              <a:t>Ratio of atom volume/ Unit Cell volume.; could you reproduce a packing ratio calculation for BCC of FCC?</a:t>
            </a:r>
            <a:endParaRPr lang="en-GB" dirty="0"/>
          </a:p>
        </p:txBody>
      </p:sp>
      <p:sp>
        <p:nvSpPr>
          <p:cNvPr id="16" name="TextBox 15">
            <a:extLst>
              <a:ext uri="{FF2B5EF4-FFF2-40B4-BE49-F238E27FC236}">
                <a16:creationId xmlns:a16="http://schemas.microsoft.com/office/drawing/2014/main" id="{BF392545-20F1-4414-AD54-142CA11F14FF}"/>
              </a:ext>
            </a:extLst>
          </p:cNvPr>
          <p:cNvSpPr txBox="1"/>
          <p:nvPr/>
        </p:nvSpPr>
        <p:spPr>
          <a:xfrm>
            <a:off x="343578" y="6451173"/>
            <a:ext cx="3247348" cy="646331"/>
          </a:xfrm>
          <a:prstGeom prst="rect">
            <a:avLst/>
          </a:prstGeom>
          <a:noFill/>
        </p:spPr>
        <p:txBody>
          <a:bodyPr wrap="square" rtlCol="0">
            <a:spAutoFit/>
          </a:bodyPr>
          <a:lstStyle/>
          <a:p>
            <a:r>
              <a:rPr lang="en-US" dirty="0"/>
              <a:t>What material property does packing ratio affect</a:t>
            </a:r>
            <a:endParaRPr lang="en-GB" dirty="0"/>
          </a:p>
        </p:txBody>
      </p:sp>
      <p:sp>
        <p:nvSpPr>
          <p:cNvPr id="17" name="TextBox 16">
            <a:extLst>
              <a:ext uri="{FF2B5EF4-FFF2-40B4-BE49-F238E27FC236}">
                <a16:creationId xmlns:a16="http://schemas.microsoft.com/office/drawing/2014/main" id="{AA4A61B3-FEA4-4ACE-B8BE-75E8926CCACB}"/>
              </a:ext>
            </a:extLst>
          </p:cNvPr>
          <p:cNvSpPr txBox="1"/>
          <p:nvPr/>
        </p:nvSpPr>
        <p:spPr>
          <a:xfrm>
            <a:off x="4088341" y="6673483"/>
            <a:ext cx="3247348" cy="369332"/>
          </a:xfrm>
          <a:prstGeom prst="rect">
            <a:avLst/>
          </a:prstGeom>
          <a:noFill/>
        </p:spPr>
        <p:txBody>
          <a:bodyPr wrap="square" rtlCol="0">
            <a:spAutoFit/>
          </a:bodyPr>
          <a:lstStyle/>
          <a:p>
            <a:r>
              <a:rPr lang="en-US" dirty="0"/>
              <a:t>Density</a:t>
            </a:r>
            <a:endParaRPr lang="en-GB" dirty="0"/>
          </a:p>
        </p:txBody>
      </p:sp>
    </p:spTree>
    <p:extLst>
      <p:ext uri="{BB962C8B-B14F-4D97-AF65-F5344CB8AC3E}">
        <p14:creationId xmlns:p14="http://schemas.microsoft.com/office/powerpoint/2010/main" val="309329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3" grpId="0"/>
      <p:bldP spid="15" grpId="0"/>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err="1"/>
              <a:t>Crystalography</a:t>
            </a:r>
            <a:endParaRPr lang="en-GB" dirty="0"/>
          </a:p>
        </p:txBody>
      </p:sp>
      <p:sp>
        <p:nvSpPr>
          <p:cNvPr id="7" name="TextBox 6">
            <a:extLst>
              <a:ext uri="{FF2B5EF4-FFF2-40B4-BE49-F238E27FC236}">
                <a16:creationId xmlns:a16="http://schemas.microsoft.com/office/drawing/2014/main" id="{3CF85749-4CC4-4A5D-A22E-241CEE2A4C55}"/>
              </a:ext>
            </a:extLst>
          </p:cNvPr>
          <p:cNvSpPr txBox="1"/>
          <p:nvPr/>
        </p:nvSpPr>
        <p:spPr>
          <a:xfrm>
            <a:off x="343579" y="1562760"/>
            <a:ext cx="3066372" cy="1200329"/>
          </a:xfrm>
          <a:prstGeom prst="rect">
            <a:avLst/>
          </a:prstGeom>
          <a:noFill/>
        </p:spPr>
        <p:txBody>
          <a:bodyPr wrap="square" rtlCol="0">
            <a:spAutoFit/>
          </a:bodyPr>
          <a:lstStyle/>
          <a:p>
            <a:r>
              <a:rPr lang="en-US" sz="2400" dirty="0"/>
              <a:t>What are the three crystal structures found in metals</a:t>
            </a:r>
            <a:r>
              <a:rPr lang="en-US" sz="2400" b="1" dirty="0"/>
              <a:t>? </a:t>
            </a:r>
            <a:endParaRPr lang="en-GB" sz="2400" dirty="0"/>
          </a:p>
        </p:txBody>
      </p:sp>
      <p:sp>
        <p:nvSpPr>
          <p:cNvPr id="3" name="Rectangle 2">
            <a:extLst>
              <a:ext uri="{FF2B5EF4-FFF2-40B4-BE49-F238E27FC236}">
                <a16:creationId xmlns:a16="http://schemas.microsoft.com/office/drawing/2014/main" id="{C8B16EFC-5997-4851-ABBD-FCB9054B1690}"/>
              </a:ext>
            </a:extLst>
          </p:cNvPr>
          <p:cNvSpPr/>
          <p:nvPr/>
        </p:nvSpPr>
        <p:spPr>
          <a:xfrm>
            <a:off x="3987800" y="1608926"/>
            <a:ext cx="5038725" cy="1200329"/>
          </a:xfrm>
          <a:prstGeom prst="rect">
            <a:avLst/>
          </a:prstGeom>
        </p:spPr>
        <p:txBody>
          <a:bodyPr>
            <a:spAutoFit/>
          </a:bodyPr>
          <a:lstStyle/>
          <a:p>
            <a:r>
              <a:rPr lang="en-US" dirty="0"/>
              <a:t>HCP,  BCC, FCC.</a:t>
            </a:r>
          </a:p>
          <a:p>
            <a:endParaRPr lang="en-US" dirty="0"/>
          </a:p>
          <a:p>
            <a:r>
              <a:rPr lang="en-US" dirty="0"/>
              <a:t>Could you draw a diagram of BCC and FCC (maybe HCP too!)</a:t>
            </a:r>
            <a:endParaRPr lang="en-GB" dirty="0"/>
          </a:p>
        </p:txBody>
      </p:sp>
      <p:sp>
        <p:nvSpPr>
          <p:cNvPr id="11" name="TextBox 10">
            <a:extLst>
              <a:ext uri="{FF2B5EF4-FFF2-40B4-BE49-F238E27FC236}">
                <a16:creationId xmlns:a16="http://schemas.microsoft.com/office/drawing/2014/main" id="{D6D4D966-4ADA-4ADE-B35B-F695DF386F2B}"/>
              </a:ext>
            </a:extLst>
          </p:cNvPr>
          <p:cNvSpPr txBox="1"/>
          <p:nvPr/>
        </p:nvSpPr>
        <p:spPr>
          <a:xfrm>
            <a:off x="343579" y="2894862"/>
            <a:ext cx="3247348" cy="369332"/>
          </a:xfrm>
          <a:prstGeom prst="rect">
            <a:avLst/>
          </a:prstGeom>
          <a:noFill/>
        </p:spPr>
        <p:txBody>
          <a:bodyPr wrap="square" rtlCol="0">
            <a:spAutoFit/>
          </a:bodyPr>
          <a:lstStyle/>
          <a:p>
            <a:r>
              <a:rPr lang="en-US" dirty="0"/>
              <a:t>What are the other ones</a:t>
            </a:r>
            <a:r>
              <a:rPr lang="en-US" b="1" dirty="0"/>
              <a:t>? </a:t>
            </a:r>
            <a:endParaRPr lang="en-GB" dirty="0"/>
          </a:p>
        </p:txBody>
      </p:sp>
      <p:sp>
        <p:nvSpPr>
          <p:cNvPr id="13" name="TextBox 12">
            <a:extLst>
              <a:ext uri="{FF2B5EF4-FFF2-40B4-BE49-F238E27FC236}">
                <a16:creationId xmlns:a16="http://schemas.microsoft.com/office/drawing/2014/main" id="{A9EB3D4E-4A15-41DD-9721-AD859EC00FBC}"/>
              </a:ext>
            </a:extLst>
          </p:cNvPr>
          <p:cNvSpPr txBox="1"/>
          <p:nvPr/>
        </p:nvSpPr>
        <p:spPr>
          <a:xfrm>
            <a:off x="3937505" y="2763089"/>
            <a:ext cx="3247348" cy="1200329"/>
          </a:xfrm>
          <a:prstGeom prst="rect">
            <a:avLst/>
          </a:prstGeom>
          <a:noFill/>
        </p:spPr>
        <p:txBody>
          <a:bodyPr wrap="square" rtlCol="0">
            <a:spAutoFit/>
          </a:bodyPr>
          <a:lstStyle/>
          <a:p>
            <a:r>
              <a:rPr lang="en-US" dirty="0"/>
              <a:t>Simple cubic, tetragonal (diamonds) ,Orthorhombic, Rhombohedral, monoclinic, triclinic</a:t>
            </a:r>
            <a:endParaRPr lang="en-GB" dirty="0"/>
          </a:p>
        </p:txBody>
      </p:sp>
      <p:sp>
        <p:nvSpPr>
          <p:cNvPr id="18" name="TextBox 17">
            <a:extLst>
              <a:ext uri="{FF2B5EF4-FFF2-40B4-BE49-F238E27FC236}">
                <a16:creationId xmlns:a16="http://schemas.microsoft.com/office/drawing/2014/main" id="{A0FFE6AE-DFE3-4593-B8F0-A47BB61BDD24}"/>
              </a:ext>
            </a:extLst>
          </p:cNvPr>
          <p:cNvSpPr txBox="1"/>
          <p:nvPr/>
        </p:nvSpPr>
        <p:spPr>
          <a:xfrm>
            <a:off x="343579" y="3990849"/>
            <a:ext cx="3247348" cy="369332"/>
          </a:xfrm>
          <a:prstGeom prst="rect">
            <a:avLst/>
          </a:prstGeom>
          <a:noFill/>
        </p:spPr>
        <p:txBody>
          <a:bodyPr wrap="square" rtlCol="0">
            <a:spAutoFit/>
          </a:bodyPr>
          <a:lstStyle/>
          <a:p>
            <a:r>
              <a:rPr lang="en-US" dirty="0"/>
              <a:t>What is a crystal defect</a:t>
            </a:r>
            <a:endParaRPr lang="en-GB" dirty="0"/>
          </a:p>
        </p:txBody>
      </p:sp>
      <p:sp>
        <p:nvSpPr>
          <p:cNvPr id="19" name="TextBox 18">
            <a:extLst>
              <a:ext uri="{FF2B5EF4-FFF2-40B4-BE49-F238E27FC236}">
                <a16:creationId xmlns:a16="http://schemas.microsoft.com/office/drawing/2014/main" id="{FBE1A93A-7BA6-4E12-BAA7-75C708AE40A7}"/>
              </a:ext>
            </a:extLst>
          </p:cNvPr>
          <p:cNvSpPr txBox="1"/>
          <p:nvPr/>
        </p:nvSpPr>
        <p:spPr>
          <a:xfrm>
            <a:off x="3937505" y="4037871"/>
            <a:ext cx="3247348" cy="646331"/>
          </a:xfrm>
          <a:prstGeom prst="rect">
            <a:avLst/>
          </a:prstGeom>
          <a:noFill/>
        </p:spPr>
        <p:txBody>
          <a:bodyPr wrap="square" rtlCol="0">
            <a:spAutoFit/>
          </a:bodyPr>
          <a:lstStyle/>
          <a:p>
            <a:r>
              <a:rPr lang="en-US" dirty="0"/>
              <a:t>A zone where the crystal structure breaks down</a:t>
            </a:r>
            <a:endParaRPr lang="en-GB" dirty="0"/>
          </a:p>
        </p:txBody>
      </p:sp>
    </p:spTree>
    <p:extLst>
      <p:ext uri="{BB962C8B-B14F-4D97-AF65-F5344CB8AC3E}">
        <p14:creationId xmlns:p14="http://schemas.microsoft.com/office/powerpoint/2010/main" val="3519007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3" grpId="0"/>
      <p:bldP spid="1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err="1"/>
              <a:t>Crystalography</a:t>
            </a:r>
            <a:endParaRPr lang="en-GB" dirty="0"/>
          </a:p>
        </p:txBody>
      </p:sp>
      <p:sp>
        <p:nvSpPr>
          <p:cNvPr id="14" name="TextBox 13">
            <a:extLst>
              <a:ext uri="{FF2B5EF4-FFF2-40B4-BE49-F238E27FC236}">
                <a16:creationId xmlns:a16="http://schemas.microsoft.com/office/drawing/2014/main" id="{419D954E-1777-41E4-B53F-EF2A53BED6E1}"/>
              </a:ext>
            </a:extLst>
          </p:cNvPr>
          <p:cNvSpPr txBox="1"/>
          <p:nvPr/>
        </p:nvSpPr>
        <p:spPr>
          <a:xfrm>
            <a:off x="429304" y="1950527"/>
            <a:ext cx="3247348" cy="923330"/>
          </a:xfrm>
          <a:prstGeom prst="rect">
            <a:avLst/>
          </a:prstGeom>
          <a:noFill/>
        </p:spPr>
        <p:txBody>
          <a:bodyPr wrap="square" rtlCol="0">
            <a:spAutoFit/>
          </a:bodyPr>
          <a:lstStyle/>
          <a:p>
            <a:r>
              <a:rPr lang="en-US" dirty="0"/>
              <a:t>What types of crystal defect do we need to know about in engineering?</a:t>
            </a:r>
            <a:endParaRPr lang="en-GB" dirty="0"/>
          </a:p>
        </p:txBody>
      </p:sp>
      <p:sp>
        <p:nvSpPr>
          <p:cNvPr id="15" name="TextBox 14">
            <a:extLst>
              <a:ext uri="{FF2B5EF4-FFF2-40B4-BE49-F238E27FC236}">
                <a16:creationId xmlns:a16="http://schemas.microsoft.com/office/drawing/2014/main" id="{00416CA6-EE83-45BC-93F7-2A1A7FAFF678}"/>
              </a:ext>
            </a:extLst>
          </p:cNvPr>
          <p:cNvSpPr txBox="1"/>
          <p:nvPr/>
        </p:nvSpPr>
        <p:spPr>
          <a:xfrm>
            <a:off x="4023230" y="1968407"/>
            <a:ext cx="4625470" cy="923330"/>
          </a:xfrm>
          <a:prstGeom prst="rect">
            <a:avLst/>
          </a:prstGeom>
          <a:noFill/>
        </p:spPr>
        <p:txBody>
          <a:bodyPr wrap="square" rtlCol="0">
            <a:spAutoFit/>
          </a:bodyPr>
          <a:lstStyle/>
          <a:p>
            <a:r>
              <a:rPr lang="en-US" dirty="0"/>
              <a:t>Vacancies, Interstitials, Linear defects – edge dislocation, screw dislocation  - Can you describe these? </a:t>
            </a:r>
            <a:endParaRPr lang="en-GB" dirty="0"/>
          </a:p>
        </p:txBody>
      </p:sp>
      <p:sp>
        <p:nvSpPr>
          <p:cNvPr id="16" name="TextBox 15">
            <a:extLst>
              <a:ext uri="{FF2B5EF4-FFF2-40B4-BE49-F238E27FC236}">
                <a16:creationId xmlns:a16="http://schemas.microsoft.com/office/drawing/2014/main" id="{BF392545-20F1-4414-AD54-142CA11F14FF}"/>
              </a:ext>
            </a:extLst>
          </p:cNvPr>
          <p:cNvSpPr txBox="1"/>
          <p:nvPr/>
        </p:nvSpPr>
        <p:spPr>
          <a:xfrm>
            <a:off x="429304" y="2982164"/>
            <a:ext cx="3247348" cy="646331"/>
          </a:xfrm>
          <a:prstGeom prst="rect">
            <a:avLst/>
          </a:prstGeom>
          <a:noFill/>
        </p:spPr>
        <p:txBody>
          <a:bodyPr wrap="square" rtlCol="0">
            <a:spAutoFit/>
          </a:bodyPr>
          <a:lstStyle/>
          <a:p>
            <a:r>
              <a:rPr lang="en-US" dirty="0"/>
              <a:t>Why do crystal defects affect metal properties</a:t>
            </a:r>
            <a:endParaRPr lang="en-GB" dirty="0"/>
          </a:p>
        </p:txBody>
      </p:sp>
      <p:sp>
        <p:nvSpPr>
          <p:cNvPr id="17" name="TextBox 16">
            <a:extLst>
              <a:ext uri="{FF2B5EF4-FFF2-40B4-BE49-F238E27FC236}">
                <a16:creationId xmlns:a16="http://schemas.microsoft.com/office/drawing/2014/main" id="{AA4A61B3-FEA4-4ACE-B8BE-75E8926CCACB}"/>
              </a:ext>
            </a:extLst>
          </p:cNvPr>
          <p:cNvSpPr txBox="1"/>
          <p:nvPr/>
        </p:nvSpPr>
        <p:spPr>
          <a:xfrm>
            <a:off x="3937505" y="2957424"/>
            <a:ext cx="6143120" cy="923330"/>
          </a:xfrm>
          <a:prstGeom prst="rect">
            <a:avLst/>
          </a:prstGeom>
          <a:noFill/>
        </p:spPr>
        <p:txBody>
          <a:bodyPr wrap="square" rtlCol="0">
            <a:spAutoFit/>
          </a:bodyPr>
          <a:lstStyle/>
          <a:p>
            <a:r>
              <a:rPr lang="en-US" dirty="0"/>
              <a:t>1. The easiest way for atoms to move in a crystal is to displace a defect.  Defects provide the mechanism for  distortion</a:t>
            </a:r>
            <a:endParaRPr lang="en-GB" dirty="0"/>
          </a:p>
        </p:txBody>
      </p:sp>
      <p:sp>
        <p:nvSpPr>
          <p:cNvPr id="20" name="TextBox 19">
            <a:extLst>
              <a:ext uri="{FF2B5EF4-FFF2-40B4-BE49-F238E27FC236}">
                <a16:creationId xmlns:a16="http://schemas.microsoft.com/office/drawing/2014/main" id="{15031256-034F-4EC4-881B-AD00745A7500}"/>
              </a:ext>
            </a:extLst>
          </p:cNvPr>
          <p:cNvSpPr txBox="1"/>
          <p:nvPr/>
        </p:nvSpPr>
        <p:spPr>
          <a:xfrm>
            <a:off x="3937505" y="3871269"/>
            <a:ext cx="6143120" cy="923330"/>
          </a:xfrm>
          <a:prstGeom prst="rect">
            <a:avLst/>
          </a:prstGeom>
          <a:noFill/>
        </p:spPr>
        <p:txBody>
          <a:bodyPr wrap="square" rtlCol="0">
            <a:spAutoFit/>
          </a:bodyPr>
          <a:lstStyle/>
          <a:p>
            <a:r>
              <a:rPr lang="en-US" dirty="0"/>
              <a:t>2. Perversely the more defects  in a crystal the harder the metal becomes  - this is due to the compound effects of many defects</a:t>
            </a:r>
            <a:endParaRPr lang="en-GB" dirty="0"/>
          </a:p>
        </p:txBody>
      </p:sp>
      <p:sp>
        <p:nvSpPr>
          <p:cNvPr id="21" name="TextBox 20">
            <a:extLst>
              <a:ext uri="{FF2B5EF4-FFF2-40B4-BE49-F238E27FC236}">
                <a16:creationId xmlns:a16="http://schemas.microsoft.com/office/drawing/2014/main" id="{613127F5-3FF7-4F3D-BF82-643AE42E93CB}"/>
              </a:ext>
            </a:extLst>
          </p:cNvPr>
          <p:cNvSpPr txBox="1"/>
          <p:nvPr/>
        </p:nvSpPr>
        <p:spPr>
          <a:xfrm>
            <a:off x="504000" y="5153864"/>
            <a:ext cx="3247348" cy="369332"/>
          </a:xfrm>
          <a:prstGeom prst="rect">
            <a:avLst/>
          </a:prstGeom>
          <a:noFill/>
        </p:spPr>
        <p:txBody>
          <a:bodyPr wrap="square" rtlCol="0">
            <a:spAutoFit/>
          </a:bodyPr>
          <a:lstStyle/>
          <a:p>
            <a:r>
              <a:rPr lang="en-US" dirty="0"/>
              <a:t>What is an Allotrope?</a:t>
            </a:r>
            <a:endParaRPr lang="en-GB" dirty="0"/>
          </a:p>
        </p:txBody>
      </p:sp>
      <p:sp>
        <p:nvSpPr>
          <p:cNvPr id="22" name="TextBox 21">
            <a:extLst>
              <a:ext uri="{FF2B5EF4-FFF2-40B4-BE49-F238E27FC236}">
                <a16:creationId xmlns:a16="http://schemas.microsoft.com/office/drawing/2014/main" id="{8566695E-E613-431E-BD4F-D79064E1AEEC}"/>
              </a:ext>
            </a:extLst>
          </p:cNvPr>
          <p:cNvSpPr txBox="1"/>
          <p:nvPr/>
        </p:nvSpPr>
        <p:spPr>
          <a:xfrm>
            <a:off x="3866325" y="5153864"/>
            <a:ext cx="4944300" cy="1754326"/>
          </a:xfrm>
          <a:prstGeom prst="rect">
            <a:avLst/>
          </a:prstGeom>
          <a:noFill/>
        </p:spPr>
        <p:txBody>
          <a:bodyPr wrap="square" rtlCol="0">
            <a:spAutoFit/>
          </a:bodyPr>
          <a:lstStyle/>
          <a:p>
            <a:r>
              <a:rPr lang="en-US" dirty="0"/>
              <a:t>Many substances exist in different solid forms – </a:t>
            </a:r>
            <a:r>
              <a:rPr lang="en-US" dirty="0" err="1"/>
              <a:t>eg</a:t>
            </a:r>
            <a:r>
              <a:rPr lang="en-US" dirty="0"/>
              <a:t> Iron  which tends towards a FCC structure at higher </a:t>
            </a:r>
            <a:r>
              <a:rPr lang="en-US" dirty="0" err="1"/>
              <a:t>tempertures</a:t>
            </a:r>
            <a:r>
              <a:rPr lang="en-US" dirty="0"/>
              <a:t>  (austenite) and a BCC structure at lower temperatures  (ferrite).  Tin, Titanium and magnesium also  all have more than one solid allotrope</a:t>
            </a:r>
            <a:endParaRPr lang="en-GB" dirty="0"/>
          </a:p>
        </p:txBody>
      </p:sp>
    </p:spTree>
    <p:extLst>
      <p:ext uri="{BB962C8B-B14F-4D97-AF65-F5344CB8AC3E}">
        <p14:creationId xmlns:p14="http://schemas.microsoft.com/office/powerpoint/2010/main" val="2790217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P spid="20" grpId="0"/>
      <p:bldP spid="2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Crystal formation</a:t>
            </a:r>
          </a:p>
        </p:txBody>
      </p:sp>
      <p:sp>
        <p:nvSpPr>
          <p:cNvPr id="14" name="TextBox 13">
            <a:extLst>
              <a:ext uri="{FF2B5EF4-FFF2-40B4-BE49-F238E27FC236}">
                <a16:creationId xmlns:a16="http://schemas.microsoft.com/office/drawing/2014/main" id="{419D954E-1777-41E4-B53F-EF2A53BED6E1}"/>
              </a:ext>
            </a:extLst>
          </p:cNvPr>
          <p:cNvSpPr txBox="1"/>
          <p:nvPr/>
        </p:nvSpPr>
        <p:spPr>
          <a:xfrm>
            <a:off x="429304" y="1950527"/>
            <a:ext cx="3247348" cy="923330"/>
          </a:xfrm>
          <a:prstGeom prst="rect">
            <a:avLst/>
          </a:prstGeom>
          <a:noFill/>
        </p:spPr>
        <p:txBody>
          <a:bodyPr wrap="square" rtlCol="0">
            <a:spAutoFit/>
          </a:bodyPr>
          <a:lstStyle/>
          <a:p>
            <a:r>
              <a:rPr lang="en-US" dirty="0"/>
              <a:t>How does the speed of cooling affect crystal size in solids?</a:t>
            </a:r>
            <a:endParaRPr lang="en-GB" dirty="0"/>
          </a:p>
        </p:txBody>
      </p:sp>
      <p:sp>
        <p:nvSpPr>
          <p:cNvPr id="15" name="TextBox 14">
            <a:extLst>
              <a:ext uri="{FF2B5EF4-FFF2-40B4-BE49-F238E27FC236}">
                <a16:creationId xmlns:a16="http://schemas.microsoft.com/office/drawing/2014/main" id="{00416CA6-EE83-45BC-93F7-2A1A7FAFF678}"/>
              </a:ext>
            </a:extLst>
          </p:cNvPr>
          <p:cNvSpPr txBox="1"/>
          <p:nvPr/>
        </p:nvSpPr>
        <p:spPr>
          <a:xfrm>
            <a:off x="4023230" y="1968407"/>
            <a:ext cx="4625470" cy="646331"/>
          </a:xfrm>
          <a:prstGeom prst="rect">
            <a:avLst/>
          </a:prstGeom>
          <a:noFill/>
        </p:spPr>
        <p:txBody>
          <a:bodyPr wrap="square" rtlCol="0">
            <a:spAutoFit/>
          </a:bodyPr>
          <a:lstStyle/>
          <a:p>
            <a:r>
              <a:rPr lang="en-US" dirty="0"/>
              <a:t>Smaller crystals – More defects =&gt; Stronger substances.  </a:t>
            </a:r>
          </a:p>
        </p:txBody>
      </p:sp>
      <p:sp>
        <p:nvSpPr>
          <p:cNvPr id="16" name="TextBox 15">
            <a:extLst>
              <a:ext uri="{FF2B5EF4-FFF2-40B4-BE49-F238E27FC236}">
                <a16:creationId xmlns:a16="http://schemas.microsoft.com/office/drawing/2014/main" id="{BF392545-20F1-4414-AD54-142CA11F14FF}"/>
              </a:ext>
            </a:extLst>
          </p:cNvPr>
          <p:cNvSpPr txBox="1"/>
          <p:nvPr/>
        </p:nvSpPr>
        <p:spPr>
          <a:xfrm>
            <a:off x="429304" y="2984069"/>
            <a:ext cx="3247348" cy="369332"/>
          </a:xfrm>
          <a:prstGeom prst="rect">
            <a:avLst/>
          </a:prstGeom>
          <a:noFill/>
        </p:spPr>
        <p:txBody>
          <a:bodyPr wrap="square" rtlCol="0">
            <a:spAutoFit/>
          </a:bodyPr>
          <a:lstStyle/>
          <a:p>
            <a:r>
              <a:rPr lang="en-US" dirty="0"/>
              <a:t>What is a glassy solid?</a:t>
            </a:r>
            <a:endParaRPr lang="en-GB" dirty="0"/>
          </a:p>
        </p:txBody>
      </p:sp>
      <p:sp>
        <p:nvSpPr>
          <p:cNvPr id="10" name="TextBox 9">
            <a:extLst>
              <a:ext uri="{FF2B5EF4-FFF2-40B4-BE49-F238E27FC236}">
                <a16:creationId xmlns:a16="http://schemas.microsoft.com/office/drawing/2014/main" id="{C0A63F8E-E0F2-4F28-AB21-3D5484A213BD}"/>
              </a:ext>
            </a:extLst>
          </p:cNvPr>
          <p:cNvSpPr txBox="1"/>
          <p:nvPr/>
        </p:nvSpPr>
        <p:spPr>
          <a:xfrm>
            <a:off x="429304" y="4517594"/>
            <a:ext cx="3247348" cy="646331"/>
          </a:xfrm>
          <a:prstGeom prst="rect">
            <a:avLst/>
          </a:prstGeom>
          <a:noFill/>
        </p:spPr>
        <p:txBody>
          <a:bodyPr wrap="square" rtlCol="0">
            <a:spAutoFit/>
          </a:bodyPr>
          <a:lstStyle/>
          <a:p>
            <a:r>
              <a:rPr lang="en-US" dirty="0"/>
              <a:t>What is the </a:t>
            </a:r>
            <a:r>
              <a:rPr lang="en-US" dirty="0" err="1"/>
              <a:t>recrystalisation</a:t>
            </a:r>
            <a:r>
              <a:rPr lang="en-US" dirty="0"/>
              <a:t> temperature in metals? </a:t>
            </a:r>
            <a:endParaRPr lang="en-GB" dirty="0"/>
          </a:p>
        </p:txBody>
      </p:sp>
      <p:sp>
        <p:nvSpPr>
          <p:cNvPr id="11" name="TextBox 10">
            <a:extLst>
              <a:ext uri="{FF2B5EF4-FFF2-40B4-BE49-F238E27FC236}">
                <a16:creationId xmlns:a16="http://schemas.microsoft.com/office/drawing/2014/main" id="{922160FD-8BD7-47D8-9070-F730827FE6FE}"/>
              </a:ext>
            </a:extLst>
          </p:cNvPr>
          <p:cNvSpPr txBox="1"/>
          <p:nvPr/>
        </p:nvSpPr>
        <p:spPr>
          <a:xfrm>
            <a:off x="3908930" y="4517594"/>
            <a:ext cx="4625470" cy="1754326"/>
          </a:xfrm>
          <a:prstGeom prst="rect">
            <a:avLst/>
          </a:prstGeom>
          <a:noFill/>
        </p:spPr>
        <p:txBody>
          <a:bodyPr wrap="square" rtlCol="0">
            <a:spAutoFit/>
          </a:bodyPr>
          <a:lstStyle/>
          <a:p>
            <a:r>
              <a:rPr lang="en-US" dirty="0"/>
              <a:t>Above this temperature metals will spontaneously start to form  new crystals on crystal boundaries.  Note steel hot forging temperatures are above the recrystallization temperature hence </a:t>
            </a:r>
            <a:r>
              <a:rPr lang="en-US" dirty="0" err="1"/>
              <a:t>necklass</a:t>
            </a:r>
            <a:r>
              <a:rPr lang="en-US" dirty="0"/>
              <a:t> structures (see forging)</a:t>
            </a:r>
            <a:endParaRPr lang="en-GB" dirty="0"/>
          </a:p>
        </p:txBody>
      </p:sp>
      <p:sp>
        <p:nvSpPr>
          <p:cNvPr id="8" name="TextBox 7">
            <a:extLst>
              <a:ext uri="{FF2B5EF4-FFF2-40B4-BE49-F238E27FC236}">
                <a16:creationId xmlns:a16="http://schemas.microsoft.com/office/drawing/2014/main" id="{4FADE9A2-1810-4211-9D80-19B117DF8147}"/>
              </a:ext>
            </a:extLst>
          </p:cNvPr>
          <p:cNvSpPr txBox="1"/>
          <p:nvPr/>
        </p:nvSpPr>
        <p:spPr>
          <a:xfrm>
            <a:off x="4023230" y="2568570"/>
            <a:ext cx="4625470" cy="1477328"/>
          </a:xfrm>
          <a:prstGeom prst="rect">
            <a:avLst/>
          </a:prstGeom>
          <a:noFill/>
        </p:spPr>
        <p:txBody>
          <a:bodyPr wrap="square" rtlCol="0">
            <a:spAutoFit/>
          </a:bodyPr>
          <a:lstStyle/>
          <a:p>
            <a:endParaRPr lang="en-US" dirty="0"/>
          </a:p>
          <a:p>
            <a:r>
              <a:rPr lang="en-US" dirty="0"/>
              <a:t>For some substances the molecules will not be able to from crystals at all in fast cooling.  The becomes a glass (non crystalline amorphous solid</a:t>
            </a:r>
            <a:endParaRPr lang="en-GB" dirty="0"/>
          </a:p>
        </p:txBody>
      </p:sp>
    </p:spTree>
    <p:extLst>
      <p:ext uri="{BB962C8B-B14F-4D97-AF65-F5344CB8AC3E}">
        <p14:creationId xmlns:p14="http://schemas.microsoft.com/office/powerpoint/2010/main" val="3814115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1"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Examination of microscopic structures </a:t>
            </a:r>
          </a:p>
        </p:txBody>
      </p:sp>
      <p:pic>
        <p:nvPicPr>
          <p:cNvPr id="8" name="Picture 7">
            <a:extLst>
              <a:ext uri="{FF2B5EF4-FFF2-40B4-BE49-F238E27FC236}">
                <a16:creationId xmlns:a16="http://schemas.microsoft.com/office/drawing/2014/main" id="{932E0924-E908-4EB9-9E90-25FE7941255E}"/>
              </a:ext>
            </a:extLst>
          </p:cNvPr>
          <p:cNvPicPr>
            <a:picLocks noChangeAspect="1"/>
          </p:cNvPicPr>
          <p:nvPr/>
        </p:nvPicPr>
        <p:blipFill>
          <a:blip r:embed="rId3"/>
          <a:stretch>
            <a:fillRect/>
          </a:stretch>
        </p:blipFill>
        <p:spPr>
          <a:xfrm>
            <a:off x="3866637" y="2000250"/>
            <a:ext cx="6213988" cy="4111589"/>
          </a:xfrm>
          <a:prstGeom prst="rect">
            <a:avLst/>
          </a:prstGeom>
        </p:spPr>
      </p:pic>
      <p:sp>
        <p:nvSpPr>
          <p:cNvPr id="9" name="TextBox 8">
            <a:extLst>
              <a:ext uri="{FF2B5EF4-FFF2-40B4-BE49-F238E27FC236}">
                <a16:creationId xmlns:a16="http://schemas.microsoft.com/office/drawing/2014/main" id="{8B04B532-A8B4-4021-A8D1-A36F24431669}"/>
              </a:ext>
            </a:extLst>
          </p:cNvPr>
          <p:cNvSpPr txBox="1"/>
          <p:nvPr/>
        </p:nvSpPr>
        <p:spPr>
          <a:xfrm>
            <a:off x="362629" y="2000250"/>
            <a:ext cx="3247348" cy="1200329"/>
          </a:xfrm>
          <a:prstGeom prst="rect">
            <a:avLst/>
          </a:prstGeom>
          <a:noFill/>
        </p:spPr>
        <p:txBody>
          <a:bodyPr wrap="square" rtlCol="0">
            <a:spAutoFit/>
          </a:bodyPr>
          <a:lstStyle/>
          <a:p>
            <a:r>
              <a:rPr lang="en-US" dirty="0"/>
              <a:t>What is the etching process and why does it bring out the crystalline structure under the microscope?</a:t>
            </a:r>
            <a:endParaRPr lang="en-GB" dirty="0"/>
          </a:p>
        </p:txBody>
      </p:sp>
      <p:sp>
        <p:nvSpPr>
          <p:cNvPr id="12" name="TextBox 11">
            <a:extLst>
              <a:ext uri="{FF2B5EF4-FFF2-40B4-BE49-F238E27FC236}">
                <a16:creationId xmlns:a16="http://schemas.microsoft.com/office/drawing/2014/main" id="{BA9D935B-046D-4D0B-9A97-A448D36E4532}"/>
              </a:ext>
            </a:extLst>
          </p:cNvPr>
          <p:cNvSpPr txBox="1"/>
          <p:nvPr/>
        </p:nvSpPr>
        <p:spPr>
          <a:xfrm>
            <a:off x="440303" y="4359095"/>
            <a:ext cx="3298004" cy="1754326"/>
          </a:xfrm>
          <a:prstGeom prst="rect">
            <a:avLst/>
          </a:prstGeom>
          <a:noFill/>
        </p:spPr>
        <p:txBody>
          <a:bodyPr wrap="square" rtlCol="0">
            <a:spAutoFit/>
          </a:bodyPr>
          <a:lstStyle/>
          <a:p>
            <a:r>
              <a:rPr lang="en-US" dirty="0"/>
              <a:t>Reminder – Crystal edge are in an excited state – therefore more prone to react  than a uniform surface. The acid will attack the edges to bring out the structure</a:t>
            </a:r>
            <a:endParaRPr lang="en-GB" dirty="0"/>
          </a:p>
        </p:txBody>
      </p:sp>
      <p:sp>
        <p:nvSpPr>
          <p:cNvPr id="13" name="TextBox 12">
            <a:extLst>
              <a:ext uri="{FF2B5EF4-FFF2-40B4-BE49-F238E27FC236}">
                <a16:creationId xmlns:a16="http://schemas.microsoft.com/office/drawing/2014/main" id="{A02952E7-EE2A-432A-8035-F66754164B88}"/>
              </a:ext>
            </a:extLst>
          </p:cNvPr>
          <p:cNvSpPr txBox="1"/>
          <p:nvPr/>
        </p:nvSpPr>
        <p:spPr>
          <a:xfrm>
            <a:off x="489129" y="3318172"/>
            <a:ext cx="2702103" cy="923330"/>
          </a:xfrm>
          <a:prstGeom prst="rect">
            <a:avLst/>
          </a:prstGeom>
          <a:noFill/>
        </p:spPr>
        <p:txBody>
          <a:bodyPr wrap="square" rtlCol="0">
            <a:spAutoFit/>
          </a:bodyPr>
          <a:lstStyle/>
          <a:p>
            <a:r>
              <a:rPr lang="en-US" dirty="0"/>
              <a:t>Polish flat then etch with acid (or other substance that attacks the subject)</a:t>
            </a:r>
            <a:endParaRPr lang="en-GB" dirty="0"/>
          </a:p>
        </p:txBody>
      </p:sp>
      <p:sp>
        <p:nvSpPr>
          <p:cNvPr id="17" name="Rectangle 16">
            <a:extLst>
              <a:ext uri="{FF2B5EF4-FFF2-40B4-BE49-F238E27FC236}">
                <a16:creationId xmlns:a16="http://schemas.microsoft.com/office/drawing/2014/main" id="{A6DD950E-64DB-4D02-8A8A-48EA92546146}"/>
              </a:ext>
            </a:extLst>
          </p:cNvPr>
          <p:cNvSpPr/>
          <p:nvPr/>
        </p:nvSpPr>
        <p:spPr>
          <a:xfrm>
            <a:off x="3489183" y="8101531"/>
            <a:ext cx="5038725" cy="646331"/>
          </a:xfrm>
          <a:prstGeom prst="rect">
            <a:avLst/>
          </a:prstGeom>
        </p:spPr>
        <p:txBody>
          <a:bodyPr>
            <a:spAutoFit/>
          </a:bodyPr>
          <a:lstStyle/>
          <a:p>
            <a:r>
              <a:rPr lang="en-US" dirty="0"/>
              <a:t>But its going to do more in the high energy regions of the grain boundaries than  elsewhere</a:t>
            </a:r>
            <a:endParaRPr lang="en-GB" dirty="0"/>
          </a:p>
        </p:txBody>
      </p:sp>
    </p:spTree>
    <p:extLst>
      <p:ext uri="{BB962C8B-B14F-4D97-AF65-F5344CB8AC3E}">
        <p14:creationId xmlns:p14="http://schemas.microsoft.com/office/powerpoint/2010/main" val="1405271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Phases, Phase Diagrams</a:t>
            </a:r>
          </a:p>
        </p:txBody>
      </p:sp>
      <p:sp>
        <p:nvSpPr>
          <p:cNvPr id="14" name="TextBox 13">
            <a:extLst>
              <a:ext uri="{FF2B5EF4-FFF2-40B4-BE49-F238E27FC236}">
                <a16:creationId xmlns:a16="http://schemas.microsoft.com/office/drawing/2014/main" id="{419D954E-1777-41E4-B53F-EF2A53BED6E1}"/>
              </a:ext>
            </a:extLst>
          </p:cNvPr>
          <p:cNvSpPr txBox="1"/>
          <p:nvPr/>
        </p:nvSpPr>
        <p:spPr>
          <a:xfrm>
            <a:off x="429304" y="1950527"/>
            <a:ext cx="3247348" cy="369332"/>
          </a:xfrm>
          <a:prstGeom prst="rect">
            <a:avLst/>
          </a:prstGeom>
          <a:noFill/>
        </p:spPr>
        <p:txBody>
          <a:bodyPr wrap="square" rtlCol="0">
            <a:spAutoFit/>
          </a:bodyPr>
          <a:lstStyle/>
          <a:p>
            <a:r>
              <a:rPr lang="en-US" dirty="0"/>
              <a:t>What is a phase?</a:t>
            </a:r>
            <a:endParaRPr lang="en-GB" dirty="0"/>
          </a:p>
        </p:txBody>
      </p:sp>
      <p:sp>
        <p:nvSpPr>
          <p:cNvPr id="15" name="TextBox 14">
            <a:extLst>
              <a:ext uri="{FF2B5EF4-FFF2-40B4-BE49-F238E27FC236}">
                <a16:creationId xmlns:a16="http://schemas.microsoft.com/office/drawing/2014/main" id="{00416CA6-EE83-45BC-93F7-2A1A7FAFF678}"/>
              </a:ext>
            </a:extLst>
          </p:cNvPr>
          <p:cNvSpPr txBox="1"/>
          <p:nvPr/>
        </p:nvSpPr>
        <p:spPr>
          <a:xfrm>
            <a:off x="4023230" y="1968407"/>
            <a:ext cx="4625470" cy="369332"/>
          </a:xfrm>
          <a:prstGeom prst="rect">
            <a:avLst/>
          </a:prstGeom>
          <a:noFill/>
        </p:spPr>
        <p:txBody>
          <a:bodyPr wrap="square" rtlCol="0">
            <a:spAutoFit/>
          </a:bodyPr>
          <a:lstStyle/>
          <a:p>
            <a:r>
              <a:rPr lang="en-US" dirty="0"/>
              <a:t>Solid liquid or gas</a:t>
            </a:r>
            <a:endParaRPr lang="en-GB" dirty="0"/>
          </a:p>
        </p:txBody>
      </p:sp>
      <p:sp>
        <p:nvSpPr>
          <p:cNvPr id="16" name="TextBox 15">
            <a:extLst>
              <a:ext uri="{FF2B5EF4-FFF2-40B4-BE49-F238E27FC236}">
                <a16:creationId xmlns:a16="http://schemas.microsoft.com/office/drawing/2014/main" id="{BF392545-20F1-4414-AD54-142CA11F14FF}"/>
              </a:ext>
            </a:extLst>
          </p:cNvPr>
          <p:cNvSpPr txBox="1"/>
          <p:nvPr/>
        </p:nvSpPr>
        <p:spPr>
          <a:xfrm>
            <a:off x="429304" y="2982164"/>
            <a:ext cx="3247348" cy="646331"/>
          </a:xfrm>
          <a:prstGeom prst="rect">
            <a:avLst/>
          </a:prstGeom>
          <a:noFill/>
        </p:spPr>
        <p:txBody>
          <a:bodyPr wrap="square" rtlCol="0">
            <a:spAutoFit/>
          </a:bodyPr>
          <a:lstStyle/>
          <a:p>
            <a:r>
              <a:rPr lang="en-US" dirty="0"/>
              <a:t>What determines which phase a substance will go to</a:t>
            </a:r>
            <a:endParaRPr lang="en-GB" dirty="0"/>
          </a:p>
        </p:txBody>
      </p:sp>
      <p:sp>
        <p:nvSpPr>
          <p:cNvPr id="17" name="TextBox 16">
            <a:extLst>
              <a:ext uri="{FF2B5EF4-FFF2-40B4-BE49-F238E27FC236}">
                <a16:creationId xmlns:a16="http://schemas.microsoft.com/office/drawing/2014/main" id="{AA4A61B3-FEA4-4ACE-B8BE-75E8926CCACB}"/>
              </a:ext>
            </a:extLst>
          </p:cNvPr>
          <p:cNvSpPr txBox="1"/>
          <p:nvPr/>
        </p:nvSpPr>
        <p:spPr>
          <a:xfrm>
            <a:off x="3937505" y="2957424"/>
            <a:ext cx="6143120" cy="369332"/>
          </a:xfrm>
          <a:prstGeom prst="rect">
            <a:avLst/>
          </a:prstGeom>
          <a:noFill/>
        </p:spPr>
        <p:txBody>
          <a:bodyPr wrap="square" rtlCol="0">
            <a:spAutoFit/>
          </a:bodyPr>
          <a:lstStyle/>
          <a:p>
            <a:r>
              <a:rPr lang="en-US" dirty="0"/>
              <a:t>1.Temperature and pressure</a:t>
            </a:r>
            <a:endParaRPr lang="en-GB" dirty="0"/>
          </a:p>
        </p:txBody>
      </p:sp>
      <p:sp>
        <p:nvSpPr>
          <p:cNvPr id="20" name="TextBox 19">
            <a:extLst>
              <a:ext uri="{FF2B5EF4-FFF2-40B4-BE49-F238E27FC236}">
                <a16:creationId xmlns:a16="http://schemas.microsoft.com/office/drawing/2014/main" id="{15031256-034F-4EC4-881B-AD00745A7500}"/>
              </a:ext>
            </a:extLst>
          </p:cNvPr>
          <p:cNvSpPr txBox="1"/>
          <p:nvPr/>
        </p:nvSpPr>
        <p:spPr>
          <a:xfrm>
            <a:off x="3937505" y="3484776"/>
            <a:ext cx="6143120" cy="923330"/>
          </a:xfrm>
          <a:prstGeom prst="rect">
            <a:avLst/>
          </a:prstGeom>
          <a:noFill/>
        </p:spPr>
        <p:txBody>
          <a:bodyPr wrap="square" rtlCol="0">
            <a:spAutoFit/>
          </a:bodyPr>
          <a:lstStyle/>
          <a:p>
            <a:r>
              <a:rPr lang="en-US" dirty="0"/>
              <a:t>2. Gibbs free energy.  The substance will go to the phase with the lowest Gibbs free energy at a particular temperature and pressure</a:t>
            </a:r>
            <a:endParaRPr lang="en-GB" dirty="0"/>
          </a:p>
        </p:txBody>
      </p:sp>
    </p:spTree>
    <p:extLst>
      <p:ext uri="{BB962C8B-B14F-4D97-AF65-F5344CB8AC3E}">
        <p14:creationId xmlns:p14="http://schemas.microsoft.com/office/powerpoint/2010/main" val="3582148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P spid="2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Phases, Phase Diagrams</a:t>
            </a:r>
          </a:p>
        </p:txBody>
      </p:sp>
      <p:sp>
        <p:nvSpPr>
          <p:cNvPr id="16" name="TextBox 15">
            <a:extLst>
              <a:ext uri="{FF2B5EF4-FFF2-40B4-BE49-F238E27FC236}">
                <a16:creationId xmlns:a16="http://schemas.microsoft.com/office/drawing/2014/main" id="{BF392545-20F1-4414-AD54-142CA11F14FF}"/>
              </a:ext>
            </a:extLst>
          </p:cNvPr>
          <p:cNvSpPr txBox="1"/>
          <p:nvPr/>
        </p:nvSpPr>
        <p:spPr>
          <a:xfrm>
            <a:off x="504000" y="2363039"/>
            <a:ext cx="3247348" cy="2308324"/>
          </a:xfrm>
          <a:prstGeom prst="rect">
            <a:avLst/>
          </a:prstGeom>
          <a:noFill/>
        </p:spPr>
        <p:txBody>
          <a:bodyPr wrap="square" rtlCol="0">
            <a:spAutoFit/>
          </a:bodyPr>
          <a:lstStyle/>
          <a:p>
            <a:r>
              <a:rPr lang="en-US" dirty="0"/>
              <a:t>This is the phase diagram of water- Can you read it?</a:t>
            </a:r>
          </a:p>
          <a:p>
            <a:endParaRPr lang="en-US" dirty="0"/>
          </a:p>
          <a:p>
            <a:r>
              <a:rPr lang="en-US" dirty="0"/>
              <a:t>If the pressure on top of mount Everest is 74 kPa and water is 98 degrees will it be solid, liquid or gas (in a stable situation?)</a:t>
            </a:r>
            <a:endParaRPr lang="en-GB" dirty="0"/>
          </a:p>
        </p:txBody>
      </p:sp>
      <p:pic>
        <p:nvPicPr>
          <p:cNvPr id="8" name="Picture 7">
            <a:extLst>
              <a:ext uri="{FF2B5EF4-FFF2-40B4-BE49-F238E27FC236}">
                <a16:creationId xmlns:a16="http://schemas.microsoft.com/office/drawing/2014/main" id="{9B213207-4332-4A51-86B0-A11B840DE1F9}"/>
              </a:ext>
            </a:extLst>
          </p:cNvPr>
          <p:cNvPicPr>
            <a:picLocks noChangeAspect="1"/>
          </p:cNvPicPr>
          <p:nvPr/>
        </p:nvPicPr>
        <p:blipFill>
          <a:blip r:embed="rId3"/>
          <a:stretch>
            <a:fillRect/>
          </a:stretch>
        </p:blipFill>
        <p:spPr>
          <a:xfrm>
            <a:off x="4113975" y="1371786"/>
            <a:ext cx="5248275" cy="3905250"/>
          </a:xfrm>
          <a:prstGeom prst="rect">
            <a:avLst/>
          </a:prstGeom>
        </p:spPr>
      </p:pic>
      <p:sp>
        <p:nvSpPr>
          <p:cNvPr id="9" name="TextBox 8">
            <a:extLst>
              <a:ext uri="{FF2B5EF4-FFF2-40B4-BE49-F238E27FC236}">
                <a16:creationId xmlns:a16="http://schemas.microsoft.com/office/drawing/2014/main" id="{705CA0BC-A2F2-4C08-9D1F-9AA685D85716}"/>
              </a:ext>
            </a:extLst>
          </p:cNvPr>
          <p:cNvSpPr txBox="1"/>
          <p:nvPr/>
        </p:nvSpPr>
        <p:spPr>
          <a:xfrm>
            <a:off x="504000" y="5600886"/>
            <a:ext cx="3247348" cy="646331"/>
          </a:xfrm>
          <a:prstGeom prst="rect">
            <a:avLst/>
          </a:prstGeom>
          <a:noFill/>
        </p:spPr>
        <p:txBody>
          <a:bodyPr wrap="square" rtlCol="0">
            <a:spAutoFit/>
          </a:bodyPr>
          <a:lstStyle/>
          <a:p>
            <a:r>
              <a:rPr lang="en-US" dirty="0"/>
              <a:t>Can you describe the triple point? </a:t>
            </a:r>
            <a:endParaRPr lang="en-GB" dirty="0"/>
          </a:p>
        </p:txBody>
      </p:sp>
      <p:sp>
        <p:nvSpPr>
          <p:cNvPr id="10" name="TextBox 9">
            <a:extLst>
              <a:ext uri="{FF2B5EF4-FFF2-40B4-BE49-F238E27FC236}">
                <a16:creationId xmlns:a16="http://schemas.microsoft.com/office/drawing/2014/main" id="{08C5C60E-62E0-40EB-A5EF-53C49CA93532}"/>
              </a:ext>
            </a:extLst>
          </p:cNvPr>
          <p:cNvSpPr txBox="1"/>
          <p:nvPr/>
        </p:nvSpPr>
        <p:spPr>
          <a:xfrm>
            <a:off x="504000" y="6715964"/>
            <a:ext cx="3247348" cy="646331"/>
          </a:xfrm>
          <a:prstGeom prst="rect">
            <a:avLst/>
          </a:prstGeom>
          <a:noFill/>
        </p:spPr>
        <p:txBody>
          <a:bodyPr wrap="square" rtlCol="0">
            <a:spAutoFit/>
          </a:bodyPr>
          <a:lstStyle/>
          <a:p>
            <a:r>
              <a:rPr lang="en-US" dirty="0"/>
              <a:t>Can you describe the critical point</a:t>
            </a:r>
            <a:endParaRPr lang="en-GB" dirty="0"/>
          </a:p>
        </p:txBody>
      </p:sp>
      <p:sp>
        <p:nvSpPr>
          <p:cNvPr id="11" name="TextBox 10">
            <a:extLst>
              <a:ext uri="{FF2B5EF4-FFF2-40B4-BE49-F238E27FC236}">
                <a16:creationId xmlns:a16="http://schemas.microsoft.com/office/drawing/2014/main" id="{1D6FE686-147A-42E3-852D-5F99CF3D9804}"/>
              </a:ext>
            </a:extLst>
          </p:cNvPr>
          <p:cNvSpPr txBox="1"/>
          <p:nvPr/>
        </p:nvSpPr>
        <p:spPr>
          <a:xfrm>
            <a:off x="4352099" y="5462386"/>
            <a:ext cx="5098995" cy="923330"/>
          </a:xfrm>
          <a:prstGeom prst="rect">
            <a:avLst/>
          </a:prstGeom>
          <a:noFill/>
        </p:spPr>
        <p:txBody>
          <a:bodyPr wrap="square" rtlCol="0">
            <a:spAutoFit/>
          </a:bodyPr>
          <a:lstStyle/>
          <a:p>
            <a:r>
              <a:rPr lang="en-US" dirty="0"/>
              <a:t>The triple point is a pressure and temperature where Ice, </a:t>
            </a:r>
            <a:r>
              <a:rPr lang="en-US" dirty="0" err="1"/>
              <a:t>vapour</a:t>
            </a:r>
            <a:r>
              <a:rPr lang="en-US" dirty="0"/>
              <a:t> and liquid water can all exist in mutual stability.</a:t>
            </a:r>
            <a:endParaRPr lang="en-GB" dirty="0"/>
          </a:p>
        </p:txBody>
      </p:sp>
      <p:sp>
        <p:nvSpPr>
          <p:cNvPr id="12" name="TextBox 11">
            <a:extLst>
              <a:ext uri="{FF2B5EF4-FFF2-40B4-BE49-F238E27FC236}">
                <a16:creationId xmlns:a16="http://schemas.microsoft.com/office/drawing/2014/main" id="{186F0866-BD0F-41C0-B910-FF7BFE91EFE1}"/>
              </a:ext>
            </a:extLst>
          </p:cNvPr>
          <p:cNvSpPr txBox="1"/>
          <p:nvPr/>
        </p:nvSpPr>
        <p:spPr>
          <a:xfrm>
            <a:off x="4263255" y="6571066"/>
            <a:ext cx="5098995" cy="923330"/>
          </a:xfrm>
          <a:prstGeom prst="rect">
            <a:avLst/>
          </a:prstGeom>
          <a:noFill/>
        </p:spPr>
        <p:txBody>
          <a:bodyPr wrap="square" rtlCol="0">
            <a:spAutoFit/>
          </a:bodyPr>
          <a:lstStyle/>
          <a:p>
            <a:r>
              <a:rPr lang="en-US" dirty="0"/>
              <a:t>This is a point in pressure and temperature after which liquid water and </a:t>
            </a:r>
            <a:r>
              <a:rPr lang="en-US" dirty="0" err="1"/>
              <a:t>vapour</a:t>
            </a:r>
            <a:r>
              <a:rPr lang="en-US" dirty="0"/>
              <a:t> are indistinguishable.</a:t>
            </a:r>
            <a:endParaRPr lang="en-GB" dirty="0"/>
          </a:p>
        </p:txBody>
      </p:sp>
      <p:sp>
        <p:nvSpPr>
          <p:cNvPr id="13" name="TextBox 12">
            <a:extLst>
              <a:ext uri="{FF2B5EF4-FFF2-40B4-BE49-F238E27FC236}">
                <a16:creationId xmlns:a16="http://schemas.microsoft.com/office/drawing/2014/main" id="{86A24602-5B37-42C6-8646-3050A6829576}"/>
              </a:ext>
            </a:extLst>
          </p:cNvPr>
          <p:cNvSpPr txBox="1"/>
          <p:nvPr/>
        </p:nvSpPr>
        <p:spPr>
          <a:xfrm>
            <a:off x="866627" y="4772301"/>
            <a:ext cx="3247348" cy="369332"/>
          </a:xfrm>
          <a:prstGeom prst="rect">
            <a:avLst/>
          </a:prstGeom>
          <a:noFill/>
        </p:spPr>
        <p:txBody>
          <a:bodyPr wrap="square" rtlCol="0">
            <a:spAutoFit/>
          </a:bodyPr>
          <a:lstStyle/>
          <a:p>
            <a:r>
              <a:rPr lang="en-US" dirty="0"/>
              <a:t>Gas</a:t>
            </a:r>
            <a:endParaRPr lang="en-GB" dirty="0"/>
          </a:p>
        </p:txBody>
      </p:sp>
    </p:spTree>
    <p:extLst>
      <p:ext uri="{BB962C8B-B14F-4D97-AF65-F5344CB8AC3E}">
        <p14:creationId xmlns:p14="http://schemas.microsoft.com/office/powerpoint/2010/main" val="1619301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Phases, Phase Diagrams</a:t>
            </a:r>
          </a:p>
        </p:txBody>
      </p:sp>
      <p:sp>
        <p:nvSpPr>
          <p:cNvPr id="16" name="TextBox 15">
            <a:extLst>
              <a:ext uri="{FF2B5EF4-FFF2-40B4-BE49-F238E27FC236}">
                <a16:creationId xmlns:a16="http://schemas.microsoft.com/office/drawing/2014/main" id="{BF392545-20F1-4414-AD54-142CA11F14FF}"/>
              </a:ext>
            </a:extLst>
          </p:cNvPr>
          <p:cNvSpPr txBox="1"/>
          <p:nvPr/>
        </p:nvSpPr>
        <p:spPr>
          <a:xfrm>
            <a:off x="504000" y="2363039"/>
            <a:ext cx="3247348" cy="5078313"/>
          </a:xfrm>
          <a:prstGeom prst="rect">
            <a:avLst/>
          </a:prstGeom>
          <a:noFill/>
        </p:spPr>
        <p:txBody>
          <a:bodyPr wrap="square" rtlCol="0">
            <a:spAutoFit/>
          </a:bodyPr>
          <a:lstStyle/>
          <a:p>
            <a:r>
              <a:rPr lang="en-US" dirty="0"/>
              <a:t>This is the phase diagram of Iron- Can you read it?</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Note allotropes.  According to this how many allotropes exist for pure Iron?</a:t>
            </a:r>
          </a:p>
          <a:p>
            <a:endParaRPr lang="en-US" dirty="0"/>
          </a:p>
          <a:p>
            <a:r>
              <a:rPr lang="en-US" dirty="0"/>
              <a:t>If there was solid iron in the core of Jupiter, what would be its crystal structure</a:t>
            </a:r>
            <a:endParaRPr lang="en-GB" dirty="0"/>
          </a:p>
        </p:txBody>
      </p:sp>
      <p:sp>
        <p:nvSpPr>
          <p:cNvPr id="11" name="TextBox 10">
            <a:extLst>
              <a:ext uri="{FF2B5EF4-FFF2-40B4-BE49-F238E27FC236}">
                <a16:creationId xmlns:a16="http://schemas.microsoft.com/office/drawing/2014/main" id="{1D6FE686-147A-42E3-852D-5F99CF3D9804}"/>
              </a:ext>
            </a:extLst>
          </p:cNvPr>
          <p:cNvSpPr txBox="1"/>
          <p:nvPr/>
        </p:nvSpPr>
        <p:spPr>
          <a:xfrm>
            <a:off x="4352099" y="5586211"/>
            <a:ext cx="5098995" cy="369332"/>
          </a:xfrm>
          <a:prstGeom prst="rect">
            <a:avLst/>
          </a:prstGeom>
          <a:noFill/>
        </p:spPr>
        <p:txBody>
          <a:bodyPr wrap="square" rtlCol="0">
            <a:spAutoFit/>
          </a:bodyPr>
          <a:lstStyle/>
          <a:p>
            <a:r>
              <a:rPr lang="en-US" dirty="0"/>
              <a:t>Four </a:t>
            </a:r>
            <a:endParaRPr lang="en-GB" dirty="0"/>
          </a:p>
        </p:txBody>
      </p:sp>
      <p:sp>
        <p:nvSpPr>
          <p:cNvPr id="12" name="TextBox 11">
            <a:extLst>
              <a:ext uri="{FF2B5EF4-FFF2-40B4-BE49-F238E27FC236}">
                <a16:creationId xmlns:a16="http://schemas.microsoft.com/office/drawing/2014/main" id="{186F0866-BD0F-41C0-B910-FF7BFE91EFE1}"/>
              </a:ext>
            </a:extLst>
          </p:cNvPr>
          <p:cNvSpPr txBox="1"/>
          <p:nvPr/>
        </p:nvSpPr>
        <p:spPr>
          <a:xfrm>
            <a:off x="4263255" y="6571066"/>
            <a:ext cx="5098995" cy="646331"/>
          </a:xfrm>
          <a:prstGeom prst="rect">
            <a:avLst/>
          </a:prstGeom>
          <a:noFill/>
        </p:spPr>
        <p:txBody>
          <a:bodyPr wrap="square" rtlCol="0">
            <a:spAutoFit/>
          </a:bodyPr>
          <a:lstStyle/>
          <a:p>
            <a:r>
              <a:rPr lang="en-US" dirty="0"/>
              <a:t>Hexagonal closed packed (depends on the pressure) </a:t>
            </a:r>
            <a:endParaRPr lang="en-GB" dirty="0"/>
          </a:p>
        </p:txBody>
      </p:sp>
      <p:pic>
        <p:nvPicPr>
          <p:cNvPr id="14" name="Picture 13">
            <a:extLst>
              <a:ext uri="{FF2B5EF4-FFF2-40B4-BE49-F238E27FC236}">
                <a16:creationId xmlns:a16="http://schemas.microsoft.com/office/drawing/2014/main" id="{88B98C7D-58FF-43CE-B172-561E16F9A27F}"/>
              </a:ext>
            </a:extLst>
          </p:cNvPr>
          <p:cNvPicPr>
            <a:picLocks noChangeAspect="1"/>
          </p:cNvPicPr>
          <p:nvPr/>
        </p:nvPicPr>
        <p:blipFill>
          <a:blip r:embed="rId3"/>
          <a:stretch>
            <a:fillRect/>
          </a:stretch>
        </p:blipFill>
        <p:spPr>
          <a:xfrm>
            <a:off x="4352099" y="1237438"/>
            <a:ext cx="4134676" cy="3910507"/>
          </a:xfrm>
          <a:prstGeom prst="rect">
            <a:avLst/>
          </a:prstGeom>
        </p:spPr>
      </p:pic>
    </p:spTree>
    <p:extLst>
      <p:ext uri="{BB962C8B-B14F-4D97-AF65-F5344CB8AC3E}">
        <p14:creationId xmlns:p14="http://schemas.microsoft.com/office/powerpoint/2010/main" val="1941606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Phases, Phase Diagrams</a:t>
            </a:r>
          </a:p>
        </p:txBody>
      </p:sp>
      <p:sp>
        <p:nvSpPr>
          <p:cNvPr id="16" name="TextBox 15">
            <a:extLst>
              <a:ext uri="{FF2B5EF4-FFF2-40B4-BE49-F238E27FC236}">
                <a16:creationId xmlns:a16="http://schemas.microsoft.com/office/drawing/2014/main" id="{BF392545-20F1-4414-AD54-142CA11F14FF}"/>
              </a:ext>
            </a:extLst>
          </p:cNvPr>
          <p:cNvSpPr txBox="1"/>
          <p:nvPr/>
        </p:nvSpPr>
        <p:spPr>
          <a:xfrm>
            <a:off x="427800" y="1932956"/>
            <a:ext cx="3247348" cy="646331"/>
          </a:xfrm>
          <a:prstGeom prst="rect">
            <a:avLst/>
          </a:prstGeom>
          <a:noFill/>
        </p:spPr>
        <p:txBody>
          <a:bodyPr wrap="square" rtlCol="0">
            <a:spAutoFit/>
          </a:bodyPr>
          <a:lstStyle/>
          <a:p>
            <a:r>
              <a:rPr lang="en-US" dirty="0"/>
              <a:t>What is a solution?</a:t>
            </a:r>
          </a:p>
          <a:p>
            <a:endParaRPr lang="en-US" dirty="0"/>
          </a:p>
        </p:txBody>
      </p:sp>
      <p:sp>
        <p:nvSpPr>
          <p:cNvPr id="11" name="TextBox 10">
            <a:extLst>
              <a:ext uri="{FF2B5EF4-FFF2-40B4-BE49-F238E27FC236}">
                <a16:creationId xmlns:a16="http://schemas.microsoft.com/office/drawing/2014/main" id="{1D6FE686-147A-42E3-852D-5F99CF3D9804}"/>
              </a:ext>
            </a:extLst>
          </p:cNvPr>
          <p:cNvSpPr txBox="1"/>
          <p:nvPr/>
        </p:nvSpPr>
        <p:spPr>
          <a:xfrm>
            <a:off x="4553830" y="1932956"/>
            <a:ext cx="5098995" cy="646331"/>
          </a:xfrm>
          <a:prstGeom prst="rect">
            <a:avLst/>
          </a:prstGeom>
          <a:noFill/>
        </p:spPr>
        <p:txBody>
          <a:bodyPr wrap="square" rtlCol="0">
            <a:spAutoFit/>
          </a:bodyPr>
          <a:lstStyle/>
          <a:p>
            <a:r>
              <a:rPr lang="en-US" dirty="0"/>
              <a:t>One substance dissolved in another – can also be solid (Solid solution)</a:t>
            </a:r>
            <a:endParaRPr lang="en-GB" dirty="0"/>
          </a:p>
        </p:txBody>
      </p:sp>
      <p:sp>
        <p:nvSpPr>
          <p:cNvPr id="7" name="TextBox 6">
            <a:extLst>
              <a:ext uri="{FF2B5EF4-FFF2-40B4-BE49-F238E27FC236}">
                <a16:creationId xmlns:a16="http://schemas.microsoft.com/office/drawing/2014/main" id="{5DB6D3D3-12EB-44B3-A2FD-8659EB72F6CC}"/>
              </a:ext>
            </a:extLst>
          </p:cNvPr>
          <p:cNvSpPr txBox="1"/>
          <p:nvPr/>
        </p:nvSpPr>
        <p:spPr>
          <a:xfrm>
            <a:off x="427800" y="3275981"/>
            <a:ext cx="3247348" cy="646331"/>
          </a:xfrm>
          <a:prstGeom prst="rect">
            <a:avLst/>
          </a:prstGeom>
          <a:noFill/>
        </p:spPr>
        <p:txBody>
          <a:bodyPr wrap="square" rtlCol="0">
            <a:spAutoFit/>
          </a:bodyPr>
          <a:lstStyle/>
          <a:p>
            <a:r>
              <a:rPr lang="en-US" dirty="0"/>
              <a:t>What is a precipitate?</a:t>
            </a:r>
          </a:p>
          <a:p>
            <a:endParaRPr lang="en-US" dirty="0"/>
          </a:p>
        </p:txBody>
      </p:sp>
      <p:sp>
        <p:nvSpPr>
          <p:cNvPr id="8" name="TextBox 7">
            <a:extLst>
              <a:ext uri="{FF2B5EF4-FFF2-40B4-BE49-F238E27FC236}">
                <a16:creationId xmlns:a16="http://schemas.microsoft.com/office/drawing/2014/main" id="{DCD60171-6383-4B80-8CFA-5F4926EF63A9}"/>
              </a:ext>
            </a:extLst>
          </p:cNvPr>
          <p:cNvSpPr txBox="1"/>
          <p:nvPr/>
        </p:nvSpPr>
        <p:spPr>
          <a:xfrm>
            <a:off x="4382380" y="3235484"/>
            <a:ext cx="5098995" cy="1477328"/>
          </a:xfrm>
          <a:prstGeom prst="rect">
            <a:avLst/>
          </a:prstGeom>
          <a:noFill/>
        </p:spPr>
        <p:txBody>
          <a:bodyPr wrap="square" rtlCol="0">
            <a:spAutoFit/>
          </a:bodyPr>
          <a:lstStyle/>
          <a:p>
            <a:r>
              <a:rPr lang="en-US" dirty="0"/>
              <a:t>Precipitates occur when solids come out of solution  - If it’s a solid solution the result will be a microscopically fine mixture of more than one substance.  Pearlite in steel is an example of this </a:t>
            </a:r>
            <a:endParaRPr lang="en-GB" dirty="0"/>
          </a:p>
        </p:txBody>
      </p:sp>
      <p:sp>
        <p:nvSpPr>
          <p:cNvPr id="9" name="TextBox 8">
            <a:extLst>
              <a:ext uri="{FF2B5EF4-FFF2-40B4-BE49-F238E27FC236}">
                <a16:creationId xmlns:a16="http://schemas.microsoft.com/office/drawing/2014/main" id="{91FDB50B-D1FB-431E-8056-52DDC2CB8BF3}"/>
              </a:ext>
            </a:extLst>
          </p:cNvPr>
          <p:cNvSpPr txBox="1"/>
          <p:nvPr/>
        </p:nvSpPr>
        <p:spPr>
          <a:xfrm>
            <a:off x="504000" y="4934221"/>
            <a:ext cx="3247348" cy="1200329"/>
          </a:xfrm>
          <a:prstGeom prst="rect">
            <a:avLst/>
          </a:prstGeom>
          <a:noFill/>
        </p:spPr>
        <p:txBody>
          <a:bodyPr wrap="square" rtlCol="0">
            <a:spAutoFit/>
          </a:bodyPr>
          <a:lstStyle/>
          <a:p>
            <a:r>
              <a:rPr lang="en-US" dirty="0"/>
              <a:t>Give two mechanisms by which solutions can occur in metals?</a:t>
            </a:r>
          </a:p>
          <a:p>
            <a:endParaRPr lang="en-US" dirty="0"/>
          </a:p>
        </p:txBody>
      </p:sp>
      <p:sp>
        <p:nvSpPr>
          <p:cNvPr id="10" name="TextBox 9">
            <a:extLst>
              <a:ext uri="{FF2B5EF4-FFF2-40B4-BE49-F238E27FC236}">
                <a16:creationId xmlns:a16="http://schemas.microsoft.com/office/drawing/2014/main" id="{FC9F86AB-68FC-4442-94A6-0BE9004319A6}"/>
              </a:ext>
            </a:extLst>
          </p:cNvPr>
          <p:cNvSpPr txBox="1"/>
          <p:nvPr/>
        </p:nvSpPr>
        <p:spPr>
          <a:xfrm>
            <a:off x="4233980" y="4980388"/>
            <a:ext cx="5418845" cy="2308324"/>
          </a:xfrm>
          <a:prstGeom prst="rect">
            <a:avLst/>
          </a:prstGeom>
          <a:noFill/>
        </p:spPr>
        <p:txBody>
          <a:bodyPr wrap="square" rtlCol="0">
            <a:spAutoFit/>
          </a:bodyPr>
          <a:lstStyle/>
          <a:p>
            <a:r>
              <a:rPr lang="en-US" dirty="0"/>
              <a:t>1) Substitutional – where an atom of one metal replaces an atom of another in the crystal structure – </a:t>
            </a:r>
            <a:r>
              <a:rPr lang="en-US" dirty="0" err="1"/>
              <a:t>eg</a:t>
            </a:r>
            <a:r>
              <a:rPr lang="en-US" dirty="0"/>
              <a:t> Nickel/Iron.</a:t>
            </a:r>
          </a:p>
          <a:p>
            <a:endParaRPr lang="en-US" dirty="0"/>
          </a:p>
          <a:p>
            <a:r>
              <a:rPr lang="en-US" dirty="0"/>
              <a:t>2) Interstitial – where an atom of the solute inhabits an interstitial space withing the crystal – </a:t>
            </a:r>
            <a:r>
              <a:rPr lang="en-US" dirty="0" err="1"/>
              <a:t>eg</a:t>
            </a:r>
            <a:r>
              <a:rPr lang="en-US" dirty="0"/>
              <a:t> carbon/iron ( in austenite)</a:t>
            </a:r>
          </a:p>
          <a:p>
            <a:endParaRPr lang="en-US" dirty="0"/>
          </a:p>
        </p:txBody>
      </p:sp>
    </p:spTree>
    <p:extLst>
      <p:ext uri="{BB962C8B-B14F-4D97-AF65-F5344CB8AC3E}">
        <p14:creationId xmlns:p14="http://schemas.microsoft.com/office/powerpoint/2010/main" val="301822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8"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Phases, Phase Diagrams</a:t>
            </a:r>
          </a:p>
        </p:txBody>
      </p:sp>
      <p:sp>
        <p:nvSpPr>
          <p:cNvPr id="16" name="TextBox 15">
            <a:extLst>
              <a:ext uri="{FF2B5EF4-FFF2-40B4-BE49-F238E27FC236}">
                <a16:creationId xmlns:a16="http://schemas.microsoft.com/office/drawing/2014/main" id="{BF392545-20F1-4414-AD54-142CA11F14FF}"/>
              </a:ext>
            </a:extLst>
          </p:cNvPr>
          <p:cNvSpPr txBox="1"/>
          <p:nvPr/>
        </p:nvSpPr>
        <p:spPr>
          <a:xfrm>
            <a:off x="427800" y="1932956"/>
            <a:ext cx="3247348" cy="923330"/>
          </a:xfrm>
          <a:prstGeom prst="rect">
            <a:avLst/>
          </a:prstGeom>
          <a:noFill/>
        </p:spPr>
        <p:txBody>
          <a:bodyPr wrap="square" rtlCol="0">
            <a:spAutoFit/>
          </a:bodyPr>
          <a:lstStyle/>
          <a:p>
            <a:r>
              <a:rPr lang="en-US" dirty="0"/>
              <a:t>Why can Austenite hold more carbon in solution than ferrite</a:t>
            </a:r>
          </a:p>
          <a:p>
            <a:endParaRPr lang="en-US" dirty="0"/>
          </a:p>
        </p:txBody>
      </p:sp>
      <p:sp>
        <p:nvSpPr>
          <p:cNvPr id="11" name="TextBox 10">
            <a:extLst>
              <a:ext uri="{FF2B5EF4-FFF2-40B4-BE49-F238E27FC236}">
                <a16:creationId xmlns:a16="http://schemas.microsoft.com/office/drawing/2014/main" id="{1D6FE686-147A-42E3-852D-5F99CF3D9804}"/>
              </a:ext>
            </a:extLst>
          </p:cNvPr>
          <p:cNvSpPr txBox="1"/>
          <p:nvPr/>
        </p:nvSpPr>
        <p:spPr>
          <a:xfrm>
            <a:off x="4382379" y="1919042"/>
            <a:ext cx="5098995" cy="923330"/>
          </a:xfrm>
          <a:prstGeom prst="rect">
            <a:avLst/>
          </a:prstGeom>
          <a:noFill/>
        </p:spPr>
        <p:txBody>
          <a:bodyPr wrap="square" rtlCol="0">
            <a:spAutoFit/>
          </a:bodyPr>
          <a:lstStyle/>
          <a:p>
            <a:r>
              <a:rPr lang="en-US" dirty="0"/>
              <a:t>Austenite has an FCC structure – which has a bigger space for an interstitial carbon atom – than ferrite (which is BCC)</a:t>
            </a:r>
            <a:endParaRPr lang="en-GB" dirty="0"/>
          </a:p>
        </p:txBody>
      </p:sp>
      <p:sp>
        <p:nvSpPr>
          <p:cNvPr id="7" name="TextBox 6">
            <a:extLst>
              <a:ext uri="{FF2B5EF4-FFF2-40B4-BE49-F238E27FC236}">
                <a16:creationId xmlns:a16="http://schemas.microsoft.com/office/drawing/2014/main" id="{5DB6D3D3-12EB-44B3-A2FD-8659EB72F6CC}"/>
              </a:ext>
            </a:extLst>
          </p:cNvPr>
          <p:cNvSpPr txBox="1"/>
          <p:nvPr/>
        </p:nvSpPr>
        <p:spPr>
          <a:xfrm>
            <a:off x="427800" y="3275981"/>
            <a:ext cx="3247348" cy="1477328"/>
          </a:xfrm>
          <a:prstGeom prst="rect">
            <a:avLst/>
          </a:prstGeom>
          <a:noFill/>
        </p:spPr>
        <p:txBody>
          <a:bodyPr wrap="square" rtlCol="0">
            <a:spAutoFit/>
          </a:bodyPr>
          <a:lstStyle/>
          <a:p>
            <a:r>
              <a:rPr lang="en-US" dirty="0"/>
              <a:t>What happens to the dissolved carbon in austenite as it </a:t>
            </a:r>
            <a:r>
              <a:rPr lang="en-US" dirty="0" err="1"/>
              <a:t>recrystalises</a:t>
            </a:r>
            <a:r>
              <a:rPr lang="en-US" dirty="0"/>
              <a:t> to form ferrite as it cools</a:t>
            </a:r>
          </a:p>
          <a:p>
            <a:endParaRPr lang="en-US" dirty="0"/>
          </a:p>
        </p:txBody>
      </p:sp>
      <p:sp>
        <p:nvSpPr>
          <p:cNvPr id="8" name="TextBox 7">
            <a:extLst>
              <a:ext uri="{FF2B5EF4-FFF2-40B4-BE49-F238E27FC236}">
                <a16:creationId xmlns:a16="http://schemas.microsoft.com/office/drawing/2014/main" id="{DCD60171-6383-4B80-8CFA-5F4926EF63A9}"/>
              </a:ext>
            </a:extLst>
          </p:cNvPr>
          <p:cNvSpPr txBox="1"/>
          <p:nvPr/>
        </p:nvSpPr>
        <p:spPr>
          <a:xfrm>
            <a:off x="4382380" y="3235484"/>
            <a:ext cx="5098995" cy="923330"/>
          </a:xfrm>
          <a:prstGeom prst="rect">
            <a:avLst/>
          </a:prstGeom>
          <a:noFill/>
        </p:spPr>
        <p:txBody>
          <a:bodyPr wrap="square" rtlCol="0">
            <a:spAutoFit/>
          </a:bodyPr>
          <a:lstStyle/>
          <a:p>
            <a:r>
              <a:rPr lang="en-US" dirty="0"/>
              <a:t>It combines with spare iron atoms to form iron carbide (in layers) (also called cementite) .  The combined substance is called pearlite</a:t>
            </a:r>
            <a:endParaRPr lang="en-GB" dirty="0"/>
          </a:p>
        </p:txBody>
      </p:sp>
    </p:spTree>
    <p:extLst>
      <p:ext uri="{BB962C8B-B14F-4D97-AF65-F5344CB8AC3E}">
        <p14:creationId xmlns:p14="http://schemas.microsoft.com/office/powerpoint/2010/main" val="1695582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Phases, Phase Diagrams</a:t>
            </a:r>
          </a:p>
        </p:txBody>
      </p:sp>
      <p:pic>
        <p:nvPicPr>
          <p:cNvPr id="9" name="Picture 8">
            <a:extLst>
              <a:ext uri="{FF2B5EF4-FFF2-40B4-BE49-F238E27FC236}">
                <a16:creationId xmlns:a16="http://schemas.microsoft.com/office/drawing/2014/main" id="{0BA17FF7-049F-4D90-879C-0492B27598FD}"/>
              </a:ext>
            </a:extLst>
          </p:cNvPr>
          <p:cNvPicPr>
            <a:picLocks noChangeAspect="1"/>
          </p:cNvPicPr>
          <p:nvPr/>
        </p:nvPicPr>
        <p:blipFill>
          <a:blip r:embed="rId3"/>
          <a:stretch>
            <a:fillRect/>
          </a:stretch>
        </p:blipFill>
        <p:spPr>
          <a:xfrm>
            <a:off x="2982199" y="1459505"/>
            <a:ext cx="7284692" cy="4828027"/>
          </a:xfrm>
          <a:prstGeom prst="rect">
            <a:avLst/>
          </a:prstGeom>
        </p:spPr>
      </p:pic>
      <p:sp>
        <p:nvSpPr>
          <p:cNvPr id="10" name="TextBox 9">
            <a:extLst>
              <a:ext uri="{FF2B5EF4-FFF2-40B4-BE49-F238E27FC236}">
                <a16:creationId xmlns:a16="http://schemas.microsoft.com/office/drawing/2014/main" id="{9CA1B8D2-F307-4AB2-89E8-CAA2961D028F}"/>
              </a:ext>
            </a:extLst>
          </p:cNvPr>
          <p:cNvSpPr txBox="1"/>
          <p:nvPr/>
        </p:nvSpPr>
        <p:spPr>
          <a:xfrm>
            <a:off x="361124" y="1799606"/>
            <a:ext cx="2296351" cy="8679299"/>
          </a:xfrm>
          <a:prstGeom prst="rect">
            <a:avLst/>
          </a:prstGeom>
          <a:noFill/>
        </p:spPr>
        <p:txBody>
          <a:bodyPr wrap="square" rtlCol="0">
            <a:spAutoFit/>
          </a:bodyPr>
          <a:lstStyle/>
          <a:p>
            <a:r>
              <a:rPr lang="en-US" dirty="0"/>
              <a:t>This is the phase diagram of steel for standard pressure</a:t>
            </a:r>
          </a:p>
          <a:p>
            <a:endParaRPr lang="en-US" dirty="0"/>
          </a:p>
          <a:p>
            <a:endParaRPr lang="en-US" dirty="0"/>
          </a:p>
          <a:p>
            <a:r>
              <a:rPr lang="en-US" dirty="0"/>
              <a:t>How is different from the </a:t>
            </a:r>
            <a:r>
              <a:rPr lang="en-US" dirty="0" err="1"/>
              <a:t>the</a:t>
            </a:r>
            <a:r>
              <a:rPr lang="en-US" dirty="0"/>
              <a:t> diagram for water shown earlier?</a:t>
            </a:r>
          </a:p>
          <a:p>
            <a:endParaRPr lang="en-US" dirty="0"/>
          </a:p>
          <a:p>
            <a:endParaRPr lang="en-US" dirty="0"/>
          </a:p>
          <a:p>
            <a:endParaRPr lang="en-US" dirty="0"/>
          </a:p>
          <a:p>
            <a:endParaRPr lang="en-US" dirty="0"/>
          </a:p>
          <a:p>
            <a:endParaRPr lang="en-US" dirty="0"/>
          </a:p>
          <a:p>
            <a:endParaRPr lang="en-US" dirty="0"/>
          </a:p>
          <a:p>
            <a:r>
              <a:rPr lang="en-US" dirty="0"/>
              <a:t>Can you read it? At what temperature does ferrite start forming in low carbon steels?</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3" name="TextBox 2">
            <a:extLst>
              <a:ext uri="{FF2B5EF4-FFF2-40B4-BE49-F238E27FC236}">
                <a16:creationId xmlns:a16="http://schemas.microsoft.com/office/drawing/2014/main" id="{46B3241A-359F-4C44-96DE-8C9B2C483376}"/>
              </a:ext>
            </a:extLst>
          </p:cNvPr>
          <p:cNvSpPr txBox="1"/>
          <p:nvPr/>
        </p:nvSpPr>
        <p:spPr>
          <a:xfrm>
            <a:off x="764531" y="4250267"/>
            <a:ext cx="2133600" cy="923330"/>
          </a:xfrm>
          <a:prstGeom prst="rect">
            <a:avLst/>
          </a:prstGeom>
          <a:noFill/>
        </p:spPr>
        <p:txBody>
          <a:bodyPr wrap="square" rtlCol="0">
            <a:spAutoFit/>
          </a:bodyPr>
          <a:lstStyle/>
          <a:p>
            <a:r>
              <a:rPr lang="en-US" dirty="0"/>
              <a:t>X Axis is percent carbon not pressure</a:t>
            </a:r>
            <a:endParaRPr lang="en-GB" dirty="0"/>
          </a:p>
        </p:txBody>
      </p:sp>
      <p:sp>
        <p:nvSpPr>
          <p:cNvPr id="4" name="TextBox 3">
            <a:extLst>
              <a:ext uri="{FF2B5EF4-FFF2-40B4-BE49-F238E27FC236}">
                <a16:creationId xmlns:a16="http://schemas.microsoft.com/office/drawing/2014/main" id="{39918C29-9F17-4029-869F-13BA7640AEBD}"/>
              </a:ext>
            </a:extLst>
          </p:cNvPr>
          <p:cNvSpPr txBox="1"/>
          <p:nvPr/>
        </p:nvSpPr>
        <p:spPr>
          <a:xfrm>
            <a:off x="1744870" y="7097130"/>
            <a:ext cx="2065867" cy="369332"/>
          </a:xfrm>
          <a:prstGeom prst="rect">
            <a:avLst/>
          </a:prstGeom>
          <a:noFill/>
        </p:spPr>
        <p:txBody>
          <a:bodyPr wrap="square" rtlCol="0">
            <a:spAutoFit/>
          </a:bodyPr>
          <a:lstStyle/>
          <a:p>
            <a:r>
              <a:rPr lang="en-US" dirty="0"/>
              <a:t>723C</a:t>
            </a:r>
            <a:endParaRPr lang="en-GB" dirty="0"/>
          </a:p>
        </p:txBody>
      </p:sp>
      <p:sp>
        <p:nvSpPr>
          <p:cNvPr id="5" name="Rectangle 4">
            <a:extLst>
              <a:ext uri="{FF2B5EF4-FFF2-40B4-BE49-F238E27FC236}">
                <a16:creationId xmlns:a16="http://schemas.microsoft.com/office/drawing/2014/main" id="{667B9462-002D-4645-A3EA-D5BFF894FDF0}"/>
              </a:ext>
            </a:extLst>
          </p:cNvPr>
          <p:cNvSpPr/>
          <p:nvPr/>
        </p:nvSpPr>
        <p:spPr>
          <a:xfrm>
            <a:off x="3384550" y="6503370"/>
            <a:ext cx="5038725" cy="646331"/>
          </a:xfrm>
          <a:prstGeom prst="rect">
            <a:avLst/>
          </a:prstGeom>
        </p:spPr>
        <p:txBody>
          <a:bodyPr>
            <a:spAutoFit/>
          </a:bodyPr>
          <a:lstStyle/>
          <a:p>
            <a:r>
              <a:rPr lang="en-US" dirty="0"/>
              <a:t>What carbon content precludes the formation of ferrite?</a:t>
            </a:r>
          </a:p>
        </p:txBody>
      </p:sp>
      <p:sp>
        <p:nvSpPr>
          <p:cNvPr id="8" name="Rectangle 7">
            <a:extLst>
              <a:ext uri="{FF2B5EF4-FFF2-40B4-BE49-F238E27FC236}">
                <a16:creationId xmlns:a16="http://schemas.microsoft.com/office/drawing/2014/main" id="{3CAE19FC-D09D-43D9-9D28-4313F8AA146F}"/>
              </a:ext>
            </a:extLst>
          </p:cNvPr>
          <p:cNvSpPr/>
          <p:nvPr/>
        </p:nvSpPr>
        <p:spPr>
          <a:xfrm>
            <a:off x="5113224" y="7116485"/>
            <a:ext cx="1423043" cy="369332"/>
          </a:xfrm>
          <a:prstGeom prst="rect">
            <a:avLst/>
          </a:prstGeom>
        </p:spPr>
        <p:txBody>
          <a:bodyPr wrap="square">
            <a:spAutoFit/>
          </a:bodyPr>
          <a:lstStyle/>
          <a:p>
            <a:r>
              <a:rPr lang="en-US" dirty="0"/>
              <a:t>0.8%</a:t>
            </a:r>
          </a:p>
        </p:txBody>
      </p:sp>
    </p:spTree>
    <p:extLst>
      <p:ext uri="{BB962C8B-B14F-4D97-AF65-F5344CB8AC3E}">
        <p14:creationId xmlns:p14="http://schemas.microsoft.com/office/powerpoint/2010/main" val="2075406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Iron and Steel</a:t>
            </a:r>
            <a:endParaRPr lang="en-GB" dirty="0"/>
          </a:p>
        </p:txBody>
      </p:sp>
      <p:sp>
        <p:nvSpPr>
          <p:cNvPr id="10" name="TextBox 9">
            <a:extLst>
              <a:ext uri="{FF2B5EF4-FFF2-40B4-BE49-F238E27FC236}">
                <a16:creationId xmlns:a16="http://schemas.microsoft.com/office/drawing/2014/main" id="{9CA1B8D2-F307-4AB2-89E8-CAA2961D028F}"/>
              </a:ext>
            </a:extLst>
          </p:cNvPr>
          <p:cNvSpPr txBox="1"/>
          <p:nvPr/>
        </p:nvSpPr>
        <p:spPr>
          <a:xfrm>
            <a:off x="361124" y="1799606"/>
            <a:ext cx="6601651" cy="6463308"/>
          </a:xfrm>
          <a:prstGeom prst="rect">
            <a:avLst/>
          </a:prstGeom>
          <a:noFill/>
        </p:spPr>
        <p:txBody>
          <a:bodyPr wrap="square" rtlCol="0">
            <a:spAutoFit/>
          </a:bodyPr>
          <a:lstStyle/>
          <a:p>
            <a:r>
              <a:rPr lang="en-US" dirty="0"/>
              <a:t>What is wrought Iron and what are its properties? How is it made?</a:t>
            </a:r>
          </a:p>
          <a:p>
            <a:endParaRPr lang="en-US" dirty="0"/>
          </a:p>
          <a:p>
            <a:r>
              <a:rPr lang="en-US" dirty="0"/>
              <a:t>What is cast iron?  What types of cast Iron can be made?  Can you describe the properties of various cast irons?</a:t>
            </a:r>
          </a:p>
          <a:p>
            <a:endParaRPr lang="en-US" dirty="0"/>
          </a:p>
          <a:p>
            <a:r>
              <a:rPr lang="en-US" dirty="0"/>
              <a:t>What are the uses of low carbon steel?</a:t>
            </a:r>
          </a:p>
          <a:p>
            <a:endParaRPr lang="en-US" dirty="0"/>
          </a:p>
          <a:p>
            <a:r>
              <a:rPr lang="en-US" dirty="0"/>
              <a:t>How are steels graded?</a:t>
            </a:r>
          </a:p>
          <a:p>
            <a:endParaRPr lang="en-US" dirty="0"/>
          </a:p>
          <a:p>
            <a:r>
              <a:rPr lang="en-US" dirty="0"/>
              <a:t>How does a blast furnace make steel?</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84148B0D-29AE-4AC4-98C2-CBBC0C9E4098}"/>
              </a:ext>
            </a:extLst>
          </p:cNvPr>
          <p:cNvSpPr txBox="1"/>
          <p:nvPr/>
        </p:nvSpPr>
        <p:spPr>
          <a:xfrm>
            <a:off x="7123876" y="1666257"/>
            <a:ext cx="2595626" cy="1200329"/>
          </a:xfrm>
          <a:prstGeom prst="rect">
            <a:avLst/>
          </a:prstGeom>
          <a:noFill/>
        </p:spPr>
        <p:txBody>
          <a:bodyPr wrap="square" rtlCol="0">
            <a:spAutoFit/>
          </a:bodyPr>
          <a:lstStyle/>
          <a:p>
            <a:r>
              <a:rPr lang="en-US" dirty="0"/>
              <a:t>You can research these! </a:t>
            </a:r>
            <a:r>
              <a:rPr lang="en-US" dirty="0">
                <a:sym typeface="Wingdings" panose="05000000000000000000" pitchFamily="2" charset="2"/>
              </a:rPr>
              <a:t></a:t>
            </a:r>
            <a:endParaRPr lang="en-US" dirty="0"/>
          </a:p>
          <a:p>
            <a:endParaRPr lang="en-US" dirty="0"/>
          </a:p>
          <a:p>
            <a:endParaRPr lang="en-US" dirty="0"/>
          </a:p>
        </p:txBody>
      </p:sp>
    </p:spTree>
    <p:extLst>
      <p:ext uri="{BB962C8B-B14F-4D97-AF65-F5344CB8AC3E}">
        <p14:creationId xmlns:p14="http://schemas.microsoft.com/office/powerpoint/2010/main" val="2356869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Iron and Steel</a:t>
            </a:r>
            <a:endParaRPr lang="en-GB" dirty="0"/>
          </a:p>
        </p:txBody>
      </p:sp>
      <p:sp>
        <p:nvSpPr>
          <p:cNvPr id="10" name="TextBox 9">
            <a:extLst>
              <a:ext uri="{FF2B5EF4-FFF2-40B4-BE49-F238E27FC236}">
                <a16:creationId xmlns:a16="http://schemas.microsoft.com/office/drawing/2014/main" id="{9CA1B8D2-F307-4AB2-89E8-CAA2961D028F}"/>
              </a:ext>
            </a:extLst>
          </p:cNvPr>
          <p:cNvSpPr txBox="1"/>
          <p:nvPr/>
        </p:nvSpPr>
        <p:spPr>
          <a:xfrm>
            <a:off x="361125" y="1799607"/>
            <a:ext cx="2830603" cy="1477328"/>
          </a:xfrm>
          <a:prstGeom prst="rect">
            <a:avLst/>
          </a:prstGeom>
          <a:noFill/>
        </p:spPr>
        <p:txBody>
          <a:bodyPr wrap="square" rtlCol="0">
            <a:spAutoFit/>
          </a:bodyPr>
          <a:lstStyle/>
          <a:p>
            <a:r>
              <a:rPr lang="en-US" dirty="0"/>
              <a:t>Is there anything in this classification diagram you do not understand ?   </a:t>
            </a:r>
          </a:p>
          <a:p>
            <a:endParaRPr lang="en-US" dirty="0"/>
          </a:p>
          <a:p>
            <a:endParaRPr lang="en-US" dirty="0"/>
          </a:p>
        </p:txBody>
      </p:sp>
      <p:pic>
        <p:nvPicPr>
          <p:cNvPr id="5" name="Picture 4">
            <a:extLst>
              <a:ext uri="{FF2B5EF4-FFF2-40B4-BE49-F238E27FC236}">
                <a16:creationId xmlns:a16="http://schemas.microsoft.com/office/drawing/2014/main" id="{C2DD8B03-463E-4452-8963-A36FDA58A221}"/>
              </a:ext>
            </a:extLst>
          </p:cNvPr>
          <p:cNvPicPr>
            <a:picLocks noChangeAspect="1"/>
          </p:cNvPicPr>
          <p:nvPr/>
        </p:nvPicPr>
        <p:blipFill>
          <a:blip r:embed="rId3"/>
          <a:stretch>
            <a:fillRect/>
          </a:stretch>
        </p:blipFill>
        <p:spPr>
          <a:xfrm>
            <a:off x="3191728" y="2690306"/>
            <a:ext cx="6888897" cy="4059744"/>
          </a:xfrm>
          <a:prstGeom prst="rect">
            <a:avLst/>
          </a:prstGeom>
        </p:spPr>
      </p:pic>
      <p:sp>
        <p:nvSpPr>
          <p:cNvPr id="4" name="Rectangle 3">
            <a:extLst>
              <a:ext uri="{FF2B5EF4-FFF2-40B4-BE49-F238E27FC236}">
                <a16:creationId xmlns:a16="http://schemas.microsoft.com/office/drawing/2014/main" id="{7FCACD24-ED93-4058-B0A0-871A195E9274}"/>
              </a:ext>
            </a:extLst>
          </p:cNvPr>
          <p:cNvSpPr/>
          <p:nvPr/>
        </p:nvSpPr>
        <p:spPr>
          <a:xfrm>
            <a:off x="361125" y="6977867"/>
            <a:ext cx="5038725" cy="646331"/>
          </a:xfrm>
          <a:prstGeom prst="rect">
            <a:avLst/>
          </a:prstGeom>
        </p:spPr>
        <p:txBody>
          <a:bodyPr>
            <a:spAutoFit/>
          </a:bodyPr>
          <a:lstStyle/>
          <a:p>
            <a:r>
              <a:rPr lang="en-US" dirty="0"/>
              <a:t>How would you describe the steel used to make a hot forging die?   </a:t>
            </a:r>
          </a:p>
        </p:txBody>
      </p:sp>
      <p:sp>
        <p:nvSpPr>
          <p:cNvPr id="7" name="Rectangle 6">
            <a:extLst>
              <a:ext uri="{FF2B5EF4-FFF2-40B4-BE49-F238E27FC236}">
                <a16:creationId xmlns:a16="http://schemas.microsoft.com/office/drawing/2014/main" id="{36783EAE-D661-4C41-9E78-C33F56E039CD}"/>
              </a:ext>
            </a:extLst>
          </p:cNvPr>
          <p:cNvSpPr/>
          <p:nvPr/>
        </p:nvSpPr>
        <p:spPr>
          <a:xfrm>
            <a:off x="5915258" y="6977867"/>
            <a:ext cx="5038725" cy="369332"/>
          </a:xfrm>
          <a:prstGeom prst="rect">
            <a:avLst/>
          </a:prstGeom>
        </p:spPr>
        <p:txBody>
          <a:bodyPr>
            <a:spAutoFit/>
          </a:bodyPr>
          <a:lstStyle/>
          <a:p>
            <a:r>
              <a:rPr lang="en-US" dirty="0"/>
              <a:t>Hi Carbon, High Alloy tool steel   </a:t>
            </a:r>
          </a:p>
        </p:txBody>
      </p:sp>
    </p:spTree>
    <p:extLst>
      <p:ext uri="{BB962C8B-B14F-4D97-AF65-F5344CB8AC3E}">
        <p14:creationId xmlns:p14="http://schemas.microsoft.com/office/powerpoint/2010/main" val="3006019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Iron and Steel</a:t>
            </a:r>
            <a:endParaRPr lang="en-GB" dirty="0"/>
          </a:p>
        </p:txBody>
      </p:sp>
      <p:sp>
        <p:nvSpPr>
          <p:cNvPr id="10" name="TextBox 9">
            <a:extLst>
              <a:ext uri="{FF2B5EF4-FFF2-40B4-BE49-F238E27FC236}">
                <a16:creationId xmlns:a16="http://schemas.microsoft.com/office/drawing/2014/main" id="{9CA1B8D2-F307-4AB2-89E8-CAA2961D028F}"/>
              </a:ext>
            </a:extLst>
          </p:cNvPr>
          <p:cNvSpPr txBox="1"/>
          <p:nvPr/>
        </p:nvSpPr>
        <p:spPr>
          <a:xfrm>
            <a:off x="361126" y="1799608"/>
            <a:ext cx="2829750" cy="5909310"/>
          </a:xfrm>
          <a:prstGeom prst="rect">
            <a:avLst/>
          </a:prstGeom>
          <a:noFill/>
        </p:spPr>
        <p:txBody>
          <a:bodyPr wrap="square" rtlCol="0">
            <a:spAutoFit/>
          </a:bodyPr>
          <a:lstStyle/>
          <a:p>
            <a:r>
              <a:rPr lang="en-US" dirty="0"/>
              <a:t>This is a microscope picture of some low carbon steel?   </a:t>
            </a:r>
          </a:p>
          <a:p>
            <a:endParaRPr lang="en-US" dirty="0"/>
          </a:p>
          <a:p>
            <a:r>
              <a:rPr lang="en-US" dirty="0"/>
              <a:t>1) What are the light areas?</a:t>
            </a:r>
          </a:p>
          <a:p>
            <a:endParaRPr lang="en-US" dirty="0"/>
          </a:p>
          <a:p>
            <a:endParaRPr lang="en-US" dirty="0"/>
          </a:p>
          <a:p>
            <a:endParaRPr lang="en-US" dirty="0"/>
          </a:p>
          <a:p>
            <a:r>
              <a:rPr lang="en-US" dirty="0"/>
              <a:t>2) What are the dark stripey areas.  </a:t>
            </a:r>
          </a:p>
          <a:p>
            <a:endParaRPr lang="en-US" dirty="0"/>
          </a:p>
          <a:p>
            <a:endParaRPr lang="en-US" dirty="0"/>
          </a:p>
          <a:p>
            <a:endParaRPr lang="en-US" dirty="0"/>
          </a:p>
          <a:p>
            <a:r>
              <a:rPr lang="en-US" dirty="0"/>
              <a:t>3) Within the stripey areas what is the black substance and what is the white substance?</a:t>
            </a:r>
          </a:p>
          <a:p>
            <a:endParaRPr lang="en-US" dirty="0"/>
          </a:p>
          <a:p>
            <a:endParaRPr lang="en-US" dirty="0"/>
          </a:p>
          <a:p>
            <a:endParaRPr lang="en-US" dirty="0"/>
          </a:p>
        </p:txBody>
      </p:sp>
      <p:sp>
        <p:nvSpPr>
          <p:cNvPr id="7" name="Rectangle 6">
            <a:extLst>
              <a:ext uri="{FF2B5EF4-FFF2-40B4-BE49-F238E27FC236}">
                <a16:creationId xmlns:a16="http://schemas.microsoft.com/office/drawing/2014/main" id="{36783EAE-D661-4C41-9E78-C33F56E039CD}"/>
              </a:ext>
            </a:extLst>
          </p:cNvPr>
          <p:cNvSpPr/>
          <p:nvPr/>
        </p:nvSpPr>
        <p:spPr>
          <a:xfrm>
            <a:off x="580612" y="3595171"/>
            <a:ext cx="5038725" cy="369332"/>
          </a:xfrm>
          <a:prstGeom prst="rect">
            <a:avLst/>
          </a:prstGeom>
        </p:spPr>
        <p:txBody>
          <a:bodyPr>
            <a:spAutoFit/>
          </a:bodyPr>
          <a:lstStyle/>
          <a:p>
            <a:r>
              <a:rPr lang="en-US" dirty="0"/>
              <a:t>Ferrite crystals/ grains</a:t>
            </a:r>
          </a:p>
        </p:txBody>
      </p:sp>
      <p:pic>
        <p:nvPicPr>
          <p:cNvPr id="8" name="Picture 7">
            <a:extLst>
              <a:ext uri="{FF2B5EF4-FFF2-40B4-BE49-F238E27FC236}">
                <a16:creationId xmlns:a16="http://schemas.microsoft.com/office/drawing/2014/main" id="{247F8323-256A-4D8C-97BF-BBA8EF25ECFD}"/>
              </a:ext>
            </a:extLst>
          </p:cNvPr>
          <p:cNvPicPr>
            <a:picLocks noChangeAspect="1"/>
          </p:cNvPicPr>
          <p:nvPr/>
        </p:nvPicPr>
        <p:blipFill>
          <a:blip r:embed="rId3"/>
          <a:stretch>
            <a:fillRect/>
          </a:stretch>
        </p:blipFill>
        <p:spPr>
          <a:xfrm>
            <a:off x="3585400" y="1919569"/>
            <a:ext cx="6134100" cy="4152900"/>
          </a:xfrm>
          <a:prstGeom prst="rect">
            <a:avLst/>
          </a:prstGeom>
        </p:spPr>
      </p:pic>
      <p:sp>
        <p:nvSpPr>
          <p:cNvPr id="9" name="Rectangle 8">
            <a:extLst>
              <a:ext uri="{FF2B5EF4-FFF2-40B4-BE49-F238E27FC236}">
                <a16:creationId xmlns:a16="http://schemas.microsoft.com/office/drawing/2014/main" id="{35ED8E16-7270-4755-9634-D078F1B50BC9}"/>
              </a:ext>
            </a:extLst>
          </p:cNvPr>
          <p:cNvSpPr/>
          <p:nvPr/>
        </p:nvSpPr>
        <p:spPr>
          <a:xfrm>
            <a:off x="740007" y="4985638"/>
            <a:ext cx="5038725" cy="369332"/>
          </a:xfrm>
          <a:prstGeom prst="rect">
            <a:avLst/>
          </a:prstGeom>
        </p:spPr>
        <p:txBody>
          <a:bodyPr>
            <a:spAutoFit/>
          </a:bodyPr>
          <a:lstStyle/>
          <a:p>
            <a:r>
              <a:rPr lang="en-US" dirty="0"/>
              <a:t>pearlite grains</a:t>
            </a:r>
          </a:p>
        </p:txBody>
      </p:sp>
      <p:sp>
        <p:nvSpPr>
          <p:cNvPr id="11" name="Rectangle 10">
            <a:extLst>
              <a:ext uri="{FF2B5EF4-FFF2-40B4-BE49-F238E27FC236}">
                <a16:creationId xmlns:a16="http://schemas.microsoft.com/office/drawing/2014/main" id="{1856FED8-322F-4B96-B27B-D33B06A00618}"/>
              </a:ext>
            </a:extLst>
          </p:cNvPr>
          <p:cNvSpPr/>
          <p:nvPr/>
        </p:nvSpPr>
        <p:spPr>
          <a:xfrm>
            <a:off x="740007" y="6833889"/>
            <a:ext cx="5038725" cy="369332"/>
          </a:xfrm>
          <a:prstGeom prst="rect">
            <a:avLst/>
          </a:prstGeom>
        </p:spPr>
        <p:txBody>
          <a:bodyPr>
            <a:spAutoFit/>
          </a:bodyPr>
          <a:lstStyle/>
          <a:p>
            <a:r>
              <a:rPr lang="en-US" dirty="0"/>
              <a:t>Cementite (</a:t>
            </a:r>
            <a:r>
              <a:rPr lang="en-US" dirty="0" err="1"/>
              <a:t>FeC</a:t>
            </a:r>
            <a:r>
              <a:rPr lang="en-US" dirty="0"/>
              <a:t> ), Ferrite</a:t>
            </a:r>
          </a:p>
        </p:txBody>
      </p:sp>
      <p:sp>
        <p:nvSpPr>
          <p:cNvPr id="12" name="Rectangle 11">
            <a:extLst>
              <a:ext uri="{FF2B5EF4-FFF2-40B4-BE49-F238E27FC236}">
                <a16:creationId xmlns:a16="http://schemas.microsoft.com/office/drawing/2014/main" id="{C2DA03BC-2433-4341-A94A-D679E2F80FBA}"/>
              </a:ext>
            </a:extLst>
          </p:cNvPr>
          <p:cNvSpPr/>
          <p:nvPr/>
        </p:nvSpPr>
        <p:spPr>
          <a:xfrm>
            <a:off x="4715933" y="6621833"/>
            <a:ext cx="5300132" cy="646331"/>
          </a:xfrm>
          <a:prstGeom prst="rect">
            <a:avLst/>
          </a:prstGeom>
        </p:spPr>
        <p:txBody>
          <a:bodyPr wrap="square">
            <a:spAutoFit/>
          </a:bodyPr>
          <a:lstStyle/>
          <a:p>
            <a:r>
              <a:rPr lang="en-US" dirty="0"/>
              <a:t>This is a result of diffusion processes around ferrite crystal growth fronts. What is diffusion???</a:t>
            </a:r>
          </a:p>
        </p:txBody>
      </p:sp>
      <p:sp>
        <p:nvSpPr>
          <p:cNvPr id="3" name="Rectangle 2">
            <a:extLst>
              <a:ext uri="{FF2B5EF4-FFF2-40B4-BE49-F238E27FC236}">
                <a16:creationId xmlns:a16="http://schemas.microsoft.com/office/drawing/2014/main" id="{CFCB5EE7-88E5-4B76-A159-8B2189ADD6A4}"/>
              </a:ext>
            </a:extLst>
          </p:cNvPr>
          <p:cNvSpPr/>
          <p:nvPr/>
        </p:nvSpPr>
        <p:spPr>
          <a:xfrm>
            <a:off x="3740150" y="5936705"/>
            <a:ext cx="5038725" cy="646331"/>
          </a:xfrm>
          <a:prstGeom prst="rect">
            <a:avLst/>
          </a:prstGeom>
        </p:spPr>
        <p:txBody>
          <a:bodyPr>
            <a:spAutoFit/>
          </a:bodyPr>
          <a:lstStyle/>
          <a:p>
            <a:endParaRPr lang="en-US" dirty="0"/>
          </a:p>
          <a:p>
            <a:r>
              <a:rPr lang="en-US" dirty="0"/>
              <a:t>4) Why is pearlite stripey?</a:t>
            </a:r>
          </a:p>
        </p:txBody>
      </p:sp>
    </p:spTree>
    <p:extLst>
      <p:ext uri="{BB962C8B-B14F-4D97-AF65-F5344CB8AC3E}">
        <p14:creationId xmlns:p14="http://schemas.microsoft.com/office/powerpoint/2010/main" val="1548652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1" grpId="0"/>
      <p:bldP spid="1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Cooling curve of iron</a:t>
            </a:r>
            <a:endParaRPr lang="en-GB" dirty="0"/>
          </a:p>
        </p:txBody>
      </p:sp>
      <p:sp>
        <p:nvSpPr>
          <p:cNvPr id="10" name="TextBox 9">
            <a:extLst>
              <a:ext uri="{FF2B5EF4-FFF2-40B4-BE49-F238E27FC236}">
                <a16:creationId xmlns:a16="http://schemas.microsoft.com/office/drawing/2014/main" id="{9CA1B8D2-F307-4AB2-89E8-CAA2961D028F}"/>
              </a:ext>
            </a:extLst>
          </p:cNvPr>
          <p:cNvSpPr txBox="1"/>
          <p:nvPr/>
        </p:nvSpPr>
        <p:spPr>
          <a:xfrm>
            <a:off x="361125" y="1799607"/>
            <a:ext cx="2830603" cy="2031325"/>
          </a:xfrm>
          <a:prstGeom prst="rect">
            <a:avLst/>
          </a:prstGeom>
          <a:noFill/>
        </p:spPr>
        <p:txBody>
          <a:bodyPr wrap="square" rtlCol="0">
            <a:spAutoFit/>
          </a:bodyPr>
          <a:lstStyle/>
          <a:p>
            <a:r>
              <a:rPr lang="en-US" dirty="0"/>
              <a:t>This is a schematic cooling curve for pure iron.  Temperature against time.   Why are there horizontal patches? </a:t>
            </a:r>
          </a:p>
          <a:p>
            <a:endParaRPr lang="en-US" dirty="0"/>
          </a:p>
          <a:p>
            <a:endParaRPr lang="en-US" dirty="0"/>
          </a:p>
        </p:txBody>
      </p:sp>
      <p:sp>
        <p:nvSpPr>
          <p:cNvPr id="7" name="Rectangle 6">
            <a:extLst>
              <a:ext uri="{FF2B5EF4-FFF2-40B4-BE49-F238E27FC236}">
                <a16:creationId xmlns:a16="http://schemas.microsoft.com/office/drawing/2014/main" id="{36783EAE-D661-4C41-9E78-C33F56E039CD}"/>
              </a:ext>
            </a:extLst>
          </p:cNvPr>
          <p:cNvSpPr/>
          <p:nvPr/>
        </p:nvSpPr>
        <p:spPr>
          <a:xfrm>
            <a:off x="361125" y="6481527"/>
            <a:ext cx="5038725" cy="923330"/>
          </a:xfrm>
          <a:prstGeom prst="rect">
            <a:avLst/>
          </a:prstGeom>
        </p:spPr>
        <p:txBody>
          <a:bodyPr>
            <a:spAutoFit/>
          </a:bodyPr>
          <a:lstStyle/>
          <a:p>
            <a:r>
              <a:rPr lang="en-US" dirty="0"/>
              <a:t>Every phase transformation releases energy (“latent heat”) keeping the substance warm as energy is extracted</a:t>
            </a:r>
          </a:p>
        </p:txBody>
      </p:sp>
      <p:pic>
        <p:nvPicPr>
          <p:cNvPr id="12" name="Picture 2" descr="Cooling curve of soft iron">
            <a:extLst>
              <a:ext uri="{FF2B5EF4-FFF2-40B4-BE49-F238E27FC236}">
                <a16:creationId xmlns:a16="http://schemas.microsoft.com/office/drawing/2014/main" id="{7F0A589E-71E2-4BBF-96B0-8648B06A10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6148" y="2024642"/>
            <a:ext cx="4336639" cy="5380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683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Cooling curve of an alloy</a:t>
            </a:r>
            <a:endParaRPr lang="en-GB" dirty="0"/>
          </a:p>
        </p:txBody>
      </p:sp>
      <p:sp>
        <p:nvSpPr>
          <p:cNvPr id="7" name="Rectangle 6">
            <a:extLst>
              <a:ext uri="{FF2B5EF4-FFF2-40B4-BE49-F238E27FC236}">
                <a16:creationId xmlns:a16="http://schemas.microsoft.com/office/drawing/2014/main" id="{36783EAE-D661-4C41-9E78-C33F56E039CD}"/>
              </a:ext>
            </a:extLst>
          </p:cNvPr>
          <p:cNvSpPr/>
          <p:nvPr/>
        </p:nvSpPr>
        <p:spPr>
          <a:xfrm>
            <a:off x="361125" y="6481527"/>
            <a:ext cx="5038725" cy="923330"/>
          </a:xfrm>
          <a:prstGeom prst="rect">
            <a:avLst/>
          </a:prstGeom>
        </p:spPr>
        <p:txBody>
          <a:bodyPr>
            <a:spAutoFit/>
          </a:bodyPr>
          <a:lstStyle/>
          <a:p>
            <a:r>
              <a:rPr lang="en-US" dirty="0"/>
              <a:t>Every phase transformation releases energy (“latent heat”) keeping the substance warm as energy is extracted</a:t>
            </a:r>
          </a:p>
        </p:txBody>
      </p:sp>
      <p:pic>
        <p:nvPicPr>
          <p:cNvPr id="1026" name="Picture 2" descr="Schematic cooling curve for alloy solidification">
            <a:extLst>
              <a:ext uri="{FF2B5EF4-FFF2-40B4-BE49-F238E27FC236}">
                <a16:creationId xmlns:a16="http://schemas.microsoft.com/office/drawing/2014/main" id="{FE2D4D60-2EC4-4147-B486-D343C33D95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9060" y="1345142"/>
            <a:ext cx="6400800" cy="458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247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Iron and Steel</a:t>
            </a:r>
            <a:endParaRPr lang="en-GB" dirty="0"/>
          </a:p>
        </p:txBody>
      </p:sp>
      <p:sp>
        <p:nvSpPr>
          <p:cNvPr id="10" name="TextBox 9">
            <a:extLst>
              <a:ext uri="{FF2B5EF4-FFF2-40B4-BE49-F238E27FC236}">
                <a16:creationId xmlns:a16="http://schemas.microsoft.com/office/drawing/2014/main" id="{9CA1B8D2-F307-4AB2-89E8-CAA2961D028F}"/>
              </a:ext>
            </a:extLst>
          </p:cNvPr>
          <p:cNvSpPr txBox="1"/>
          <p:nvPr/>
        </p:nvSpPr>
        <p:spPr>
          <a:xfrm>
            <a:off x="361124" y="1466232"/>
            <a:ext cx="2839275" cy="1477328"/>
          </a:xfrm>
          <a:prstGeom prst="rect">
            <a:avLst/>
          </a:prstGeom>
          <a:noFill/>
        </p:spPr>
        <p:txBody>
          <a:bodyPr wrap="square" rtlCol="0">
            <a:spAutoFit/>
          </a:bodyPr>
          <a:lstStyle/>
          <a:p>
            <a:r>
              <a:rPr lang="en-US" dirty="0"/>
              <a:t>What are the substances found in fast cooled high carbon steel</a:t>
            </a:r>
          </a:p>
          <a:p>
            <a:endParaRPr lang="en-US" dirty="0"/>
          </a:p>
          <a:p>
            <a:endParaRPr lang="en-US" dirty="0"/>
          </a:p>
        </p:txBody>
      </p:sp>
      <p:sp>
        <p:nvSpPr>
          <p:cNvPr id="7" name="Rectangle 6">
            <a:extLst>
              <a:ext uri="{FF2B5EF4-FFF2-40B4-BE49-F238E27FC236}">
                <a16:creationId xmlns:a16="http://schemas.microsoft.com/office/drawing/2014/main" id="{36783EAE-D661-4C41-9E78-C33F56E039CD}"/>
              </a:ext>
            </a:extLst>
          </p:cNvPr>
          <p:cNvSpPr/>
          <p:nvPr/>
        </p:nvSpPr>
        <p:spPr>
          <a:xfrm>
            <a:off x="3704401" y="1466232"/>
            <a:ext cx="3515550" cy="923330"/>
          </a:xfrm>
          <a:prstGeom prst="rect">
            <a:avLst/>
          </a:prstGeom>
        </p:spPr>
        <p:txBody>
          <a:bodyPr wrap="square">
            <a:spAutoFit/>
          </a:bodyPr>
          <a:lstStyle/>
          <a:p>
            <a:r>
              <a:rPr lang="en-US" dirty="0"/>
              <a:t>Martensite,</a:t>
            </a:r>
          </a:p>
          <a:p>
            <a:r>
              <a:rPr lang="en-US" dirty="0"/>
              <a:t>Retained Austenite</a:t>
            </a:r>
          </a:p>
          <a:p>
            <a:r>
              <a:rPr lang="en-US" dirty="0" err="1"/>
              <a:t>Pealite</a:t>
            </a:r>
            <a:endParaRPr lang="en-US" dirty="0"/>
          </a:p>
        </p:txBody>
      </p:sp>
      <p:sp>
        <p:nvSpPr>
          <p:cNvPr id="6" name="TextBox 5">
            <a:extLst>
              <a:ext uri="{FF2B5EF4-FFF2-40B4-BE49-F238E27FC236}">
                <a16:creationId xmlns:a16="http://schemas.microsoft.com/office/drawing/2014/main" id="{6B336DD6-F579-4068-A1FB-1D5EC4F3D378}"/>
              </a:ext>
            </a:extLst>
          </p:cNvPr>
          <p:cNvSpPr txBox="1"/>
          <p:nvPr/>
        </p:nvSpPr>
        <p:spPr>
          <a:xfrm>
            <a:off x="227775" y="5722937"/>
            <a:ext cx="2839275" cy="2031325"/>
          </a:xfrm>
          <a:prstGeom prst="rect">
            <a:avLst/>
          </a:prstGeom>
          <a:noFill/>
        </p:spPr>
        <p:txBody>
          <a:bodyPr wrap="square" rtlCol="0">
            <a:spAutoFit/>
          </a:bodyPr>
          <a:lstStyle/>
          <a:p>
            <a:r>
              <a:rPr lang="en-US" dirty="0"/>
              <a:t>If you cool a high carbon steel initially quite quickly then </a:t>
            </a:r>
            <a:r>
              <a:rPr lang="en-US" dirty="0" err="1"/>
              <a:t>slowy</a:t>
            </a:r>
            <a:r>
              <a:rPr lang="en-US" dirty="0"/>
              <a:t> from about 600C – what substance will you get in the steel? </a:t>
            </a:r>
          </a:p>
          <a:p>
            <a:endParaRPr lang="en-US" dirty="0"/>
          </a:p>
          <a:p>
            <a:endParaRPr lang="en-US" dirty="0"/>
          </a:p>
        </p:txBody>
      </p:sp>
      <p:sp>
        <p:nvSpPr>
          <p:cNvPr id="8" name="TextBox 7">
            <a:extLst>
              <a:ext uri="{FF2B5EF4-FFF2-40B4-BE49-F238E27FC236}">
                <a16:creationId xmlns:a16="http://schemas.microsoft.com/office/drawing/2014/main" id="{99DF7FE9-5C50-4592-96E0-7B89345A191E}"/>
              </a:ext>
            </a:extLst>
          </p:cNvPr>
          <p:cNvSpPr txBox="1"/>
          <p:nvPr/>
        </p:nvSpPr>
        <p:spPr>
          <a:xfrm>
            <a:off x="3619822" y="5781027"/>
            <a:ext cx="2839275" cy="1477328"/>
          </a:xfrm>
          <a:prstGeom prst="rect">
            <a:avLst/>
          </a:prstGeom>
          <a:noFill/>
        </p:spPr>
        <p:txBody>
          <a:bodyPr wrap="square" rtlCol="0">
            <a:spAutoFit/>
          </a:bodyPr>
          <a:lstStyle/>
          <a:p>
            <a:r>
              <a:rPr lang="en-US" dirty="0"/>
              <a:t>Bainite.   What are the properties of high bainite steel?</a:t>
            </a:r>
          </a:p>
          <a:p>
            <a:endParaRPr lang="en-US" dirty="0"/>
          </a:p>
          <a:p>
            <a:endParaRPr lang="en-US" dirty="0"/>
          </a:p>
        </p:txBody>
      </p:sp>
      <p:sp>
        <p:nvSpPr>
          <p:cNvPr id="9" name="TextBox 8">
            <a:extLst>
              <a:ext uri="{FF2B5EF4-FFF2-40B4-BE49-F238E27FC236}">
                <a16:creationId xmlns:a16="http://schemas.microsoft.com/office/drawing/2014/main" id="{0310AF1A-325E-48B0-8435-235D89E3179E}"/>
              </a:ext>
            </a:extLst>
          </p:cNvPr>
          <p:cNvSpPr txBox="1"/>
          <p:nvPr/>
        </p:nvSpPr>
        <p:spPr>
          <a:xfrm>
            <a:off x="6735645" y="5743920"/>
            <a:ext cx="2839275" cy="923330"/>
          </a:xfrm>
          <a:prstGeom prst="rect">
            <a:avLst/>
          </a:prstGeom>
          <a:noFill/>
        </p:spPr>
        <p:txBody>
          <a:bodyPr wrap="square" rtlCol="0">
            <a:spAutoFit/>
          </a:bodyPr>
          <a:lstStyle/>
          <a:p>
            <a:r>
              <a:rPr lang="en-US" dirty="0"/>
              <a:t>Tough and Hard</a:t>
            </a:r>
          </a:p>
          <a:p>
            <a:endParaRPr lang="en-US" dirty="0"/>
          </a:p>
          <a:p>
            <a:endParaRPr lang="en-US" dirty="0"/>
          </a:p>
        </p:txBody>
      </p:sp>
      <p:sp>
        <p:nvSpPr>
          <p:cNvPr id="11" name="Rectangle 10">
            <a:extLst>
              <a:ext uri="{FF2B5EF4-FFF2-40B4-BE49-F238E27FC236}">
                <a16:creationId xmlns:a16="http://schemas.microsoft.com/office/drawing/2014/main" id="{377F5B51-69D0-4824-9BB6-9C5E4F22506A}"/>
              </a:ext>
            </a:extLst>
          </p:cNvPr>
          <p:cNvSpPr/>
          <p:nvPr/>
        </p:nvSpPr>
        <p:spPr>
          <a:xfrm>
            <a:off x="6181960" y="3513156"/>
            <a:ext cx="3515550" cy="646331"/>
          </a:xfrm>
          <a:prstGeom prst="rect">
            <a:avLst/>
          </a:prstGeom>
        </p:spPr>
        <p:txBody>
          <a:bodyPr wrap="square">
            <a:spAutoFit/>
          </a:bodyPr>
          <a:lstStyle/>
          <a:p>
            <a:r>
              <a:rPr lang="en-US" dirty="0"/>
              <a:t>Brittle – but can be tempered</a:t>
            </a:r>
          </a:p>
          <a:p>
            <a:r>
              <a:rPr lang="en-US" dirty="0"/>
              <a:t>To reduce martensite content</a:t>
            </a:r>
          </a:p>
        </p:txBody>
      </p:sp>
      <p:pic>
        <p:nvPicPr>
          <p:cNvPr id="13" name="Picture 12">
            <a:extLst>
              <a:ext uri="{FF2B5EF4-FFF2-40B4-BE49-F238E27FC236}">
                <a16:creationId xmlns:a16="http://schemas.microsoft.com/office/drawing/2014/main" id="{8459DD9B-DC42-49E6-99EE-297F6FEF5012}"/>
              </a:ext>
            </a:extLst>
          </p:cNvPr>
          <p:cNvPicPr>
            <a:picLocks noChangeAspect="1"/>
          </p:cNvPicPr>
          <p:nvPr/>
        </p:nvPicPr>
        <p:blipFill>
          <a:blip r:embed="rId3"/>
          <a:stretch>
            <a:fillRect/>
          </a:stretch>
        </p:blipFill>
        <p:spPr>
          <a:xfrm>
            <a:off x="101923" y="2447111"/>
            <a:ext cx="3592954" cy="2970042"/>
          </a:xfrm>
          <a:prstGeom prst="rect">
            <a:avLst/>
          </a:prstGeom>
        </p:spPr>
      </p:pic>
      <p:sp>
        <p:nvSpPr>
          <p:cNvPr id="3" name="Rectangle 2">
            <a:extLst>
              <a:ext uri="{FF2B5EF4-FFF2-40B4-BE49-F238E27FC236}">
                <a16:creationId xmlns:a16="http://schemas.microsoft.com/office/drawing/2014/main" id="{27A5E2D2-2481-445F-9903-E4FB6A5F0B5C}"/>
              </a:ext>
            </a:extLst>
          </p:cNvPr>
          <p:cNvSpPr/>
          <p:nvPr/>
        </p:nvSpPr>
        <p:spPr>
          <a:xfrm>
            <a:off x="3704401" y="2889160"/>
            <a:ext cx="4711546" cy="369332"/>
          </a:xfrm>
          <a:prstGeom prst="rect">
            <a:avLst/>
          </a:prstGeom>
        </p:spPr>
        <p:txBody>
          <a:bodyPr wrap="none">
            <a:spAutoFit/>
          </a:bodyPr>
          <a:lstStyle/>
          <a:p>
            <a:r>
              <a:rPr lang="en-US" dirty="0"/>
              <a:t>What are the properties of martensitic steel?</a:t>
            </a:r>
          </a:p>
        </p:txBody>
      </p:sp>
    </p:spTree>
    <p:extLst>
      <p:ext uri="{BB962C8B-B14F-4D97-AF65-F5344CB8AC3E}">
        <p14:creationId xmlns:p14="http://schemas.microsoft.com/office/powerpoint/2010/main" val="81228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1" grpId="0"/>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284925" y="-90970"/>
            <a:ext cx="9070920" cy="1261440"/>
          </a:xfrm>
        </p:spPr>
        <p:txBody>
          <a:bodyPr/>
          <a:lstStyle/>
          <a:p>
            <a:r>
              <a:rPr lang="en-US" dirty="0"/>
              <a:t>Iron and Steel</a:t>
            </a:r>
            <a:endParaRPr lang="en-GB" dirty="0"/>
          </a:p>
        </p:txBody>
      </p:sp>
      <p:pic>
        <p:nvPicPr>
          <p:cNvPr id="12" name="Picture 11">
            <a:extLst>
              <a:ext uri="{FF2B5EF4-FFF2-40B4-BE49-F238E27FC236}">
                <a16:creationId xmlns:a16="http://schemas.microsoft.com/office/drawing/2014/main" id="{977FEA3A-D172-4B92-9DEF-8E4179FDAD9D}"/>
              </a:ext>
            </a:extLst>
          </p:cNvPr>
          <p:cNvPicPr>
            <a:picLocks noChangeAspect="1"/>
          </p:cNvPicPr>
          <p:nvPr/>
        </p:nvPicPr>
        <p:blipFill>
          <a:blip r:embed="rId3"/>
          <a:stretch>
            <a:fillRect/>
          </a:stretch>
        </p:blipFill>
        <p:spPr>
          <a:xfrm>
            <a:off x="3943350" y="1444866"/>
            <a:ext cx="5973762" cy="6114809"/>
          </a:xfrm>
          <a:prstGeom prst="rect">
            <a:avLst/>
          </a:prstGeom>
        </p:spPr>
      </p:pic>
      <p:sp>
        <p:nvSpPr>
          <p:cNvPr id="14" name="TextBox 13">
            <a:extLst>
              <a:ext uri="{FF2B5EF4-FFF2-40B4-BE49-F238E27FC236}">
                <a16:creationId xmlns:a16="http://schemas.microsoft.com/office/drawing/2014/main" id="{5FA3B227-3E91-44AC-8A11-F6B409FB3150}"/>
              </a:ext>
            </a:extLst>
          </p:cNvPr>
          <p:cNvSpPr txBox="1"/>
          <p:nvPr/>
        </p:nvSpPr>
        <p:spPr>
          <a:xfrm>
            <a:off x="284925" y="1550987"/>
            <a:ext cx="2839275" cy="2308324"/>
          </a:xfrm>
          <a:prstGeom prst="rect">
            <a:avLst/>
          </a:prstGeom>
          <a:noFill/>
        </p:spPr>
        <p:txBody>
          <a:bodyPr wrap="square" rtlCol="0">
            <a:spAutoFit/>
          </a:bodyPr>
          <a:lstStyle/>
          <a:p>
            <a:r>
              <a:rPr lang="en-US" dirty="0"/>
              <a:t>The green lines on this chart represent different cooling curves for high carbon steel.  Explain how you would get a steel which is 100 % bainite</a:t>
            </a:r>
          </a:p>
          <a:p>
            <a:endParaRPr lang="en-US" dirty="0"/>
          </a:p>
          <a:p>
            <a:endParaRPr lang="en-US" dirty="0"/>
          </a:p>
        </p:txBody>
      </p:sp>
      <p:sp>
        <p:nvSpPr>
          <p:cNvPr id="15" name="TextBox 14">
            <a:extLst>
              <a:ext uri="{FF2B5EF4-FFF2-40B4-BE49-F238E27FC236}">
                <a16:creationId xmlns:a16="http://schemas.microsoft.com/office/drawing/2014/main" id="{9C2266FD-C183-4369-A470-017CC03B8A8D}"/>
              </a:ext>
            </a:extLst>
          </p:cNvPr>
          <p:cNvSpPr txBox="1"/>
          <p:nvPr/>
        </p:nvSpPr>
        <p:spPr>
          <a:xfrm>
            <a:off x="284925" y="4579937"/>
            <a:ext cx="2839275" cy="1754326"/>
          </a:xfrm>
          <a:prstGeom prst="rect">
            <a:avLst/>
          </a:prstGeom>
          <a:noFill/>
        </p:spPr>
        <p:txBody>
          <a:bodyPr wrap="square" rtlCol="0">
            <a:spAutoFit/>
          </a:bodyPr>
          <a:lstStyle/>
          <a:p>
            <a:r>
              <a:rPr lang="en-US" dirty="0"/>
              <a:t>Cool very fast (less than 4 secs ) from 750 to 350C.  Hold for 10000 secs at 350C</a:t>
            </a:r>
          </a:p>
          <a:p>
            <a:endParaRPr lang="en-US" dirty="0"/>
          </a:p>
          <a:p>
            <a:endParaRPr lang="en-US" dirty="0"/>
          </a:p>
        </p:txBody>
      </p:sp>
    </p:spTree>
    <p:extLst>
      <p:ext uri="{BB962C8B-B14F-4D97-AF65-F5344CB8AC3E}">
        <p14:creationId xmlns:p14="http://schemas.microsoft.com/office/powerpoint/2010/main" val="187217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284925" y="-90970"/>
            <a:ext cx="9070920" cy="1261440"/>
          </a:xfrm>
        </p:spPr>
        <p:txBody>
          <a:bodyPr/>
          <a:lstStyle/>
          <a:p>
            <a:r>
              <a:rPr lang="en-US" dirty="0"/>
              <a:t>Iron and Steel</a:t>
            </a:r>
            <a:endParaRPr lang="en-GB" dirty="0"/>
          </a:p>
        </p:txBody>
      </p:sp>
      <p:sp>
        <p:nvSpPr>
          <p:cNvPr id="14" name="TextBox 13">
            <a:extLst>
              <a:ext uri="{FF2B5EF4-FFF2-40B4-BE49-F238E27FC236}">
                <a16:creationId xmlns:a16="http://schemas.microsoft.com/office/drawing/2014/main" id="{5FA3B227-3E91-44AC-8A11-F6B409FB3150}"/>
              </a:ext>
            </a:extLst>
          </p:cNvPr>
          <p:cNvSpPr txBox="1"/>
          <p:nvPr/>
        </p:nvSpPr>
        <p:spPr>
          <a:xfrm>
            <a:off x="284925" y="1550987"/>
            <a:ext cx="2839275" cy="1754326"/>
          </a:xfrm>
          <a:prstGeom prst="rect">
            <a:avLst/>
          </a:prstGeom>
          <a:noFill/>
        </p:spPr>
        <p:txBody>
          <a:bodyPr wrap="square" rtlCol="0">
            <a:spAutoFit/>
          </a:bodyPr>
          <a:lstStyle/>
          <a:p>
            <a:r>
              <a:rPr lang="en-US" dirty="0"/>
              <a:t>Apart from Carbon, what other alloying elements are used in steel manufacture</a:t>
            </a:r>
          </a:p>
          <a:p>
            <a:endParaRPr lang="en-US" dirty="0"/>
          </a:p>
          <a:p>
            <a:endParaRPr lang="en-US" dirty="0"/>
          </a:p>
        </p:txBody>
      </p:sp>
      <p:sp>
        <p:nvSpPr>
          <p:cNvPr id="15" name="TextBox 14">
            <a:extLst>
              <a:ext uri="{FF2B5EF4-FFF2-40B4-BE49-F238E27FC236}">
                <a16:creationId xmlns:a16="http://schemas.microsoft.com/office/drawing/2014/main" id="{9C2266FD-C183-4369-A470-017CC03B8A8D}"/>
              </a:ext>
            </a:extLst>
          </p:cNvPr>
          <p:cNvSpPr txBox="1"/>
          <p:nvPr/>
        </p:nvSpPr>
        <p:spPr>
          <a:xfrm>
            <a:off x="3866325" y="1322387"/>
            <a:ext cx="2839275" cy="2031325"/>
          </a:xfrm>
          <a:prstGeom prst="rect">
            <a:avLst/>
          </a:prstGeom>
          <a:noFill/>
        </p:spPr>
        <p:txBody>
          <a:bodyPr wrap="square" rtlCol="0">
            <a:spAutoFit/>
          </a:bodyPr>
          <a:lstStyle/>
          <a:p>
            <a:endParaRPr lang="en-US" dirty="0"/>
          </a:p>
          <a:p>
            <a:r>
              <a:rPr lang="en-US" dirty="0"/>
              <a:t>Chromium. Molybdenum, Nickel, Copper, Vanadium,  Boron, Silicon, titanium, </a:t>
            </a:r>
            <a:r>
              <a:rPr lang="en-US" dirty="0" err="1"/>
              <a:t>sulphur</a:t>
            </a:r>
            <a:r>
              <a:rPr lang="en-US" dirty="0"/>
              <a:t>, lead, bismuth and </a:t>
            </a:r>
            <a:r>
              <a:rPr lang="en-US" dirty="0" err="1"/>
              <a:t>Aluminium</a:t>
            </a:r>
            <a:endParaRPr lang="en-US" dirty="0"/>
          </a:p>
        </p:txBody>
      </p:sp>
      <p:sp>
        <p:nvSpPr>
          <p:cNvPr id="6" name="TextBox 5">
            <a:extLst>
              <a:ext uri="{FF2B5EF4-FFF2-40B4-BE49-F238E27FC236}">
                <a16:creationId xmlns:a16="http://schemas.microsoft.com/office/drawing/2014/main" id="{E5AAF3DD-4CC3-4465-B8AF-0413B43B6175}"/>
              </a:ext>
            </a:extLst>
          </p:cNvPr>
          <p:cNvSpPr txBox="1"/>
          <p:nvPr/>
        </p:nvSpPr>
        <p:spPr>
          <a:xfrm>
            <a:off x="7104825" y="1876385"/>
            <a:ext cx="2839275" cy="646331"/>
          </a:xfrm>
          <a:prstGeom prst="rect">
            <a:avLst/>
          </a:prstGeom>
          <a:noFill/>
        </p:spPr>
        <p:txBody>
          <a:bodyPr wrap="square" rtlCol="0">
            <a:spAutoFit/>
          </a:bodyPr>
          <a:lstStyle/>
          <a:p>
            <a:r>
              <a:rPr lang="en-US" dirty="0"/>
              <a:t>Research what they all do!</a:t>
            </a:r>
          </a:p>
        </p:txBody>
      </p:sp>
    </p:spTree>
    <p:extLst>
      <p:ext uri="{BB962C8B-B14F-4D97-AF65-F5344CB8AC3E}">
        <p14:creationId xmlns:p14="http://schemas.microsoft.com/office/powerpoint/2010/main" val="95441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284925" y="-90970"/>
            <a:ext cx="9070920" cy="1261440"/>
          </a:xfrm>
        </p:spPr>
        <p:txBody>
          <a:bodyPr/>
          <a:lstStyle/>
          <a:p>
            <a:r>
              <a:rPr lang="en-US" dirty="0"/>
              <a:t>Material Selection – Merit functions</a:t>
            </a:r>
            <a:endParaRPr lang="en-GB" dirty="0"/>
          </a:p>
        </p:txBody>
      </p:sp>
      <p:sp>
        <p:nvSpPr>
          <p:cNvPr id="14" name="TextBox 13">
            <a:extLst>
              <a:ext uri="{FF2B5EF4-FFF2-40B4-BE49-F238E27FC236}">
                <a16:creationId xmlns:a16="http://schemas.microsoft.com/office/drawing/2014/main" id="{5FA3B227-3E91-44AC-8A11-F6B409FB3150}"/>
              </a:ext>
            </a:extLst>
          </p:cNvPr>
          <p:cNvSpPr txBox="1"/>
          <p:nvPr/>
        </p:nvSpPr>
        <p:spPr>
          <a:xfrm>
            <a:off x="389700" y="2902674"/>
            <a:ext cx="2839275" cy="1754326"/>
          </a:xfrm>
          <a:prstGeom prst="rect">
            <a:avLst/>
          </a:prstGeom>
          <a:noFill/>
        </p:spPr>
        <p:txBody>
          <a:bodyPr wrap="square" rtlCol="0">
            <a:spAutoFit/>
          </a:bodyPr>
          <a:lstStyle/>
          <a:p>
            <a:r>
              <a:rPr lang="en-US" dirty="0"/>
              <a:t>Give an example 3 examples of a merit function in different applications : </a:t>
            </a:r>
          </a:p>
          <a:p>
            <a:endParaRPr lang="en-US" dirty="0"/>
          </a:p>
          <a:p>
            <a:endParaRPr lang="en-US" dirty="0"/>
          </a:p>
        </p:txBody>
      </p:sp>
      <p:sp>
        <p:nvSpPr>
          <p:cNvPr id="15" name="TextBox 14">
            <a:extLst>
              <a:ext uri="{FF2B5EF4-FFF2-40B4-BE49-F238E27FC236}">
                <a16:creationId xmlns:a16="http://schemas.microsoft.com/office/drawing/2014/main" id="{9C2266FD-C183-4369-A470-017CC03B8A8D}"/>
              </a:ext>
            </a:extLst>
          </p:cNvPr>
          <p:cNvSpPr txBox="1"/>
          <p:nvPr/>
        </p:nvSpPr>
        <p:spPr>
          <a:xfrm>
            <a:off x="3323400" y="2902674"/>
            <a:ext cx="4496625" cy="2031325"/>
          </a:xfrm>
          <a:prstGeom prst="rect">
            <a:avLst/>
          </a:prstGeom>
          <a:noFill/>
        </p:spPr>
        <p:txBody>
          <a:bodyPr wrap="square" rtlCol="0">
            <a:spAutoFit/>
          </a:bodyPr>
          <a:lstStyle/>
          <a:p>
            <a:r>
              <a:rPr lang="en-US" dirty="0"/>
              <a:t>MTB spoke – Strength / Density</a:t>
            </a:r>
          </a:p>
          <a:p>
            <a:endParaRPr lang="en-US" dirty="0"/>
          </a:p>
          <a:p>
            <a:r>
              <a:rPr lang="en-US" dirty="0"/>
              <a:t>Building beam </a:t>
            </a:r>
          </a:p>
          <a:p>
            <a:endParaRPr lang="en-US" dirty="0"/>
          </a:p>
          <a:p>
            <a:endParaRPr lang="en-US" dirty="0"/>
          </a:p>
          <a:p>
            <a:endParaRPr lang="en-US" dirty="0"/>
          </a:p>
          <a:p>
            <a:r>
              <a:rPr lang="en-US" dirty="0"/>
              <a:t>Spaceframe chassis :  Stiffness/Density</a:t>
            </a:r>
          </a:p>
        </p:txBody>
      </p:sp>
      <p:pic>
        <p:nvPicPr>
          <p:cNvPr id="3" name="Picture 2">
            <a:extLst>
              <a:ext uri="{FF2B5EF4-FFF2-40B4-BE49-F238E27FC236}">
                <a16:creationId xmlns:a16="http://schemas.microsoft.com/office/drawing/2014/main" id="{33131E1A-956B-4E1F-A656-BF23A1D9A270}"/>
              </a:ext>
            </a:extLst>
          </p:cNvPr>
          <p:cNvPicPr>
            <a:picLocks noChangeAspect="1"/>
          </p:cNvPicPr>
          <p:nvPr/>
        </p:nvPicPr>
        <p:blipFill>
          <a:blip r:embed="rId3"/>
          <a:stretch>
            <a:fillRect/>
          </a:stretch>
        </p:blipFill>
        <p:spPr>
          <a:xfrm>
            <a:off x="5467350" y="3228072"/>
            <a:ext cx="1390650" cy="1362075"/>
          </a:xfrm>
          <a:prstGeom prst="rect">
            <a:avLst/>
          </a:prstGeom>
        </p:spPr>
      </p:pic>
      <p:sp>
        <p:nvSpPr>
          <p:cNvPr id="7" name="TextBox 6">
            <a:extLst>
              <a:ext uri="{FF2B5EF4-FFF2-40B4-BE49-F238E27FC236}">
                <a16:creationId xmlns:a16="http://schemas.microsoft.com/office/drawing/2014/main" id="{37AF7E08-F0D3-4D60-814F-917B458F7A3D}"/>
              </a:ext>
            </a:extLst>
          </p:cNvPr>
          <p:cNvSpPr txBox="1"/>
          <p:nvPr/>
        </p:nvSpPr>
        <p:spPr>
          <a:xfrm>
            <a:off x="484125" y="1473746"/>
            <a:ext cx="2839275" cy="923330"/>
          </a:xfrm>
          <a:prstGeom prst="rect">
            <a:avLst/>
          </a:prstGeom>
          <a:noFill/>
        </p:spPr>
        <p:txBody>
          <a:bodyPr wrap="square" rtlCol="0">
            <a:spAutoFit/>
          </a:bodyPr>
          <a:lstStyle/>
          <a:p>
            <a:r>
              <a:rPr lang="en-US" dirty="0"/>
              <a:t>What is a merit function</a:t>
            </a:r>
          </a:p>
          <a:p>
            <a:endParaRPr lang="en-US" dirty="0"/>
          </a:p>
          <a:p>
            <a:endParaRPr lang="en-US" dirty="0"/>
          </a:p>
        </p:txBody>
      </p:sp>
      <p:sp>
        <p:nvSpPr>
          <p:cNvPr id="8" name="TextBox 7">
            <a:extLst>
              <a:ext uri="{FF2B5EF4-FFF2-40B4-BE49-F238E27FC236}">
                <a16:creationId xmlns:a16="http://schemas.microsoft.com/office/drawing/2014/main" id="{4A088740-1801-4C2E-80CE-08DAA4DF88FC}"/>
              </a:ext>
            </a:extLst>
          </p:cNvPr>
          <p:cNvSpPr txBox="1"/>
          <p:nvPr/>
        </p:nvSpPr>
        <p:spPr>
          <a:xfrm>
            <a:off x="3323399" y="1473746"/>
            <a:ext cx="6757226" cy="2031325"/>
          </a:xfrm>
          <a:prstGeom prst="rect">
            <a:avLst/>
          </a:prstGeom>
          <a:noFill/>
        </p:spPr>
        <p:txBody>
          <a:bodyPr wrap="square" rtlCol="0">
            <a:spAutoFit/>
          </a:bodyPr>
          <a:lstStyle/>
          <a:p>
            <a:r>
              <a:rPr lang="en-US" dirty="0"/>
              <a:t>A merit function defines what you are trying to </a:t>
            </a:r>
            <a:r>
              <a:rPr lang="en-US" dirty="0" err="1"/>
              <a:t>maximise</a:t>
            </a:r>
            <a:r>
              <a:rPr lang="en-US" dirty="0"/>
              <a:t> when you select a material. We can look at the right material charts and get candidate materials for our application using merit functions</a:t>
            </a:r>
          </a:p>
          <a:p>
            <a:endParaRPr lang="en-US" dirty="0"/>
          </a:p>
          <a:p>
            <a:endParaRPr lang="en-US" dirty="0"/>
          </a:p>
          <a:p>
            <a:endParaRPr lang="en-US" dirty="0"/>
          </a:p>
        </p:txBody>
      </p:sp>
      <p:sp>
        <p:nvSpPr>
          <p:cNvPr id="9" name="TextBox 8">
            <a:extLst>
              <a:ext uri="{FF2B5EF4-FFF2-40B4-BE49-F238E27FC236}">
                <a16:creationId xmlns:a16="http://schemas.microsoft.com/office/drawing/2014/main" id="{8B9B7DE2-5076-4976-95AC-C5E8DC5EE224}"/>
              </a:ext>
            </a:extLst>
          </p:cNvPr>
          <p:cNvSpPr txBox="1"/>
          <p:nvPr/>
        </p:nvSpPr>
        <p:spPr>
          <a:xfrm>
            <a:off x="389699" y="5693499"/>
            <a:ext cx="2839275" cy="1754326"/>
          </a:xfrm>
          <a:prstGeom prst="rect">
            <a:avLst/>
          </a:prstGeom>
          <a:noFill/>
        </p:spPr>
        <p:txBody>
          <a:bodyPr wrap="square" rtlCol="0">
            <a:spAutoFit/>
          </a:bodyPr>
          <a:lstStyle/>
          <a:p>
            <a:r>
              <a:rPr lang="en-US" dirty="0"/>
              <a:t>What other properties might you consider putting into a merit function: </a:t>
            </a:r>
          </a:p>
          <a:p>
            <a:endParaRPr lang="en-US" dirty="0"/>
          </a:p>
          <a:p>
            <a:endParaRPr lang="en-US" dirty="0"/>
          </a:p>
        </p:txBody>
      </p:sp>
      <p:sp>
        <p:nvSpPr>
          <p:cNvPr id="10" name="TextBox 9">
            <a:extLst>
              <a:ext uri="{FF2B5EF4-FFF2-40B4-BE49-F238E27FC236}">
                <a16:creationId xmlns:a16="http://schemas.microsoft.com/office/drawing/2014/main" id="{6FBD7EE1-E1C2-4097-A40A-4E59EAECAA65}"/>
              </a:ext>
            </a:extLst>
          </p:cNvPr>
          <p:cNvSpPr txBox="1"/>
          <p:nvPr/>
        </p:nvSpPr>
        <p:spPr>
          <a:xfrm>
            <a:off x="3323399" y="5494296"/>
            <a:ext cx="4496625" cy="1477328"/>
          </a:xfrm>
          <a:prstGeom prst="rect">
            <a:avLst/>
          </a:prstGeom>
          <a:noFill/>
        </p:spPr>
        <p:txBody>
          <a:bodyPr wrap="square" rtlCol="0">
            <a:spAutoFit/>
          </a:bodyPr>
          <a:lstStyle/>
          <a:p>
            <a:r>
              <a:rPr lang="en-US" dirty="0"/>
              <a:t>Cost,</a:t>
            </a:r>
          </a:p>
          <a:p>
            <a:r>
              <a:rPr lang="en-US" dirty="0"/>
              <a:t>Corrosion resistance</a:t>
            </a:r>
          </a:p>
          <a:p>
            <a:r>
              <a:rPr lang="en-US" dirty="0"/>
              <a:t>Fatigue strength </a:t>
            </a:r>
          </a:p>
          <a:p>
            <a:r>
              <a:rPr lang="en-US" dirty="0"/>
              <a:t>Manufacturing properties such as machinability</a:t>
            </a:r>
          </a:p>
        </p:txBody>
      </p:sp>
    </p:spTree>
    <p:extLst>
      <p:ext uri="{BB962C8B-B14F-4D97-AF65-F5344CB8AC3E}">
        <p14:creationId xmlns:p14="http://schemas.microsoft.com/office/powerpoint/2010/main" val="2727627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8" grpId="0"/>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284925" y="-90970"/>
            <a:ext cx="9070920" cy="1261440"/>
          </a:xfrm>
        </p:spPr>
        <p:txBody>
          <a:bodyPr/>
          <a:lstStyle/>
          <a:p>
            <a:r>
              <a:rPr lang="en-US" dirty="0"/>
              <a:t>Material Selection – Merit functions</a:t>
            </a:r>
            <a:endParaRPr lang="en-GB" dirty="0"/>
          </a:p>
        </p:txBody>
      </p:sp>
      <p:pic>
        <p:nvPicPr>
          <p:cNvPr id="13" name="Picture 12">
            <a:extLst>
              <a:ext uri="{FF2B5EF4-FFF2-40B4-BE49-F238E27FC236}">
                <a16:creationId xmlns:a16="http://schemas.microsoft.com/office/drawing/2014/main" id="{1ED8F5B4-46B3-4EF7-A660-F8CE9E95234F}"/>
              </a:ext>
            </a:extLst>
          </p:cNvPr>
          <p:cNvPicPr>
            <a:picLocks noChangeAspect="1"/>
          </p:cNvPicPr>
          <p:nvPr/>
        </p:nvPicPr>
        <p:blipFill>
          <a:blip r:embed="rId3"/>
          <a:stretch>
            <a:fillRect/>
          </a:stretch>
        </p:blipFill>
        <p:spPr>
          <a:xfrm>
            <a:off x="2535945" y="1016000"/>
            <a:ext cx="7448550" cy="6010275"/>
          </a:xfrm>
          <a:prstGeom prst="rect">
            <a:avLst/>
          </a:prstGeom>
        </p:spPr>
      </p:pic>
      <p:sp>
        <p:nvSpPr>
          <p:cNvPr id="4" name="TextBox 3">
            <a:extLst>
              <a:ext uri="{FF2B5EF4-FFF2-40B4-BE49-F238E27FC236}">
                <a16:creationId xmlns:a16="http://schemas.microsoft.com/office/drawing/2014/main" id="{984F0365-7F97-4AC4-886A-38C2ACCF39AB}"/>
              </a:ext>
            </a:extLst>
          </p:cNvPr>
          <p:cNvSpPr txBox="1"/>
          <p:nvPr/>
        </p:nvSpPr>
        <p:spPr>
          <a:xfrm>
            <a:off x="96130" y="1428750"/>
            <a:ext cx="2132720" cy="3693319"/>
          </a:xfrm>
          <a:prstGeom prst="rect">
            <a:avLst/>
          </a:prstGeom>
          <a:noFill/>
        </p:spPr>
        <p:txBody>
          <a:bodyPr wrap="square" rtlCol="0">
            <a:spAutoFit/>
          </a:bodyPr>
          <a:lstStyle/>
          <a:p>
            <a:r>
              <a:rPr lang="en-US" dirty="0"/>
              <a:t>If you had an application which required you to </a:t>
            </a:r>
            <a:r>
              <a:rPr lang="en-US" dirty="0" err="1"/>
              <a:t>maximise</a:t>
            </a:r>
            <a:r>
              <a:rPr lang="en-US" dirty="0"/>
              <a:t> strength /density and for cost reasons required you to use a metal’ Which sub group of metals would be your no 1 candidate for material selection?</a:t>
            </a:r>
            <a:endParaRPr lang="en-GB" dirty="0"/>
          </a:p>
        </p:txBody>
      </p:sp>
      <p:sp>
        <p:nvSpPr>
          <p:cNvPr id="18" name="TextBox 17">
            <a:extLst>
              <a:ext uri="{FF2B5EF4-FFF2-40B4-BE49-F238E27FC236}">
                <a16:creationId xmlns:a16="http://schemas.microsoft.com/office/drawing/2014/main" id="{24CB23A5-C1AE-4CB7-8F57-D0D20E2A97E4}"/>
              </a:ext>
            </a:extLst>
          </p:cNvPr>
          <p:cNvSpPr txBox="1"/>
          <p:nvPr/>
        </p:nvSpPr>
        <p:spPr>
          <a:xfrm>
            <a:off x="96130" y="5484594"/>
            <a:ext cx="2132720" cy="646331"/>
          </a:xfrm>
          <a:prstGeom prst="rect">
            <a:avLst/>
          </a:prstGeom>
          <a:noFill/>
        </p:spPr>
        <p:txBody>
          <a:bodyPr wrap="square" rtlCol="0">
            <a:spAutoFit/>
          </a:bodyPr>
          <a:lstStyle/>
          <a:p>
            <a:r>
              <a:rPr lang="en-US" dirty="0"/>
              <a:t>Magnesium or </a:t>
            </a:r>
            <a:r>
              <a:rPr lang="en-US" dirty="0" err="1"/>
              <a:t>Aluminium</a:t>
            </a:r>
            <a:endParaRPr lang="en-GB" dirty="0"/>
          </a:p>
        </p:txBody>
      </p:sp>
    </p:spTree>
    <p:extLst>
      <p:ext uri="{BB962C8B-B14F-4D97-AF65-F5344CB8AC3E}">
        <p14:creationId xmlns:p14="http://schemas.microsoft.com/office/powerpoint/2010/main" val="2711787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284925" y="-90970"/>
            <a:ext cx="9070920" cy="1261440"/>
          </a:xfrm>
        </p:spPr>
        <p:txBody>
          <a:bodyPr/>
          <a:lstStyle/>
          <a:p>
            <a:r>
              <a:rPr lang="en-US" dirty="0"/>
              <a:t>Material Selection – Merit functions</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96130" y="1428751"/>
            <a:ext cx="3790070" cy="646331"/>
          </a:xfrm>
          <a:prstGeom prst="rect">
            <a:avLst/>
          </a:prstGeom>
          <a:noFill/>
        </p:spPr>
        <p:txBody>
          <a:bodyPr wrap="square" rtlCol="0">
            <a:spAutoFit/>
          </a:bodyPr>
          <a:lstStyle/>
          <a:p>
            <a:r>
              <a:rPr lang="en-US" dirty="0"/>
              <a:t>Give some examples of when you might design for : </a:t>
            </a:r>
            <a:endParaRPr lang="en-GB" dirty="0"/>
          </a:p>
        </p:txBody>
      </p:sp>
      <p:sp>
        <p:nvSpPr>
          <p:cNvPr id="18" name="TextBox 17">
            <a:extLst>
              <a:ext uri="{FF2B5EF4-FFF2-40B4-BE49-F238E27FC236}">
                <a16:creationId xmlns:a16="http://schemas.microsoft.com/office/drawing/2014/main" id="{24CB23A5-C1AE-4CB7-8F57-D0D20E2A97E4}"/>
              </a:ext>
            </a:extLst>
          </p:cNvPr>
          <p:cNvSpPr txBox="1"/>
          <p:nvPr/>
        </p:nvSpPr>
        <p:spPr>
          <a:xfrm>
            <a:off x="2819840" y="2198468"/>
            <a:ext cx="2132720" cy="369332"/>
          </a:xfrm>
          <a:prstGeom prst="rect">
            <a:avLst/>
          </a:prstGeom>
          <a:noFill/>
        </p:spPr>
        <p:txBody>
          <a:bodyPr wrap="square" rtlCol="0">
            <a:spAutoFit/>
          </a:bodyPr>
          <a:lstStyle/>
          <a:p>
            <a:r>
              <a:rPr lang="en-US" dirty="0"/>
              <a:t>Strength/Weight</a:t>
            </a:r>
            <a:endParaRPr lang="en-GB" dirty="0"/>
          </a:p>
        </p:txBody>
      </p:sp>
      <p:sp>
        <p:nvSpPr>
          <p:cNvPr id="6" name="TextBox 5">
            <a:extLst>
              <a:ext uri="{FF2B5EF4-FFF2-40B4-BE49-F238E27FC236}">
                <a16:creationId xmlns:a16="http://schemas.microsoft.com/office/drawing/2014/main" id="{C828027E-6505-4423-83BF-C8EDC002E1AA}"/>
              </a:ext>
            </a:extLst>
          </p:cNvPr>
          <p:cNvSpPr txBox="1"/>
          <p:nvPr/>
        </p:nvSpPr>
        <p:spPr>
          <a:xfrm>
            <a:off x="5696829" y="1967637"/>
            <a:ext cx="3659015" cy="923330"/>
          </a:xfrm>
          <a:prstGeom prst="rect">
            <a:avLst/>
          </a:prstGeom>
          <a:noFill/>
        </p:spPr>
        <p:txBody>
          <a:bodyPr wrap="square" rtlCol="0">
            <a:spAutoFit/>
          </a:bodyPr>
          <a:lstStyle/>
          <a:p>
            <a:r>
              <a:rPr lang="en-US" dirty="0"/>
              <a:t>MTB frame, wheel spoke, Pressure vessel</a:t>
            </a:r>
          </a:p>
          <a:p>
            <a:r>
              <a:rPr lang="en-US" dirty="0"/>
              <a:t>Skyscraper structural components</a:t>
            </a:r>
            <a:endParaRPr lang="en-GB" dirty="0"/>
          </a:p>
        </p:txBody>
      </p:sp>
      <p:sp>
        <p:nvSpPr>
          <p:cNvPr id="7" name="TextBox 6">
            <a:extLst>
              <a:ext uri="{FF2B5EF4-FFF2-40B4-BE49-F238E27FC236}">
                <a16:creationId xmlns:a16="http://schemas.microsoft.com/office/drawing/2014/main" id="{9B681CE4-5237-4360-A1F8-08DB5026F019}"/>
              </a:ext>
            </a:extLst>
          </p:cNvPr>
          <p:cNvSpPr txBox="1"/>
          <p:nvPr/>
        </p:nvSpPr>
        <p:spPr>
          <a:xfrm>
            <a:off x="2819840" y="3377278"/>
            <a:ext cx="2132720" cy="369332"/>
          </a:xfrm>
          <a:prstGeom prst="rect">
            <a:avLst/>
          </a:prstGeom>
          <a:noFill/>
        </p:spPr>
        <p:txBody>
          <a:bodyPr wrap="square" rtlCol="0">
            <a:spAutoFit/>
          </a:bodyPr>
          <a:lstStyle/>
          <a:p>
            <a:r>
              <a:rPr lang="en-US" dirty="0"/>
              <a:t>Stiffness/Weight</a:t>
            </a:r>
            <a:endParaRPr lang="en-GB" dirty="0"/>
          </a:p>
        </p:txBody>
      </p:sp>
      <p:sp>
        <p:nvSpPr>
          <p:cNvPr id="8" name="TextBox 7">
            <a:extLst>
              <a:ext uri="{FF2B5EF4-FFF2-40B4-BE49-F238E27FC236}">
                <a16:creationId xmlns:a16="http://schemas.microsoft.com/office/drawing/2014/main" id="{FFE3A2A5-D140-4C8D-968E-EFD48C99CE62}"/>
              </a:ext>
            </a:extLst>
          </p:cNvPr>
          <p:cNvSpPr txBox="1"/>
          <p:nvPr/>
        </p:nvSpPr>
        <p:spPr>
          <a:xfrm>
            <a:off x="5601580" y="3410505"/>
            <a:ext cx="2132720" cy="1200329"/>
          </a:xfrm>
          <a:prstGeom prst="rect">
            <a:avLst/>
          </a:prstGeom>
          <a:noFill/>
        </p:spPr>
        <p:txBody>
          <a:bodyPr wrap="square" rtlCol="0">
            <a:spAutoFit/>
          </a:bodyPr>
          <a:lstStyle/>
          <a:p>
            <a:r>
              <a:rPr lang="en-US" dirty="0"/>
              <a:t>Sprint bike frame, racing car chassis, Drone camera mount, </a:t>
            </a:r>
            <a:endParaRPr lang="en-GB" dirty="0"/>
          </a:p>
        </p:txBody>
      </p:sp>
      <p:sp>
        <p:nvSpPr>
          <p:cNvPr id="9" name="TextBox 8">
            <a:extLst>
              <a:ext uri="{FF2B5EF4-FFF2-40B4-BE49-F238E27FC236}">
                <a16:creationId xmlns:a16="http://schemas.microsoft.com/office/drawing/2014/main" id="{5213EA19-1A26-491E-AD3B-0232A3D5FD7B}"/>
              </a:ext>
            </a:extLst>
          </p:cNvPr>
          <p:cNvSpPr txBox="1"/>
          <p:nvPr/>
        </p:nvSpPr>
        <p:spPr>
          <a:xfrm>
            <a:off x="2819840" y="5161427"/>
            <a:ext cx="2132720" cy="646331"/>
          </a:xfrm>
          <a:prstGeom prst="rect">
            <a:avLst/>
          </a:prstGeom>
          <a:noFill/>
        </p:spPr>
        <p:txBody>
          <a:bodyPr wrap="square" rtlCol="0">
            <a:spAutoFit/>
          </a:bodyPr>
          <a:lstStyle/>
          <a:p>
            <a:r>
              <a:rPr lang="en-US" dirty="0"/>
              <a:t>Strength/</a:t>
            </a:r>
          </a:p>
          <a:p>
            <a:r>
              <a:rPr lang="en-US" dirty="0"/>
              <a:t>Cost</a:t>
            </a:r>
            <a:endParaRPr lang="en-GB" dirty="0"/>
          </a:p>
        </p:txBody>
      </p:sp>
      <p:sp>
        <p:nvSpPr>
          <p:cNvPr id="10" name="TextBox 9">
            <a:extLst>
              <a:ext uri="{FF2B5EF4-FFF2-40B4-BE49-F238E27FC236}">
                <a16:creationId xmlns:a16="http://schemas.microsoft.com/office/drawing/2014/main" id="{E5FCED05-A242-466C-8280-58EC28CD4FA8}"/>
              </a:ext>
            </a:extLst>
          </p:cNvPr>
          <p:cNvSpPr txBox="1"/>
          <p:nvPr/>
        </p:nvSpPr>
        <p:spPr>
          <a:xfrm>
            <a:off x="5601580" y="5161427"/>
            <a:ext cx="3659015" cy="369332"/>
          </a:xfrm>
          <a:prstGeom prst="rect">
            <a:avLst/>
          </a:prstGeom>
          <a:noFill/>
        </p:spPr>
        <p:txBody>
          <a:bodyPr wrap="square" rtlCol="0">
            <a:spAutoFit/>
          </a:bodyPr>
          <a:lstStyle/>
          <a:p>
            <a:r>
              <a:rPr lang="en-US" dirty="0"/>
              <a:t>Ship steel</a:t>
            </a:r>
            <a:endParaRPr lang="en-GB" dirty="0"/>
          </a:p>
        </p:txBody>
      </p:sp>
      <p:sp>
        <p:nvSpPr>
          <p:cNvPr id="11" name="TextBox 10">
            <a:extLst>
              <a:ext uri="{FF2B5EF4-FFF2-40B4-BE49-F238E27FC236}">
                <a16:creationId xmlns:a16="http://schemas.microsoft.com/office/drawing/2014/main" id="{12074143-99C7-4DA3-886A-787A18778AE5}"/>
              </a:ext>
            </a:extLst>
          </p:cNvPr>
          <p:cNvSpPr txBox="1"/>
          <p:nvPr/>
        </p:nvSpPr>
        <p:spPr>
          <a:xfrm>
            <a:off x="2890837" y="6130924"/>
            <a:ext cx="2132720" cy="646331"/>
          </a:xfrm>
          <a:prstGeom prst="rect">
            <a:avLst/>
          </a:prstGeom>
          <a:noFill/>
        </p:spPr>
        <p:txBody>
          <a:bodyPr wrap="square" rtlCol="0">
            <a:spAutoFit/>
          </a:bodyPr>
          <a:lstStyle/>
          <a:p>
            <a:r>
              <a:rPr lang="en-US" dirty="0"/>
              <a:t>Fatigue strength/</a:t>
            </a:r>
          </a:p>
          <a:p>
            <a:r>
              <a:rPr lang="en-US" dirty="0"/>
              <a:t>Weight</a:t>
            </a:r>
            <a:endParaRPr lang="en-GB" dirty="0"/>
          </a:p>
        </p:txBody>
      </p:sp>
      <p:sp>
        <p:nvSpPr>
          <p:cNvPr id="12" name="TextBox 11">
            <a:extLst>
              <a:ext uri="{FF2B5EF4-FFF2-40B4-BE49-F238E27FC236}">
                <a16:creationId xmlns:a16="http://schemas.microsoft.com/office/drawing/2014/main" id="{CA8877F5-A2FE-4921-833D-75B082D5586D}"/>
              </a:ext>
            </a:extLst>
          </p:cNvPr>
          <p:cNvSpPr txBox="1"/>
          <p:nvPr/>
        </p:nvSpPr>
        <p:spPr>
          <a:xfrm>
            <a:off x="5601580" y="6081352"/>
            <a:ext cx="2132720" cy="1200329"/>
          </a:xfrm>
          <a:prstGeom prst="rect">
            <a:avLst/>
          </a:prstGeom>
          <a:noFill/>
        </p:spPr>
        <p:txBody>
          <a:bodyPr wrap="square" rtlCol="0">
            <a:spAutoFit/>
          </a:bodyPr>
          <a:lstStyle/>
          <a:p>
            <a:r>
              <a:rPr lang="en-US" dirty="0" err="1"/>
              <a:t>Aeroplane</a:t>
            </a:r>
            <a:r>
              <a:rPr lang="en-US" dirty="0"/>
              <a:t> wing. Crankshaft, conrod,</a:t>
            </a:r>
          </a:p>
          <a:p>
            <a:endParaRPr lang="en-GB" dirty="0"/>
          </a:p>
        </p:txBody>
      </p:sp>
    </p:spTree>
    <p:extLst>
      <p:ext uri="{BB962C8B-B14F-4D97-AF65-F5344CB8AC3E}">
        <p14:creationId xmlns:p14="http://schemas.microsoft.com/office/powerpoint/2010/main" val="2636730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P spid="1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284925" y="-90970"/>
            <a:ext cx="9070920" cy="1261440"/>
          </a:xfrm>
        </p:spPr>
        <p:txBody>
          <a:bodyPr/>
          <a:lstStyle/>
          <a:p>
            <a:r>
              <a:rPr lang="en-US" dirty="0"/>
              <a:t>Joining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96130" y="1428751"/>
            <a:ext cx="3790070" cy="646331"/>
          </a:xfrm>
          <a:prstGeom prst="rect">
            <a:avLst/>
          </a:prstGeom>
          <a:noFill/>
        </p:spPr>
        <p:txBody>
          <a:bodyPr wrap="square" rtlCol="0">
            <a:spAutoFit/>
          </a:bodyPr>
          <a:lstStyle/>
          <a:p>
            <a:r>
              <a:rPr lang="en-US" dirty="0"/>
              <a:t>Give 2 reasons why parts have to be joined into assemblies</a:t>
            </a:r>
            <a:endParaRPr lang="en-GB" dirty="0"/>
          </a:p>
        </p:txBody>
      </p:sp>
      <p:sp>
        <p:nvSpPr>
          <p:cNvPr id="18" name="TextBox 17">
            <a:extLst>
              <a:ext uri="{FF2B5EF4-FFF2-40B4-BE49-F238E27FC236}">
                <a16:creationId xmlns:a16="http://schemas.microsoft.com/office/drawing/2014/main" id="{24CB23A5-C1AE-4CB7-8F57-D0D20E2A97E4}"/>
              </a:ext>
            </a:extLst>
          </p:cNvPr>
          <p:cNvSpPr txBox="1"/>
          <p:nvPr/>
        </p:nvSpPr>
        <p:spPr>
          <a:xfrm>
            <a:off x="4445439" y="1323009"/>
            <a:ext cx="3064493" cy="1200329"/>
          </a:xfrm>
          <a:prstGeom prst="rect">
            <a:avLst/>
          </a:prstGeom>
          <a:noFill/>
        </p:spPr>
        <p:txBody>
          <a:bodyPr wrap="square" rtlCol="0">
            <a:spAutoFit/>
          </a:bodyPr>
          <a:lstStyle/>
          <a:p>
            <a:pPr marL="342900" indent="-342900">
              <a:buAutoNum type="arabicParenR"/>
            </a:pPr>
            <a:r>
              <a:rPr lang="en-US" dirty="0"/>
              <a:t>Complexity of form</a:t>
            </a:r>
          </a:p>
          <a:p>
            <a:pPr marL="342900" indent="-342900">
              <a:buAutoNum type="arabicParenR"/>
            </a:pPr>
            <a:r>
              <a:rPr lang="en-US" dirty="0"/>
              <a:t>Requirements indicate multiple materials should be used</a:t>
            </a:r>
            <a:endParaRPr lang="en-GB" dirty="0"/>
          </a:p>
        </p:txBody>
      </p:sp>
      <p:sp>
        <p:nvSpPr>
          <p:cNvPr id="7" name="TextBox 6">
            <a:extLst>
              <a:ext uri="{FF2B5EF4-FFF2-40B4-BE49-F238E27FC236}">
                <a16:creationId xmlns:a16="http://schemas.microsoft.com/office/drawing/2014/main" id="{9B681CE4-5237-4360-A1F8-08DB5026F019}"/>
              </a:ext>
            </a:extLst>
          </p:cNvPr>
          <p:cNvSpPr txBox="1"/>
          <p:nvPr/>
        </p:nvSpPr>
        <p:spPr>
          <a:xfrm>
            <a:off x="169773" y="2981282"/>
            <a:ext cx="2132720" cy="923330"/>
          </a:xfrm>
          <a:prstGeom prst="rect">
            <a:avLst/>
          </a:prstGeom>
          <a:noFill/>
        </p:spPr>
        <p:txBody>
          <a:bodyPr wrap="square" rtlCol="0">
            <a:spAutoFit/>
          </a:bodyPr>
          <a:lstStyle/>
          <a:p>
            <a:r>
              <a:rPr lang="en-US" dirty="0"/>
              <a:t>Give four reasons why joining is bad news!</a:t>
            </a:r>
            <a:endParaRPr lang="en-GB" dirty="0"/>
          </a:p>
        </p:txBody>
      </p:sp>
      <p:sp>
        <p:nvSpPr>
          <p:cNvPr id="9" name="TextBox 8">
            <a:extLst>
              <a:ext uri="{FF2B5EF4-FFF2-40B4-BE49-F238E27FC236}">
                <a16:creationId xmlns:a16="http://schemas.microsoft.com/office/drawing/2014/main" id="{5213EA19-1A26-491E-AD3B-0232A3D5FD7B}"/>
              </a:ext>
            </a:extLst>
          </p:cNvPr>
          <p:cNvSpPr txBox="1"/>
          <p:nvPr/>
        </p:nvSpPr>
        <p:spPr>
          <a:xfrm>
            <a:off x="328919" y="4671122"/>
            <a:ext cx="2132720" cy="923330"/>
          </a:xfrm>
          <a:prstGeom prst="rect">
            <a:avLst/>
          </a:prstGeom>
          <a:noFill/>
        </p:spPr>
        <p:txBody>
          <a:bodyPr wrap="square" rtlCol="0">
            <a:spAutoFit/>
          </a:bodyPr>
          <a:lstStyle/>
          <a:p>
            <a:r>
              <a:rPr lang="en-US" dirty="0"/>
              <a:t>At the broadest sense name 2 categories of joint</a:t>
            </a:r>
            <a:endParaRPr lang="en-GB" dirty="0"/>
          </a:p>
        </p:txBody>
      </p:sp>
      <p:sp>
        <p:nvSpPr>
          <p:cNvPr id="10" name="TextBox 9">
            <a:extLst>
              <a:ext uri="{FF2B5EF4-FFF2-40B4-BE49-F238E27FC236}">
                <a16:creationId xmlns:a16="http://schemas.microsoft.com/office/drawing/2014/main" id="{E5FCED05-A242-466C-8280-58EC28CD4FA8}"/>
              </a:ext>
            </a:extLst>
          </p:cNvPr>
          <p:cNvSpPr txBox="1"/>
          <p:nvPr/>
        </p:nvSpPr>
        <p:spPr>
          <a:xfrm>
            <a:off x="4487991" y="4821687"/>
            <a:ext cx="3659015" cy="923330"/>
          </a:xfrm>
          <a:prstGeom prst="rect">
            <a:avLst/>
          </a:prstGeom>
          <a:noFill/>
        </p:spPr>
        <p:txBody>
          <a:bodyPr wrap="square" rtlCol="0">
            <a:spAutoFit/>
          </a:bodyPr>
          <a:lstStyle/>
          <a:p>
            <a:pPr marL="342900" indent="-342900">
              <a:buAutoNum type="arabicParenR"/>
            </a:pPr>
            <a:r>
              <a:rPr lang="en-US" dirty="0"/>
              <a:t>Permanent (Weld, braze, rivet, bond)</a:t>
            </a:r>
          </a:p>
          <a:p>
            <a:pPr marL="342900" indent="-342900">
              <a:buAutoNum type="arabicParenR"/>
            </a:pPr>
            <a:r>
              <a:rPr lang="en-US" dirty="0"/>
              <a:t>Temporary (fastener)</a:t>
            </a:r>
            <a:endParaRPr lang="en-GB" dirty="0"/>
          </a:p>
        </p:txBody>
      </p:sp>
      <p:sp>
        <p:nvSpPr>
          <p:cNvPr id="13" name="TextBox 12">
            <a:extLst>
              <a:ext uri="{FF2B5EF4-FFF2-40B4-BE49-F238E27FC236}">
                <a16:creationId xmlns:a16="http://schemas.microsoft.com/office/drawing/2014/main" id="{077334DD-999E-4102-8CA4-2FC05E5934A1}"/>
              </a:ext>
            </a:extLst>
          </p:cNvPr>
          <p:cNvSpPr txBox="1"/>
          <p:nvPr/>
        </p:nvSpPr>
        <p:spPr>
          <a:xfrm>
            <a:off x="4355570" y="2362798"/>
            <a:ext cx="4712230" cy="2308324"/>
          </a:xfrm>
          <a:prstGeom prst="rect">
            <a:avLst/>
          </a:prstGeom>
          <a:noFill/>
        </p:spPr>
        <p:txBody>
          <a:bodyPr wrap="square" rtlCol="0">
            <a:spAutoFit/>
          </a:bodyPr>
          <a:lstStyle/>
          <a:p>
            <a:endParaRPr lang="en-US" dirty="0"/>
          </a:p>
          <a:p>
            <a:r>
              <a:rPr lang="en-US" dirty="0"/>
              <a:t>1) Joining requires additional manufacturing processes (which cost) </a:t>
            </a:r>
          </a:p>
          <a:p>
            <a:r>
              <a:rPr lang="en-US" dirty="0"/>
              <a:t>2) Joining (especially welding ) causes problems with structural integrity</a:t>
            </a:r>
          </a:p>
          <a:p>
            <a:r>
              <a:rPr lang="en-US" dirty="0"/>
              <a:t>3) Joining (especially welding ) can lead to undesirable dimensional changes</a:t>
            </a:r>
          </a:p>
          <a:p>
            <a:r>
              <a:rPr lang="en-US" dirty="0"/>
              <a:t>4) Joining makes your bill of materials bigger</a:t>
            </a:r>
            <a:endParaRPr lang="en-GB" dirty="0"/>
          </a:p>
        </p:txBody>
      </p:sp>
    </p:spTree>
    <p:extLst>
      <p:ext uri="{BB962C8B-B14F-4D97-AF65-F5344CB8AC3E}">
        <p14:creationId xmlns:p14="http://schemas.microsoft.com/office/powerpoint/2010/main" val="310909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0" grpId="0"/>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Joining -&gt; Welding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96130" y="1428751"/>
            <a:ext cx="3790070" cy="646331"/>
          </a:xfrm>
          <a:prstGeom prst="rect">
            <a:avLst/>
          </a:prstGeom>
          <a:noFill/>
        </p:spPr>
        <p:txBody>
          <a:bodyPr wrap="square" rtlCol="0">
            <a:spAutoFit/>
          </a:bodyPr>
          <a:lstStyle/>
          <a:p>
            <a:r>
              <a:rPr lang="en-US" dirty="0"/>
              <a:t>Do you know what the following </a:t>
            </a:r>
            <a:r>
              <a:rPr lang="en-US" dirty="0" err="1"/>
              <a:t>termininology</a:t>
            </a:r>
            <a:r>
              <a:rPr lang="en-US" dirty="0"/>
              <a:t> us : </a:t>
            </a:r>
            <a:endParaRPr lang="en-GB" dirty="0"/>
          </a:p>
        </p:txBody>
      </p:sp>
      <p:sp>
        <p:nvSpPr>
          <p:cNvPr id="12" name="Rectangle 11">
            <a:extLst>
              <a:ext uri="{FF2B5EF4-FFF2-40B4-BE49-F238E27FC236}">
                <a16:creationId xmlns:a16="http://schemas.microsoft.com/office/drawing/2014/main" id="{34AFB69C-1160-4777-A75F-3D18D8910045}"/>
              </a:ext>
            </a:extLst>
          </p:cNvPr>
          <p:cNvSpPr/>
          <p:nvPr/>
        </p:nvSpPr>
        <p:spPr>
          <a:xfrm>
            <a:off x="427382" y="2356949"/>
            <a:ext cx="3391084" cy="4451540"/>
          </a:xfrm>
          <a:prstGeom prst="rect">
            <a:avLst/>
          </a:prstGeom>
        </p:spPr>
        <p:txBody>
          <a:bodyPr wrap="square">
            <a:spAutoFit/>
          </a:bodyPr>
          <a:lstStyle/>
          <a:p>
            <a:pPr>
              <a:lnSpc>
                <a:spcPct val="107000"/>
              </a:lnSpc>
              <a:spcAft>
                <a:spcPts val="600"/>
              </a:spcAft>
            </a:pPr>
            <a:r>
              <a:rPr lang="en-GB" sz="2000" u="sng" dirty="0">
                <a:solidFill>
                  <a:srgbClr val="595959"/>
                </a:solidFill>
                <a:latin typeface="Arial" panose="020B0604020202020204" pitchFamily="34" charset="0"/>
                <a:ea typeface="Arial" panose="020B0604020202020204" pitchFamily="34" charset="0"/>
                <a:cs typeface="Times New Roman" panose="02020603050405020304" pitchFamily="18" charset="0"/>
                <a:hlinkClick r:id="rId3"/>
              </a:rPr>
              <a:t>https://www.mechanicalbylokendra.com/welding-process/</a:t>
            </a:r>
            <a:endPar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600"/>
              </a:spcAft>
            </a:pPr>
            <a:r>
              <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rPr>
              <a:t> </a:t>
            </a: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Base Metal or Parent metal</a:t>
            </a:r>
            <a:r>
              <a:rPr lang="en-GB" dirty="0">
                <a:solidFill>
                  <a:srgbClr val="404040"/>
                </a:solidFill>
                <a:latin typeface="Arial" panose="020B0604020202020204" pitchFamily="34" charset="0"/>
                <a:ea typeface="Times New Roman" panose="02020603050405020304" pitchFamily="18" charset="0"/>
                <a:cs typeface="Arial" panose="020B0604020202020204" pitchFamily="34" charset="0"/>
              </a:rPr>
              <a:t>– </a:t>
            </a:r>
            <a:endPar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Filler Metal</a:t>
            </a: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Weld Metal</a:t>
            </a: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Root</a:t>
            </a: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Weld Face</a:t>
            </a: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Weld Pass</a:t>
            </a:r>
            <a:r>
              <a:rPr lang="en-GB" dirty="0">
                <a:solidFill>
                  <a:srgbClr val="404040"/>
                </a:solidFill>
                <a:latin typeface="Arial" panose="020B0604020202020204" pitchFamily="34" charset="0"/>
                <a:ea typeface="Times New Roman" panose="02020603050405020304" pitchFamily="18" charset="0"/>
                <a:cs typeface="Arial" panose="020B0604020202020204" pitchFamily="34" charset="0"/>
              </a:rPr>
              <a:t>.</a:t>
            </a:r>
            <a:endPar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Penetration</a:t>
            </a: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Heat affected zone</a:t>
            </a:r>
            <a:r>
              <a:rPr lang="en-GB" dirty="0">
                <a:solidFill>
                  <a:srgbClr val="404040"/>
                </a:solidFill>
                <a:latin typeface="Arial" panose="020B0604020202020204" pitchFamily="34" charset="0"/>
                <a:ea typeface="Times New Roman" panose="02020603050405020304" pitchFamily="18" charset="0"/>
                <a:cs typeface="Arial" panose="020B0604020202020204" pitchFamily="34" charset="0"/>
              </a:rPr>
              <a:t>.</a:t>
            </a:r>
            <a:endParaRPr lang="en-GB" sz="2000" dirty="0">
              <a:solidFill>
                <a:srgbClr val="595959"/>
              </a:solidFill>
              <a:effectLst/>
              <a:latin typeface="Arial" panose="020B0604020202020204" pitchFamily="34" charset="0"/>
              <a:ea typeface="Arial" panose="020B060402020202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91A995D4-D82D-4701-BEB2-D8B104DAFD67}"/>
              </a:ext>
            </a:extLst>
          </p:cNvPr>
          <p:cNvSpPr/>
          <p:nvPr/>
        </p:nvSpPr>
        <p:spPr>
          <a:xfrm>
            <a:off x="3818466" y="1428751"/>
            <a:ext cx="5756453" cy="6144631"/>
          </a:xfrm>
          <a:prstGeom prst="rect">
            <a:avLst/>
          </a:prstGeom>
        </p:spPr>
        <p:txBody>
          <a:bodyPr wrap="square">
            <a:spAutoFit/>
          </a:bodyPr>
          <a:lstStyle/>
          <a:p>
            <a:pPr marL="342900" marR="0" lvl="0" indent="-342900">
              <a:lnSpc>
                <a:spcPct val="107000"/>
              </a:lnSpc>
              <a:spcBef>
                <a:spcPts val="0"/>
              </a:spcBef>
              <a:spcAft>
                <a:spcPts val="600"/>
              </a:spcAft>
              <a:tabLst>
                <a:tab pos="457200" algn="l"/>
              </a:tabLst>
            </a:pPr>
            <a:r>
              <a:rPr lang="en-GB" sz="1600" b="1" dirty="0">
                <a:solidFill>
                  <a:srgbClr val="404040"/>
                </a:solidFill>
                <a:latin typeface="Arial" panose="020B0604020202020204" pitchFamily="34" charset="0"/>
                <a:ea typeface="Times New Roman" panose="02020603050405020304" pitchFamily="18" charset="0"/>
                <a:cs typeface="Arial" panose="020B0604020202020204" pitchFamily="34" charset="0"/>
              </a:rPr>
              <a:t>Base Metal or Parent metal</a:t>
            </a: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 The metal to be joined called parent metal or base metal.</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sz="1600" b="1" dirty="0">
                <a:solidFill>
                  <a:srgbClr val="404040"/>
                </a:solidFill>
                <a:latin typeface="Arial" panose="020B0604020202020204" pitchFamily="34" charset="0"/>
                <a:ea typeface="Times New Roman" panose="02020603050405020304" pitchFamily="18" charset="0"/>
                <a:cs typeface="Arial" panose="020B0604020202020204" pitchFamily="34" charset="0"/>
              </a:rPr>
              <a:t>Filler Metal</a:t>
            </a: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 It is a metal or alloy used for filling the weld cavity. Filler metals usually have the same composition as that of the base metal.</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sz="1600" b="1" dirty="0">
                <a:solidFill>
                  <a:srgbClr val="404040"/>
                </a:solidFill>
                <a:latin typeface="Arial" panose="020B0604020202020204" pitchFamily="34" charset="0"/>
                <a:ea typeface="Times New Roman" panose="02020603050405020304" pitchFamily="18" charset="0"/>
                <a:cs typeface="Arial" panose="020B0604020202020204" pitchFamily="34" charset="0"/>
              </a:rPr>
              <a:t>Weld Metal</a:t>
            </a: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 It is the metal that solidifies in the weld cavity. It may be only metal or a mixture of base metal and filler metal.</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sz="1600" b="1" dirty="0">
                <a:solidFill>
                  <a:srgbClr val="404040"/>
                </a:solidFill>
                <a:latin typeface="Arial" panose="020B0604020202020204" pitchFamily="34" charset="0"/>
                <a:ea typeface="Times New Roman" panose="02020603050405020304" pitchFamily="18" charset="0"/>
                <a:cs typeface="Arial" panose="020B0604020202020204" pitchFamily="34" charset="0"/>
              </a:rPr>
              <a:t>Root</a:t>
            </a: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 It is the narrow region at the bottom of the welded joint. The gap between the metal pieces at the root region is called the root opening.</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sz="1600" b="1" dirty="0">
                <a:solidFill>
                  <a:srgbClr val="404040"/>
                </a:solidFill>
                <a:latin typeface="Arial" panose="020B0604020202020204" pitchFamily="34" charset="0"/>
                <a:ea typeface="Times New Roman" panose="02020603050405020304" pitchFamily="18" charset="0"/>
                <a:cs typeface="Arial" panose="020B0604020202020204" pitchFamily="34" charset="0"/>
              </a:rPr>
              <a:t>Weld Face</a:t>
            </a: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 It is the convex shape of the weld deposit.</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sz="1600" b="1" dirty="0">
                <a:solidFill>
                  <a:srgbClr val="404040"/>
                </a:solidFill>
                <a:latin typeface="Arial" panose="020B0604020202020204" pitchFamily="34" charset="0"/>
                <a:ea typeface="Times New Roman" panose="02020603050405020304" pitchFamily="18" charset="0"/>
                <a:cs typeface="Arial" panose="020B0604020202020204" pitchFamily="34" charset="0"/>
              </a:rPr>
              <a:t>Weld Pass</a:t>
            </a: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 A single movement of the welding torch or electrode along the length of the joint is called a weld pass.</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sz="1600" b="1" dirty="0">
                <a:solidFill>
                  <a:srgbClr val="404040"/>
                </a:solidFill>
                <a:latin typeface="Arial" panose="020B0604020202020204" pitchFamily="34" charset="0"/>
                <a:ea typeface="Times New Roman" panose="02020603050405020304" pitchFamily="18" charset="0"/>
                <a:cs typeface="Arial" panose="020B0604020202020204" pitchFamily="34" charset="0"/>
              </a:rPr>
              <a:t>Penetration</a:t>
            </a: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 The depth up to which the weld metal combines with parent metal is called metal penetration. It is measured from the top surface of the joint.</a:t>
            </a:r>
          </a:p>
          <a:p>
            <a:pPr marL="342900" marR="0" lvl="0" indent="-342900">
              <a:lnSpc>
                <a:spcPct val="107000"/>
              </a:lnSpc>
              <a:spcBef>
                <a:spcPts val="0"/>
              </a:spcBef>
              <a:spcAft>
                <a:spcPts val="600"/>
              </a:spcAft>
              <a:tabLst>
                <a:tab pos="457200" algn="l"/>
              </a:tabLst>
            </a:pPr>
            <a:r>
              <a:rPr lang="en-GB" sz="1600" b="1" dirty="0">
                <a:solidFill>
                  <a:srgbClr val="404040"/>
                </a:solidFill>
                <a:effectLst/>
                <a:latin typeface="Arial" panose="020B0604020202020204" pitchFamily="34" charset="0"/>
                <a:ea typeface="Arial" panose="020B0604020202020204" pitchFamily="34" charset="0"/>
                <a:cs typeface="Arial" panose="020B0604020202020204" pitchFamily="34" charset="0"/>
              </a:rPr>
              <a:t>Heat affected zone </a:t>
            </a:r>
            <a:r>
              <a:rPr lang="en-GB" sz="1600" dirty="0">
                <a:solidFill>
                  <a:srgbClr val="404040"/>
                </a:solidFill>
                <a:effectLst/>
                <a:latin typeface="Arial" panose="020B0604020202020204" pitchFamily="34" charset="0"/>
                <a:ea typeface="Arial" panose="020B0604020202020204" pitchFamily="34" charset="0"/>
                <a:cs typeface="Arial" panose="020B0604020202020204" pitchFamily="34" charset="0"/>
              </a:rPr>
              <a:t>– the area in the base metal where metallurgic changes have taken place changing the properties of the material</a:t>
            </a:r>
            <a:endParaRPr lang="en-GB" sz="1600" dirty="0">
              <a:solidFill>
                <a:srgbClr val="595959"/>
              </a:solidFill>
              <a:effectLst/>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827151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Joining -&gt; Welding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87663" y="1428751"/>
            <a:ext cx="3790070" cy="369332"/>
          </a:xfrm>
          <a:prstGeom prst="rect">
            <a:avLst/>
          </a:prstGeom>
          <a:noFill/>
        </p:spPr>
        <p:txBody>
          <a:bodyPr wrap="square" rtlCol="0">
            <a:spAutoFit/>
          </a:bodyPr>
          <a:lstStyle/>
          <a:p>
            <a:r>
              <a:rPr lang="en-US" dirty="0"/>
              <a:t>What is residual stress in welding: </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3818466" y="1428751"/>
            <a:ext cx="5756453" cy="336631"/>
          </a:xfrm>
          <a:prstGeom prst="rect">
            <a:avLst/>
          </a:prstGeom>
        </p:spPr>
        <p:txBody>
          <a:bodyPr wrap="square">
            <a:spAutoFit/>
          </a:bodyPr>
          <a:lstStyle/>
          <a:p>
            <a:pPr marL="342900" marR="0" lvl="0" indent="-342900">
              <a:lnSpc>
                <a:spcPct val="107000"/>
              </a:lnSpc>
              <a:spcBef>
                <a:spcPts val="0"/>
              </a:spcBef>
              <a:spcAft>
                <a:spcPts val="600"/>
              </a:spcAft>
              <a:tabLst>
                <a:tab pos="457200" algn="l"/>
              </a:tabLst>
            </a:pP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Stress caused by contraction of hot zones in the weld</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8DB2D686-7C3D-4FCA-9AD1-29853D875BF8}"/>
              </a:ext>
            </a:extLst>
          </p:cNvPr>
          <p:cNvSpPr txBox="1"/>
          <p:nvPr/>
        </p:nvSpPr>
        <p:spPr>
          <a:xfrm>
            <a:off x="87663" y="1846833"/>
            <a:ext cx="3790070" cy="369332"/>
          </a:xfrm>
          <a:prstGeom prst="rect">
            <a:avLst/>
          </a:prstGeom>
          <a:noFill/>
        </p:spPr>
        <p:txBody>
          <a:bodyPr wrap="square" rtlCol="0">
            <a:spAutoFit/>
          </a:bodyPr>
          <a:lstStyle/>
          <a:p>
            <a:r>
              <a:rPr lang="en-US" dirty="0"/>
              <a:t>How can it be ameliorated</a:t>
            </a:r>
            <a:endParaRPr lang="en-GB" dirty="0"/>
          </a:p>
        </p:txBody>
      </p:sp>
      <p:sp>
        <p:nvSpPr>
          <p:cNvPr id="7" name="Rectangle 6">
            <a:extLst>
              <a:ext uri="{FF2B5EF4-FFF2-40B4-BE49-F238E27FC236}">
                <a16:creationId xmlns:a16="http://schemas.microsoft.com/office/drawing/2014/main" id="{942E4B57-A270-4B15-B059-B170B6A37985}"/>
              </a:ext>
            </a:extLst>
          </p:cNvPr>
          <p:cNvSpPr/>
          <p:nvPr/>
        </p:nvSpPr>
        <p:spPr>
          <a:xfrm>
            <a:off x="3877733" y="1846833"/>
            <a:ext cx="5756453" cy="600101"/>
          </a:xfrm>
          <a:prstGeom prst="rect">
            <a:avLst/>
          </a:prstGeom>
        </p:spPr>
        <p:txBody>
          <a:bodyPr wrap="square">
            <a:spAutoFit/>
          </a:bodyPr>
          <a:lstStyle/>
          <a:p>
            <a:pPr marL="342900" marR="0" lvl="0" indent="-342900">
              <a:lnSpc>
                <a:spcPct val="107000"/>
              </a:lnSpc>
              <a:spcBef>
                <a:spcPts val="0"/>
              </a:spcBef>
              <a:spcAft>
                <a:spcPts val="600"/>
              </a:spcAft>
              <a:tabLst>
                <a:tab pos="457200" algn="l"/>
              </a:tabLst>
            </a:pP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Cool down regimes and post weld heat treatment – can you explain why?</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97C7B978-F9E3-4DD3-9A3E-B0E52BC2D7D6}"/>
              </a:ext>
            </a:extLst>
          </p:cNvPr>
          <p:cNvSpPr/>
          <p:nvPr/>
        </p:nvSpPr>
        <p:spPr>
          <a:xfrm>
            <a:off x="96130" y="2690285"/>
            <a:ext cx="3781603" cy="677045"/>
          </a:xfrm>
          <a:prstGeom prst="rect">
            <a:avLst/>
          </a:prstGeom>
        </p:spPr>
        <p:txBody>
          <a:bodyPr wrap="square">
            <a:spAutoFit/>
          </a:bodyPr>
          <a:lstStyle/>
          <a:p>
            <a:pPr marL="342900" marR="0" lvl="0" indent="-342900">
              <a:lnSpc>
                <a:spcPct val="107000"/>
              </a:lnSpc>
              <a:spcBef>
                <a:spcPts val="0"/>
              </a:spcBef>
              <a:spcAft>
                <a:spcPts val="600"/>
              </a:spcAft>
              <a:tabLst>
                <a:tab pos="457200" algn="l"/>
              </a:tabLst>
            </a:pP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What is hydrogen embrittlement, </a:t>
            </a:r>
          </a:p>
          <a:p>
            <a:pPr marL="342900" marR="0" lvl="0" indent="-342900">
              <a:lnSpc>
                <a:spcPct val="107000"/>
              </a:lnSpc>
              <a:spcBef>
                <a:spcPts val="0"/>
              </a:spcBef>
              <a:spcAft>
                <a:spcPts val="600"/>
              </a:spcAft>
              <a:tabLst>
                <a:tab pos="457200" algn="l"/>
              </a:tabLst>
            </a:pP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How can it be avoided</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D7756E18-0007-42E7-85E7-4986A1BB29B2}"/>
              </a:ext>
            </a:extLst>
          </p:cNvPr>
          <p:cNvSpPr/>
          <p:nvPr/>
        </p:nvSpPr>
        <p:spPr>
          <a:xfrm>
            <a:off x="3745264" y="2758018"/>
            <a:ext cx="5305603" cy="1917448"/>
          </a:xfrm>
          <a:prstGeom prst="rect">
            <a:avLst/>
          </a:prstGeom>
        </p:spPr>
        <p:txBody>
          <a:bodyPr wrap="square">
            <a:spAutoFit/>
          </a:bodyPr>
          <a:lstStyle/>
          <a:p>
            <a:pPr marL="342900" marR="0" lvl="0" indent="-342900">
              <a:lnSpc>
                <a:spcPct val="107000"/>
              </a:lnSpc>
              <a:spcBef>
                <a:spcPts val="0"/>
              </a:spcBef>
              <a:spcAft>
                <a:spcPts val="600"/>
              </a:spcAft>
              <a:tabLst>
                <a:tab pos="457200" algn="l"/>
              </a:tabLst>
            </a:pP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Embrittlement of metal by alloying it with hydrogen gas (usually from water) Avoidance : Avoid water this is difficult in oxyacetylene welding as water is a product of combustion.  Shield with flux or inert gas. Hydrogen embrittlement is not a problem in low strength low carbon mild steel but can seriously affect the performance of high strength steels </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10" name="Rectangle 9">
            <a:extLst>
              <a:ext uri="{FF2B5EF4-FFF2-40B4-BE49-F238E27FC236}">
                <a16:creationId xmlns:a16="http://schemas.microsoft.com/office/drawing/2014/main" id="{457811DB-1F5C-4580-8E8A-8F47FFD8C230}"/>
              </a:ext>
            </a:extLst>
          </p:cNvPr>
          <p:cNvSpPr/>
          <p:nvPr/>
        </p:nvSpPr>
        <p:spPr>
          <a:xfrm>
            <a:off x="256996" y="4986550"/>
            <a:ext cx="3781603" cy="600101"/>
          </a:xfrm>
          <a:prstGeom prst="rect">
            <a:avLst/>
          </a:prstGeom>
        </p:spPr>
        <p:txBody>
          <a:bodyPr wrap="square">
            <a:spAutoFit/>
          </a:bodyPr>
          <a:lstStyle/>
          <a:p>
            <a:pPr marL="342900" marR="0" lvl="0" indent="-342900">
              <a:lnSpc>
                <a:spcPct val="107000"/>
              </a:lnSpc>
              <a:spcBef>
                <a:spcPts val="0"/>
              </a:spcBef>
              <a:spcAft>
                <a:spcPts val="600"/>
              </a:spcAft>
              <a:tabLst>
                <a:tab pos="457200" algn="l"/>
              </a:tabLst>
            </a:pP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Name 5 alternative welding technologies</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2BB90639-8C35-4086-AF19-6BCB1981ECFF}"/>
              </a:ext>
            </a:extLst>
          </p:cNvPr>
          <p:cNvSpPr/>
          <p:nvPr/>
        </p:nvSpPr>
        <p:spPr>
          <a:xfrm>
            <a:off x="3677530" y="4986550"/>
            <a:ext cx="2579337" cy="2379113"/>
          </a:xfrm>
          <a:prstGeom prst="rect">
            <a:avLst/>
          </a:prstGeom>
        </p:spPr>
        <p:txBody>
          <a:bodyPr wrap="square">
            <a:spAutoFit/>
          </a:bodyPr>
          <a:lstStyle/>
          <a:p>
            <a:pPr marL="342900" marR="0" lvl="0" indent="-342900">
              <a:lnSpc>
                <a:spcPct val="107000"/>
              </a:lnSpc>
              <a:spcBef>
                <a:spcPts val="0"/>
              </a:spcBef>
              <a:spcAft>
                <a:spcPts val="600"/>
              </a:spcAft>
              <a:buAutoNum type="arabicParenR"/>
              <a:tabLst>
                <a:tab pos="457200" algn="l"/>
              </a:tabLst>
            </a:pP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Oxy Acetylene</a:t>
            </a:r>
          </a:p>
          <a:p>
            <a:pPr marL="342900" marR="0" lvl="0" indent="-342900">
              <a:lnSpc>
                <a:spcPct val="107000"/>
              </a:lnSpc>
              <a:spcBef>
                <a:spcPts val="0"/>
              </a:spcBef>
              <a:spcAft>
                <a:spcPts val="600"/>
              </a:spcAft>
              <a:buAutoNum type="arabicParenR"/>
              <a:tabLst>
                <a:tab pos="457200" algn="l"/>
              </a:tabLst>
            </a:pPr>
            <a:r>
              <a:rPr lang="en-GB" sz="1600" dirty="0">
                <a:solidFill>
                  <a:srgbClr val="404040"/>
                </a:solidFill>
                <a:latin typeface="Arial" panose="020B0604020202020204" pitchFamily="34" charset="0"/>
                <a:ea typeface="Arial" panose="020B0604020202020204" pitchFamily="34" charset="0"/>
                <a:cs typeface="Arial" panose="020B0604020202020204" pitchFamily="34" charset="0"/>
              </a:rPr>
              <a:t>Tig</a:t>
            </a:r>
          </a:p>
          <a:p>
            <a:pPr marL="342900" marR="0" lvl="0" indent="-342900">
              <a:lnSpc>
                <a:spcPct val="107000"/>
              </a:lnSpc>
              <a:spcBef>
                <a:spcPts val="0"/>
              </a:spcBef>
              <a:spcAft>
                <a:spcPts val="600"/>
              </a:spcAft>
              <a:buAutoNum type="arabicParenR"/>
              <a:tabLst>
                <a:tab pos="457200" algn="l"/>
              </a:tabLst>
            </a:pPr>
            <a:r>
              <a:rPr lang="en-GB" sz="1600" dirty="0" err="1">
                <a:solidFill>
                  <a:srgbClr val="404040"/>
                </a:solidFill>
                <a:latin typeface="Arial" panose="020B0604020202020204" pitchFamily="34" charset="0"/>
                <a:ea typeface="Arial" panose="020B0604020202020204" pitchFamily="34" charset="0"/>
                <a:cs typeface="Arial" panose="020B0604020202020204" pitchFamily="34" charset="0"/>
              </a:rPr>
              <a:t>Mig</a:t>
            </a:r>
            <a:endParaRPr lang="en-GB" sz="1600" dirty="0">
              <a:solidFill>
                <a:srgbClr val="404040"/>
              </a:solidFill>
              <a:latin typeface="Arial" panose="020B0604020202020204" pitchFamily="34" charset="0"/>
              <a:ea typeface="Arial" panose="020B0604020202020204" pitchFamily="34" charset="0"/>
              <a:cs typeface="Arial" panose="020B0604020202020204" pitchFamily="34" charset="0"/>
            </a:endParaRPr>
          </a:p>
          <a:p>
            <a:pPr marL="342900" marR="0" lvl="0" indent="-342900">
              <a:lnSpc>
                <a:spcPct val="107000"/>
              </a:lnSpc>
              <a:spcBef>
                <a:spcPts val="0"/>
              </a:spcBef>
              <a:spcAft>
                <a:spcPts val="600"/>
              </a:spcAft>
              <a:buAutoNum type="arabicParenR"/>
              <a:tabLst>
                <a:tab pos="457200" algn="l"/>
              </a:tabLst>
            </a:pPr>
            <a:r>
              <a:rPr lang="en-GB" sz="1600" dirty="0">
                <a:solidFill>
                  <a:srgbClr val="404040"/>
                </a:solidFill>
                <a:latin typeface="Arial" panose="020B0604020202020204" pitchFamily="34" charset="0"/>
                <a:ea typeface="Arial" panose="020B0604020202020204" pitchFamily="34" charset="0"/>
                <a:cs typeface="Arial" panose="020B0604020202020204" pitchFamily="34" charset="0"/>
              </a:rPr>
              <a:t>Manual Electric</a:t>
            </a:r>
          </a:p>
          <a:p>
            <a:pPr marL="342900" marR="0" lvl="0" indent="-342900">
              <a:lnSpc>
                <a:spcPct val="107000"/>
              </a:lnSpc>
              <a:spcBef>
                <a:spcPts val="0"/>
              </a:spcBef>
              <a:spcAft>
                <a:spcPts val="600"/>
              </a:spcAft>
              <a:buAutoNum type="arabicParenR"/>
              <a:tabLst>
                <a:tab pos="457200" algn="l"/>
              </a:tabLst>
            </a:pPr>
            <a:r>
              <a:rPr lang="en-GB" sz="1600" dirty="0">
                <a:solidFill>
                  <a:srgbClr val="404040"/>
                </a:solidFill>
                <a:latin typeface="Arial" panose="020B0604020202020204" pitchFamily="34" charset="0"/>
                <a:ea typeface="Arial" panose="020B0604020202020204" pitchFamily="34" charset="0"/>
                <a:cs typeface="Arial" panose="020B0604020202020204" pitchFamily="34" charset="0"/>
              </a:rPr>
              <a:t>Spot welding </a:t>
            </a:r>
          </a:p>
          <a:p>
            <a:pPr marL="342900" marR="0" lvl="0" indent="-342900">
              <a:lnSpc>
                <a:spcPct val="107000"/>
              </a:lnSpc>
              <a:spcBef>
                <a:spcPts val="0"/>
              </a:spcBef>
              <a:spcAft>
                <a:spcPts val="600"/>
              </a:spcAft>
              <a:buAutoNum type="arabicParenR"/>
              <a:tabLst>
                <a:tab pos="457200" algn="l"/>
              </a:tabLst>
            </a:pPr>
            <a:r>
              <a:rPr lang="en-GB" sz="1600" dirty="0">
                <a:solidFill>
                  <a:srgbClr val="404040"/>
                </a:solidFill>
                <a:latin typeface="Arial" panose="020B0604020202020204" pitchFamily="34" charset="0"/>
                <a:ea typeface="Arial" panose="020B0604020202020204" pitchFamily="34" charset="0"/>
                <a:cs typeface="Arial" panose="020B0604020202020204" pitchFamily="34" charset="0"/>
              </a:rPr>
              <a:t>Electron Welding</a:t>
            </a:r>
          </a:p>
          <a:p>
            <a:pPr marL="342900" marR="0" lvl="0" indent="-342900">
              <a:lnSpc>
                <a:spcPct val="107000"/>
              </a:lnSpc>
              <a:spcBef>
                <a:spcPts val="0"/>
              </a:spcBef>
              <a:spcAft>
                <a:spcPts val="600"/>
              </a:spcAft>
              <a:buAutoNum type="arabicParenR"/>
              <a:tabLst>
                <a:tab pos="457200" algn="l"/>
              </a:tabLst>
            </a:pPr>
            <a:r>
              <a:rPr lang="en-GB" sz="1600" dirty="0">
                <a:solidFill>
                  <a:srgbClr val="404040"/>
                </a:solidFill>
                <a:latin typeface="Arial" panose="020B0604020202020204" pitchFamily="34" charset="0"/>
                <a:ea typeface="Arial" panose="020B0604020202020204" pitchFamily="34" charset="0"/>
                <a:cs typeface="Arial" panose="020B0604020202020204" pitchFamily="34" charset="0"/>
              </a:rPr>
              <a:t>Friction </a:t>
            </a:r>
            <a:r>
              <a:rPr lang="en-GB" sz="1600" dirty="0" err="1">
                <a:solidFill>
                  <a:srgbClr val="404040"/>
                </a:solidFill>
                <a:latin typeface="Arial" panose="020B0604020202020204" pitchFamily="34" charset="0"/>
                <a:ea typeface="Arial" panose="020B0604020202020204" pitchFamily="34" charset="0"/>
                <a:cs typeface="Arial" panose="020B0604020202020204" pitchFamily="34" charset="0"/>
              </a:rPr>
              <a:t>weldling</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13" name="Rectangle 12">
            <a:extLst>
              <a:ext uri="{FF2B5EF4-FFF2-40B4-BE49-F238E27FC236}">
                <a16:creationId xmlns:a16="http://schemas.microsoft.com/office/drawing/2014/main" id="{EC6139F2-2512-42F2-A715-CBA63CF7D6C0}"/>
              </a:ext>
            </a:extLst>
          </p:cNvPr>
          <p:cNvSpPr/>
          <p:nvPr/>
        </p:nvSpPr>
        <p:spPr>
          <a:xfrm>
            <a:off x="6587713" y="4941367"/>
            <a:ext cx="2579337" cy="863570"/>
          </a:xfrm>
          <a:prstGeom prst="rect">
            <a:avLst/>
          </a:prstGeom>
        </p:spPr>
        <p:txBody>
          <a:bodyPr wrap="square">
            <a:spAutoFit/>
          </a:bodyPr>
          <a:lstStyle/>
          <a:p>
            <a:pPr marR="0" lvl="0">
              <a:lnSpc>
                <a:spcPct val="107000"/>
              </a:lnSpc>
              <a:spcBef>
                <a:spcPts val="0"/>
              </a:spcBef>
              <a:spcAft>
                <a:spcPts val="600"/>
              </a:spcAft>
              <a:tabLst>
                <a:tab pos="457200" algn="l"/>
              </a:tabLst>
            </a:pP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Could you describe and discuss the relative merits of each?</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42989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7" grpId="0"/>
      <p:bldP spid="9" grpId="0"/>
      <p:bldP spid="11" grpId="0"/>
      <p:bldP spid="1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Joining -&gt; Welding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209192" y="1606551"/>
            <a:ext cx="3790070" cy="369332"/>
          </a:xfrm>
          <a:prstGeom prst="rect">
            <a:avLst/>
          </a:prstGeom>
          <a:noFill/>
        </p:spPr>
        <p:txBody>
          <a:bodyPr wrap="square" rtlCol="0">
            <a:spAutoFit/>
          </a:bodyPr>
          <a:lstStyle/>
          <a:p>
            <a:r>
              <a:rPr lang="en-US" dirty="0"/>
              <a:t>What is the purpose of welding flux: </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4385733" y="1606551"/>
            <a:ext cx="5071534" cy="1815882"/>
          </a:xfrm>
          <a:prstGeom prst="rect">
            <a:avLst/>
          </a:prstGeom>
        </p:spPr>
        <p:txBody>
          <a:bodyPr wrap="square">
            <a:spAutoFit/>
          </a:bodyPr>
          <a:lstStyle/>
          <a:p>
            <a:r>
              <a:rPr lang="en-US" sz="1600" dirty="0"/>
              <a:t> It helps to clean the metals surfaces.</a:t>
            </a:r>
          </a:p>
          <a:p>
            <a:r>
              <a:rPr lang="en-US" sz="1600" dirty="0"/>
              <a:t>It helps to join the filler metals to the base metals.</a:t>
            </a:r>
          </a:p>
          <a:p>
            <a:r>
              <a:rPr lang="en-US" sz="1600" dirty="0"/>
              <a:t>It provides a protective barrier against igniting.</a:t>
            </a:r>
          </a:p>
          <a:p>
            <a:r>
              <a:rPr lang="en-US" sz="1600" dirty="0"/>
              <a:t>It helps with heat transfer from heat source to metal surface and it helps in the removal of surface metal wastes.</a:t>
            </a:r>
          </a:p>
          <a:p>
            <a:r>
              <a:rPr lang="en-US" sz="1600" dirty="0"/>
              <a:t>It also helps the deposits of metal from the electrode</a:t>
            </a:r>
            <a:r>
              <a:rPr lang="en-GB" sz="1600" dirty="0">
                <a:solidFill>
                  <a:srgbClr val="404040"/>
                </a:solidFill>
                <a:latin typeface="Arial" panose="020B0604020202020204" pitchFamily="34" charset="0"/>
                <a:ea typeface="Times New Roman" panose="02020603050405020304" pitchFamily="18" charset="0"/>
                <a:cs typeface="Arial" panose="020B0604020202020204" pitchFamily="34" charset="0"/>
              </a:rPr>
              <a:t> </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52029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Joining -&gt; Brazing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209192" y="1606551"/>
            <a:ext cx="3790070" cy="369332"/>
          </a:xfrm>
          <a:prstGeom prst="rect">
            <a:avLst/>
          </a:prstGeom>
          <a:noFill/>
        </p:spPr>
        <p:txBody>
          <a:bodyPr wrap="square" rtlCol="0">
            <a:spAutoFit/>
          </a:bodyPr>
          <a:lstStyle/>
          <a:p>
            <a:r>
              <a:rPr lang="en-US" dirty="0"/>
              <a:t>Can you define brazing: </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4385733" y="1606551"/>
            <a:ext cx="5071534" cy="584775"/>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Brazing is a process to join two metals using a 3</a:t>
            </a:r>
            <a:r>
              <a:rPr lang="en-US" sz="1600" baseline="30000" dirty="0">
                <a:solidFill>
                  <a:srgbClr val="595959"/>
                </a:solidFill>
                <a:latin typeface="Arial" panose="020B0604020202020204" pitchFamily="34" charset="0"/>
                <a:ea typeface="Arial" panose="020B0604020202020204" pitchFamily="34" charset="0"/>
                <a:cs typeface="Times New Roman" panose="02020603050405020304" pitchFamily="18" charset="0"/>
              </a:rPr>
              <a:t>rd</a:t>
            </a:r>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 lower melting point metal as the bonding agent</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F9EFE602-3DD9-4DD6-A74E-69E8CEF29FAF}"/>
              </a:ext>
            </a:extLst>
          </p:cNvPr>
          <p:cNvSpPr txBox="1"/>
          <p:nvPr/>
        </p:nvSpPr>
        <p:spPr>
          <a:xfrm>
            <a:off x="209192" y="2808818"/>
            <a:ext cx="3790070" cy="646331"/>
          </a:xfrm>
          <a:prstGeom prst="rect">
            <a:avLst/>
          </a:prstGeom>
          <a:noFill/>
        </p:spPr>
        <p:txBody>
          <a:bodyPr wrap="square" rtlCol="0">
            <a:spAutoFit/>
          </a:bodyPr>
          <a:lstStyle/>
          <a:p>
            <a:r>
              <a:rPr lang="en-US" dirty="0"/>
              <a:t>What makes for a strong brazed joint: </a:t>
            </a:r>
            <a:endParaRPr lang="en-GB" dirty="0"/>
          </a:p>
        </p:txBody>
      </p:sp>
      <p:sp>
        <p:nvSpPr>
          <p:cNvPr id="6" name="Rectangle 5">
            <a:extLst>
              <a:ext uri="{FF2B5EF4-FFF2-40B4-BE49-F238E27FC236}">
                <a16:creationId xmlns:a16="http://schemas.microsoft.com/office/drawing/2014/main" id="{8EC11825-74BE-468A-875E-D05DF552984A}"/>
              </a:ext>
            </a:extLst>
          </p:cNvPr>
          <p:cNvSpPr/>
          <p:nvPr/>
        </p:nvSpPr>
        <p:spPr>
          <a:xfrm>
            <a:off x="4385733" y="2839595"/>
            <a:ext cx="5071534" cy="584775"/>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Clean surfaces and </a:t>
            </a:r>
            <a:r>
              <a:rPr lang="en-US" sz="1600" dirty="0" err="1">
                <a:solidFill>
                  <a:srgbClr val="595959"/>
                </a:solidFill>
                <a:latin typeface="Arial" panose="020B0604020202020204" pitchFamily="34" charset="0"/>
                <a:ea typeface="Arial" panose="020B0604020202020204" pitchFamily="34" charset="0"/>
                <a:cs typeface="Times New Roman" panose="02020603050405020304" pitchFamily="18" charset="0"/>
              </a:rPr>
              <a:t>capilliary</a:t>
            </a:r>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 action.  </a:t>
            </a:r>
            <a:r>
              <a:rPr lang="en-US" sz="1600" dirty="0" err="1">
                <a:solidFill>
                  <a:srgbClr val="595959"/>
                </a:solidFill>
                <a:latin typeface="Arial" panose="020B0604020202020204" pitchFamily="34" charset="0"/>
                <a:ea typeface="Arial" panose="020B0604020202020204" pitchFamily="34" charset="0"/>
                <a:cs typeface="Times New Roman" panose="02020603050405020304" pitchFamily="18" charset="0"/>
              </a:rPr>
              <a:t>Capiliary</a:t>
            </a:r>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 action requires good dimensional control of mating surfaces</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D5CB7C96-5B46-431B-829E-0F73570BCEF6}"/>
              </a:ext>
            </a:extLst>
          </p:cNvPr>
          <p:cNvSpPr txBox="1"/>
          <p:nvPr/>
        </p:nvSpPr>
        <p:spPr>
          <a:xfrm>
            <a:off x="285392" y="4288084"/>
            <a:ext cx="3790070" cy="369332"/>
          </a:xfrm>
          <a:prstGeom prst="rect">
            <a:avLst/>
          </a:prstGeom>
          <a:noFill/>
        </p:spPr>
        <p:txBody>
          <a:bodyPr wrap="square" rtlCol="0">
            <a:spAutoFit/>
          </a:bodyPr>
          <a:lstStyle/>
          <a:p>
            <a:r>
              <a:rPr lang="en-US" dirty="0"/>
              <a:t>What is a fillet brazed joint </a:t>
            </a:r>
            <a:endParaRPr lang="en-GB" dirty="0"/>
          </a:p>
        </p:txBody>
      </p:sp>
      <p:sp>
        <p:nvSpPr>
          <p:cNvPr id="8" name="TextBox 7">
            <a:extLst>
              <a:ext uri="{FF2B5EF4-FFF2-40B4-BE49-F238E27FC236}">
                <a16:creationId xmlns:a16="http://schemas.microsoft.com/office/drawing/2014/main" id="{B604DC6A-94C3-4B7B-984D-4E8808177EF5}"/>
              </a:ext>
            </a:extLst>
          </p:cNvPr>
          <p:cNvSpPr txBox="1"/>
          <p:nvPr/>
        </p:nvSpPr>
        <p:spPr>
          <a:xfrm>
            <a:off x="4385733" y="4194951"/>
            <a:ext cx="3790070" cy="1200329"/>
          </a:xfrm>
          <a:prstGeom prst="rect">
            <a:avLst/>
          </a:prstGeom>
          <a:noFill/>
        </p:spPr>
        <p:txBody>
          <a:bodyPr wrap="square" rtlCol="0">
            <a:spAutoFit/>
          </a:bodyPr>
          <a:lstStyle/>
          <a:p>
            <a:r>
              <a:rPr lang="en-US" dirty="0"/>
              <a:t>Used </a:t>
            </a:r>
            <a:r>
              <a:rPr lang="en-US" dirty="0" err="1"/>
              <a:t>eg</a:t>
            </a:r>
            <a:r>
              <a:rPr lang="en-US" dirty="0"/>
              <a:t> on expensive steel framed racing bike – building up braze material  around a but joint.   Looks beautiful but is it?</a:t>
            </a:r>
            <a:endParaRPr lang="en-GB" dirty="0"/>
          </a:p>
        </p:txBody>
      </p:sp>
      <p:pic>
        <p:nvPicPr>
          <p:cNvPr id="9" name="Picture 8">
            <a:extLst>
              <a:ext uri="{FF2B5EF4-FFF2-40B4-BE49-F238E27FC236}">
                <a16:creationId xmlns:a16="http://schemas.microsoft.com/office/drawing/2014/main" id="{A3F79580-C656-4626-90B8-012867A6B9BC}"/>
              </a:ext>
            </a:extLst>
          </p:cNvPr>
          <p:cNvPicPr>
            <a:picLocks noChangeAspect="1"/>
          </p:cNvPicPr>
          <p:nvPr/>
        </p:nvPicPr>
        <p:blipFill>
          <a:blip r:embed="rId3"/>
          <a:stretch>
            <a:fillRect/>
          </a:stretch>
        </p:blipFill>
        <p:spPr>
          <a:xfrm>
            <a:off x="1239131" y="5002066"/>
            <a:ext cx="2367670" cy="2377047"/>
          </a:xfrm>
          <a:prstGeom prst="rect">
            <a:avLst/>
          </a:prstGeom>
        </p:spPr>
      </p:pic>
    </p:spTree>
    <p:extLst>
      <p:ext uri="{BB962C8B-B14F-4D97-AF65-F5344CB8AC3E}">
        <p14:creationId xmlns:p14="http://schemas.microsoft.com/office/powerpoint/2010/main" val="304348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6" grpId="0"/>
      <p:bldP spid="8"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Joining -&gt; Bonding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209192" y="1606551"/>
            <a:ext cx="3790070" cy="369332"/>
          </a:xfrm>
          <a:prstGeom prst="rect">
            <a:avLst/>
          </a:prstGeom>
          <a:noFill/>
        </p:spPr>
        <p:txBody>
          <a:bodyPr wrap="square" rtlCol="0">
            <a:spAutoFit/>
          </a:bodyPr>
          <a:lstStyle/>
          <a:p>
            <a:r>
              <a:rPr lang="en-US" dirty="0"/>
              <a:t>Can you define bonding: </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4385733" y="1606551"/>
            <a:ext cx="5071534" cy="584775"/>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Bonding is a process to join two materials using a glue material - </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D5CB7C96-5B46-431B-829E-0F73570BCEF6}"/>
              </a:ext>
            </a:extLst>
          </p:cNvPr>
          <p:cNvSpPr txBox="1"/>
          <p:nvPr/>
        </p:nvSpPr>
        <p:spPr>
          <a:xfrm>
            <a:off x="285392" y="4288084"/>
            <a:ext cx="3790070" cy="369332"/>
          </a:xfrm>
          <a:prstGeom prst="rect">
            <a:avLst/>
          </a:prstGeom>
          <a:noFill/>
        </p:spPr>
        <p:txBody>
          <a:bodyPr wrap="square" rtlCol="0">
            <a:spAutoFit/>
          </a:bodyPr>
          <a:lstStyle/>
          <a:p>
            <a:r>
              <a:rPr lang="en-US" dirty="0"/>
              <a:t>Name 2 advantages of bonding</a:t>
            </a:r>
            <a:endParaRPr lang="en-GB" dirty="0"/>
          </a:p>
        </p:txBody>
      </p:sp>
      <p:sp>
        <p:nvSpPr>
          <p:cNvPr id="8" name="TextBox 7">
            <a:extLst>
              <a:ext uri="{FF2B5EF4-FFF2-40B4-BE49-F238E27FC236}">
                <a16:creationId xmlns:a16="http://schemas.microsoft.com/office/drawing/2014/main" id="{B604DC6A-94C3-4B7B-984D-4E8808177EF5}"/>
              </a:ext>
            </a:extLst>
          </p:cNvPr>
          <p:cNvSpPr txBox="1"/>
          <p:nvPr/>
        </p:nvSpPr>
        <p:spPr>
          <a:xfrm>
            <a:off x="4385733" y="4194951"/>
            <a:ext cx="3790070" cy="923330"/>
          </a:xfrm>
          <a:prstGeom prst="rect">
            <a:avLst/>
          </a:prstGeom>
          <a:noFill/>
        </p:spPr>
        <p:txBody>
          <a:bodyPr wrap="square" rtlCol="0">
            <a:spAutoFit/>
          </a:bodyPr>
          <a:lstStyle/>
          <a:p>
            <a:r>
              <a:rPr lang="en-US" dirty="0"/>
              <a:t>1) In metals, the material properties or dimensions of the bonded parts are not affected</a:t>
            </a:r>
            <a:endParaRPr lang="en-GB" dirty="0"/>
          </a:p>
        </p:txBody>
      </p:sp>
      <p:sp>
        <p:nvSpPr>
          <p:cNvPr id="10" name="TextBox 9">
            <a:extLst>
              <a:ext uri="{FF2B5EF4-FFF2-40B4-BE49-F238E27FC236}">
                <a16:creationId xmlns:a16="http://schemas.microsoft.com/office/drawing/2014/main" id="{78619152-CA4A-4C43-8D9A-9E2B90214704}"/>
              </a:ext>
            </a:extLst>
          </p:cNvPr>
          <p:cNvSpPr txBox="1"/>
          <p:nvPr/>
        </p:nvSpPr>
        <p:spPr>
          <a:xfrm>
            <a:off x="4385733" y="5422618"/>
            <a:ext cx="3790070" cy="923330"/>
          </a:xfrm>
          <a:prstGeom prst="rect">
            <a:avLst/>
          </a:prstGeom>
          <a:noFill/>
        </p:spPr>
        <p:txBody>
          <a:bodyPr wrap="square" rtlCol="0">
            <a:spAutoFit/>
          </a:bodyPr>
          <a:lstStyle/>
          <a:p>
            <a:r>
              <a:rPr lang="en-US" dirty="0"/>
              <a:t>2) Bonding allows you to join completely different materials </a:t>
            </a:r>
            <a:r>
              <a:rPr lang="en-US" dirty="0" err="1"/>
              <a:t>eg</a:t>
            </a:r>
            <a:r>
              <a:rPr lang="en-US" dirty="0"/>
              <a:t> glass onto steel</a:t>
            </a:r>
            <a:endParaRPr lang="en-GB" dirty="0"/>
          </a:p>
        </p:txBody>
      </p:sp>
    </p:spTree>
    <p:extLst>
      <p:ext uri="{BB962C8B-B14F-4D97-AF65-F5344CB8AC3E}">
        <p14:creationId xmlns:p14="http://schemas.microsoft.com/office/powerpoint/2010/main" val="200974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8" grpId="0"/>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Joining -&gt; Fastening and riveting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209192" y="1606551"/>
            <a:ext cx="3790070" cy="369332"/>
          </a:xfrm>
          <a:prstGeom prst="rect">
            <a:avLst/>
          </a:prstGeom>
          <a:noFill/>
        </p:spPr>
        <p:txBody>
          <a:bodyPr wrap="square" rtlCol="0">
            <a:spAutoFit/>
          </a:bodyPr>
          <a:lstStyle/>
          <a:p>
            <a:r>
              <a:rPr lang="en-US" dirty="0"/>
              <a:t>What are the advantages: </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4385733" y="1606551"/>
            <a:ext cx="5071534" cy="830997"/>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 </a:t>
            </a:r>
            <a:r>
              <a:rPr lang="en-US" sz="1600" dirty="0" err="1">
                <a:solidFill>
                  <a:srgbClr val="595959"/>
                </a:solidFill>
                <a:latin typeface="Arial" panose="020B0604020202020204" pitchFamily="34" charset="0"/>
                <a:ea typeface="Arial" panose="020B0604020202020204" pitchFamily="34" charset="0"/>
                <a:cs typeface="Times New Roman" panose="02020603050405020304" pitchFamily="18" charset="0"/>
              </a:rPr>
              <a:t>servicability</a:t>
            </a:r>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    But there are plenty of disadvantages : Weight, bill of material complexity, stress raisers due to holes, hole preparation costs </a:t>
            </a:r>
            <a:r>
              <a:rPr lang="en-US" sz="1600" dirty="0" err="1">
                <a:solidFill>
                  <a:srgbClr val="595959"/>
                </a:solidFill>
                <a:latin typeface="Arial" panose="020B0604020202020204" pitchFamily="34" charset="0"/>
                <a:ea typeface="Arial" panose="020B0604020202020204" pitchFamily="34" charset="0"/>
                <a:cs typeface="Times New Roman" panose="02020603050405020304" pitchFamily="18" charset="0"/>
              </a:rPr>
              <a:t>etc</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972720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Shapes -&gt; Casting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209192" y="1606551"/>
            <a:ext cx="3790070" cy="369332"/>
          </a:xfrm>
          <a:prstGeom prst="rect">
            <a:avLst/>
          </a:prstGeom>
          <a:noFill/>
        </p:spPr>
        <p:txBody>
          <a:bodyPr wrap="square" rtlCol="0">
            <a:spAutoFit/>
          </a:bodyPr>
          <a:lstStyle/>
          <a:p>
            <a:r>
              <a:rPr lang="en-US" dirty="0"/>
              <a:t>Can you define casting: </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3545597" y="1621940"/>
            <a:ext cx="5071534" cy="584775"/>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Casting is the process of using  molten metal in a </a:t>
            </a:r>
            <a:r>
              <a:rPr lang="en-US" sz="1600" dirty="0" err="1">
                <a:solidFill>
                  <a:srgbClr val="595959"/>
                </a:solidFill>
                <a:latin typeface="Arial" panose="020B0604020202020204" pitchFamily="34" charset="0"/>
                <a:ea typeface="Arial" panose="020B0604020202020204" pitchFamily="34" charset="0"/>
                <a:cs typeface="Times New Roman" panose="02020603050405020304" pitchFamily="18" charset="0"/>
              </a:rPr>
              <a:t>mould</a:t>
            </a:r>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 to create a shape</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9D55CD9-9DFB-44C4-9837-1940768236E7}"/>
              </a:ext>
            </a:extLst>
          </p:cNvPr>
          <p:cNvSpPr txBox="1"/>
          <p:nvPr/>
        </p:nvSpPr>
        <p:spPr>
          <a:xfrm>
            <a:off x="209192" y="2927351"/>
            <a:ext cx="2745675" cy="369332"/>
          </a:xfrm>
          <a:prstGeom prst="rect">
            <a:avLst/>
          </a:prstGeom>
          <a:noFill/>
        </p:spPr>
        <p:txBody>
          <a:bodyPr wrap="square" rtlCol="0">
            <a:spAutoFit/>
          </a:bodyPr>
          <a:lstStyle/>
          <a:p>
            <a:r>
              <a:rPr lang="en-US" dirty="0"/>
              <a:t>Name 3 types of casting: </a:t>
            </a:r>
            <a:endParaRPr lang="en-GB" dirty="0"/>
          </a:p>
        </p:txBody>
      </p:sp>
      <p:sp>
        <p:nvSpPr>
          <p:cNvPr id="6" name="TextBox 5">
            <a:extLst>
              <a:ext uri="{FF2B5EF4-FFF2-40B4-BE49-F238E27FC236}">
                <a16:creationId xmlns:a16="http://schemas.microsoft.com/office/drawing/2014/main" id="{9E7911B0-938F-43CD-8819-EF5CB5DCFDB3}"/>
              </a:ext>
            </a:extLst>
          </p:cNvPr>
          <p:cNvSpPr txBox="1"/>
          <p:nvPr/>
        </p:nvSpPr>
        <p:spPr>
          <a:xfrm>
            <a:off x="3545597" y="2927351"/>
            <a:ext cx="2745675" cy="923330"/>
          </a:xfrm>
          <a:prstGeom prst="rect">
            <a:avLst/>
          </a:prstGeom>
          <a:noFill/>
        </p:spPr>
        <p:txBody>
          <a:bodyPr wrap="square" rtlCol="0">
            <a:spAutoFit/>
          </a:bodyPr>
          <a:lstStyle/>
          <a:p>
            <a:r>
              <a:rPr lang="en-US" dirty="0"/>
              <a:t>Sand casting:</a:t>
            </a:r>
          </a:p>
          <a:p>
            <a:r>
              <a:rPr lang="en-US" dirty="0"/>
              <a:t>Investment Casting</a:t>
            </a:r>
          </a:p>
          <a:p>
            <a:r>
              <a:rPr lang="en-US" dirty="0"/>
              <a:t>Die casting </a:t>
            </a:r>
            <a:endParaRPr lang="en-GB" dirty="0"/>
          </a:p>
        </p:txBody>
      </p:sp>
      <p:sp>
        <p:nvSpPr>
          <p:cNvPr id="7" name="TextBox 6">
            <a:extLst>
              <a:ext uri="{FF2B5EF4-FFF2-40B4-BE49-F238E27FC236}">
                <a16:creationId xmlns:a16="http://schemas.microsoft.com/office/drawing/2014/main" id="{37AC004B-A816-4DA8-864D-2A435E6E5012}"/>
              </a:ext>
            </a:extLst>
          </p:cNvPr>
          <p:cNvSpPr txBox="1"/>
          <p:nvPr/>
        </p:nvSpPr>
        <p:spPr>
          <a:xfrm>
            <a:off x="6421375" y="2927351"/>
            <a:ext cx="2745675" cy="923330"/>
          </a:xfrm>
          <a:prstGeom prst="rect">
            <a:avLst/>
          </a:prstGeom>
          <a:noFill/>
        </p:spPr>
        <p:txBody>
          <a:bodyPr wrap="square" rtlCol="0">
            <a:spAutoFit/>
          </a:bodyPr>
          <a:lstStyle/>
          <a:p>
            <a:r>
              <a:rPr lang="en-US" dirty="0"/>
              <a:t>Can you describe and evaluate the various merits of each</a:t>
            </a:r>
            <a:endParaRPr lang="en-GB" dirty="0"/>
          </a:p>
        </p:txBody>
      </p:sp>
      <p:sp>
        <p:nvSpPr>
          <p:cNvPr id="8" name="TextBox 7">
            <a:extLst>
              <a:ext uri="{FF2B5EF4-FFF2-40B4-BE49-F238E27FC236}">
                <a16:creationId xmlns:a16="http://schemas.microsoft.com/office/drawing/2014/main" id="{FADDD0B9-3AC9-4D54-8782-DA53BF4C29E5}"/>
              </a:ext>
            </a:extLst>
          </p:cNvPr>
          <p:cNvSpPr txBox="1"/>
          <p:nvPr/>
        </p:nvSpPr>
        <p:spPr>
          <a:xfrm>
            <a:off x="209192" y="4773084"/>
            <a:ext cx="2745675" cy="1477328"/>
          </a:xfrm>
          <a:prstGeom prst="rect">
            <a:avLst/>
          </a:prstGeom>
          <a:noFill/>
        </p:spPr>
        <p:txBody>
          <a:bodyPr wrap="square" rtlCol="0">
            <a:spAutoFit/>
          </a:bodyPr>
          <a:lstStyle/>
          <a:p>
            <a:r>
              <a:rPr lang="en-US" dirty="0"/>
              <a:t>we encounter various defects in casting.  Describe them, what causes them, how do we prevent them?  </a:t>
            </a:r>
            <a:endParaRPr lang="en-GB" dirty="0"/>
          </a:p>
        </p:txBody>
      </p:sp>
      <p:sp>
        <p:nvSpPr>
          <p:cNvPr id="9" name="TextBox 8">
            <a:extLst>
              <a:ext uri="{FF2B5EF4-FFF2-40B4-BE49-F238E27FC236}">
                <a16:creationId xmlns:a16="http://schemas.microsoft.com/office/drawing/2014/main" id="{DDEB955B-8562-4952-99FB-E1FE71EE0DDB}"/>
              </a:ext>
            </a:extLst>
          </p:cNvPr>
          <p:cNvSpPr txBox="1"/>
          <p:nvPr/>
        </p:nvSpPr>
        <p:spPr>
          <a:xfrm>
            <a:off x="3468858" y="4794276"/>
            <a:ext cx="2745675" cy="646331"/>
          </a:xfrm>
          <a:prstGeom prst="rect">
            <a:avLst/>
          </a:prstGeom>
          <a:noFill/>
        </p:spPr>
        <p:txBody>
          <a:bodyPr wrap="square" rtlCol="0">
            <a:spAutoFit/>
          </a:bodyPr>
          <a:lstStyle/>
          <a:p>
            <a:r>
              <a:rPr lang="en-US" dirty="0"/>
              <a:t>check the </a:t>
            </a:r>
            <a:r>
              <a:rPr lang="en-US" dirty="0" err="1"/>
              <a:t>powerpoints</a:t>
            </a:r>
            <a:r>
              <a:rPr lang="en-US" dirty="0"/>
              <a:t> it’s a big subject</a:t>
            </a:r>
            <a:endParaRPr lang="en-GB" dirty="0"/>
          </a:p>
        </p:txBody>
      </p:sp>
    </p:spTree>
    <p:extLst>
      <p:ext uri="{BB962C8B-B14F-4D97-AF65-F5344CB8AC3E}">
        <p14:creationId xmlns:p14="http://schemas.microsoft.com/office/powerpoint/2010/main" val="3021346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6" grpId="0"/>
      <p:bldP spid="7" grpId="0"/>
      <p:bldP spid="9"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Shapes -&gt; Forging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209192" y="1606551"/>
            <a:ext cx="3790070" cy="646331"/>
          </a:xfrm>
          <a:prstGeom prst="rect">
            <a:avLst/>
          </a:prstGeom>
          <a:noFill/>
        </p:spPr>
        <p:txBody>
          <a:bodyPr wrap="square" rtlCol="0">
            <a:spAutoFit/>
          </a:bodyPr>
          <a:lstStyle/>
          <a:p>
            <a:r>
              <a:rPr lang="en-US" dirty="0"/>
              <a:t>How would you describe </a:t>
            </a:r>
          </a:p>
          <a:p>
            <a:r>
              <a:rPr lang="en-US" dirty="0"/>
              <a:t>forging: </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3545597" y="1621940"/>
            <a:ext cx="5071534" cy="338554"/>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Forging is the shaping of  a metal part via hammering</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9D55CD9-9DFB-44C4-9837-1940768236E7}"/>
              </a:ext>
            </a:extLst>
          </p:cNvPr>
          <p:cNvSpPr txBox="1"/>
          <p:nvPr/>
        </p:nvSpPr>
        <p:spPr>
          <a:xfrm>
            <a:off x="209191" y="2601924"/>
            <a:ext cx="2745675" cy="646331"/>
          </a:xfrm>
          <a:prstGeom prst="rect">
            <a:avLst/>
          </a:prstGeom>
          <a:noFill/>
        </p:spPr>
        <p:txBody>
          <a:bodyPr wrap="square" rtlCol="0">
            <a:spAutoFit/>
          </a:bodyPr>
          <a:lstStyle/>
          <a:p>
            <a:r>
              <a:rPr lang="en-US" dirty="0"/>
              <a:t>Name 3 types of forging by temperature: </a:t>
            </a:r>
            <a:endParaRPr lang="en-GB" dirty="0"/>
          </a:p>
        </p:txBody>
      </p:sp>
      <p:sp>
        <p:nvSpPr>
          <p:cNvPr id="6" name="TextBox 5">
            <a:extLst>
              <a:ext uri="{FF2B5EF4-FFF2-40B4-BE49-F238E27FC236}">
                <a16:creationId xmlns:a16="http://schemas.microsoft.com/office/drawing/2014/main" id="{9E7911B0-938F-43CD-8819-EF5CB5DCFDB3}"/>
              </a:ext>
            </a:extLst>
          </p:cNvPr>
          <p:cNvSpPr txBox="1"/>
          <p:nvPr/>
        </p:nvSpPr>
        <p:spPr>
          <a:xfrm>
            <a:off x="3468857" y="2477022"/>
            <a:ext cx="2745675" cy="923330"/>
          </a:xfrm>
          <a:prstGeom prst="rect">
            <a:avLst/>
          </a:prstGeom>
          <a:noFill/>
        </p:spPr>
        <p:txBody>
          <a:bodyPr wrap="square" rtlCol="0">
            <a:spAutoFit/>
          </a:bodyPr>
          <a:lstStyle/>
          <a:p>
            <a:r>
              <a:rPr lang="en-US" dirty="0"/>
              <a:t>Cold forging</a:t>
            </a:r>
          </a:p>
          <a:p>
            <a:r>
              <a:rPr lang="en-US" dirty="0"/>
              <a:t>Warm forging </a:t>
            </a:r>
          </a:p>
          <a:p>
            <a:r>
              <a:rPr lang="en-US" dirty="0"/>
              <a:t>Hot Forging</a:t>
            </a:r>
            <a:endParaRPr lang="en-GB" dirty="0"/>
          </a:p>
        </p:txBody>
      </p:sp>
      <p:sp>
        <p:nvSpPr>
          <p:cNvPr id="7" name="TextBox 6">
            <a:extLst>
              <a:ext uri="{FF2B5EF4-FFF2-40B4-BE49-F238E27FC236}">
                <a16:creationId xmlns:a16="http://schemas.microsoft.com/office/drawing/2014/main" id="{37AC004B-A816-4DA8-864D-2A435E6E5012}"/>
              </a:ext>
            </a:extLst>
          </p:cNvPr>
          <p:cNvSpPr txBox="1"/>
          <p:nvPr/>
        </p:nvSpPr>
        <p:spPr>
          <a:xfrm>
            <a:off x="6785442" y="4957749"/>
            <a:ext cx="2745675" cy="923330"/>
          </a:xfrm>
          <a:prstGeom prst="rect">
            <a:avLst/>
          </a:prstGeom>
          <a:noFill/>
        </p:spPr>
        <p:txBody>
          <a:bodyPr wrap="square" rtlCol="0">
            <a:spAutoFit/>
          </a:bodyPr>
          <a:lstStyle/>
          <a:p>
            <a:r>
              <a:rPr lang="en-US" dirty="0"/>
              <a:t>Can you describe and evaluate the various merits of each</a:t>
            </a:r>
            <a:endParaRPr lang="en-GB" dirty="0"/>
          </a:p>
        </p:txBody>
      </p:sp>
      <p:sp>
        <p:nvSpPr>
          <p:cNvPr id="8" name="TextBox 7">
            <a:extLst>
              <a:ext uri="{FF2B5EF4-FFF2-40B4-BE49-F238E27FC236}">
                <a16:creationId xmlns:a16="http://schemas.microsoft.com/office/drawing/2014/main" id="{FADDD0B9-3AC9-4D54-8782-DA53BF4C29E5}"/>
              </a:ext>
            </a:extLst>
          </p:cNvPr>
          <p:cNvSpPr txBox="1"/>
          <p:nvPr/>
        </p:nvSpPr>
        <p:spPr>
          <a:xfrm>
            <a:off x="209192" y="4773084"/>
            <a:ext cx="2745675" cy="646331"/>
          </a:xfrm>
          <a:prstGeom prst="rect">
            <a:avLst/>
          </a:prstGeom>
          <a:noFill/>
        </p:spPr>
        <p:txBody>
          <a:bodyPr wrap="square" rtlCol="0">
            <a:spAutoFit/>
          </a:bodyPr>
          <a:lstStyle/>
          <a:p>
            <a:r>
              <a:rPr lang="en-US" dirty="0"/>
              <a:t>Name 4 types of forging by force type</a:t>
            </a:r>
            <a:endParaRPr lang="en-GB" dirty="0"/>
          </a:p>
        </p:txBody>
      </p:sp>
      <p:sp>
        <p:nvSpPr>
          <p:cNvPr id="10" name="TextBox 9">
            <a:extLst>
              <a:ext uri="{FF2B5EF4-FFF2-40B4-BE49-F238E27FC236}">
                <a16:creationId xmlns:a16="http://schemas.microsoft.com/office/drawing/2014/main" id="{0EBE42CF-F644-4215-BC77-4D90B2CF6095}"/>
              </a:ext>
            </a:extLst>
          </p:cNvPr>
          <p:cNvSpPr txBox="1"/>
          <p:nvPr/>
        </p:nvSpPr>
        <p:spPr>
          <a:xfrm>
            <a:off x="209190" y="3734717"/>
            <a:ext cx="2745675" cy="646331"/>
          </a:xfrm>
          <a:prstGeom prst="rect">
            <a:avLst/>
          </a:prstGeom>
          <a:noFill/>
        </p:spPr>
        <p:txBody>
          <a:bodyPr wrap="square" rtlCol="0">
            <a:spAutoFit/>
          </a:bodyPr>
          <a:lstStyle/>
          <a:p>
            <a:r>
              <a:rPr lang="en-US" dirty="0"/>
              <a:t>Name 2 types of forging by die type: </a:t>
            </a:r>
            <a:endParaRPr lang="en-GB" dirty="0"/>
          </a:p>
        </p:txBody>
      </p:sp>
      <p:sp>
        <p:nvSpPr>
          <p:cNvPr id="11" name="TextBox 10">
            <a:extLst>
              <a:ext uri="{FF2B5EF4-FFF2-40B4-BE49-F238E27FC236}">
                <a16:creationId xmlns:a16="http://schemas.microsoft.com/office/drawing/2014/main" id="{A44E272E-BCB6-4345-A13D-AEB99DC35F3D}"/>
              </a:ext>
            </a:extLst>
          </p:cNvPr>
          <p:cNvSpPr txBox="1"/>
          <p:nvPr/>
        </p:nvSpPr>
        <p:spPr>
          <a:xfrm>
            <a:off x="3468856" y="3734716"/>
            <a:ext cx="2745675" cy="646331"/>
          </a:xfrm>
          <a:prstGeom prst="rect">
            <a:avLst/>
          </a:prstGeom>
          <a:noFill/>
        </p:spPr>
        <p:txBody>
          <a:bodyPr wrap="square" rtlCol="0">
            <a:spAutoFit/>
          </a:bodyPr>
          <a:lstStyle/>
          <a:p>
            <a:r>
              <a:rPr lang="en-US" dirty="0"/>
              <a:t>Open die</a:t>
            </a:r>
          </a:p>
          <a:p>
            <a:r>
              <a:rPr lang="en-US" dirty="0"/>
              <a:t>Closed die</a:t>
            </a:r>
            <a:endParaRPr lang="en-GB" dirty="0"/>
          </a:p>
        </p:txBody>
      </p:sp>
      <p:sp>
        <p:nvSpPr>
          <p:cNvPr id="3" name="Rectangle 2">
            <a:extLst>
              <a:ext uri="{FF2B5EF4-FFF2-40B4-BE49-F238E27FC236}">
                <a16:creationId xmlns:a16="http://schemas.microsoft.com/office/drawing/2014/main" id="{93D3C7EF-18D9-4685-B1A7-9E8CBD38CE79}"/>
              </a:ext>
            </a:extLst>
          </p:cNvPr>
          <p:cNvSpPr/>
          <p:nvPr/>
        </p:nvSpPr>
        <p:spPr>
          <a:xfrm>
            <a:off x="3468857" y="4819250"/>
            <a:ext cx="1762085" cy="1200329"/>
          </a:xfrm>
          <a:prstGeom prst="rect">
            <a:avLst/>
          </a:prstGeom>
        </p:spPr>
        <p:txBody>
          <a:bodyPr wrap="none">
            <a:spAutoFit/>
          </a:bodyPr>
          <a:lstStyle/>
          <a:p>
            <a:r>
              <a:rPr lang="en-US" dirty="0"/>
              <a:t>Hand hammer, </a:t>
            </a:r>
          </a:p>
          <a:p>
            <a:r>
              <a:rPr lang="en-US" dirty="0"/>
              <a:t>Drop Hammer, </a:t>
            </a:r>
          </a:p>
          <a:p>
            <a:r>
              <a:rPr lang="en-US" dirty="0"/>
              <a:t>Press, </a:t>
            </a:r>
          </a:p>
          <a:p>
            <a:r>
              <a:rPr lang="en-US" dirty="0"/>
              <a:t>Roller</a:t>
            </a:r>
            <a:endParaRPr lang="en-GB" dirty="0"/>
          </a:p>
        </p:txBody>
      </p:sp>
      <p:sp>
        <p:nvSpPr>
          <p:cNvPr id="13" name="TextBox 12">
            <a:extLst>
              <a:ext uri="{FF2B5EF4-FFF2-40B4-BE49-F238E27FC236}">
                <a16:creationId xmlns:a16="http://schemas.microsoft.com/office/drawing/2014/main" id="{1996A6E1-155E-4561-9491-D74CE4B6EBAD}"/>
              </a:ext>
            </a:extLst>
          </p:cNvPr>
          <p:cNvSpPr txBox="1"/>
          <p:nvPr/>
        </p:nvSpPr>
        <p:spPr>
          <a:xfrm>
            <a:off x="285392" y="6441017"/>
            <a:ext cx="2745675" cy="646331"/>
          </a:xfrm>
          <a:prstGeom prst="rect">
            <a:avLst/>
          </a:prstGeom>
          <a:noFill/>
        </p:spPr>
        <p:txBody>
          <a:bodyPr wrap="square" rtlCol="0">
            <a:spAutoFit/>
          </a:bodyPr>
          <a:lstStyle/>
          <a:p>
            <a:r>
              <a:rPr lang="en-US" dirty="0"/>
              <a:t>What is the hot forging temperature of steel?</a:t>
            </a:r>
            <a:endParaRPr lang="en-GB" dirty="0"/>
          </a:p>
        </p:txBody>
      </p:sp>
      <p:sp>
        <p:nvSpPr>
          <p:cNvPr id="15" name="TextBox 14">
            <a:extLst>
              <a:ext uri="{FF2B5EF4-FFF2-40B4-BE49-F238E27FC236}">
                <a16:creationId xmlns:a16="http://schemas.microsoft.com/office/drawing/2014/main" id="{AA07DE66-9EDB-4B3C-8FAF-7F35DAA9D4AE}"/>
              </a:ext>
            </a:extLst>
          </p:cNvPr>
          <p:cNvSpPr txBox="1"/>
          <p:nvPr/>
        </p:nvSpPr>
        <p:spPr>
          <a:xfrm>
            <a:off x="3335689" y="6441016"/>
            <a:ext cx="2745675" cy="646331"/>
          </a:xfrm>
          <a:prstGeom prst="rect">
            <a:avLst/>
          </a:prstGeom>
          <a:noFill/>
        </p:spPr>
        <p:txBody>
          <a:bodyPr wrap="square" rtlCol="0">
            <a:spAutoFit/>
          </a:bodyPr>
          <a:lstStyle/>
          <a:p>
            <a:r>
              <a:rPr lang="en-US" dirty="0"/>
              <a:t>1230 C – the others are in the </a:t>
            </a:r>
            <a:r>
              <a:rPr lang="en-US" dirty="0" err="1"/>
              <a:t>powerpoint</a:t>
            </a:r>
            <a:endParaRPr lang="en-GB" dirty="0"/>
          </a:p>
        </p:txBody>
      </p:sp>
    </p:spTree>
    <p:extLst>
      <p:ext uri="{BB962C8B-B14F-4D97-AF65-F5344CB8AC3E}">
        <p14:creationId xmlns:p14="http://schemas.microsoft.com/office/powerpoint/2010/main" val="210392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6" grpId="0"/>
      <p:bldP spid="7" grpId="0"/>
      <p:bldP spid="11" grpId="0"/>
      <p:bldP spid="3" grpId="0"/>
      <p:bldP spid="1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Shapes -&gt; Forging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549508" y="1655475"/>
            <a:ext cx="3790070" cy="646331"/>
          </a:xfrm>
          <a:prstGeom prst="rect">
            <a:avLst/>
          </a:prstGeom>
          <a:noFill/>
        </p:spPr>
        <p:txBody>
          <a:bodyPr wrap="square" rtlCol="0">
            <a:spAutoFit/>
          </a:bodyPr>
          <a:lstStyle/>
          <a:p>
            <a:r>
              <a:rPr lang="en-US" dirty="0"/>
              <a:t>What is neckless </a:t>
            </a:r>
          </a:p>
          <a:p>
            <a:r>
              <a:rPr lang="en-US" dirty="0" err="1"/>
              <a:t>recrystalisation</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4459583" y="1717031"/>
            <a:ext cx="5071534" cy="584775"/>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Partial </a:t>
            </a:r>
            <a:r>
              <a:rPr lang="en-US" sz="1600" dirty="0" err="1">
                <a:solidFill>
                  <a:srgbClr val="595959"/>
                </a:solidFill>
                <a:latin typeface="Arial" panose="020B0604020202020204" pitchFamily="34" charset="0"/>
                <a:ea typeface="Arial" panose="020B0604020202020204" pitchFamily="34" charset="0"/>
                <a:cs typeface="Times New Roman" panose="02020603050405020304" pitchFamily="18" charset="0"/>
              </a:rPr>
              <a:t>recrystalisation</a:t>
            </a:r>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 around the grain boundaries common in forged parts. </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pic>
        <p:nvPicPr>
          <p:cNvPr id="16" name="Picture 15">
            <a:extLst>
              <a:ext uri="{FF2B5EF4-FFF2-40B4-BE49-F238E27FC236}">
                <a16:creationId xmlns:a16="http://schemas.microsoft.com/office/drawing/2014/main" id="{BF63F600-3033-4957-8577-E344A5E55D99}"/>
              </a:ext>
            </a:extLst>
          </p:cNvPr>
          <p:cNvPicPr>
            <a:picLocks noChangeAspect="1"/>
          </p:cNvPicPr>
          <p:nvPr/>
        </p:nvPicPr>
        <p:blipFill>
          <a:blip r:embed="rId3"/>
          <a:stretch>
            <a:fillRect/>
          </a:stretch>
        </p:blipFill>
        <p:spPr>
          <a:xfrm>
            <a:off x="4631590" y="2554767"/>
            <a:ext cx="3800475" cy="2781300"/>
          </a:xfrm>
          <a:prstGeom prst="rect">
            <a:avLst/>
          </a:prstGeom>
        </p:spPr>
      </p:pic>
      <p:sp>
        <p:nvSpPr>
          <p:cNvPr id="17" name="TextBox 16">
            <a:extLst>
              <a:ext uri="{FF2B5EF4-FFF2-40B4-BE49-F238E27FC236}">
                <a16:creationId xmlns:a16="http://schemas.microsoft.com/office/drawing/2014/main" id="{AC34379C-6552-42D4-B9B9-93B2F3280155}"/>
              </a:ext>
            </a:extLst>
          </p:cNvPr>
          <p:cNvSpPr txBox="1"/>
          <p:nvPr/>
        </p:nvSpPr>
        <p:spPr>
          <a:xfrm>
            <a:off x="549508" y="6066608"/>
            <a:ext cx="3790070" cy="646331"/>
          </a:xfrm>
          <a:prstGeom prst="rect">
            <a:avLst/>
          </a:prstGeom>
          <a:noFill/>
        </p:spPr>
        <p:txBody>
          <a:bodyPr wrap="square" rtlCol="0">
            <a:spAutoFit/>
          </a:bodyPr>
          <a:lstStyle/>
          <a:p>
            <a:r>
              <a:rPr lang="en-US" dirty="0"/>
              <a:t>What are the key determinants of crack formation in forging</a:t>
            </a:r>
            <a:endParaRPr lang="en-GB" dirty="0"/>
          </a:p>
        </p:txBody>
      </p:sp>
      <p:sp>
        <p:nvSpPr>
          <p:cNvPr id="18" name="TextBox 17">
            <a:extLst>
              <a:ext uri="{FF2B5EF4-FFF2-40B4-BE49-F238E27FC236}">
                <a16:creationId xmlns:a16="http://schemas.microsoft.com/office/drawing/2014/main" id="{78185231-3F0B-48DE-BD91-42750330F452}"/>
              </a:ext>
            </a:extLst>
          </p:cNvPr>
          <p:cNvSpPr txBox="1"/>
          <p:nvPr/>
        </p:nvSpPr>
        <p:spPr>
          <a:xfrm>
            <a:off x="4520374" y="6066607"/>
            <a:ext cx="3790070" cy="923330"/>
          </a:xfrm>
          <a:prstGeom prst="rect">
            <a:avLst/>
          </a:prstGeom>
          <a:noFill/>
        </p:spPr>
        <p:txBody>
          <a:bodyPr wrap="square" rtlCol="0">
            <a:spAutoFit/>
          </a:bodyPr>
          <a:lstStyle/>
          <a:p>
            <a:r>
              <a:rPr lang="en-US" dirty="0"/>
              <a:t>Material properties, die friction,  temperature , strain rate (linked to hammer force)</a:t>
            </a:r>
            <a:endParaRPr lang="en-GB" dirty="0"/>
          </a:p>
        </p:txBody>
      </p:sp>
    </p:spTree>
    <p:extLst>
      <p:ext uri="{BB962C8B-B14F-4D97-AF65-F5344CB8AC3E}">
        <p14:creationId xmlns:p14="http://schemas.microsoft.com/office/powerpoint/2010/main" val="1983906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8"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Shapes -&gt; Powder Sintering</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549508" y="1655475"/>
            <a:ext cx="3790070" cy="646331"/>
          </a:xfrm>
          <a:prstGeom prst="rect">
            <a:avLst/>
          </a:prstGeom>
          <a:noFill/>
        </p:spPr>
        <p:txBody>
          <a:bodyPr wrap="square" rtlCol="0">
            <a:spAutoFit/>
          </a:bodyPr>
          <a:lstStyle/>
          <a:p>
            <a:r>
              <a:rPr lang="en-US" dirty="0"/>
              <a:t>Can you describe the powder sintering process</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4459583" y="1717031"/>
            <a:ext cx="5071534" cy="584775"/>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Powdered metal pressed into shape then fired in furnace to bond the powder</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3C57BE7C-A62D-4B84-A6CF-2C86292C554F}"/>
              </a:ext>
            </a:extLst>
          </p:cNvPr>
          <p:cNvSpPr txBox="1"/>
          <p:nvPr/>
        </p:nvSpPr>
        <p:spPr>
          <a:xfrm>
            <a:off x="4520374" y="2702217"/>
            <a:ext cx="3790070" cy="646331"/>
          </a:xfrm>
          <a:prstGeom prst="rect">
            <a:avLst/>
          </a:prstGeom>
          <a:noFill/>
        </p:spPr>
        <p:txBody>
          <a:bodyPr wrap="square" rtlCol="0">
            <a:spAutoFit/>
          </a:bodyPr>
          <a:lstStyle/>
          <a:p>
            <a:r>
              <a:rPr lang="en-US" dirty="0"/>
              <a:t>Low cost dimensionally accurate small parts</a:t>
            </a:r>
            <a:endParaRPr lang="en-GB" dirty="0"/>
          </a:p>
        </p:txBody>
      </p:sp>
      <p:sp>
        <p:nvSpPr>
          <p:cNvPr id="9" name="TextBox 8">
            <a:extLst>
              <a:ext uri="{FF2B5EF4-FFF2-40B4-BE49-F238E27FC236}">
                <a16:creationId xmlns:a16="http://schemas.microsoft.com/office/drawing/2014/main" id="{CCF47568-0C09-4793-802A-D1D797C8F05B}"/>
              </a:ext>
            </a:extLst>
          </p:cNvPr>
          <p:cNvSpPr txBox="1"/>
          <p:nvPr/>
        </p:nvSpPr>
        <p:spPr>
          <a:xfrm>
            <a:off x="669513" y="2781541"/>
            <a:ext cx="3790070" cy="369332"/>
          </a:xfrm>
          <a:prstGeom prst="rect">
            <a:avLst/>
          </a:prstGeom>
          <a:noFill/>
        </p:spPr>
        <p:txBody>
          <a:bodyPr wrap="square" rtlCol="0">
            <a:spAutoFit/>
          </a:bodyPr>
          <a:lstStyle/>
          <a:p>
            <a:r>
              <a:rPr lang="en-US" dirty="0"/>
              <a:t>What is it good for : </a:t>
            </a:r>
            <a:endParaRPr lang="en-GB" dirty="0"/>
          </a:p>
        </p:txBody>
      </p:sp>
    </p:spTree>
    <p:extLst>
      <p:ext uri="{BB962C8B-B14F-4D97-AF65-F5344CB8AC3E}">
        <p14:creationId xmlns:p14="http://schemas.microsoft.com/office/powerpoint/2010/main" val="385640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Materials and the environment</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244708" y="1647008"/>
            <a:ext cx="3790070" cy="1200329"/>
          </a:xfrm>
          <a:prstGeom prst="rect">
            <a:avLst/>
          </a:prstGeom>
          <a:noFill/>
        </p:spPr>
        <p:txBody>
          <a:bodyPr wrap="square" rtlCol="0">
            <a:spAutoFit/>
          </a:bodyPr>
          <a:lstStyle/>
          <a:p>
            <a:r>
              <a:rPr lang="en-US" dirty="0"/>
              <a:t>Can you explain the link between</a:t>
            </a:r>
          </a:p>
          <a:p>
            <a:r>
              <a:rPr lang="en-US" dirty="0"/>
              <a:t>Engineering material choices and sea level rise or plastics dumped in the sea? </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4459583" y="1717031"/>
            <a:ext cx="5071534" cy="830997"/>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Some materials have a much higher carbon footprint than others.  Choice of materials affects carbon footprint effects global warming effects sea level rise</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F31648F2-D86B-4055-97CB-44B31D3D537E}"/>
              </a:ext>
            </a:extLst>
          </p:cNvPr>
          <p:cNvSpPr/>
          <p:nvPr/>
        </p:nvSpPr>
        <p:spPr>
          <a:xfrm>
            <a:off x="4459583" y="2938110"/>
            <a:ext cx="5071534" cy="1569660"/>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Many plastic products are recyclable but are they recycled? – political issue of paying someone to recycle my plastic and they dump it in the sea.   Some products are not recyclable – </a:t>
            </a:r>
            <a:r>
              <a:rPr lang="en-US" sz="1600" dirty="0" err="1">
                <a:solidFill>
                  <a:srgbClr val="595959"/>
                </a:solidFill>
                <a:latin typeface="Arial" panose="020B0604020202020204" pitchFamily="34" charset="0"/>
                <a:ea typeface="Arial" panose="020B0604020202020204" pitchFamily="34" charset="0"/>
                <a:cs typeface="Times New Roman" panose="02020603050405020304" pitchFamily="18" charset="0"/>
              </a:rPr>
              <a:t>eg</a:t>
            </a:r>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 plastic backed film for snack packets. They are going to end up in landfill or in the sea</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BE20CD79-A2D5-4FB1-9204-F568D0E024B8}"/>
              </a:ext>
            </a:extLst>
          </p:cNvPr>
          <p:cNvSpPr txBox="1"/>
          <p:nvPr/>
        </p:nvSpPr>
        <p:spPr>
          <a:xfrm>
            <a:off x="312441" y="4762797"/>
            <a:ext cx="3790070" cy="923330"/>
          </a:xfrm>
          <a:prstGeom prst="rect">
            <a:avLst/>
          </a:prstGeom>
          <a:noFill/>
        </p:spPr>
        <p:txBody>
          <a:bodyPr wrap="square" rtlCol="0">
            <a:spAutoFit/>
          </a:bodyPr>
          <a:lstStyle/>
          <a:p>
            <a:r>
              <a:rPr lang="en-US" dirty="0"/>
              <a:t>Can you explain the link between</a:t>
            </a:r>
          </a:p>
          <a:p>
            <a:r>
              <a:rPr lang="en-US" dirty="0"/>
              <a:t>Engineering material choices the rise of cancers</a:t>
            </a:r>
            <a:endParaRPr lang="en-GB" dirty="0"/>
          </a:p>
        </p:txBody>
      </p:sp>
      <p:sp>
        <p:nvSpPr>
          <p:cNvPr id="11" name="Rectangle 10">
            <a:extLst>
              <a:ext uri="{FF2B5EF4-FFF2-40B4-BE49-F238E27FC236}">
                <a16:creationId xmlns:a16="http://schemas.microsoft.com/office/drawing/2014/main" id="{C2285708-A212-478F-99F5-33820DC33904}"/>
              </a:ext>
            </a:extLst>
          </p:cNvPr>
          <p:cNvSpPr/>
          <p:nvPr/>
        </p:nvSpPr>
        <p:spPr>
          <a:xfrm>
            <a:off x="4383383" y="4932075"/>
            <a:ext cx="5071534" cy="584775"/>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Many materials are either carcinogenic or use carcinogens in their processes. </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17316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7" grpId="0"/>
      <p:bldP spid="11"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96130" y="-156028"/>
            <a:ext cx="9070920" cy="1261440"/>
          </a:xfrm>
        </p:spPr>
        <p:txBody>
          <a:bodyPr/>
          <a:lstStyle/>
          <a:p>
            <a:r>
              <a:rPr lang="en-US" dirty="0"/>
              <a:t>Materials and the environment</a:t>
            </a:r>
            <a:endParaRPr lang="en-GB" dirty="0"/>
          </a:p>
        </p:txBody>
      </p:sp>
      <p:sp>
        <p:nvSpPr>
          <p:cNvPr id="4" name="TextBox 3">
            <a:extLst>
              <a:ext uri="{FF2B5EF4-FFF2-40B4-BE49-F238E27FC236}">
                <a16:creationId xmlns:a16="http://schemas.microsoft.com/office/drawing/2014/main" id="{984F0365-7F97-4AC4-886A-38C2ACCF39AB}"/>
              </a:ext>
            </a:extLst>
          </p:cNvPr>
          <p:cNvSpPr txBox="1"/>
          <p:nvPr/>
        </p:nvSpPr>
        <p:spPr>
          <a:xfrm>
            <a:off x="244708" y="1647008"/>
            <a:ext cx="3790070" cy="369332"/>
          </a:xfrm>
          <a:prstGeom prst="rect">
            <a:avLst/>
          </a:prstGeom>
          <a:noFill/>
        </p:spPr>
        <p:txBody>
          <a:bodyPr wrap="square" rtlCol="0">
            <a:spAutoFit/>
          </a:bodyPr>
          <a:lstStyle/>
          <a:p>
            <a:r>
              <a:rPr lang="en-US" dirty="0"/>
              <a:t>What is iso 14040 all about? </a:t>
            </a:r>
            <a:endParaRPr lang="en-GB" dirty="0"/>
          </a:p>
        </p:txBody>
      </p:sp>
      <p:sp>
        <p:nvSpPr>
          <p:cNvPr id="14" name="Rectangle 13">
            <a:extLst>
              <a:ext uri="{FF2B5EF4-FFF2-40B4-BE49-F238E27FC236}">
                <a16:creationId xmlns:a16="http://schemas.microsoft.com/office/drawing/2014/main" id="{91A995D4-D82D-4701-BEB2-D8B104DAFD67}"/>
              </a:ext>
            </a:extLst>
          </p:cNvPr>
          <p:cNvSpPr/>
          <p:nvPr/>
        </p:nvSpPr>
        <p:spPr>
          <a:xfrm>
            <a:off x="4459583" y="1717031"/>
            <a:ext cx="5071534" cy="830997"/>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It is an international standard on environmental monitoring – but the key methodology involves a </a:t>
            </a:r>
            <a:r>
              <a:rPr lang="en-US" sz="1600" b="1" dirty="0">
                <a:solidFill>
                  <a:srgbClr val="595959"/>
                </a:solidFill>
                <a:latin typeface="Arial" panose="020B0604020202020204" pitchFamily="34" charset="0"/>
                <a:ea typeface="Arial" panose="020B0604020202020204" pitchFamily="34" charset="0"/>
                <a:cs typeface="Times New Roman" panose="02020603050405020304" pitchFamily="18" charset="0"/>
              </a:rPr>
              <a:t>whole lifecycle approach</a:t>
            </a:r>
            <a:endParaRPr lang="en-GB" sz="1600" b="1"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BE20CD79-A2D5-4FB1-9204-F568D0E024B8}"/>
              </a:ext>
            </a:extLst>
          </p:cNvPr>
          <p:cNvSpPr txBox="1"/>
          <p:nvPr/>
        </p:nvSpPr>
        <p:spPr>
          <a:xfrm>
            <a:off x="312441" y="4762797"/>
            <a:ext cx="3790070" cy="923330"/>
          </a:xfrm>
          <a:prstGeom prst="rect">
            <a:avLst/>
          </a:prstGeom>
          <a:noFill/>
        </p:spPr>
        <p:txBody>
          <a:bodyPr wrap="square" rtlCol="0">
            <a:spAutoFit/>
          </a:bodyPr>
          <a:lstStyle/>
          <a:p>
            <a:r>
              <a:rPr lang="en-US" dirty="0"/>
              <a:t>Can you explain the link between</a:t>
            </a:r>
          </a:p>
          <a:p>
            <a:r>
              <a:rPr lang="en-US" dirty="0"/>
              <a:t>Engineering material choices the rise of cancers</a:t>
            </a:r>
            <a:endParaRPr lang="en-GB" dirty="0"/>
          </a:p>
        </p:txBody>
      </p:sp>
      <p:sp>
        <p:nvSpPr>
          <p:cNvPr id="11" name="Rectangle 10">
            <a:extLst>
              <a:ext uri="{FF2B5EF4-FFF2-40B4-BE49-F238E27FC236}">
                <a16:creationId xmlns:a16="http://schemas.microsoft.com/office/drawing/2014/main" id="{C2285708-A212-478F-99F5-33820DC33904}"/>
              </a:ext>
            </a:extLst>
          </p:cNvPr>
          <p:cNvSpPr/>
          <p:nvPr/>
        </p:nvSpPr>
        <p:spPr>
          <a:xfrm>
            <a:off x="4383383" y="4932075"/>
            <a:ext cx="5071534" cy="1077218"/>
          </a:xfrm>
          <a:prstGeom prst="rect">
            <a:avLst/>
          </a:prstGeom>
        </p:spPr>
        <p:txBody>
          <a:bodyPr wrap="square">
            <a:spAutoFit/>
          </a:bodyPr>
          <a:lstStyle/>
          <a:p>
            <a:r>
              <a:rPr lang="en-US" sz="1600" dirty="0">
                <a:solidFill>
                  <a:srgbClr val="595959"/>
                </a:solidFill>
                <a:latin typeface="Arial" panose="020B0604020202020204" pitchFamily="34" charset="0"/>
                <a:ea typeface="Arial" panose="020B0604020202020204" pitchFamily="34" charset="0"/>
                <a:cs typeface="Times New Roman" panose="02020603050405020304" pitchFamily="18" charset="0"/>
              </a:rPr>
              <a:t>Many materials are either carcinogenic or use carcinogens in their processes. If these materials are released into the environment during manufacture or disposal, cancers will result </a:t>
            </a:r>
            <a:endParaRPr lang="en-GB" sz="16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983465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1"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Some side topics :</a:t>
            </a:r>
          </a:p>
        </p:txBody>
      </p:sp>
      <p:sp>
        <p:nvSpPr>
          <p:cNvPr id="10" name="TextBox 9">
            <a:extLst>
              <a:ext uri="{FF2B5EF4-FFF2-40B4-BE49-F238E27FC236}">
                <a16:creationId xmlns:a16="http://schemas.microsoft.com/office/drawing/2014/main" id="{9EC0F187-B628-4368-85B3-AE893DFCA394}"/>
              </a:ext>
            </a:extLst>
          </p:cNvPr>
          <p:cNvSpPr txBox="1"/>
          <p:nvPr/>
        </p:nvSpPr>
        <p:spPr>
          <a:xfrm>
            <a:off x="323850" y="2000250"/>
            <a:ext cx="3381375" cy="646331"/>
          </a:xfrm>
          <a:prstGeom prst="rect">
            <a:avLst/>
          </a:prstGeom>
          <a:noFill/>
        </p:spPr>
        <p:txBody>
          <a:bodyPr wrap="square" rtlCol="0">
            <a:spAutoFit/>
          </a:bodyPr>
          <a:lstStyle/>
          <a:p>
            <a:r>
              <a:rPr lang="en-US" dirty="0"/>
              <a:t>Testing as part of an overall product verification strategy…. </a:t>
            </a:r>
            <a:endParaRPr lang="en-GB" dirty="0"/>
          </a:p>
        </p:txBody>
      </p:sp>
      <p:sp>
        <p:nvSpPr>
          <p:cNvPr id="4" name="TextBox 3">
            <a:extLst>
              <a:ext uri="{FF2B5EF4-FFF2-40B4-BE49-F238E27FC236}">
                <a16:creationId xmlns:a16="http://schemas.microsoft.com/office/drawing/2014/main" id="{4BA5205F-F494-4B95-8B39-B7285D4A8BC4}"/>
              </a:ext>
            </a:extLst>
          </p:cNvPr>
          <p:cNvSpPr txBox="1"/>
          <p:nvPr/>
        </p:nvSpPr>
        <p:spPr>
          <a:xfrm>
            <a:off x="4391025" y="2552700"/>
            <a:ext cx="3381375" cy="1754326"/>
          </a:xfrm>
          <a:prstGeom prst="rect">
            <a:avLst/>
          </a:prstGeom>
          <a:noFill/>
        </p:spPr>
        <p:txBody>
          <a:bodyPr wrap="square" rtlCol="0">
            <a:spAutoFit/>
          </a:bodyPr>
          <a:lstStyle/>
          <a:p>
            <a:r>
              <a:rPr lang="en-US" dirty="0"/>
              <a:t>Variation of results and between samples.  Root causes and statistical approaches…. </a:t>
            </a:r>
          </a:p>
          <a:p>
            <a:r>
              <a:rPr lang="en-US" dirty="0"/>
              <a:t>Repeatability in manufacturing processes</a:t>
            </a:r>
            <a:endParaRPr lang="en-GB" dirty="0"/>
          </a:p>
        </p:txBody>
      </p:sp>
      <p:sp>
        <p:nvSpPr>
          <p:cNvPr id="5" name="TextBox 4">
            <a:extLst>
              <a:ext uri="{FF2B5EF4-FFF2-40B4-BE49-F238E27FC236}">
                <a16:creationId xmlns:a16="http://schemas.microsoft.com/office/drawing/2014/main" id="{A769323A-7001-4CE5-8A91-2280C4E976F3}"/>
              </a:ext>
            </a:extLst>
          </p:cNvPr>
          <p:cNvSpPr txBox="1"/>
          <p:nvPr/>
        </p:nvSpPr>
        <p:spPr>
          <a:xfrm>
            <a:off x="631825" y="4652433"/>
            <a:ext cx="3381375" cy="646331"/>
          </a:xfrm>
          <a:prstGeom prst="rect">
            <a:avLst/>
          </a:prstGeom>
          <a:noFill/>
        </p:spPr>
        <p:txBody>
          <a:bodyPr wrap="square" rtlCol="0">
            <a:spAutoFit/>
          </a:bodyPr>
          <a:lstStyle/>
          <a:p>
            <a:r>
              <a:rPr lang="en-US" dirty="0"/>
              <a:t>System engineering and environmental science</a:t>
            </a:r>
            <a:endParaRPr lang="en-GB" dirty="0"/>
          </a:p>
        </p:txBody>
      </p:sp>
    </p:spTree>
    <p:extLst>
      <p:ext uri="{BB962C8B-B14F-4D97-AF65-F5344CB8AC3E}">
        <p14:creationId xmlns:p14="http://schemas.microsoft.com/office/powerpoint/2010/main" val="41885242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Good luck with your exam! </a:t>
            </a:r>
          </a:p>
        </p:txBody>
      </p:sp>
      <p:pic>
        <p:nvPicPr>
          <p:cNvPr id="2050" name="Picture 2" descr="See the source image">
            <a:extLst>
              <a:ext uri="{FF2B5EF4-FFF2-40B4-BE49-F238E27FC236}">
                <a16:creationId xmlns:a16="http://schemas.microsoft.com/office/drawing/2014/main" id="{6CD6E3D1-4174-45E4-A6B9-3D8F8EE1BA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44637"/>
            <a:ext cx="10080625" cy="6015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0456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51295</TotalTime>
  <Words>3310</Words>
  <Application>Microsoft Office PowerPoint</Application>
  <PresentationFormat>Custom</PresentationFormat>
  <Paragraphs>417</Paragraphs>
  <Slides>43</Slides>
  <Notes>43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Symbol</vt:lpstr>
      <vt:lpstr>Times New Roman</vt:lpstr>
      <vt:lpstr>Wingdings</vt:lpstr>
      <vt:lpstr>Office Theme</vt:lpstr>
      <vt:lpstr>Revision List</vt:lpstr>
      <vt:lpstr>Functional Requirements</vt:lpstr>
      <vt:lpstr>Material Properties</vt:lpstr>
      <vt:lpstr>Chemistry</vt:lpstr>
      <vt:lpstr>Chemistry</vt:lpstr>
      <vt:lpstr>Chemistry</vt:lpstr>
      <vt:lpstr>Crystalography</vt:lpstr>
      <vt:lpstr>Crystalography</vt:lpstr>
      <vt:lpstr>Crystalography</vt:lpstr>
      <vt:lpstr>Crystal formation</vt:lpstr>
      <vt:lpstr>Examination of microscopic structures </vt:lpstr>
      <vt:lpstr>Phases, Phase Diagrams</vt:lpstr>
      <vt:lpstr>Phases, Phase Diagrams</vt:lpstr>
      <vt:lpstr>Phases, Phase Diagrams</vt:lpstr>
      <vt:lpstr>Phases, Phase Diagrams</vt:lpstr>
      <vt:lpstr>Phases, Phase Diagrams</vt:lpstr>
      <vt:lpstr>Phases, Phase Diagrams</vt:lpstr>
      <vt:lpstr>Iron and Steel</vt:lpstr>
      <vt:lpstr>Iron and Steel</vt:lpstr>
      <vt:lpstr>Iron and Steel</vt:lpstr>
      <vt:lpstr>Cooling curve of iron</vt:lpstr>
      <vt:lpstr>Cooling curve of an alloy</vt:lpstr>
      <vt:lpstr>Iron and Steel</vt:lpstr>
      <vt:lpstr>Iron and Steel</vt:lpstr>
      <vt:lpstr>Iron and Steel</vt:lpstr>
      <vt:lpstr>Material Selection – Merit functions</vt:lpstr>
      <vt:lpstr>Material Selection – Merit functions</vt:lpstr>
      <vt:lpstr>Material Selection – Merit functions</vt:lpstr>
      <vt:lpstr>Joining</vt:lpstr>
      <vt:lpstr>Joining -&gt; Welding</vt:lpstr>
      <vt:lpstr>Joining -&gt; Welding</vt:lpstr>
      <vt:lpstr>Joining -&gt; Welding</vt:lpstr>
      <vt:lpstr>Joining -&gt; Brazing</vt:lpstr>
      <vt:lpstr>Joining -&gt; Bonding</vt:lpstr>
      <vt:lpstr>Joining -&gt; Fastening and riveting</vt:lpstr>
      <vt:lpstr>Shapes -&gt; Casting</vt:lpstr>
      <vt:lpstr>Shapes -&gt; Forging</vt:lpstr>
      <vt:lpstr>Shapes -&gt; Forging</vt:lpstr>
      <vt:lpstr>Shapes -&gt; Powder Sintering</vt:lpstr>
      <vt:lpstr>Materials and the environment</vt:lpstr>
      <vt:lpstr>Materials and the environment</vt:lpstr>
      <vt:lpstr>Some side topics :</vt:lpstr>
      <vt:lpstr>Good luck with your exam!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chris</dc:creator>
  <dc:description/>
  <cp:lastModifiedBy>Chris</cp:lastModifiedBy>
  <cp:revision>437</cp:revision>
  <dcterms:modified xsi:type="dcterms:W3CDTF">2021-04-20T10:23:54Z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4</vt:i4>
  </property>
  <property fmtid="{D5CDD505-2E9C-101B-9397-08002B2CF9AE}" pid="8" name="PresentationFormat">
    <vt:lpwstr>Custom</vt:lpwstr>
  </property>
  <property fmtid="{D5CDD505-2E9C-101B-9397-08002B2CF9AE}" pid="9" name="ScaleCrop">
    <vt:bool>false</vt:bool>
  </property>
  <property fmtid="{D5CDD505-2E9C-101B-9397-08002B2CF9AE}" pid="10" name="ShareDoc">
    <vt:bool>false</vt:bool>
  </property>
  <property fmtid="{D5CDD505-2E9C-101B-9397-08002B2CF9AE}" pid="11" name="Slides">
    <vt:i4>26</vt:i4>
  </property>
</Properties>
</file>