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 id="2147483709" r:id="rId5"/>
    <p:sldMasterId id="2147483716" r:id="rId6"/>
  </p:sldMasterIdLst>
  <p:notesMasterIdLst>
    <p:notesMasterId r:id="rId37"/>
  </p:notesMasterIdLst>
  <p:sldIdLst>
    <p:sldId id="364" r:id="rId7"/>
    <p:sldId id="399" r:id="rId8"/>
    <p:sldId id="400" r:id="rId9"/>
    <p:sldId id="266" r:id="rId10"/>
    <p:sldId id="401" r:id="rId11"/>
    <p:sldId id="446" r:id="rId12"/>
    <p:sldId id="402" r:id="rId13"/>
    <p:sldId id="447" r:id="rId14"/>
    <p:sldId id="448" r:id="rId15"/>
    <p:sldId id="403" r:id="rId16"/>
    <p:sldId id="449" r:id="rId17"/>
    <p:sldId id="404" r:id="rId18"/>
    <p:sldId id="405" r:id="rId19"/>
    <p:sldId id="406" r:id="rId20"/>
    <p:sldId id="407" r:id="rId21"/>
    <p:sldId id="450" r:id="rId22"/>
    <p:sldId id="408" r:id="rId23"/>
    <p:sldId id="409" r:id="rId24"/>
    <p:sldId id="410" r:id="rId25"/>
    <p:sldId id="411" r:id="rId26"/>
    <p:sldId id="412" r:id="rId27"/>
    <p:sldId id="413" r:id="rId28"/>
    <p:sldId id="414" r:id="rId29"/>
    <p:sldId id="338" r:id="rId30"/>
    <p:sldId id="415" r:id="rId31"/>
    <p:sldId id="416" r:id="rId32"/>
    <p:sldId id="417" r:id="rId33"/>
    <p:sldId id="418" r:id="rId34"/>
    <p:sldId id="451" r:id="rId35"/>
    <p:sldId id="41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364"/>
            <p14:sldId id="399"/>
            <p14:sldId id="400"/>
            <p14:sldId id="266"/>
            <p14:sldId id="401"/>
            <p14:sldId id="446"/>
            <p14:sldId id="402"/>
            <p14:sldId id="447"/>
            <p14:sldId id="448"/>
            <p14:sldId id="403"/>
            <p14:sldId id="449"/>
            <p14:sldId id="404"/>
            <p14:sldId id="405"/>
            <p14:sldId id="406"/>
            <p14:sldId id="407"/>
            <p14:sldId id="450"/>
            <p14:sldId id="408"/>
            <p14:sldId id="409"/>
            <p14:sldId id="410"/>
            <p14:sldId id="411"/>
            <p14:sldId id="412"/>
            <p14:sldId id="413"/>
            <p14:sldId id="414"/>
            <p14:sldId id="338"/>
            <p14:sldId id="415"/>
            <p14:sldId id="416"/>
            <p14:sldId id="417"/>
            <p14:sldId id="418"/>
            <p14:sldId id="451"/>
            <p14:sldId id="419"/>
          </p14:sldIdLst>
        </p14:section>
        <p14:section name="Untitled Section" id="{2A8F0491-05E5-4579-8C49-691F6262B64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81B376-8A50-484C-BD46-B5BAA72E7409}" v="42" dt="2023-10-10T19:24:40.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53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10/10/2023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083D3-8E12-492B-9559-8EC7805F0045}" type="slidenum">
              <a:rPr lang="en-GB" smtClean="0"/>
              <a:t>2</a:t>
            </a:fld>
            <a:endParaRPr lang="en-GB"/>
          </a:p>
        </p:txBody>
      </p:sp>
    </p:spTree>
    <p:extLst>
      <p:ext uri="{BB962C8B-B14F-4D97-AF65-F5344CB8AC3E}">
        <p14:creationId xmlns:p14="http://schemas.microsoft.com/office/powerpoint/2010/main" val="3054438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941388" y="750888"/>
            <a:ext cx="500697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C314AAB-9A02-4B57-B46C-52C3816D8374}" type="slidenum">
              <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083D3-8E12-492B-9559-8EC7805F0045}" type="slidenum">
              <a:rPr lang="en-GB" smtClean="0"/>
              <a:t>21</a:t>
            </a:fld>
            <a:endParaRPr lang="en-GB"/>
          </a:p>
        </p:txBody>
      </p:sp>
    </p:spTree>
    <p:extLst>
      <p:ext uri="{BB962C8B-B14F-4D97-AF65-F5344CB8AC3E}">
        <p14:creationId xmlns:p14="http://schemas.microsoft.com/office/powerpoint/2010/main" val="4079419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CA629085-91CA-4599-8E3D-C8579B03A394}" type="datetimeFigureOut">
              <a:rPr lang="en-GB" smtClean="0"/>
              <a:t>10/10/2023</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9BAF133F-202B-4E53-9F54-CCFFC3D2860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CA629085-91CA-4599-8E3D-C8579B03A394}"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CA629085-91CA-4599-8E3D-C8579B03A394}" type="datetimeFigureOut">
              <a:rPr lang="en-GB" smtClean="0"/>
              <a:t>10/10/2023</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9BAF133F-202B-4E53-9F54-CCFFC3D2860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CA629085-91CA-4599-8E3D-C8579B03A394}" type="datetimeFigureOut">
              <a:rPr lang="en-GB" smtClean="0"/>
              <a:t>10/10/2023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CA629085-91CA-4599-8E3D-C8579B03A394}" type="datetimeFigureOut">
              <a:rPr lang="en-GB" smtClean="0"/>
              <a:t>10/10/2023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AF133F-202B-4E53-9F54-CCFFC3D2860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A629085-91CA-4599-8E3D-C8579B03A394}" type="datetimeFigureOut">
              <a:rPr lang="en-GB" smtClean="0"/>
              <a:t>10/10/2023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AF133F-202B-4E53-9F54-CCFFC3D2860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629085-91CA-4599-8E3D-C8579B03A394}" type="datetimeFigureOut">
              <a:rPr lang="en-GB" smtClean="0"/>
              <a:t>10/10/2023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AF133F-202B-4E53-9F54-CCFFC3D2860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10/10/2023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CA629085-91CA-4599-8E3D-C8579B03A394}" type="datetimeFigureOut">
              <a:rPr lang="en-GB" smtClean="0"/>
              <a:t>10/10/2023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AF133F-202B-4E53-9F54-CCFFC3D2860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629085-91CA-4599-8E3D-C8579B03A394}"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AF133F-202B-4E53-9F54-CCFFC3D2860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907752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710691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43184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113216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72105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738125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241171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70483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559425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273922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236751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5419413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5113969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769434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102838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862710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189653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10/10/2023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2299945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05642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CA629085-91CA-4599-8E3D-C8579B03A394}" type="datetimeFigureOut">
              <a:rPr lang="en-GB" smtClean="0"/>
              <a:t>10/10/2023</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9BAF133F-202B-4E53-9F54-CCFFC3D2860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9099401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03B507-B5A5-4EB8-9ED0-F32979F097C2}" type="datetimeFigureOut">
              <a:rPr lang="en-GB" smtClean="0"/>
              <a:t>10/10/2023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689229449"/>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8" Type="http://schemas.openxmlformats.org/officeDocument/2006/relationships/hyperlink" Target="https://statswales.gov.wales/Catalogue/Education-and-Skills/Schools-and-Teachers/Schools-Census/Pupil-Level-Annual-School-Census/Provision-of-Meals-and-Milk/pupilseligibleforfreeschoolmeals-by-localauthorityregion-year" TargetMode="External"/><Relationship Id="rId3" Type="http://schemas.openxmlformats.org/officeDocument/2006/relationships/hyperlink" Target="https://www.actionforchildren.org.uk/blog/is-youth-mental-health-getting-better-or-worse/?gad=1&amp;gclid=EAIaIQobChMI8rPX_ODrgQMVD8HtCh1HJAHqEAAYASAAEgI-hPD_BwE" TargetMode="External"/><Relationship Id="rId7" Type="http://schemas.openxmlformats.org/officeDocument/2006/relationships/hyperlink" Target="https://www.gov.wales/place-based-approaches-community-engagement-and-support" TargetMode="External"/><Relationship Id="rId2" Type="http://schemas.openxmlformats.org/officeDocument/2006/relationships/hyperlink" Target="http://wales.gov.uk/docs/statistics/2009/090930wimd08lapt5e.pdf" TargetMode="External"/><Relationship Id="rId1" Type="http://schemas.openxmlformats.org/officeDocument/2006/relationships/slideLayout" Target="../slideLayouts/slideLayout15.xml"/><Relationship Id="rId6" Type="http://schemas.openxmlformats.org/officeDocument/2006/relationships/hyperlink" Target="https://nation.cymru/news/new-research-confirms-children-in-wales-are-among-the-least-fit-in-the-world/" TargetMode="External"/><Relationship Id="rId5" Type="http://schemas.openxmlformats.org/officeDocument/2006/relationships/hyperlink" Target="https://www.gov.wales/labour-market-statistics-annual-population-survey-2022-html#:~:text=16%20to%2024)-,Employment,compared%20to%20the%20previous%20year." TargetMode="External"/><Relationship Id="rId10" Type="http://schemas.openxmlformats.org/officeDocument/2006/relationships/hyperlink" Target="https://111.wales.nhs.uk/encyclopaedia/m/article/mentalhealthandwellbeing" TargetMode="External"/><Relationship Id="rId4" Type="http://schemas.openxmlformats.org/officeDocument/2006/relationships/hyperlink" Target="https://statswales.gov.wales/Catalogue/Population-and-Migration/Population/Estimates/Small-Area/populationestimates-by-lowersuperoutputarea-agegroup" TargetMode="External"/><Relationship Id="rId9" Type="http://schemas.openxmlformats.org/officeDocument/2006/relationships/hyperlink" Target="https://www.gov.wales/new-advice-schools-about-vaping#:~:text=Figures%20from%20the%20School%20Health,at%20least%20once%20a%20week."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01861" y="2220105"/>
            <a:ext cx="3575124" cy="1742168"/>
          </a:xfrm>
        </p:spPr>
        <p:txBody>
          <a:bodyPr>
            <a:noAutofit/>
          </a:bodyPr>
          <a:lstStyle/>
          <a:p>
            <a:pPr algn="l"/>
            <a:r>
              <a:rPr lang="en-GB" sz="3600" dirty="0">
                <a:solidFill>
                  <a:schemeClr val="accent6">
                    <a:lumMod val="75000"/>
                  </a:schemeClr>
                </a:solidFill>
              </a:rPr>
              <a:t>Level 4 Fieldwork</a:t>
            </a:r>
            <a:br>
              <a:rPr lang="en-GB" sz="3600" dirty="0">
                <a:solidFill>
                  <a:schemeClr val="accent6">
                    <a:lumMod val="75000"/>
                  </a:schemeClr>
                </a:solidFill>
              </a:rPr>
            </a:br>
            <a:r>
              <a:rPr lang="en-GB" sz="3600" dirty="0">
                <a:solidFill>
                  <a:schemeClr val="accent6">
                    <a:lumMod val="75000"/>
                  </a:schemeClr>
                </a:solidFill>
              </a:rPr>
              <a:t>Youth Work Practice 1: Preparing the Workforce</a:t>
            </a:r>
          </a:p>
        </p:txBody>
      </p:sp>
      <p:sp>
        <p:nvSpPr>
          <p:cNvPr id="3" name="Subtitle 2"/>
          <p:cNvSpPr>
            <a:spLocks noGrp="1"/>
          </p:cNvSpPr>
          <p:nvPr>
            <p:ph type="subTitle" idx="1"/>
          </p:nvPr>
        </p:nvSpPr>
        <p:spPr>
          <a:xfrm>
            <a:off x="425963" y="4005115"/>
            <a:ext cx="8071994" cy="795485"/>
          </a:xfrm>
        </p:spPr>
        <p:txBody>
          <a:bodyPr>
            <a:normAutofit/>
          </a:bodyPr>
          <a:lstStyle/>
          <a:p>
            <a:endParaRPr lang="en-GB" dirty="0"/>
          </a:p>
          <a:p>
            <a:r>
              <a:rPr lang="en-GB" dirty="0"/>
              <a:t>ECYW4006						Dr Darrel Williams</a:t>
            </a:r>
          </a:p>
        </p:txBody>
      </p:sp>
      <p:sp>
        <p:nvSpPr>
          <p:cNvPr id="4" name="TextBox 3">
            <a:extLst>
              <a:ext uri="{FF2B5EF4-FFF2-40B4-BE49-F238E27FC236}">
                <a16:creationId xmlns:a16="http://schemas.microsoft.com/office/drawing/2014/main" id="{A094F5AA-56FC-37A8-AA45-0C6668BF9890}"/>
              </a:ext>
            </a:extLst>
          </p:cNvPr>
          <p:cNvSpPr txBox="1"/>
          <p:nvPr/>
        </p:nvSpPr>
        <p:spPr>
          <a:xfrm>
            <a:off x="1705720" y="3919430"/>
            <a:ext cx="717869" cy="523220"/>
          </a:xfrm>
          <a:prstGeom prst="rect">
            <a:avLst/>
          </a:prstGeom>
          <a:noFill/>
        </p:spPr>
        <p:txBody>
          <a:bodyPr wrap="square" rtlCol="0">
            <a:spAutoFit/>
          </a:bodyPr>
          <a:lstStyle/>
          <a:p>
            <a:endParaRPr lang="en-GB" sz="2800" dirty="0"/>
          </a:p>
        </p:txBody>
      </p:sp>
      <p:sp>
        <p:nvSpPr>
          <p:cNvPr id="9" name="Rectangle 5">
            <a:extLst>
              <a:ext uri="{FF2B5EF4-FFF2-40B4-BE49-F238E27FC236}">
                <a16:creationId xmlns:a16="http://schemas.microsoft.com/office/drawing/2014/main" id="{DF080A20-E584-97A7-6064-3230D58D7D39}"/>
              </a:ext>
            </a:extLst>
          </p:cNvPr>
          <p:cNvSpPr>
            <a:spLocks noChangeArrowheads="1"/>
          </p:cNvSpPr>
          <p:nvPr/>
        </p:nvSpPr>
        <p:spPr bwMode="auto">
          <a:xfrm>
            <a:off x="1043608" y="1011412"/>
            <a:ext cx="2278980" cy="255006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a:ln>
                  <a:noFill/>
                </a:ln>
                <a:solidFill>
                  <a:srgbClr val="202124"/>
                </a:solidFill>
                <a:effectLst/>
                <a:latin typeface="Arial Unicode MS" panose="020B0604020202020204" pitchFamily="34" charset="-128"/>
                <a:ea typeface="inherit"/>
              </a:rPr>
              <a:t>Lefel 4 Gwaith Maes Ymarfer Gwaith Ieuenctid 1: Paratoi'r Gweithlu</a:t>
            </a:r>
            <a:r>
              <a:rPr kumimoji="0" lang="cy-GB" altLang="en-US" sz="2800" b="0" i="0" u="none" strike="noStrike" cap="none" normalizeH="0" baseline="0" dirty="0">
                <a:ln>
                  <a:noFill/>
                </a:ln>
                <a:solidFill>
                  <a:schemeClr val="tx1"/>
                </a:solidFill>
                <a:effectLst/>
              </a:rPr>
              <a:t> </a:t>
            </a:r>
            <a:endParaRPr kumimoji="0" lang="cy-GB"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53079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43D2B-5CE6-F5EE-F227-3F240AE87916}"/>
              </a:ext>
            </a:extLst>
          </p:cNvPr>
          <p:cNvSpPr>
            <a:spLocks noGrp="1"/>
          </p:cNvSpPr>
          <p:nvPr>
            <p:ph type="title"/>
          </p:nvPr>
        </p:nvSpPr>
        <p:spPr/>
        <p:txBody>
          <a:bodyPr/>
          <a:lstStyle/>
          <a:p>
            <a:r>
              <a:rPr lang="en-GB" dirty="0"/>
              <a:t>Week 2</a:t>
            </a:r>
          </a:p>
        </p:txBody>
      </p:sp>
      <p:sp>
        <p:nvSpPr>
          <p:cNvPr id="3" name="Content Placeholder 2">
            <a:extLst>
              <a:ext uri="{FF2B5EF4-FFF2-40B4-BE49-F238E27FC236}">
                <a16:creationId xmlns:a16="http://schemas.microsoft.com/office/drawing/2014/main" id="{6397F662-8F44-1555-90FD-03F4081A49E1}"/>
              </a:ext>
            </a:extLst>
          </p:cNvPr>
          <p:cNvSpPr>
            <a:spLocks noGrp="1"/>
          </p:cNvSpPr>
          <p:nvPr>
            <p:ph sz="half" idx="1"/>
          </p:nvPr>
        </p:nvSpPr>
        <p:spPr/>
        <p:txBody>
          <a:bodyPr>
            <a:normAutofit fontScale="92500" lnSpcReduction="20000"/>
          </a:bodyPr>
          <a:lstStyle/>
          <a:p>
            <a:r>
              <a:rPr lang="en-GB" dirty="0" err="1"/>
              <a:t>Wythnos</a:t>
            </a:r>
            <a:r>
              <a:rPr lang="en-GB" dirty="0"/>
              <a:t> 2</a:t>
            </a:r>
          </a:p>
          <a:p>
            <a:endParaRPr lang="en-GB" dirty="0"/>
          </a:p>
          <a:p>
            <a:r>
              <a:rPr lang="en-GB" dirty="0" err="1"/>
              <a:t>Crynodeb</a:t>
            </a:r>
            <a:r>
              <a:rPr lang="en-GB" dirty="0"/>
              <a:t> </a:t>
            </a:r>
            <a:r>
              <a:rPr lang="en-GB" dirty="0" err="1"/>
              <a:t>o'r</a:t>
            </a:r>
            <a:r>
              <a:rPr lang="en-GB" dirty="0"/>
              <a:t> </a:t>
            </a:r>
            <a:r>
              <a:rPr lang="en-GB" dirty="0" err="1"/>
              <a:t>Cyflwyniad</a:t>
            </a:r>
            <a:r>
              <a:rPr lang="en-GB" dirty="0"/>
              <a:t> a </a:t>
            </a:r>
            <a:r>
              <a:rPr lang="en-GB" dirty="0" err="1"/>
              <a:t>Throsolwg</a:t>
            </a:r>
            <a:r>
              <a:rPr lang="en-GB" dirty="0"/>
              <a:t> y </a:t>
            </a:r>
            <a:r>
              <a:rPr lang="en-GB" dirty="0" err="1"/>
              <a:t>Modiwl</a:t>
            </a:r>
            <a:endParaRPr lang="en-GB" dirty="0"/>
          </a:p>
          <a:p>
            <a:r>
              <a:rPr lang="en-GB" dirty="0" err="1"/>
              <a:t>Asesiadau</a:t>
            </a:r>
            <a:r>
              <a:rPr lang="en-GB" dirty="0"/>
              <a:t> a </a:t>
            </a:r>
            <a:r>
              <a:rPr lang="en-GB" dirty="0" err="1"/>
              <a:t>Dyddiad</a:t>
            </a:r>
            <a:r>
              <a:rPr lang="en-GB" dirty="0"/>
              <a:t> </a:t>
            </a:r>
            <a:r>
              <a:rPr lang="en-GB" dirty="0" err="1"/>
              <a:t>Cyflwyno</a:t>
            </a:r>
            <a:endParaRPr lang="en-GB" dirty="0"/>
          </a:p>
          <a:p>
            <a:r>
              <a:rPr lang="en-GB" dirty="0" err="1"/>
              <a:t>Tasgau</a:t>
            </a:r>
            <a:r>
              <a:rPr lang="en-GB" dirty="0"/>
              <a:t> </a:t>
            </a:r>
            <a:r>
              <a:rPr lang="en-GB" dirty="0" err="1"/>
              <a:t>Unigol</a:t>
            </a:r>
            <a:r>
              <a:rPr lang="en-GB" dirty="0"/>
              <a:t> ac </a:t>
            </a:r>
            <a:r>
              <a:rPr lang="en-GB" dirty="0" err="1"/>
              <a:t>Astudiaeth</a:t>
            </a:r>
            <a:r>
              <a:rPr lang="en-GB" dirty="0"/>
              <a:t> dan </a:t>
            </a:r>
            <a:r>
              <a:rPr lang="en-GB" dirty="0" err="1"/>
              <a:t>Gyfarwyddyd</a:t>
            </a:r>
            <a:r>
              <a:rPr lang="en-GB" dirty="0"/>
              <a:t> </a:t>
            </a:r>
            <a:r>
              <a:rPr lang="en-GB" dirty="0" err="1"/>
              <a:t>i</a:t>
            </a:r>
            <a:r>
              <a:rPr lang="en-GB" dirty="0"/>
              <a:t> </a:t>
            </a:r>
            <a:r>
              <a:rPr lang="en-GB" dirty="0" err="1"/>
              <a:t>atgyfnerthu'r</a:t>
            </a:r>
            <a:r>
              <a:rPr lang="en-GB" dirty="0"/>
              <a:t> </a:t>
            </a:r>
            <a:r>
              <a:rPr lang="en-GB" dirty="0" err="1"/>
              <a:t>dysgu</a:t>
            </a:r>
            <a:r>
              <a:rPr lang="en-GB" dirty="0"/>
              <a:t>.</a:t>
            </a:r>
          </a:p>
        </p:txBody>
      </p:sp>
      <p:sp>
        <p:nvSpPr>
          <p:cNvPr id="4" name="Content Placeholder 3">
            <a:extLst>
              <a:ext uri="{FF2B5EF4-FFF2-40B4-BE49-F238E27FC236}">
                <a16:creationId xmlns:a16="http://schemas.microsoft.com/office/drawing/2014/main" id="{0FBF9328-A0EE-FBAC-70A4-23B7FDA76752}"/>
              </a:ext>
            </a:extLst>
          </p:cNvPr>
          <p:cNvSpPr>
            <a:spLocks noGrp="1"/>
          </p:cNvSpPr>
          <p:nvPr>
            <p:ph sz="half" idx="2"/>
          </p:nvPr>
        </p:nvSpPr>
        <p:spPr/>
        <p:txBody>
          <a:bodyPr>
            <a:normAutofit fontScale="92500" lnSpcReduction="20000"/>
          </a:bodyPr>
          <a:lstStyle/>
          <a:p>
            <a:r>
              <a:rPr lang="en-GB" sz="3500" dirty="0">
                <a:solidFill>
                  <a:schemeClr val="accent5">
                    <a:lumMod val="75000"/>
                  </a:schemeClr>
                </a:solidFill>
              </a:rPr>
              <a:t>Week 2 </a:t>
            </a:r>
          </a:p>
          <a:p>
            <a:endParaRPr lang="en-GB" sz="3500" dirty="0">
              <a:solidFill>
                <a:schemeClr val="accent5">
                  <a:lumMod val="75000"/>
                </a:schemeClr>
              </a:solidFill>
            </a:endParaRPr>
          </a:p>
          <a:p>
            <a:pPr lvl="1"/>
            <a:r>
              <a:rPr lang="en-GB" sz="3000" dirty="0">
                <a:solidFill>
                  <a:schemeClr val="accent5">
                    <a:lumMod val="75000"/>
                  </a:schemeClr>
                </a:solidFill>
              </a:rPr>
              <a:t>Recap Introduction and Module Overview</a:t>
            </a:r>
          </a:p>
          <a:p>
            <a:pPr lvl="1"/>
            <a:r>
              <a:rPr lang="en-GB" sz="3000" dirty="0">
                <a:solidFill>
                  <a:schemeClr val="accent5">
                    <a:lumMod val="75000"/>
                  </a:schemeClr>
                </a:solidFill>
              </a:rPr>
              <a:t>Assessments and Submission date</a:t>
            </a:r>
          </a:p>
          <a:p>
            <a:pPr lvl="1"/>
            <a:r>
              <a:rPr lang="en-GB" sz="3000" dirty="0">
                <a:solidFill>
                  <a:schemeClr val="accent5">
                    <a:lumMod val="75000"/>
                  </a:schemeClr>
                </a:solidFill>
              </a:rPr>
              <a:t>Individual Tasks and Directed Study to reinforce the learning.</a:t>
            </a:r>
          </a:p>
          <a:p>
            <a:endParaRPr lang="en-GB" dirty="0">
              <a:solidFill>
                <a:schemeClr val="accent5">
                  <a:lumMod val="75000"/>
                </a:schemeClr>
              </a:solidFill>
            </a:endParaRPr>
          </a:p>
        </p:txBody>
      </p:sp>
    </p:spTree>
    <p:extLst>
      <p:ext uri="{BB962C8B-B14F-4D97-AF65-F5344CB8AC3E}">
        <p14:creationId xmlns:p14="http://schemas.microsoft.com/office/powerpoint/2010/main" val="2163237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p:txBody>
          <a:bodyPr vert="horz" lIns="68580" tIns="34290" rIns="68580" bIns="34290" rtlCol="0" anchor="ctr">
            <a:noAutofit/>
          </a:bodyPr>
          <a:lstStyle/>
          <a:p>
            <a:pPr>
              <a:defRPr/>
            </a:pPr>
            <a:br>
              <a:rPr lang="en-GB" altLang="en-US" sz="3600" b="1" dirty="0">
                <a:solidFill>
                  <a:srgbClr val="0070C0"/>
                </a:solidFill>
                <a:latin typeface="Arial"/>
                <a:ea typeface="+mj-lt"/>
                <a:cs typeface="+mj-lt"/>
              </a:rPr>
            </a:br>
            <a:r>
              <a:rPr lang="en-GB" altLang="en-US" sz="3600" b="1" dirty="0">
                <a:solidFill>
                  <a:srgbClr val="0070C0"/>
                </a:solidFill>
                <a:latin typeface="Arial"/>
                <a:ea typeface="+mj-lt"/>
                <a:cs typeface="+mj-lt"/>
              </a:rPr>
              <a:t>Assessment components</a:t>
            </a:r>
            <a:endParaRPr lang="en-GB" altLang="en-US" sz="3600" b="1" dirty="0">
              <a:solidFill>
                <a:srgbClr val="0070C0"/>
              </a:solidFill>
              <a:latin typeface="Arial"/>
              <a:cs typeface="Arial"/>
            </a:endParaRPr>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p:txBody>
          <a:bodyPr vert="horz" lIns="68580" tIns="34290" rIns="68580" bIns="34290" rtlCol="0" anchor="t">
            <a:noAutofit/>
          </a:bodyPr>
          <a:lstStyle/>
          <a:p>
            <a:pPr algn="just">
              <a:spcBef>
                <a:spcPts val="450"/>
              </a:spcBef>
              <a:buFont typeface="Symbol" panose="05050102010706020507" pitchFamily="18" charset="2"/>
              <a:buChar char=""/>
            </a:pPr>
            <a:endParaRPr lang="en-GB" altLang="en-US" sz="1800" dirty="0">
              <a:solidFill>
                <a:srgbClr val="0070C0"/>
              </a:solidFill>
              <a:latin typeface="Arial"/>
              <a:cs typeface="Times New Roman"/>
            </a:endParaRPr>
          </a:p>
          <a:p>
            <a:endParaRPr lang="en-GB" altLang="en-US" sz="1200" dirty="0"/>
          </a:p>
        </p:txBody>
      </p:sp>
      <p:sp>
        <p:nvSpPr>
          <p:cNvPr id="5" name="Content Placeholder 2">
            <a:extLst>
              <a:ext uri="{FF2B5EF4-FFF2-40B4-BE49-F238E27FC236}">
                <a16:creationId xmlns:a16="http://schemas.microsoft.com/office/drawing/2014/main" id="{1D198CB0-1DCA-7977-C14A-3D71DCE688D8}"/>
              </a:ext>
            </a:extLst>
          </p:cNvPr>
          <p:cNvSpPr txBox="1">
            <a:spLocks/>
          </p:cNvSpPr>
          <p:nvPr/>
        </p:nvSpPr>
        <p:spPr>
          <a:xfrm>
            <a:off x="4211960" y="1628776"/>
            <a:ext cx="493204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indent="0">
              <a:buFont typeface="Wingdings 3" panose="05040102010807070707" pitchFamily="18" charset="2"/>
              <a:buNone/>
              <a:defRPr/>
            </a:pPr>
            <a:r>
              <a:rPr lang="en-GB" b="1" dirty="0">
                <a:solidFill>
                  <a:srgbClr val="0070C0"/>
                </a:solidFill>
              </a:rPr>
              <a:t>The journal will include sections of the following:</a:t>
            </a:r>
          </a:p>
          <a:p>
            <a:pPr>
              <a:defRPr/>
            </a:pPr>
            <a:r>
              <a:rPr lang="en-GB" dirty="0">
                <a:solidFill>
                  <a:srgbClr val="0070C0"/>
                </a:solidFill>
              </a:rPr>
              <a:t>An observation of the work placement identifying good youth work practice √</a:t>
            </a:r>
          </a:p>
          <a:p>
            <a:pPr>
              <a:defRPr/>
            </a:pPr>
            <a:r>
              <a:rPr lang="en-GB" dirty="0">
                <a:solidFill>
                  <a:srgbClr val="0070C0"/>
                </a:solidFill>
              </a:rPr>
              <a:t>A community profile √</a:t>
            </a:r>
          </a:p>
          <a:p>
            <a:pPr>
              <a:defRPr/>
            </a:pPr>
            <a:r>
              <a:rPr lang="en-GB" dirty="0">
                <a:solidFill>
                  <a:srgbClr val="0070C0"/>
                </a:solidFill>
              </a:rPr>
              <a:t>A summary of your own learning and development, linked to your professional development plan and underpinned with reference to examples from your practice and appropriate literature such as National Occupational Standards for Youth Work.</a:t>
            </a:r>
          </a:p>
          <a:p>
            <a:pPr>
              <a:defRPr/>
            </a:pPr>
            <a:r>
              <a:rPr lang="en-GB" dirty="0">
                <a:solidFill>
                  <a:srgbClr val="0070C0"/>
                </a:solidFill>
              </a:rPr>
              <a:t>Detailed appendices.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p:txBody>
      </p:sp>
      <p:sp>
        <p:nvSpPr>
          <p:cNvPr id="3" name="Content Placeholder 3">
            <a:extLst>
              <a:ext uri="{FF2B5EF4-FFF2-40B4-BE49-F238E27FC236}">
                <a16:creationId xmlns:a16="http://schemas.microsoft.com/office/drawing/2014/main" id="{85770F0D-124D-2937-30D4-D76D43908F99}"/>
              </a:ext>
            </a:extLst>
          </p:cNvPr>
          <p:cNvSpPr>
            <a:spLocks noGrp="1"/>
          </p:cNvSpPr>
          <p:nvPr>
            <p:ph sz="half" idx="1"/>
          </p:nvPr>
        </p:nvSpPr>
        <p:spPr>
          <a:xfrm>
            <a:off x="152400" y="1628775"/>
            <a:ext cx="4059560" cy="4351338"/>
          </a:xfrm>
        </p:spPr>
        <p:txBody>
          <a:bodyPr>
            <a:normAutofit fontScale="70000" lnSpcReduction="20000"/>
          </a:bodyPr>
          <a:lstStyle/>
          <a:p>
            <a:pPr marL="0" indent="0">
              <a:buFont typeface="Arial" panose="020B0604020202020204" pitchFamily="34" charset="0"/>
              <a:buNone/>
            </a:pPr>
            <a:r>
              <a:rPr lang="cy-GB" dirty="0">
                <a:latin typeface="Arial" panose="020B0604020202020204" pitchFamily="34" charset="0"/>
                <a:ea typeface="Verdana" panose="020B0604030504040204" pitchFamily="34" charset="0"/>
                <a:cs typeface="Arial" panose="020B0604020202020204" pitchFamily="34" charset="0"/>
              </a:rPr>
              <a:t>Bydd y cyfnodolyn yn cynnwys adrannau o’r canlynol:</a:t>
            </a:r>
          </a:p>
          <a:p>
            <a:pPr marL="0" indent="0">
              <a:buFont typeface="Arial" panose="020B0604020202020204" pitchFamily="34" charset="0"/>
              <a:buNone/>
            </a:pPr>
            <a:r>
              <a:rPr lang="cy-GB" dirty="0">
                <a:latin typeface="Arial" panose="020B0604020202020204" pitchFamily="34" charset="0"/>
                <a:ea typeface="Verdana" panose="020B0604030504040204" pitchFamily="34" charset="0"/>
                <a:cs typeface="Arial" panose="020B0604020202020204" pitchFamily="34" charset="0"/>
              </a:rPr>
              <a:t>Arsylwad o'r lleoliad gwaith yn nodi arfer gwaith ieuenctid da √</a:t>
            </a:r>
          </a:p>
          <a:p>
            <a:pPr marL="0" indent="0">
              <a:buFont typeface="Arial" panose="020B0604020202020204" pitchFamily="34" charset="0"/>
              <a:buNone/>
            </a:pPr>
            <a:r>
              <a:rPr lang="cy-GB" dirty="0">
                <a:latin typeface="Arial" panose="020B0604020202020204" pitchFamily="34" charset="0"/>
                <a:ea typeface="Verdana" panose="020B0604030504040204" pitchFamily="34" charset="0"/>
                <a:cs typeface="Arial" panose="020B0604020202020204" pitchFamily="34" charset="0"/>
              </a:rPr>
              <a:t>Proffil cymunedol √</a:t>
            </a:r>
          </a:p>
          <a:p>
            <a:pPr marL="0" indent="0">
              <a:buFont typeface="Arial" panose="020B0604020202020204" pitchFamily="34" charset="0"/>
              <a:buNone/>
            </a:pPr>
            <a:r>
              <a:rPr lang="cy-GB" dirty="0">
                <a:latin typeface="Arial" panose="020B0604020202020204" pitchFamily="34" charset="0"/>
                <a:ea typeface="Verdana" panose="020B0604030504040204" pitchFamily="34" charset="0"/>
                <a:cs typeface="Arial" panose="020B0604020202020204" pitchFamily="34" charset="0"/>
              </a:rPr>
              <a:t>Crynodeb o'ch dysgu a'ch datblygiad eich hun, wedi'i gysylltu â'ch cynllun datblygiad proffesiynol ac wedi'i ategu gan gyfeirio at enghreifftiau o'ch ymarfer a llenyddiaeth briodol fel Safonau Galwedigaethol Cenedlaethol ar gyfer Gwaith Ieuenctid.</a:t>
            </a:r>
          </a:p>
          <a:p>
            <a:pPr marL="0" indent="0">
              <a:buFont typeface="Arial" panose="020B0604020202020204" pitchFamily="34" charset="0"/>
              <a:buNone/>
            </a:pPr>
            <a:r>
              <a:rPr lang="cy-GB" dirty="0">
                <a:latin typeface="Arial" panose="020B0604020202020204" pitchFamily="34" charset="0"/>
                <a:ea typeface="Verdana" panose="020B0604030504040204" pitchFamily="34" charset="0"/>
                <a:cs typeface="Arial" panose="020B0604020202020204" pitchFamily="34" charset="0"/>
              </a:rPr>
              <a:t>Atodiadau manwl.</a:t>
            </a:r>
          </a:p>
        </p:txBody>
      </p:sp>
    </p:spTree>
    <p:extLst>
      <p:ext uri="{BB962C8B-B14F-4D97-AF65-F5344CB8AC3E}">
        <p14:creationId xmlns:p14="http://schemas.microsoft.com/office/powerpoint/2010/main" val="2625402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C40B-E164-F9D7-FD71-A423E0CADFEA}"/>
              </a:ext>
            </a:extLst>
          </p:cNvPr>
          <p:cNvSpPr>
            <a:spLocks noGrp="1"/>
          </p:cNvSpPr>
          <p:nvPr>
            <p:ph type="title"/>
          </p:nvPr>
        </p:nvSpPr>
        <p:spPr/>
        <p:txBody>
          <a:bodyPr/>
          <a:lstStyle/>
          <a:p>
            <a:r>
              <a:rPr lang="en-GB" dirty="0"/>
              <a:t>Nod y </a:t>
            </a:r>
            <a:r>
              <a:rPr lang="en-GB" dirty="0" err="1"/>
              <a:t>Modiwl</a:t>
            </a:r>
            <a:r>
              <a:rPr lang="en-GB" dirty="0"/>
              <a:t>/ Module Aim</a:t>
            </a:r>
          </a:p>
        </p:txBody>
      </p:sp>
      <p:sp>
        <p:nvSpPr>
          <p:cNvPr id="3" name="Content Placeholder 2">
            <a:extLst>
              <a:ext uri="{FF2B5EF4-FFF2-40B4-BE49-F238E27FC236}">
                <a16:creationId xmlns:a16="http://schemas.microsoft.com/office/drawing/2014/main" id="{D520315F-DD8B-9309-2018-C16E2A79ED5A}"/>
              </a:ext>
            </a:extLst>
          </p:cNvPr>
          <p:cNvSpPr>
            <a:spLocks noGrp="1"/>
          </p:cNvSpPr>
          <p:nvPr>
            <p:ph sz="half" idx="1"/>
          </p:nvPr>
        </p:nvSpPr>
        <p:spPr/>
        <p:txBody>
          <a:bodyPr>
            <a:normAutofit fontScale="85000" lnSpcReduction="20000"/>
          </a:bodyPr>
          <a:lstStyle/>
          <a:p>
            <a:r>
              <a:rPr lang="en-GB" dirty="0" err="1"/>
              <a:t>Rhoi</a:t>
            </a:r>
            <a:r>
              <a:rPr lang="en-GB" dirty="0"/>
              <a:t> </a:t>
            </a:r>
            <a:r>
              <a:rPr lang="en-GB" dirty="0" err="1"/>
              <a:t>dealltwriaeth</a:t>
            </a:r>
            <a:r>
              <a:rPr lang="en-GB" dirty="0"/>
              <a:t> </a:t>
            </a:r>
            <a:r>
              <a:rPr lang="en-GB" dirty="0" err="1"/>
              <a:t>i</a:t>
            </a:r>
            <a:r>
              <a:rPr lang="en-GB" dirty="0"/>
              <a:t> </a:t>
            </a:r>
            <a:r>
              <a:rPr lang="en-GB" dirty="0" err="1"/>
              <a:t>fyfyrwyr</a:t>
            </a:r>
            <a:r>
              <a:rPr lang="en-GB" dirty="0"/>
              <a:t> </a:t>
            </a:r>
            <a:r>
              <a:rPr lang="en-GB" dirty="0" err="1"/>
              <a:t>o’r</a:t>
            </a:r>
            <a:r>
              <a:rPr lang="en-GB" dirty="0"/>
              <a:t> </a:t>
            </a:r>
            <a:r>
              <a:rPr lang="en-GB" dirty="0" err="1"/>
              <a:t>dulliau</a:t>
            </a:r>
            <a:r>
              <a:rPr lang="en-GB" dirty="0"/>
              <a:t> ac </a:t>
            </a:r>
            <a:r>
              <a:rPr lang="en-GB" dirty="0" err="1"/>
              <a:t>arferion</a:t>
            </a:r>
            <a:r>
              <a:rPr lang="en-GB" dirty="0"/>
              <a:t> </a:t>
            </a:r>
            <a:r>
              <a:rPr lang="en-GB" dirty="0" err="1"/>
              <a:t>allweddol</a:t>
            </a:r>
            <a:r>
              <a:rPr lang="en-GB" dirty="0"/>
              <a:t> </a:t>
            </a:r>
            <a:r>
              <a:rPr lang="en-GB" dirty="0" err="1"/>
              <a:t>sy’n</a:t>
            </a:r>
            <a:r>
              <a:rPr lang="en-GB" dirty="0"/>
              <a:t> </a:t>
            </a:r>
            <a:r>
              <a:rPr lang="en-GB" dirty="0" err="1"/>
              <a:t>cysylltu</a:t>
            </a:r>
            <a:r>
              <a:rPr lang="en-GB" dirty="0"/>
              <a:t> </a:t>
            </a:r>
            <a:r>
              <a:rPr lang="en-GB" dirty="0" err="1"/>
              <a:t>theori</a:t>
            </a:r>
            <a:r>
              <a:rPr lang="en-GB" dirty="0"/>
              <a:t> ac </a:t>
            </a:r>
            <a:r>
              <a:rPr lang="en-GB" dirty="0" err="1"/>
              <a:t>ymarfer</a:t>
            </a:r>
            <a:r>
              <a:rPr lang="en-GB" dirty="0"/>
              <a:t> Gwaith </a:t>
            </a:r>
            <a:r>
              <a:rPr lang="en-GB" dirty="0" err="1"/>
              <a:t>Ieuenctid</a:t>
            </a:r>
            <a:r>
              <a:rPr lang="en-GB" dirty="0"/>
              <a:t> a </a:t>
            </a:r>
            <a:r>
              <a:rPr lang="en-GB" dirty="0" err="1"/>
              <a:t>Chymunedol</a:t>
            </a:r>
            <a:r>
              <a:rPr lang="en-GB" dirty="0"/>
              <a:t>, </a:t>
            </a:r>
            <a:r>
              <a:rPr lang="en-GB" dirty="0" err="1"/>
              <a:t>gyda’r</a:t>
            </a:r>
            <a:r>
              <a:rPr lang="en-GB" dirty="0"/>
              <a:t> </a:t>
            </a:r>
            <a:r>
              <a:rPr lang="en-GB" dirty="0" err="1"/>
              <a:t>cyfle</a:t>
            </a:r>
            <a:r>
              <a:rPr lang="en-GB" dirty="0"/>
              <a:t> </a:t>
            </a:r>
            <a:r>
              <a:rPr lang="en-GB" dirty="0" err="1"/>
              <a:t>i</a:t>
            </a:r>
            <a:r>
              <a:rPr lang="en-GB" dirty="0"/>
              <a:t> </a:t>
            </a:r>
            <a:r>
              <a:rPr lang="en-GB" dirty="0" err="1"/>
              <a:t>ddatblygu</a:t>
            </a:r>
            <a:r>
              <a:rPr lang="en-GB" dirty="0"/>
              <a:t> </a:t>
            </a:r>
            <a:r>
              <a:rPr lang="en-GB" dirty="0" err="1"/>
              <a:t>sgiliau</a:t>
            </a:r>
            <a:r>
              <a:rPr lang="en-GB" dirty="0"/>
              <a:t>, </a:t>
            </a:r>
            <a:r>
              <a:rPr lang="en-GB" dirty="0" err="1"/>
              <a:t>gwybodaeth</a:t>
            </a:r>
            <a:r>
              <a:rPr lang="en-GB" dirty="0"/>
              <a:t> a </a:t>
            </a:r>
            <a:r>
              <a:rPr lang="en-GB" dirty="0" err="1"/>
              <a:t>dealltwriaeth</a:t>
            </a:r>
            <a:r>
              <a:rPr lang="en-GB" dirty="0"/>
              <a:t> </a:t>
            </a:r>
            <a:r>
              <a:rPr lang="en-GB" dirty="0" err="1"/>
              <a:t>gwaith</a:t>
            </a:r>
            <a:r>
              <a:rPr lang="en-GB" dirty="0"/>
              <a:t> </a:t>
            </a:r>
            <a:r>
              <a:rPr lang="en-GB" dirty="0" err="1"/>
              <a:t>ieuenctid</a:t>
            </a:r>
            <a:r>
              <a:rPr lang="en-GB" dirty="0"/>
              <a:t> </a:t>
            </a:r>
            <a:r>
              <a:rPr lang="en-GB" dirty="0" err="1"/>
              <a:t>myfyrwyr</a:t>
            </a:r>
            <a:r>
              <a:rPr lang="en-GB" dirty="0"/>
              <a:t> o </a:t>
            </a:r>
            <a:r>
              <a:rPr lang="en-GB" dirty="0" err="1"/>
              <a:t>fewn</a:t>
            </a:r>
            <a:r>
              <a:rPr lang="en-GB" dirty="0"/>
              <a:t> </a:t>
            </a:r>
            <a:r>
              <a:rPr lang="en-GB" dirty="0" err="1"/>
              <a:t>lleoliad</a:t>
            </a:r>
            <a:r>
              <a:rPr lang="en-GB" dirty="0"/>
              <a:t> 200 </a:t>
            </a:r>
            <a:r>
              <a:rPr lang="en-GB" dirty="0" err="1"/>
              <a:t>awr</a:t>
            </a:r>
            <a:r>
              <a:rPr lang="en-GB" dirty="0"/>
              <a:t> </a:t>
            </a:r>
            <a:r>
              <a:rPr lang="en-GB" dirty="0" err="1"/>
              <a:t>priodol</a:t>
            </a:r>
            <a:r>
              <a:rPr lang="en-GB" dirty="0"/>
              <a:t>.</a:t>
            </a:r>
          </a:p>
        </p:txBody>
      </p:sp>
      <p:sp>
        <p:nvSpPr>
          <p:cNvPr id="4" name="Content Placeholder 3">
            <a:extLst>
              <a:ext uri="{FF2B5EF4-FFF2-40B4-BE49-F238E27FC236}">
                <a16:creationId xmlns:a16="http://schemas.microsoft.com/office/drawing/2014/main" id="{5D4202C4-57DF-AE27-8ECB-3DBC160BBE62}"/>
              </a:ext>
            </a:extLst>
          </p:cNvPr>
          <p:cNvSpPr>
            <a:spLocks noGrp="1"/>
          </p:cNvSpPr>
          <p:nvPr>
            <p:ph sz="half" idx="2"/>
          </p:nvPr>
        </p:nvSpPr>
        <p:spPr/>
        <p:txBody>
          <a:bodyPr>
            <a:normAutofit fontScale="85000" lnSpcReduction="20000"/>
          </a:bodyPr>
          <a:lstStyle/>
          <a:p>
            <a:r>
              <a:rPr lang="en-GB" dirty="0">
                <a:solidFill>
                  <a:schemeClr val="accent5">
                    <a:lumMod val="75000"/>
                  </a:schemeClr>
                </a:solidFill>
                <a:latin typeface="Arial" panose="020B0604020202020204" pitchFamily="34" charset="0"/>
                <a:cs typeface="Arial" panose="020B0604020202020204" pitchFamily="34" charset="0"/>
              </a:rPr>
              <a:t>To provide students with an understanding of the key approaches and practices linking the theory and practice of  Youth and Community Work, with the opportunity to develop students’ youth work skills, knowledge and understanding within an appropriate 200 hour placement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86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ACE2C-6D08-54AD-0442-509F1A31E5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834AB3-B2A6-A1FA-3CB0-119C9346D21C}"/>
              </a:ext>
            </a:extLst>
          </p:cNvPr>
          <p:cNvSpPr>
            <a:spLocks noGrp="1"/>
          </p:cNvSpPr>
          <p:nvPr>
            <p:ph sz="half" idx="1"/>
          </p:nvPr>
        </p:nvSpPr>
        <p:spPr/>
        <p:txBody>
          <a:bodyPr/>
          <a:lstStyle/>
          <a:p>
            <a:r>
              <a:rPr lang="en-GB" dirty="0"/>
              <a:t>Beth </a:t>
            </a:r>
            <a:r>
              <a:rPr lang="en-GB" dirty="0" err="1"/>
              <a:t>yw</a:t>
            </a:r>
            <a:r>
              <a:rPr lang="en-GB" dirty="0"/>
              <a:t> </a:t>
            </a:r>
            <a:r>
              <a:rPr lang="en-GB" dirty="0" err="1"/>
              <a:t>Proffil</a:t>
            </a:r>
            <a:r>
              <a:rPr lang="en-GB" dirty="0"/>
              <a:t> </a:t>
            </a:r>
            <a:r>
              <a:rPr lang="en-GB" dirty="0" err="1"/>
              <a:t>Cymunedol</a:t>
            </a:r>
            <a:r>
              <a:rPr lang="en-GB" dirty="0"/>
              <a:t>?</a:t>
            </a:r>
          </a:p>
        </p:txBody>
      </p:sp>
      <p:sp>
        <p:nvSpPr>
          <p:cNvPr id="4" name="Content Placeholder 3">
            <a:extLst>
              <a:ext uri="{FF2B5EF4-FFF2-40B4-BE49-F238E27FC236}">
                <a16:creationId xmlns:a16="http://schemas.microsoft.com/office/drawing/2014/main" id="{30000C57-C9F8-BEA5-BCE1-7F11508A6AAB}"/>
              </a:ext>
            </a:extLst>
          </p:cNvPr>
          <p:cNvSpPr>
            <a:spLocks noGrp="1"/>
          </p:cNvSpPr>
          <p:nvPr>
            <p:ph sz="half" idx="2"/>
          </p:nvPr>
        </p:nvSpPr>
        <p:spPr/>
        <p:txBody>
          <a:bodyPr/>
          <a:lstStyle/>
          <a:p>
            <a:r>
              <a:rPr lang="en-GB" dirty="0">
                <a:solidFill>
                  <a:srgbClr val="0070C0"/>
                </a:solidFill>
              </a:rPr>
              <a:t>What is a Community Profile?</a:t>
            </a:r>
          </a:p>
        </p:txBody>
      </p:sp>
    </p:spTree>
    <p:extLst>
      <p:ext uri="{BB962C8B-B14F-4D97-AF65-F5344CB8AC3E}">
        <p14:creationId xmlns:p14="http://schemas.microsoft.com/office/powerpoint/2010/main" val="3005426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C40B-E164-F9D7-FD71-A423E0CADFEA}"/>
              </a:ext>
            </a:extLst>
          </p:cNvPr>
          <p:cNvSpPr>
            <a:spLocks noGrp="1"/>
          </p:cNvSpPr>
          <p:nvPr>
            <p:ph type="title"/>
          </p:nvPr>
        </p:nvSpPr>
        <p:spPr/>
        <p:txBody>
          <a:bodyPr/>
          <a:lstStyle/>
          <a:p>
            <a:r>
              <a:rPr lang="en-GB" dirty="0">
                <a:solidFill>
                  <a:srgbClr val="0070C0"/>
                </a:solidFill>
              </a:rPr>
              <a:t>Community Profile</a:t>
            </a:r>
          </a:p>
        </p:txBody>
      </p:sp>
      <p:sp>
        <p:nvSpPr>
          <p:cNvPr id="3" name="Content Placeholder 2">
            <a:extLst>
              <a:ext uri="{FF2B5EF4-FFF2-40B4-BE49-F238E27FC236}">
                <a16:creationId xmlns:a16="http://schemas.microsoft.com/office/drawing/2014/main" id="{D520315F-DD8B-9309-2018-C16E2A79ED5A}"/>
              </a:ext>
            </a:extLst>
          </p:cNvPr>
          <p:cNvSpPr>
            <a:spLocks noGrp="1"/>
          </p:cNvSpPr>
          <p:nvPr>
            <p:ph sz="half" idx="1"/>
          </p:nvPr>
        </p:nvSpPr>
        <p:spPr/>
        <p:txBody>
          <a:bodyPr>
            <a:normAutofit fontScale="85000" lnSpcReduction="20000"/>
          </a:bodyPr>
          <a:lstStyle/>
          <a:p>
            <a:r>
              <a:rPr lang="en-GB" dirty="0"/>
              <a:t>Mae </a:t>
            </a:r>
            <a:r>
              <a:rPr lang="en-GB" dirty="0" err="1"/>
              <a:t>proffilio</a:t>
            </a:r>
            <a:r>
              <a:rPr lang="en-GB" dirty="0"/>
              <a:t> </a:t>
            </a:r>
            <a:r>
              <a:rPr lang="en-GB" dirty="0" err="1"/>
              <a:t>cymunedol</a:t>
            </a:r>
            <a:r>
              <a:rPr lang="en-GB" dirty="0"/>
              <a:t> </a:t>
            </a:r>
            <a:r>
              <a:rPr lang="en-GB" dirty="0" err="1"/>
              <a:t>yn</a:t>
            </a:r>
            <a:r>
              <a:rPr lang="en-GB" dirty="0"/>
              <a:t> </a:t>
            </a:r>
            <a:r>
              <a:rPr lang="en-GB" dirty="0" err="1"/>
              <a:t>ddull</a:t>
            </a:r>
            <a:r>
              <a:rPr lang="en-GB" dirty="0"/>
              <a:t> </a:t>
            </a:r>
            <a:r>
              <a:rPr lang="en-GB" dirty="0" err="1"/>
              <a:t>ymchwil</a:t>
            </a:r>
            <a:r>
              <a:rPr lang="en-GB" dirty="0"/>
              <a:t> </a:t>
            </a:r>
            <a:r>
              <a:rPr lang="en-GB" dirty="0" err="1"/>
              <a:t>cymdeithasol</a:t>
            </a:r>
            <a:r>
              <a:rPr lang="en-GB" dirty="0"/>
              <a:t> </a:t>
            </a:r>
            <a:r>
              <a:rPr lang="en-GB" dirty="0" err="1"/>
              <a:t>sy'n</a:t>
            </a:r>
            <a:r>
              <a:rPr lang="en-GB" dirty="0"/>
              <a:t> </a:t>
            </a:r>
            <a:r>
              <a:rPr lang="en-GB" dirty="0" err="1"/>
              <a:t>golygu</a:t>
            </a:r>
            <a:r>
              <a:rPr lang="en-GB" dirty="0"/>
              <a:t> </a:t>
            </a:r>
            <a:r>
              <a:rPr lang="en-GB" dirty="0" err="1"/>
              <a:t>adeiladu</a:t>
            </a:r>
            <a:r>
              <a:rPr lang="en-GB" dirty="0"/>
              <a:t> </a:t>
            </a:r>
            <a:r>
              <a:rPr lang="en-GB" dirty="0" err="1"/>
              <a:t>darlun</a:t>
            </a:r>
            <a:r>
              <a:rPr lang="en-GB" dirty="0"/>
              <a:t> o </a:t>
            </a:r>
            <a:r>
              <a:rPr lang="en-GB" dirty="0" err="1"/>
              <a:t>natur</a:t>
            </a:r>
            <a:r>
              <a:rPr lang="en-GB" dirty="0"/>
              <a:t>, </a:t>
            </a:r>
            <a:r>
              <a:rPr lang="en-GB" dirty="0" err="1"/>
              <a:t>anghenion</a:t>
            </a:r>
            <a:r>
              <a:rPr lang="en-GB" dirty="0"/>
              <a:t> ac </a:t>
            </a:r>
            <a:r>
              <a:rPr lang="en-GB" dirty="0" err="1"/>
              <a:t>adnoddau</a:t>
            </a:r>
            <a:r>
              <a:rPr lang="en-GB" dirty="0"/>
              <a:t> </a:t>
            </a:r>
            <a:r>
              <a:rPr lang="en-GB" dirty="0" err="1"/>
              <a:t>ardal</a:t>
            </a:r>
            <a:r>
              <a:rPr lang="en-GB" dirty="0"/>
              <a:t> neu </a:t>
            </a:r>
            <a:r>
              <a:rPr lang="en-GB" dirty="0" err="1"/>
              <a:t>gymuned</a:t>
            </a:r>
            <a:r>
              <a:rPr lang="en-GB" dirty="0"/>
              <a:t>.</a:t>
            </a:r>
          </a:p>
          <a:p>
            <a:r>
              <a:rPr lang="en-GB" dirty="0" err="1"/>
              <a:t>Dylai</a:t>
            </a:r>
            <a:r>
              <a:rPr lang="en-GB" dirty="0"/>
              <a:t> </a:t>
            </a:r>
            <a:r>
              <a:rPr lang="en-GB" dirty="0" err="1"/>
              <a:t>gynnwys</a:t>
            </a:r>
            <a:r>
              <a:rPr lang="en-GB" dirty="0"/>
              <a:t> </a:t>
            </a:r>
            <a:r>
              <a:rPr lang="en-GB" dirty="0" err="1"/>
              <a:t>cyfranogiad</a:t>
            </a:r>
            <a:r>
              <a:rPr lang="en-GB" dirty="0"/>
              <a:t> </a:t>
            </a:r>
            <a:r>
              <a:rPr lang="en-GB" dirty="0" err="1"/>
              <a:t>gweithredol</a:t>
            </a:r>
            <a:r>
              <a:rPr lang="en-GB" dirty="0"/>
              <a:t> </a:t>
            </a:r>
            <a:r>
              <a:rPr lang="en-GB" dirty="0" err="1"/>
              <a:t>ei</a:t>
            </a:r>
            <a:r>
              <a:rPr lang="en-GB" dirty="0"/>
              <a:t> </a:t>
            </a:r>
            <a:r>
              <a:rPr lang="en-GB" dirty="0" err="1"/>
              <a:t>aelodau</a:t>
            </a:r>
            <a:r>
              <a:rPr lang="en-GB" dirty="0"/>
              <a:t> </a:t>
            </a:r>
            <a:r>
              <a:rPr lang="en-GB" dirty="0" err="1"/>
              <a:t>gyda'r</a:t>
            </a:r>
            <a:r>
              <a:rPr lang="en-GB" dirty="0"/>
              <a:t> nod o </a:t>
            </a:r>
            <a:r>
              <a:rPr lang="en-GB" dirty="0" err="1"/>
              <a:t>greu</a:t>
            </a:r>
            <a:r>
              <a:rPr lang="en-GB" dirty="0"/>
              <a:t> a </a:t>
            </a:r>
            <a:r>
              <a:rPr lang="en-GB" dirty="0" err="1"/>
              <a:t>gweithredu</a:t>
            </a:r>
            <a:r>
              <a:rPr lang="en-GB" dirty="0"/>
              <a:t> </a:t>
            </a:r>
            <a:r>
              <a:rPr lang="en-GB" dirty="0" err="1"/>
              <a:t>cynllun</a:t>
            </a:r>
            <a:r>
              <a:rPr lang="en-GB" dirty="0"/>
              <a:t> </a:t>
            </a:r>
            <a:r>
              <a:rPr lang="en-GB" dirty="0" err="1"/>
              <a:t>gweithredu</a:t>
            </a:r>
            <a:r>
              <a:rPr lang="en-GB" dirty="0"/>
              <a:t> </a:t>
            </a:r>
            <a:r>
              <a:rPr lang="en-GB" dirty="0" err="1"/>
              <a:t>i</a:t>
            </a:r>
            <a:r>
              <a:rPr lang="en-GB" dirty="0"/>
              <a:t> </a:t>
            </a:r>
            <a:r>
              <a:rPr lang="en-GB" dirty="0" err="1"/>
              <a:t>fynd</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materion</a:t>
            </a:r>
            <a:r>
              <a:rPr lang="en-GB" dirty="0"/>
              <a:t> a </a:t>
            </a:r>
            <a:r>
              <a:rPr lang="en-GB" dirty="0" err="1"/>
              <a:t>ddaeth</a:t>
            </a:r>
            <a:r>
              <a:rPr lang="en-GB" dirty="0"/>
              <a:t> </a:t>
            </a:r>
            <a:r>
              <a:rPr lang="en-GB" dirty="0" err="1"/>
              <a:t>i'r</a:t>
            </a:r>
            <a:r>
              <a:rPr lang="en-GB" dirty="0"/>
              <a:t> </a:t>
            </a:r>
            <a:r>
              <a:rPr lang="en-GB" dirty="0" err="1"/>
              <a:t>amlwg</a:t>
            </a:r>
            <a:r>
              <a:rPr lang="en-GB" dirty="0"/>
              <a:t>.</a:t>
            </a:r>
          </a:p>
        </p:txBody>
      </p:sp>
      <p:sp>
        <p:nvSpPr>
          <p:cNvPr id="4" name="Content Placeholder 3">
            <a:extLst>
              <a:ext uri="{FF2B5EF4-FFF2-40B4-BE49-F238E27FC236}">
                <a16:creationId xmlns:a16="http://schemas.microsoft.com/office/drawing/2014/main" id="{5D4202C4-57DF-AE27-8ECB-3DBC160BBE62}"/>
              </a:ext>
            </a:extLst>
          </p:cNvPr>
          <p:cNvSpPr>
            <a:spLocks noGrp="1"/>
          </p:cNvSpPr>
          <p:nvPr>
            <p:ph sz="half" idx="2"/>
          </p:nvPr>
        </p:nvSpPr>
        <p:spPr/>
        <p:txBody>
          <a:bodyPr>
            <a:normAutofit fontScale="85000" lnSpcReduction="20000"/>
          </a:bodyPr>
          <a:lstStyle/>
          <a:p>
            <a:pPr eaLnBrk="1" hangingPunct="1"/>
            <a:r>
              <a:rPr lang="en-GB" altLang="en-US" dirty="0">
                <a:solidFill>
                  <a:srgbClr val="0070C0"/>
                </a:solidFill>
              </a:rPr>
              <a:t>Community profiling is a social research method which involves building up a picture of the nature, needs and resources of a locality or community.</a:t>
            </a:r>
          </a:p>
          <a:p>
            <a:pPr eaLnBrk="1" hangingPunct="1"/>
            <a:r>
              <a:rPr lang="en-GB" altLang="en-US" dirty="0">
                <a:solidFill>
                  <a:srgbClr val="0070C0"/>
                </a:solidFill>
              </a:rPr>
              <a:t>It should involve the active participation of its members with the aim being to create and implement an action plan to address the issues unearthed.</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9817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1983-AF2C-FEFA-DA1D-B52ADC6E113B}"/>
              </a:ext>
            </a:extLst>
          </p:cNvPr>
          <p:cNvSpPr>
            <a:spLocks noGrp="1"/>
          </p:cNvSpPr>
          <p:nvPr>
            <p:ph type="title"/>
          </p:nvPr>
        </p:nvSpPr>
        <p:spPr/>
        <p:txBody>
          <a:bodyPr/>
          <a:lstStyle/>
          <a:p>
            <a:r>
              <a:rPr lang="en-GB" dirty="0">
                <a:solidFill>
                  <a:srgbClr val="0070C0"/>
                </a:solidFill>
              </a:rPr>
              <a:t>A Community Profile is..</a:t>
            </a:r>
          </a:p>
        </p:txBody>
      </p:sp>
      <p:sp>
        <p:nvSpPr>
          <p:cNvPr id="3" name="Content Placeholder 2">
            <a:extLst>
              <a:ext uri="{FF2B5EF4-FFF2-40B4-BE49-F238E27FC236}">
                <a16:creationId xmlns:a16="http://schemas.microsoft.com/office/drawing/2014/main" id="{E3D242AB-D311-5D93-4FD2-AAB70E0623AF}"/>
              </a:ext>
            </a:extLst>
          </p:cNvPr>
          <p:cNvSpPr>
            <a:spLocks noGrp="1"/>
          </p:cNvSpPr>
          <p:nvPr>
            <p:ph sz="half" idx="1"/>
          </p:nvPr>
        </p:nvSpPr>
        <p:spPr/>
        <p:txBody>
          <a:bodyPr>
            <a:normAutofit fontScale="77500" lnSpcReduction="20000"/>
          </a:bodyPr>
          <a:lstStyle/>
          <a:p>
            <a:r>
              <a:rPr lang="en-GB" dirty="0"/>
              <a:t>Yn </a:t>
            </a:r>
            <a:r>
              <a:rPr lang="en-GB" dirty="0" err="1"/>
              <a:t>ôl</a:t>
            </a:r>
            <a:r>
              <a:rPr lang="en-GB" dirty="0"/>
              <a:t> Hawtin et al (1994, t. 5), </a:t>
            </a:r>
            <a:r>
              <a:rPr lang="en-GB" dirty="0" err="1"/>
              <a:t>mae</a:t>
            </a:r>
            <a:r>
              <a:rPr lang="en-GB" dirty="0"/>
              <a:t> </a:t>
            </a:r>
            <a:r>
              <a:rPr lang="en-GB" dirty="0" err="1"/>
              <a:t>proffil</a:t>
            </a:r>
            <a:r>
              <a:rPr lang="en-GB" dirty="0"/>
              <a:t> </a:t>
            </a:r>
            <a:r>
              <a:rPr lang="en-GB" dirty="0" err="1"/>
              <a:t>cymunedol</a:t>
            </a:r>
            <a:r>
              <a:rPr lang="en-GB" dirty="0"/>
              <a:t> </a:t>
            </a:r>
            <a:r>
              <a:rPr lang="en-GB" dirty="0" err="1"/>
              <a:t>yn</a:t>
            </a:r>
            <a:r>
              <a:rPr lang="en-GB" dirty="0"/>
              <a:t>..</a:t>
            </a:r>
          </a:p>
          <a:p>
            <a:r>
              <a:rPr lang="en-GB" dirty="0"/>
              <a:t>'</a:t>
            </a:r>
            <a:r>
              <a:rPr lang="en-GB" dirty="0" err="1"/>
              <a:t>disgrifiad</a:t>
            </a:r>
            <a:r>
              <a:rPr lang="en-GB" dirty="0"/>
              <a:t> </a:t>
            </a:r>
            <a:r>
              <a:rPr lang="en-GB" dirty="0" err="1"/>
              <a:t>cynhwysfawr</a:t>
            </a:r>
            <a:r>
              <a:rPr lang="en-GB" dirty="0"/>
              <a:t> o </a:t>
            </a:r>
            <a:r>
              <a:rPr lang="en-GB" dirty="0" err="1"/>
              <a:t>anghenion</a:t>
            </a:r>
            <a:r>
              <a:rPr lang="en-GB" dirty="0"/>
              <a:t> </a:t>
            </a:r>
            <a:r>
              <a:rPr lang="en-GB" dirty="0" err="1"/>
              <a:t>poblogaeth</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ddiffinio</a:t>
            </a:r>
            <a:r>
              <a:rPr lang="en-GB" dirty="0"/>
              <a:t>, </a:t>
            </a:r>
            <a:r>
              <a:rPr lang="en-GB" dirty="0" err="1"/>
              <a:t>neu'n</a:t>
            </a:r>
            <a:r>
              <a:rPr lang="en-GB" dirty="0"/>
              <a:t> </a:t>
            </a:r>
            <a:r>
              <a:rPr lang="en-GB" dirty="0" err="1"/>
              <a:t>diffinio</a:t>
            </a:r>
            <a:r>
              <a:rPr lang="en-GB" dirty="0"/>
              <a:t> </a:t>
            </a:r>
            <a:r>
              <a:rPr lang="en-GB" dirty="0" err="1"/>
              <a:t>ei</a:t>
            </a:r>
            <a:r>
              <a:rPr lang="en-GB" dirty="0"/>
              <a:t> </a:t>
            </a:r>
            <a:r>
              <a:rPr lang="en-GB" dirty="0" err="1"/>
              <a:t>hun</a:t>
            </a:r>
            <a:r>
              <a:rPr lang="en-GB" dirty="0"/>
              <a:t>, </a:t>
            </a:r>
            <a:r>
              <a:rPr lang="en-GB" dirty="0" err="1"/>
              <a:t>fel</a:t>
            </a:r>
            <a:r>
              <a:rPr lang="en-GB" dirty="0"/>
              <a:t> </a:t>
            </a:r>
            <a:r>
              <a:rPr lang="en-GB" dirty="0" err="1"/>
              <a:t>cymuned</a:t>
            </a:r>
            <a:r>
              <a:rPr lang="en-GB" dirty="0"/>
              <a:t>, </a:t>
            </a:r>
            <a:r>
              <a:rPr lang="en-GB" dirty="0" err="1"/>
              <a:t>a'r</a:t>
            </a:r>
            <a:r>
              <a:rPr lang="en-GB" dirty="0"/>
              <a:t> </a:t>
            </a:r>
            <a:r>
              <a:rPr lang="en-GB" dirty="0" err="1"/>
              <a:t>adnoddau</a:t>
            </a:r>
            <a:r>
              <a:rPr lang="en-GB" dirty="0"/>
              <a:t> </a:t>
            </a:r>
            <a:r>
              <a:rPr lang="en-GB" dirty="0" err="1"/>
              <a:t>sy'n</a:t>
            </a:r>
            <a:r>
              <a:rPr lang="en-GB" dirty="0"/>
              <a:t> </a:t>
            </a:r>
            <a:r>
              <a:rPr lang="en-GB" dirty="0" err="1"/>
              <a:t>bodoli</a:t>
            </a:r>
            <a:r>
              <a:rPr lang="en-GB" dirty="0"/>
              <a:t> o </a:t>
            </a:r>
            <a:r>
              <a:rPr lang="en-GB" dirty="0" err="1"/>
              <a:t>fewn</a:t>
            </a:r>
            <a:r>
              <a:rPr lang="en-GB" dirty="0"/>
              <a:t> y </a:t>
            </a:r>
            <a:r>
              <a:rPr lang="en-GB" dirty="0" err="1"/>
              <a:t>gymuned</a:t>
            </a:r>
            <a:r>
              <a:rPr lang="en-GB" dirty="0"/>
              <a:t> </a:t>
            </a:r>
            <a:r>
              <a:rPr lang="en-GB" dirty="0" err="1"/>
              <a:t>honno</a:t>
            </a:r>
            <a:r>
              <a:rPr lang="en-GB" dirty="0"/>
              <a:t>, a </a:t>
            </a:r>
            <a:r>
              <a:rPr lang="en-GB" dirty="0" err="1"/>
              <a:t>gyflawnir</a:t>
            </a:r>
            <a:r>
              <a:rPr lang="en-GB" dirty="0"/>
              <a:t> </a:t>
            </a:r>
            <a:r>
              <a:rPr lang="en-GB" dirty="0" err="1"/>
              <a:t>gyda</a:t>
            </a:r>
            <a:r>
              <a:rPr lang="en-GB" dirty="0"/>
              <a:t> </a:t>
            </a:r>
            <a:r>
              <a:rPr lang="en-GB" dirty="0" err="1"/>
              <a:t>chyfranogiad</a:t>
            </a:r>
            <a:r>
              <a:rPr lang="en-GB" dirty="0"/>
              <a:t> </a:t>
            </a:r>
            <a:r>
              <a:rPr lang="en-GB" dirty="0" err="1"/>
              <a:t>gweithredol</a:t>
            </a:r>
            <a:r>
              <a:rPr lang="en-GB" dirty="0"/>
              <a:t> y </a:t>
            </a:r>
            <a:r>
              <a:rPr lang="en-GB" dirty="0" err="1"/>
              <a:t>gymuned</a:t>
            </a:r>
            <a:r>
              <a:rPr lang="en-GB" dirty="0"/>
              <a:t> </a:t>
            </a:r>
            <a:r>
              <a:rPr lang="en-GB" dirty="0" err="1"/>
              <a:t>ei</a:t>
            </a:r>
            <a:r>
              <a:rPr lang="en-GB" dirty="0"/>
              <a:t> </a:t>
            </a:r>
            <a:r>
              <a:rPr lang="en-GB" dirty="0" err="1"/>
              <a:t>hun</a:t>
            </a:r>
            <a:r>
              <a:rPr lang="en-GB" dirty="0"/>
              <a:t>, at </a:t>
            </a:r>
            <a:r>
              <a:rPr lang="en-GB" dirty="0" err="1"/>
              <a:t>ddiben</a:t>
            </a:r>
            <a:r>
              <a:rPr lang="en-GB" dirty="0"/>
              <a:t> </a:t>
            </a:r>
            <a:r>
              <a:rPr lang="en-GB" dirty="0" err="1"/>
              <a:t>datblygu</a:t>
            </a:r>
            <a:r>
              <a:rPr lang="en-GB" dirty="0"/>
              <a:t> </a:t>
            </a:r>
            <a:r>
              <a:rPr lang="en-GB" dirty="0" err="1"/>
              <a:t>cynllun</a:t>
            </a:r>
            <a:r>
              <a:rPr lang="en-GB" dirty="0"/>
              <a:t> </a:t>
            </a:r>
            <a:r>
              <a:rPr lang="en-GB" dirty="0" err="1"/>
              <a:t>gweithredu</a:t>
            </a:r>
            <a:r>
              <a:rPr lang="en-GB" dirty="0"/>
              <a:t> neu </a:t>
            </a:r>
            <a:r>
              <a:rPr lang="en-GB" dirty="0" err="1"/>
              <a:t>ddulliau</a:t>
            </a:r>
            <a:r>
              <a:rPr lang="en-GB" dirty="0"/>
              <a:t> </a:t>
            </a:r>
            <a:r>
              <a:rPr lang="en-GB" dirty="0" err="1"/>
              <a:t>eraill</a:t>
            </a:r>
            <a:r>
              <a:rPr lang="en-GB" dirty="0"/>
              <a:t> o </a:t>
            </a:r>
            <a:r>
              <a:rPr lang="en-GB" dirty="0" err="1"/>
              <a:t>wella</a:t>
            </a:r>
            <a:r>
              <a:rPr lang="en-GB" dirty="0"/>
              <a:t> </a:t>
            </a:r>
            <a:r>
              <a:rPr lang="en-GB" dirty="0" err="1"/>
              <a:t>ansawdd</a:t>
            </a:r>
            <a:r>
              <a:rPr lang="en-GB" dirty="0"/>
              <a:t> </a:t>
            </a:r>
            <a:r>
              <a:rPr lang="en-GB" dirty="0" err="1"/>
              <a:t>bywyd</a:t>
            </a:r>
            <a:r>
              <a:rPr lang="en-GB" dirty="0"/>
              <a:t> </a:t>
            </a:r>
            <a:r>
              <a:rPr lang="en-GB" dirty="0" err="1"/>
              <a:t>yn</a:t>
            </a:r>
            <a:r>
              <a:rPr lang="en-GB" dirty="0"/>
              <a:t> y </a:t>
            </a:r>
            <a:r>
              <a:rPr lang="en-GB" dirty="0" err="1"/>
              <a:t>gymuned</a:t>
            </a:r>
            <a:r>
              <a:rPr lang="en-GB" dirty="0"/>
              <a:t>'.</a:t>
            </a:r>
          </a:p>
        </p:txBody>
      </p:sp>
      <p:sp>
        <p:nvSpPr>
          <p:cNvPr id="4" name="Content Placeholder 3">
            <a:extLst>
              <a:ext uri="{FF2B5EF4-FFF2-40B4-BE49-F238E27FC236}">
                <a16:creationId xmlns:a16="http://schemas.microsoft.com/office/drawing/2014/main" id="{C7501C30-C4A9-AC02-06CE-3907871EF8C4}"/>
              </a:ext>
            </a:extLst>
          </p:cNvPr>
          <p:cNvSpPr>
            <a:spLocks noGrp="1"/>
          </p:cNvSpPr>
          <p:nvPr>
            <p:ph sz="half" idx="2"/>
          </p:nvPr>
        </p:nvSpPr>
        <p:spPr/>
        <p:txBody>
          <a:bodyPr>
            <a:normAutofit fontScale="77500" lnSpcReduction="20000"/>
          </a:bodyPr>
          <a:lstStyle/>
          <a:p>
            <a:pPr eaLnBrk="1" hangingPunct="1"/>
            <a:r>
              <a:rPr lang="en-GB" altLang="en-US" dirty="0">
                <a:solidFill>
                  <a:srgbClr val="0070C0"/>
                </a:solidFill>
              </a:rPr>
              <a:t>According to Hawtin et al (1994, p. 5),</a:t>
            </a:r>
            <a:r>
              <a:rPr lang="en-GB" altLang="en-US" i="1" dirty="0">
                <a:solidFill>
                  <a:srgbClr val="0070C0"/>
                </a:solidFill>
              </a:rPr>
              <a:t> </a:t>
            </a:r>
            <a:r>
              <a:rPr lang="en-GB" altLang="en-US" dirty="0">
                <a:solidFill>
                  <a:srgbClr val="0070C0"/>
                </a:solidFill>
              </a:rPr>
              <a:t>a community profile is..</a:t>
            </a:r>
          </a:p>
          <a:p>
            <a:pPr eaLnBrk="1" hangingPunct="1"/>
            <a:r>
              <a:rPr lang="en-GB" altLang="en-US" i="1" dirty="0">
                <a:solidFill>
                  <a:srgbClr val="0070C0"/>
                </a:solidFill>
              </a:rPr>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in the community’.</a:t>
            </a:r>
          </a:p>
          <a:p>
            <a:endParaRPr lang="en-GB" dirty="0">
              <a:solidFill>
                <a:srgbClr val="0070C0"/>
              </a:solidFill>
            </a:endParaRPr>
          </a:p>
        </p:txBody>
      </p:sp>
    </p:spTree>
    <p:extLst>
      <p:ext uri="{BB962C8B-B14F-4D97-AF65-F5344CB8AC3E}">
        <p14:creationId xmlns:p14="http://schemas.microsoft.com/office/powerpoint/2010/main" val="2431007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25E0F-35EF-B4D5-8482-69FF7D253D3D}"/>
              </a:ext>
            </a:extLst>
          </p:cNvPr>
          <p:cNvSpPr>
            <a:spLocks noGrp="1"/>
          </p:cNvSpPr>
          <p:nvPr>
            <p:ph type="title"/>
          </p:nvPr>
        </p:nvSpPr>
        <p:spPr/>
        <p:txBody>
          <a:bodyPr/>
          <a:lstStyle/>
          <a:p>
            <a:r>
              <a:rPr lang="en-GB" dirty="0">
                <a:solidFill>
                  <a:srgbClr val="0070C0"/>
                </a:solidFill>
              </a:rPr>
              <a:t>Making connections</a:t>
            </a:r>
          </a:p>
        </p:txBody>
      </p:sp>
      <p:sp>
        <p:nvSpPr>
          <p:cNvPr id="3" name="Content Placeholder 2">
            <a:extLst>
              <a:ext uri="{FF2B5EF4-FFF2-40B4-BE49-F238E27FC236}">
                <a16:creationId xmlns:a16="http://schemas.microsoft.com/office/drawing/2014/main" id="{64AB4C14-9643-DC17-084B-A3A789CE3920}"/>
              </a:ext>
            </a:extLst>
          </p:cNvPr>
          <p:cNvSpPr>
            <a:spLocks noGrp="1"/>
          </p:cNvSpPr>
          <p:nvPr>
            <p:ph sz="half" idx="1"/>
          </p:nvPr>
        </p:nvSpPr>
        <p:spPr/>
        <p:txBody>
          <a:bodyPr>
            <a:normAutofit fontScale="62500" lnSpcReduction="20000"/>
          </a:bodyPr>
          <a:lstStyle/>
          <a:p>
            <a:r>
              <a:rPr lang="en-GB" dirty="0"/>
              <a:t>At </a:t>
            </a:r>
            <a:r>
              <a:rPr lang="en-GB" dirty="0" err="1"/>
              <a:t>hynny</a:t>
            </a:r>
            <a:r>
              <a:rPr lang="en-GB" dirty="0"/>
              <a:t>, </a:t>
            </a:r>
            <a:r>
              <a:rPr lang="en-GB" dirty="0" err="1"/>
              <a:t>dylai</a:t>
            </a:r>
            <a:r>
              <a:rPr lang="en-GB" dirty="0"/>
              <a:t> </a:t>
            </a:r>
            <a:r>
              <a:rPr lang="en-GB" dirty="0" err="1"/>
              <a:t>proffil</a:t>
            </a:r>
            <a:r>
              <a:rPr lang="en-GB" dirty="0"/>
              <a:t> </a:t>
            </a:r>
            <a:r>
              <a:rPr lang="en-GB" dirty="0" err="1"/>
              <a:t>cymunedol</a:t>
            </a:r>
            <a:r>
              <a:rPr lang="en-GB" dirty="0"/>
              <a:t> </a:t>
            </a:r>
            <a:r>
              <a:rPr lang="en-GB" dirty="0" err="1"/>
              <a:t>fynd</a:t>
            </a:r>
            <a:r>
              <a:rPr lang="en-GB" dirty="0"/>
              <a:t> y </a:t>
            </a:r>
            <a:r>
              <a:rPr lang="en-GB" dirty="0" err="1"/>
              <a:t>tu</a:t>
            </a:r>
            <a:r>
              <a:rPr lang="en-GB" dirty="0"/>
              <a:t> </a:t>
            </a:r>
            <a:r>
              <a:rPr lang="en-GB" dirty="0" err="1"/>
              <a:t>hwnt</a:t>
            </a:r>
            <a:r>
              <a:rPr lang="en-GB" dirty="0"/>
              <a:t> </a:t>
            </a:r>
            <a:r>
              <a:rPr lang="en-GB" dirty="0" err="1"/>
              <a:t>i</a:t>
            </a:r>
            <a:r>
              <a:rPr lang="en-GB" dirty="0"/>
              <a:t> </a:t>
            </a:r>
            <a:r>
              <a:rPr lang="en-GB" dirty="0" err="1"/>
              <a:t>asesu</a:t>
            </a:r>
            <a:r>
              <a:rPr lang="en-GB" dirty="0"/>
              <a:t> </a:t>
            </a:r>
            <a:r>
              <a:rPr lang="en-GB" dirty="0" err="1"/>
              <a:t>anghenion</a:t>
            </a:r>
            <a:r>
              <a:rPr lang="en-GB" dirty="0"/>
              <a:t> </a:t>
            </a:r>
            <a:r>
              <a:rPr lang="en-GB" dirty="0" err="1"/>
              <a:t>cymunedol</a:t>
            </a:r>
            <a:r>
              <a:rPr lang="en-GB" dirty="0"/>
              <a:t> </a:t>
            </a:r>
            <a:r>
              <a:rPr lang="en-GB" dirty="0" err="1"/>
              <a:t>yn</a:t>
            </a:r>
            <a:r>
              <a:rPr lang="en-GB" dirty="0"/>
              <a:t> </a:t>
            </a:r>
            <a:r>
              <a:rPr lang="en-GB" dirty="0" err="1"/>
              <a:t>unig</a:t>
            </a:r>
            <a:r>
              <a:rPr lang="en-GB" dirty="0"/>
              <a:t>, </a:t>
            </a:r>
            <a:r>
              <a:rPr lang="en-GB" dirty="0" err="1"/>
              <a:t>i</a:t>
            </a:r>
            <a:r>
              <a:rPr lang="en-GB" dirty="0"/>
              <a:t> nodi </a:t>
            </a:r>
            <a:r>
              <a:rPr lang="en-GB" dirty="0" err="1"/>
              <a:t>cryfderau</a:t>
            </a:r>
            <a:r>
              <a:rPr lang="en-GB" dirty="0"/>
              <a:t> a </a:t>
            </a:r>
            <a:r>
              <a:rPr lang="en-GB" dirty="0" err="1"/>
              <a:t>chyfleoedd</a:t>
            </a:r>
            <a:r>
              <a:rPr lang="en-GB" dirty="0"/>
              <a:t>, a </a:t>
            </a:r>
            <a:r>
              <a:rPr lang="en-GB" dirty="0" err="1"/>
              <a:t>gwneud</a:t>
            </a:r>
            <a:r>
              <a:rPr lang="en-GB" dirty="0"/>
              <a:t> </a:t>
            </a:r>
            <a:r>
              <a:rPr lang="en-GB" dirty="0" err="1"/>
              <a:t>cysylltiadau</a:t>
            </a:r>
            <a:r>
              <a:rPr lang="en-GB" dirty="0"/>
              <a:t> </a:t>
            </a:r>
            <a:r>
              <a:rPr lang="en-GB" dirty="0" err="1"/>
              <a:t>rhwng</a:t>
            </a:r>
            <a:r>
              <a:rPr lang="en-GB" dirty="0"/>
              <a:t> </a:t>
            </a:r>
            <a:r>
              <a:rPr lang="en-GB" dirty="0" err="1"/>
              <a:t>materion</a:t>
            </a:r>
            <a:r>
              <a:rPr lang="en-GB" dirty="0"/>
              <a:t>.</a:t>
            </a:r>
          </a:p>
          <a:p>
            <a:endParaRPr lang="en-GB" dirty="0"/>
          </a:p>
          <a:p>
            <a:r>
              <a:rPr lang="en-GB" dirty="0" err="1"/>
              <a:t>Yng</a:t>
            </a:r>
            <a:r>
              <a:rPr lang="en-GB" dirty="0"/>
              <a:t> </a:t>
            </a:r>
            <a:r>
              <a:rPr lang="en-GB" dirty="0" err="1"/>
              <a:t>nghyd-destun</a:t>
            </a:r>
            <a:r>
              <a:rPr lang="en-GB" dirty="0"/>
              <a:t> </a:t>
            </a:r>
            <a:r>
              <a:rPr lang="en-GB" dirty="0" err="1"/>
              <a:t>gwaith</a:t>
            </a:r>
            <a:r>
              <a:rPr lang="en-GB" dirty="0"/>
              <a:t> </a:t>
            </a:r>
            <a:r>
              <a:rPr lang="en-GB" dirty="0" err="1"/>
              <a:t>ieuenctid</a:t>
            </a:r>
            <a:r>
              <a:rPr lang="en-GB" dirty="0"/>
              <a:t> '</a:t>
            </a:r>
            <a:r>
              <a:rPr lang="en-GB" dirty="0" err="1"/>
              <a:t>offeryn</a:t>
            </a:r>
            <a:r>
              <a:rPr lang="en-GB" dirty="0"/>
              <a:t> </a:t>
            </a:r>
            <a:r>
              <a:rPr lang="en-GB" dirty="0" err="1"/>
              <a:t>cynllunio</a:t>
            </a:r>
            <a:r>
              <a:rPr lang="en-GB" dirty="0"/>
              <a:t> </a:t>
            </a:r>
            <a:r>
              <a:rPr lang="en-GB" dirty="0" err="1"/>
              <a:t>ar</a:t>
            </a:r>
            <a:r>
              <a:rPr lang="en-GB" dirty="0"/>
              <a:t> </a:t>
            </a:r>
            <a:r>
              <a:rPr lang="en-GB" dirty="0" err="1"/>
              <a:t>gyfer</a:t>
            </a:r>
            <a:r>
              <a:rPr lang="en-GB" dirty="0"/>
              <a:t> </a:t>
            </a:r>
            <a:r>
              <a:rPr lang="en-GB" dirty="0" err="1"/>
              <a:t>gweithwyr</a:t>
            </a:r>
            <a:r>
              <a:rPr lang="en-GB" dirty="0"/>
              <a:t> </a:t>
            </a:r>
            <a:r>
              <a:rPr lang="en-GB" dirty="0" err="1"/>
              <a:t>yw</a:t>
            </a:r>
            <a:r>
              <a:rPr lang="en-GB" dirty="0"/>
              <a:t> </a:t>
            </a:r>
            <a:r>
              <a:rPr lang="en-GB" dirty="0" err="1"/>
              <a:t>proffil</a:t>
            </a:r>
            <a:r>
              <a:rPr lang="en-GB" dirty="0"/>
              <a:t> </a:t>
            </a:r>
            <a:r>
              <a:rPr lang="en-GB" dirty="0" err="1"/>
              <a:t>cymunedol</a:t>
            </a:r>
            <a:r>
              <a:rPr lang="en-GB" dirty="0"/>
              <a:t> </a:t>
            </a:r>
            <a:r>
              <a:rPr lang="en-GB" dirty="0" err="1"/>
              <a:t>ieuenctid</a:t>
            </a:r>
            <a:r>
              <a:rPr lang="en-GB" dirty="0"/>
              <a:t> ac </a:t>
            </a:r>
            <a:r>
              <a:rPr lang="en-GB" dirty="0" err="1"/>
              <a:t>mae'n</a:t>
            </a:r>
            <a:r>
              <a:rPr lang="en-GB" dirty="0"/>
              <a:t> </a:t>
            </a:r>
            <a:r>
              <a:rPr lang="en-GB" dirty="0" err="1"/>
              <a:t>cynnwys</a:t>
            </a:r>
            <a:r>
              <a:rPr lang="en-GB" dirty="0"/>
              <a:t> </a:t>
            </a:r>
            <a:r>
              <a:rPr lang="en-GB" dirty="0" err="1"/>
              <a:t>disgrifiadau</a:t>
            </a:r>
            <a:r>
              <a:rPr lang="en-GB" dirty="0"/>
              <a:t> </a:t>
            </a:r>
            <a:r>
              <a:rPr lang="en-GB" dirty="0" err="1"/>
              <a:t>o'r</a:t>
            </a:r>
            <a:r>
              <a:rPr lang="en-GB" dirty="0"/>
              <a:t> </a:t>
            </a:r>
            <a:r>
              <a:rPr lang="en-GB" dirty="0" err="1"/>
              <a:t>ardal</a:t>
            </a:r>
            <a:r>
              <a:rPr lang="en-GB" dirty="0"/>
              <a:t> </a:t>
            </a:r>
            <a:r>
              <a:rPr lang="en-GB" dirty="0" err="1"/>
              <a:t>leol</a:t>
            </a:r>
            <a:r>
              <a:rPr lang="en-GB" dirty="0"/>
              <a:t>, </a:t>
            </a:r>
            <a:r>
              <a:rPr lang="en-GB" dirty="0" err="1"/>
              <a:t>fel</a:t>
            </a:r>
            <a:r>
              <a:rPr lang="en-GB" dirty="0"/>
              <a:t> y </a:t>
            </a:r>
            <a:r>
              <a:rPr lang="en-GB" dirty="0" err="1"/>
              <a:t>mae'n</a:t>
            </a:r>
            <a:r>
              <a:rPr lang="en-GB" dirty="0"/>
              <a:t> </a:t>
            </a:r>
            <a:r>
              <a:rPr lang="en-GB" dirty="0" err="1"/>
              <a:t>effeithio</a:t>
            </a:r>
            <a:r>
              <a:rPr lang="en-GB" dirty="0"/>
              <a:t> </a:t>
            </a:r>
            <a:r>
              <a:rPr lang="en-GB" dirty="0" err="1"/>
              <a:t>ar</a:t>
            </a:r>
            <a:r>
              <a:rPr lang="en-GB" dirty="0"/>
              <a:t> </a:t>
            </a:r>
            <a:r>
              <a:rPr lang="en-GB" dirty="0" err="1"/>
              <a:t>bobl</a:t>
            </a:r>
            <a:r>
              <a:rPr lang="en-GB" dirty="0"/>
              <a:t> </a:t>
            </a:r>
            <a:r>
              <a:rPr lang="en-GB" dirty="0" err="1"/>
              <a:t>ifanc</a:t>
            </a:r>
            <a:r>
              <a:rPr lang="en-GB" dirty="0"/>
              <a:t>' (</a:t>
            </a:r>
            <a:r>
              <a:rPr lang="en-GB" dirty="0" err="1"/>
              <a:t>Asiantaeth</a:t>
            </a:r>
            <a:r>
              <a:rPr lang="en-GB" dirty="0"/>
              <a:t> </a:t>
            </a:r>
            <a:r>
              <a:rPr lang="en-GB" dirty="0" err="1"/>
              <a:t>Ieuenctid</a:t>
            </a:r>
            <a:r>
              <a:rPr lang="en-GB" dirty="0"/>
              <a:t> </a:t>
            </a:r>
            <a:r>
              <a:rPr lang="en-GB" dirty="0" err="1"/>
              <a:t>Cenedlaethol</a:t>
            </a:r>
            <a:r>
              <a:rPr lang="en-GB" dirty="0"/>
              <a:t>, 2006 a </a:t>
            </a:r>
            <a:r>
              <a:rPr lang="en-GB" dirty="0" err="1"/>
              <a:t>ddyfynnir</a:t>
            </a:r>
            <a:r>
              <a:rPr lang="en-GB" dirty="0"/>
              <a:t> </a:t>
            </a:r>
            <a:r>
              <a:rPr lang="en-GB" dirty="0" err="1"/>
              <a:t>yn</a:t>
            </a:r>
            <a:r>
              <a:rPr lang="en-GB" dirty="0"/>
              <a:t> Hawtin a Percy-Smith, 2007: 15).</a:t>
            </a:r>
          </a:p>
        </p:txBody>
      </p:sp>
      <p:sp>
        <p:nvSpPr>
          <p:cNvPr id="4" name="Content Placeholder 3">
            <a:extLst>
              <a:ext uri="{FF2B5EF4-FFF2-40B4-BE49-F238E27FC236}">
                <a16:creationId xmlns:a16="http://schemas.microsoft.com/office/drawing/2014/main" id="{0AE4CC2D-6FC0-67E1-B3CE-A3CD790B7C43}"/>
              </a:ext>
            </a:extLst>
          </p:cNvPr>
          <p:cNvSpPr>
            <a:spLocks noGrp="1"/>
          </p:cNvSpPr>
          <p:nvPr>
            <p:ph sz="half" idx="2"/>
          </p:nvPr>
        </p:nvSpPr>
        <p:spPr/>
        <p:txBody>
          <a:bodyPr>
            <a:normAutofit fontScale="62500" lnSpcReduction="20000"/>
          </a:bodyPr>
          <a:lstStyle/>
          <a:p>
            <a:pPr eaLnBrk="1" hangingPunct="1"/>
            <a:r>
              <a:rPr lang="en-GB" altLang="en-US" dirty="0">
                <a:solidFill>
                  <a:srgbClr val="0070C0"/>
                </a:solidFill>
              </a:rPr>
              <a:t>Furthermore, a community profile should go beyond just assessing community needs, to identify strengths and opportunities, and make connections between issues.</a:t>
            </a:r>
          </a:p>
          <a:p>
            <a:pPr eaLnBrk="1" hangingPunct="1"/>
            <a:endParaRPr lang="en-GB" altLang="en-US" dirty="0">
              <a:solidFill>
                <a:srgbClr val="0070C0"/>
              </a:solidFill>
            </a:endParaRPr>
          </a:p>
          <a:p>
            <a:pPr eaLnBrk="1" hangingPunct="1"/>
            <a:r>
              <a:rPr lang="en-GB" altLang="en-US" dirty="0">
                <a:solidFill>
                  <a:srgbClr val="0070C0"/>
                </a:solidFill>
              </a:rPr>
              <a:t>In the context of youth work ‘ a youth community profile is a planning tool for workers and contains descriptions of the local area, as it impacts on youth people’ (National Youth Agency, 2006 cited in Hawtin and Percy-Smith, 2007: 15).</a:t>
            </a:r>
          </a:p>
          <a:p>
            <a:endParaRPr lang="en-GB" dirty="0">
              <a:solidFill>
                <a:srgbClr val="0070C0"/>
              </a:solidFill>
            </a:endParaRPr>
          </a:p>
        </p:txBody>
      </p:sp>
    </p:spTree>
    <p:extLst>
      <p:ext uri="{BB962C8B-B14F-4D97-AF65-F5344CB8AC3E}">
        <p14:creationId xmlns:p14="http://schemas.microsoft.com/office/powerpoint/2010/main" val="2104511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209A-F7CD-5E8D-7FE8-196B27702EC4}"/>
              </a:ext>
            </a:extLst>
          </p:cNvPr>
          <p:cNvSpPr>
            <a:spLocks noGrp="1"/>
          </p:cNvSpPr>
          <p:nvPr>
            <p:ph type="title"/>
          </p:nvPr>
        </p:nvSpPr>
        <p:spPr/>
        <p:txBody>
          <a:bodyPr>
            <a:normAutofit/>
          </a:bodyPr>
          <a:lstStyle/>
          <a:p>
            <a:r>
              <a:rPr lang="en-GB" dirty="0">
                <a:solidFill>
                  <a:srgbClr val="0070C0"/>
                </a:solidFill>
              </a:rPr>
              <a:t>Purpose of a Community Profile</a:t>
            </a:r>
          </a:p>
        </p:txBody>
      </p:sp>
      <p:sp>
        <p:nvSpPr>
          <p:cNvPr id="3" name="Content Placeholder 2">
            <a:extLst>
              <a:ext uri="{FF2B5EF4-FFF2-40B4-BE49-F238E27FC236}">
                <a16:creationId xmlns:a16="http://schemas.microsoft.com/office/drawing/2014/main" id="{F63FF038-C095-6752-80E7-4D9FF6C734F7}"/>
              </a:ext>
            </a:extLst>
          </p:cNvPr>
          <p:cNvSpPr>
            <a:spLocks noGrp="1"/>
          </p:cNvSpPr>
          <p:nvPr>
            <p:ph sz="half" idx="1"/>
          </p:nvPr>
        </p:nvSpPr>
        <p:spPr/>
        <p:txBody>
          <a:bodyPr>
            <a:normAutofit fontScale="62500" lnSpcReduction="20000"/>
          </a:bodyPr>
          <a:lstStyle/>
          <a:p>
            <a:r>
              <a:rPr lang="en-GB" dirty="0"/>
              <a:t>Mae Twelvetrees (1994) </a:t>
            </a:r>
            <a:r>
              <a:rPr lang="en-GB" dirty="0" err="1"/>
              <a:t>yn</a:t>
            </a:r>
            <a:r>
              <a:rPr lang="en-GB" dirty="0"/>
              <a:t> </a:t>
            </a:r>
            <a:r>
              <a:rPr lang="en-GB" dirty="0" err="1"/>
              <a:t>dadlau</a:t>
            </a:r>
            <a:r>
              <a:rPr lang="en-GB" dirty="0"/>
              <a:t> </a:t>
            </a:r>
            <a:r>
              <a:rPr lang="en-GB" dirty="0" err="1"/>
              <a:t>mai</a:t>
            </a:r>
            <a:r>
              <a:rPr lang="en-GB" dirty="0"/>
              <a:t> ‘</a:t>
            </a:r>
            <a:r>
              <a:rPr lang="en-GB" dirty="0" err="1"/>
              <a:t>diben</a:t>
            </a:r>
            <a:r>
              <a:rPr lang="en-GB" dirty="0"/>
              <a:t> </a:t>
            </a:r>
            <a:r>
              <a:rPr lang="en-GB" dirty="0" err="1"/>
              <a:t>proffil</a:t>
            </a:r>
            <a:r>
              <a:rPr lang="en-GB" dirty="0"/>
              <a:t> </a:t>
            </a:r>
            <a:r>
              <a:rPr lang="en-GB" dirty="0" err="1"/>
              <a:t>cymunedol</a:t>
            </a:r>
            <a:r>
              <a:rPr lang="en-GB" dirty="0"/>
              <a:t> </a:t>
            </a:r>
            <a:r>
              <a:rPr lang="en-GB" dirty="0" err="1"/>
              <a:t>yn</a:t>
            </a:r>
            <a:r>
              <a:rPr lang="en-GB" dirty="0"/>
              <a:t> </a:t>
            </a:r>
            <a:r>
              <a:rPr lang="en-GB" dirty="0" err="1"/>
              <a:t>gyntaf</a:t>
            </a:r>
            <a:r>
              <a:rPr lang="en-GB" dirty="0"/>
              <a:t> </a:t>
            </a:r>
            <a:r>
              <a:rPr lang="en-GB" dirty="0" err="1"/>
              <a:t>yw</a:t>
            </a:r>
            <a:r>
              <a:rPr lang="en-GB" dirty="0"/>
              <a:t> </a:t>
            </a:r>
            <a:r>
              <a:rPr lang="en-GB" dirty="0" err="1"/>
              <a:t>casglu</a:t>
            </a:r>
            <a:r>
              <a:rPr lang="en-GB" dirty="0"/>
              <a:t> </a:t>
            </a:r>
            <a:r>
              <a:rPr lang="en-GB" dirty="0" err="1"/>
              <a:t>gwybodaeth</a:t>
            </a:r>
            <a:r>
              <a:rPr lang="en-GB" dirty="0"/>
              <a:t> am </a:t>
            </a:r>
            <a:r>
              <a:rPr lang="en-GB" dirty="0" err="1"/>
              <a:t>anghenion</a:t>
            </a:r>
            <a:r>
              <a:rPr lang="en-GB" dirty="0"/>
              <a:t> </a:t>
            </a:r>
            <a:r>
              <a:rPr lang="en-GB" dirty="0" err="1"/>
              <a:t>ardal</a:t>
            </a:r>
            <a:r>
              <a:rPr lang="en-GB" dirty="0"/>
              <a:t> </a:t>
            </a:r>
            <a:r>
              <a:rPr lang="en-GB" dirty="0" err="1"/>
              <a:t>a’r</a:t>
            </a:r>
            <a:r>
              <a:rPr lang="en-GB" dirty="0"/>
              <a:t> </a:t>
            </a:r>
            <a:r>
              <a:rPr lang="en-GB" dirty="0" err="1"/>
              <a:t>potensial</a:t>
            </a:r>
            <a:r>
              <a:rPr lang="en-GB" dirty="0"/>
              <a:t> </a:t>
            </a:r>
            <a:r>
              <a:rPr lang="en-GB" dirty="0" err="1"/>
              <a:t>ar</a:t>
            </a:r>
            <a:r>
              <a:rPr lang="en-GB" dirty="0"/>
              <a:t> </a:t>
            </a:r>
            <a:r>
              <a:rPr lang="en-GB" dirty="0" err="1"/>
              <a:t>gyfer</a:t>
            </a:r>
            <a:r>
              <a:rPr lang="en-GB" dirty="0"/>
              <a:t> </a:t>
            </a:r>
            <a:r>
              <a:rPr lang="en-GB" dirty="0" err="1"/>
              <a:t>gweithredu</a:t>
            </a:r>
            <a:r>
              <a:rPr lang="en-GB" dirty="0"/>
              <a:t> ac </a:t>
            </a:r>
            <a:r>
              <a:rPr lang="en-GB" dirty="0" err="1"/>
              <a:t>yn</a:t>
            </a:r>
            <a:r>
              <a:rPr lang="en-GB" dirty="0"/>
              <a:t> ail, </a:t>
            </a:r>
            <a:r>
              <a:rPr lang="en-GB" dirty="0" err="1"/>
              <a:t>darparu’r</a:t>
            </a:r>
            <a:r>
              <a:rPr lang="en-GB" dirty="0"/>
              <a:t> sail </a:t>
            </a:r>
            <a:r>
              <a:rPr lang="en-GB" dirty="0" err="1"/>
              <a:t>ar</a:t>
            </a:r>
            <a:r>
              <a:rPr lang="en-GB" dirty="0"/>
              <a:t> </a:t>
            </a:r>
            <a:r>
              <a:rPr lang="en-GB" dirty="0" err="1"/>
              <a:t>gyfer</a:t>
            </a:r>
            <a:r>
              <a:rPr lang="en-GB" dirty="0"/>
              <a:t> </a:t>
            </a:r>
            <a:r>
              <a:rPr lang="en-GB" dirty="0" err="1"/>
              <a:t>dadansoddiad</a:t>
            </a:r>
            <a:r>
              <a:rPr lang="en-GB" dirty="0"/>
              <a:t> o </a:t>
            </a:r>
            <a:r>
              <a:rPr lang="en-GB" dirty="0" err="1"/>
              <a:t>gamau</a:t>
            </a:r>
            <a:r>
              <a:rPr lang="en-GB" dirty="0"/>
              <a:t> </a:t>
            </a:r>
            <a:r>
              <a:rPr lang="en-GB" dirty="0" err="1"/>
              <a:t>gweithredu</a:t>
            </a:r>
            <a:r>
              <a:rPr lang="en-GB" dirty="0"/>
              <a:t> </a:t>
            </a:r>
            <a:r>
              <a:rPr lang="en-GB" dirty="0" err="1"/>
              <a:t>amgen</a:t>
            </a:r>
            <a:r>
              <a:rPr lang="en-GB" dirty="0"/>
              <a:t> </a:t>
            </a:r>
            <a:r>
              <a:rPr lang="en-GB" dirty="0" err="1"/>
              <a:t>posibl</a:t>
            </a:r>
            <a:r>
              <a:rPr lang="en-GB" dirty="0"/>
              <a:t> </a:t>
            </a:r>
            <a:r>
              <a:rPr lang="en-GB" dirty="0" err="1"/>
              <a:t>i</a:t>
            </a:r>
            <a:r>
              <a:rPr lang="en-GB" dirty="0"/>
              <a:t> </a:t>
            </a:r>
            <a:r>
              <a:rPr lang="en-GB" dirty="0" err="1"/>
              <a:t>ddewis</a:t>
            </a:r>
            <a:r>
              <a:rPr lang="en-GB" dirty="0"/>
              <a:t> </a:t>
            </a:r>
            <a:r>
              <a:rPr lang="en-GB" dirty="0" err="1"/>
              <a:t>ohonynt</a:t>
            </a:r>
            <a:r>
              <a:rPr lang="en-GB" dirty="0"/>
              <a:t>. </a:t>
            </a:r>
            <a:r>
              <a:rPr lang="en-GB" dirty="0" err="1"/>
              <a:t>blaenoriaethau</a:t>
            </a:r>
            <a:r>
              <a:rPr lang="en-GB" dirty="0"/>
              <a:t>.</a:t>
            </a:r>
          </a:p>
          <a:p>
            <a:r>
              <a:rPr lang="en-GB" dirty="0" err="1"/>
              <a:t>Nid</a:t>
            </a:r>
            <a:r>
              <a:rPr lang="en-GB" dirty="0"/>
              <a:t> </a:t>
            </a:r>
            <a:r>
              <a:rPr lang="en-GB" dirty="0" err="1"/>
              <a:t>yw</a:t>
            </a:r>
            <a:r>
              <a:rPr lang="en-GB" dirty="0"/>
              <a:t> </a:t>
            </a:r>
            <a:r>
              <a:rPr lang="en-GB" dirty="0" err="1"/>
              <a:t>proffil</a:t>
            </a:r>
            <a:r>
              <a:rPr lang="en-GB" dirty="0"/>
              <a:t> felly </a:t>
            </a:r>
            <a:r>
              <a:rPr lang="en-GB" dirty="0" err="1"/>
              <a:t>yn</a:t>
            </a:r>
            <a:r>
              <a:rPr lang="en-GB" dirty="0"/>
              <a:t> </a:t>
            </a:r>
            <a:r>
              <a:rPr lang="en-GB" dirty="0" err="1"/>
              <a:t>ddogfen</a:t>
            </a:r>
            <a:r>
              <a:rPr lang="en-GB" dirty="0"/>
              <a:t> </a:t>
            </a:r>
            <a:r>
              <a:rPr lang="en-GB" dirty="0" err="1"/>
              <a:t>sy'n</a:t>
            </a:r>
            <a:r>
              <a:rPr lang="en-GB" dirty="0"/>
              <a:t> </a:t>
            </a:r>
            <a:r>
              <a:rPr lang="en-GB" dirty="0" err="1"/>
              <a:t>adrodd</a:t>
            </a:r>
            <a:r>
              <a:rPr lang="en-GB" dirty="0"/>
              <a:t> </a:t>
            </a:r>
            <a:r>
              <a:rPr lang="en-GB" dirty="0" err="1"/>
              <a:t>ar</a:t>
            </a:r>
            <a:r>
              <a:rPr lang="en-GB" dirty="0"/>
              <a:t> </a:t>
            </a:r>
            <a:r>
              <a:rPr lang="en-GB" dirty="0" err="1"/>
              <a:t>amodau</a:t>
            </a:r>
            <a:r>
              <a:rPr lang="en-GB" dirty="0"/>
              <a:t> </a:t>
            </a:r>
            <a:r>
              <a:rPr lang="en-GB" dirty="0" err="1"/>
              <a:t>bodolaeth</a:t>
            </a:r>
            <a:r>
              <a:rPr lang="en-GB" dirty="0"/>
              <a:t> </a:t>
            </a:r>
            <a:r>
              <a:rPr lang="en-GB" dirty="0" err="1"/>
              <a:t>cymuned</a:t>
            </a:r>
            <a:r>
              <a:rPr lang="en-GB" dirty="0"/>
              <a:t> </a:t>
            </a:r>
            <a:r>
              <a:rPr lang="en-GB" dirty="0" err="1"/>
              <a:t>yn</a:t>
            </a:r>
            <a:r>
              <a:rPr lang="en-GB" dirty="0"/>
              <a:t> </a:t>
            </a:r>
            <a:r>
              <a:rPr lang="en-GB" dirty="0" err="1"/>
              <a:t>unig</a:t>
            </a:r>
            <a:r>
              <a:rPr lang="en-GB" dirty="0"/>
              <a:t>, </a:t>
            </a:r>
            <a:r>
              <a:rPr lang="en-GB" dirty="0" err="1"/>
              <a:t>mae</a:t>
            </a:r>
            <a:r>
              <a:rPr lang="en-GB" dirty="0"/>
              <a:t> </a:t>
            </a:r>
            <a:r>
              <a:rPr lang="en-GB" dirty="0" err="1"/>
              <a:t>hefyd</a:t>
            </a:r>
            <a:r>
              <a:rPr lang="en-GB" dirty="0"/>
              <a:t> </a:t>
            </a:r>
            <a:r>
              <a:rPr lang="en-GB" dirty="0" err="1"/>
              <a:t>yn</a:t>
            </a:r>
            <a:r>
              <a:rPr lang="en-GB" dirty="0"/>
              <a:t> </a:t>
            </a:r>
            <a:r>
              <a:rPr lang="en-GB" dirty="0" err="1"/>
              <a:t>rhan</a:t>
            </a:r>
            <a:r>
              <a:rPr lang="en-GB" dirty="0"/>
              <a:t> o broses </a:t>
            </a:r>
            <a:r>
              <a:rPr lang="en-GB" dirty="0" err="1"/>
              <a:t>sy'n</a:t>
            </a:r>
            <a:r>
              <a:rPr lang="en-GB" dirty="0"/>
              <a:t> </a:t>
            </a:r>
            <a:r>
              <a:rPr lang="en-GB" dirty="0" err="1"/>
              <a:t>anelu</a:t>
            </a:r>
            <a:r>
              <a:rPr lang="en-GB" dirty="0"/>
              <a:t> at </a:t>
            </a:r>
            <a:r>
              <a:rPr lang="en-GB" dirty="0" err="1"/>
              <a:t>symud</a:t>
            </a:r>
            <a:r>
              <a:rPr lang="en-GB" dirty="0"/>
              <a:t> y </a:t>
            </a:r>
            <a:r>
              <a:rPr lang="en-GB" dirty="0" err="1"/>
              <a:t>tu</a:t>
            </a:r>
            <a:r>
              <a:rPr lang="en-GB" dirty="0"/>
              <a:t> </a:t>
            </a:r>
            <a:r>
              <a:rPr lang="en-GB" dirty="0" err="1"/>
              <a:t>hwnt</a:t>
            </a:r>
            <a:r>
              <a:rPr lang="en-GB" dirty="0"/>
              <a:t> </a:t>
            </a:r>
            <a:r>
              <a:rPr lang="en-GB" dirty="0" err="1"/>
              <a:t>i</a:t>
            </a:r>
            <a:r>
              <a:rPr lang="en-GB" dirty="0"/>
              <a:t> nodi </a:t>
            </a:r>
            <a:r>
              <a:rPr lang="en-GB" dirty="0" err="1"/>
              <a:t>anghenion</a:t>
            </a:r>
            <a:r>
              <a:rPr lang="en-GB" dirty="0"/>
              <a:t> ac </a:t>
            </a:r>
            <a:r>
              <a:rPr lang="en-GB" dirty="0" err="1"/>
              <a:t>asedau</a:t>
            </a:r>
            <a:r>
              <a:rPr lang="en-GB" dirty="0"/>
              <a:t> </a:t>
            </a:r>
            <a:r>
              <a:rPr lang="en-GB" dirty="0" err="1"/>
              <a:t>i</a:t>
            </a:r>
            <a:r>
              <a:rPr lang="en-GB" dirty="0"/>
              <a:t> </a:t>
            </a:r>
            <a:r>
              <a:rPr lang="en-GB" dirty="0" err="1"/>
              <a:t>lunio</a:t>
            </a:r>
            <a:r>
              <a:rPr lang="en-GB" dirty="0"/>
              <a:t> a </a:t>
            </a:r>
            <a:r>
              <a:rPr lang="en-GB" dirty="0" err="1"/>
              <a:t>gweithredu</a:t>
            </a:r>
            <a:r>
              <a:rPr lang="en-GB" dirty="0"/>
              <a:t> </a:t>
            </a:r>
            <a:r>
              <a:rPr lang="en-GB" dirty="0" err="1"/>
              <a:t>cynllun</a:t>
            </a:r>
            <a:r>
              <a:rPr lang="en-GB" dirty="0"/>
              <a:t> </a:t>
            </a:r>
            <a:r>
              <a:rPr lang="en-GB" dirty="0" err="1"/>
              <a:t>gweithredu</a:t>
            </a:r>
            <a:r>
              <a:rPr lang="en-GB" dirty="0"/>
              <a:t> </a:t>
            </a:r>
            <a:r>
              <a:rPr lang="en-GB" dirty="0" err="1"/>
              <a:t>i</a:t>
            </a:r>
            <a:r>
              <a:rPr lang="en-GB" dirty="0"/>
              <a:t> </a:t>
            </a:r>
            <a:r>
              <a:rPr lang="en-GB" dirty="0" err="1"/>
              <a:t>wella'r</a:t>
            </a:r>
            <a:r>
              <a:rPr lang="en-GB" dirty="0"/>
              <a:t> </a:t>
            </a:r>
            <a:r>
              <a:rPr lang="en-GB" dirty="0" err="1"/>
              <a:t>amodau</a:t>
            </a:r>
            <a:r>
              <a:rPr lang="en-GB" dirty="0"/>
              <a:t> </a:t>
            </a:r>
            <a:r>
              <a:rPr lang="en-GB" dirty="0" err="1"/>
              <a:t>hynny</a:t>
            </a:r>
            <a:r>
              <a:rPr lang="en-GB" dirty="0"/>
              <a:t>.</a:t>
            </a:r>
          </a:p>
        </p:txBody>
      </p:sp>
      <p:sp>
        <p:nvSpPr>
          <p:cNvPr id="4" name="Content Placeholder 3">
            <a:extLst>
              <a:ext uri="{FF2B5EF4-FFF2-40B4-BE49-F238E27FC236}">
                <a16:creationId xmlns:a16="http://schemas.microsoft.com/office/drawing/2014/main" id="{BA060D82-BB4B-51B9-9465-F3A188B0EB9C}"/>
              </a:ext>
            </a:extLst>
          </p:cNvPr>
          <p:cNvSpPr>
            <a:spLocks noGrp="1"/>
          </p:cNvSpPr>
          <p:nvPr>
            <p:ph sz="half" idx="2"/>
          </p:nvPr>
        </p:nvSpPr>
        <p:spPr>
          <a:xfrm>
            <a:off x="4648202" y="1672765"/>
            <a:ext cx="4028256" cy="4051647"/>
          </a:xfrm>
        </p:spPr>
        <p:txBody>
          <a:bodyPr>
            <a:noAutofit/>
          </a:bodyPr>
          <a:lstStyle/>
          <a:p>
            <a:pPr eaLnBrk="1" hangingPunct="1"/>
            <a:r>
              <a:rPr lang="en-GB" altLang="en-US" sz="1900" dirty="0">
                <a:solidFill>
                  <a:srgbClr val="0070C0"/>
                </a:solidFill>
              </a:rPr>
              <a:t>Twelvetrees (1994) argues that the ‘purpose of a community profile is first, to gather information about the needs of a locality and the potential for action and second, to provide the basis for an analysis of possible alternative courses of action from which to choose priorities.</a:t>
            </a:r>
          </a:p>
          <a:p>
            <a:pPr eaLnBrk="1" hangingPunct="1"/>
            <a:r>
              <a:rPr lang="en-GB" altLang="en-US" sz="1900" dirty="0">
                <a:solidFill>
                  <a:srgbClr val="0070C0"/>
                </a:solidFill>
              </a:rPr>
              <a:t>A profile then is not a document that merely reports on the conditions of existence of a community, it is also part of a process which aims to move beyond identification of needs and assets to the formulation and implementation of an action plan to improve those conditions.</a:t>
            </a:r>
          </a:p>
        </p:txBody>
      </p:sp>
    </p:spTree>
    <p:extLst>
      <p:ext uri="{BB962C8B-B14F-4D97-AF65-F5344CB8AC3E}">
        <p14:creationId xmlns:p14="http://schemas.microsoft.com/office/powerpoint/2010/main" val="3809851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A9C38-93DE-1191-383E-8B303CCFD3E2}"/>
              </a:ext>
            </a:extLst>
          </p:cNvPr>
          <p:cNvSpPr>
            <a:spLocks noGrp="1"/>
          </p:cNvSpPr>
          <p:nvPr>
            <p:ph type="title"/>
          </p:nvPr>
        </p:nvSpPr>
        <p:spPr/>
        <p:txBody>
          <a:bodyPr/>
          <a:lstStyle/>
          <a:p>
            <a:r>
              <a:rPr lang="en-GB" dirty="0">
                <a:solidFill>
                  <a:srgbClr val="0070C0"/>
                </a:solidFill>
              </a:rPr>
              <a:t>Types of Community Profile</a:t>
            </a:r>
          </a:p>
        </p:txBody>
      </p:sp>
      <p:sp>
        <p:nvSpPr>
          <p:cNvPr id="3" name="Content Placeholder 2">
            <a:extLst>
              <a:ext uri="{FF2B5EF4-FFF2-40B4-BE49-F238E27FC236}">
                <a16:creationId xmlns:a16="http://schemas.microsoft.com/office/drawing/2014/main" id="{9034EAD3-101E-CCB9-71C1-ECC7577B11D2}"/>
              </a:ext>
            </a:extLst>
          </p:cNvPr>
          <p:cNvSpPr>
            <a:spLocks noGrp="1"/>
          </p:cNvSpPr>
          <p:nvPr>
            <p:ph sz="half" idx="1"/>
          </p:nvPr>
        </p:nvSpPr>
        <p:spPr/>
        <p:txBody>
          <a:bodyPr>
            <a:normAutofit fontScale="55000" lnSpcReduction="20000"/>
          </a:bodyPr>
          <a:lstStyle/>
          <a:p>
            <a:r>
              <a:rPr lang="en-GB" dirty="0"/>
              <a:t>Mae Payne a Payne (2004) </a:t>
            </a:r>
            <a:r>
              <a:rPr lang="en-GB" dirty="0" err="1"/>
              <a:t>yn</a:t>
            </a:r>
            <a:r>
              <a:rPr lang="en-GB" dirty="0"/>
              <a:t> </a:t>
            </a:r>
            <a:r>
              <a:rPr lang="en-GB" dirty="0" err="1"/>
              <a:t>amlinellu</a:t>
            </a:r>
            <a:r>
              <a:rPr lang="en-GB" dirty="0"/>
              <a:t> tri math o </a:t>
            </a:r>
            <a:r>
              <a:rPr lang="en-GB" dirty="0" err="1"/>
              <a:t>broffilio</a:t>
            </a:r>
            <a:r>
              <a:rPr lang="en-GB" dirty="0"/>
              <a:t>.</a:t>
            </a:r>
          </a:p>
          <a:p>
            <a:r>
              <a:rPr lang="en-GB" dirty="0" err="1"/>
              <a:t>Arfarniad</a:t>
            </a:r>
            <a:r>
              <a:rPr lang="en-GB" dirty="0"/>
              <a:t> </a:t>
            </a:r>
            <a:r>
              <a:rPr lang="en-GB" dirty="0" err="1"/>
              <a:t>Cyflym</a:t>
            </a:r>
            <a:endParaRPr lang="en-GB" dirty="0"/>
          </a:p>
          <a:p>
            <a:r>
              <a:rPr lang="en-GB" dirty="0" err="1"/>
              <a:t>Chwilio</a:t>
            </a:r>
            <a:r>
              <a:rPr lang="en-GB" dirty="0"/>
              <a:t> </a:t>
            </a:r>
            <a:r>
              <a:rPr lang="en-GB" dirty="0" err="1"/>
              <a:t>Blaenoriaeth</a:t>
            </a:r>
            <a:r>
              <a:rPr lang="en-GB" dirty="0"/>
              <a:t> – </a:t>
            </a:r>
            <a:r>
              <a:rPr lang="en-GB" dirty="0" err="1"/>
              <a:t>Grwpiau</a:t>
            </a:r>
            <a:r>
              <a:rPr lang="en-GB" dirty="0"/>
              <a:t> </a:t>
            </a:r>
            <a:r>
              <a:rPr lang="en-GB" dirty="0" err="1"/>
              <a:t>Ffocws</a:t>
            </a:r>
            <a:endParaRPr lang="en-GB" dirty="0"/>
          </a:p>
          <a:p>
            <a:r>
              <a:rPr lang="en-GB" dirty="0" err="1"/>
              <a:t>Cwmpawd</a:t>
            </a:r>
            <a:r>
              <a:rPr lang="en-GB" dirty="0"/>
              <a:t> – </a:t>
            </a:r>
            <a:r>
              <a:rPr lang="en-GB" dirty="0" err="1"/>
              <a:t>holiadur</a:t>
            </a:r>
            <a:r>
              <a:rPr lang="en-GB" dirty="0"/>
              <a:t> 400 </a:t>
            </a:r>
            <a:r>
              <a:rPr lang="en-GB" dirty="0" err="1"/>
              <a:t>eitem</a:t>
            </a:r>
            <a:r>
              <a:rPr lang="en-GB" dirty="0"/>
              <a:t>.</a:t>
            </a:r>
          </a:p>
          <a:p>
            <a:endParaRPr lang="en-GB" dirty="0"/>
          </a:p>
          <a:p>
            <a:r>
              <a:rPr lang="en-GB" dirty="0" err="1"/>
              <a:t>Mae'r</a:t>
            </a:r>
            <a:r>
              <a:rPr lang="en-GB" dirty="0"/>
              <a:t> dull </a:t>
            </a:r>
            <a:r>
              <a:rPr lang="en-GB" dirty="0" err="1"/>
              <a:t>cyntaf</a:t>
            </a:r>
            <a:r>
              <a:rPr lang="en-GB" dirty="0"/>
              <a:t>, </a:t>
            </a:r>
            <a:r>
              <a:rPr lang="en-GB" dirty="0" err="1"/>
              <a:t>gwerthusiad</a:t>
            </a:r>
            <a:r>
              <a:rPr lang="en-GB" dirty="0"/>
              <a:t> </a:t>
            </a:r>
            <a:r>
              <a:rPr lang="en-GB" dirty="0" err="1"/>
              <a:t>cyflym</a:t>
            </a:r>
            <a:r>
              <a:rPr lang="en-GB" dirty="0"/>
              <a:t>, </a:t>
            </a:r>
            <a:r>
              <a:rPr lang="en-GB" dirty="0" err="1"/>
              <a:t>yn</a:t>
            </a:r>
            <a:r>
              <a:rPr lang="en-GB" dirty="0"/>
              <a:t> </a:t>
            </a:r>
            <a:r>
              <a:rPr lang="en-GB" dirty="0" err="1"/>
              <a:t>tynnu</a:t>
            </a:r>
            <a:r>
              <a:rPr lang="en-GB" dirty="0"/>
              <a:t> </a:t>
            </a:r>
            <a:r>
              <a:rPr lang="en-GB" dirty="0" err="1"/>
              <a:t>ar</a:t>
            </a:r>
            <a:r>
              <a:rPr lang="en-GB" dirty="0"/>
              <a:t> </a:t>
            </a:r>
            <a:r>
              <a:rPr lang="en-GB" dirty="0" err="1"/>
              <a:t>ddata</a:t>
            </a:r>
            <a:r>
              <a:rPr lang="en-GB" dirty="0"/>
              <a:t> </a:t>
            </a:r>
            <a:r>
              <a:rPr lang="en-GB" dirty="0" err="1"/>
              <a:t>sy'n</a:t>
            </a:r>
            <a:r>
              <a:rPr lang="en-GB" dirty="0"/>
              <a:t> </a:t>
            </a:r>
            <a:r>
              <a:rPr lang="en-GB" dirty="0" err="1"/>
              <a:t>bodoli</a:t>
            </a:r>
            <a:r>
              <a:rPr lang="en-GB" dirty="0"/>
              <a:t> </a:t>
            </a:r>
            <a:r>
              <a:rPr lang="en-GB" dirty="0" err="1"/>
              <a:t>eisoes</a:t>
            </a:r>
            <a:r>
              <a:rPr lang="en-GB" dirty="0"/>
              <a:t> ac </a:t>
            </a:r>
            <a:r>
              <a:rPr lang="en-GB" dirty="0" err="1"/>
              <a:t>yn</a:t>
            </a:r>
            <a:r>
              <a:rPr lang="en-GB" dirty="0"/>
              <a:t> </a:t>
            </a:r>
            <a:r>
              <a:rPr lang="en-GB" dirty="0" err="1"/>
              <a:t>defnyddio</a:t>
            </a:r>
            <a:r>
              <a:rPr lang="en-GB" dirty="0"/>
              <a:t> </a:t>
            </a:r>
            <a:r>
              <a:rPr lang="en-GB" dirty="0" err="1"/>
              <a:t>cymysgedd</a:t>
            </a:r>
            <a:r>
              <a:rPr lang="en-GB" dirty="0"/>
              <a:t> o </a:t>
            </a:r>
            <a:r>
              <a:rPr lang="en-GB" dirty="0" err="1"/>
              <a:t>ddulliau</a:t>
            </a:r>
            <a:r>
              <a:rPr lang="en-GB" dirty="0"/>
              <a:t> </a:t>
            </a:r>
            <a:r>
              <a:rPr lang="en-GB" dirty="0" err="1"/>
              <a:t>ymchwil</a:t>
            </a:r>
            <a:r>
              <a:rPr lang="en-GB" dirty="0"/>
              <a:t> </a:t>
            </a:r>
            <a:r>
              <a:rPr lang="en-GB" dirty="0" err="1"/>
              <a:t>cymdeithasol</a:t>
            </a:r>
            <a:r>
              <a:rPr lang="en-GB" dirty="0"/>
              <a:t>, </a:t>
            </a:r>
            <a:r>
              <a:rPr lang="en-GB" dirty="0" err="1"/>
              <a:t>gan</a:t>
            </a:r>
            <a:r>
              <a:rPr lang="en-GB" dirty="0"/>
              <a:t> </a:t>
            </a:r>
            <a:r>
              <a:rPr lang="en-GB" dirty="0" err="1"/>
              <a:t>gynnwys</a:t>
            </a:r>
            <a:r>
              <a:rPr lang="en-GB" dirty="0"/>
              <a:t> </a:t>
            </a:r>
            <a:r>
              <a:rPr lang="en-GB" dirty="0" err="1"/>
              <a:t>arsylwi</a:t>
            </a:r>
            <a:r>
              <a:rPr lang="en-GB" dirty="0"/>
              <a:t> a </a:t>
            </a:r>
            <a:r>
              <a:rPr lang="en-GB" dirty="0" err="1"/>
              <a:t>thrafod</a:t>
            </a:r>
            <a:r>
              <a:rPr lang="en-GB" dirty="0"/>
              <a:t> </a:t>
            </a:r>
            <a:r>
              <a:rPr lang="en-GB" dirty="0" err="1"/>
              <a:t>gyda</a:t>
            </a:r>
            <a:r>
              <a:rPr lang="en-GB" dirty="0"/>
              <a:t> </a:t>
            </a:r>
            <a:r>
              <a:rPr lang="en-GB" dirty="0" err="1"/>
              <a:t>hysbyswyr</a:t>
            </a:r>
            <a:r>
              <a:rPr lang="en-GB" dirty="0"/>
              <a:t> </a:t>
            </a:r>
            <a:r>
              <a:rPr lang="en-GB" dirty="0" err="1"/>
              <a:t>allweddol</a:t>
            </a:r>
            <a:r>
              <a:rPr lang="en-GB" dirty="0"/>
              <a:t> </a:t>
            </a:r>
            <a:r>
              <a:rPr lang="en-GB" dirty="0" err="1"/>
              <a:t>yn</a:t>
            </a:r>
            <a:r>
              <a:rPr lang="en-GB" dirty="0"/>
              <a:t> y </a:t>
            </a:r>
            <a:r>
              <a:rPr lang="en-GB" dirty="0" err="1"/>
              <a:t>gymuned</a:t>
            </a:r>
            <a:r>
              <a:rPr lang="en-GB" dirty="0"/>
              <a:t>.</a:t>
            </a:r>
          </a:p>
          <a:p>
            <a:r>
              <a:rPr lang="en-GB" dirty="0"/>
              <a:t>Mae </a:t>
            </a:r>
            <a:r>
              <a:rPr lang="en-GB" dirty="0" err="1"/>
              <a:t>hwn</a:t>
            </a:r>
            <a:r>
              <a:rPr lang="en-GB" dirty="0"/>
              <a:t> </a:t>
            </a:r>
            <a:r>
              <a:rPr lang="en-GB" dirty="0" err="1"/>
              <a:t>yn</a:t>
            </a:r>
            <a:r>
              <a:rPr lang="en-GB" dirty="0"/>
              <a:t> </a:t>
            </a:r>
            <a:r>
              <a:rPr lang="en-GB" dirty="0" err="1"/>
              <a:t>ddull</a:t>
            </a:r>
            <a:r>
              <a:rPr lang="en-GB" dirty="0"/>
              <a:t> </a:t>
            </a:r>
            <a:r>
              <a:rPr lang="en-GB" dirty="0" err="1"/>
              <a:t>poblogaidd</a:t>
            </a:r>
            <a:r>
              <a:rPr lang="en-GB" dirty="0"/>
              <a:t> y </a:t>
            </a:r>
            <a:r>
              <a:rPr lang="en-GB" dirty="0" err="1"/>
              <a:t>gellir</a:t>
            </a:r>
            <a:r>
              <a:rPr lang="en-GB" dirty="0"/>
              <a:t> </a:t>
            </a:r>
            <a:r>
              <a:rPr lang="en-GB" dirty="0" err="1"/>
              <a:t>ei</a:t>
            </a:r>
            <a:r>
              <a:rPr lang="en-GB" dirty="0"/>
              <a:t> </a:t>
            </a:r>
            <a:r>
              <a:rPr lang="en-GB" dirty="0" err="1"/>
              <a:t>wneud</a:t>
            </a:r>
            <a:r>
              <a:rPr lang="en-GB" dirty="0"/>
              <a:t> </a:t>
            </a:r>
            <a:r>
              <a:rPr lang="en-GB" dirty="0" err="1"/>
              <a:t>yn</a:t>
            </a:r>
            <a:r>
              <a:rPr lang="en-GB" dirty="0"/>
              <a:t> </a:t>
            </a:r>
            <a:r>
              <a:rPr lang="en-GB" dirty="0" err="1"/>
              <a:t>gymharol</a:t>
            </a:r>
            <a:r>
              <a:rPr lang="en-GB" dirty="0"/>
              <a:t> </a:t>
            </a:r>
            <a:r>
              <a:rPr lang="en-GB" dirty="0" err="1"/>
              <a:t>gyflym</a:t>
            </a:r>
            <a:r>
              <a:rPr lang="en-GB" dirty="0"/>
              <a:t> ac </a:t>
            </a:r>
            <a:r>
              <a:rPr lang="en-GB" dirty="0" err="1"/>
              <a:t>yn</a:t>
            </a:r>
            <a:r>
              <a:rPr lang="en-GB" dirty="0"/>
              <a:t> </a:t>
            </a:r>
            <a:r>
              <a:rPr lang="en-GB" dirty="0" err="1"/>
              <a:t>rhad</a:t>
            </a:r>
            <a:r>
              <a:rPr lang="en-GB" dirty="0"/>
              <a:t>, o </a:t>
            </a:r>
            <a:r>
              <a:rPr lang="en-GB" dirty="0" err="1"/>
              <a:t>gymharu</a:t>
            </a:r>
            <a:r>
              <a:rPr lang="en-GB" dirty="0"/>
              <a:t> ag </a:t>
            </a:r>
            <a:r>
              <a:rPr lang="en-GB" dirty="0" err="1"/>
              <a:t>ymchwil</a:t>
            </a:r>
            <a:r>
              <a:rPr lang="en-GB" dirty="0"/>
              <a:t> a </a:t>
            </a:r>
            <a:r>
              <a:rPr lang="en-GB" dirty="0" err="1"/>
              <a:t>gomisiynwyd</a:t>
            </a:r>
            <a:r>
              <a:rPr lang="en-GB" dirty="0"/>
              <a:t>.</a:t>
            </a:r>
          </a:p>
        </p:txBody>
      </p:sp>
      <p:sp>
        <p:nvSpPr>
          <p:cNvPr id="4" name="Content Placeholder 3">
            <a:extLst>
              <a:ext uri="{FF2B5EF4-FFF2-40B4-BE49-F238E27FC236}">
                <a16:creationId xmlns:a16="http://schemas.microsoft.com/office/drawing/2014/main" id="{131F6DED-D969-CFC5-2543-A17EA7173788}"/>
              </a:ext>
            </a:extLst>
          </p:cNvPr>
          <p:cNvSpPr>
            <a:spLocks noGrp="1"/>
          </p:cNvSpPr>
          <p:nvPr>
            <p:ph sz="half" idx="2"/>
          </p:nvPr>
        </p:nvSpPr>
        <p:spPr/>
        <p:txBody>
          <a:bodyPr>
            <a:normAutofit fontScale="55000" lnSpcReduction="20000"/>
          </a:bodyPr>
          <a:lstStyle/>
          <a:p>
            <a:pPr marL="274320" indent="-274320" eaLnBrk="1" fontAlgn="auto" hangingPunct="1">
              <a:spcAft>
                <a:spcPts val="0"/>
              </a:spcAft>
              <a:buFont typeface="Wingdings 3"/>
              <a:buChar char=""/>
              <a:defRPr/>
            </a:pPr>
            <a:r>
              <a:rPr lang="en-GB" dirty="0">
                <a:solidFill>
                  <a:srgbClr val="0070C0"/>
                </a:solidFill>
              </a:rPr>
              <a:t>Payne and Payne (2004) outline three types of profiling. </a:t>
            </a:r>
          </a:p>
          <a:p>
            <a:pPr marL="548640" lvl="1" indent="-274320" eaLnBrk="1" fontAlgn="auto" hangingPunct="1">
              <a:spcAft>
                <a:spcPts val="0"/>
              </a:spcAft>
              <a:buFont typeface="Wingdings 3"/>
              <a:buChar char=""/>
              <a:defRPr/>
            </a:pPr>
            <a:r>
              <a:rPr lang="en-GB" b="1" dirty="0">
                <a:solidFill>
                  <a:srgbClr val="0070C0"/>
                </a:solidFill>
              </a:rPr>
              <a:t>Rapid Appraisal</a:t>
            </a:r>
          </a:p>
          <a:p>
            <a:pPr marL="548640" lvl="1" indent="-274320" eaLnBrk="1" fontAlgn="auto" hangingPunct="1">
              <a:spcAft>
                <a:spcPts val="0"/>
              </a:spcAft>
              <a:buFont typeface="Wingdings 3"/>
              <a:buChar char=""/>
              <a:defRPr/>
            </a:pPr>
            <a:r>
              <a:rPr lang="en-GB" dirty="0">
                <a:solidFill>
                  <a:srgbClr val="0070C0"/>
                </a:solidFill>
              </a:rPr>
              <a:t>Priority Searching – Focus Groups</a:t>
            </a:r>
          </a:p>
          <a:p>
            <a:pPr marL="548640" lvl="1" indent="-274320" eaLnBrk="1" fontAlgn="auto" hangingPunct="1">
              <a:spcAft>
                <a:spcPts val="0"/>
              </a:spcAft>
              <a:buFont typeface="Wingdings 3"/>
              <a:buChar char=""/>
              <a:defRPr/>
            </a:pPr>
            <a:r>
              <a:rPr lang="en-GB" dirty="0">
                <a:solidFill>
                  <a:srgbClr val="0070C0"/>
                </a:solidFill>
              </a:rPr>
              <a:t>Compass – 400 item questionnaire.</a:t>
            </a:r>
          </a:p>
          <a:p>
            <a:pPr marL="274320" indent="-274320" eaLnBrk="1" fontAlgn="auto" hangingPunct="1">
              <a:spcAft>
                <a:spcPts val="0"/>
              </a:spcAft>
              <a:buFont typeface="Wingdings 3"/>
              <a:buChar char=""/>
              <a:defRPr/>
            </a:pPr>
            <a:endParaRPr lang="en-GB" dirty="0">
              <a:solidFill>
                <a:srgbClr val="0070C0"/>
              </a:solidFill>
            </a:endParaRPr>
          </a:p>
          <a:p>
            <a:pPr marL="274320" indent="-274320" eaLnBrk="1" fontAlgn="auto" hangingPunct="1">
              <a:spcAft>
                <a:spcPts val="0"/>
              </a:spcAft>
              <a:buFont typeface="Wingdings 3"/>
              <a:buChar char=""/>
              <a:defRPr/>
            </a:pPr>
            <a:r>
              <a:rPr lang="en-GB" dirty="0">
                <a:solidFill>
                  <a:srgbClr val="0070C0"/>
                </a:solidFill>
              </a:rPr>
              <a:t>The first approach, rapid appraisal, draws on existing data and uses a mixture of social research methods, including observation and discussion with key informants in the community.</a:t>
            </a:r>
          </a:p>
          <a:p>
            <a:pPr marL="274320" indent="-274320" eaLnBrk="1" fontAlgn="auto" hangingPunct="1">
              <a:spcAft>
                <a:spcPts val="0"/>
              </a:spcAft>
              <a:buFont typeface="Wingdings 3"/>
              <a:buChar char=""/>
              <a:defRPr/>
            </a:pPr>
            <a:r>
              <a:rPr lang="en-GB" dirty="0">
                <a:solidFill>
                  <a:srgbClr val="0070C0"/>
                </a:solidFill>
              </a:rPr>
              <a:t>This is a popular method which can be carried out relatively quickly and cheaply, compared to commissioned research. </a:t>
            </a:r>
          </a:p>
        </p:txBody>
      </p:sp>
    </p:spTree>
    <p:extLst>
      <p:ext uri="{BB962C8B-B14F-4D97-AF65-F5344CB8AC3E}">
        <p14:creationId xmlns:p14="http://schemas.microsoft.com/office/powerpoint/2010/main" val="3986402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CF703-D18F-5B96-18FB-3644A875CB32}"/>
              </a:ext>
            </a:extLst>
          </p:cNvPr>
          <p:cNvSpPr>
            <a:spLocks noGrp="1"/>
          </p:cNvSpPr>
          <p:nvPr>
            <p:ph type="title"/>
          </p:nvPr>
        </p:nvSpPr>
        <p:spPr/>
        <p:txBody>
          <a:bodyPr/>
          <a:lstStyle/>
          <a:p>
            <a:r>
              <a:rPr lang="en-GB" dirty="0">
                <a:solidFill>
                  <a:srgbClr val="0070C0"/>
                </a:solidFill>
              </a:rPr>
              <a:t>Community Profiling</a:t>
            </a:r>
          </a:p>
        </p:txBody>
      </p:sp>
      <p:sp>
        <p:nvSpPr>
          <p:cNvPr id="3" name="Content Placeholder 2">
            <a:extLst>
              <a:ext uri="{FF2B5EF4-FFF2-40B4-BE49-F238E27FC236}">
                <a16:creationId xmlns:a16="http://schemas.microsoft.com/office/drawing/2014/main" id="{6A721E14-0DEE-CBE9-27F5-3D2368C4D9A6}"/>
              </a:ext>
            </a:extLst>
          </p:cNvPr>
          <p:cNvSpPr>
            <a:spLocks noGrp="1"/>
          </p:cNvSpPr>
          <p:nvPr>
            <p:ph sz="half" idx="1"/>
          </p:nvPr>
        </p:nvSpPr>
        <p:spPr/>
        <p:txBody>
          <a:bodyPr>
            <a:noAutofit/>
          </a:bodyPr>
          <a:lstStyle/>
          <a:p>
            <a:r>
              <a:rPr lang="en-GB" sz="1600" dirty="0"/>
              <a:t>Mae </a:t>
            </a:r>
            <a:r>
              <a:rPr lang="en-GB" sz="1600" dirty="0" err="1"/>
              <a:t>proffilio</a:t>
            </a:r>
            <a:r>
              <a:rPr lang="en-GB" sz="1600" dirty="0"/>
              <a:t> </a:t>
            </a:r>
            <a:r>
              <a:rPr lang="en-GB" sz="1600" dirty="0" err="1"/>
              <a:t>cymunedol</a:t>
            </a:r>
            <a:r>
              <a:rPr lang="en-GB" sz="1600" dirty="0"/>
              <a:t> </a:t>
            </a:r>
            <a:r>
              <a:rPr lang="en-GB" sz="1600" dirty="0" err="1"/>
              <a:t>yn</a:t>
            </a:r>
            <a:r>
              <a:rPr lang="en-GB" sz="1600" dirty="0"/>
              <a:t> </a:t>
            </a:r>
            <a:r>
              <a:rPr lang="en-GB" sz="1600" dirty="0" err="1"/>
              <a:t>hanfodol</a:t>
            </a:r>
            <a:r>
              <a:rPr lang="en-GB" sz="1600" dirty="0"/>
              <a:t> </a:t>
            </a:r>
            <a:r>
              <a:rPr lang="en-GB" sz="1600" dirty="0" err="1"/>
              <a:t>i</a:t>
            </a:r>
            <a:r>
              <a:rPr lang="en-GB" sz="1600" dirty="0"/>
              <a:t> nodi </a:t>
            </a:r>
            <a:r>
              <a:rPr lang="en-GB" sz="1600" dirty="0" err="1"/>
              <a:t>anghenion</a:t>
            </a:r>
            <a:r>
              <a:rPr lang="en-GB" sz="1600" dirty="0"/>
              <a:t> </a:t>
            </a:r>
            <a:r>
              <a:rPr lang="en-GB" sz="1600" dirty="0" err="1"/>
              <a:t>cymunedol</a:t>
            </a:r>
            <a:r>
              <a:rPr lang="en-GB" sz="1600" dirty="0"/>
              <a:t> ac </a:t>
            </a:r>
            <a:r>
              <a:rPr lang="en-GB" sz="1600" dirty="0" err="1"/>
              <a:t>fe'i</a:t>
            </a:r>
            <a:r>
              <a:rPr lang="en-GB" sz="1600" dirty="0"/>
              <a:t> </a:t>
            </a:r>
            <a:r>
              <a:rPr lang="en-GB" sz="1600" dirty="0" err="1"/>
              <a:t>defnyddir</a:t>
            </a:r>
            <a:r>
              <a:rPr lang="en-GB" sz="1600" dirty="0"/>
              <a:t> </a:t>
            </a:r>
            <a:r>
              <a:rPr lang="en-GB" sz="1600" dirty="0" err="1"/>
              <a:t>i</a:t>
            </a:r>
            <a:r>
              <a:rPr lang="en-GB" sz="1600" dirty="0"/>
              <a:t> </a:t>
            </a:r>
            <a:r>
              <a:rPr lang="en-GB" sz="1600" dirty="0" err="1"/>
              <a:t>lywio</a:t>
            </a:r>
            <a:r>
              <a:rPr lang="en-GB" sz="1600" dirty="0"/>
              <a:t> </a:t>
            </a:r>
            <a:r>
              <a:rPr lang="en-GB" sz="1600" dirty="0" err="1"/>
              <a:t>cynllunio</a:t>
            </a:r>
            <a:r>
              <a:rPr lang="en-GB" sz="1600" dirty="0"/>
              <a:t>, </a:t>
            </a:r>
            <a:r>
              <a:rPr lang="en-GB" sz="1600" dirty="0" err="1"/>
              <a:t>darparu</a:t>
            </a:r>
            <a:r>
              <a:rPr lang="en-GB" sz="1600" dirty="0"/>
              <a:t>, </a:t>
            </a:r>
            <a:r>
              <a:rPr lang="en-GB" sz="1600" dirty="0" err="1"/>
              <a:t>gosod</a:t>
            </a:r>
            <a:r>
              <a:rPr lang="en-GB" sz="1600" dirty="0"/>
              <a:t> </a:t>
            </a:r>
            <a:r>
              <a:rPr lang="en-GB" sz="1600" dirty="0" err="1"/>
              <a:t>targedau</a:t>
            </a:r>
            <a:r>
              <a:rPr lang="en-GB" sz="1600" dirty="0"/>
              <a:t> a </a:t>
            </a:r>
            <a:r>
              <a:rPr lang="en-GB" sz="1600" dirty="0" err="1"/>
              <a:t>monitro</a:t>
            </a:r>
            <a:r>
              <a:rPr lang="en-GB" sz="1600" dirty="0"/>
              <a:t> a </a:t>
            </a:r>
            <a:r>
              <a:rPr lang="en-GB" sz="1600" dirty="0" err="1"/>
              <a:t>gwerthuso</a:t>
            </a:r>
            <a:r>
              <a:rPr lang="en-GB" sz="1600" dirty="0"/>
              <a:t> </a:t>
            </a:r>
            <a:r>
              <a:rPr lang="en-GB" sz="1600" dirty="0" err="1"/>
              <a:t>gwasanaethau</a:t>
            </a:r>
            <a:r>
              <a:rPr lang="en-GB" sz="1600" dirty="0"/>
              <a:t>.</a:t>
            </a:r>
          </a:p>
          <a:p>
            <a:r>
              <a:rPr lang="en-GB" sz="1600" dirty="0"/>
              <a:t>Er y gall </a:t>
            </a:r>
            <a:r>
              <a:rPr lang="en-GB" sz="1600" dirty="0" err="1"/>
              <a:t>unigolyn</a:t>
            </a:r>
            <a:r>
              <a:rPr lang="en-GB" sz="1600" dirty="0"/>
              <a:t> neu </a:t>
            </a:r>
            <a:r>
              <a:rPr lang="en-GB" sz="1600" dirty="0" err="1"/>
              <a:t>grŵp</a:t>
            </a:r>
            <a:r>
              <a:rPr lang="en-GB" sz="1600" dirty="0"/>
              <a:t> </a:t>
            </a:r>
            <a:r>
              <a:rPr lang="en-GB" sz="1600" dirty="0" err="1"/>
              <a:t>ysgogi’r</a:t>
            </a:r>
            <a:r>
              <a:rPr lang="en-GB" sz="1600" dirty="0"/>
              <a:t> </a:t>
            </a:r>
            <a:r>
              <a:rPr lang="en-GB" sz="1600" dirty="0" err="1"/>
              <a:t>gwaith</a:t>
            </a:r>
            <a:r>
              <a:rPr lang="en-GB" sz="1600" dirty="0"/>
              <a:t> </a:t>
            </a:r>
            <a:r>
              <a:rPr lang="en-GB" sz="1600" dirty="0" err="1"/>
              <a:t>proffilio</a:t>
            </a:r>
            <a:r>
              <a:rPr lang="en-GB" sz="1600" dirty="0"/>
              <a:t>, </a:t>
            </a:r>
            <a:r>
              <a:rPr lang="en-GB" sz="1600" dirty="0" err="1"/>
              <a:t>mae’n</a:t>
            </a:r>
            <a:r>
              <a:rPr lang="en-GB" sz="1600" dirty="0"/>
              <a:t> arf a </a:t>
            </a:r>
            <a:r>
              <a:rPr lang="en-GB" sz="1600" dirty="0" err="1"/>
              <a:t>ddefnyddir</a:t>
            </a:r>
            <a:r>
              <a:rPr lang="en-GB" sz="1600" dirty="0"/>
              <a:t> </a:t>
            </a:r>
            <a:r>
              <a:rPr lang="en-GB" sz="1600" dirty="0" err="1"/>
              <a:t>yn</a:t>
            </a:r>
            <a:r>
              <a:rPr lang="en-GB" sz="1600" dirty="0"/>
              <a:t> </a:t>
            </a:r>
            <a:r>
              <a:rPr lang="en-GB" sz="1600" dirty="0" err="1"/>
              <a:t>aml</a:t>
            </a:r>
            <a:r>
              <a:rPr lang="en-GB" sz="1600" dirty="0"/>
              <a:t> </a:t>
            </a:r>
            <a:r>
              <a:rPr lang="en-GB" sz="1600" dirty="0" err="1"/>
              <a:t>gan</a:t>
            </a:r>
            <a:r>
              <a:rPr lang="en-GB" sz="1600" dirty="0"/>
              <a:t> </a:t>
            </a:r>
            <a:r>
              <a:rPr lang="en-GB" sz="1600" dirty="0" err="1"/>
              <a:t>awdurdodau</a:t>
            </a:r>
            <a:r>
              <a:rPr lang="en-GB" sz="1600" dirty="0"/>
              <a:t> </a:t>
            </a:r>
            <a:r>
              <a:rPr lang="en-GB" sz="1600" dirty="0" err="1"/>
              <a:t>lleol</a:t>
            </a:r>
            <a:r>
              <a:rPr lang="en-GB" sz="1600" dirty="0"/>
              <a:t> </a:t>
            </a:r>
            <a:r>
              <a:rPr lang="en-GB" sz="1600" dirty="0" err="1"/>
              <a:t>a’u</a:t>
            </a:r>
            <a:r>
              <a:rPr lang="en-GB" sz="1600" dirty="0"/>
              <a:t> </a:t>
            </a:r>
            <a:r>
              <a:rPr lang="en-GB" sz="1600" dirty="0" err="1"/>
              <a:t>partneriaid</a:t>
            </a:r>
            <a:r>
              <a:rPr lang="en-GB" sz="1600" dirty="0"/>
              <a:t> </a:t>
            </a:r>
            <a:r>
              <a:rPr lang="en-GB" sz="1600" dirty="0" err="1"/>
              <a:t>i</a:t>
            </a:r>
            <a:r>
              <a:rPr lang="en-GB" sz="1600" dirty="0"/>
              <a:t> nodi a </a:t>
            </a:r>
            <a:r>
              <a:rPr lang="en-GB" sz="1600" dirty="0" err="1"/>
              <a:t>mynd</a:t>
            </a:r>
            <a:r>
              <a:rPr lang="en-GB" sz="1600" dirty="0"/>
              <a:t> </a:t>
            </a:r>
            <a:r>
              <a:rPr lang="en-GB" sz="1600" dirty="0" err="1"/>
              <a:t>i’r</a:t>
            </a:r>
            <a:r>
              <a:rPr lang="en-GB" sz="1600" dirty="0"/>
              <a:t> </a:t>
            </a:r>
            <a:r>
              <a:rPr lang="en-GB" sz="1600" dirty="0" err="1"/>
              <a:t>afael</a:t>
            </a:r>
            <a:r>
              <a:rPr lang="en-GB" sz="1600" dirty="0"/>
              <a:t> ag </a:t>
            </a:r>
            <a:r>
              <a:rPr lang="en-GB" sz="1600" dirty="0" err="1"/>
              <a:t>angen</a:t>
            </a:r>
            <a:r>
              <a:rPr lang="en-GB" sz="1600" dirty="0"/>
              <a:t>, a </a:t>
            </a:r>
            <a:r>
              <a:rPr lang="en-GB" sz="1600" dirty="0" err="1"/>
              <a:t>ystyrir</a:t>
            </a:r>
            <a:r>
              <a:rPr lang="en-GB" sz="1600" dirty="0"/>
              <a:t> </a:t>
            </a:r>
            <a:r>
              <a:rPr lang="en-GB" sz="1600" dirty="0" err="1"/>
              <a:t>yn</a:t>
            </a:r>
            <a:r>
              <a:rPr lang="en-GB" sz="1600" dirty="0"/>
              <a:t> sail </a:t>
            </a:r>
            <a:r>
              <a:rPr lang="en-GB" sz="1600" dirty="0" err="1"/>
              <a:t>gyfreithlon</a:t>
            </a:r>
            <a:r>
              <a:rPr lang="en-GB" sz="1600" dirty="0"/>
              <a:t> </a:t>
            </a:r>
            <a:r>
              <a:rPr lang="en-GB" sz="1600" dirty="0" err="1"/>
              <a:t>ar</a:t>
            </a:r>
            <a:r>
              <a:rPr lang="en-GB" sz="1600" dirty="0"/>
              <a:t> </a:t>
            </a:r>
            <a:r>
              <a:rPr lang="en-GB" sz="1600" dirty="0" err="1"/>
              <a:t>gyfer</a:t>
            </a:r>
            <a:r>
              <a:rPr lang="en-GB" sz="1600" dirty="0"/>
              <a:t> </a:t>
            </a:r>
            <a:r>
              <a:rPr lang="en-GB" sz="1600" dirty="0" err="1"/>
              <a:t>defnyddio</a:t>
            </a:r>
            <a:r>
              <a:rPr lang="en-GB" sz="1600" dirty="0"/>
              <a:t> </a:t>
            </a:r>
            <a:r>
              <a:rPr lang="en-GB" sz="1600" dirty="0" err="1"/>
              <a:t>adnoddau’r</a:t>
            </a:r>
            <a:r>
              <a:rPr lang="en-GB" sz="1600" dirty="0"/>
              <a:t> sector </a:t>
            </a:r>
            <a:r>
              <a:rPr lang="en-GB" sz="1600" dirty="0" err="1"/>
              <a:t>statudol</a:t>
            </a:r>
            <a:r>
              <a:rPr lang="en-GB" sz="1600" dirty="0"/>
              <a:t>.</a:t>
            </a:r>
          </a:p>
          <a:p>
            <a:r>
              <a:rPr lang="en-GB" sz="1600" dirty="0"/>
              <a:t>Mae </a:t>
            </a:r>
            <a:r>
              <a:rPr lang="en-GB" sz="1600" dirty="0" err="1"/>
              <a:t>grwpiau</a:t>
            </a:r>
            <a:r>
              <a:rPr lang="en-GB" sz="1600" dirty="0"/>
              <a:t> </a:t>
            </a:r>
            <a:r>
              <a:rPr lang="en-GB" sz="1600" dirty="0" err="1"/>
              <a:t>cymunedol</a:t>
            </a:r>
            <a:r>
              <a:rPr lang="en-GB" sz="1600" dirty="0"/>
              <a:t> a </a:t>
            </a:r>
            <a:r>
              <a:rPr lang="en-GB" sz="1600" dirty="0" err="1"/>
              <a:t>sefydliadau</a:t>
            </a:r>
            <a:r>
              <a:rPr lang="en-GB" sz="1600" dirty="0"/>
              <a:t> </a:t>
            </a:r>
            <a:r>
              <a:rPr lang="en-GB" sz="1600" dirty="0" err="1"/>
              <a:t>trydydd</a:t>
            </a:r>
            <a:r>
              <a:rPr lang="en-GB" sz="1600" dirty="0"/>
              <a:t> sector </a:t>
            </a:r>
            <a:r>
              <a:rPr lang="en-GB" sz="1600" dirty="0" err="1"/>
              <a:t>hefyd</a:t>
            </a:r>
            <a:r>
              <a:rPr lang="en-GB" sz="1600" dirty="0"/>
              <a:t> </a:t>
            </a:r>
            <a:r>
              <a:rPr lang="en-GB" sz="1600" dirty="0" err="1"/>
              <a:t>yn</a:t>
            </a:r>
            <a:r>
              <a:rPr lang="en-GB" sz="1600" dirty="0"/>
              <a:t> </a:t>
            </a:r>
            <a:r>
              <a:rPr lang="en-GB" sz="1600" dirty="0" err="1"/>
              <a:t>defnyddio</a:t>
            </a:r>
            <a:r>
              <a:rPr lang="en-GB" sz="1600" dirty="0"/>
              <a:t> </a:t>
            </a:r>
            <a:r>
              <a:rPr lang="en-GB" sz="1600" dirty="0" err="1"/>
              <a:t>proffilio</a:t>
            </a:r>
            <a:r>
              <a:rPr lang="en-GB" sz="1600" dirty="0"/>
              <a:t> </a:t>
            </a:r>
            <a:r>
              <a:rPr lang="en-GB" sz="1600" dirty="0" err="1"/>
              <a:t>i</a:t>
            </a:r>
            <a:r>
              <a:rPr lang="en-GB" sz="1600" dirty="0"/>
              <a:t> </a:t>
            </a:r>
            <a:r>
              <a:rPr lang="en-GB" sz="1600" dirty="0" err="1"/>
              <a:t>ddangos</a:t>
            </a:r>
            <a:r>
              <a:rPr lang="en-GB" sz="1600" dirty="0"/>
              <a:t> </a:t>
            </a:r>
            <a:r>
              <a:rPr lang="en-GB" sz="1600" dirty="0" err="1"/>
              <a:t>angen</a:t>
            </a:r>
            <a:r>
              <a:rPr lang="en-GB" sz="1600" dirty="0"/>
              <a:t> </a:t>
            </a:r>
            <a:r>
              <a:rPr lang="en-GB" sz="1600" dirty="0" err="1"/>
              <a:t>nas</a:t>
            </a:r>
            <a:r>
              <a:rPr lang="en-GB" sz="1600" dirty="0"/>
              <a:t> </a:t>
            </a:r>
            <a:r>
              <a:rPr lang="en-GB" sz="1600" dirty="0" err="1"/>
              <a:t>diwallwyd</a:t>
            </a:r>
            <a:r>
              <a:rPr lang="en-GB" sz="1600" dirty="0"/>
              <a:t> ac </a:t>
            </a:r>
            <a:r>
              <a:rPr lang="en-GB" sz="1600" dirty="0" err="1"/>
              <a:t>ymgyrchu</a:t>
            </a:r>
            <a:r>
              <a:rPr lang="en-GB" sz="1600" dirty="0"/>
              <a:t> </a:t>
            </a:r>
            <a:r>
              <a:rPr lang="en-GB" sz="1600" dirty="0" err="1"/>
              <a:t>yn</a:t>
            </a:r>
            <a:r>
              <a:rPr lang="en-GB" sz="1600" dirty="0"/>
              <a:t> </a:t>
            </a:r>
            <a:r>
              <a:rPr lang="en-GB" sz="1600" dirty="0" err="1"/>
              <a:t>erbyn</a:t>
            </a:r>
            <a:r>
              <a:rPr lang="en-GB" sz="1600" dirty="0"/>
              <a:t> </a:t>
            </a:r>
            <a:r>
              <a:rPr lang="en-GB" sz="1600" dirty="0" err="1"/>
              <a:t>datblygiadau</a:t>
            </a:r>
            <a:r>
              <a:rPr lang="en-GB" sz="1600" dirty="0"/>
              <a:t>, er </a:t>
            </a:r>
            <a:r>
              <a:rPr lang="en-GB" sz="1600" dirty="0" err="1"/>
              <a:t>mwyn</a:t>
            </a:r>
            <a:r>
              <a:rPr lang="en-GB" sz="1600" dirty="0"/>
              <a:t> dal </a:t>
            </a:r>
            <a:r>
              <a:rPr lang="en-GB" sz="1600" dirty="0" err="1"/>
              <a:t>llunwyr</a:t>
            </a:r>
            <a:r>
              <a:rPr lang="en-GB" sz="1600" dirty="0"/>
              <a:t> </a:t>
            </a:r>
            <a:r>
              <a:rPr lang="en-GB" sz="1600" dirty="0" err="1"/>
              <a:t>polisi</a:t>
            </a:r>
            <a:r>
              <a:rPr lang="en-GB" sz="1600" dirty="0"/>
              <a:t> </a:t>
            </a:r>
            <a:r>
              <a:rPr lang="en-GB" sz="1600" dirty="0" err="1"/>
              <a:t>yn</a:t>
            </a:r>
            <a:r>
              <a:rPr lang="en-GB" sz="1600" dirty="0"/>
              <a:t> </a:t>
            </a:r>
            <a:r>
              <a:rPr lang="en-GB" sz="1600" dirty="0" err="1"/>
              <a:t>atebol</a:t>
            </a:r>
            <a:r>
              <a:rPr lang="en-GB" sz="1600" dirty="0"/>
              <a:t>.</a:t>
            </a:r>
          </a:p>
        </p:txBody>
      </p:sp>
      <p:sp>
        <p:nvSpPr>
          <p:cNvPr id="4" name="Content Placeholder 3">
            <a:extLst>
              <a:ext uri="{FF2B5EF4-FFF2-40B4-BE49-F238E27FC236}">
                <a16:creationId xmlns:a16="http://schemas.microsoft.com/office/drawing/2014/main" id="{037BB1D6-FF5D-B512-B67B-3A68DBD1F823}"/>
              </a:ext>
            </a:extLst>
          </p:cNvPr>
          <p:cNvSpPr>
            <a:spLocks noGrp="1"/>
          </p:cNvSpPr>
          <p:nvPr>
            <p:ph sz="half" idx="2"/>
          </p:nvPr>
        </p:nvSpPr>
        <p:spPr>
          <a:xfrm>
            <a:off x="4648200" y="1825624"/>
            <a:ext cx="3867150" cy="4051647"/>
          </a:xfrm>
        </p:spPr>
        <p:txBody>
          <a:bodyPr>
            <a:noAutofit/>
          </a:bodyPr>
          <a:lstStyle/>
          <a:p>
            <a:pPr marL="274320" indent="-274320" eaLnBrk="1" fontAlgn="auto" hangingPunct="1">
              <a:spcAft>
                <a:spcPts val="0"/>
              </a:spcAft>
              <a:buFont typeface="Wingdings 3"/>
              <a:buChar char=""/>
              <a:defRPr/>
            </a:pPr>
            <a:r>
              <a:rPr lang="en-GB" sz="1600" dirty="0">
                <a:solidFill>
                  <a:srgbClr val="0070C0"/>
                </a:solidFill>
              </a:rPr>
              <a:t>Community profiling is essential to identifying community need and is used to inform planning, delivery, target setting and monitoring and evaluation of services.</a:t>
            </a:r>
          </a:p>
          <a:p>
            <a:pPr marL="274320" indent="-274320" eaLnBrk="1" fontAlgn="auto" hangingPunct="1">
              <a:spcAft>
                <a:spcPts val="0"/>
              </a:spcAft>
              <a:buFont typeface="Wingdings 3"/>
              <a:buChar char=""/>
              <a:defRPr/>
            </a:pPr>
            <a:r>
              <a:rPr lang="en-GB" sz="1600" dirty="0">
                <a:solidFill>
                  <a:srgbClr val="0070C0"/>
                </a:solidFill>
              </a:rPr>
              <a:t>Although profiling can be initiated by an individual or group, it is a tool often employed by local authorities and their partners to identify and address need, which is seen as a legitimate basis on which to deploy statutory sector resources.</a:t>
            </a:r>
          </a:p>
          <a:p>
            <a:pPr marL="274320" indent="-274320" eaLnBrk="1" fontAlgn="auto" hangingPunct="1">
              <a:spcAft>
                <a:spcPts val="0"/>
              </a:spcAft>
              <a:buFont typeface="Wingdings 3"/>
              <a:buChar char=""/>
              <a:defRPr/>
            </a:pPr>
            <a:r>
              <a:rPr lang="en-GB" sz="1600" dirty="0">
                <a:solidFill>
                  <a:srgbClr val="0070C0"/>
                </a:solidFill>
              </a:rPr>
              <a:t>Community groups and third-sector organisations also use profiling to demonstrate unmet need and campaign against developments, in order to hold policy makers accountable.</a:t>
            </a:r>
          </a:p>
        </p:txBody>
      </p:sp>
    </p:spTree>
    <p:extLst>
      <p:ext uri="{BB962C8B-B14F-4D97-AF65-F5344CB8AC3E}">
        <p14:creationId xmlns:p14="http://schemas.microsoft.com/office/powerpoint/2010/main" val="2169227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5748D-7D53-5D4A-1B8E-BF9DDABB8ACB}"/>
              </a:ext>
            </a:extLst>
          </p:cNvPr>
          <p:cNvSpPr>
            <a:spLocks noGrp="1"/>
          </p:cNvSpPr>
          <p:nvPr>
            <p:ph type="title"/>
          </p:nvPr>
        </p:nvSpPr>
        <p:spPr/>
        <p:txBody>
          <a:bodyPr/>
          <a:lstStyle/>
          <a:p>
            <a:r>
              <a:rPr lang="en-GB" dirty="0">
                <a:solidFill>
                  <a:srgbClr val="0070C0"/>
                </a:solidFill>
              </a:rPr>
              <a:t>Advantages of Community Profiling</a:t>
            </a:r>
          </a:p>
        </p:txBody>
      </p:sp>
      <p:sp>
        <p:nvSpPr>
          <p:cNvPr id="3" name="Content Placeholder 2">
            <a:extLst>
              <a:ext uri="{FF2B5EF4-FFF2-40B4-BE49-F238E27FC236}">
                <a16:creationId xmlns:a16="http://schemas.microsoft.com/office/drawing/2014/main" id="{4BD21FA0-614E-8FEF-5631-A4AA8E776C69}"/>
              </a:ext>
            </a:extLst>
          </p:cNvPr>
          <p:cNvSpPr>
            <a:spLocks noGrp="1"/>
          </p:cNvSpPr>
          <p:nvPr>
            <p:ph sz="half" idx="1"/>
          </p:nvPr>
        </p:nvSpPr>
        <p:spPr/>
        <p:txBody>
          <a:bodyPr>
            <a:noAutofit/>
          </a:bodyPr>
          <a:lstStyle/>
          <a:p>
            <a:r>
              <a:rPr lang="en-GB" sz="1600" dirty="0" err="1">
                <a:latin typeface="Arial" panose="020B0604020202020204" pitchFamily="34" charset="0"/>
                <a:cs typeface="Arial" panose="020B0604020202020204" pitchFamily="34" charset="0"/>
              </a:rPr>
              <a:t>Mantais</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amlwg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proffilio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yw</a:t>
            </a:r>
            <a:r>
              <a:rPr lang="en-GB" sz="1600" dirty="0">
                <a:latin typeface="Arial" panose="020B0604020202020204" pitchFamily="34" charset="0"/>
                <a:cs typeface="Arial" panose="020B0604020202020204" pitchFamily="34" charset="0"/>
              </a:rPr>
              <a:t> bod </a:t>
            </a:r>
            <a:r>
              <a:rPr lang="en-GB" sz="1600" dirty="0" err="1">
                <a:latin typeface="Arial" panose="020B0604020202020204" pitchFamily="34" charset="0"/>
                <a:cs typeface="Arial" panose="020B0604020202020204" pitchFamily="34" charset="0"/>
              </a:rPr>
              <a:t>ganddo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ogystal</a:t>
            </a:r>
            <a:r>
              <a:rPr lang="en-GB" sz="1600" dirty="0">
                <a:latin typeface="Arial" panose="020B0604020202020204" pitchFamily="34" charset="0"/>
                <a:cs typeface="Arial" panose="020B0604020202020204" pitchFamily="34" charset="0"/>
              </a:rPr>
              <a:t> â </a:t>
            </a:r>
            <a:r>
              <a:rPr lang="en-GB" sz="1600" dirty="0" err="1">
                <a:latin typeface="Arial" panose="020B0604020202020204" pitchFamily="34" charset="0"/>
                <a:cs typeface="Arial" panose="020B0604020202020204" pitchFamily="34" charset="0"/>
              </a:rPr>
              <a:t>defnyddio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gwybodaeth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gymunedol</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gallu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dynnu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sylw</a:t>
            </a:r>
            <a:r>
              <a:rPr lang="en-GB" sz="1600" dirty="0">
                <a:latin typeface="Arial" panose="020B0604020202020204" pitchFamily="34" charset="0"/>
                <a:cs typeface="Arial" panose="020B0604020202020204" pitchFamily="34" charset="0"/>
              </a:rPr>
              <a:t> at </a:t>
            </a:r>
            <a:r>
              <a:rPr lang="en-GB" sz="1600" dirty="0" err="1">
                <a:latin typeface="Arial" panose="020B0604020202020204" pitchFamily="34" charset="0"/>
                <a:cs typeface="Arial" panose="020B0604020202020204" pitchFamily="34" charset="0"/>
              </a:rPr>
              <a:t>asedau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cymunedol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hytrach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phortreadu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cymunedau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mannau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diffygiol</a:t>
            </a:r>
            <a:r>
              <a:rPr lang="en-GB" sz="1600" dirty="0">
                <a:latin typeface="Arial" panose="020B0604020202020204" pitchFamily="34" charset="0"/>
                <a:cs typeface="Arial" panose="020B0604020202020204" pitchFamily="34" charset="0"/>
              </a:rPr>
              <a:t>.</a:t>
            </a:r>
          </a:p>
          <a:p>
            <a:r>
              <a:rPr lang="en-GB" sz="1600" dirty="0" err="1">
                <a:latin typeface="Arial" panose="020B0604020202020204" pitchFamily="34" charset="0"/>
                <a:cs typeface="Arial" panose="020B0604020202020204" pitchFamily="34" charset="0"/>
              </a:rPr>
              <a:t>Mae'r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gymuned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meddu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wybodaeth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leol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gallu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cynhyrchu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proffil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llawnach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hyn</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fyddai'n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gynhyrchu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ymarferwyr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unig</a:t>
            </a:r>
            <a:r>
              <a:rPr lang="en-GB" sz="1600" dirty="0">
                <a:latin typeface="Arial" panose="020B0604020202020204" pitchFamily="34" charset="0"/>
                <a:cs typeface="Arial" panose="020B0604020202020204" pitchFamily="34" charset="0"/>
              </a:rPr>
              <a:t>, un </a:t>
            </a:r>
            <a:r>
              <a:rPr lang="en-GB" sz="1600" dirty="0" err="1">
                <a:latin typeface="Arial" panose="020B0604020202020204" pitchFamily="34" charset="0"/>
                <a:cs typeface="Arial" panose="020B0604020202020204" pitchFamily="34" charset="0"/>
              </a:rPr>
              <a:t>sy'n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fwy</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tebygol</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helpu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wneud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penderfyniadau</a:t>
            </a:r>
            <a:r>
              <a:rPr lang="en-GB" sz="1600" dirty="0">
                <a:latin typeface="Arial" panose="020B0604020202020204" pitchFamily="34" charset="0"/>
                <a:cs typeface="Arial" panose="020B0604020202020204" pitchFamily="34" charset="0"/>
              </a:rPr>
              <a:t> da.</a:t>
            </a:r>
          </a:p>
        </p:txBody>
      </p:sp>
      <p:sp>
        <p:nvSpPr>
          <p:cNvPr id="4" name="Content Placeholder 3">
            <a:extLst>
              <a:ext uri="{FF2B5EF4-FFF2-40B4-BE49-F238E27FC236}">
                <a16:creationId xmlns:a16="http://schemas.microsoft.com/office/drawing/2014/main" id="{DB5A7474-0868-AEF6-B176-C7B4A2EE6106}"/>
              </a:ext>
            </a:extLst>
          </p:cNvPr>
          <p:cNvSpPr>
            <a:spLocks noGrp="1"/>
          </p:cNvSpPr>
          <p:nvPr>
            <p:ph sz="half" idx="2"/>
          </p:nvPr>
        </p:nvSpPr>
        <p:spPr>
          <a:xfrm>
            <a:off x="4667315" y="1740736"/>
            <a:ext cx="4076824" cy="3979639"/>
          </a:xfrm>
        </p:spPr>
        <p:txBody>
          <a:bodyPr>
            <a:noAutofit/>
          </a:bodyPr>
          <a:lstStyle/>
          <a:p>
            <a:pPr eaLnBrk="1" hangingPunct="1"/>
            <a:r>
              <a:rPr lang="en-GB" altLang="en-US" sz="2000" dirty="0">
                <a:solidFill>
                  <a:srgbClr val="0070C0"/>
                </a:solidFill>
              </a:rPr>
              <a:t>A clear advantage of profiling is that, in addition to using community knowledge, it has the ability to flag up community assets, as opposed to portraying communities as places of deficit.  </a:t>
            </a:r>
          </a:p>
          <a:p>
            <a:pPr eaLnBrk="1" hangingPunct="1"/>
            <a:r>
              <a:rPr lang="en-GB" altLang="en-US" sz="2000" dirty="0">
                <a:solidFill>
                  <a:srgbClr val="0070C0"/>
                </a:solidFill>
              </a:rPr>
              <a:t>The community, possessing local knowledge, is capable of producing a fuller profile than that which would be generated solely by practitioners, one which is more likely to aid good decision-making.</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2989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53501-FCB8-4AA0-15B3-C06B21E4B1BB}"/>
              </a:ext>
            </a:extLst>
          </p:cNvPr>
          <p:cNvSpPr>
            <a:spLocks noGrp="1"/>
          </p:cNvSpPr>
          <p:nvPr>
            <p:ph type="title"/>
          </p:nvPr>
        </p:nvSpPr>
        <p:spPr/>
        <p:txBody>
          <a:bodyPr/>
          <a:lstStyle/>
          <a:p>
            <a:r>
              <a:rPr lang="en-GB" dirty="0" err="1"/>
              <a:t>Asesiad</a:t>
            </a:r>
            <a:r>
              <a:rPr lang="en-GB" dirty="0"/>
              <a:t>/ Assessment</a:t>
            </a:r>
          </a:p>
        </p:txBody>
      </p:sp>
      <p:sp>
        <p:nvSpPr>
          <p:cNvPr id="3" name="Content Placeholder 2">
            <a:extLst>
              <a:ext uri="{FF2B5EF4-FFF2-40B4-BE49-F238E27FC236}">
                <a16:creationId xmlns:a16="http://schemas.microsoft.com/office/drawing/2014/main" id="{33F14540-7EDE-2029-3B0C-C1DF3B928983}"/>
              </a:ext>
            </a:extLst>
          </p:cNvPr>
          <p:cNvSpPr>
            <a:spLocks noGrp="1"/>
          </p:cNvSpPr>
          <p:nvPr>
            <p:ph sz="half" idx="1"/>
          </p:nvPr>
        </p:nvSpPr>
        <p:spPr/>
        <p:txBody>
          <a:bodyPr>
            <a:noAutofit/>
          </a:bodyPr>
          <a:lstStyle/>
          <a:p>
            <a:r>
              <a:rPr lang="en-GB" sz="1700" dirty="0" err="1"/>
              <a:t>Cydran</a:t>
            </a:r>
            <a:r>
              <a:rPr lang="en-GB" sz="1700" dirty="0"/>
              <a:t> 1 – 80% Gwaith </a:t>
            </a:r>
            <a:r>
              <a:rPr lang="en-GB" sz="1700" dirty="0" err="1"/>
              <a:t>Cwrs</a:t>
            </a:r>
            <a:r>
              <a:rPr lang="en-GB" sz="1700" dirty="0"/>
              <a:t>: </a:t>
            </a:r>
            <a:r>
              <a:rPr lang="en-GB" sz="1700" dirty="0" err="1"/>
              <a:t>Cydran</a:t>
            </a:r>
            <a:r>
              <a:rPr lang="en-GB" sz="1700" dirty="0"/>
              <a:t> </a:t>
            </a:r>
            <a:r>
              <a:rPr lang="en-GB" sz="1700" dirty="0" err="1"/>
              <a:t>Cyfnodolyn</a:t>
            </a:r>
            <a:r>
              <a:rPr lang="en-GB" sz="1700" dirty="0"/>
              <a:t> </a:t>
            </a:r>
            <a:r>
              <a:rPr lang="en-GB" sz="1700" dirty="0" err="1"/>
              <a:t>Proffesiynol</a:t>
            </a:r>
            <a:r>
              <a:rPr lang="en-GB" sz="1700" dirty="0"/>
              <a:t> 3000 gair</a:t>
            </a:r>
          </a:p>
          <a:p>
            <a:endParaRPr lang="en-GB" sz="1700" dirty="0"/>
          </a:p>
          <a:p>
            <a:r>
              <a:rPr lang="en-GB" sz="1700" dirty="0"/>
              <a:t>2 – 10% </a:t>
            </a:r>
            <a:r>
              <a:rPr lang="en-GB" sz="1700" dirty="0" err="1"/>
              <a:t>Ymarferol</a:t>
            </a:r>
            <a:r>
              <a:rPr lang="en-GB" sz="1700" dirty="0"/>
              <a:t>: </a:t>
            </a:r>
            <a:r>
              <a:rPr lang="en-GB" sz="1700" dirty="0" err="1"/>
              <a:t>Adroddiad</a:t>
            </a:r>
            <a:r>
              <a:rPr lang="en-GB" sz="1700" dirty="0"/>
              <a:t> Mentor </a:t>
            </a:r>
            <a:r>
              <a:rPr lang="en-GB" sz="1700" dirty="0" err="1"/>
              <a:t>Dysgu</a:t>
            </a:r>
            <a:endParaRPr lang="en-GB" sz="1700" dirty="0"/>
          </a:p>
          <a:p>
            <a:endParaRPr lang="en-GB" sz="1700" dirty="0"/>
          </a:p>
          <a:p>
            <a:r>
              <a:rPr lang="en-GB" sz="1700" dirty="0" err="1"/>
              <a:t>Cydran</a:t>
            </a:r>
            <a:r>
              <a:rPr lang="en-GB" sz="1700" dirty="0"/>
              <a:t> 3 – 10% </a:t>
            </a:r>
            <a:r>
              <a:rPr lang="en-GB" sz="1700" dirty="0" err="1"/>
              <a:t>Ymarferol</a:t>
            </a:r>
            <a:r>
              <a:rPr lang="en-GB" sz="1700" dirty="0"/>
              <a:t>: </a:t>
            </a:r>
            <a:r>
              <a:rPr lang="en-GB" sz="1700" dirty="0" err="1"/>
              <a:t>Adroddiad</a:t>
            </a:r>
            <a:r>
              <a:rPr lang="en-GB" sz="1700" dirty="0"/>
              <a:t> y </a:t>
            </a:r>
            <a:r>
              <a:rPr lang="en-GB" sz="1700" dirty="0" err="1"/>
              <a:t>Goruchwyliwr</a:t>
            </a:r>
            <a:r>
              <a:rPr lang="en-GB" sz="1700" dirty="0"/>
              <a:t> Gwaith </a:t>
            </a:r>
            <a:r>
              <a:rPr lang="en-GB" sz="1700" dirty="0" err="1"/>
              <a:t>Maes</a:t>
            </a:r>
            <a:endParaRPr lang="en-GB" sz="1700" dirty="0"/>
          </a:p>
          <a:p>
            <a:endParaRPr lang="en-GB" sz="1700" dirty="0"/>
          </a:p>
          <a:p>
            <a:r>
              <a:rPr lang="en-GB" sz="1700" dirty="0" err="1"/>
              <a:t>Cyflwyno</a:t>
            </a:r>
            <a:r>
              <a:rPr lang="en-GB" sz="1700" dirty="0"/>
              <a:t> </a:t>
            </a:r>
            <a:r>
              <a:rPr lang="en-GB" sz="1700" dirty="0" err="1"/>
              <a:t>ar</a:t>
            </a:r>
            <a:r>
              <a:rPr lang="en-GB" sz="1700" dirty="0"/>
              <a:t> neu </a:t>
            </a:r>
            <a:r>
              <a:rPr lang="en-GB" sz="1700" dirty="0" err="1"/>
              <a:t>cyn</a:t>
            </a:r>
            <a:r>
              <a:rPr lang="en-GB" sz="1700" dirty="0"/>
              <a:t>: 21 Mawrth 2024</a:t>
            </a:r>
          </a:p>
          <a:p>
            <a:r>
              <a:rPr lang="en-GB" sz="1700" dirty="0" err="1"/>
              <a:t>Bydd</a:t>
            </a:r>
            <a:r>
              <a:rPr lang="en-GB" sz="1700" dirty="0"/>
              <a:t> </a:t>
            </a:r>
            <a:r>
              <a:rPr lang="en-GB" sz="1700" dirty="0" err="1"/>
              <a:t>gennych</a:t>
            </a:r>
            <a:r>
              <a:rPr lang="en-GB" sz="1700" dirty="0"/>
              <a:t> </a:t>
            </a:r>
            <a:r>
              <a:rPr lang="en-GB" sz="1700" dirty="0" err="1"/>
              <a:t>ganlyniadau</a:t>
            </a:r>
            <a:r>
              <a:rPr lang="en-GB" sz="1700" dirty="0"/>
              <a:t> ac </a:t>
            </a:r>
            <a:r>
              <a:rPr lang="en-GB" sz="1700" dirty="0" err="1"/>
              <a:t>adborth</a:t>
            </a:r>
            <a:r>
              <a:rPr lang="en-GB" sz="1700" dirty="0"/>
              <a:t> </a:t>
            </a:r>
            <a:r>
              <a:rPr lang="en-GB" sz="1700" dirty="0" err="1"/>
              <a:t>crynodol</a:t>
            </a:r>
            <a:r>
              <a:rPr lang="en-GB" sz="1700" dirty="0"/>
              <a:t> </a:t>
            </a:r>
            <a:r>
              <a:rPr lang="en-GB" sz="1700" dirty="0" err="1"/>
              <a:t>ar</a:t>
            </a:r>
            <a:r>
              <a:rPr lang="en-GB" sz="1700" dirty="0"/>
              <a:t> neu </a:t>
            </a:r>
            <a:r>
              <a:rPr lang="en-GB" sz="1700" dirty="0" err="1"/>
              <a:t>cyn</a:t>
            </a:r>
            <a:r>
              <a:rPr lang="en-GB" sz="1700" dirty="0"/>
              <a:t>: 10 Mai 2024</a:t>
            </a:r>
          </a:p>
        </p:txBody>
      </p:sp>
      <p:sp>
        <p:nvSpPr>
          <p:cNvPr id="4" name="Content Placeholder 3">
            <a:extLst>
              <a:ext uri="{FF2B5EF4-FFF2-40B4-BE49-F238E27FC236}">
                <a16:creationId xmlns:a16="http://schemas.microsoft.com/office/drawing/2014/main" id="{3C176609-83B1-3C8D-0651-A75343D8071C}"/>
              </a:ext>
            </a:extLst>
          </p:cNvPr>
          <p:cNvSpPr>
            <a:spLocks noGrp="1"/>
          </p:cNvSpPr>
          <p:nvPr>
            <p:ph sz="half" idx="2"/>
          </p:nvPr>
        </p:nvSpPr>
        <p:spPr>
          <a:xfrm>
            <a:off x="4648200" y="1702260"/>
            <a:ext cx="4028256" cy="4103003"/>
          </a:xfrm>
        </p:spPr>
        <p:txBody>
          <a:bodyPr>
            <a:noAutofit/>
          </a:bodyPr>
          <a:lstStyle/>
          <a:p>
            <a:pPr eaLnBrk="1" hangingPunct="1"/>
            <a:r>
              <a:rPr lang="en-GB" altLang="en-US" sz="1800" dirty="0">
                <a:solidFill>
                  <a:srgbClr val="0070C0"/>
                </a:solidFill>
              </a:rPr>
              <a:t>If executed well, is not merely and end in itself. </a:t>
            </a:r>
          </a:p>
          <a:p>
            <a:pPr eaLnBrk="1" hangingPunct="1"/>
            <a:endParaRPr lang="en-GB" altLang="en-US" sz="1800" dirty="0">
              <a:solidFill>
                <a:srgbClr val="0070C0"/>
              </a:solidFill>
            </a:endParaRPr>
          </a:p>
          <a:p>
            <a:pPr eaLnBrk="1" hangingPunct="1"/>
            <a:r>
              <a:rPr lang="en-GB" altLang="en-US" sz="1800" dirty="0">
                <a:solidFill>
                  <a:srgbClr val="0070C0"/>
                </a:solidFill>
              </a:rPr>
              <a:t>Indeed, the skills community members and practitioners gain during profiling can be as important as the data generated by them.</a:t>
            </a:r>
          </a:p>
          <a:p>
            <a:pPr eaLnBrk="1" hangingPunct="1"/>
            <a:endParaRPr lang="en-GB" altLang="en-US" sz="1800" dirty="0">
              <a:solidFill>
                <a:srgbClr val="0070C0"/>
              </a:solidFill>
            </a:endParaRPr>
          </a:p>
          <a:p>
            <a:pPr eaLnBrk="1" hangingPunct="1"/>
            <a:r>
              <a:rPr lang="en-GB" altLang="en-US" sz="1800" dirty="0">
                <a:solidFill>
                  <a:srgbClr val="0070C0"/>
                </a:solidFill>
              </a:rPr>
              <a:t>Like other approaches to community development, profiling can be used disingenuously, or as something that in reality is not community driven, but driven by the needs of those who do the commissioning.</a:t>
            </a:r>
          </a:p>
        </p:txBody>
      </p:sp>
    </p:spTree>
    <p:extLst>
      <p:ext uri="{BB962C8B-B14F-4D97-AF65-F5344CB8AC3E}">
        <p14:creationId xmlns:p14="http://schemas.microsoft.com/office/powerpoint/2010/main" val="1352613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464FC-8A2C-F883-FEB5-B3825137C4E9}"/>
              </a:ext>
            </a:extLst>
          </p:cNvPr>
          <p:cNvSpPr>
            <a:spLocks noGrp="1"/>
          </p:cNvSpPr>
          <p:nvPr>
            <p:ph type="title"/>
          </p:nvPr>
        </p:nvSpPr>
        <p:spPr/>
        <p:txBody>
          <a:bodyPr>
            <a:normAutofit/>
          </a:bodyPr>
          <a:lstStyle/>
          <a:p>
            <a:r>
              <a:rPr lang="en-GB" dirty="0">
                <a:solidFill>
                  <a:srgbClr val="0070C0"/>
                </a:solidFill>
              </a:rPr>
              <a:t>Creating a Learning Community</a:t>
            </a:r>
          </a:p>
        </p:txBody>
      </p:sp>
      <p:sp>
        <p:nvSpPr>
          <p:cNvPr id="3" name="Content Placeholder 2">
            <a:extLst>
              <a:ext uri="{FF2B5EF4-FFF2-40B4-BE49-F238E27FC236}">
                <a16:creationId xmlns:a16="http://schemas.microsoft.com/office/drawing/2014/main" id="{3780E39B-BD31-243A-A664-A8C17824420B}"/>
              </a:ext>
            </a:extLst>
          </p:cNvPr>
          <p:cNvSpPr>
            <a:spLocks noGrp="1"/>
          </p:cNvSpPr>
          <p:nvPr>
            <p:ph sz="half" idx="1"/>
          </p:nvPr>
        </p:nvSpPr>
        <p:spPr>
          <a:xfrm>
            <a:off x="395536" y="1556792"/>
            <a:ext cx="3867150" cy="4680520"/>
          </a:xfrm>
        </p:spPr>
        <p:txBody>
          <a:bodyPr>
            <a:normAutofit lnSpcReduction="10000"/>
          </a:bodyPr>
          <a:lstStyle/>
          <a:p>
            <a:r>
              <a:rPr lang="en-GB" dirty="0" err="1"/>
              <a:t>Ar</a:t>
            </a:r>
            <a:r>
              <a:rPr lang="en-GB" dirty="0"/>
              <a:t> </a:t>
            </a:r>
            <a:r>
              <a:rPr lang="en-GB" dirty="0" err="1"/>
              <a:t>eu</a:t>
            </a:r>
            <a:r>
              <a:rPr lang="en-GB" dirty="0"/>
              <a:t> </a:t>
            </a:r>
            <a:r>
              <a:rPr lang="en-GB" dirty="0" err="1"/>
              <a:t>gorau</a:t>
            </a:r>
            <a:r>
              <a:rPr lang="en-GB" dirty="0"/>
              <a:t>, </a:t>
            </a:r>
            <a:r>
              <a:rPr lang="en-GB" dirty="0" err="1"/>
              <a:t>fodd</a:t>
            </a:r>
            <a:r>
              <a:rPr lang="en-GB" dirty="0"/>
              <a:t> </a:t>
            </a:r>
            <a:r>
              <a:rPr lang="en-GB" dirty="0" err="1"/>
              <a:t>bynnag</a:t>
            </a:r>
            <a:r>
              <a:rPr lang="en-GB" dirty="0"/>
              <a:t>, gall </a:t>
            </a:r>
            <a:r>
              <a:rPr lang="en-GB" dirty="0" err="1"/>
              <a:t>proffiliau</a:t>
            </a:r>
            <a:r>
              <a:rPr lang="en-GB" dirty="0"/>
              <a:t> </a:t>
            </a:r>
            <a:r>
              <a:rPr lang="en-GB" dirty="0" err="1"/>
              <a:t>cymunedol</a:t>
            </a:r>
            <a:r>
              <a:rPr lang="en-GB" dirty="0"/>
              <a:t> ‘</a:t>
            </a:r>
            <a:r>
              <a:rPr lang="en-GB" dirty="0" err="1"/>
              <a:t>uwchsgilio</a:t>
            </a:r>
            <a:r>
              <a:rPr lang="en-GB" dirty="0"/>
              <a:t>’ y </a:t>
            </a:r>
            <a:r>
              <a:rPr lang="en-GB" dirty="0" err="1"/>
              <a:t>rhai</a:t>
            </a:r>
            <a:r>
              <a:rPr lang="en-GB" dirty="0"/>
              <a:t> </a:t>
            </a:r>
            <a:r>
              <a:rPr lang="en-GB" dirty="0" err="1"/>
              <a:t>sy’n</a:t>
            </a:r>
            <a:r>
              <a:rPr lang="en-GB" dirty="0"/>
              <a:t> </a:t>
            </a:r>
            <a:r>
              <a:rPr lang="en-GB" dirty="0" err="1"/>
              <a:t>ymwneud</a:t>
            </a:r>
            <a:r>
              <a:rPr lang="en-GB" dirty="0"/>
              <a:t> </a:t>
            </a:r>
            <a:r>
              <a:rPr lang="en-GB" dirty="0" err="1"/>
              <a:t>â’u</a:t>
            </a:r>
            <a:r>
              <a:rPr lang="en-GB" dirty="0"/>
              <a:t> </a:t>
            </a:r>
            <a:r>
              <a:rPr lang="en-GB" dirty="0" err="1"/>
              <a:t>cyflawni</a:t>
            </a:r>
            <a:r>
              <a:rPr lang="en-GB" dirty="0"/>
              <a:t>, a nodi </a:t>
            </a:r>
            <a:r>
              <a:rPr lang="en-GB" dirty="0" err="1"/>
              <a:t>anghenion</a:t>
            </a:r>
            <a:r>
              <a:rPr lang="en-GB" dirty="0"/>
              <a:t> ac </a:t>
            </a:r>
            <a:r>
              <a:rPr lang="en-GB" dirty="0" err="1"/>
              <a:t>adnoddau</a:t>
            </a:r>
            <a:r>
              <a:rPr lang="en-GB" dirty="0"/>
              <a:t> </a:t>
            </a:r>
            <a:r>
              <a:rPr lang="en-GB" dirty="0" err="1"/>
              <a:t>cymunedol</a:t>
            </a:r>
            <a:r>
              <a:rPr lang="en-GB" dirty="0"/>
              <a:t>, </a:t>
            </a:r>
            <a:r>
              <a:rPr lang="en-GB" dirty="0" err="1"/>
              <a:t>gan</a:t>
            </a:r>
            <a:r>
              <a:rPr lang="en-GB" dirty="0"/>
              <a:t> </a:t>
            </a:r>
            <a:r>
              <a:rPr lang="en-GB" dirty="0" err="1"/>
              <a:t>roi</a:t>
            </a:r>
            <a:r>
              <a:rPr lang="en-GB" dirty="0"/>
              <a:t> </a:t>
            </a:r>
            <a:r>
              <a:rPr lang="en-GB" dirty="0" err="1"/>
              <a:t>mecanweithiau</a:t>
            </a:r>
            <a:r>
              <a:rPr lang="en-GB" dirty="0"/>
              <a:t> a </a:t>
            </a:r>
            <a:r>
              <a:rPr lang="en-GB" dirty="0" err="1"/>
              <a:t>pholisïau</a:t>
            </a:r>
            <a:r>
              <a:rPr lang="en-GB" dirty="0"/>
              <a:t> </a:t>
            </a:r>
            <a:r>
              <a:rPr lang="en-GB" dirty="0" err="1"/>
              <a:t>effeithiol</a:t>
            </a:r>
            <a:r>
              <a:rPr lang="en-GB" dirty="0"/>
              <a:t> </a:t>
            </a:r>
            <a:r>
              <a:rPr lang="en-GB" dirty="0" err="1"/>
              <a:t>ar</a:t>
            </a:r>
            <a:r>
              <a:rPr lang="en-GB" dirty="0"/>
              <a:t> </a:t>
            </a:r>
            <a:r>
              <a:rPr lang="en-GB" dirty="0" err="1"/>
              <a:t>waith</a:t>
            </a:r>
            <a:r>
              <a:rPr lang="en-GB" dirty="0"/>
              <a:t> </a:t>
            </a:r>
            <a:r>
              <a:rPr lang="en-GB" dirty="0" err="1"/>
              <a:t>sy’n</a:t>
            </a:r>
            <a:r>
              <a:rPr lang="en-GB" dirty="0"/>
              <a:t> </a:t>
            </a:r>
            <a:r>
              <a:rPr lang="en-GB" dirty="0" err="1"/>
              <a:t>mynd</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anghenion</a:t>
            </a:r>
            <a:r>
              <a:rPr lang="en-GB" dirty="0"/>
              <a:t> </a:t>
            </a:r>
            <a:r>
              <a:rPr lang="en-GB" dirty="0" err="1"/>
              <a:t>hyn</a:t>
            </a:r>
            <a:r>
              <a:rPr lang="en-GB" dirty="0"/>
              <a:t>.</a:t>
            </a:r>
          </a:p>
        </p:txBody>
      </p:sp>
      <p:sp>
        <p:nvSpPr>
          <p:cNvPr id="4" name="Content Placeholder 3">
            <a:extLst>
              <a:ext uri="{FF2B5EF4-FFF2-40B4-BE49-F238E27FC236}">
                <a16:creationId xmlns:a16="http://schemas.microsoft.com/office/drawing/2014/main" id="{81E5F3B2-0BB0-9759-F4BC-92E05ADA6B5D}"/>
              </a:ext>
            </a:extLst>
          </p:cNvPr>
          <p:cNvSpPr>
            <a:spLocks noGrp="1"/>
          </p:cNvSpPr>
          <p:nvPr>
            <p:ph sz="half" idx="2"/>
          </p:nvPr>
        </p:nvSpPr>
        <p:spPr>
          <a:xfrm>
            <a:off x="4495800" y="1556792"/>
            <a:ext cx="4396680" cy="4104456"/>
          </a:xfrm>
        </p:spPr>
        <p:txBody>
          <a:bodyPr>
            <a:noAutofit/>
          </a:bodyPr>
          <a:lstStyle/>
          <a:p>
            <a:r>
              <a:rPr lang="en-GB" altLang="en-US" dirty="0">
                <a:solidFill>
                  <a:srgbClr val="0070C0"/>
                </a:solidFill>
              </a:rPr>
              <a:t>At their best, however, community profiles can both ‘up skill’ those involved in carrying them out, and identify community needs and resources, putting in place effective mechanisms and policies that address these needs.</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029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E628-F069-B516-E969-10C9076FEBD5}"/>
              </a:ext>
            </a:extLst>
          </p:cNvPr>
          <p:cNvSpPr>
            <a:spLocks noGrp="1"/>
          </p:cNvSpPr>
          <p:nvPr>
            <p:ph type="title"/>
          </p:nvPr>
        </p:nvSpPr>
        <p:spPr/>
        <p:txBody>
          <a:bodyPr/>
          <a:lstStyle/>
          <a:p>
            <a:r>
              <a:rPr lang="en-GB" dirty="0">
                <a:solidFill>
                  <a:srgbClr val="0070C0"/>
                </a:solidFill>
              </a:rPr>
              <a:t>Group Task</a:t>
            </a:r>
          </a:p>
        </p:txBody>
      </p:sp>
      <p:sp>
        <p:nvSpPr>
          <p:cNvPr id="3" name="Content Placeholder 2">
            <a:extLst>
              <a:ext uri="{FF2B5EF4-FFF2-40B4-BE49-F238E27FC236}">
                <a16:creationId xmlns:a16="http://schemas.microsoft.com/office/drawing/2014/main" id="{47757B1F-D9E3-F761-93B0-747BD31DE6EA}"/>
              </a:ext>
            </a:extLst>
          </p:cNvPr>
          <p:cNvSpPr>
            <a:spLocks noGrp="1"/>
          </p:cNvSpPr>
          <p:nvPr>
            <p:ph sz="half" idx="1"/>
          </p:nvPr>
        </p:nvSpPr>
        <p:spPr/>
        <p:txBody>
          <a:bodyPr>
            <a:normAutofit fontScale="92500" lnSpcReduction="20000"/>
          </a:bodyPr>
          <a:lstStyle/>
          <a:p>
            <a:r>
              <a:rPr lang="en-GB" dirty="0" err="1"/>
              <a:t>Trafodwch</a:t>
            </a:r>
            <a:r>
              <a:rPr lang="en-GB" dirty="0"/>
              <a:t> </a:t>
            </a:r>
            <a:r>
              <a:rPr lang="en-GB" dirty="0" err="1"/>
              <a:t>yr</a:t>
            </a:r>
            <a:r>
              <a:rPr lang="en-GB" dirty="0"/>
              <a:t> </a:t>
            </a:r>
            <a:r>
              <a:rPr lang="en-GB" dirty="0" err="1"/>
              <a:t>hyn</a:t>
            </a:r>
            <a:r>
              <a:rPr lang="en-GB" dirty="0"/>
              <a:t> </a:t>
            </a:r>
            <a:r>
              <a:rPr lang="en-GB" dirty="0" err="1"/>
              <a:t>rydym</a:t>
            </a:r>
            <a:r>
              <a:rPr lang="en-GB" dirty="0"/>
              <a:t> </a:t>
            </a:r>
            <a:r>
              <a:rPr lang="en-GB" dirty="0" err="1"/>
              <a:t>wedi'i</a:t>
            </a:r>
            <a:r>
              <a:rPr lang="en-GB" dirty="0"/>
              <a:t> </a:t>
            </a:r>
            <a:r>
              <a:rPr lang="en-GB" dirty="0" err="1"/>
              <a:t>drafod</a:t>
            </a:r>
            <a:r>
              <a:rPr lang="en-GB" dirty="0"/>
              <a:t> </a:t>
            </a:r>
            <a:r>
              <a:rPr lang="en-GB" dirty="0" err="1"/>
              <a:t>yn</a:t>
            </a:r>
            <a:r>
              <a:rPr lang="en-GB" dirty="0"/>
              <a:t> y </a:t>
            </a:r>
            <a:r>
              <a:rPr lang="en-GB" dirty="0" err="1"/>
              <a:t>sleidiau</a:t>
            </a:r>
            <a:r>
              <a:rPr lang="en-GB" dirty="0"/>
              <a:t> </a:t>
            </a:r>
            <a:r>
              <a:rPr lang="en-GB" dirty="0" err="1"/>
              <a:t>blaenorol</a:t>
            </a:r>
            <a:r>
              <a:rPr lang="en-GB" dirty="0"/>
              <a:t>, a </a:t>
            </a:r>
            <a:r>
              <a:rPr lang="en-GB" dirty="0" err="1"/>
              <a:t>thynnwch</a:t>
            </a:r>
            <a:r>
              <a:rPr lang="en-GB" dirty="0"/>
              <a:t> </a:t>
            </a:r>
            <a:r>
              <a:rPr lang="en-GB" dirty="0" err="1"/>
              <a:t>yr</a:t>
            </a:r>
            <a:r>
              <a:rPr lang="en-GB" dirty="0"/>
              <a:t> </a:t>
            </a:r>
            <a:r>
              <a:rPr lang="en-GB" dirty="0" err="1"/>
              <a:t>agweddau</a:t>
            </a:r>
            <a:r>
              <a:rPr lang="en-GB" dirty="0"/>
              <a:t> </a:t>
            </a:r>
            <a:r>
              <a:rPr lang="en-GB" dirty="0" err="1"/>
              <a:t>pwysig</a:t>
            </a:r>
            <a:r>
              <a:rPr lang="en-GB" dirty="0"/>
              <a:t> </a:t>
            </a:r>
            <a:r>
              <a:rPr lang="en-GB" dirty="0" err="1"/>
              <a:t>i</a:t>
            </a:r>
            <a:r>
              <a:rPr lang="en-GB" dirty="0"/>
              <a:t> chi </a:t>
            </a:r>
            <a:r>
              <a:rPr lang="en-GB" dirty="0" err="1"/>
              <a:t>eu</a:t>
            </a:r>
            <a:r>
              <a:rPr lang="en-GB" dirty="0"/>
              <a:t> </a:t>
            </a:r>
            <a:r>
              <a:rPr lang="en-GB" dirty="0" err="1"/>
              <a:t>cynnwys</a:t>
            </a:r>
            <a:r>
              <a:rPr lang="en-GB" dirty="0"/>
              <a:t> </a:t>
            </a:r>
            <a:r>
              <a:rPr lang="en-GB" dirty="0" err="1"/>
              <a:t>wrth</a:t>
            </a:r>
            <a:r>
              <a:rPr lang="en-GB" dirty="0"/>
              <a:t> </a:t>
            </a:r>
            <a:r>
              <a:rPr lang="en-GB" dirty="0" err="1"/>
              <a:t>baratoi</a:t>
            </a:r>
            <a:r>
              <a:rPr lang="en-GB" dirty="0"/>
              <a:t> </a:t>
            </a:r>
            <a:r>
              <a:rPr lang="en-GB" dirty="0" err="1"/>
              <a:t>proffil</a:t>
            </a:r>
            <a:r>
              <a:rPr lang="en-GB" dirty="0"/>
              <a:t> </a:t>
            </a:r>
            <a:r>
              <a:rPr lang="en-GB" dirty="0" err="1"/>
              <a:t>cymunedol</a:t>
            </a:r>
            <a:r>
              <a:rPr lang="en-GB" dirty="0"/>
              <a:t>.</a:t>
            </a:r>
          </a:p>
          <a:p>
            <a:endParaRPr lang="en-GB" dirty="0"/>
          </a:p>
          <a:p>
            <a:r>
              <a:rPr lang="en-GB" dirty="0" err="1"/>
              <a:t>Crëwch</a:t>
            </a:r>
            <a:r>
              <a:rPr lang="en-GB" dirty="0"/>
              <a:t> ‘fap </a:t>
            </a:r>
            <a:r>
              <a:rPr lang="en-GB" dirty="0" err="1"/>
              <a:t>meddwl</a:t>
            </a:r>
            <a:r>
              <a:rPr lang="en-GB" dirty="0"/>
              <a:t>’ </a:t>
            </a:r>
            <a:r>
              <a:rPr lang="en-GB" dirty="0" err="1"/>
              <a:t>o’ch</a:t>
            </a:r>
            <a:r>
              <a:rPr lang="en-GB" dirty="0"/>
              <a:t> </a:t>
            </a:r>
            <a:r>
              <a:rPr lang="en-GB" dirty="0" err="1"/>
              <a:t>trafodaethau</a:t>
            </a:r>
            <a:r>
              <a:rPr lang="en-GB" dirty="0"/>
              <a:t> a </a:t>
            </a:r>
            <a:r>
              <a:rPr lang="en-GB" dirty="0" err="1"/>
              <a:t>rhowch</a:t>
            </a:r>
            <a:r>
              <a:rPr lang="en-GB" dirty="0"/>
              <a:t> </a:t>
            </a:r>
            <a:r>
              <a:rPr lang="en-GB" dirty="0" err="1"/>
              <a:t>adborth</a:t>
            </a:r>
            <a:r>
              <a:rPr lang="en-GB" dirty="0"/>
              <a:t> </a:t>
            </a:r>
            <a:r>
              <a:rPr lang="en-GB" dirty="0" err="1"/>
              <a:t>ar</a:t>
            </a:r>
            <a:r>
              <a:rPr lang="en-GB" dirty="0"/>
              <a:t> </a:t>
            </a:r>
            <a:r>
              <a:rPr lang="en-GB" dirty="0" err="1"/>
              <a:t>eich</a:t>
            </a:r>
            <a:r>
              <a:rPr lang="en-GB" dirty="0"/>
              <a:t> </a:t>
            </a:r>
            <a:r>
              <a:rPr lang="en-GB" dirty="0" err="1"/>
              <a:t>canfyddiadau</a:t>
            </a:r>
            <a:r>
              <a:rPr lang="en-GB" dirty="0"/>
              <a:t>.</a:t>
            </a:r>
          </a:p>
        </p:txBody>
      </p:sp>
      <p:sp>
        <p:nvSpPr>
          <p:cNvPr id="4" name="Content Placeholder 3">
            <a:extLst>
              <a:ext uri="{FF2B5EF4-FFF2-40B4-BE49-F238E27FC236}">
                <a16:creationId xmlns:a16="http://schemas.microsoft.com/office/drawing/2014/main" id="{34D7E724-D037-0F0E-90B1-2FD5AEE664B9}"/>
              </a:ext>
            </a:extLst>
          </p:cNvPr>
          <p:cNvSpPr>
            <a:spLocks noGrp="1"/>
          </p:cNvSpPr>
          <p:nvPr>
            <p:ph sz="half" idx="2"/>
          </p:nvPr>
        </p:nvSpPr>
        <p:spPr/>
        <p:txBody>
          <a:bodyPr>
            <a:normAutofit fontScale="92500" lnSpcReduction="20000"/>
          </a:bodyPr>
          <a:lstStyle/>
          <a:p>
            <a:pPr eaLnBrk="1" hangingPunct="1"/>
            <a:r>
              <a:rPr lang="en-GB" altLang="en-US" dirty="0">
                <a:solidFill>
                  <a:srgbClr val="0070C0"/>
                </a:solidFill>
              </a:rPr>
              <a:t>Discuss what we have discussed in the previous slides, and draw out the important aspects for you to include when preparing a community profile.</a:t>
            </a:r>
          </a:p>
          <a:p>
            <a:pPr eaLnBrk="1" hangingPunct="1"/>
            <a:endParaRPr lang="en-GB" altLang="en-US" dirty="0">
              <a:solidFill>
                <a:srgbClr val="0070C0"/>
              </a:solidFill>
            </a:endParaRPr>
          </a:p>
          <a:p>
            <a:pPr eaLnBrk="1" hangingPunct="1"/>
            <a:r>
              <a:rPr lang="en-GB" altLang="en-US" dirty="0">
                <a:solidFill>
                  <a:srgbClr val="0070C0"/>
                </a:solidFill>
              </a:rPr>
              <a:t>Create a ‘mind-map’ of your discussions and feedback your findings.</a:t>
            </a:r>
          </a:p>
          <a:p>
            <a:endParaRPr lang="en-GB" dirty="0">
              <a:solidFill>
                <a:srgbClr val="0070C0"/>
              </a:solidFill>
            </a:endParaRPr>
          </a:p>
        </p:txBody>
      </p:sp>
    </p:spTree>
    <p:extLst>
      <p:ext uri="{BB962C8B-B14F-4D97-AF65-F5344CB8AC3E}">
        <p14:creationId xmlns:p14="http://schemas.microsoft.com/office/powerpoint/2010/main" val="3754294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B924-9BB6-42C5-A74C-0111666A8A4D}"/>
              </a:ext>
            </a:extLst>
          </p:cNvPr>
          <p:cNvSpPr>
            <a:spLocks noGrp="1"/>
          </p:cNvSpPr>
          <p:nvPr>
            <p:ph type="title"/>
          </p:nvPr>
        </p:nvSpPr>
        <p:spPr>
          <a:xfrm>
            <a:off x="628650" y="500061"/>
            <a:ext cx="7886700" cy="1325563"/>
          </a:xfrm>
        </p:spPr>
        <p:txBody>
          <a:bodyPr>
            <a:normAutofit/>
          </a:bodyPr>
          <a:lstStyle/>
          <a:p>
            <a:r>
              <a:rPr lang="es-ES" dirty="0" err="1">
                <a:solidFill>
                  <a:srgbClr val="0070C0"/>
                </a:solidFill>
                <a:latin typeface="Arial" panose="020B0604020202020204" pitchFamily="34" charset="0"/>
                <a:cs typeface="Arial" panose="020B0604020202020204" pitchFamily="34" charset="0"/>
              </a:rPr>
              <a:t>Community</a:t>
            </a:r>
            <a:r>
              <a:rPr lang="es-ES" dirty="0">
                <a:solidFill>
                  <a:srgbClr val="0070C0"/>
                </a:solidFill>
                <a:latin typeface="Arial" panose="020B0604020202020204" pitchFamily="34" charset="0"/>
                <a:cs typeface="Arial" panose="020B0604020202020204" pitchFamily="34" charset="0"/>
              </a:rPr>
              <a:t> </a:t>
            </a:r>
            <a:r>
              <a:rPr lang="es-ES" dirty="0" err="1">
                <a:solidFill>
                  <a:srgbClr val="0070C0"/>
                </a:solidFill>
                <a:latin typeface="Arial" panose="020B0604020202020204" pitchFamily="34" charset="0"/>
                <a:cs typeface="Arial" panose="020B0604020202020204" pitchFamily="34" charset="0"/>
              </a:rPr>
              <a:t>Profile</a:t>
            </a:r>
            <a:r>
              <a:rPr lang="es-ES" dirty="0">
                <a:solidFill>
                  <a:srgbClr val="0070C0"/>
                </a:solidFill>
                <a:latin typeface="Arial" panose="020B0604020202020204" pitchFamily="34" charset="0"/>
                <a:cs typeface="Arial" panose="020B0604020202020204" pitchFamily="34" charset="0"/>
              </a:rPr>
              <a:t> </a:t>
            </a:r>
            <a:r>
              <a:rPr lang="en-GB" sz="4400" dirty="0">
                <a:solidFill>
                  <a:srgbClr val="0070C0"/>
                </a:solidFill>
                <a:latin typeface="Arial" panose="020B0604020202020204" pitchFamily="34" charset="0"/>
                <a:cs typeface="Arial" panose="020B0604020202020204" pitchFamily="34" charset="0"/>
              </a:rPr>
              <a:t>Guidance</a:t>
            </a:r>
            <a:br>
              <a:rPr lang="en-GB" sz="4400" dirty="0">
                <a:latin typeface="Arial" panose="020B0604020202020204" pitchFamily="34" charset="0"/>
                <a:cs typeface="Arial" panose="020B0604020202020204" pitchFamily="34" charset="0"/>
              </a:rPr>
            </a:br>
            <a:r>
              <a:rPr lang="es-ES" dirty="0"/>
              <a:t> </a:t>
            </a:r>
            <a:endParaRPr lang="en-GB" dirty="0"/>
          </a:p>
        </p:txBody>
      </p:sp>
      <p:sp>
        <p:nvSpPr>
          <p:cNvPr id="3" name="Content Placeholder 2">
            <a:extLst>
              <a:ext uri="{FF2B5EF4-FFF2-40B4-BE49-F238E27FC236}">
                <a16:creationId xmlns:a16="http://schemas.microsoft.com/office/drawing/2014/main" id="{23FBF870-39EB-65ED-B97F-2B6834B10371}"/>
              </a:ext>
            </a:extLst>
          </p:cNvPr>
          <p:cNvSpPr>
            <a:spLocks noGrp="1"/>
          </p:cNvSpPr>
          <p:nvPr>
            <p:ph sz="half" idx="1"/>
          </p:nvPr>
        </p:nvSpPr>
        <p:spPr>
          <a:xfrm>
            <a:off x="628650" y="1825625"/>
            <a:ext cx="3867150" cy="4123654"/>
          </a:xfrm>
        </p:spPr>
        <p:txBody>
          <a:bodyPr>
            <a:normAutofit fontScale="85000" lnSpcReduction="20000"/>
          </a:bodyPr>
          <a:lstStyle/>
          <a:p>
            <a:r>
              <a:rPr lang="en-GB" dirty="0" err="1"/>
              <a:t>Dylai</a:t>
            </a:r>
            <a:r>
              <a:rPr lang="en-GB" dirty="0"/>
              <a:t> </a:t>
            </a:r>
            <a:r>
              <a:rPr lang="en-GB" dirty="0" err="1"/>
              <a:t>Proffil</a:t>
            </a:r>
            <a:r>
              <a:rPr lang="en-GB" dirty="0"/>
              <a:t> </a:t>
            </a:r>
            <a:r>
              <a:rPr lang="en-GB" dirty="0" err="1"/>
              <a:t>Cymunedol</a:t>
            </a:r>
            <a:r>
              <a:rPr lang="en-GB" dirty="0"/>
              <a:t> </a:t>
            </a:r>
            <a:r>
              <a:rPr lang="en-GB" dirty="0" err="1"/>
              <a:t>fod</a:t>
            </a:r>
            <a:r>
              <a:rPr lang="en-GB" dirty="0"/>
              <a:t> o </a:t>
            </a:r>
            <a:r>
              <a:rPr lang="en-GB" dirty="0" err="1"/>
              <a:t>ardal</a:t>
            </a:r>
            <a:r>
              <a:rPr lang="en-GB" dirty="0"/>
              <a:t> </a:t>
            </a:r>
            <a:r>
              <a:rPr lang="en-GB" dirty="0" err="1"/>
              <a:t>ddaearyddol</a:t>
            </a:r>
            <a:r>
              <a:rPr lang="en-GB" dirty="0"/>
              <a:t> </a:t>
            </a:r>
            <a:r>
              <a:rPr lang="en-GB" dirty="0" err="1"/>
              <a:t>benodol</a:t>
            </a:r>
            <a:r>
              <a:rPr lang="en-GB" dirty="0"/>
              <a:t>, </a:t>
            </a:r>
            <a:r>
              <a:rPr lang="en-GB" dirty="0" err="1"/>
              <a:t>yn</a:t>
            </a:r>
            <a:r>
              <a:rPr lang="en-GB" dirty="0"/>
              <a:t> </a:t>
            </a:r>
            <a:r>
              <a:rPr lang="en-GB" dirty="0" err="1"/>
              <a:t>ddelfrydol</a:t>
            </a:r>
            <a:r>
              <a:rPr lang="en-GB" dirty="0"/>
              <a:t> </a:t>
            </a:r>
            <a:r>
              <a:rPr lang="en-GB" dirty="0" err="1"/>
              <a:t>yr</a:t>
            </a:r>
            <a:r>
              <a:rPr lang="en-GB" dirty="0"/>
              <a:t> </a:t>
            </a:r>
            <a:r>
              <a:rPr lang="en-GB" dirty="0" err="1"/>
              <a:t>ardal</a:t>
            </a:r>
            <a:r>
              <a:rPr lang="en-GB" dirty="0"/>
              <a:t> </a:t>
            </a:r>
            <a:r>
              <a:rPr lang="en-GB" dirty="0" err="1"/>
              <a:t>lle</a:t>
            </a:r>
            <a:r>
              <a:rPr lang="en-GB" dirty="0"/>
              <a:t> </a:t>
            </a:r>
            <a:r>
              <a:rPr lang="en-GB" dirty="0" err="1"/>
              <a:t>mae</a:t>
            </a:r>
            <a:r>
              <a:rPr lang="en-GB" dirty="0"/>
              <a:t> </a:t>
            </a:r>
            <a:r>
              <a:rPr lang="en-GB" dirty="0" err="1"/>
              <a:t>eich</a:t>
            </a:r>
            <a:r>
              <a:rPr lang="en-GB" dirty="0"/>
              <a:t> </a:t>
            </a:r>
            <a:r>
              <a:rPr lang="en-GB" dirty="0" err="1"/>
              <a:t>pobl</a:t>
            </a:r>
            <a:r>
              <a:rPr lang="en-GB" dirty="0"/>
              <a:t> </a:t>
            </a:r>
            <a:r>
              <a:rPr lang="en-GB" dirty="0" err="1"/>
              <a:t>ifanc</a:t>
            </a:r>
            <a:r>
              <a:rPr lang="en-GB" dirty="0"/>
              <a:t> </a:t>
            </a:r>
            <a:r>
              <a:rPr lang="en-GB" dirty="0" err="1"/>
              <a:t>wedi'u</a:t>
            </a:r>
            <a:r>
              <a:rPr lang="en-GB" dirty="0"/>
              <a:t> </a:t>
            </a:r>
            <a:r>
              <a:rPr lang="en-GB" dirty="0" err="1"/>
              <a:t>lleoli</a:t>
            </a:r>
            <a:r>
              <a:rPr lang="en-GB" dirty="0"/>
              <a:t>. </a:t>
            </a:r>
            <a:r>
              <a:rPr lang="en-GB" dirty="0" err="1"/>
              <a:t>Dylai</a:t>
            </a:r>
            <a:r>
              <a:rPr lang="en-GB" dirty="0"/>
              <a:t> </a:t>
            </a:r>
            <a:r>
              <a:rPr lang="en-GB" dirty="0" err="1"/>
              <a:t>fod</a:t>
            </a:r>
            <a:r>
              <a:rPr lang="en-GB" dirty="0"/>
              <a:t> </a:t>
            </a:r>
            <a:r>
              <a:rPr lang="en-GB" dirty="0" err="1"/>
              <a:t>tua</a:t>
            </a:r>
            <a:r>
              <a:rPr lang="en-GB" dirty="0"/>
              <a:t> 1000 o </a:t>
            </a:r>
            <a:r>
              <a:rPr lang="en-GB" dirty="0" err="1"/>
              <a:t>eiriau</a:t>
            </a:r>
            <a:r>
              <a:rPr lang="en-GB" dirty="0"/>
              <a:t> o hyd.</a:t>
            </a:r>
          </a:p>
          <a:p>
            <a:r>
              <a:rPr lang="en-GB" dirty="0" err="1"/>
              <a:t>Dylech</a:t>
            </a:r>
            <a:r>
              <a:rPr lang="en-GB" dirty="0"/>
              <a:t> </a:t>
            </a:r>
            <a:r>
              <a:rPr lang="en-GB" dirty="0" err="1"/>
              <a:t>ddechrau</a:t>
            </a:r>
            <a:r>
              <a:rPr lang="en-GB" dirty="0"/>
              <a:t> </a:t>
            </a:r>
            <a:r>
              <a:rPr lang="en-GB" dirty="0" err="1"/>
              <a:t>eich</a:t>
            </a:r>
            <a:r>
              <a:rPr lang="en-GB" dirty="0"/>
              <a:t> </a:t>
            </a:r>
            <a:r>
              <a:rPr lang="en-GB" dirty="0" err="1"/>
              <a:t>proffil</a:t>
            </a:r>
            <a:r>
              <a:rPr lang="en-GB" dirty="0"/>
              <a:t> </a:t>
            </a:r>
            <a:r>
              <a:rPr lang="en-GB" dirty="0" err="1"/>
              <a:t>cymunedol</a:t>
            </a:r>
            <a:r>
              <a:rPr lang="en-GB" dirty="0"/>
              <a:t> </a:t>
            </a:r>
            <a:r>
              <a:rPr lang="en-GB" dirty="0" err="1"/>
              <a:t>gyda</a:t>
            </a:r>
            <a:r>
              <a:rPr lang="en-GB" dirty="0"/>
              <a:t> </a:t>
            </a:r>
            <a:r>
              <a:rPr lang="en-GB" dirty="0" err="1"/>
              <a:t>disgrifiad</a:t>
            </a:r>
            <a:r>
              <a:rPr lang="en-GB" dirty="0"/>
              <a:t> </a:t>
            </a:r>
            <a:r>
              <a:rPr lang="en-GB" dirty="0" err="1"/>
              <a:t>o'r</a:t>
            </a:r>
            <a:r>
              <a:rPr lang="en-GB" dirty="0"/>
              <a:t> </a:t>
            </a:r>
            <a:r>
              <a:rPr lang="en-GB" dirty="0" err="1"/>
              <a:t>ardal</a:t>
            </a:r>
            <a:r>
              <a:rPr lang="en-GB" dirty="0"/>
              <a:t>. </a:t>
            </a:r>
            <a:r>
              <a:rPr lang="en-GB" dirty="0" err="1"/>
              <a:t>Defnyddiwch</a:t>
            </a:r>
            <a:r>
              <a:rPr lang="en-GB" dirty="0"/>
              <a:t> y </a:t>
            </a:r>
            <a:r>
              <a:rPr lang="en-GB" dirty="0" err="1"/>
              <a:t>ddamcaniaeth</a:t>
            </a:r>
            <a:r>
              <a:rPr lang="en-GB" dirty="0"/>
              <a:t> a </a:t>
            </a:r>
            <a:r>
              <a:rPr lang="en-GB" dirty="0" err="1"/>
              <a:t>drafodwyd</a:t>
            </a:r>
            <a:r>
              <a:rPr lang="en-GB" dirty="0"/>
              <a:t> </a:t>
            </a:r>
            <a:r>
              <a:rPr lang="en-GB" dirty="0" err="1"/>
              <a:t>eisoes</a:t>
            </a:r>
            <a:r>
              <a:rPr lang="en-GB" dirty="0"/>
              <a:t> </a:t>
            </a:r>
            <a:r>
              <a:rPr lang="en-GB" dirty="0" err="1"/>
              <a:t>i</a:t>
            </a:r>
            <a:r>
              <a:rPr lang="en-GB" dirty="0"/>
              <a:t> </a:t>
            </a:r>
            <a:r>
              <a:rPr lang="en-GB" dirty="0" err="1"/>
              <a:t>arwain</a:t>
            </a:r>
            <a:r>
              <a:rPr lang="en-GB" dirty="0"/>
              <a:t> </a:t>
            </a:r>
            <a:r>
              <a:rPr lang="en-GB" dirty="0" err="1"/>
              <a:t>eich</a:t>
            </a:r>
            <a:r>
              <a:rPr lang="en-GB" dirty="0"/>
              <a:t> </a:t>
            </a:r>
            <a:r>
              <a:rPr lang="en-GB" dirty="0" err="1"/>
              <a:t>ysgrifennu</a:t>
            </a:r>
            <a:r>
              <a:rPr lang="en-GB" dirty="0"/>
              <a:t> ac </a:t>
            </a:r>
            <a:r>
              <a:rPr lang="en-GB" dirty="0" err="1"/>
              <a:t>i</a:t>
            </a:r>
            <a:r>
              <a:rPr lang="en-GB" dirty="0"/>
              <a:t> </a:t>
            </a:r>
            <a:r>
              <a:rPr lang="en-GB" dirty="0" err="1"/>
              <a:t>dynnu</a:t>
            </a:r>
            <a:r>
              <a:rPr lang="en-GB" dirty="0"/>
              <a:t> </a:t>
            </a:r>
            <a:r>
              <a:rPr lang="en-GB" dirty="0" err="1"/>
              <a:t>allan</a:t>
            </a:r>
            <a:r>
              <a:rPr lang="en-GB" dirty="0"/>
              <a:t> </a:t>
            </a:r>
            <a:r>
              <a:rPr lang="en-GB" dirty="0" err="1"/>
              <a:t>benawdau</a:t>
            </a:r>
            <a:r>
              <a:rPr lang="en-GB" dirty="0"/>
              <a:t> </a:t>
            </a:r>
            <a:r>
              <a:rPr lang="en-GB" dirty="0" err="1"/>
              <a:t>posibl</a:t>
            </a:r>
            <a:r>
              <a:rPr lang="en-GB" dirty="0"/>
              <a:t> </a:t>
            </a:r>
            <a:r>
              <a:rPr lang="en-GB" dirty="0" err="1"/>
              <a:t>o’r</a:t>
            </a:r>
            <a:r>
              <a:rPr lang="en-GB" dirty="0"/>
              <a:t> </a:t>
            </a:r>
            <a:r>
              <a:rPr lang="en-GB" dirty="0" err="1"/>
              <a:t>llenyddiaeth</a:t>
            </a:r>
            <a:r>
              <a:rPr lang="en-GB" dirty="0"/>
              <a:t>, er </a:t>
            </a:r>
            <a:r>
              <a:rPr lang="en-GB" dirty="0" err="1"/>
              <a:t>enghraifft</a:t>
            </a:r>
            <a:r>
              <a:rPr lang="en-GB" dirty="0"/>
              <a:t>:</a:t>
            </a:r>
          </a:p>
        </p:txBody>
      </p:sp>
      <p:sp>
        <p:nvSpPr>
          <p:cNvPr id="4" name="Content Placeholder 3">
            <a:extLst>
              <a:ext uri="{FF2B5EF4-FFF2-40B4-BE49-F238E27FC236}">
                <a16:creationId xmlns:a16="http://schemas.microsoft.com/office/drawing/2014/main" id="{5A2DEC6B-52EB-F866-0441-4FA33313B3F1}"/>
              </a:ext>
            </a:extLst>
          </p:cNvPr>
          <p:cNvSpPr>
            <a:spLocks noGrp="1"/>
          </p:cNvSpPr>
          <p:nvPr>
            <p:ph sz="half" idx="2"/>
          </p:nvPr>
        </p:nvSpPr>
        <p:spPr>
          <a:xfrm>
            <a:off x="4648200" y="1825624"/>
            <a:ext cx="4028256" cy="4123655"/>
          </a:xfrm>
        </p:spPr>
        <p:txBody>
          <a:bodyPr>
            <a:noAutofit/>
          </a:bodyPr>
          <a:lstStyle/>
          <a:p>
            <a:pPr eaLnBrk="1" hangingPunct="1">
              <a:lnSpc>
                <a:spcPct val="80000"/>
              </a:lnSpc>
            </a:pPr>
            <a:r>
              <a:rPr lang="en-GB" altLang="en-US" sz="2200" dirty="0">
                <a:solidFill>
                  <a:srgbClr val="0070C0"/>
                </a:solidFill>
              </a:rPr>
              <a:t>A Community Profile should be of a specific geographical area, preferably the area where your young people are located.  It should be about 1000 words in length.</a:t>
            </a:r>
          </a:p>
          <a:p>
            <a:pPr eaLnBrk="1" hangingPunct="1">
              <a:lnSpc>
                <a:spcPct val="80000"/>
              </a:lnSpc>
            </a:pPr>
            <a:r>
              <a:rPr lang="en-GB" altLang="en-US" sz="2200" dirty="0">
                <a:solidFill>
                  <a:srgbClr val="0070C0"/>
                </a:solidFill>
              </a:rPr>
              <a:t>You should start your community profile with a description of the area. Use the theory already discussed to guide your writing and to draw out possible headings from the literature, for example: </a:t>
            </a:r>
          </a:p>
          <a:p>
            <a:pPr marL="11430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700" b="0" i="0" u="none" strike="noStrike" kern="1200" cap="none" spc="0" normalizeH="0" baseline="0" noProof="0" dirty="0">
              <a:ln>
                <a:noFill/>
              </a:ln>
              <a:solidFill>
                <a:schemeClr val="accent5">
                  <a:lumMod val="75000"/>
                </a:schemeClr>
              </a:solidFill>
              <a:effectLst/>
              <a:uLnTx/>
              <a:uFillTx/>
              <a:latin typeface="Gill Sans MT"/>
              <a:ea typeface="+mn-ea"/>
              <a:cs typeface="+mn-cs"/>
            </a:endParaRPr>
          </a:p>
          <a:p>
            <a:endParaRPr lang="en-GB" sz="1700" dirty="0">
              <a:solidFill>
                <a:schemeClr val="accent5">
                  <a:lumMod val="75000"/>
                </a:schemeClr>
              </a:solidFill>
            </a:endParaRPr>
          </a:p>
        </p:txBody>
      </p:sp>
      <p:sp>
        <p:nvSpPr>
          <p:cNvPr id="6" name="Title 1">
            <a:extLst>
              <a:ext uri="{FF2B5EF4-FFF2-40B4-BE49-F238E27FC236}">
                <a16:creationId xmlns:a16="http://schemas.microsoft.com/office/drawing/2014/main" id="{7A1CEF90-A3BE-EC3D-F977-0AAAB89CD249}"/>
              </a:ext>
            </a:extLst>
          </p:cNvPr>
          <p:cNvSpPr txBox="1">
            <a:spLocks/>
          </p:cNvSpPr>
          <p:nvPr/>
        </p:nvSpPr>
        <p:spPr>
          <a:xfrm>
            <a:off x="457200" y="152400"/>
            <a:ext cx="8229600" cy="118836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0373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dirty="0">
                <a:solidFill>
                  <a:srgbClr val="0070C0"/>
                </a:solidFill>
              </a:rPr>
              <a:t>Community Profile Structure..</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p:txBody>
          <a:bodyPr>
            <a:normAutofit fontScale="70000" lnSpcReduction="20000"/>
          </a:bodyPr>
          <a:lstStyle/>
          <a:p>
            <a:r>
              <a:rPr lang="en-GB" dirty="0" err="1"/>
              <a:t>Rhagymadrodd</a:t>
            </a:r>
            <a:endParaRPr lang="en-GB" dirty="0"/>
          </a:p>
          <a:p>
            <a:r>
              <a:rPr lang="en-GB" dirty="0" err="1"/>
              <a:t>Lleoliad</a:t>
            </a:r>
            <a:r>
              <a:rPr lang="en-GB" dirty="0"/>
              <a:t> </a:t>
            </a:r>
            <a:r>
              <a:rPr lang="en-GB" dirty="0" err="1"/>
              <a:t>a'r</a:t>
            </a:r>
            <a:r>
              <a:rPr lang="en-GB" dirty="0"/>
              <a:t> </a:t>
            </a:r>
            <a:r>
              <a:rPr lang="en-GB" dirty="0" err="1"/>
              <a:t>Amgylchedd</a:t>
            </a:r>
            <a:r>
              <a:rPr lang="en-GB" dirty="0"/>
              <a:t> – </a:t>
            </a:r>
            <a:r>
              <a:rPr lang="en-GB" dirty="0" err="1"/>
              <a:t>Arsylwi</a:t>
            </a:r>
            <a:r>
              <a:rPr lang="en-GB" dirty="0"/>
              <a:t> </a:t>
            </a:r>
            <a:r>
              <a:rPr lang="en-GB" dirty="0" err="1"/>
              <a:t>cyffredinol</a:t>
            </a:r>
            <a:r>
              <a:rPr lang="en-GB" dirty="0"/>
              <a:t> </a:t>
            </a:r>
            <a:r>
              <a:rPr lang="en-GB" dirty="0" err="1"/>
              <a:t>ar</a:t>
            </a:r>
            <a:r>
              <a:rPr lang="en-GB" dirty="0"/>
              <a:t> </a:t>
            </a:r>
            <a:r>
              <a:rPr lang="en-GB" dirty="0" err="1"/>
              <a:t>ddisgrifiad</a:t>
            </a:r>
            <a:r>
              <a:rPr lang="en-GB" dirty="0"/>
              <a:t> </a:t>
            </a:r>
            <a:r>
              <a:rPr lang="en-GB" dirty="0" err="1"/>
              <a:t>ffisegol</a:t>
            </a:r>
            <a:r>
              <a:rPr lang="en-GB" dirty="0"/>
              <a:t> </a:t>
            </a:r>
            <a:r>
              <a:rPr lang="en-GB" dirty="0" err="1"/>
              <a:t>yr</a:t>
            </a:r>
            <a:r>
              <a:rPr lang="en-GB" dirty="0"/>
              <a:t> </a:t>
            </a:r>
            <a:r>
              <a:rPr lang="en-GB" dirty="0" err="1"/>
              <a:t>ardal</a:t>
            </a:r>
            <a:r>
              <a:rPr lang="en-GB" dirty="0"/>
              <a:t>, er </a:t>
            </a:r>
            <a:r>
              <a:rPr lang="en-GB" dirty="0" err="1"/>
              <a:t>enghraifft</a:t>
            </a:r>
            <a:r>
              <a:rPr lang="en-GB" dirty="0"/>
              <a:t> tref/</a:t>
            </a:r>
            <a:r>
              <a:rPr lang="en-GB" dirty="0" err="1"/>
              <a:t>pentref</a:t>
            </a:r>
            <a:r>
              <a:rPr lang="en-GB" dirty="0"/>
              <a:t>/</a:t>
            </a:r>
            <a:r>
              <a:rPr lang="en-GB" dirty="0" err="1"/>
              <a:t>mannau</a:t>
            </a:r>
            <a:r>
              <a:rPr lang="en-GB" dirty="0"/>
              <a:t> </a:t>
            </a:r>
            <a:r>
              <a:rPr lang="en-GB" dirty="0" err="1"/>
              <a:t>gwyrdd</a:t>
            </a:r>
            <a:r>
              <a:rPr lang="en-GB" dirty="0"/>
              <a:t>/</a:t>
            </a:r>
            <a:r>
              <a:rPr lang="en-GB" dirty="0" err="1"/>
              <a:t>beth</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mewn</a:t>
            </a:r>
            <a:r>
              <a:rPr lang="en-GB" dirty="0"/>
              <a:t> </a:t>
            </a:r>
            <a:r>
              <a:rPr lang="en-GB" dirty="0" err="1"/>
              <a:t>neuaddau</a:t>
            </a:r>
            <a:r>
              <a:rPr lang="en-GB" dirty="0"/>
              <a:t>/</a:t>
            </a:r>
            <a:r>
              <a:rPr lang="en-GB" dirty="0" err="1"/>
              <a:t>canolfan</a:t>
            </a:r>
            <a:r>
              <a:rPr lang="en-GB" dirty="0"/>
              <a:t> </a:t>
            </a:r>
            <a:r>
              <a:rPr lang="en-GB" dirty="0" err="1"/>
              <a:t>hamdden</a:t>
            </a:r>
            <a:r>
              <a:rPr lang="en-GB" dirty="0"/>
              <a:t>/tai. (</a:t>
            </a:r>
            <a:r>
              <a:rPr lang="en-GB" dirty="0" err="1"/>
              <a:t>Cynnwys</a:t>
            </a:r>
            <a:r>
              <a:rPr lang="en-GB" dirty="0"/>
              <a:t> </a:t>
            </a:r>
            <a:r>
              <a:rPr lang="en-GB" dirty="0" err="1"/>
              <a:t>Mapiau</a:t>
            </a:r>
            <a:r>
              <a:rPr lang="en-GB" dirty="0"/>
              <a:t>/</a:t>
            </a:r>
            <a:r>
              <a:rPr lang="en-GB" dirty="0" err="1"/>
              <a:t>diagramau</a:t>
            </a:r>
            <a:r>
              <a:rPr lang="en-GB" dirty="0"/>
              <a:t> a </a:t>
            </a:r>
            <a:r>
              <a:rPr lang="en-GB" dirty="0" err="1"/>
              <a:t>lluniau</a:t>
            </a:r>
            <a:r>
              <a:rPr lang="en-GB" dirty="0"/>
              <a:t>?)</a:t>
            </a:r>
          </a:p>
          <a:p>
            <a:r>
              <a:rPr lang="en-GB" dirty="0"/>
              <a:t>Data </a:t>
            </a:r>
            <a:r>
              <a:rPr lang="en-GB" dirty="0" err="1"/>
              <a:t>Poblogaeth</a:t>
            </a:r>
            <a:r>
              <a:rPr lang="en-GB" dirty="0"/>
              <a:t> – </a:t>
            </a:r>
            <a:r>
              <a:rPr lang="en-GB" dirty="0" err="1"/>
              <a:t>Ystadegau</a:t>
            </a:r>
            <a:r>
              <a:rPr lang="en-GB" dirty="0"/>
              <a:t>/ Neet/ </a:t>
            </a:r>
            <a:r>
              <a:rPr lang="en-GB" dirty="0" err="1"/>
              <a:t>Pobl</a:t>
            </a:r>
            <a:r>
              <a:rPr lang="en-GB" dirty="0"/>
              <a:t> </a:t>
            </a:r>
            <a:r>
              <a:rPr lang="en-GB" dirty="0" err="1"/>
              <a:t>Ifanc</a:t>
            </a:r>
            <a:r>
              <a:rPr lang="en-GB" dirty="0"/>
              <a:t>/ </a:t>
            </a:r>
            <a:r>
              <a:rPr lang="en-GB" dirty="0" err="1"/>
              <a:t>Nifer</a:t>
            </a:r>
            <a:r>
              <a:rPr lang="en-GB" dirty="0"/>
              <a:t> </a:t>
            </a:r>
            <a:r>
              <a:rPr lang="en-GB" dirty="0" err="1"/>
              <a:t>heb</a:t>
            </a:r>
            <a:r>
              <a:rPr lang="en-GB" dirty="0"/>
              <a:t> </a:t>
            </a:r>
            <a:r>
              <a:rPr lang="en-GB" dirty="0" err="1"/>
              <a:t>unrhyw</a:t>
            </a:r>
            <a:r>
              <a:rPr lang="en-GB" dirty="0"/>
              <a:t> </a:t>
            </a:r>
            <a:r>
              <a:rPr lang="en-GB" dirty="0" err="1"/>
              <a:t>gymwysterau</a:t>
            </a:r>
            <a:r>
              <a:rPr lang="en-GB" dirty="0"/>
              <a:t>/</a:t>
            </a:r>
            <a:r>
              <a:rPr lang="en-GB" dirty="0" err="1"/>
              <a:t>rhieni</a:t>
            </a:r>
            <a:r>
              <a:rPr lang="en-GB" dirty="0"/>
              <a:t> </a:t>
            </a:r>
            <a:r>
              <a:rPr lang="en-GB" dirty="0" err="1"/>
              <a:t>unigol</a:t>
            </a:r>
            <a:r>
              <a:rPr lang="en-GB" dirty="0"/>
              <a:t> ac </a:t>
            </a:r>
            <a:r>
              <a:rPr lang="en-GB" dirty="0" err="1"/>
              <a:t>ati</a:t>
            </a:r>
            <a:r>
              <a:rPr lang="en-GB" dirty="0"/>
              <a:t>.</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p:txBody>
          <a:bodyPr>
            <a:normAutofit fontScale="70000" lnSpcReduction="20000"/>
          </a:bodyPr>
          <a:lstStyle/>
          <a:p>
            <a:pPr eaLnBrk="1" hangingPunct="1">
              <a:lnSpc>
                <a:spcPct val="80000"/>
              </a:lnSpc>
            </a:pPr>
            <a:r>
              <a:rPr lang="en-GB" altLang="en-US" sz="3200" dirty="0">
                <a:solidFill>
                  <a:srgbClr val="0070C0"/>
                </a:solidFill>
              </a:rPr>
              <a:t>Introduction</a:t>
            </a:r>
          </a:p>
          <a:p>
            <a:pPr lvl="1" eaLnBrk="1" hangingPunct="1">
              <a:lnSpc>
                <a:spcPct val="80000"/>
              </a:lnSpc>
            </a:pPr>
            <a:r>
              <a:rPr lang="en-GB" altLang="en-US" sz="2800" b="1" dirty="0">
                <a:solidFill>
                  <a:srgbClr val="0070C0"/>
                </a:solidFill>
              </a:rPr>
              <a:t>Location and Environment </a:t>
            </a:r>
            <a:r>
              <a:rPr lang="en-GB" altLang="en-US" sz="2800" dirty="0">
                <a:solidFill>
                  <a:srgbClr val="0070C0"/>
                </a:solidFill>
              </a:rPr>
              <a:t>– General observation of area physical description, for example town/village/green space/what is available halls/leisure centre/ housing. (Include Maps/diagrams and pictures?)</a:t>
            </a:r>
          </a:p>
          <a:p>
            <a:pPr lvl="1" eaLnBrk="1" hangingPunct="1">
              <a:lnSpc>
                <a:spcPct val="80000"/>
              </a:lnSpc>
            </a:pPr>
            <a:r>
              <a:rPr lang="en-GB" altLang="en-US" sz="2800" b="1" dirty="0">
                <a:solidFill>
                  <a:srgbClr val="0070C0"/>
                </a:solidFill>
              </a:rPr>
              <a:t>Population Data </a:t>
            </a:r>
            <a:r>
              <a:rPr lang="en-GB" altLang="en-US" sz="2800" dirty="0">
                <a:solidFill>
                  <a:srgbClr val="0070C0"/>
                </a:solidFill>
              </a:rPr>
              <a:t>– Stats/ Neet/ Young People/ Number with no qualifications /lone parents etc.  You could make a link with the number of (YP) to number of (YW) in area for example (use Census information) </a:t>
            </a:r>
          </a:p>
        </p:txBody>
      </p:sp>
    </p:spTree>
    <p:extLst>
      <p:ext uri="{BB962C8B-B14F-4D97-AF65-F5344CB8AC3E}">
        <p14:creationId xmlns:p14="http://schemas.microsoft.com/office/powerpoint/2010/main" val="4042977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dirty="0">
                <a:solidFill>
                  <a:srgbClr val="0070C0"/>
                </a:solidFill>
              </a:rPr>
              <a:t>Community Profile Structure..</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p:txBody>
          <a:bodyPr>
            <a:normAutofit/>
          </a:bodyPr>
          <a:lstStyle/>
          <a:p>
            <a:r>
              <a:rPr lang="en-GB" sz="1600" dirty="0" err="1"/>
              <a:t>Economi</a:t>
            </a:r>
            <a:r>
              <a:rPr lang="en-GB" sz="1600" dirty="0"/>
              <a:t> </a:t>
            </a:r>
            <a:r>
              <a:rPr lang="en-GB" sz="1600" dirty="0" err="1"/>
              <a:t>a’r</a:t>
            </a:r>
            <a:r>
              <a:rPr lang="en-GB" sz="1600" dirty="0"/>
              <a:t> </a:t>
            </a:r>
            <a:r>
              <a:rPr lang="en-GB" sz="1600" dirty="0" err="1"/>
              <a:t>Farchnad</a:t>
            </a:r>
            <a:r>
              <a:rPr lang="en-GB" sz="1600" dirty="0"/>
              <a:t> </a:t>
            </a:r>
            <a:r>
              <a:rPr lang="en-GB" sz="1600" dirty="0" err="1"/>
              <a:t>Lafur</a:t>
            </a:r>
            <a:r>
              <a:rPr lang="en-GB" sz="1600" dirty="0"/>
              <a:t> – Beth </a:t>
            </a:r>
            <a:r>
              <a:rPr lang="en-GB" sz="1600" dirty="0" err="1"/>
              <a:t>mae</a:t>
            </a:r>
            <a:r>
              <a:rPr lang="en-GB" sz="1600" dirty="0"/>
              <a:t> </a:t>
            </a:r>
            <a:r>
              <a:rPr lang="en-GB" sz="1600" dirty="0" err="1"/>
              <a:t>pobl</a:t>
            </a:r>
            <a:r>
              <a:rPr lang="en-GB" sz="1600" dirty="0"/>
              <a:t> </a:t>
            </a:r>
            <a:r>
              <a:rPr lang="en-GB" sz="1600" dirty="0" err="1"/>
              <a:t>yn</a:t>
            </a:r>
            <a:r>
              <a:rPr lang="en-GB" sz="1600" dirty="0"/>
              <a:t> </a:t>
            </a:r>
            <a:r>
              <a:rPr lang="en-GB" sz="1600" dirty="0" err="1"/>
              <a:t>ei</a:t>
            </a:r>
            <a:r>
              <a:rPr lang="en-GB" sz="1600" dirty="0"/>
              <a:t> </a:t>
            </a:r>
            <a:r>
              <a:rPr lang="en-GB" sz="1600" dirty="0" err="1"/>
              <a:t>wneud</a:t>
            </a:r>
            <a:r>
              <a:rPr lang="en-GB" sz="1600" dirty="0"/>
              <a:t> </a:t>
            </a:r>
            <a:r>
              <a:rPr lang="en-GB" sz="1600" dirty="0" err="1"/>
              <a:t>ar</a:t>
            </a:r>
            <a:r>
              <a:rPr lang="en-GB" sz="1600" dirty="0"/>
              <a:t> </a:t>
            </a:r>
            <a:r>
              <a:rPr lang="en-GB" sz="1600" dirty="0" err="1"/>
              <a:t>gyfer</a:t>
            </a:r>
            <a:r>
              <a:rPr lang="en-GB" sz="1600" dirty="0"/>
              <a:t> </a:t>
            </a:r>
            <a:r>
              <a:rPr lang="en-GB" sz="1600" dirty="0" err="1"/>
              <a:t>gwaith</a:t>
            </a:r>
            <a:r>
              <a:rPr lang="en-GB" sz="1600" dirty="0"/>
              <a:t>/ y </a:t>
            </a:r>
            <a:r>
              <a:rPr lang="en-GB" sz="1600" dirty="0" err="1"/>
              <a:t>cyflogwr</a:t>
            </a:r>
            <a:r>
              <a:rPr lang="en-GB" sz="1600" dirty="0"/>
              <a:t> </a:t>
            </a:r>
            <a:r>
              <a:rPr lang="en-GB" sz="1600" dirty="0" err="1"/>
              <a:t>mwyaf</a:t>
            </a:r>
            <a:r>
              <a:rPr lang="en-GB" sz="1600" dirty="0"/>
              <a:t> er </a:t>
            </a:r>
            <a:r>
              <a:rPr lang="en-GB" sz="1600" dirty="0" err="1"/>
              <a:t>enghraifft</a:t>
            </a:r>
            <a:r>
              <a:rPr lang="en-GB" sz="1600" dirty="0"/>
              <a:t>/ </a:t>
            </a:r>
            <a:r>
              <a:rPr lang="en-GB" sz="1600" dirty="0" err="1"/>
              <a:t>Incwm</a:t>
            </a:r>
            <a:r>
              <a:rPr lang="en-GB" sz="1600" dirty="0"/>
              <a:t> </a:t>
            </a:r>
            <a:r>
              <a:rPr lang="en-GB" sz="1600" dirty="0" err="1"/>
              <a:t>cartref</a:t>
            </a:r>
            <a:r>
              <a:rPr lang="en-GB" sz="1600" dirty="0"/>
              <a:t> </a:t>
            </a:r>
            <a:r>
              <a:rPr lang="en-GB" sz="1600" dirty="0" err="1"/>
              <a:t>ar</a:t>
            </a:r>
            <a:r>
              <a:rPr lang="en-GB" sz="1600" dirty="0"/>
              <a:t> </a:t>
            </a:r>
            <a:r>
              <a:rPr lang="en-GB" sz="1600" dirty="0" err="1"/>
              <a:t>gyfartaledd</a:t>
            </a:r>
            <a:r>
              <a:rPr lang="en-GB" sz="1600" dirty="0"/>
              <a:t>/ </a:t>
            </a:r>
            <a:r>
              <a:rPr lang="en-GB" sz="1600" dirty="0" err="1"/>
              <a:t>rhagolygon</a:t>
            </a:r>
            <a:r>
              <a:rPr lang="en-GB" sz="1600" dirty="0"/>
              <a:t> </a:t>
            </a:r>
            <a:r>
              <a:rPr lang="en-GB" sz="1600" dirty="0" err="1"/>
              <a:t>swyddi</a:t>
            </a:r>
            <a:r>
              <a:rPr lang="en-GB" sz="1600" dirty="0"/>
              <a:t> </a:t>
            </a:r>
            <a:r>
              <a:rPr lang="en-GB" sz="1600" dirty="0" err="1"/>
              <a:t>ar</a:t>
            </a:r>
            <a:r>
              <a:rPr lang="en-GB" sz="1600" dirty="0"/>
              <a:t> </a:t>
            </a:r>
            <a:r>
              <a:rPr lang="en-GB" sz="1600" dirty="0" err="1"/>
              <a:t>gyfer</a:t>
            </a:r>
            <a:r>
              <a:rPr lang="en-GB" sz="1600" dirty="0"/>
              <a:t> </a:t>
            </a:r>
            <a:r>
              <a:rPr lang="en-GB" sz="1600" dirty="0" err="1"/>
              <a:t>pobl</a:t>
            </a:r>
            <a:r>
              <a:rPr lang="en-GB" sz="1600" dirty="0"/>
              <a:t> </a:t>
            </a:r>
            <a:r>
              <a:rPr lang="en-GB" sz="1600" dirty="0" err="1"/>
              <a:t>ifanc</a:t>
            </a:r>
            <a:r>
              <a:rPr lang="en-GB" sz="1600" dirty="0"/>
              <a:t>?</a:t>
            </a:r>
          </a:p>
          <a:p>
            <a:r>
              <a:rPr lang="en-GB" sz="1600" dirty="0" err="1"/>
              <a:t>Isadeiledd</a:t>
            </a:r>
            <a:r>
              <a:rPr lang="en-GB" sz="1600" dirty="0"/>
              <a:t> – </a:t>
            </a:r>
            <a:r>
              <a:rPr lang="en-GB" sz="1600" dirty="0" err="1"/>
              <a:t>ffyrdd</a:t>
            </a:r>
            <a:r>
              <a:rPr lang="en-GB" sz="1600" dirty="0"/>
              <a:t>/</a:t>
            </a:r>
            <a:r>
              <a:rPr lang="en-GB" sz="1600" dirty="0" err="1"/>
              <a:t>trafnidiaeth</a:t>
            </a:r>
            <a:r>
              <a:rPr lang="en-GB" sz="1600" dirty="0"/>
              <a:t>/ tai/ </a:t>
            </a:r>
            <a:r>
              <a:rPr lang="en-GB" sz="1600" dirty="0" err="1"/>
              <a:t>busnesau</a:t>
            </a:r>
            <a:r>
              <a:rPr lang="en-GB" sz="1600" dirty="0"/>
              <a:t> </a:t>
            </a:r>
            <a:r>
              <a:rPr lang="en-GB" sz="1600" dirty="0" err="1"/>
              <a:t>lleol</a:t>
            </a:r>
            <a:r>
              <a:rPr lang="en-GB" sz="1600" dirty="0"/>
              <a:t>, </a:t>
            </a:r>
            <a:r>
              <a:rPr lang="en-GB" sz="1600" dirty="0" err="1"/>
              <a:t>ysgolion</a:t>
            </a:r>
            <a:r>
              <a:rPr lang="en-GB" sz="1600" dirty="0"/>
              <a:t> a </a:t>
            </a:r>
            <a:r>
              <a:rPr lang="en-GB" sz="1600" dirty="0" err="1"/>
              <a:t>chyfleusterau</a:t>
            </a:r>
            <a:endParaRPr lang="en-GB" sz="1600" dirty="0"/>
          </a:p>
          <a:p>
            <a:r>
              <a:rPr lang="en-GB" sz="1600" dirty="0" err="1"/>
              <a:t>Asedau</a:t>
            </a:r>
            <a:r>
              <a:rPr lang="en-GB" sz="1600" dirty="0"/>
              <a:t> </a:t>
            </a:r>
            <a:r>
              <a:rPr lang="en-GB" sz="1600" dirty="0" err="1"/>
              <a:t>Cymdeithasol</a:t>
            </a:r>
            <a:r>
              <a:rPr lang="en-GB" sz="1600" dirty="0"/>
              <a:t> – </a:t>
            </a:r>
            <a:r>
              <a:rPr lang="en-GB" sz="1600" dirty="0" err="1"/>
              <a:t>grwpiau</a:t>
            </a:r>
            <a:r>
              <a:rPr lang="en-GB" sz="1600" dirty="0"/>
              <a:t> a </a:t>
            </a:r>
            <a:r>
              <a:rPr lang="en-GB" sz="1600" dirty="0" err="1"/>
              <a:t>gwasanaethau</a:t>
            </a:r>
            <a:r>
              <a:rPr lang="en-GB" sz="1600" dirty="0"/>
              <a:t> </a:t>
            </a:r>
            <a:r>
              <a:rPr lang="en-GB" sz="1600" dirty="0" err="1"/>
              <a:t>cymunedol</a:t>
            </a:r>
            <a:r>
              <a:rPr lang="en-GB" sz="1600" dirty="0"/>
              <a:t> </a:t>
            </a:r>
            <a:r>
              <a:rPr lang="en-GB" sz="1600" dirty="0" err="1"/>
              <a:t>gan</a:t>
            </a:r>
            <a:r>
              <a:rPr lang="en-GB" sz="1600" dirty="0"/>
              <a:t> </a:t>
            </a:r>
            <a:r>
              <a:rPr lang="en-GB" sz="1600" dirty="0" err="1"/>
              <a:t>gynnwys</a:t>
            </a:r>
            <a:r>
              <a:rPr lang="en-GB" sz="1600" dirty="0"/>
              <a:t> </a:t>
            </a:r>
            <a:r>
              <a:rPr lang="en-GB" sz="1600" dirty="0" err="1"/>
              <a:t>gwasanaeth</a:t>
            </a:r>
            <a:r>
              <a:rPr lang="en-GB" sz="1600" dirty="0"/>
              <a:t>/</a:t>
            </a:r>
            <a:r>
              <a:rPr lang="en-GB" sz="1600" dirty="0" err="1"/>
              <a:t>gwaith</a:t>
            </a:r>
            <a:r>
              <a:rPr lang="en-GB" sz="1600" dirty="0"/>
              <a:t> </a:t>
            </a:r>
            <a:r>
              <a:rPr lang="en-GB" sz="1600" dirty="0" err="1"/>
              <a:t>ieuenctid</a:t>
            </a:r>
            <a:r>
              <a:rPr lang="en-GB" sz="1600" dirty="0"/>
              <a:t> (</a:t>
            </a:r>
            <a:r>
              <a:rPr lang="en-GB" sz="1600" dirty="0" err="1"/>
              <a:t>cryfderau</a:t>
            </a:r>
            <a:r>
              <a:rPr lang="en-GB" sz="1600" dirty="0"/>
              <a:t> </a:t>
            </a:r>
            <a:r>
              <a:rPr lang="en-GB" sz="1600" dirty="0" err="1"/>
              <a:t>cymdeithasol</a:t>
            </a:r>
            <a:r>
              <a:rPr lang="en-GB" sz="1600" dirty="0"/>
              <a:t> </a:t>
            </a:r>
            <a:r>
              <a:rPr lang="en-GB" sz="1600" dirty="0" err="1"/>
              <a:t>cymunedol</a:t>
            </a:r>
            <a:r>
              <a:rPr lang="en-GB" sz="1600" dirty="0"/>
              <a:t> </a:t>
            </a:r>
            <a:r>
              <a:rPr lang="en-GB" sz="1600" dirty="0" err="1"/>
              <a:t>fel</a:t>
            </a:r>
            <a:r>
              <a:rPr lang="en-GB" sz="1600" dirty="0"/>
              <a:t> </a:t>
            </a:r>
            <a:r>
              <a:rPr lang="en-GB" sz="1600" dirty="0" err="1"/>
              <a:t>y’u</a:t>
            </a:r>
            <a:r>
              <a:rPr lang="en-GB" sz="1600" dirty="0"/>
              <a:t> </a:t>
            </a:r>
            <a:r>
              <a:rPr lang="en-GB" sz="1600" dirty="0" err="1"/>
              <a:t>diffinnir</a:t>
            </a:r>
            <a:r>
              <a:rPr lang="en-GB" sz="1600" dirty="0"/>
              <a:t> </a:t>
            </a:r>
            <a:r>
              <a:rPr lang="en-GB" sz="1600" dirty="0" err="1"/>
              <a:t>gan</a:t>
            </a:r>
            <a:r>
              <a:rPr lang="en-GB" sz="1600" dirty="0"/>
              <a:t> </a:t>
            </a:r>
            <a:r>
              <a:rPr lang="en-GB" sz="1600" dirty="0" err="1"/>
              <a:t>bobl</a:t>
            </a:r>
            <a:r>
              <a:rPr lang="en-GB" sz="1600" dirty="0"/>
              <a:t> </a:t>
            </a:r>
            <a:r>
              <a:rPr lang="en-GB" sz="1600" dirty="0" err="1"/>
              <a:t>ifanc</a:t>
            </a:r>
            <a:r>
              <a:rPr lang="en-GB" sz="1600" dirty="0"/>
              <a:t>, </a:t>
            </a:r>
            <a:r>
              <a:rPr lang="en-GB" sz="1600" dirty="0" err="1"/>
              <a:t>gallech</a:t>
            </a:r>
            <a:r>
              <a:rPr lang="en-GB" sz="1600" dirty="0"/>
              <a:t> </a:t>
            </a:r>
            <a:r>
              <a:rPr lang="en-GB" sz="1600" dirty="0" err="1"/>
              <a:t>ddefnyddio</a:t>
            </a:r>
            <a:r>
              <a:rPr lang="en-GB" sz="1600" dirty="0"/>
              <a:t> </a:t>
            </a:r>
            <a:r>
              <a:rPr lang="en-GB" sz="1600" dirty="0" err="1"/>
              <a:t>datganiadau</a:t>
            </a:r>
            <a:r>
              <a:rPr lang="en-GB" sz="1600" dirty="0"/>
              <a:t> </a:t>
            </a:r>
            <a:r>
              <a:rPr lang="en-GB" sz="1600" dirty="0" err="1"/>
              <a:t>nodweddiadol</a:t>
            </a:r>
            <a:r>
              <a:rPr lang="en-GB" sz="1600" dirty="0"/>
              <a:t> a </a:t>
            </a:r>
            <a:r>
              <a:rPr lang="en-GB" sz="1600" dirty="0" err="1"/>
              <a:t>wneir</a:t>
            </a:r>
            <a:r>
              <a:rPr lang="en-GB" sz="1600" dirty="0"/>
              <a:t> </a:t>
            </a:r>
            <a:r>
              <a:rPr lang="en-GB" sz="1600" dirty="0" err="1"/>
              <a:t>gan</a:t>
            </a:r>
            <a:r>
              <a:rPr lang="en-GB" sz="1600" dirty="0"/>
              <a:t> </a:t>
            </a:r>
            <a:r>
              <a:rPr lang="en-GB" sz="1600" dirty="0" err="1"/>
              <a:t>bobl</a:t>
            </a:r>
            <a:r>
              <a:rPr lang="en-GB" sz="1600" dirty="0"/>
              <a:t> </a:t>
            </a:r>
            <a:r>
              <a:rPr lang="en-GB" sz="1600" dirty="0" err="1"/>
              <a:t>ifanc</a:t>
            </a:r>
            <a:r>
              <a:rPr lang="en-GB" sz="1600" dirty="0"/>
              <a:t> </a:t>
            </a:r>
            <a:r>
              <a:rPr lang="en-GB" sz="1600" dirty="0" err="1"/>
              <a:t>yn</a:t>
            </a:r>
            <a:r>
              <a:rPr lang="en-GB" sz="1600" dirty="0"/>
              <a:t> </a:t>
            </a:r>
            <a:r>
              <a:rPr lang="en-GB" sz="1600" dirty="0" err="1"/>
              <a:t>ystod</a:t>
            </a:r>
            <a:r>
              <a:rPr lang="en-GB" sz="1600" dirty="0"/>
              <a:t> </a:t>
            </a:r>
            <a:r>
              <a:rPr lang="en-GB" sz="1600" dirty="0" err="1"/>
              <a:t>trafodaeth</a:t>
            </a:r>
            <a:r>
              <a:rPr lang="en-GB" sz="1600" dirty="0"/>
              <a:t> am </a:t>
            </a:r>
            <a:r>
              <a:rPr lang="en-GB" sz="1600" dirty="0" err="1"/>
              <a:t>yr</a:t>
            </a:r>
            <a:r>
              <a:rPr lang="en-GB" sz="1600" dirty="0"/>
              <a:t> </a:t>
            </a:r>
            <a:r>
              <a:rPr lang="en-GB" sz="1600" dirty="0" err="1"/>
              <a:t>ardal</a:t>
            </a:r>
            <a:r>
              <a:rPr lang="en-GB" sz="1600" dirty="0"/>
              <a:t>)</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p:txBody>
          <a:bodyPr>
            <a:noAutofit/>
          </a:bodyPr>
          <a:lstStyle/>
          <a:p>
            <a:pPr marL="0" indent="0">
              <a:lnSpc>
                <a:spcPct val="80000"/>
              </a:lnSpc>
              <a:buNone/>
            </a:pPr>
            <a:r>
              <a:rPr lang="en-GB" altLang="en-US" sz="1800" b="1" dirty="0">
                <a:solidFill>
                  <a:srgbClr val="0070C0"/>
                </a:solidFill>
              </a:rPr>
              <a:t>Economy and Labour Market </a:t>
            </a:r>
            <a:r>
              <a:rPr lang="en-GB" altLang="en-US" sz="1800" dirty="0">
                <a:solidFill>
                  <a:srgbClr val="0070C0"/>
                </a:solidFill>
              </a:rPr>
              <a:t>– What do people do for work/ the largest employer for example/ Average household income/ job prospects for young people?</a:t>
            </a:r>
          </a:p>
          <a:p>
            <a:pPr marL="0" indent="0">
              <a:lnSpc>
                <a:spcPct val="80000"/>
              </a:lnSpc>
              <a:buNone/>
            </a:pPr>
            <a:r>
              <a:rPr lang="en-GB" altLang="en-US" sz="1800" b="1" dirty="0">
                <a:solidFill>
                  <a:srgbClr val="0070C0"/>
                </a:solidFill>
              </a:rPr>
              <a:t>Infrastructure</a:t>
            </a:r>
            <a:r>
              <a:rPr lang="en-GB" altLang="en-US" sz="1800" dirty="0">
                <a:solidFill>
                  <a:srgbClr val="0070C0"/>
                </a:solidFill>
              </a:rPr>
              <a:t> – roads/transport/ housing/ local businesses, schools and facilities</a:t>
            </a:r>
          </a:p>
          <a:p>
            <a:pPr marL="0" indent="0">
              <a:lnSpc>
                <a:spcPct val="80000"/>
              </a:lnSpc>
              <a:buNone/>
            </a:pPr>
            <a:r>
              <a:rPr lang="en-GB" altLang="en-US" sz="1800" b="1" dirty="0">
                <a:solidFill>
                  <a:srgbClr val="0070C0"/>
                </a:solidFill>
              </a:rPr>
              <a:t>Social Assets </a:t>
            </a:r>
            <a:r>
              <a:rPr lang="en-GB" altLang="en-US" sz="1800" dirty="0">
                <a:solidFill>
                  <a:srgbClr val="0070C0"/>
                </a:solidFill>
              </a:rPr>
              <a:t>– community groups and services </a:t>
            </a:r>
            <a:r>
              <a:rPr lang="en-GB" altLang="en-US" sz="1800" dirty="0" err="1">
                <a:solidFill>
                  <a:srgbClr val="0070C0"/>
                </a:solidFill>
              </a:rPr>
              <a:t>inc</a:t>
            </a:r>
            <a:r>
              <a:rPr lang="en-GB" altLang="en-US" sz="1800" dirty="0">
                <a:solidFill>
                  <a:srgbClr val="0070C0"/>
                </a:solidFill>
              </a:rPr>
              <a:t> youth service/work (community social strengths as defined by young people, you could use typical statements made by young people during discussion about the area)</a:t>
            </a:r>
          </a:p>
        </p:txBody>
      </p:sp>
    </p:spTree>
    <p:extLst>
      <p:ext uri="{BB962C8B-B14F-4D97-AF65-F5344CB8AC3E}">
        <p14:creationId xmlns:p14="http://schemas.microsoft.com/office/powerpoint/2010/main" val="632846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dirty="0">
                <a:solidFill>
                  <a:srgbClr val="0070C0"/>
                </a:solidFill>
              </a:rPr>
              <a:t>Community Profile Structure..</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a:xfrm>
            <a:off x="416818" y="1825624"/>
            <a:ext cx="4227190" cy="4051647"/>
          </a:xfrm>
        </p:spPr>
        <p:txBody>
          <a:bodyPr>
            <a:normAutofit/>
          </a:bodyPr>
          <a:lstStyle/>
          <a:p>
            <a:r>
              <a:rPr lang="en-GB" sz="1700" dirty="0" err="1">
                <a:latin typeface="Arial" panose="020B0604020202020204" pitchFamily="34" charset="0"/>
                <a:cs typeface="Arial" panose="020B0604020202020204" pitchFamily="34" charset="0"/>
              </a:rPr>
              <a:t>Heriau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Cymdeithasol</a:t>
            </a:r>
            <a:r>
              <a:rPr lang="en-GB" sz="1700" dirty="0">
                <a:latin typeface="Arial" panose="020B0604020202020204" pitchFamily="34" charset="0"/>
                <a:cs typeface="Arial" panose="020B0604020202020204" pitchFamily="34" charset="0"/>
              </a:rPr>
              <a:t> – </a:t>
            </a:r>
            <a:r>
              <a:rPr lang="en-GB" sz="1700" dirty="0" err="1">
                <a:latin typeface="Arial" panose="020B0604020202020204" pitchFamily="34" charset="0"/>
                <a:cs typeface="Arial" panose="020B0604020202020204" pitchFamily="34" charset="0"/>
              </a:rPr>
              <a:t>gallai’r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rhain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fod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seiliedig</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drafodaethau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gan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bobl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ifanc</a:t>
            </a:r>
            <a:r>
              <a:rPr lang="en-GB" sz="1700" dirty="0">
                <a:latin typeface="Arial" panose="020B0604020202020204" pitchFamily="34" charset="0"/>
                <a:cs typeface="Arial" panose="020B0604020202020204" pitchFamily="34" charset="0"/>
              </a:rPr>
              <a:t> a </a:t>
            </a:r>
            <a:r>
              <a:rPr lang="en-GB" sz="1700" dirty="0" err="1">
                <a:latin typeface="Arial" panose="020B0604020202020204" pitchFamily="34" charset="0"/>
                <a:cs typeface="Arial" panose="020B0604020202020204" pitchFamily="34" charset="0"/>
              </a:rPr>
              <a:t>chynnwys</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datganiadau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Digwyddiadau</a:t>
            </a:r>
            <a:r>
              <a:rPr lang="en-GB" sz="1700" dirty="0">
                <a:latin typeface="Arial" panose="020B0604020202020204" pitchFamily="34" charset="0"/>
                <a:cs typeface="Arial" panose="020B0604020202020204" pitchFamily="34" charset="0"/>
              </a:rPr>
              <a:t> o </a:t>
            </a:r>
            <a:r>
              <a:rPr lang="en-GB" sz="1700" dirty="0" err="1">
                <a:latin typeface="Arial" panose="020B0604020202020204" pitchFamily="34" charset="0"/>
                <a:cs typeface="Arial" panose="020B0604020202020204" pitchFamily="34" charset="0"/>
              </a:rPr>
              <a:t>droseddau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adroddwyd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amdanynt</a:t>
            </a:r>
            <a:r>
              <a:rPr lang="en-GB" sz="1700" dirty="0">
                <a:latin typeface="Arial" panose="020B0604020202020204" pitchFamily="34" charset="0"/>
                <a:cs typeface="Arial" panose="020B0604020202020204" pitchFamily="34" charset="0"/>
              </a:rPr>
              <a:t>) Beth </a:t>
            </a:r>
            <a:r>
              <a:rPr lang="en-GB" sz="1700" dirty="0" err="1">
                <a:latin typeface="Arial" panose="020B0604020202020204" pitchFamily="34" charset="0"/>
                <a:cs typeface="Arial" panose="020B0604020202020204" pitchFamily="34" charset="0"/>
              </a:rPr>
              <a:t>oedd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eich</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sylwadau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eich</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hun</a:t>
            </a:r>
            <a:endParaRPr lang="en-GB" sz="1700" dirty="0">
              <a:latin typeface="Arial" panose="020B0604020202020204" pitchFamily="34" charset="0"/>
              <a:cs typeface="Arial" panose="020B0604020202020204" pitchFamily="34" charset="0"/>
            </a:endParaRPr>
          </a:p>
          <a:p>
            <a:r>
              <a:rPr lang="en-GB" sz="1700" dirty="0" err="1">
                <a:latin typeface="Arial" panose="020B0604020202020204" pitchFamily="34" charset="0"/>
                <a:cs typeface="Arial" panose="020B0604020202020204" pitchFamily="34" charset="0"/>
              </a:rPr>
              <a:t>Crynodeb</a:t>
            </a:r>
            <a:r>
              <a:rPr lang="en-GB" sz="1700" dirty="0">
                <a:latin typeface="Arial" panose="020B0604020202020204" pitchFamily="34" charset="0"/>
                <a:cs typeface="Arial" panose="020B0604020202020204" pitchFamily="34" charset="0"/>
              </a:rPr>
              <a:t> – </a:t>
            </a:r>
            <a:r>
              <a:rPr lang="en-GB" sz="1700" dirty="0" err="1">
                <a:latin typeface="Arial" panose="020B0604020202020204" pitchFamily="34" charset="0"/>
                <a:cs typeface="Arial" panose="020B0604020202020204" pitchFamily="34" charset="0"/>
              </a:rPr>
              <a:t>pob</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adran</a:t>
            </a:r>
            <a:endParaRPr lang="en-GB" sz="1700" dirty="0">
              <a:latin typeface="Arial" panose="020B0604020202020204" pitchFamily="34" charset="0"/>
              <a:cs typeface="Arial" panose="020B0604020202020204" pitchFamily="34" charset="0"/>
            </a:endParaRPr>
          </a:p>
          <a:p>
            <a:r>
              <a:rPr lang="en-GB" sz="1700" dirty="0" err="1">
                <a:latin typeface="Arial" panose="020B0604020202020204" pitchFamily="34" charset="0"/>
                <a:cs typeface="Arial" panose="020B0604020202020204" pitchFamily="34" charset="0"/>
              </a:rPr>
              <a:t>Casgliad</a:t>
            </a:r>
            <a:r>
              <a:rPr lang="en-GB" sz="1700" dirty="0">
                <a:latin typeface="Arial" panose="020B0604020202020204" pitchFamily="34" charset="0"/>
                <a:cs typeface="Arial" panose="020B0604020202020204" pitchFamily="34" charset="0"/>
              </a:rPr>
              <a:t> – </a:t>
            </a:r>
            <a:r>
              <a:rPr lang="en-GB" sz="1700" dirty="0" err="1">
                <a:latin typeface="Arial" panose="020B0604020202020204" pitchFamily="34" charset="0"/>
                <a:cs typeface="Arial" panose="020B0604020202020204" pitchFamily="34" charset="0"/>
              </a:rPr>
              <a:t>gallai’r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Proffil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gloi</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gyda</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rhai</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sylwadau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ar</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dylanwad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sydd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gan</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gymuned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ar</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bobl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ifanc</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sy’n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byw</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yno</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materion</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bobl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ifanc</a:t>
            </a:r>
            <a:r>
              <a:rPr lang="en-GB" sz="1700" dirty="0">
                <a:latin typeface="Arial" panose="020B0604020202020204" pitchFamily="34" charset="0"/>
                <a:cs typeface="Arial" panose="020B0604020202020204" pitchFamily="34" charset="0"/>
              </a:rPr>
              <a:t> a </a:t>
            </a:r>
            <a:r>
              <a:rPr lang="en-GB" sz="1700" dirty="0" err="1">
                <a:latin typeface="Arial" panose="020B0604020202020204" pitchFamily="34" charset="0"/>
                <a:cs typeface="Arial" panose="020B0604020202020204" pitchFamily="34" charset="0"/>
              </a:rPr>
              <a:t>rhai</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awgrymiadau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cychwynnol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gyfer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gwaith</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ieuenctid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yn</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dyfodol</a:t>
            </a:r>
            <a:r>
              <a:rPr lang="en-GB" sz="1700" dirty="0">
                <a:latin typeface="Arial" panose="020B0604020202020204" pitchFamily="34" charset="0"/>
                <a:cs typeface="Arial" panose="020B0604020202020204" pitchFamily="34" charset="0"/>
              </a:rPr>
              <a:t>.</a:t>
            </a:r>
          </a:p>
          <a:p>
            <a:r>
              <a:rPr lang="en-GB" sz="1700" dirty="0" err="1">
                <a:latin typeface="Arial" panose="020B0604020202020204" pitchFamily="34" charset="0"/>
                <a:cs typeface="Arial" panose="020B0604020202020204" pitchFamily="34" charset="0"/>
              </a:rPr>
              <a:t>Argymhellion</a:t>
            </a:r>
            <a:r>
              <a:rPr lang="en-GB" sz="1700" dirty="0">
                <a:latin typeface="Arial" panose="020B0604020202020204" pitchFamily="34" charset="0"/>
                <a:cs typeface="Arial" panose="020B0604020202020204" pitchFamily="34" charset="0"/>
              </a:rPr>
              <a:t> – </a:t>
            </a:r>
            <a:r>
              <a:rPr lang="en-GB" sz="1700" dirty="0" err="1">
                <a:latin typeface="Arial" panose="020B0604020202020204" pitchFamily="34" charset="0"/>
                <a:cs typeface="Arial" panose="020B0604020202020204" pitchFamily="34" charset="0"/>
              </a:rPr>
              <a:t>pob</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adran</a:t>
            </a:r>
            <a:endParaRPr lang="en-GB" sz="17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a:xfrm>
            <a:off x="4860032" y="1524069"/>
            <a:ext cx="3867150" cy="3809862"/>
          </a:xfrm>
        </p:spPr>
        <p:txBody>
          <a:bodyPr>
            <a:noAutofit/>
          </a:bodyPr>
          <a:lstStyle/>
          <a:p>
            <a:pPr>
              <a:lnSpc>
                <a:spcPct val="80000"/>
              </a:lnSpc>
            </a:pPr>
            <a:r>
              <a:rPr lang="en-GB" altLang="en-US" sz="1800" b="1" dirty="0">
                <a:solidFill>
                  <a:srgbClr val="0070C0"/>
                </a:solidFill>
              </a:rPr>
              <a:t>Social Challenges </a:t>
            </a:r>
            <a:r>
              <a:rPr lang="en-GB" altLang="en-US" sz="1800" dirty="0">
                <a:solidFill>
                  <a:srgbClr val="0070C0"/>
                </a:solidFill>
              </a:rPr>
              <a:t>–  these could be based on discussions by young people and included statements (Incidents of reported crime) What were your own observations</a:t>
            </a:r>
          </a:p>
          <a:p>
            <a:pPr>
              <a:lnSpc>
                <a:spcPct val="80000"/>
              </a:lnSpc>
            </a:pPr>
            <a:r>
              <a:rPr lang="en-GB" altLang="en-US" sz="1800" b="1" dirty="0">
                <a:solidFill>
                  <a:srgbClr val="0070C0"/>
                </a:solidFill>
              </a:rPr>
              <a:t>Summary</a:t>
            </a:r>
            <a:r>
              <a:rPr lang="en-GB" altLang="en-US" sz="1800" dirty="0">
                <a:solidFill>
                  <a:srgbClr val="0070C0"/>
                </a:solidFill>
              </a:rPr>
              <a:t> – each section</a:t>
            </a:r>
          </a:p>
          <a:p>
            <a:pPr>
              <a:lnSpc>
                <a:spcPct val="80000"/>
              </a:lnSpc>
            </a:pPr>
            <a:r>
              <a:rPr lang="en-GB" altLang="en-US" sz="1800" b="1" dirty="0">
                <a:solidFill>
                  <a:srgbClr val="0070C0"/>
                </a:solidFill>
              </a:rPr>
              <a:t>Conclusion - </a:t>
            </a:r>
            <a:r>
              <a:rPr lang="en-GB" altLang="en-US" sz="2000" dirty="0">
                <a:solidFill>
                  <a:srgbClr val="0070C0"/>
                </a:solidFill>
              </a:rPr>
              <a:t> the Profile could conclude with some observations on the influence that the community has on the young people who live there, the young people’s issues and some initial suggestions for future youth work.</a:t>
            </a:r>
          </a:p>
          <a:p>
            <a:pPr>
              <a:lnSpc>
                <a:spcPct val="80000"/>
              </a:lnSpc>
            </a:pPr>
            <a:r>
              <a:rPr lang="en-GB" altLang="en-US" sz="2000" b="1" dirty="0">
                <a:solidFill>
                  <a:srgbClr val="0070C0"/>
                </a:solidFill>
              </a:rPr>
              <a:t>Recommendations</a:t>
            </a:r>
            <a:r>
              <a:rPr lang="en-GB" altLang="en-US" sz="2000" dirty="0">
                <a:solidFill>
                  <a:srgbClr val="0070C0"/>
                </a:solidFill>
              </a:rPr>
              <a:t> – each section</a:t>
            </a:r>
          </a:p>
          <a:p>
            <a:pPr lvl="0">
              <a:buClr>
                <a:srgbClr val="93A299"/>
              </a:buClr>
            </a:pPr>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1882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C699-FB3D-1EE1-C298-8C4DB83ACDD8}"/>
              </a:ext>
            </a:extLst>
          </p:cNvPr>
          <p:cNvSpPr>
            <a:spLocks noGrp="1"/>
          </p:cNvSpPr>
          <p:nvPr>
            <p:ph type="title"/>
          </p:nvPr>
        </p:nvSpPr>
        <p:spPr/>
        <p:txBody>
          <a:bodyPr/>
          <a:lstStyle/>
          <a:p>
            <a:r>
              <a:rPr lang="en-GB" dirty="0">
                <a:solidFill>
                  <a:srgbClr val="0070C0"/>
                </a:solidFill>
              </a:rPr>
              <a:t>Discuss..</a:t>
            </a:r>
          </a:p>
        </p:txBody>
      </p:sp>
      <p:sp>
        <p:nvSpPr>
          <p:cNvPr id="3" name="Content Placeholder 2">
            <a:extLst>
              <a:ext uri="{FF2B5EF4-FFF2-40B4-BE49-F238E27FC236}">
                <a16:creationId xmlns:a16="http://schemas.microsoft.com/office/drawing/2014/main" id="{A8DA2D05-3D8B-D766-8660-DD046D4BAD38}"/>
              </a:ext>
            </a:extLst>
          </p:cNvPr>
          <p:cNvSpPr>
            <a:spLocks noGrp="1"/>
          </p:cNvSpPr>
          <p:nvPr>
            <p:ph sz="half" idx="1"/>
          </p:nvPr>
        </p:nvSpPr>
        <p:spPr>
          <a:xfrm>
            <a:off x="395534" y="1825624"/>
            <a:ext cx="4100266" cy="3979639"/>
          </a:xfrm>
        </p:spPr>
        <p:txBody>
          <a:bodyPr>
            <a:noAutofit/>
          </a:bodyPr>
          <a:lstStyle/>
          <a:p>
            <a:r>
              <a:rPr lang="en-GB" sz="1800" dirty="0" err="1">
                <a:latin typeface="Arial" panose="020B0604020202020204" pitchFamily="34" charset="0"/>
                <a:cs typeface="Arial" panose="020B0604020202020204" pitchFamily="34" charset="0"/>
              </a:rPr>
              <a:t>Rhestrwch</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thrafodwch</a:t>
            </a:r>
            <a:r>
              <a:rPr lang="en-GB" sz="1800" dirty="0">
                <a:latin typeface="Arial" panose="020B0604020202020204" pitchFamily="34" charset="0"/>
                <a:cs typeface="Arial" panose="020B0604020202020204" pitchFamily="34" charset="0"/>
              </a:rPr>
              <a:t> 3 </a:t>
            </a:r>
            <a:r>
              <a:rPr lang="en-GB" sz="1800" dirty="0" err="1">
                <a:latin typeface="Arial" panose="020B0604020202020204" pitchFamily="34" charset="0"/>
                <a:cs typeface="Arial" panose="020B0604020202020204" pitchFamily="34" charset="0"/>
              </a:rPr>
              <a:t>o'r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pethau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gorau</a:t>
            </a:r>
            <a:r>
              <a:rPr lang="en-GB" sz="1800" dirty="0">
                <a:latin typeface="Arial" panose="020B0604020202020204" pitchFamily="34" charset="0"/>
                <a:cs typeface="Arial" panose="020B0604020202020204" pitchFamily="34" charset="0"/>
              </a:rPr>
              <a:t> am </a:t>
            </a:r>
            <a:r>
              <a:rPr lang="en-GB" sz="1800" dirty="0" err="1">
                <a:latin typeface="Arial" panose="020B0604020202020204" pitchFamily="34" charset="0"/>
                <a:cs typeface="Arial" panose="020B0604020202020204" pitchFamily="34" charset="0"/>
              </a:rPr>
              <a:t>eich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cymuned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eich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hun</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Rhestrwch</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thrafodwch</a:t>
            </a:r>
            <a:r>
              <a:rPr lang="en-GB" sz="1800" dirty="0">
                <a:latin typeface="Arial" panose="020B0604020202020204" pitchFamily="34" charset="0"/>
                <a:cs typeface="Arial" panose="020B0604020202020204" pitchFamily="34" charset="0"/>
              </a:rPr>
              <a:t> 3 </a:t>
            </a:r>
            <a:r>
              <a:rPr lang="en-GB" sz="1800" dirty="0" err="1">
                <a:latin typeface="Arial" panose="020B0604020202020204" pitchFamily="34" charset="0"/>
                <a:cs typeface="Arial" panose="020B0604020202020204" pitchFamily="34" charset="0"/>
              </a:rPr>
              <a:t>o'r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pethau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gwaethaf</a:t>
            </a:r>
            <a:r>
              <a:rPr lang="en-GB" sz="1800" dirty="0">
                <a:latin typeface="Arial" panose="020B0604020202020204" pitchFamily="34" charset="0"/>
                <a:cs typeface="Arial" panose="020B0604020202020204" pitchFamily="34" charset="0"/>
              </a:rPr>
              <a:t> am </a:t>
            </a:r>
            <a:r>
              <a:rPr lang="en-GB" sz="1800" dirty="0" err="1">
                <a:latin typeface="Arial" panose="020B0604020202020204" pitchFamily="34" charset="0"/>
                <a:cs typeface="Arial" panose="020B0604020202020204" pitchFamily="34" charset="0"/>
              </a:rPr>
              <a:t>eich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cymuned</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Beth </a:t>
            </a:r>
            <a:r>
              <a:rPr lang="en-GB" sz="1800" dirty="0" err="1">
                <a:latin typeface="Arial" panose="020B0604020202020204" pitchFamily="34" charset="0"/>
                <a:cs typeface="Arial" panose="020B0604020202020204" pitchFamily="34" charset="0"/>
              </a:rPr>
              <a:t>allech</a:t>
            </a:r>
            <a:r>
              <a:rPr lang="en-GB" sz="1800" dirty="0">
                <a:latin typeface="Arial" panose="020B0604020202020204" pitchFamily="34" charset="0"/>
                <a:cs typeface="Arial" panose="020B0604020202020204" pitchFamily="34" charset="0"/>
              </a:rPr>
              <a:t> chi </a:t>
            </a:r>
            <a:r>
              <a:rPr lang="en-GB" sz="1800" dirty="0" err="1">
                <a:latin typeface="Arial" panose="020B0604020202020204" pitchFamily="34" charset="0"/>
                <a:cs typeface="Arial" panose="020B0604020202020204" pitchFamily="34" charset="0"/>
              </a:rPr>
              <a:t>fod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wedi'i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wneud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gydag</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ychydig</a:t>
            </a:r>
            <a:r>
              <a:rPr lang="en-GB" sz="1800" dirty="0">
                <a:latin typeface="Arial" panose="020B0604020202020204" pitchFamily="34" charset="0"/>
                <a:cs typeface="Arial" panose="020B0604020202020204" pitchFamily="34" charset="0"/>
              </a:rPr>
              <a:t> o help ag </a:t>
            </a:r>
            <a:r>
              <a:rPr lang="en-GB" sz="1800" dirty="0" err="1">
                <a:latin typeface="Arial" panose="020B0604020202020204" pitchFamily="34" charset="0"/>
                <a:cs typeface="Arial" panose="020B0604020202020204" pitchFamily="34" charset="0"/>
              </a:rPr>
              <a:t>ef</a:t>
            </a:r>
            <a:r>
              <a:rPr lang="en-GB" sz="1800" dirty="0">
                <a:latin typeface="Arial" panose="020B0604020202020204" pitchFamily="34" charset="0"/>
                <a:cs typeface="Arial" panose="020B0604020202020204" pitchFamily="34" charset="0"/>
              </a:rPr>
              <a:t> pan </a:t>
            </a:r>
            <a:r>
              <a:rPr lang="en-GB" sz="1800" dirty="0" err="1">
                <a:latin typeface="Arial" panose="020B0604020202020204" pitchFamily="34" charset="0"/>
                <a:cs typeface="Arial" panose="020B0604020202020204" pitchFamily="34" charset="0"/>
              </a:rPr>
              <a:t>oeddech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15?</a:t>
            </a:r>
          </a:p>
        </p:txBody>
      </p:sp>
      <p:sp>
        <p:nvSpPr>
          <p:cNvPr id="4" name="Content Placeholder 3">
            <a:extLst>
              <a:ext uri="{FF2B5EF4-FFF2-40B4-BE49-F238E27FC236}">
                <a16:creationId xmlns:a16="http://schemas.microsoft.com/office/drawing/2014/main" id="{026C7048-DFBE-8EC0-83E2-E7035E86D19D}"/>
              </a:ext>
            </a:extLst>
          </p:cNvPr>
          <p:cNvSpPr>
            <a:spLocks noGrp="1"/>
          </p:cNvSpPr>
          <p:nvPr>
            <p:ph sz="half" idx="2"/>
          </p:nvPr>
        </p:nvSpPr>
        <p:spPr>
          <a:xfrm>
            <a:off x="4648202" y="1444121"/>
            <a:ext cx="4100264" cy="4186583"/>
          </a:xfrm>
        </p:spPr>
        <p:txBody>
          <a:bodyPr>
            <a:noAutofit/>
          </a:bodyPr>
          <a:lstStyle/>
          <a:p>
            <a:pPr eaLnBrk="1" hangingPunct="1"/>
            <a:r>
              <a:rPr lang="en-GB" altLang="en-US" sz="2400" dirty="0">
                <a:solidFill>
                  <a:srgbClr val="0070C0"/>
                </a:solidFill>
              </a:rPr>
              <a:t>List and discuss 3 of the best things about your own community</a:t>
            </a:r>
          </a:p>
          <a:p>
            <a:pPr eaLnBrk="1" hangingPunct="1">
              <a:buFontTx/>
              <a:buNone/>
            </a:pPr>
            <a:endParaRPr lang="en-GB" altLang="en-US" sz="2400" dirty="0">
              <a:solidFill>
                <a:srgbClr val="0070C0"/>
              </a:solidFill>
            </a:endParaRPr>
          </a:p>
          <a:p>
            <a:pPr eaLnBrk="1" hangingPunct="1"/>
            <a:r>
              <a:rPr lang="en-GB" altLang="en-US" sz="2400" dirty="0">
                <a:solidFill>
                  <a:srgbClr val="0070C0"/>
                </a:solidFill>
              </a:rPr>
              <a:t>List and discuss 3 of the worst things about your community</a:t>
            </a:r>
          </a:p>
          <a:p>
            <a:pPr eaLnBrk="1" hangingPunct="1">
              <a:buFontTx/>
              <a:buNone/>
            </a:pPr>
            <a:endParaRPr lang="en-GB" altLang="en-US" sz="2400" dirty="0">
              <a:solidFill>
                <a:srgbClr val="0070C0"/>
              </a:solidFill>
            </a:endParaRPr>
          </a:p>
          <a:p>
            <a:pPr eaLnBrk="1" hangingPunct="1"/>
            <a:r>
              <a:rPr lang="en-GB" altLang="en-US" sz="2400" dirty="0">
                <a:solidFill>
                  <a:srgbClr val="0070C0"/>
                </a:solidFill>
              </a:rPr>
              <a:t>What could you have done with some help with when you were 15?</a:t>
            </a:r>
            <a:endParaRPr lang="en-US" altLang="en-US" sz="2400" dirty="0">
              <a:solidFill>
                <a:srgbClr val="0070C0"/>
              </a:solidFill>
            </a:endParaRPr>
          </a:p>
          <a:p>
            <a:endParaRPr lang="en-GB" sz="16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9088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D73E8-F1AE-4E4B-7B4D-629ECCE010E3}"/>
              </a:ext>
            </a:extLst>
          </p:cNvPr>
          <p:cNvSpPr>
            <a:spLocks noGrp="1"/>
          </p:cNvSpPr>
          <p:nvPr>
            <p:ph type="title"/>
          </p:nvPr>
        </p:nvSpPr>
        <p:spPr/>
        <p:txBody>
          <a:bodyPr/>
          <a:lstStyle/>
          <a:p>
            <a:r>
              <a:rPr lang="en-GB" dirty="0">
                <a:solidFill>
                  <a:srgbClr val="0070C0"/>
                </a:solidFill>
              </a:rPr>
              <a:t>Discuss..</a:t>
            </a:r>
          </a:p>
        </p:txBody>
      </p:sp>
      <p:sp>
        <p:nvSpPr>
          <p:cNvPr id="3" name="Content Placeholder 2">
            <a:extLst>
              <a:ext uri="{FF2B5EF4-FFF2-40B4-BE49-F238E27FC236}">
                <a16:creationId xmlns:a16="http://schemas.microsoft.com/office/drawing/2014/main" id="{F427FECD-0190-1A82-8A53-705CC93ADA04}"/>
              </a:ext>
            </a:extLst>
          </p:cNvPr>
          <p:cNvSpPr>
            <a:spLocks noGrp="1"/>
          </p:cNvSpPr>
          <p:nvPr>
            <p:ph sz="half" idx="1"/>
          </p:nvPr>
        </p:nvSpPr>
        <p:spPr/>
        <p:txBody>
          <a:bodyPr>
            <a:normAutofit fontScale="92500" lnSpcReduction="20000"/>
          </a:bodyPr>
          <a:lstStyle/>
          <a:p>
            <a:r>
              <a:rPr lang="en-GB" dirty="0" err="1"/>
              <a:t>Ymgynghori</a:t>
            </a:r>
            <a:endParaRPr lang="en-GB" dirty="0"/>
          </a:p>
          <a:p>
            <a:r>
              <a:rPr lang="en-GB" dirty="0"/>
              <a:t>Gwaith </a:t>
            </a:r>
            <a:r>
              <a:rPr lang="en-GB" dirty="0" err="1"/>
              <a:t>grwp</a:t>
            </a:r>
            <a:endParaRPr lang="en-GB" dirty="0"/>
          </a:p>
          <a:p>
            <a:r>
              <a:rPr lang="en-GB" dirty="0" err="1"/>
              <a:t>Cofnodion</a:t>
            </a:r>
            <a:r>
              <a:rPr lang="en-GB" dirty="0"/>
              <a:t> </a:t>
            </a:r>
            <a:r>
              <a:rPr lang="en-GB" dirty="0" err="1"/>
              <a:t>fideo</a:t>
            </a:r>
            <a:endParaRPr lang="en-GB" dirty="0"/>
          </a:p>
          <a:p>
            <a:r>
              <a:rPr lang="en-GB" dirty="0" err="1"/>
              <a:t>Taith</a:t>
            </a:r>
            <a:r>
              <a:rPr lang="en-GB" dirty="0"/>
              <a:t> </a:t>
            </a:r>
            <a:r>
              <a:rPr lang="en-GB" dirty="0" err="1"/>
              <a:t>Gerdded</a:t>
            </a:r>
            <a:r>
              <a:rPr lang="en-GB" dirty="0"/>
              <a:t> </a:t>
            </a:r>
            <a:r>
              <a:rPr lang="en-GB" dirty="0" err="1"/>
              <a:t>Gymunedol</a:t>
            </a:r>
            <a:endParaRPr lang="en-GB" dirty="0"/>
          </a:p>
          <a:p>
            <a:r>
              <a:rPr lang="en-GB" dirty="0" err="1"/>
              <a:t>Mapiau</a:t>
            </a:r>
            <a:endParaRPr lang="en-GB" dirty="0"/>
          </a:p>
          <a:p>
            <a:r>
              <a:rPr lang="en-GB" dirty="0" err="1"/>
              <a:t>Lluniau</a:t>
            </a:r>
            <a:endParaRPr lang="en-GB" dirty="0"/>
          </a:p>
          <a:p>
            <a:r>
              <a:rPr lang="en-GB" dirty="0" err="1"/>
              <a:t>Tynnwch</a:t>
            </a:r>
            <a:r>
              <a:rPr lang="en-GB" dirty="0"/>
              <a:t> </a:t>
            </a:r>
            <a:r>
              <a:rPr lang="en-GB" dirty="0" err="1"/>
              <a:t>lun</a:t>
            </a:r>
            <a:r>
              <a:rPr lang="en-GB" dirty="0"/>
              <a:t> </a:t>
            </a:r>
            <a:r>
              <a:rPr lang="en-GB" dirty="0" err="1"/>
              <a:t>o'ch</a:t>
            </a:r>
            <a:r>
              <a:rPr lang="en-GB" dirty="0"/>
              <a:t> </a:t>
            </a:r>
            <a:r>
              <a:rPr lang="en-GB" dirty="0" err="1"/>
              <a:t>cymuned</a:t>
            </a:r>
            <a:endParaRPr lang="en-GB" dirty="0"/>
          </a:p>
          <a:p>
            <a:r>
              <a:rPr lang="en-GB" dirty="0" err="1"/>
              <a:t>Eraill</a:t>
            </a:r>
            <a:r>
              <a:rPr lang="en-GB" dirty="0"/>
              <a:t>??</a:t>
            </a:r>
          </a:p>
        </p:txBody>
      </p:sp>
      <p:sp>
        <p:nvSpPr>
          <p:cNvPr id="4" name="Content Placeholder 3">
            <a:extLst>
              <a:ext uri="{FF2B5EF4-FFF2-40B4-BE49-F238E27FC236}">
                <a16:creationId xmlns:a16="http://schemas.microsoft.com/office/drawing/2014/main" id="{161A77F2-1091-40ED-B70A-105782D3265A}"/>
              </a:ext>
            </a:extLst>
          </p:cNvPr>
          <p:cNvSpPr>
            <a:spLocks noGrp="1"/>
          </p:cNvSpPr>
          <p:nvPr>
            <p:ph sz="half" idx="2"/>
          </p:nvPr>
        </p:nvSpPr>
        <p:spPr/>
        <p:txBody>
          <a:bodyPr>
            <a:normAutofit fontScale="92500" lnSpcReduction="20000"/>
          </a:bodyPr>
          <a:lstStyle/>
          <a:p>
            <a:r>
              <a:rPr lang="en-GB" altLang="en-US" dirty="0">
                <a:solidFill>
                  <a:srgbClr val="0070C0"/>
                </a:solidFill>
              </a:rPr>
              <a:t>Consultation</a:t>
            </a:r>
          </a:p>
          <a:p>
            <a:r>
              <a:rPr lang="en-GB" altLang="en-US" dirty="0">
                <a:solidFill>
                  <a:srgbClr val="0070C0"/>
                </a:solidFill>
              </a:rPr>
              <a:t>Group Work</a:t>
            </a:r>
          </a:p>
          <a:p>
            <a:r>
              <a:rPr lang="en-GB" altLang="en-US" dirty="0">
                <a:solidFill>
                  <a:srgbClr val="0070C0"/>
                </a:solidFill>
              </a:rPr>
              <a:t>Video entries</a:t>
            </a:r>
          </a:p>
          <a:p>
            <a:r>
              <a:rPr lang="en-GB" altLang="en-US" dirty="0">
                <a:solidFill>
                  <a:srgbClr val="0070C0"/>
                </a:solidFill>
              </a:rPr>
              <a:t>Community Walk</a:t>
            </a:r>
          </a:p>
          <a:p>
            <a:r>
              <a:rPr lang="en-GB" altLang="en-US" dirty="0">
                <a:solidFill>
                  <a:srgbClr val="0070C0"/>
                </a:solidFill>
              </a:rPr>
              <a:t>Maps</a:t>
            </a:r>
          </a:p>
          <a:p>
            <a:r>
              <a:rPr lang="en-GB" altLang="en-US" dirty="0">
                <a:solidFill>
                  <a:srgbClr val="0070C0"/>
                </a:solidFill>
              </a:rPr>
              <a:t>Pictures</a:t>
            </a:r>
          </a:p>
          <a:p>
            <a:r>
              <a:rPr lang="en-GB" altLang="en-US" dirty="0">
                <a:solidFill>
                  <a:srgbClr val="0070C0"/>
                </a:solidFill>
              </a:rPr>
              <a:t>Draw your community</a:t>
            </a:r>
          </a:p>
          <a:p>
            <a:r>
              <a:rPr lang="en-GB" dirty="0">
                <a:solidFill>
                  <a:srgbClr val="0070C0"/>
                </a:solidFill>
              </a:rPr>
              <a:t>Others??</a:t>
            </a:r>
          </a:p>
        </p:txBody>
      </p:sp>
    </p:spTree>
    <p:extLst>
      <p:ext uri="{BB962C8B-B14F-4D97-AF65-F5344CB8AC3E}">
        <p14:creationId xmlns:p14="http://schemas.microsoft.com/office/powerpoint/2010/main" val="2176876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A3ABA-7C27-DBC6-1172-BE7A45FC7C11}"/>
              </a:ext>
            </a:extLst>
          </p:cNvPr>
          <p:cNvSpPr>
            <a:spLocks noGrp="1"/>
          </p:cNvSpPr>
          <p:nvPr>
            <p:ph type="title"/>
          </p:nvPr>
        </p:nvSpPr>
        <p:spPr/>
        <p:txBody>
          <a:bodyPr/>
          <a:lstStyle/>
          <a:p>
            <a:r>
              <a:rPr lang="en-GB" dirty="0">
                <a:solidFill>
                  <a:srgbClr val="0070C0"/>
                </a:solidFill>
              </a:rPr>
              <a:t>Write this down..</a:t>
            </a:r>
          </a:p>
        </p:txBody>
      </p:sp>
      <p:sp>
        <p:nvSpPr>
          <p:cNvPr id="3" name="Content Placeholder 2">
            <a:extLst>
              <a:ext uri="{FF2B5EF4-FFF2-40B4-BE49-F238E27FC236}">
                <a16:creationId xmlns:a16="http://schemas.microsoft.com/office/drawing/2014/main" id="{4E0F6C69-E035-B289-1E0A-EF970A1E03DE}"/>
              </a:ext>
            </a:extLst>
          </p:cNvPr>
          <p:cNvSpPr>
            <a:spLocks noGrp="1"/>
          </p:cNvSpPr>
          <p:nvPr>
            <p:ph sz="half" idx="1"/>
          </p:nvPr>
        </p:nvSpPr>
        <p:spPr>
          <a:xfrm>
            <a:off x="395536" y="2060848"/>
            <a:ext cx="3867150" cy="3809862"/>
          </a:xfrm>
        </p:spPr>
        <p:txBody>
          <a:bodyPr>
            <a:normAutofit fontScale="55000" lnSpcReduction="20000"/>
          </a:bodyPr>
          <a:lstStyle/>
          <a:p>
            <a:r>
              <a:rPr lang="en-GB" dirty="0" err="1"/>
              <a:t>Dylai</a:t>
            </a:r>
            <a:r>
              <a:rPr lang="en-GB" dirty="0"/>
              <a:t> </a:t>
            </a:r>
            <a:r>
              <a:rPr lang="en-GB" dirty="0" err="1"/>
              <a:t>Proffil</a:t>
            </a:r>
            <a:r>
              <a:rPr lang="en-GB" dirty="0"/>
              <a:t> </a:t>
            </a:r>
            <a:r>
              <a:rPr lang="en-GB" dirty="0" err="1"/>
              <a:t>Cymunedol</a:t>
            </a:r>
            <a:r>
              <a:rPr lang="en-GB" dirty="0"/>
              <a:t> </a:t>
            </a:r>
            <a:r>
              <a:rPr lang="en-GB" dirty="0" err="1"/>
              <a:t>ddisgrifio</a:t>
            </a:r>
            <a:r>
              <a:rPr lang="en-GB" dirty="0"/>
              <a:t> a </a:t>
            </a:r>
            <a:r>
              <a:rPr lang="en-GB" dirty="0" err="1"/>
              <a:t>gwneud</a:t>
            </a:r>
            <a:r>
              <a:rPr lang="en-GB" dirty="0"/>
              <a:t> </a:t>
            </a:r>
            <a:r>
              <a:rPr lang="en-GB" dirty="0" err="1"/>
              <a:t>dyfarniadau</a:t>
            </a:r>
            <a:r>
              <a:rPr lang="en-GB" dirty="0"/>
              <a:t> </a:t>
            </a:r>
            <a:r>
              <a:rPr lang="en-GB" dirty="0" err="1"/>
              <a:t>cychwynnol</a:t>
            </a:r>
            <a:r>
              <a:rPr lang="en-GB" dirty="0"/>
              <a:t> </a:t>
            </a:r>
            <a:r>
              <a:rPr lang="en-GB" dirty="0" err="1"/>
              <a:t>ar</a:t>
            </a:r>
            <a:r>
              <a:rPr lang="en-GB" dirty="0"/>
              <a:t> </a:t>
            </a:r>
            <a:r>
              <a:rPr lang="en-GB" dirty="0" err="1"/>
              <a:t>ardal</a:t>
            </a:r>
            <a:r>
              <a:rPr lang="en-GB" dirty="0"/>
              <a:t> </a:t>
            </a:r>
            <a:r>
              <a:rPr lang="en-GB" dirty="0" err="1"/>
              <a:t>ddaearyddol</a:t>
            </a:r>
            <a:r>
              <a:rPr lang="en-GB" dirty="0"/>
              <a:t> </a:t>
            </a:r>
            <a:r>
              <a:rPr lang="en-GB" dirty="0" err="1"/>
              <a:t>benodol</a:t>
            </a:r>
            <a:r>
              <a:rPr lang="en-GB" dirty="0"/>
              <a:t>, </a:t>
            </a:r>
            <a:r>
              <a:rPr lang="en-GB" dirty="0" err="1"/>
              <a:t>yn</a:t>
            </a:r>
            <a:r>
              <a:rPr lang="en-GB" dirty="0"/>
              <a:t> </a:t>
            </a:r>
            <a:r>
              <a:rPr lang="en-GB" dirty="0" err="1"/>
              <a:t>ddelfrydol</a:t>
            </a:r>
            <a:r>
              <a:rPr lang="en-GB" dirty="0"/>
              <a:t> </a:t>
            </a:r>
            <a:r>
              <a:rPr lang="en-GB" dirty="0" err="1"/>
              <a:t>yr</a:t>
            </a:r>
            <a:r>
              <a:rPr lang="en-GB" dirty="0"/>
              <a:t> </a:t>
            </a:r>
            <a:r>
              <a:rPr lang="en-GB" dirty="0" err="1"/>
              <a:t>ardal</a:t>
            </a:r>
            <a:r>
              <a:rPr lang="en-GB" dirty="0"/>
              <a:t> </a:t>
            </a:r>
            <a:r>
              <a:rPr lang="en-GB" dirty="0" err="1"/>
              <a:t>lle</a:t>
            </a:r>
            <a:r>
              <a:rPr lang="en-GB" dirty="0"/>
              <a:t> </a:t>
            </a:r>
            <a:r>
              <a:rPr lang="en-GB" dirty="0" err="1"/>
              <a:t>mae'r</a:t>
            </a:r>
            <a:r>
              <a:rPr lang="en-GB" dirty="0"/>
              <a:t> </a:t>
            </a:r>
            <a:r>
              <a:rPr lang="en-GB" dirty="0" err="1"/>
              <a:t>gwaith</a:t>
            </a:r>
            <a:r>
              <a:rPr lang="en-GB" dirty="0"/>
              <a:t> </a:t>
            </a:r>
            <a:r>
              <a:rPr lang="en-GB" dirty="0" err="1"/>
              <a:t>ieuenctid</a:t>
            </a:r>
            <a:r>
              <a:rPr lang="en-GB" dirty="0"/>
              <a:t> </a:t>
            </a:r>
            <a:r>
              <a:rPr lang="en-GB" dirty="0" err="1"/>
              <a:t>wedi'i</a:t>
            </a:r>
            <a:r>
              <a:rPr lang="en-GB" dirty="0"/>
              <a:t> </a:t>
            </a:r>
            <a:r>
              <a:rPr lang="en-GB" dirty="0" err="1"/>
              <a:t>leoli</a:t>
            </a:r>
            <a:r>
              <a:rPr lang="en-GB" dirty="0"/>
              <a:t>.</a:t>
            </a:r>
          </a:p>
          <a:p>
            <a:endParaRPr lang="en-GB" dirty="0"/>
          </a:p>
          <a:p>
            <a:r>
              <a:rPr lang="en-GB" dirty="0"/>
              <a:t>Yn </a:t>
            </a:r>
            <a:r>
              <a:rPr lang="en-GB" dirty="0" err="1"/>
              <a:t>dilyn</a:t>
            </a:r>
            <a:r>
              <a:rPr lang="en-GB" dirty="0"/>
              <a:t> </a:t>
            </a:r>
            <a:r>
              <a:rPr lang="en-GB" dirty="0" err="1"/>
              <a:t>disgrifiad</a:t>
            </a:r>
            <a:r>
              <a:rPr lang="en-GB" dirty="0"/>
              <a:t> </a:t>
            </a:r>
            <a:r>
              <a:rPr lang="en-GB" dirty="0" err="1"/>
              <a:t>trylwyr</a:t>
            </a:r>
            <a:r>
              <a:rPr lang="en-GB" dirty="0"/>
              <a:t> </a:t>
            </a:r>
            <a:r>
              <a:rPr lang="en-GB" dirty="0" err="1"/>
              <a:t>o'r</a:t>
            </a:r>
            <a:r>
              <a:rPr lang="en-GB" dirty="0"/>
              <a:t> </a:t>
            </a:r>
            <a:r>
              <a:rPr lang="en-GB" dirty="0" err="1"/>
              <a:t>ardal</a:t>
            </a:r>
            <a:r>
              <a:rPr lang="en-GB" dirty="0"/>
              <a:t> </a:t>
            </a:r>
            <a:r>
              <a:rPr lang="en-GB" dirty="0" err="1"/>
              <a:t>dylai'r</a:t>
            </a:r>
            <a:r>
              <a:rPr lang="en-GB" dirty="0"/>
              <a:t> </a:t>
            </a:r>
            <a:r>
              <a:rPr lang="en-GB" dirty="0" err="1"/>
              <a:t>Proffil</a:t>
            </a:r>
            <a:r>
              <a:rPr lang="en-GB" dirty="0"/>
              <a:t> </a:t>
            </a:r>
            <a:r>
              <a:rPr lang="en-GB" dirty="0" err="1"/>
              <a:t>gynnwys</a:t>
            </a:r>
            <a:r>
              <a:rPr lang="en-GB" dirty="0"/>
              <a:t> </a:t>
            </a:r>
            <a:r>
              <a:rPr lang="en-GB" dirty="0" err="1"/>
              <a:t>sylwadau</a:t>
            </a:r>
            <a:r>
              <a:rPr lang="en-GB" dirty="0"/>
              <a:t> a </a:t>
            </a:r>
            <a:r>
              <a:rPr lang="en-GB" dirty="0" err="1"/>
              <a:t>sylwadau</a:t>
            </a:r>
            <a:r>
              <a:rPr lang="en-GB" dirty="0"/>
              <a:t> </a:t>
            </a:r>
            <a:r>
              <a:rPr lang="en-GB" dirty="0" err="1"/>
              <a:t>gan</a:t>
            </a:r>
            <a:r>
              <a:rPr lang="en-GB" dirty="0"/>
              <a:t> </a:t>
            </a:r>
            <a:r>
              <a:rPr lang="en-GB" dirty="0" err="1"/>
              <a:t>bobl</a:t>
            </a:r>
            <a:r>
              <a:rPr lang="en-GB" dirty="0"/>
              <a:t> </a:t>
            </a:r>
            <a:r>
              <a:rPr lang="en-GB" dirty="0" err="1"/>
              <a:t>ifanc</a:t>
            </a:r>
            <a:r>
              <a:rPr lang="en-GB" dirty="0"/>
              <a:t> </a:t>
            </a:r>
            <a:r>
              <a:rPr lang="en-GB" dirty="0" err="1"/>
              <a:t>ar</a:t>
            </a:r>
            <a:r>
              <a:rPr lang="en-GB" dirty="0"/>
              <a:t> y </a:t>
            </a:r>
            <a:r>
              <a:rPr lang="en-GB" dirty="0" err="1"/>
              <a:t>dylanwad</a:t>
            </a:r>
            <a:r>
              <a:rPr lang="en-GB" dirty="0"/>
              <a:t> </a:t>
            </a:r>
            <a:r>
              <a:rPr lang="en-GB" dirty="0" err="1"/>
              <a:t>sydd</a:t>
            </a:r>
            <a:r>
              <a:rPr lang="en-GB" dirty="0"/>
              <a:t> </a:t>
            </a:r>
            <a:r>
              <a:rPr lang="en-GB" dirty="0" err="1"/>
              <a:t>gan</a:t>
            </a:r>
            <a:r>
              <a:rPr lang="en-GB" dirty="0"/>
              <a:t> y </a:t>
            </a:r>
            <a:r>
              <a:rPr lang="en-GB" dirty="0" err="1"/>
              <a:t>gymuned</a:t>
            </a:r>
            <a:r>
              <a:rPr lang="en-GB" dirty="0"/>
              <a:t> </a:t>
            </a:r>
            <a:r>
              <a:rPr lang="en-GB" dirty="0" err="1"/>
              <a:t>ar</a:t>
            </a:r>
            <a:r>
              <a:rPr lang="en-GB" dirty="0"/>
              <a:t> y </a:t>
            </a:r>
            <a:r>
              <a:rPr lang="en-GB" dirty="0" err="1"/>
              <a:t>bobl</a:t>
            </a:r>
            <a:r>
              <a:rPr lang="en-GB" dirty="0"/>
              <a:t> </a:t>
            </a:r>
            <a:r>
              <a:rPr lang="en-GB" dirty="0" err="1"/>
              <a:t>ifanc</a:t>
            </a:r>
            <a:r>
              <a:rPr lang="en-GB" dirty="0"/>
              <a:t> </a:t>
            </a:r>
            <a:r>
              <a:rPr lang="en-GB" dirty="0" err="1"/>
              <a:t>sy'n</a:t>
            </a:r>
            <a:r>
              <a:rPr lang="en-GB" dirty="0"/>
              <a:t> </a:t>
            </a:r>
            <a:r>
              <a:rPr lang="en-GB" dirty="0" err="1"/>
              <a:t>byw</a:t>
            </a:r>
            <a:r>
              <a:rPr lang="en-GB" dirty="0"/>
              <a:t> </a:t>
            </a:r>
            <a:r>
              <a:rPr lang="en-GB" dirty="0" err="1"/>
              <a:t>yno</a:t>
            </a:r>
            <a:r>
              <a:rPr lang="en-GB" dirty="0"/>
              <a:t>.</a:t>
            </a:r>
          </a:p>
          <a:p>
            <a:endParaRPr lang="en-GB" dirty="0"/>
          </a:p>
          <a:p>
            <a:r>
              <a:rPr lang="en-GB" dirty="0" err="1"/>
              <a:t>Rhaid</a:t>
            </a:r>
            <a:r>
              <a:rPr lang="en-GB" dirty="0"/>
              <a:t> </a:t>
            </a:r>
            <a:r>
              <a:rPr lang="en-GB" dirty="0" err="1"/>
              <a:t>i'r</a:t>
            </a:r>
            <a:r>
              <a:rPr lang="en-GB" dirty="0"/>
              <a:t> </a:t>
            </a:r>
            <a:r>
              <a:rPr lang="en-GB" dirty="0" err="1"/>
              <a:t>Proffil</a:t>
            </a:r>
            <a:r>
              <a:rPr lang="en-GB" dirty="0"/>
              <a:t> </a:t>
            </a:r>
            <a:r>
              <a:rPr lang="en-GB" dirty="0" err="1"/>
              <a:t>fanylu'n</a:t>
            </a:r>
            <a:r>
              <a:rPr lang="en-GB" dirty="0"/>
              <a:t> </a:t>
            </a:r>
            <a:r>
              <a:rPr lang="en-GB" dirty="0" err="1"/>
              <a:t>glir</a:t>
            </a:r>
            <a:r>
              <a:rPr lang="en-GB" dirty="0"/>
              <a:t> </a:t>
            </a:r>
            <a:r>
              <a:rPr lang="en-GB" dirty="0" err="1"/>
              <a:t>ar</a:t>
            </a:r>
            <a:r>
              <a:rPr lang="en-GB" dirty="0"/>
              <a:t> y </a:t>
            </a:r>
            <a:r>
              <a:rPr lang="en-GB" dirty="0" err="1"/>
              <a:t>materion</a:t>
            </a:r>
            <a:r>
              <a:rPr lang="en-GB" dirty="0"/>
              <a:t> </a:t>
            </a:r>
            <a:r>
              <a:rPr lang="en-GB" dirty="0" err="1"/>
              <a:t>i</a:t>
            </a:r>
            <a:r>
              <a:rPr lang="en-GB" dirty="0"/>
              <a:t> </a:t>
            </a:r>
            <a:r>
              <a:rPr lang="en-GB" dirty="0" err="1"/>
              <a:t>bobl</a:t>
            </a:r>
            <a:r>
              <a:rPr lang="en-GB" dirty="0"/>
              <a:t> </a:t>
            </a:r>
            <a:r>
              <a:rPr lang="en-GB" dirty="0" err="1"/>
              <a:t>ifanc</a:t>
            </a:r>
            <a:r>
              <a:rPr lang="en-GB" dirty="0"/>
              <a:t> </a:t>
            </a:r>
            <a:r>
              <a:rPr lang="en-GB" dirty="0" err="1"/>
              <a:t>lleol</a:t>
            </a:r>
            <a:r>
              <a:rPr lang="en-GB" dirty="0"/>
              <a:t> a </a:t>
            </a:r>
            <a:r>
              <a:rPr lang="en-GB" dirty="0" err="1"/>
              <a:t>beth</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i'ch</a:t>
            </a:r>
            <a:r>
              <a:rPr lang="en-GB" dirty="0"/>
              <a:t> </a:t>
            </a:r>
            <a:r>
              <a:rPr lang="en-GB" dirty="0" err="1"/>
              <a:t>rhaglenni</a:t>
            </a:r>
            <a:r>
              <a:rPr lang="en-GB" dirty="0"/>
              <a:t> </a:t>
            </a:r>
            <a:r>
              <a:rPr lang="en-GB" dirty="0" err="1"/>
              <a:t>gwaith</a:t>
            </a:r>
            <a:r>
              <a:rPr lang="en-GB" dirty="0"/>
              <a:t> </a:t>
            </a:r>
            <a:r>
              <a:rPr lang="en-GB" dirty="0" err="1"/>
              <a:t>ieuenctid</a:t>
            </a:r>
            <a:r>
              <a:rPr lang="en-GB" dirty="0"/>
              <a:t>, y </a:t>
            </a:r>
            <a:r>
              <a:rPr lang="en-GB" dirty="0" err="1"/>
              <a:t>cynllun</a:t>
            </a:r>
            <a:r>
              <a:rPr lang="en-GB" dirty="0"/>
              <a:t> </a:t>
            </a:r>
            <a:r>
              <a:rPr lang="en-GB" dirty="0" err="1"/>
              <a:t>gweithredu</a:t>
            </a:r>
            <a:r>
              <a:rPr lang="en-GB" dirty="0"/>
              <a:t> </a:t>
            </a:r>
            <a:r>
              <a:rPr lang="en-GB" dirty="0" err="1"/>
              <a:t>parthol</a:t>
            </a:r>
            <a:r>
              <a:rPr lang="en-GB" dirty="0"/>
              <a:t> a </a:t>
            </a:r>
            <a:r>
              <a:rPr lang="en-GB" dirty="0" err="1"/>
              <a:t>phartneriaethau</a:t>
            </a:r>
            <a:r>
              <a:rPr lang="en-GB" dirty="0"/>
              <a:t> </a:t>
            </a:r>
            <a:r>
              <a:rPr lang="en-GB" dirty="0" err="1"/>
              <a:t>ehangach</a:t>
            </a:r>
            <a:r>
              <a:rPr lang="en-GB" dirty="0"/>
              <a:t>.</a:t>
            </a:r>
          </a:p>
        </p:txBody>
      </p:sp>
      <p:sp>
        <p:nvSpPr>
          <p:cNvPr id="4" name="Content Placeholder 3">
            <a:extLst>
              <a:ext uri="{FF2B5EF4-FFF2-40B4-BE49-F238E27FC236}">
                <a16:creationId xmlns:a16="http://schemas.microsoft.com/office/drawing/2014/main" id="{B595D529-EFD5-31A8-4A6B-CE875F4C6F9E}"/>
              </a:ext>
            </a:extLst>
          </p:cNvPr>
          <p:cNvSpPr>
            <a:spLocks noGrp="1"/>
          </p:cNvSpPr>
          <p:nvPr>
            <p:ph sz="half" idx="2"/>
          </p:nvPr>
        </p:nvSpPr>
        <p:spPr>
          <a:xfrm>
            <a:off x="4881314" y="1524069"/>
            <a:ext cx="3867150" cy="3809862"/>
          </a:xfrm>
        </p:spPr>
        <p:txBody>
          <a:bodyPr>
            <a:noAutofit/>
          </a:bodyPr>
          <a:lstStyle/>
          <a:p>
            <a:pPr eaLnBrk="1" hangingPunct="1">
              <a:lnSpc>
                <a:spcPct val="90000"/>
              </a:lnSpc>
            </a:pPr>
            <a:r>
              <a:rPr lang="en-GB" altLang="en-US" sz="1600" dirty="0">
                <a:solidFill>
                  <a:srgbClr val="0070C0"/>
                </a:solidFill>
              </a:rPr>
              <a:t>A Community Profile should describe and make initial judgements on a specific geographical area, preferably the area where the youth work is situated.</a:t>
            </a:r>
          </a:p>
          <a:p>
            <a:pPr eaLnBrk="1" hangingPunct="1">
              <a:lnSpc>
                <a:spcPct val="90000"/>
              </a:lnSpc>
            </a:pPr>
            <a:endParaRPr lang="en-GB" altLang="en-US" sz="1600" dirty="0">
              <a:solidFill>
                <a:srgbClr val="0070C0"/>
              </a:solidFill>
            </a:endParaRPr>
          </a:p>
          <a:p>
            <a:pPr eaLnBrk="1" hangingPunct="1">
              <a:lnSpc>
                <a:spcPct val="90000"/>
              </a:lnSpc>
            </a:pPr>
            <a:r>
              <a:rPr lang="en-GB" altLang="en-US" sz="1600" dirty="0">
                <a:solidFill>
                  <a:srgbClr val="0070C0"/>
                </a:solidFill>
              </a:rPr>
              <a:t>Following a thorough description of the area the Profile should include observations and comments from young people on the influence that the community has on the young people who live there.</a:t>
            </a:r>
          </a:p>
          <a:p>
            <a:pPr eaLnBrk="1" hangingPunct="1">
              <a:lnSpc>
                <a:spcPct val="90000"/>
              </a:lnSpc>
              <a:buFontTx/>
              <a:buNone/>
            </a:pPr>
            <a:endParaRPr lang="en-GB" altLang="en-US" sz="1600" dirty="0">
              <a:solidFill>
                <a:srgbClr val="0070C0"/>
              </a:solidFill>
            </a:endParaRPr>
          </a:p>
          <a:p>
            <a:pPr eaLnBrk="1" hangingPunct="1">
              <a:lnSpc>
                <a:spcPct val="90000"/>
              </a:lnSpc>
            </a:pPr>
            <a:r>
              <a:rPr lang="en-GB" altLang="en-US" sz="1600" dirty="0">
                <a:solidFill>
                  <a:srgbClr val="0070C0"/>
                </a:solidFill>
              </a:rPr>
              <a:t>The Profile must clearly detail the issues for local young people and what this means for your youth work programmes, the zonal action plan and wider partnerships.</a:t>
            </a:r>
          </a:p>
        </p:txBody>
      </p:sp>
    </p:spTree>
    <p:extLst>
      <p:ext uri="{BB962C8B-B14F-4D97-AF65-F5344CB8AC3E}">
        <p14:creationId xmlns:p14="http://schemas.microsoft.com/office/powerpoint/2010/main" val="387134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endParaRPr lang="en-GB" sz="4800" dirty="0">
              <a:solidFill>
                <a:srgbClr val="0070C0"/>
              </a:solidFill>
              <a:latin typeface="Arial" panose="020B0604020202020204" pitchFamily="34" charset="0"/>
              <a:cs typeface="Arial" panose="020B0604020202020204" pitchFamily="34" charset="0"/>
            </a:endParaRPr>
          </a:p>
          <a:p>
            <a:endParaRPr lang="en-GB" sz="4800" dirty="0">
              <a:solidFill>
                <a:srgbClr val="0070C0"/>
              </a:solidFill>
              <a:latin typeface="Arial" panose="020B0604020202020204" pitchFamily="34" charset="0"/>
              <a:cs typeface="Arial" panose="020B0604020202020204" pitchFamily="34" charset="0"/>
            </a:endParaRPr>
          </a:p>
          <a:p>
            <a:r>
              <a:rPr lang="en-GB" sz="4800" dirty="0">
                <a:solidFill>
                  <a:srgbClr val="0070C0"/>
                </a:solidFill>
                <a:latin typeface="Arial" panose="020B0604020202020204" pitchFamily="34" charset="0"/>
                <a:cs typeface="Arial" panose="020B0604020202020204" pitchFamily="34" charset="0"/>
              </a:rPr>
              <a:t>Comfort Break – 15 minutes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084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445DE-976B-0385-B93C-1B4504BD6945}"/>
              </a:ext>
            </a:extLst>
          </p:cNvPr>
          <p:cNvSpPr>
            <a:spLocks noGrp="1"/>
          </p:cNvSpPr>
          <p:nvPr>
            <p:ph type="title"/>
          </p:nvPr>
        </p:nvSpPr>
        <p:spPr/>
        <p:txBody>
          <a:bodyPr/>
          <a:lstStyle/>
          <a:p>
            <a:r>
              <a:rPr lang="en-GB" dirty="0">
                <a:solidFill>
                  <a:srgbClr val="0070C0"/>
                </a:solidFill>
              </a:rPr>
              <a:t>Community Profile</a:t>
            </a:r>
          </a:p>
        </p:txBody>
      </p:sp>
      <p:sp>
        <p:nvSpPr>
          <p:cNvPr id="3" name="Content Placeholder 2">
            <a:extLst>
              <a:ext uri="{FF2B5EF4-FFF2-40B4-BE49-F238E27FC236}">
                <a16:creationId xmlns:a16="http://schemas.microsoft.com/office/drawing/2014/main" id="{6906AA30-427D-6194-F00F-3289BB707FF1}"/>
              </a:ext>
            </a:extLst>
          </p:cNvPr>
          <p:cNvSpPr>
            <a:spLocks noGrp="1"/>
          </p:cNvSpPr>
          <p:nvPr>
            <p:ph sz="half" idx="1"/>
          </p:nvPr>
        </p:nvSpPr>
        <p:spPr/>
        <p:txBody>
          <a:bodyPr>
            <a:normAutofit fontScale="62500" lnSpcReduction="20000"/>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fyw</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gymdeithasol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economaidd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wleidyddol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dinas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Hawtin a Percy-Smith, 2007, t 6</a:t>
            </a:r>
          </a:p>
        </p:txBody>
      </p:sp>
      <p:sp>
        <p:nvSpPr>
          <p:cNvPr id="4" name="Content Placeholder 3">
            <a:extLst>
              <a:ext uri="{FF2B5EF4-FFF2-40B4-BE49-F238E27FC236}">
                <a16:creationId xmlns:a16="http://schemas.microsoft.com/office/drawing/2014/main" id="{54CF2EA5-0A17-3AC3-7766-3CB28EDF4542}"/>
              </a:ext>
            </a:extLst>
          </p:cNvPr>
          <p:cNvSpPr>
            <a:spLocks noGrp="1"/>
          </p:cNvSpPr>
          <p:nvPr>
            <p:ph sz="half" idx="2"/>
          </p:nvPr>
        </p:nvSpPr>
        <p:spPr>
          <a:xfrm>
            <a:off x="4648200" y="1700808"/>
            <a:ext cx="3867150" cy="3809862"/>
          </a:xfrm>
        </p:spPr>
        <p:txBody>
          <a:bodyPr>
            <a:noAutofit/>
          </a:bodyPr>
          <a:lstStyle/>
          <a:p>
            <a:pPr marL="274320" indent="-274320" eaLnBrk="1" fontAlgn="auto" hangingPunct="1">
              <a:spcAft>
                <a:spcPts val="0"/>
              </a:spcAft>
              <a:buFont typeface="Wingdings 3"/>
              <a:buChar char=""/>
              <a:defRPr/>
            </a:pPr>
            <a:r>
              <a:rPr lang="en-GB" sz="2000" dirty="0">
                <a:solidFill>
                  <a:srgbClr val="0070C0"/>
                </a:solidFill>
              </a:rPr>
              <a:t>The area as a place to live</a:t>
            </a:r>
          </a:p>
          <a:p>
            <a:pPr marL="274320" indent="-274320" eaLnBrk="1" fontAlgn="auto" hangingPunct="1">
              <a:spcAft>
                <a:spcPts val="0"/>
              </a:spcAft>
              <a:buFont typeface="Wingdings 3"/>
              <a:buChar char=""/>
              <a:defRPr/>
            </a:pPr>
            <a:r>
              <a:rPr lang="en-GB" sz="2000" dirty="0">
                <a:solidFill>
                  <a:srgbClr val="0070C0"/>
                </a:solidFill>
              </a:rPr>
              <a:t>The area as a social community</a:t>
            </a:r>
          </a:p>
          <a:p>
            <a:pPr marL="274320" indent="-274320" eaLnBrk="1" fontAlgn="auto" hangingPunct="1">
              <a:spcAft>
                <a:spcPts val="0"/>
              </a:spcAft>
              <a:buFont typeface="Wingdings 3"/>
              <a:buChar char=""/>
              <a:defRPr/>
            </a:pPr>
            <a:r>
              <a:rPr lang="en-GB" sz="2000" dirty="0">
                <a:solidFill>
                  <a:srgbClr val="0070C0"/>
                </a:solidFill>
              </a:rPr>
              <a:t>The area as an economic community</a:t>
            </a:r>
          </a:p>
          <a:p>
            <a:pPr marL="274320" indent="-274320" eaLnBrk="1" fontAlgn="auto" hangingPunct="1">
              <a:spcAft>
                <a:spcPts val="0"/>
              </a:spcAft>
              <a:buFont typeface="Wingdings 3"/>
              <a:buChar char=""/>
              <a:defRPr/>
            </a:pPr>
            <a:r>
              <a:rPr lang="en-GB" sz="2000" dirty="0">
                <a:solidFill>
                  <a:srgbClr val="0070C0"/>
                </a:solidFill>
              </a:rPr>
              <a:t>The area as a political community</a:t>
            </a:r>
          </a:p>
          <a:p>
            <a:pPr marL="274320" indent="-274320" eaLnBrk="1" fontAlgn="auto" hangingPunct="1">
              <a:spcAft>
                <a:spcPts val="0"/>
              </a:spcAft>
              <a:buFont typeface="Wingdings 3"/>
              <a:buChar char=""/>
              <a:defRPr/>
            </a:pPr>
            <a:r>
              <a:rPr lang="en-GB" sz="2000" dirty="0">
                <a:solidFill>
                  <a:srgbClr val="0070C0"/>
                </a:solidFill>
              </a:rPr>
              <a:t>The area as a personal space</a:t>
            </a:r>
          </a:p>
          <a:p>
            <a:pPr marL="274320" indent="-274320" eaLnBrk="1" fontAlgn="auto" hangingPunct="1">
              <a:spcAft>
                <a:spcPts val="0"/>
              </a:spcAft>
              <a:buFont typeface="Wingdings 3"/>
              <a:buChar char=""/>
              <a:defRPr/>
            </a:pPr>
            <a:r>
              <a:rPr lang="en-GB" sz="2000" dirty="0">
                <a:solidFill>
                  <a:srgbClr val="0070C0"/>
                </a:solidFill>
              </a:rPr>
              <a:t>The area as part of its city</a:t>
            </a:r>
          </a:p>
          <a:p>
            <a:pPr marL="274320" indent="-274320" eaLnBrk="1" fontAlgn="auto" hangingPunct="1">
              <a:spcAft>
                <a:spcPts val="0"/>
              </a:spcAft>
              <a:buFont typeface="Wingdings 3"/>
              <a:buChar char=""/>
              <a:defRPr/>
            </a:pPr>
            <a:r>
              <a:rPr lang="en-GB" sz="2000" dirty="0">
                <a:solidFill>
                  <a:srgbClr val="0070C0"/>
                </a:solidFill>
              </a:rPr>
              <a:t>What are the needs and resources?</a:t>
            </a:r>
          </a:p>
          <a:p>
            <a:pPr marL="0" indent="0" algn="r" eaLnBrk="1" fontAlgn="auto" hangingPunct="1">
              <a:spcAft>
                <a:spcPts val="0"/>
              </a:spcAft>
              <a:buFontTx/>
              <a:buNone/>
              <a:defRPr/>
            </a:pPr>
            <a:endParaRPr lang="en-GB" sz="2000" dirty="0">
              <a:solidFill>
                <a:srgbClr val="0070C0"/>
              </a:solidFill>
            </a:endParaRPr>
          </a:p>
          <a:p>
            <a:pPr marL="0" indent="0" algn="r" eaLnBrk="1" fontAlgn="auto" hangingPunct="1">
              <a:spcAft>
                <a:spcPts val="0"/>
              </a:spcAft>
              <a:buFontTx/>
              <a:buNone/>
              <a:defRPr/>
            </a:pPr>
            <a:r>
              <a:rPr lang="en-GB" sz="2000" dirty="0">
                <a:solidFill>
                  <a:srgbClr val="0070C0"/>
                </a:solidFill>
              </a:rPr>
              <a:t>Hawtin and Percy-Smith, 2007, p 6</a:t>
            </a: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14944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B146-30E5-7A31-3E8E-8B15318E5DC8}"/>
              </a:ext>
            </a:extLst>
          </p:cNvPr>
          <p:cNvSpPr>
            <a:spLocks noGrp="1"/>
          </p:cNvSpPr>
          <p:nvPr>
            <p:ph type="title"/>
          </p:nvPr>
        </p:nvSpPr>
        <p:spPr/>
        <p:txBody>
          <a:bodyPr>
            <a:noAutofit/>
          </a:bodyPr>
          <a:lstStyle/>
          <a:p>
            <a:r>
              <a:rPr lang="en-GB" sz="2800" dirty="0">
                <a:solidFill>
                  <a:srgbClr val="0070C0"/>
                </a:solidFill>
              </a:rPr>
              <a:t>Your Community Profile</a:t>
            </a:r>
          </a:p>
        </p:txBody>
      </p:sp>
      <p:sp>
        <p:nvSpPr>
          <p:cNvPr id="3" name="Content Placeholder 2">
            <a:extLst>
              <a:ext uri="{FF2B5EF4-FFF2-40B4-BE49-F238E27FC236}">
                <a16:creationId xmlns:a16="http://schemas.microsoft.com/office/drawing/2014/main" id="{56598537-D34C-8177-25BE-5E0E3C22696C}"/>
              </a:ext>
            </a:extLst>
          </p:cNvPr>
          <p:cNvSpPr>
            <a:spLocks noGrp="1"/>
          </p:cNvSpPr>
          <p:nvPr>
            <p:ph sz="half" idx="1"/>
          </p:nvPr>
        </p:nvSpPr>
        <p:spPr/>
        <p:txBody>
          <a:bodyPr>
            <a:normAutofit fontScale="62500" lnSpcReduction="20000"/>
          </a:bodyPr>
          <a:lstStyle/>
          <a:p>
            <a:r>
              <a:rPr lang="en-GB" dirty="0" err="1">
                <a:latin typeface="Arial" panose="020B0604020202020204" pitchFamily="34" charset="0"/>
                <a:cs typeface="Arial" panose="020B0604020202020204" pitchFamily="34" charset="0"/>
              </a:rPr>
              <a:t>Dulliau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Cynnwys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Fformat</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Ffynonellau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rhannu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87C7264-804B-F5E0-AA1D-7D4EE4CEEE5D}"/>
              </a:ext>
            </a:extLst>
          </p:cNvPr>
          <p:cNvSpPr>
            <a:spLocks noGrp="1"/>
          </p:cNvSpPr>
          <p:nvPr>
            <p:ph sz="half" idx="2"/>
          </p:nvPr>
        </p:nvSpPr>
        <p:spPr>
          <a:xfrm>
            <a:off x="4648200" y="1825624"/>
            <a:ext cx="3867150" cy="3979639"/>
          </a:xfrm>
        </p:spPr>
        <p:txBody>
          <a:bodyPr>
            <a:normAutofit fontScale="62500" lnSpcReduction="20000"/>
          </a:bodyPr>
          <a:lstStyle/>
          <a:p>
            <a:pPr eaLnBrk="1" hangingPunct="1"/>
            <a:r>
              <a:rPr lang="en-GB" altLang="en-US" sz="5800" dirty="0">
                <a:solidFill>
                  <a:srgbClr val="0070C0"/>
                </a:solidFill>
              </a:rPr>
              <a:t>Methods</a:t>
            </a:r>
          </a:p>
          <a:p>
            <a:pPr eaLnBrk="1" hangingPunct="1"/>
            <a:r>
              <a:rPr lang="en-GB" altLang="en-US" sz="5800" dirty="0">
                <a:solidFill>
                  <a:srgbClr val="0070C0"/>
                </a:solidFill>
              </a:rPr>
              <a:t>Content</a:t>
            </a:r>
          </a:p>
          <a:p>
            <a:pPr eaLnBrk="1" hangingPunct="1"/>
            <a:r>
              <a:rPr lang="en-GB" altLang="en-US" sz="5800" dirty="0">
                <a:solidFill>
                  <a:srgbClr val="0070C0"/>
                </a:solidFill>
              </a:rPr>
              <a:t>Format</a:t>
            </a:r>
          </a:p>
          <a:p>
            <a:pPr eaLnBrk="1" hangingPunct="1"/>
            <a:r>
              <a:rPr lang="en-GB" altLang="en-US" sz="5800" dirty="0">
                <a:solidFill>
                  <a:srgbClr val="0070C0"/>
                </a:solidFill>
              </a:rPr>
              <a:t>Sources of Information</a:t>
            </a:r>
          </a:p>
          <a:p>
            <a:pPr eaLnBrk="1" hangingPunct="1"/>
            <a:endParaRPr lang="en-GB" altLang="en-US" sz="5800" dirty="0">
              <a:solidFill>
                <a:srgbClr val="0070C0"/>
              </a:solidFill>
            </a:endParaRPr>
          </a:p>
          <a:p>
            <a:pPr eaLnBrk="1" hangingPunct="1"/>
            <a:r>
              <a:rPr lang="en-GB" altLang="en-US" sz="5800" dirty="0">
                <a:solidFill>
                  <a:srgbClr val="0070C0"/>
                </a:solidFill>
              </a:rPr>
              <a:t>Discuss and share ideas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029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6691-31D7-9AF1-EBDC-77397DBA46E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A160C8A-66A2-E374-7B2A-FD2F9F907237}"/>
              </a:ext>
            </a:extLst>
          </p:cNvPr>
          <p:cNvSpPr>
            <a:spLocks noGrp="1"/>
          </p:cNvSpPr>
          <p:nvPr>
            <p:ph sz="half" idx="1"/>
          </p:nvPr>
        </p:nvSpPr>
        <p:spPr/>
        <p:txBody>
          <a:bodyPr>
            <a:normAutofit/>
          </a:bodyPr>
          <a:lstStyle/>
          <a:p>
            <a:r>
              <a:rPr lang="en-GB" sz="4000" dirty="0">
                <a:latin typeface="Arial" panose="020B0604020202020204" pitchFamily="34" charset="0"/>
                <a:cs typeface="Arial" panose="020B0604020202020204" pitchFamily="34" charset="0"/>
              </a:rPr>
              <a:t>Pam </a:t>
            </a:r>
            <a:r>
              <a:rPr lang="en-GB" sz="4000" dirty="0" err="1">
                <a:latin typeface="Arial" panose="020B0604020202020204" pitchFamily="34" charset="0"/>
                <a:cs typeface="Arial" panose="020B0604020202020204" pitchFamily="34" charset="0"/>
              </a:rPr>
              <a:t>ddylai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gweithwyr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ieuenctid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gynnal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proffil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cymunedol</a:t>
            </a:r>
            <a:r>
              <a:rPr lang="en-GB" sz="40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CB380E50-BECB-0A76-8B51-1121B05FC029}"/>
              </a:ext>
            </a:extLst>
          </p:cNvPr>
          <p:cNvSpPr>
            <a:spLocks noGrp="1"/>
          </p:cNvSpPr>
          <p:nvPr>
            <p:ph sz="half" idx="2"/>
          </p:nvPr>
        </p:nvSpPr>
        <p:spPr/>
        <p:txBody>
          <a:bodyPr>
            <a:noAutofit/>
          </a:bodyPr>
          <a:lstStyle/>
          <a:p>
            <a:r>
              <a:rPr lang="en-GB" altLang="en-US" sz="4800" dirty="0"/>
              <a:t>Why should youth workers carry out a community profile?</a:t>
            </a:r>
            <a:endParaRPr lang="en-GB" sz="4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2621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98E4A-757C-C6B5-D4A2-249A0C6E5BEC}"/>
              </a:ext>
            </a:extLst>
          </p:cNvPr>
          <p:cNvSpPr>
            <a:spLocks noGrp="1"/>
          </p:cNvSpPr>
          <p:nvPr>
            <p:ph type="title"/>
          </p:nvPr>
        </p:nvSpPr>
        <p:spPr/>
        <p:txBody>
          <a:bodyPr>
            <a:normAutofit fontScale="90000"/>
          </a:bodyPr>
          <a:lstStyle/>
          <a:p>
            <a:r>
              <a:rPr lang="en-GB" dirty="0">
                <a:solidFill>
                  <a:srgbClr val="0070C0"/>
                </a:solidFill>
              </a:rPr>
              <a:t>What are some of the possible impacts of a Community Profile?</a:t>
            </a:r>
            <a:br>
              <a:rPr lang="en-GB" dirty="0"/>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3A0C4B-9D69-B222-855B-E57241925463}"/>
              </a:ext>
            </a:extLst>
          </p:cNvPr>
          <p:cNvSpPr>
            <a:spLocks noGrp="1"/>
          </p:cNvSpPr>
          <p:nvPr>
            <p:ph sz="half" idx="1"/>
          </p:nvPr>
        </p:nvSpPr>
        <p:spPr>
          <a:xfrm>
            <a:off x="612126" y="1385857"/>
            <a:ext cx="3867150" cy="3809862"/>
          </a:xfrm>
        </p:spPr>
        <p:txBody>
          <a:bodyPr>
            <a:normAutofit fontScale="85000" lnSpcReduction="10000"/>
          </a:bodyPr>
          <a:lstStyle/>
          <a:p>
            <a:r>
              <a:rPr lang="en-GB" dirty="0" err="1">
                <a:latin typeface="Arial" panose="020B0604020202020204" pitchFamily="34" charset="0"/>
                <a:cs typeface="Arial" panose="020B0604020202020204" pitchFamily="34" charset="0"/>
              </a:rPr>
              <a:t>Trigolion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Sefydliad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Asiantaethau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Cynrychiolwyr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etholedig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Hawtin a Percy-Smith, 2007, </a:t>
            </a:r>
            <a:r>
              <a:rPr lang="en-GB" dirty="0" err="1">
                <a:latin typeface="Arial" panose="020B0604020202020204" pitchFamily="34" charset="0"/>
                <a:cs typeface="Arial" panose="020B0604020202020204" pitchFamily="34" charset="0"/>
              </a:rPr>
              <a:t>tud</a:t>
            </a:r>
            <a:r>
              <a:rPr lang="en-GB" dirty="0">
                <a:latin typeface="Arial" panose="020B0604020202020204" pitchFamily="34" charset="0"/>
                <a:cs typeface="Arial" panose="020B0604020202020204" pitchFamily="34" charset="0"/>
              </a:rPr>
              <a:t> 110</a:t>
            </a:r>
          </a:p>
        </p:txBody>
      </p:sp>
      <p:sp>
        <p:nvSpPr>
          <p:cNvPr id="4" name="Content Placeholder 3">
            <a:extLst>
              <a:ext uri="{FF2B5EF4-FFF2-40B4-BE49-F238E27FC236}">
                <a16:creationId xmlns:a16="http://schemas.microsoft.com/office/drawing/2014/main" id="{E7E71130-327C-C0D4-EBAE-1430DA90D51C}"/>
              </a:ext>
            </a:extLst>
          </p:cNvPr>
          <p:cNvSpPr>
            <a:spLocks noGrp="1"/>
          </p:cNvSpPr>
          <p:nvPr>
            <p:ph sz="half" idx="2"/>
          </p:nvPr>
        </p:nvSpPr>
        <p:spPr>
          <a:xfrm>
            <a:off x="4662970" y="1268760"/>
            <a:ext cx="3867150" cy="3809862"/>
          </a:xfrm>
        </p:spPr>
        <p:txBody>
          <a:bodyPr>
            <a:noAutofit/>
          </a:bodyPr>
          <a:lstStyle/>
          <a:p>
            <a:pPr lvl="1"/>
            <a:endParaRPr lang="en-GB" dirty="0">
              <a:solidFill>
                <a:srgbClr val="0070C0"/>
              </a:solidFill>
              <a:latin typeface="Arial" panose="020B0604020202020204" pitchFamily="34" charset="0"/>
              <a:cs typeface="Arial" panose="020B0604020202020204" pitchFamily="34" charset="0"/>
            </a:endParaRPr>
          </a:p>
          <a:p>
            <a:pPr marL="274320" indent="-274320" eaLnBrk="1" fontAlgn="auto" hangingPunct="1">
              <a:spcAft>
                <a:spcPts val="0"/>
              </a:spcAft>
              <a:buFont typeface="Wingdings 3"/>
              <a:buChar char=""/>
              <a:defRPr/>
            </a:pPr>
            <a:r>
              <a:rPr lang="en-GB" sz="2400" dirty="0">
                <a:solidFill>
                  <a:srgbClr val="0070C0"/>
                </a:solidFill>
              </a:rPr>
              <a:t>Local residents</a:t>
            </a:r>
          </a:p>
          <a:p>
            <a:pPr marL="274320" indent="-274320" eaLnBrk="1" fontAlgn="auto" hangingPunct="1">
              <a:spcAft>
                <a:spcPts val="0"/>
              </a:spcAft>
              <a:buFont typeface="Wingdings 3"/>
              <a:buChar char=""/>
              <a:defRPr/>
            </a:pPr>
            <a:r>
              <a:rPr lang="en-GB" sz="2400" dirty="0">
                <a:solidFill>
                  <a:srgbClr val="0070C0"/>
                </a:solidFill>
              </a:rPr>
              <a:t>Community organisation</a:t>
            </a:r>
          </a:p>
          <a:p>
            <a:pPr marL="274320" indent="-274320" eaLnBrk="1" fontAlgn="auto" hangingPunct="1">
              <a:spcAft>
                <a:spcPts val="0"/>
              </a:spcAft>
              <a:buFont typeface="Wingdings 3"/>
              <a:buChar char=""/>
              <a:defRPr/>
            </a:pPr>
            <a:r>
              <a:rPr lang="en-GB" sz="2400" dirty="0">
                <a:solidFill>
                  <a:srgbClr val="0070C0"/>
                </a:solidFill>
              </a:rPr>
              <a:t>Agencies</a:t>
            </a:r>
          </a:p>
          <a:p>
            <a:pPr marL="274320" indent="-274320" eaLnBrk="1" fontAlgn="auto" hangingPunct="1">
              <a:spcAft>
                <a:spcPts val="0"/>
              </a:spcAft>
              <a:buFont typeface="Wingdings 3"/>
              <a:buChar char=""/>
              <a:defRPr/>
            </a:pPr>
            <a:r>
              <a:rPr lang="en-GB" sz="2400" dirty="0">
                <a:solidFill>
                  <a:srgbClr val="0070C0"/>
                </a:solidFill>
              </a:rPr>
              <a:t>Elected representatives</a:t>
            </a:r>
          </a:p>
          <a:p>
            <a:pPr marL="274320" indent="-274320" eaLnBrk="1" fontAlgn="auto" hangingPunct="1">
              <a:spcAft>
                <a:spcPts val="0"/>
              </a:spcAft>
              <a:buFont typeface="Wingdings 3"/>
              <a:buChar char=""/>
              <a:defRPr/>
            </a:pPr>
            <a:r>
              <a:rPr lang="en-GB" sz="2400" dirty="0">
                <a:solidFill>
                  <a:srgbClr val="0070C0"/>
                </a:solidFill>
              </a:rPr>
              <a:t>Local council</a:t>
            </a:r>
          </a:p>
          <a:p>
            <a:pPr marL="274320" indent="-274320" eaLnBrk="1" fontAlgn="auto" hangingPunct="1">
              <a:spcAft>
                <a:spcPts val="0"/>
              </a:spcAft>
              <a:buFont typeface="Wingdings 3"/>
              <a:buChar char=""/>
              <a:defRPr/>
            </a:pPr>
            <a:r>
              <a:rPr lang="en-GB" sz="2400" dirty="0">
                <a:solidFill>
                  <a:srgbClr val="0070C0"/>
                </a:solidFill>
              </a:rPr>
              <a:t>Other organisations with oversight for local services</a:t>
            </a:r>
          </a:p>
          <a:p>
            <a:pPr marL="0" indent="0" algn="r" eaLnBrk="1" fontAlgn="auto" hangingPunct="1">
              <a:spcAft>
                <a:spcPts val="0"/>
              </a:spcAft>
              <a:buFontTx/>
              <a:buNone/>
              <a:defRPr/>
            </a:pPr>
            <a:r>
              <a:rPr lang="en-GB" sz="2400" dirty="0">
                <a:solidFill>
                  <a:srgbClr val="0070C0"/>
                </a:solidFill>
              </a:rPr>
              <a:t>Hawtin and Percy-Smith, 2007, pg 110 </a:t>
            </a:r>
          </a:p>
          <a:p>
            <a:pPr marL="274320" lvl="1" indent="0">
              <a:buNone/>
            </a:pPr>
            <a:endParaRPr lang="en-GB" b="0" i="0" dirty="0">
              <a:solidFill>
                <a:srgbClr val="0070C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219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3200-2673-1B98-39CC-00A9D27AEC3D}"/>
              </a:ext>
            </a:extLst>
          </p:cNvPr>
          <p:cNvSpPr>
            <a:spLocks noGrp="1"/>
          </p:cNvSpPr>
          <p:nvPr>
            <p:ph type="title"/>
          </p:nvPr>
        </p:nvSpPr>
        <p:spPr/>
        <p:txBody>
          <a:bodyPr/>
          <a:lstStyle/>
          <a:p>
            <a:r>
              <a:rPr lang="en-GB" dirty="0">
                <a:solidFill>
                  <a:srgbClr val="0070C0"/>
                </a:solidFill>
              </a:rPr>
              <a:t>What sort of data can be used in a Community Profile?</a:t>
            </a:r>
          </a:p>
        </p:txBody>
      </p:sp>
      <p:sp>
        <p:nvSpPr>
          <p:cNvPr id="3" name="Content Placeholder 2">
            <a:extLst>
              <a:ext uri="{FF2B5EF4-FFF2-40B4-BE49-F238E27FC236}">
                <a16:creationId xmlns:a16="http://schemas.microsoft.com/office/drawing/2014/main" id="{E5FFDE15-0240-5A6F-1A83-43E2084DB734}"/>
              </a:ext>
            </a:extLst>
          </p:cNvPr>
          <p:cNvSpPr>
            <a:spLocks noGrp="1"/>
          </p:cNvSpPr>
          <p:nvPr>
            <p:ph sz="half" idx="1"/>
          </p:nvPr>
        </p:nvSpPr>
        <p:spPr/>
        <p:txBody>
          <a:bodyPr>
            <a:normAutofit fontScale="40000" lnSpcReduction="20000"/>
          </a:bodyPr>
          <a:lstStyle/>
          <a:p>
            <a:endParaRPr lang="en-GB"/>
          </a:p>
        </p:txBody>
      </p:sp>
      <p:sp>
        <p:nvSpPr>
          <p:cNvPr id="4" name="Content Placeholder 3">
            <a:extLst>
              <a:ext uri="{FF2B5EF4-FFF2-40B4-BE49-F238E27FC236}">
                <a16:creationId xmlns:a16="http://schemas.microsoft.com/office/drawing/2014/main" id="{725C40AB-26EB-873E-ADD9-0F8CF9F3CEA8}"/>
              </a:ext>
            </a:extLst>
          </p:cNvPr>
          <p:cNvSpPr>
            <a:spLocks noGrp="1"/>
          </p:cNvSpPr>
          <p:nvPr>
            <p:ph sz="half" idx="2"/>
          </p:nvPr>
        </p:nvSpPr>
        <p:spPr/>
        <p:txBody>
          <a:bodyPr>
            <a:normAutofit fontScale="40000" lnSpcReduction="20000"/>
          </a:bodyPr>
          <a:lstStyle/>
          <a:p>
            <a:pPr marL="274320" indent="-274320" eaLnBrk="1" fontAlgn="auto" hangingPunct="1">
              <a:spcAft>
                <a:spcPts val="0"/>
              </a:spcAft>
              <a:buFont typeface="Wingdings 3"/>
              <a:buChar char=""/>
              <a:defRPr/>
            </a:pPr>
            <a:endParaRPr lang="en-GB" sz="4800" dirty="0">
              <a:hlinkClick r:id="rId2"/>
            </a:endParaRPr>
          </a:p>
          <a:p>
            <a:pPr marL="274320" indent="-274320" eaLnBrk="1" fontAlgn="auto" hangingPunct="1">
              <a:spcAft>
                <a:spcPts val="0"/>
              </a:spcAft>
              <a:buFont typeface="Wingdings 3"/>
              <a:buChar char=""/>
              <a:defRPr/>
            </a:pPr>
            <a:r>
              <a:rPr lang="en-GB" sz="3600" dirty="0">
                <a:hlinkClick r:id="rId3"/>
              </a:rPr>
              <a:t>Is youth mental health getting better or worse? | Action For Children</a:t>
            </a:r>
            <a:r>
              <a:rPr lang="en-GB" sz="3600" dirty="0"/>
              <a:t> </a:t>
            </a:r>
            <a:endParaRPr lang="en-GB" sz="4400" dirty="0"/>
          </a:p>
          <a:p>
            <a:pPr marL="274320" indent="-274320" eaLnBrk="1" fontAlgn="auto" hangingPunct="1">
              <a:spcAft>
                <a:spcPts val="0"/>
              </a:spcAft>
              <a:buFont typeface="Wingdings 3"/>
              <a:buChar char=""/>
              <a:defRPr/>
            </a:pPr>
            <a:r>
              <a:rPr lang="en-GB" sz="3600" dirty="0">
                <a:hlinkClick r:id="rId4"/>
              </a:rPr>
              <a:t>Population estimates by lower super output area and age group (</a:t>
            </a:r>
            <a:r>
              <a:rPr lang="en-GB" sz="3600" dirty="0" err="1">
                <a:hlinkClick r:id="rId4"/>
              </a:rPr>
              <a:t>gov.wales</a:t>
            </a:r>
            <a:r>
              <a:rPr lang="en-GB" sz="3600" dirty="0">
                <a:hlinkClick r:id="rId4"/>
              </a:rPr>
              <a:t>)</a:t>
            </a:r>
            <a:r>
              <a:rPr lang="en-GB" sz="3600" dirty="0"/>
              <a:t> </a:t>
            </a:r>
          </a:p>
          <a:p>
            <a:pPr marL="274320" indent="-274320" eaLnBrk="1" fontAlgn="auto" hangingPunct="1">
              <a:spcAft>
                <a:spcPts val="0"/>
              </a:spcAft>
              <a:buFont typeface="Wingdings 3"/>
              <a:buChar char=""/>
              <a:defRPr/>
            </a:pPr>
            <a:r>
              <a:rPr lang="en-GB" sz="2800" dirty="0">
                <a:hlinkClick r:id="rId5"/>
              </a:rPr>
              <a:t>Labour market statistics (Annual Population Survey): 2022 | GOV.WALES</a:t>
            </a:r>
            <a:endParaRPr lang="en-GB" sz="3600" dirty="0"/>
          </a:p>
          <a:p>
            <a:pPr marL="274320" indent="-274320" eaLnBrk="1" fontAlgn="auto" hangingPunct="1">
              <a:spcAft>
                <a:spcPts val="0"/>
              </a:spcAft>
              <a:buFont typeface="Wingdings 3"/>
              <a:buChar char=""/>
              <a:defRPr/>
            </a:pPr>
            <a:r>
              <a:rPr lang="en-GB" sz="3600" dirty="0"/>
              <a:t>Health and fitness data </a:t>
            </a:r>
            <a:r>
              <a:rPr lang="en-GB" sz="2800" dirty="0">
                <a:hlinkClick r:id="rId6"/>
              </a:rPr>
              <a:t>New research confirms children in Wales are among the least fit in the world (</a:t>
            </a:r>
            <a:r>
              <a:rPr lang="en-GB" sz="2800" dirty="0" err="1">
                <a:hlinkClick r:id="rId6"/>
              </a:rPr>
              <a:t>nation.cymru</a:t>
            </a:r>
            <a:r>
              <a:rPr lang="en-GB" sz="2800" dirty="0">
                <a:hlinkClick r:id="rId6"/>
              </a:rPr>
              <a:t>)</a:t>
            </a:r>
            <a:endParaRPr lang="en-GB" sz="2800" dirty="0"/>
          </a:p>
          <a:p>
            <a:pPr marL="274320" indent="-274320" eaLnBrk="1" fontAlgn="auto" hangingPunct="1">
              <a:spcAft>
                <a:spcPts val="0"/>
              </a:spcAft>
              <a:buFont typeface="Wingdings 3"/>
              <a:buChar char=""/>
              <a:defRPr/>
            </a:pPr>
            <a:r>
              <a:rPr lang="en-GB" sz="2800" dirty="0"/>
              <a:t>Place based approaches </a:t>
            </a:r>
            <a:r>
              <a:rPr lang="en-GB" sz="2800" dirty="0">
                <a:hlinkClick r:id="rId7"/>
              </a:rPr>
              <a:t>Place-based approaches to community engagement and support | GOV.WALES</a:t>
            </a:r>
            <a:endParaRPr lang="en-GB" sz="2800" dirty="0"/>
          </a:p>
          <a:p>
            <a:pPr marL="274320" indent="-274320" eaLnBrk="1" fontAlgn="auto" hangingPunct="1">
              <a:spcAft>
                <a:spcPts val="0"/>
              </a:spcAft>
              <a:buFont typeface="Wingdings 3"/>
              <a:buChar char=""/>
              <a:defRPr/>
            </a:pPr>
            <a:r>
              <a:rPr lang="en-GB" sz="2800" dirty="0"/>
              <a:t>Free school meals </a:t>
            </a:r>
            <a:r>
              <a:rPr lang="en-GB" sz="2800" dirty="0">
                <a:hlinkClick r:id="rId8"/>
              </a:rPr>
              <a:t>Pupils eligible for free school meals by local authority, region and year (</a:t>
            </a:r>
            <a:r>
              <a:rPr lang="en-GB" sz="2800" dirty="0" err="1">
                <a:hlinkClick r:id="rId8"/>
              </a:rPr>
              <a:t>gov.wales</a:t>
            </a:r>
            <a:r>
              <a:rPr lang="en-GB" sz="2800" dirty="0">
                <a:hlinkClick r:id="rId8"/>
              </a:rPr>
              <a:t>)</a:t>
            </a:r>
            <a:endParaRPr lang="en-GB" sz="2800" dirty="0"/>
          </a:p>
          <a:p>
            <a:pPr marL="274320" indent="-274320" eaLnBrk="1" fontAlgn="auto" hangingPunct="1">
              <a:spcAft>
                <a:spcPts val="0"/>
              </a:spcAft>
              <a:buFont typeface="Wingdings 3"/>
              <a:buChar char=""/>
              <a:defRPr/>
            </a:pPr>
            <a:r>
              <a:rPr lang="en-GB" sz="2800" dirty="0"/>
              <a:t>Schools vaping advice </a:t>
            </a:r>
            <a:r>
              <a:rPr lang="en-GB" sz="2800" dirty="0">
                <a:hlinkClick r:id="rId9"/>
              </a:rPr>
              <a:t>New advice for schools about vaping | GOV.WALES</a:t>
            </a:r>
            <a:endParaRPr lang="en-GB" sz="2800" dirty="0"/>
          </a:p>
          <a:p>
            <a:pPr marL="274320" indent="-274320" eaLnBrk="1" fontAlgn="auto" hangingPunct="1">
              <a:spcAft>
                <a:spcPts val="0"/>
              </a:spcAft>
              <a:buFont typeface="Wingdings 3"/>
              <a:buChar char=""/>
              <a:defRPr/>
            </a:pPr>
            <a:r>
              <a:rPr lang="en-GB" sz="2800" dirty="0"/>
              <a:t>Cognitive Behavioural Therapy </a:t>
            </a:r>
            <a:r>
              <a:rPr lang="en-GB" sz="2800" dirty="0">
                <a:hlinkClick r:id="rId10"/>
              </a:rPr>
              <a:t>NHS 111 Wales - Health A-Z : Mental Health and Wellbeing</a:t>
            </a:r>
            <a:r>
              <a:rPr lang="en-GB" sz="2800" dirty="0"/>
              <a:t> </a:t>
            </a:r>
            <a:endParaRPr lang="en-GB" dirty="0"/>
          </a:p>
        </p:txBody>
      </p:sp>
    </p:spTree>
    <p:extLst>
      <p:ext uri="{BB962C8B-B14F-4D97-AF65-F5344CB8AC3E}">
        <p14:creationId xmlns:p14="http://schemas.microsoft.com/office/powerpoint/2010/main" val="3231681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53A3-E3AA-5A9C-48A7-6E73550E6E96}"/>
              </a:ext>
            </a:extLst>
          </p:cNvPr>
          <p:cNvSpPr>
            <a:spLocks noGrp="1"/>
          </p:cNvSpPr>
          <p:nvPr>
            <p:ph type="title"/>
          </p:nvPr>
        </p:nvSpPr>
        <p:spPr/>
        <p:txBody>
          <a:bodyPr/>
          <a:lstStyle/>
          <a:p>
            <a:r>
              <a:rPr lang="en-GB" dirty="0">
                <a:solidFill>
                  <a:srgbClr val="0070C0"/>
                </a:solidFill>
              </a:rPr>
              <a:t>Development Work</a:t>
            </a:r>
          </a:p>
        </p:txBody>
      </p:sp>
      <p:sp>
        <p:nvSpPr>
          <p:cNvPr id="3" name="Content Placeholder 2">
            <a:extLst>
              <a:ext uri="{FF2B5EF4-FFF2-40B4-BE49-F238E27FC236}">
                <a16:creationId xmlns:a16="http://schemas.microsoft.com/office/drawing/2014/main" id="{92474F5E-102E-2BDC-D5A7-136F2DD33E04}"/>
              </a:ext>
            </a:extLst>
          </p:cNvPr>
          <p:cNvSpPr>
            <a:spLocks noGrp="1"/>
          </p:cNvSpPr>
          <p:nvPr>
            <p:ph sz="half" idx="1"/>
          </p:nvPr>
        </p:nvSpPr>
        <p:spPr/>
        <p:txBody>
          <a:bodyPr>
            <a:normAutofit fontScale="55000" lnSpcReduction="20000"/>
          </a:bodyPr>
          <a:lstStyle/>
          <a:p>
            <a:r>
              <a:rPr lang="en-GB" dirty="0"/>
              <a:t>Gyda </a:t>
            </a:r>
            <a:r>
              <a:rPr lang="en-GB" dirty="0" err="1"/>
              <a:t>gweddill</a:t>
            </a:r>
            <a:r>
              <a:rPr lang="en-GB" dirty="0"/>
              <a:t> </a:t>
            </a:r>
            <a:r>
              <a:rPr lang="en-GB" dirty="0" err="1"/>
              <a:t>yr</a:t>
            </a:r>
            <a:r>
              <a:rPr lang="en-GB" dirty="0"/>
              <a:t> </a:t>
            </a:r>
            <a:r>
              <a:rPr lang="en-GB" dirty="0" err="1"/>
              <a:t>amser</a:t>
            </a:r>
            <a:r>
              <a:rPr lang="en-GB" dirty="0"/>
              <a:t> </a:t>
            </a:r>
            <a:r>
              <a:rPr lang="en-GB" dirty="0" err="1"/>
              <a:t>darlithoedd</a:t>
            </a:r>
            <a:r>
              <a:rPr lang="en-GB" dirty="0"/>
              <a:t> </a:t>
            </a:r>
            <a:r>
              <a:rPr lang="en-GB" dirty="0" err="1"/>
              <a:t>mae</a:t>
            </a:r>
            <a:r>
              <a:rPr lang="en-GB" dirty="0"/>
              <a:t> </a:t>
            </a:r>
            <a:r>
              <a:rPr lang="en-GB" dirty="0" err="1"/>
              <a:t>gofyn</a:t>
            </a:r>
            <a:r>
              <a:rPr lang="en-GB" dirty="0"/>
              <a:t> </a:t>
            </a:r>
            <a:r>
              <a:rPr lang="en-GB" dirty="0" err="1"/>
              <a:t>i</a:t>
            </a:r>
            <a:r>
              <a:rPr lang="en-GB" dirty="0"/>
              <a:t> chi </a:t>
            </a:r>
            <a:r>
              <a:rPr lang="en-GB" dirty="0" err="1"/>
              <a:t>weithio</a:t>
            </a:r>
            <a:r>
              <a:rPr lang="en-GB" dirty="0"/>
              <a:t> </a:t>
            </a:r>
            <a:r>
              <a:rPr lang="en-GB" dirty="0" err="1"/>
              <a:t>mewn</a:t>
            </a:r>
            <a:r>
              <a:rPr lang="en-GB" dirty="0"/>
              <a:t> </a:t>
            </a:r>
            <a:r>
              <a:rPr lang="en-GB" dirty="0" err="1"/>
              <a:t>grwpiau</a:t>
            </a:r>
            <a:r>
              <a:rPr lang="en-GB" dirty="0"/>
              <a:t> </a:t>
            </a:r>
            <a:r>
              <a:rPr lang="en-GB" dirty="0" err="1"/>
              <a:t>bach</a:t>
            </a:r>
            <a:r>
              <a:rPr lang="en-GB" dirty="0"/>
              <a:t> </a:t>
            </a:r>
            <a:r>
              <a:rPr lang="en-GB" dirty="0" err="1"/>
              <a:t>i</a:t>
            </a:r>
            <a:r>
              <a:rPr lang="en-GB" dirty="0"/>
              <a:t> </a:t>
            </a:r>
            <a:r>
              <a:rPr lang="en-GB" dirty="0" err="1"/>
              <a:t>gynllunio</a:t>
            </a:r>
            <a:r>
              <a:rPr lang="en-GB" dirty="0"/>
              <a:t> a </a:t>
            </a:r>
            <a:r>
              <a:rPr lang="en-GB" dirty="0" err="1"/>
              <a:t>threfnu</a:t>
            </a:r>
            <a:r>
              <a:rPr lang="en-GB" dirty="0"/>
              <a:t> </a:t>
            </a:r>
            <a:r>
              <a:rPr lang="en-GB" dirty="0" err="1"/>
              <a:t>proffil</a:t>
            </a:r>
            <a:r>
              <a:rPr lang="en-GB" dirty="0"/>
              <a:t> </a:t>
            </a:r>
            <a:r>
              <a:rPr lang="en-GB" dirty="0" err="1"/>
              <a:t>cymunedol</a:t>
            </a:r>
            <a:r>
              <a:rPr lang="en-GB" dirty="0"/>
              <a:t> o </a:t>
            </a:r>
            <a:r>
              <a:rPr lang="en-GB" dirty="0" err="1"/>
              <a:t>ardal</a:t>
            </a:r>
            <a:r>
              <a:rPr lang="en-GB" dirty="0"/>
              <a:t> </a:t>
            </a:r>
            <a:r>
              <a:rPr lang="en-GB" dirty="0" err="1"/>
              <a:t>benodol</a:t>
            </a:r>
            <a:r>
              <a:rPr lang="en-GB" dirty="0"/>
              <a:t>.</a:t>
            </a:r>
          </a:p>
          <a:p>
            <a:r>
              <a:rPr lang="en-GB" dirty="0" err="1"/>
              <a:t>Ystyriwch</a:t>
            </a:r>
            <a:r>
              <a:rPr lang="en-GB" dirty="0"/>
              <a:t> pa </a:t>
            </a:r>
            <a:r>
              <a:rPr lang="en-GB" dirty="0" err="1"/>
              <a:t>benawdau</a:t>
            </a:r>
            <a:r>
              <a:rPr lang="en-GB" dirty="0"/>
              <a:t> </a:t>
            </a:r>
            <a:r>
              <a:rPr lang="en-GB" dirty="0" err="1"/>
              <a:t>rydych</a:t>
            </a:r>
            <a:r>
              <a:rPr lang="en-GB" dirty="0"/>
              <a:t> </a:t>
            </a:r>
            <a:r>
              <a:rPr lang="en-GB" dirty="0" err="1"/>
              <a:t>chi'n</a:t>
            </a:r>
            <a:r>
              <a:rPr lang="en-GB" dirty="0"/>
              <a:t> </a:t>
            </a:r>
            <a:r>
              <a:rPr lang="en-GB" dirty="0" err="1"/>
              <a:t>mynd</a:t>
            </a:r>
            <a:r>
              <a:rPr lang="en-GB" dirty="0"/>
              <a:t> </a:t>
            </a:r>
            <a:r>
              <a:rPr lang="en-GB" dirty="0" err="1"/>
              <a:t>i'w</a:t>
            </a:r>
            <a:r>
              <a:rPr lang="en-GB" dirty="0"/>
              <a:t> </a:t>
            </a:r>
            <a:r>
              <a:rPr lang="en-GB" dirty="0" err="1"/>
              <a:t>defnyddio</a:t>
            </a:r>
            <a:r>
              <a:rPr lang="en-GB" dirty="0"/>
              <a:t> a </a:t>
            </a:r>
            <a:r>
              <a:rPr lang="en-GB" dirty="0" err="1"/>
              <a:t>byddwch</a:t>
            </a:r>
            <a:r>
              <a:rPr lang="en-GB" dirty="0"/>
              <a:t> </a:t>
            </a:r>
            <a:r>
              <a:rPr lang="en-GB" dirty="0" err="1"/>
              <a:t>yn</a:t>
            </a:r>
            <a:r>
              <a:rPr lang="en-GB" dirty="0"/>
              <a:t> </a:t>
            </a:r>
            <a:r>
              <a:rPr lang="en-GB" dirty="0" err="1"/>
              <a:t>ymwybodol</a:t>
            </a:r>
            <a:r>
              <a:rPr lang="en-GB" dirty="0"/>
              <a:t> </a:t>
            </a:r>
            <a:r>
              <a:rPr lang="en-GB" dirty="0" err="1"/>
              <a:t>o'r</a:t>
            </a:r>
            <a:r>
              <a:rPr lang="en-GB" dirty="0"/>
              <a:t> </a:t>
            </a:r>
            <a:r>
              <a:rPr lang="en-GB" dirty="0" err="1"/>
              <a:t>hyn</a:t>
            </a:r>
            <a:r>
              <a:rPr lang="en-GB" dirty="0"/>
              <a:t> </a:t>
            </a:r>
            <a:r>
              <a:rPr lang="en-GB" dirty="0" err="1"/>
              <a:t>sy'n</a:t>
            </a:r>
            <a:r>
              <a:rPr lang="en-GB" dirty="0"/>
              <a:t> </a:t>
            </a:r>
            <a:r>
              <a:rPr lang="en-GB" dirty="0" err="1"/>
              <a:t>gyraeddadwy</a:t>
            </a:r>
            <a:r>
              <a:rPr lang="en-GB" dirty="0"/>
              <a:t>.</a:t>
            </a:r>
          </a:p>
          <a:p>
            <a:r>
              <a:rPr lang="en-GB" dirty="0" err="1"/>
              <a:t>Gwnewch</a:t>
            </a:r>
            <a:r>
              <a:rPr lang="en-GB" dirty="0"/>
              <a:t> </a:t>
            </a:r>
            <a:r>
              <a:rPr lang="en-GB" dirty="0" err="1"/>
              <a:t>broffil</a:t>
            </a:r>
            <a:r>
              <a:rPr lang="en-GB" dirty="0"/>
              <a:t> </a:t>
            </a:r>
            <a:r>
              <a:rPr lang="en-GB" dirty="0" err="1"/>
              <a:t>cymunedol</a:t>
            </a:r>
            <a:r>
              <a:rPr lang="en-GB" dirty="0"/>
              <a:t> </a:t>
            </a:r>
            <a:r>
              <a:rPr lang="en-GB" dirty="0" err="1"/>
              <a:t>ar</a:t>
            </a:r>
            <a:r>
              <a:rPr lang="en-GB" dirty="0"/>
              <a:t> </a:t>
            </a:r>
            <a:r>
              <a:rPr lang="en-GB" dirty="0" err="1"/>
              <a:t>raddfa</a:t>
            </a:r>
            <a:r>
              <a:rPr lang="en-GB" dirty="0"/>
              <a:t> </a:t>
            </a:r>
            <a:r>
              <a:rPr lang="en-GB" dirty="0" err="1"/>
              <a:t>fach</a:t>
            </a:r>
            <a:r>
              <a:rPr lang="en-GB" dirty="0"/>
              <a:t> </a:t>
            </a:r>
            <a:r>
              <a:rPr lang="en-GB" dirty="0" err="1"/>
              <a:t>o'r</a:t>
            </a:r>
            <a:r>
              <a:rPr lang="en-GB" dirty="0"/>
              <a:t> </a:t>
            </a:r>
            <a:r>
              <a:rPr lang="en-GB" dirty="0" err="1"/>
              <a:t>ardal</a:t>
            </a:r>
            <a:r>
              <a:rPr lang="en-GB" dirty="0"/>
              <a:t> a </a:t>
            </a:r>
            <a:r>
              <a:rPr lang="en-GB" dirty="0" err="1"/>
              <a:t>chyflwynwch</a:t>
            </a:r>
            <a:r>
              <a:rPr lang="en-GB" dirty="0"/>
              <a:t> </a:t>
            </a:r>
            <a:r>
              <a:rPr lang="en-GB" dirty="0" err="1"/>
              <a:t>eich</a:t>
            </a:r>
            <a:r>
              <a:rPr lang="en-GB" dirty="0"/>
              <a:t> </a:t>
            </a:r>
            <a:r>
              <a:rPr lang="en-GB" dirty="0" err="1"/>
              <a:t>proffil</a:t>
            </a:r>
            <a:r>
              <a:rPr lang="en-GB" dirty="0"/>
              <a:t> </a:t>
            </a:r>
            <a:r>
              <a:rPr lang="en-GB" dirty="0" err="1"/>
              <a:t>yr</a:t>
            </a:r>
            <a:r>
              <a:rPr lang="en-GB" dirty="0"/>
              <a:t> </a:t>
            </a:r>
            <a:r>
              <a:rPr lang="en-GB" dirty="0" err="1"/>
              <a:t>wythnos</a:t>
            </a:r>
            <a:r>
              <a:rPr lang="en-GB" dirty="0"/>
              <a:t> </a:t>
            </a:r>
            <a:r>
              <a:rPr lang="en-GB" dirty="0" err="1"/>
              <a:t>nesaf</a:t>
            </a:r>
            <a:r>
              <a:rPr lang="en-GB" dirty="0"/>
              <a:t>.</a:t>
            </a:r>
          </a:p>
          <a:p>
            <a:r>
              <a:rPr lang="en-GB" dirty="0" err="1"/>
              <a:t>Gellir</a:t>
            </a:r>
            <a:r>
              <a:rPr lang="en-GB" dirty="0"/>
              <a:t> </a:t>
            </a:r>
            <a:r>
              <a:rPr lang="en-GB" dirty="0" err="1"/>
              <a:t>gwneud</a:t>
            </a:r>
            <a:r>
              <a:rPr lang="en-GB" dirty="0"/>
              <a:t> </a:t>
            </a:r>
            <a:r>
              <a:rPr lang="en-GB" dirty="0" err="1"/>
              <a:t>hyn</a:t>
            </a:r>
            <a:r>
              <a:rPr lang="en-GB" dirty="0"/>
              <a:t> </a:t>
            </a:r>
            <a:r>
              <a:rPr lang="en-GB" dirty="0" err="1"/>
              <a:t>gan</a:t>
            </a:r>
            <a:r>
              <a:rPr lang="en-GB" dirty="0"/>
              <a:t> </a:t>
            </a:r>
            <a:r>
              <a:rPr lang="en-GB" dirty="0" err="1"/>
              <a:t>ddefnyddio</a:t>
            </a:r>
            <a:r>
              <a:rPr lang="en-GB" dirty="0"/>
              <a:t> un </a:t>
            </a:r>
            <a:r>
              <a:rPr lang="en-GB" dirty="0" err="1"/>
              <a:t>papur</a:t>
            </a:r>
            <a:r>
              <a:rPr lang="en-GB" dirty="0"/>
              <a:t> </a:t>
            </a:r>
            <a:r>
              <a:rPr lang="en-GB" dirty="0" err="1"/>
              <a:t>siart</a:t>
            </a:r>
            <a:r>
              <a:rPr lang="en-GB" dirty="0"/>
              <a:t> </a:t>
            </a:r>
            <a:r>
              <a:rPr lang="en-GB" dirty="0" err="1"/>
              <a:t>troi</a:t>
            </a:r>
            <a:r>
              <a:rPr lang="en-GB" dirty="0"/>
              <a:t> </a:t>
            </a:r>
            <a:r>
              <a:rPr lang="en-GB" dirty="0" err="1"/>
              <a:t>gyda’ch</a:t>
            </a:r>
            <a:r>
              <a:rPr lang="en-GB" dirty="0"/>
              <a:t> </a:t>
            </a:r>
            <a:r>
              <a:rPr lang="en-GB" dirty="0" err="1"/>
              <a:t>prif</a:t>
            </a:r>
            <a:r>
              <a:rPr lang="en-GB" dirty="0"/>
              <a:t> </a:t>
            </a:r>
            <a:r>
              <a:rPr lang="en-GB" dirty="0" err="1"/>
              <a:t>benawdau</a:t>
            </a:r>
            <a:r>
              <a:rPr lang="en-GB" dirty="0"/>
              <a:t> ac </a:t>
            </a:r>
            <a:r>
              <a:rPr lang="en-GB" dirty="0" err="1"/>
              <a:t>yna</a:t>
            </a:r>
            <a:r>
              <a:rPr lang="en-GB" dirty="0"/>
              <a:t> </a:t>
            </a:r>
            <a:r>
              <a:rPr lang="en-GB" dirty="0" err="1"/>
              <a:t>gallwch</a:t>
            </a:r>
            <a:r>
              <a:rPr lang="en-GB" dirty="0"/>
              <a:t> ‘</a:t>
            </a:r>
            <a:r>
              <a:rPr lang="en-GB" dirty="0" err="1"/>
              <a:t>siarad</a:t>
            </a:r>
            <a:r>
              <a:rPr lang="en-GB" dirty="0"/>
              <a:t> o </a:t>
            </a:r>
            <a:r>
              <a:rPr lang="en-GB" dirty="0" err="1"/>
              <a:t>gwmpas</a:t>
            </a:r>
            <a:r>
              <a:rPr lang="en-GB" dirty="0"/>
              <a:t>’ </a:t>
            </a:r>
            <a:r>
              <a:rPr lang="en-GB" dirty="0" err="1"/>
              <a:t>eich</a:t>
            </a:r>
            <a:r>
              <a:rPr lang="en-GB" dirty="0"/>
              <a:t> </a:t>
            </a:r>
            <a:r>
              <a:rPr lang="en-GB" dirty="0" err="1"/>
              <a:t>canfyddiadau</a:t>
            </a:r>
            <a:r>
              <a:rPr lang="en-GB" dirty="0"/>
              <a:t>.</a:t>
            </a:r>
          </a:p>
          <a:p>
            <a:r>
              <a:rPr lang="en-GB" dirty="0"/>
              <a:t>Mae </a:t>
            </a:r>
            <a:r>
              <a:rPr lang="en-GB" dirty="0" err="1"/>
              <a:t>gofyn</a:t>
            </a:r>
            <a:r>
              <a:rPr lang="en-GB" dirty="0"/>
              <a:t> </a:t>
            </a:r>
            <a:r>
              <a:rPr lang="en-GB" dirty="0" err="1"/>
              <a:t>i</a:t>
            </a:r>
            <a:r>
              <a:rPr lang="en-GB" dirty="0"/>
              <a:t> chi </a:t>
            </a:r>
            <a:r>
              <a:rPr lang="en-GB" dirty="0" err="1"/>
              <a:t>ddefnyddio</a:t>
            </a:r>
            <a:r>
              <a:rPr lang="en-GB" dirty="0"/>
              <a:t> </a:t>
            </a:r>
            <a:r>
              <a:rPr lang="en-GB" dirty="0" err="1"/>
              <a:t>eich</a:t>
            </a:r>
            <a:r>
              <a:rPr lang="en-GB" dirty="0"/>
              <a:t> </a:t>
            </a:r>
            <a:r>
              <a:rPr lang="en-GB" dirty="0" err="1"/>
              <a:t>sgiliau</a:t>
            </a:r>
            <a:r>
              <a:rPr lang="en-GB" dirty="0"/>
              <a:t> </a:t>
            </a:r>
            <a:r>
              <a:rPr lang="en-GB" dirty="0" err="1"/>
              <a:t>arsylwi</a:t>
            </a:r>
            <a:r>
              <a:rPr lang="en-GB" dirty="0"/>
              <a:t>, </a:t>
            </a:r>
            <a:r>
              <a:rPr lang="en-GB" dirty="0" err="1"/>
              <a:t>sgiliau</a:t>
            </a:r>
            <a:r>
              <a:rPr lang="en-GB" dirty="0"/>
              <a:t> </a:t>
            </a:r>
            <a:r>
              <a:rPr lang="en-GB" dirty="0" err="1"/>
              <a:t>ymchwil</a:t>
            </a:r>
            <a:r>
              <a:rPr lang="en-GB" dirty="0"/>
              <a:t> a </a:t>
            </a:r>
            <a:r>
              <a:rPr lang="en-GB" dirty="0" err="1"/>
              <a:t>sgiliau</a:t>
            </a:r>
            <a:r>
              <a:rPr lang="en-GB" dirty="0"/>
              <a:t> </a:t>
            </a:r>
            <a:r>
              <a:rPr lang="en-GB" dirty="0" err="1"/>
              <a:t>proffilio</a:t>
            </a:r>
            <a:r>
              <a:rPr lang="en-GB" dirty="0"/>
              <a:t> </a:t>
            </a:r>
            <a:r>
              <a:rPr lang="en-GB" dirty="0" err="1"/>
              <a:t>sy'n</a:t>
            </a:r>
            <a:r>
              <a:rPr lang="en-GB" dirty="0"/>
              <a:t> </a:t>
            </a:r>
            <a:r>
              <a:rPr lang="en-GB" dirty="0" err="1"/>
              <a:t>cynnwys</a:t>
            </a:r>
            <a:r>
              <a:rPr lang="en-GB" dirty="0"/>
              <a:t> </a:t>
            </a:r>
            <a:r>
              <a:rPr lang="en-GB" dirty="0" err="1"/>
              <a:t>casglu</a:t>
            </a:r>
            <a:r>
              <a:rPr lang="en-GB" dirty="0"/>
              <a:t> </a:t>
            </a:r>
            <a:r>
              <a:rPr lang="en-GB" dirty="0" err="1"/>
              <a:t>gwybodaeth</a:t>
            </a:r>
            <a:r>
              <a:rPr lang="en-GB" dirty="0"/>
              <a:t> </a:t>
            </a:r>
            <a:r>
              <a:rPr lang="en-GB" dirty="0" err="1"/>
              <a:t>yn</a:t>
            </a:r>
            <a:r>
              <a:rPr lang="en-GB" dirty="0"/>
              <a:t> </a:t>
            </a:r>
            <a:r>
              <a:rPr lang="en-GB" dirty="0" err="1"/>
              <a:t>electronig</a:t>
            </a:r>
            <a:r>
              <a:rPr lang="en-GB" dirty="0"/>
              <a:t> ac </a:t>
            </a:r>
            <a:r>
              <a:rPr lang="en-GB" dirty="0" err="1"/>
              <a:t>yn</a:t>
            </a:r>
            <a:r>
              <a:rPr lang="en-GB" dirty="0"/>
              <a:t> </a:t>
            </a:r>
            <a:r>
              <a:rPr lang="en-GB" dirty="0" err="1"/>
              <a:t>gorfforol</a:t>
            </a:r>
            <a:r>
              <a:rPr lang="en-GB" dirty="0"/>
              <a:t>.</a:t>
            </a:r>
          </a:p>
        </p:txBody>
      </p:sp>
      <p:sp>
        <p:nvSpPr>
          <p:cNvPr id="4" name="Content Placeholder 3">
            <a:extLst>
              <a:ext uri="{FF2B5EF4-FFF2-40B4-BE49-F238E27FC236}">
                <a16:creationId xmlns:a16="http://schemas.microsoft.com/office/drawing/2014/main" id="{52CC5DA7-7D2D-3532-19BA-1D55E0F5AD4F}"/>
              </a:ext>
            </a:extLst>
          </p:cNvPr>
          <p:cNvSpPr>
            <a:spLocks noGrp="1"/>
          </p:cNvSpPr>
          <p:nvPr>
            <p:ph sz="half" idx="2"/>
          </p:nvPr>
        </p:nvSpPr>
        <p:spPr>
          <a:xfrm>
            <a:off x="4648200" y="1825624"/>
            <a:ext cx="3867150" cy="3979639"/>
          </a:xfrm>
        </p:spPr>
        <p:txBody>
          <a:bodyPr>
            <a:noAutofit/>
          </a:bodyPr>
          <a:lstStyle/>
          <a:p>
            <a:pPr marL="274320" indent="-274320" eaLnBrk="1" fontAlgn="auto" hangingPunct="1">
              <a:spcAft>
                <a:spcPts val="0"/>
              </a:spcAft>
              <a:buFont typeface="Wingdings 3"/>
              <a:buChar char=""/>
              <a:defRPr/>
            </a:pPr>
            <a:r>
              <a:rPr lang="en-GB" sz="1600" dirty="0">
                <a:solidFill>
                  <a:srgbClr val="0070C0"/>
                </a:solidFill>
              </a:rPr>
              <a:t>With the remainder of the lecture time you are required to work in small groups to plan and organise a community profile of a particular area.</a:t>
            </a:r>
          </a:p>
          <a:p>
            <a:pPr marL="274320" indent="-274320" eaLnBrk="1" fontAlgn="auto" hangingPunct="1">
              <a:spcAft>
                <a:spcPts val="0"/>
              </a:spcAft>
              <a:buFont typeface="Wingdings 3"/>
              <a:buChar char=""/>
              <a:defRPr/>
            </a:pPr>
            <a:r>
              <a:rPr lang="en-GB" sz="1600" dirty="0">
                <a:solidFill>
                  <a:srgbClr val="0070C0"/>
                </a:solidFill>
              </a:rPr>
              <a:t>Consider what headings you are going to use and be mindful of what is achievable.</a:t>
            </a:r>
          </a:p>
          <a:p>
            <a:pPr marL="274320" indent="-274320" eaLnBrk="1" fontAlgn="auto" hangingPunct="1">
              <a:spcAft>
                <a:spcPts val="0"/>
              </a:spcAft>
              <a:buFont typeface="Wingdings 3"/>
              <a:buChar char=""/>
              <a:defRPr/>
            </a:pPr>
            <a:r>
              <a:rPr lang="en-GB" sz="1600" dirty="0">
                <a:solidFill>
                  <a:srgbClr val="0070C0"/>
                </a:solidFill>
              </a:rPr>
              <a:t>Undertake a small scale community profile of the area and present your profile next week.</a:t>
            </a:r>
          </a:p>
          <a:p>
            <a:pPr marL="274320" indent="-274320" eaLnBrk="1" fontAlgn="auto" hangingPunct="1">
              <a:spcAft>
                <a:spcPts val="0"/>
              </a:spcAft>
              <a:buFont typeface="Wingdings 3"/>
              <a:buChar char=""/>
              <a:defRPr/>
            </a:pPr>
            <a:r>
              <a:rPr lang="en-GB" sz="1600" dirty="0">
                <a:solidFill>
                  <a:srgbClr val="0070C0"/>
                </a:solidFill>
              </a:rPr>
              <a:t>This can be done using one flip chart paper with your main headings and you can then ‘talk around’ your findings.</a:t>
            </a:r>
          </a:p>
          <a:p>
            <a:pPr marL="274320" indent="-274320" eaLnBrk="1" fontAlgn="auto" hangingPunct="1">
              <a:spcAft>
                <a:spcPts val="0"/>
              </a:spcAft>
              <a:buFont typeface="Wingdings 3"/>
              <a:buChar char=""/>
              <a:defRPr/>
            </a:pPr>
            <a:r>
              <a:rPr lang="en-GB" sz="1600" dirty="0">
                <a:solidFill>
                  <a:srgbClr val="0070C0"/>
                </a:solidFill>
              </a:rPr>
              <a:t>You are required to use your observational skills, research skills and profiling skills which include gathering information electronically and physically.  </a:t>
            </a:r>
          </a:p>
        </p:txBody>
      </p:sp>
    </p:spTree>
    <p:extLst>
      <p:ext uri="{BB962C8B-B14F-4D97-AF65-F5344CB8AC3E}">
        <p14:creationId xmlns:p14="http://schemas.microsoft.com/office/powerpoint/2010/main" val="34618439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6" ma:contentTypeDescription="Create a new document." ma:contentTypeScope="" ma:versionID="e89399bb443a21ac05314ff393ce02e5">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d3110e05af02b5fae71aa72ee50f674d"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204E97-5A11-427A-B1F2-B010ABF54F1F}">
  <ds:schemaRefs>
    <ds:schemaRef ds:uri="http://schemas.microsoft.com/sharepoint/v3/contenttype/forms"/>
  </ds:schemaRefs>
</ds:datastoreItem>
</file>

<file path=customXml/itemProps2.xml><?xml version="1.0" encoding="utf-8"?>
<ds:datastoreItem xmlns:ds="http://schemas.openxmlformats.org/officeDocument/2006/customXml" ds:itemID="{B04EDAB0-739C-4AFA-9EDD-4305A90C6B82}">
  <ds:schemaRefs>
    <ds:schemaRef ds:uri="http://www.w3.org/XML/1998/namespace"/>
    <ds:schemaRef ds:uri="http://purl.org/dc/elements/1.1/"/>
    <ds:schemaRef ds:uri="http://schemas.microsoft.com/office/2006/metadata/properties"/>
    <ds:schemaRef ds:uri="http://purl.org/dc/terms/"/>
    <ds:schemaRef ds:uri="http://purl.org/dc/dcmitype/"/>
    <ds:schemaRef ds:uri="http://schemas.microsoft.com/office/2006/documentManagement/types"/>
    <ds:schemaRef ds:uri="http://schemas.openxmlformats.org/package/2006/metadata/core-properties"/>
    <ds:schemaRef ds:uri="2676ab72-9079-411c-83fb-ee6e21d36081"/>
    <ds:schemaRef ds:uri="http://schemas.microsoft.com/office/infopath/2007/PartnerControls"/>
    <ds:schemaRef ds:uri="fb6e3afc-5266-4630-9c28-28963f20a13f"/>
  </ds:schemaRefs>
</ds:datastoreItem>
</file>

<file path=customXml/itemProps3.xml><?xml version="1.0" encoding="utf-8"?>
<ds:datastoreItem xmlns:ds="http://schemas.openxmlformats.org/officeDocument/2006/customXml" ds:itemID="{9BBAECF8-195F-48E7-B4D6-1EB1F17853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Executive</Template>
  <TotalTime>2142</TotalTime>
  <Words>3296</Words>
  <Application>Microsoft Office PowerPoint</Application>
  <PresentationFormat>On-screen Show (4:3)</PresentationFormat>
  <Paragraphs>258</Paragraphs>
  <Slides>30</Slides>
  <Notes>3</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30</vt:i4>
      </vt:variant>
    </vt:vector>
  </HeadingPairs>
  <TitlesOfParts>
    <vt:vector size="42" baseType="lpstr">
      <vt:lpstr>Arial Unicode MS</vt:lpstr>
      <vt:lpstr>Arial</vt:lpstr>
      <vt:lpstr>Bookman Old Style</vt:lpstr>
      <vt:lpstr>Calibri</vt:lpstr>
      <vt:lpstr>Calibri Light</vt:lpstr>
      <vt:lpstr>Gill Sans MT</vt:lpstr>
      <vt:lpstr>Symbol</vt:lpstr>
      <vt:lpstr>Wingdings</vt:lpstr>
      <vt:lpstr>Wingdings 3</vt:lpstr>
      <vt:lpstr>Origin</vt:lpstr>
      <vt:lpstr>Accessible 2</vt:lpstr>
      <vt:lpstr>Office Theme</vt:lpstr>
      <vt:lpstr>PowerPoint Presentation</vt:lpstr>
      <vt:lpstr>Level 4 Fieldwork Youth Work Practice 1: Preparing the Workforce</vt:lpstr>
      <vt:lpstr>Week 2</vt:lpstr>
      <vt:lpstr> Assessment components</vt:lpstr>
      <vt:lpstr>Nod y Modiwl/ Module Aim</vt:lpstr>
      <vt:lpstr>PowerPoint Presentation</vt:lpstr>
      <vt:lpstr>Community Profile</vt:lpstr>
      <vt:lpstr>A Community Profile is..</vt:lpstr>
      <vt:lpstr>Making connections</vt:lpstr>
      <vt:lpstr>Purpose of a Community Profile</vt:lpstr>
      <vt:lpstr>Types of Community Profile</vt:lpstr>
      <vt:lpstr>Community Profiling</vt:lpstr>
      <vt:lpstr>Advantages of Community Profiling</vt:lpstr>
      <vt:lpstr>Asesiad/ Assessment</vt:lpstr>
      <vt:lpstr>Creating a Learning Community</vt:lpstr>
      <vt:lpstr>Group Task</vt:lpstr>
      <vt:lpstr>Community Profile Guidance  </vt:lpstr>
      <vt:lpstr>Community Profile Structure..</vt:lpstr>
      <vt:lpstr>Community Profile Structure..</vt:lpstr>
      <vt:lpstr>Community Profile Structure..</vt:lpstr>
      <vt:lpstr>Discuss..</vt:lpstr>
      <vt:lpstr>Discuss..</vt:lpstr>
      <vt:lpstr>Write this down..</vt:lpstr>
      <vt:lpstr>PowerPoint Presentation</vt:lpstr>
      <vt:lpstr>Community Profile</vt:lpstr>
      <vt:lpstr>Your Community Profile</vt:lpstr>
      <vt:lpstr>PowerPoint Presentation</vt:lpstr>
      <vt:lpstr>What are some of the possible impacts of a Community Profile? </vt:lpstr>
      <vt:lpstr>What sort of data can be used in a Community Profile?</vt:lpstr>
      <vt:lpstr>Development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Darrel Williams</cp:lastModifiedBy>
  <cp:revision>99</cp:revision>
  <dcterms:created xsi:type="dcterms:W3CDTF">2015-08-13T10:50:17Z</dcterms:created>
  <dcterms:modified xsi:type="dcterms:W3CDTF">2023-10-10T19:26:13Z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